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9"/>
  </p:notesMasterIdLst>
  <p:handoutMasterIdLst>
    <p:handoutMasterId r:id="rId40"/>
  </p:handoutMasterIdLst>
  <p:sldIdLst>
    <p:sldId id="256" r:id="rId2"/>
    <p:sldId id="344" r:id="rId3"/>
    <p:sldId id="371" r:id="rId4"/>
    <p:sldId id="345" r:id="rId5"/>
    <p:sldId id="346" r:id="rId6"/>
    <p:sldId id="347" r:id="rId7"/>
    <p:sldId id="351" r:id="rId8"/>
    <p:sldId id="348" r:id="rId9"/>
    <p:sldId id="349" r:id="rId10"/>
    <p:sldId id="350" r:id="rId11"/>
    <p:sldId id="352" r:id="rId12"/>
    <p:sldId id="353" r:id="rId13"/>
    <p:sldId id="354" r:id="rId14"/>
    <p:sldId id="379" r:id="rId15"/>
    <p:sldId id="355" r:id="rId16"/>
    <p:sldId id="356" r:id="rId17"/>
    <p:sldId id="357" r:id="rId18"/>
    <p:sldId id="380" r:id="rId19"/>
    <p:sldId id="358" r:id="rId20"/>
    <p:sldId id="359" r:id="rId21"/>
    <p:sldId id="372" r:id="rId22"/>
    <p:sldId id="363" r:id="rId23"/>
    <p:sldId id="378" r:id="rId24"/>
    <p:sldId id="364" r:id="rId25"/>
    <p:sldId id="365" r:id="rId26"/>
    <p:sldId id="366" r:id="rId27"/>
    <p:sldId id="361" r:id="rId28"/>
    <p:sldId id="367" r:id="rId29"/>
    <p:sldId id="373" r:id="rId30"/>
    <p:sldId id="362" r:id="rId31"/>
    <p:sldId id="368" r:id="rId32"/>
    <p:sldId id="370" r:id="rId33"/>
    <p:sldId id="369" r:id="rId34"/>
    <p:sldId id="375" r:id="rId35"/>
    <p:sldId id="377" r:id="rId36"/>
    <p:sldId id="374" r:id="rId37"/>
    <p:sldId id="296" r:id="rId38"/>
  </p:sldIdLst>
  <p:sldSz cx="9144000" cy="6858000" type="screen4x3"/>
  <p:notesSz cx="6781800" cy="99187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6" autoAdjust="0"/>
    <p:restoredTop sz="94753" autoAdjust="0"/>
  </p:normalViewPr>
  <p:slideViewPr>
    <p:cSldViewPr>
      <p:cViewPr varScale="1">
        <p:scale>
          <a:sx n="65" d="100"/>
          <a:sy n="65" d="100"/>
        </p:scale>
        <p:origin x="106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C3755-9C2A-4F82-8B11-0170AE230CA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zh-TW" altLang="en-US"/>
        </a:p>
      </dgm:t>
    </dgm:pt>
    <dgm:pt modelId="{8F5EE0DA-E67D-49F0-9FDE-B8DF75A000C9}" type="pres">
      <dgm:prSet presAssocID="{6F2C3755-9C2A-4F82-8B11-0170AE230CAE}" presName="Name0" presStyleCnt="0">
        <dgm:presLayoutVars>
          <dgm:chMax val="4"/>
          <dgm:resizeHandles val="exact"/>
        </dgm:presLayoutVars>
      </dgm:prSet>
      <dgm:spPr/>
      <dgm:t>
        <a:bodyPr/>
        <a:lstStyle/>
        <a:p>
          <a:endParaRPr lang="zh-TW" altLang="en-US"/>
        </a:p>
      </dgm:t>
    </dgm:pt>
  </dgm:ptLst>
  <dgm:cxnLst>
    <dgm:cxn modelId="{6E5F325D-4080-49E1-9A3B-B21CD7AF0144}" type="presOf" srcId="{6F2C3755-9C2A-4F82-8B11-0170AE230CAE}" destId="{8F5EE0DA-E67D-49F0-9FDE-B8DF75A000C9}" srcOrd="0"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3331D-DA1C-4974-BEA9-D61EDE9AE714}" type="doc">
      <dgm:prSet loTypeId="urn:microsoft.com/office/officeart/2005/8/layout/radial4" loCatId="relationship" qsTypeId="urn:microsoft.com/office/officeart/2005/8/quickstyle/simple1" qsCatId="simple" csTypeId="urn:microsoft.com/office/officeart/2005/8/colors/colorful1#2" csCatId="colorful" phldr="1"/>
      <dgm:spPr/>
      <dgm:t>
        <a:bodyPr/>
        <a:lstStyle/>
        <a:p>
          <a:endParaRPr lang="zh-TW" altLang="en-US"/>
        </a:p>
      </dgm:t>
    </dgm:pt>
    <dgm:pt modelId="{01BEA871-6542-4808-9CDF-8DFB1A09EE67}">
      <dgm:prSet phldrT="[文字]"/>
      <dgm:spPr/>
      <dgm:t>
        <a:bodyPr/>
        <a:lstStyle/>
        <a:p>
          <a:r>
            <a:rPr lang="zh-TW" altLang="en-US" dirty="0" smtClean="0"/>
            <a:t>主題式查核</a:t>
          </a:r>
          <a:endParaRPr lang="zh-TW" altLang="en-US" dirty="0"/>
        </a:p>
      </dgm:t>
    </dgm:pt>
    <dgm:pt modelId="{F305E1C5-043B-42F4-80BA-AF2DABDAD55A}" type="parTrans" cxnId="{DFE46219-0EDC-4E20-B874-7931E63D7516}">
      <dgm:prSet/>
      <dgm:spPr/>
      <dgm:t>
        <a:bodyPr/>
        <a:lstStyle/>
        <a:p>
          <a:endParaRPr lang="zh-TW" altLang="en-US"/>
        </a:p>
      </dgm:t>
    </dgm:pt>
    <dgm:pt modelId="{05000F10-8ABA-41BF-9DD9-F1939062A42C}" type="sibTrans" cxnId="{DFE46219-0EDC-4E20-B874-7931E63D7516}">
      <dgm:prSet/>
      <dgm:spPr/>
      <dgm:t>
        <a:bodyPr/>
        <a:lstStyle/>
        <a:p>
          <a:endParaRPr lang="zh-TW" altLang="en-US"/>
        </a:p>
      </dgm:t>
    </dgm:pt>
    <dgm:pt modelId="{7609D5EA-8D51-4875-B7C4-EA503AE1AEBC}">
      <dgm:prSet phldrT="[文字]"/>
      <dgm:spPr/>
      <dgm:t>
        <a:bodyPr/>
        <a:lstStyle/>
        <a:p>
          <a:r>
            <a:rPr lang="zh-TW" altLang="en-US" dirty="0" smtClean="0"/>
            <a:t>食安</a:t>
          </a:r>
          <a:endParaRPr lang="zh-TW" altLang="en-US" dirty="0"/>
        </a:p>
      </dgm:t>
    </dgm:pt>
    <dgm:pt modelId="{1F09CF70-D694-4977-B55F-C491D8F76DA5}" type="parTrans" cxnId="{A21F0D7B-5B18-4B73-A5C9-AC7B219BF7C6}">
      <dgm:prSet/>
      <dgm:spPr/>
      <dgm:t>
        <a:bodyPr/>
        <a:lstStyle/>
        <a:p>
          <a:endParaRPr lang="zh-TW" altLang="en-US"/>
        </a:p>
      </dgm:t>
    </dgm:pt>
    <dgm:pt modelId="{608E9C39-20E7-4628-B4A3-34B7C3CF685A}" type="sibTrans" cxnId="{A21F0D7B-5B18-4B73-A5C9-AC7B219BF7C6}">
      <dgm:prSet/>
      <dgm:spPr/>
      <dgm:t>
        <a:bodyPr/>
        <a:lstStyle/>
        <a:p>
          <a:endParaRPr lang="zh-TW" altLang="en-US"/>
        </a:p>
      </dgm:t>
    </dgm:pt>
    <dgm:pt modelId="{C0B5E1C5-D46A-4D1C-A308-46E417054139}">
      <dgm:prSet phldrT="[文字]"/>
      <dgm:spPr/>
      <dgm:t>
        <a:bodyPr/>
        <a:lstStyle/>
        <a:p>
          <a:r>
            <a:rPr lang="zh-TW" altLang="en-US" dirty="0" smtClean="0"/>
            <a:t>環安</a:t>
          </a:r>
          <a:endParaRPr lang="zh-TW" altLang="en-US" dirty="0"/>
        </a:p>
      </dgm:t>
    </dgm:pt>
    <dgm:pt modelId="{7B7E63B8-2BC7-4179-B43B-561475912914}" type="parTrans" cxnId="{808A0486-292C-4E69-ADDB-3440E028227F}">
      <dgm:prSet/>
      <dgm:spPr/>
      <dgm:t>
        <a:bodyPr/>
        <a:lstStyle/>
        <a:p>
          <a:endParaRPr lang="zh-TW" altLang="en-US"/>
        </a:p>
      </dgm:t>
    </dgm:pt>
    <dgm:pt modelId="{803E2CA7-C1BB-4D8D-8F5D-013EA902D672}" type="sibTrans" cxnId="{808A0486-292C-4E69-ADDB-3440E028227F}">
      <dgm:prSet/>
      <dgm:spPr/>
      <dgm:t>
        <a:bodyPr/>
        <a:lstStyle/>
        <a:p>
          <a:endParaRPr lang="zh-TW" altLang="en-US"/>
        </a:p>
      </dgm:t>
    </dgm:pt>
    <dgm:pt modelId="{48D92AD1-EACD-42AA-9FD9-1CBBADADEBC3}">
      <dgm:prSet phldrT="[文字]"/>
      <dgm:spPr/>
      <dgm:t>
        <a:bodyPr/>
        <a:lstStyle/>
        <a:p>
          <a:r>
            <a:rPr lang="zh-TW" altLang="en-US" dirty="0" smtClean="0"/>
            <a:t>勞安</a:t>
          </a:r>
          <a:endParaRPr lang="zh-TW" altLang="en-US" dirty="0"/>
        </a:p>
      </dgm:t>
    </dgm:pt>
    <dgm:pt modelId="{15DA2D41-669E-4411-859E-8D1E8CB3FBF0}" type="parTrans" cxnId="{D7339EA8-05DA-45D6-BC55-02BFEF19B0FD}">
      <dgm:prSet/>
      <dgm:spPr/>
      <dgm:t>
        <a:bodyPr/>
        <a:lstStyle/>
        <a:p>
          <a:endParaRPr lang="zh-TW" altLang="en-US"/>
        </a:p>
      </dgm:t>
    </dgm:pt>
    <dgm:pt modelId="{DCA421C0-6847-4899-BBBA-89369D51A120}" type="sibTrans" cxnId="{D7339EA8-05DA-45D6-BC55-02BFEF19B0FD}">
      <dgm:prSet/>
      <dgm:spPr/>
      <dgm:t>
        <a:bodyPr/>
        <a:lstStyle/>
        <a:p>
          <a:endParaRPr lang="zh-TW" altLang="en-US"/>
        </a:p>
      </dgm:t>
    </dgm:pt>
    <dgm:pt modelId="{65295650-9E90-4517-AE0A-FD9A98C0EB5E}">
      <dgm:prSet phldrT="[文字]"/>
      <dgm:spPr/>
      <dgm:t>
        <a:bodyPr/>
        <a:lstStyle/>
        <a:p>
          <a:r>
            <a:rPr lang="zh-TW" altLang="en-US" dirty="0" smtClean="0"/>
            <a:t>資安</a:t>
          </a:r>
          <a:endParaRPr lang="zh-TW" altLang="en-US" dirty="0"/>
        </a:p>
      </dgm:t>
    </dgm:pt>
    <dgm:pt modelId="{588A55D7-187F-4989-9F67-8BDCDD1C3CE0}" type="parTrans" cxnId="{B4E590BB-2F19-48BD-8A12-5B306BAE0DFD}">
      <dgm:prSet/>
      <dgm:spPr/>
      <dgm:t>
        <a:bodyPr/>
        <a:lstStyle/>
        <a:p>
          <a:endParaRPr lang="zh-TW" altLang="en-US"/>
        </a:p>
      </dgm:t>
    </dgm:pt>
    <dgm:pt modelId="{6285969E-2B97-4848-8860-DD9628A74455}" type="sibTrans" cxnId="{B4E590BB-2F19-48BD-8A12-5B306BAE0DFD}">
      <dgm:prSet/>
      <dgm:spPr/>
      <dgm:t>
        <a:bodyPr/>
        <a:lstStyle/>
        <a:p>
          <a:endParaRPr lang="zh-TW" altLang="en-US"/>
        </a:p>
      </dgm:t>
    </dgm:pt>
    <dgm:pt modelId="{9052AD81-86B7-4716-A635-E4E185F232A1}">
      <dgm:prSet phldrT="[文字]"/>
      <dgm:spPr/>
      <dgm:t>
        <a:bodyPr/>
        <a:lstStyle/>
        <a:p>
          <a:r>
            <a:rPr lang="zh-TW" altLang="en-US" dirty="0" smtClean="0"/>
            <a:t>產品安全</a:t>
          </a:r>
          <a:endParaRPr lang="zh-TW" altLang="en-US" dirty="0"/>
        </a:p>
      </dgm:t>
    </dgm:pt>
    <dgm:pt modelId="{98E898A7-4F1E-437A-95BE-F866FA6AFF66}" type="parTrans" cxnId="{0CB9F703-1E83-43D4-891F-9ADF47D9D09C}">
      <dgm:prSet/>
      <dgm:spPr/>
      <dgm:t>
        <a:bodyPr/>
        <a:lstStyle/>
        <a:p>
          <a:endParaRPr lang="zh-TW" altLang="en-US"/>
        </a:p>
      </dgm:t>
    </dgm:pt>
    <dgm:pt modelId="{1972A936-0B8F-4707-B0C3-A5E00490AC73}" type="sibTrans" cxnId="{0CB9F703-1E83-43D4-891F-9ADF47D9D09C}">
      <dgm:prSet/>
      <dgm:spPr/>
      <dgm:t>
        <a:bodyPr/>
        <a:lstStyle/>
        <a:p>
          <a:endParaRPr lang="zh-TW" altLang="en-US"/>
        </a:p>
      </dgm:t>
    </dgm:pt>
    <dgm:pt modelId="{D1780C85-2C88-4B71-AB3C-0077D14F0037}">
      <dgm:prSet phldrT="[文字]"/>
      <dgm:spPr/>
      <dgm:t>
        <a:bodyPr/>
        <a:lstStyle/>
        <a:p>
          <a:r>
            <a:rPr lang="zh-TW" altLang="en-US" dirty="0" smtClean="0"/>
            <a:t>資產安全</a:t>
          </a:r>
          <a:endParaRPr lang="zh-TW" altLang="en-US" dirty="0"/>
        </a:p>
      </dgm:t>
    </dgm:pt>
    <dgm:pt modelId="{2DB44594-BE4D-4711-9E74-39CD140A0D92}" type="parTrans" cxnId="{8B99EA00-84C4-4B97-8EFF-504E924F32A7}">
      <dgm:prSet/>
      <dgm:spPr/>
      <dgm:t>
        <a:bodyPr/>
        <a:lstStyle/>
        <a:p>
          <a:endParaRPr lang="zh-TW" altLang="en-US"/>
        </a:p>
      </dgm:t>
    </dgm:pt>
    <dgm:pt modelId="{B42A6C81-BAC1-46E9-9CBB-C71D2A1BFA09}" type="sibTrans" cxnId="{8B99EA00-84C4-4B97-8EFF-504E924F32A7}">
      <dgm:prSet/>
      <dgm:spPr/>
      <dgm:t>
        <a:bodyPr/>
        <a:lstStyle/>
        <a:p>
          <a:endParaRPr lang="zh-TW" altLang="en-US"/>
        </a:p>
      </dgm:t>
    </dgm:pt>
    <dgm:pt modelId="{F3BE49CC-B820-47C3-969E-ACAB47A3146D}">
      <dgm:prSet phldrT="[文字]"/>
      <dgm:spPr/>
      <dgm:t>
        <a:bodyPr/>
        <a:lstStyle/>
        <a:p>
          <a:r>
            <a:rPr lang="en-US" altLang="zh-TW" dirty="0" smtClean="0"/>
            <a:t>CSR</a:t>
          </a:r>
          <a:endParaRPr lang="zh-TW" altLang="en-US" dirty="0"/>
        </a:p>
      </dgm:t>
    </dgm:pt>
    <dgm:pt modelId="{3D3A5336-73E7-4926-A4F5-A1CDF21E3C0B}" type="parTrans" cxnId="{0D05AB42-F2FC-40DE-8B39-1253EDA9C4B4}">
      <dgm:prSet/>
      <dgm:spPr/>
      <dgm:t>
        <a:bodyPr/>
        <a:lstStyle/>
        <a:p>
          <a:endParaRPr lang="zh-TW" altLang="en-US"/>
        </a:p>
      </dgm:t>
    </dgm:pt>
    <dgm:pt modelId="{CC91FA18-8B2F-4E6C-8CED-E14F9366591E}" type="sibTrans" cxnId="{0D05AB42-F2FC-40DE-8B39-1253EDA9C4B4}">
      <dgm:prSet/>
      <dgm:spPr/>
      <dgm:t>
        <a:bodyPr/>
        <a:lstStyle/>
        <a:p>
          <a:endParaRPr lang="zh-TW" altLang="en-US"/>
        </a:p>
      </dgm:t>
    </dgm:pt>
    <dgm:pt modelId="{21BFDCEC-C900-4496-B2FA-B199B02EFAE9}" type="pres">
      <dgm:prSet presAssocID="{EF33331D-DA1C-4974-BEA9-D61EDE9AE714}" presName="cycle" presStyleCnt="0">
        <dgm:presLayoutVars>
          <dgm:chMax val="1"/>
          <dgm:dir/>
          <dgm:animLvl val="ctr"/>
          <dgm:resizeHandles val="exact"/>
        </dgm:presLayoutVars>
      </dgm:prSet>
      <dgm:spPr/>
      <dgm:t>
        <a:bodyPr/>
        <a:lstStyle/>
        <a:p>
          <a:endParaRPr lang="zh-TW" altLang="en-US"/>
        </a:p>
      </dgm:t>
    </dgm:pt>
    <dgm:pt modelId="{43920B45-5974-498C-8420-971922613507}" type="pres">
      <dgm:prSet presAssocID="{01BEA871-6542-4808-9CDF-8DFB1A09EE67}" presName="centerShape" presStyleLbl="node0" presStyleIdx="0" presStyleCnt="1"/>
      <dgm:spPr/>
      <dgm:t>
        <a:bodyPr/>
        <a:lstStyle/>
        <a:p>
          <a:endParaRPr lang="zh-TW" altLang="en-US"/>
        </a:p>
      </dgm:t>
    </dgm:pt>
    <dgm:pt modelId="{07651921-C046-49F8-BEFB-349929A8406D}" type="pres">
      <dgm:prSet presAssocID="{1F09CF70-D694-4977-B55F-C491D8F76DA5}" presName="parTrans" presStyleLbl="bgSibTrans2D1" presStyleIdx="0" presStyleCnt="7"/>
      <dgm:spPr/>
      <dgm:t>
        <a:bodyPr/>
        <a:lstStyle/>
        <a:p>
          <a:endParaRPr lang="zh-TW" altLang="en-US"/>
        </a:p>
      </dgm:t>
    </dgm:pt>
    <dgm:pt modelId="{BB8E3A16-D318-4242-8354-878E47472961}" type="pres">
      <dgm:prSet presAssocID="{7609D5EA-8D51-4875-B7C4-EA503AE1AEBC}" presName="node" presStyleLbl="node1" presStyleIdx="0" presStyleCnt="7">
        <dgm:presLayoutVars>
          <dgm:bulletEnabled val="1"/>
        </dgm:presLayoutVars>
      </dgm:prSet>
      <dgm:spPr/>
      <dgm:t>
        <a:bodyPr/>
        <a:lstStyle/>
        <a:p>
          <a:endParaRPr lang="zh-TW" altLang="en-US"/>
        </a:p>
      </dgm:t>
    </dgm:pt>
    <dgm:pt modelId="{B07ECB31-486C-42D9-8682-0BAA7215093F}" type="pres">
      <dgm:prSet presAssocID="{7B7E63B8-2BC7-4179-B43B-561475912914}" presName="parTrans" presStyleLbl="bgSibTrans2D1" presStyleIdx="1" presStyleCnt="7"/>
      <dgm:spPr/>
      <dgm:t>
        <a:bodyPr/>
        <a:lstStyle/>
        <a:p>
          <a:endParaRPr lang="zh-TW" altLang="en-US"/>
        </a:p>
      </dgm:t>
    </dgm:pt>
    <dgm:pt modelId="{16925306-9185-45DC-8380-7A37C4F1699F}" type="pres">
      <dgm:prSet presAssocID="{C0B5E1C5-D46A-4D1C-A308-46E417054139}" presName="node" presStyleLbl="node1" presStyleIdx="1" presStyleCnt="7">
        <dgm:presLayoutVars>
          <dgm:bulletEnabled val="1"/>
        </dgm:presLayoutVars>
      </dgm:prSet>
      <dgm:spPr/>
      <dgm:t>
        <a:bodyPr/>
        <a:lstStyle/>
        <a:p>
          <a:endParaRPr lang="zh-TW" altLang="en-US"/>
        </a:p>
      </dgm:t>
    </dgm:pt>
    <dgm:pt modelId="{E9796A85-B2E4-40F9-B6CB-DD023C674355}" type="pres">
      <dgm:prSet presAssocID="{15DA2D41-669E-4411-859E-8D1E8CB3FBF0}" presName="parTrans" presStyleLbl="bgSibTrans2D1" presStyleIdx="2" presStyleCnt="7"/>
      <dgm:spPr/>
      <dgm:t>
        <a:bodyPr/>
        <a:lstStyle/>
        <a:p>
          <a:endParaRPr lang="zh-TW" altLang="en-US"/>
        </a:p>
      </dgm:t>
    </dgm:pt>
    <dgm:pt modelId="{0982945A-F764-485B-8580-6CAA26F9CFB8}" type="pres">
      <dgm:prSet presAssocID="{48D92AD1-EACD-42AA-9FD9-1CBBADADEBC3}" presName="node" presStyleLbl="node1" presStyleIdx="2" presStyleCnt="7">
        <dgm:presLayoutVars>
          <dgm:bulletEnabled val="1"/>
        </dgm:presLayoutVars>
      </dgm:prSet>
      <dgm:spPr/>
      <dgm:t>
        <a:bodyPr/>
        <a:lstStyle/>
        <a:p>
          <a:endParaRPr lang="zh-TW" altLang="en-US"/>
        </a:p>
      </dgm:t>
    </dgm:pt>
    <dgm:pt modelId="{9DCAB9A3-A175-4D4C-B8C5-3DDA66B55620}" type="pres">
      <dgm:prSet presAssocID="{588A55D7-187F-4989-9F67-8BDCDD1C3CE0}" presName="parTrans" presStyleLbl="bgSibTrans2D1" presStyleIdx="3" presStyleCnt="7"/>
      <dgm:spPr/>
      <dgm:t>
        <a:bodyPr/>
        <a:lstStyle/>
        <a:p>
          <a:endParaRPr lang="zh-TW" altLang="en-US"/>
        </a:p>
      </dgm:t>
    </dgm:pt>
    <dgm:pt modelId="{17345641-767F-4F91-9F29-88B5B44CBA9E}" type="pres">
      <dgm:prSet presAssocID="{65295650-9E90-4517-AE0A-FD9A98C0EB5E}" presName="node" presStyleLbl="node1" presStyleIdx="3" presStyleCnt="7">
        <dgm:presLayoutVars>
          <dgm:bulletEnabled val="1"/>
        </dgm:presLayoutVars>
      </dgm:prSet>
      <dgm:spPr/>
      <dgm:t>
        <a:bodyPr/>
        <a:lstStyle/>
        <a:p>
          <a:endParaRPr lang="zh-TW" altLang="en-US"/>
        </a:p>
      </dgm:t>
    </dgm:pt>
    <dgm:pt modelId="{75BEA054-8245-479F-84BF-3B060A794FA1}" type="pres">
      <dgm:prSet presAssocID="{98E898A7-4F1E-437A-95BE-F866FA6AFF66}" presName="parTrans" presStyleLbl="bgSibTrans2D1" presStyleIdx="4" presStyleCnt="7"/>
      <dgm:spPr/>
      <dgm:t>
        <a:bodyPr/>
        <a:lstStyle/>
        <a:p>
          <a:endParaRPr lang="zh-TW" altLang="en-US"/>
        </a:p>
      </dgm:t>
    </dgm:pt>
    <dgm:pt modelId="{BEA5473D-6A83-4EC6-B503-177817F3DAD9}" type="pres">
      <dgm:prSet presAssocID="{9052AD81-86B7-4716-A635-E4E185F232A1}" presName="node" presStyleLbl="node1" presStyleIdx="4" presStyleCnt="7">
        <dgm:presLayoutVars>
          <dgm:bulletEnabled val="1"/>
        </dgm:presLayoutVars>
      </dgm:prSet>
      <dgm:spPr/>
      <dgm:t>
        <a:bodyPr/>
        <a:lstStyle/>
        <a:p>
          <a:endParaRPr lang="zh-TW" altLang="en-US"/>
        </a:p>
      </dgm:t>
    </dgm:pt>
    <dgm:pt modelId="{A7A7B051-BD0E-4B58-BF04-F3331B4F5201}" type="pres">
      <dgm:prSet presAssocID="{2DB44594-BE4D-4711-9E74-39CD140A0D92}" presName="parTrans" presStyleLbl="bgSibTrans2D1" presStyleIdx="5" presStyleCnt="7"/>
      <dgm:spPr/>
      <dgm:t>
        <a:bodyPr/>
        <a:lstStyle/>
        <a:p>
          <a:endParaRPr lang="zh-TW" altLang="en-US"/>
        </a:p>
      </dgm:t>
    </dgm:pt>
    <dgm:pt modelId="{0F29190E-2038-4A1A-998A-6E47D51CCAC3}" type="pres">
      <dgm:prSet presAssocID="{D1780C85-2C88-4B71-AB3C-0077D14F0037}" presName="node" presStyleLbl="node1" presStyleIdx="5" presStyleCnt="7">
        <dgm:presLayoutVars>
          <dgm:bulletEnabled val="1"/>
        </dgm:presLayoutVars>
      </dgm:prSet>
      <dgm:spPr/>
      <dgm:t>
        <a:bodyPr/>
        <a:lstStyle/>
        <a:p>
          <a:endParaRPr lang="zh-TW" altLang="en-US"/>
        </a:p>
      </dgm:t>
    </dgm:pt>
    <dgm:pt modelId="{9B116CD2-72D2-4AA1-912C-49DCDB75B5ED}" type="pres">
      <dgm:prSet presAssocID="{3D3A5336-73E7-4926-A4F5-A1CDF21E3C0B}" presName="parTrans" presStyleLbl="bgSibTrans2D1" presStyleIdx="6" presStyleCnt="7"/>
      <dgm:spPr/>
      <dgm:t>
        <a:bodyPr/>
        <a:lstStyle/>
        <a:p>
          <a:endParaRPr lang="zh-TW" altLang="en-US"/>
        </a:p>
      </dgm:t>
    </dgm:pt>
    <dgm:pt modelId="{25EDB4A2-7194-4FCC-B651-01CFB049A0E4}" type="pres">
      <dgm:prSet presAssocID="{F3BE49CC-B820-47C3-969E-ACAB47A3146D}" presName="node" presStyleLbl="node1" presStyleIdx="6" presStyleCnt="7" custScaleY="110301">
        <dgm:presLayoutVars>
          <dgm:bulletEnabled val="1"/>
        </dgm:presLayoutVars>
      </dgm:prSet>
      <dgm:spPr/>
      <dgm:t>
        <a:bodyPr/>
        <a:lstStyle/>
        <a:p>
          <a:endParaRPr lang="zh-TW" altLang="en-US"/>
        </a:p>
      </dgm:t>
    </dgm:pt>
  </dgm:ptLst>
  <dgm:cxnLst>
    <dgm:cxn modelId="{A21F0D7B-5B18-4B73-A5C9-AC7B219BF7C6}" srcId="{01BEA871-6542-4808-9CDF-8DFB1A09EE67}" destId="{7609D5EA-8D51-4875-B7C4-EA503AE1AEBC}" srcOrd="0" destOrd="0" parTransId="{1F09CF70-D694-4977-B55F-C491D8F76DA5}" sibTransId="{608E9C39-20E7-4628-B4A3-34B7C3CF685A}"/>
    <dgm:cxn modelId="{AE0764BE-F831-4BD6-A746-C3A77E5F3140}" type="presOf" srcId="{9052AD81-86B7-4716-A635-E4E185F232A1}" destId="{BEA5473D-6A83-4EC6-B503-177817F3DAD9}" srcOrd="0" destOrd="0" presId="urn:microsoft.com/office/officeart/2005/8/layout/radial4"/>
    <dgm:cxn modelId="{F61F72E3-E786-4240-BA19-325BC38659F6}" type="presOf" srcId="{2DB44594-BE4D-4711-9E74-39CD140A0D92}" destId="{A7A7B051-BD0E-4B58-BF04-F3331B4F5201}" srcOrd="0" destOrd="0" presId="urn:microsoft.com/office/officeart/2005/8/layout/radial4"/>
    <dgm:cxn modelId="{7CDF5C24-9A88-4751-9607-C30D9A63EB3E}" type="presOf" srcId="{48D92AD1-EACD-42AA-9FD9-1CBBADADEBC3}" destId="{0982945A-F764-485B-8580-6CAA26F9CFB8}" srcOrd="0" destOrd="0" presId="urn:microsoft.com/office/officeart/2005/8/layout/radial4"/>
    <dgm:cxn modelId="{C99D3413-A6B1-4B5E-8C9A-75AE7B2A50A6}" type="presOf" srcId="{7609D5EA-8D51-4875-B7C4-EA503AE1AEBC}" destId="{BB8E3A16-D318-4242-8354-878E47472961}" srcOrd="0" destOrd="0" presId="urn:microsoft.com/office/officeart/2005/8/layout/radial4"/>
    <dgm:cxn modelId="{CA95284F-AB1D-42A8-8921-EF5EACF39DF8}" type="presOf" srcId="{98E898A7-4F1E-437A-95BE-F866FA6AFF66}" destId="{75BEA054-8245-479F-84BF-3B060A794FA1}" srcOrd="0" destOrd="0" presId="urn:microsoft.com/office/officeart/2005/8/layout/radial4"/>
    <dgm:cxn modelId="{A8C79656-E006-47C6-AF11-2160A36BCF93}" type="presOf" srcId="{65295650-9E90-4517-AE0A-FD9A98C0EB5E}" destId="{17345641-767F-4F91-9F29-88B5B44CBA9E}" srcOrd="0" destOrd="0" presId="urn:microsoft.com/office/officeart/2005/8/layout/radial4"/>
    <dgm:cxn modelId="{1809BAF0-9E5C-447B-BE27-E351EB035CF3}" type="presOf" srcId="{3D3A5336-73E7-4926-A4F5-A1CDF21E3C0B}" destId="{9B116CD2-72D2-4AA1-912C-49DCDB75B5ED}" srcOrd="0" destOrd="0" presId="urn:microsoft.com/office/officeart/2005/8/layout/radial4"/>
    <dgm:cxn modelId="{D7339EA8-05DA-45D6-BC55-02BFEF19B0FD}" srcId="{01BEA871-6542-4808-9CDF-8DFB1A09EE67}" destId="{48D92AD1-EACD-42AA-9FD9-1CBBADADEBC3}" srcOrd="2" destOrd="0" parTransId="{15DA2D41-669E-4411-859E-8D1E8CB3FBF0}" sibTransId="{DCA421C0-6847-4899-BBBA-89369D51A120}"/>
    <dgm:cxn modelId="{4BB8EB5B-AEED-42F1-931A-1A1C7513894A}" type="presOf" srcId="{1F09CF70-D694-4977-B55F-C491D8F76DA5}" destId="{07651921-C046-49F8-BEFB-349929A8406D}" srcOrd="0" destOrd="0" presId="urn:microsoft.com/office/officeart/2005/8/layout/radial4"/>
    <dgm:cxn modelId="{8D730180-76CA-4F2D-9831-C8479755E31E}" type="presOf" srcId="{15DA2D41-669E-4411-859E-8D1E8CB3FBF0}" destId="{E9796A85-B2E4-40F9-B6CB-DD023C674355}" srcOrd="0" destOrd="0" presId="urn:microsoft.com/office/officeart/2005/8/layout/radial4"/>
    <dgm:cxn modelId="{B4E590BB-2F19-48BD-8A12-5B306BAE0DFD}" srcId="{01BEA871-6542-4808-9CDF-8DFB1A09EE67}" destId="{65295650-9E90-4517-AE0A-FD9A98C0EB5E}" srcOrd="3" destOrd="0" parTransId="{588A55D7-187F-4989-9F67-8BDCDD1C3CE0}" sibTransId="{6285969E-2B97-4848-8860-DD9628A74455}"/>
    <dgm:cxn modelId="{8B99EA00-84C4-4B97-8EFF-504E924F32A7}" srcId="{01BEA871-6542-4808-9CDF-8DFB1A09EE67}" destId="{D1780C85-2C88-4B71-AB3C-0077D14F0037}" srcOrd="5" destOrd="0" parTransId="{2DB44594-BE4D-4711-9E74-39CD140A0D92}" sibTransId="{B42A6C81-BAC1-46E9-9CBB-C71D2A1BFA09}"/>
    <dgm:cxn modelId="{628C0020-C6D6-44E4-AF52-BCA43EB08C98}" type="presOf" srcId="{F3BE49CC-B820-47C3-969E-ACAB47A3146D}" destId="{25EDB4A2-7194-4FCC-B651-01CFB049A0E4}" srcOrd="0" destOrd="0" presId="urn:microsoft.com/office/officeart/2005/8/layout/radial4"/>
    <dgm:cxn modelId="{33DE4A24-3DC9-4017-8BA3-416C3A84C9FC}" type="presOf" srcId="{588A55D7-187F-4989-9F67-8BDCDD1C3CE0}" destId="{9DCAB9A3-A175-4D4C-B8C5-3DDA66B55620}" srcOrd="0" destOrd="0" presId="urn:microsoft.com/office/officeart/2005/8/layout/radial4"/>
    <dgm:cxn modelId="{0CB9F703-1E83-43D4-891F-9ADF47D9D09C}" srcId="{01BEA871-6542-4808-9CDF-8DFB1A09EE67}" destId="{9052AD81-86B7-4716-A635-E4E185F232A1}" srcOrd="4" destOrd="0" parTransId="{98E898A7-4F1E-437A-95BE-F866FA6AFF66}" sibTransId="{1972A936-0B8F-4707-B0C3-A5E00490AC73}"/>
    <dgm:cxn modelId="{D34BB813-FC47-45E8-B18F-26818DD88FB4}" type="presOf" srcId="{7B7E63B8-2BC7-4179-B43B-561475912914}" destId="{B07ECB31-486C-42D9-8682-0BAA7215093F}" srcOrd="0" destOrd="0" presId="urn:microsoft.com/office/officeart/2005/8/layout/radial4"/>
    <dgm:cxn modelId="{0D05AB42-F2FC-40DE-8B39-1253EDA9C4B4}" srcId="{01BEA871-6542-4808-9CDF-8DFB1A09EE67}" destId="{F3BE49CC-B820-47C3-969E-ACAB47A3146D}" srcOrd="6" destOrd="0" parTransId="{3D3A5336-73E7-4926-A4F5-A1CDF21E3C0B}" sibTransId="{CC91FA18-8B2F-4E6C-8CED-E14F9366591E}"/>
    <dgm:cxn modelId="{DFE46219-0EDC-4E20-B874-7931E63D7516}" srcId="{EF33331D-DA1C-4974-BEA9-D61EDE9AE714}" destId="{01BEA871-6542-4808-9CDF-8DFB1A09EE67}" srcOrd="0" destOrd="0" parTransId="{F305E1C5-043B-42F4-80BA-AF2DABDAD55A}" sibTransId="{05000F10-8ABA-41BF-9DD9-F1939062A42C}"/>
    <dgm:cxn modelId="{82DAF75D-B060-466A-AAEF-5D33AB6E0979}" type="presOf" srcId="{EF33331D-DA1C-4974-BEA9-D61EDE9AE714}" destId="{21BFDCEC-C900-4496-B2FA-B199B02EFAE9}" srcOrd="0" destOrd="0" presId="urn:microsoft.com/office/officeart/2005/8/layout/radial4"/>
    <dgm:cxn modelId="{72698899-979A-4897-B94F-DD79E79A7C1A}" type="presOf" srcId="{01BEA871-6542-4808-9CDF-8DFB1A09EE67}" destId="{43920B45-5974-498C-8420-971922613507}" srcOrd="0" destOrd="0" presId="urn:microsoft.com/office/officeart/2005/8/layout/radial4"/>
    <dgm:cxn modelId="{2EF3FD47-A5BF-4C24-A354-0B4122B43D2C}" type="presOf" srcId="{D1780C85-2C88-4B71-AB3C-0077D14F0037}" destId="{0F29190E-2038-4A1A-998A-6E47D51CCAC3}" srcOrd="0" destOrd="0" presId="urn:microsoft.com/office/officeart/2005/8/layout/radial4"/>
    <dgm:cxn modelId="{9AC48FD8-2E10-42C4-A574-DD5D3CDA2F3A}" type="presOf" srcId="{C0B5E1C5-D46A-4D1C-A308-46E417054139}" destId="{16925306-9185-45DC-8380-7A37C4F1699F}" srcOrd="0" destOrd="0" presId="urn:microsoft.com/office/officeart/2005/8/layout/radial4"/>
    <dgm:cxn modelId="{808A0486-292C-4E69-ADDB-3440E028227F}" srcId="{01BEA871-6542-4808-9CDF-8DFB1A09EE67}" destId="{C0B5E1C5-D46A-4D1C-A308-46E417054139}" srcOrd="1" destOrd="0" parTransId="{7B7E63B8-2BC7-4179-B43B-561475912914}" sibTransId="{803E2CA7-C1BB-4D8D-8F5D-013EA902D672}"/>
    <dgm:cxn modelId="{56BD3C83-8107-4148-AAAC-D7A0E7E585CF}" type="presParOf" srcId="{21BFDCEC-C900-4496-B2FA-B199B02EFAE9}" destId="{43920B45-5974-498C-8420-971922613507}" srcOrd="0" destOrd="0" presId="urn:microsoft.com/office/officeart/2005/8/layout/radial4"/>
    <dgm:cxn modelId="{DA595E07-A8A6-4AB6-950A-2A38D3D743F6}" type="presParOf" srcId="{21BFDCEC-C900-4496-B2FA-B199B02EFAE9}" destId="{07651921-C046-49F8-BEFB-349929A8406D}" srcOrd="1" destOrd="0" presId="urn:microsoft.com/office/officeart/2005/8/layout/radial4"/>
    <dgm:cxn modelId="{138051B9-C741-4A3B-BFEE-75EF3D618512}" type="presParOf" srcId="{21BFDCEC-C900-4496-B2FA-B199B02EFAE9}" destId="{BB8E3A16-D318-4242-8354-878E47472961}" srcOrd="2" destOrd="0" presId="urn:microsoft.com/office/officeart/2005/8/layout/radial4"/>
    <dgm:cxn modelId="{3BF5819D-8772-4C0F-ADFF-6B631A18585F}" type="presParOf" srcId="{21BFDCEC-C900-4496-B2FA-B199B02EFAE9}" destId="{B07ECB31-486C-42D9-8682-0BAA7215093F}" srcOrd="3" destOrd="0" presId="urn:microsoft.com/office/officeart/2005/8/layout/radial4"/>
    <dgm:cxn modelId="{33AD5EBF-E94B-4CDC-A8FB-0992DE52BDCF}" type="presParOf" srcId="{21BFDCEC-C900-4496-B2FA-B199B02EFAE9}" destId="{16925306-9185-45DC-8380-7A37C4F1699F}" srcOrd="4" destOrd="0" presId="urn:microsoft.com/office/officeart/2005/8/layout/radial4"/>
    <dgm:cxn modelId="{8A1D16AF-3E98-419C-9AB0-12D85E178A76}" type="presParOf" srcId="{21BFDCEC-C900-4496-B2FA-B199B02EFAE9}" destId="{E9796A85-B2E4-40F9-B6CB-DD023C674355}" srcOrd="5" destOrd="0" presId="urn:microsoft.com/office/officeart/2005/8/layout/radial4"/>
    <dgm:cxn modelId="{80338FFE-9AF1-4610-8511-7B4F16606B09}" type="presParOf" srcId="{21BFDCEC-C900-4496-B2FA-B199B02EFAE9}" destId="{0982945A-F764-485B-8580-6CAA26F9CFB8}" srcOrd="6" destOrd="0" presId="urn:microsoft.com/office/officeart/2005/8/layout/radial4"/>
    <dgm:cxn modelId="{EC20DBF8-D3D9-491D-830F-01C3CB76BE6E}" type="presParOf" srcId="{21BFDCEC-C900-4496-B2FA-B199B02EFAE9}" destId="{9DCAB9A3-A175-4D4C-B8C5-3DDA66B55620}" srcOrd="7" destOrd="0" presId="urn:microsoft.com/office/officeart/2005/8/layout/radial4"/>
    <dgm:cxn modelId="{F03203D8-DC84-41FD-B780-EF9A19EA66BB}" type="presParOf" srcId="{21BFDCEC-C900-4496-B2FA-B199B02EFAE9}" destId="{17345641-767F-4F91-9F29-88B5B44CBA9E}" srcOrd="8" destOrd="0" presId="urn:microsoft.com/office/officeart/2005/8/layout/radial4"/>
    <dgm:cxn modelId="{890DF3B9-3C19-42BD-B0E1-9E0941521213}" type="presParOf" srcId="{21BFDCEC-C900-4496-B2FA-B199B02EFAE9}" destId="{75BEA054-8245-479F-84BF-3B060A794FA1}" srcOrd="9" destOrd="0" presId="urn:microsoft.com/office/officeart/2005/8/layout/radial4"/>
    <dgm:cxn modelId="{49E35B3E-AC2C-4DFD-AB8C-1BBC60882A9C}" type="presParOf" srcId="{21BFDCEC-C900-4496-B2FA-B199B02EFAE9}" destId="{BEA5473D-6A83-4EC6-B503-177817F3DAD9}" srcOrd="10" destOrd="0" presId="urn:microsoft.com/office/officeart/2005/8/layout/radial4"/>
    <dgm:cxn modelId="{227B5EB3-EF03-477F-B14C-B1BA4674E174}" type="presParOf" srcId="{21BFDCEC-C900-4496-B2FA-B199B02EFAE9}" destId="{A7A7B051-BD0E-4B58-BF04-F3331B4F5201}" srcOrd="11" destOrd="0" presId="urn:microsoft.com/office/officeart/2005/8/layout/radial4"/>
    <dgm:cxn modelId="{2FD5DB3D-B245-43FF-96DF-1EC6DFBCC886}" type="presParOf" srcId="{21BFDCEC-C900-4496-B2FA-B199B02EFAE9}" destId="{0F29190E-2038-4A1A-998A-6E47D51CCAC3}" srcOrd="12" destOrd="0" presId="urn:microsoft.com/office/officeart/2005/8/layout/radial4"/>
    <dgm:cxn modelId="{BA9EE59D-0DFF-42A4-98E8-E93E5FC645DB}" type="presParOf" srcId="{21BFDCEC-C900-4496-B2FA-B199B02EFAE9}" destId="{9B116CD2-72D2-4AA1-912C-49DCDB75B5ED}" srcOrd="13" destOrd="0" presId="urn:microsoft.com/office/officeart/2005/8/layout/radial4"/>
    <dgm:cxn modelId="{9BC23C59-D40B-4570-BB16-1F9853F2D51A}" type="presParOf" srcId="{21BFDCEC-C900-4496-B2FA-B199B02EFAE9}" destId="{25EDB4A2-7194-4FCC-B651-01CFB049A0E4}" srcOrd="1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C3DAB7-1572-4C49-A101-97137FD8333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TW" altLang="en-US"/>
        </a:p>
      </dgm:t>
    </dgm:pt>
    <dgm:pt modelId="{52D3FDBE-A144-4EDF-B511-E6F5B91D4CB0}">
      <dgm:prSet phldrT="[文字]"/>
      <dgm:spPr/>
      <dgm:t>
        <a:bodyPr/>
        <a:lstStyle/>
        <a:p>
          <a:r>
            <a:rPr lang="zh-TW" altLang="en-US" dirty="0" smtClean="0"/>
            <a:t>法令規章遵循</a:t>
          </a:r>
          <a:endParaRPr lang="zh-TW" altLang="en-US" dirty="0"/>
        </a:p>
      </dgm:t>
    </dgm:pt>
    <dgm:pt modelId="{CC3A7834-55C1-4AAF-9B6B-692FC2BDEA2B}" type="parTrans" cxnId="{75D5B763-F33F-44AF-8627-9C051F158FD4}">
      <dgm:prSet/>
      <dgm:spPr/>
      <dgm:t>
        <a:bodyPr/>
        <a:lstStyle/>
        <a:p>
          <a:endParaRPr lang="zh-TW" altLang="en-US"/>
        </a:p>
      </dgm:t>
    </dgm:pt>
    <dgm:pt modelId="{766EA966-73C8-4934-A641-F1C981DD3003}" type="sibTrans" cxnId="{75D5B763-F33F-44AF-8627-9C051F158FD4}">
      <dgm:prSet/>
      <dgm:spPr/>
      <dgm:t>
        <a:bodyPr/>
        <a:lstStyle/>
        <a:p>
          <a:endParaRPr lang="zh-TW" altLang="en-US"/>
        </a:p>
      </dgm:t>
    </dgm:pt>
    <dgm:pt modelId="{1C9CE436-9DB2-42E1-BAD9-E2ED73B04B5F}">
      <dgm:prSet phldrT="[文字]"/>
      <dgm:spPr/>
      <dgm:t>
        <a:bodyPr/>
        <a:lstStyle/>
        <a:p>
          <a:endParaRPr lang="zh-TW" altLang="en-US" dirty="0"/>
        </a:p>
      </dgm:t>
    </dgm:pt>
    <dgm:pt modelId="{FBB249A7-8613-4E86-997D-D8678FC1E09C}" type="parTrans" cxnId="{9E2E9840-67D2-46CE-B4E2-87BA6C43E75F}">
      <dgm:prSet/>
      <dgm:spPr/>
      <dgm:t>
        <a:bodyPr/>
        <a:lstStyle/>
        <a:p>
          <a:endParaRPr lang="zh-TW" altLang="en-US"/>
        </a:p>
      </dgm:t>
    </dgm:pt>
    <dgm:pt modelId="{1CB373E5-C066-41AE-8378-09AD190EE0C8}" type="sibTrans" cxnId="{9E2E9840-67D2-46CE-B4E2-87BA6C43E75F}">
      <dgm:prSet/>
      <dgm:spPr/>
      <dgm:t>
        <a:bodyPr/>
        <a:lstStyle/>
        <a:p>
          <a:endParaRPr lang="zh-TW" altLang="en-US"/>
        </a:p>
      </dgm:t>
    </dgm:pt>
    <dgm:pt modelId="{CBAEEB40-F943-4FD5-A9D4-FC382C6EE8A1}">
      <dgm:prSet phldrT="[文字]"/>
      <dgm:spPr/>
      <dgm:t>
        <a:bodyPr/>
        <a:lstStyle/>
        <a:p>
          <a:r>
            <a:rPr lang="zh-TW" altLang="en-US" dirty="0" smtClean="0"/>
            <a:t>廢</a:t>
          </a:r>
          <a:r>
            <a:rPr lang="en-US" altLang="en-US" dirty="0" smtClean="0"/>
            <a:t>(</a:t>
          </a:r>
          <a:r>
            <a:rPr lang="zh-TW" altLang="en-US" dirty="0" smtClean="0"/>
            <a:t>污</a:t>
          </a:r>
          <a:r>
            <a:rPr lang="en-US" altLang="en-US" dirty="0" smtClean="0"/>
            <a:t>)</a:t>
          </a:r>
          <a:r>
            <a:rPr lang="zh-TW" altLang="en-US" dirty="0" smtClean="0"/>
            <a:t>水處理、空氣污染防治、毒性化學物質及廢棄物處理等是否納入控制作業及符合相關法令規定</a:t>
          </a:r>
          <a:endParaRPr lang="zh-TW" altLang="en-US" dirty="0"/>
        </a:p>
      </dgm:t>
    </dgm:pt>
    <dgm:pt modelId="{E1C4DAAA-6E18-4F73-A53A-73A557E419BE}" type="parTrans" cxnId="{FA19F681-A556-4093-94E1-D040A0D3E8B5}">
      <dgm:prSet/>
      <dgm:spPr/>
      <dgm:t>
        <a:bodyPr/>
        <a:lstStyle/>
        <a:p>
          <a:endParaRPr lang="zh-TW" altLang="en-US"/>
        </a:p>
      </dgm:t>
    </dgm:pt>
    <dgm:pt modelId="{D93C929E-FB20-4A14-89A1-9FA0F70CD56E}" type="sibTrans" cxnId="{FA19F681-A556-4093-94E1-D040A0D3E8B5}">
      <dgm:prSet/>
      <dgm:spPr/>
      <dgm:t>
        <a:bodyPr/>
        <a:lstStyle/>
        <a:p>
          <a:endParaRPr lang="zh-TW" altLang="en-US"/>
        </a:p>
      </dgm:t>
    </dgm:pt>
    <dgm:pt modelId="{8C266D0C-57EA-4833-AC2A-F99A81710041}">
      <dgm:prSet phldrT="[文字]"/>
      <dgm:spPr/>
      <dgm:t>
        <a:bodyPr/>
        <a:lstStyle/>
        <a:p>
          <a:r>
            <a:rPr lang="zh-TW" altLang="en-US" dirty="0" smtClean="0"/>
            <a:t>勞安</a:t>
          </a:r>
          <a:endParaRPr lang="zh-TW" altLang="en-US" dirty="0"/>
        </a:p>
      </dgm:t>
    </dgm:pt>
    <dgm:pt modelId="{92B0F03E-7367-4A57-A2D4-5679520515CD}" type="parTrans" cxnId="{D5CB415E-2FC7-4ABC-811E-1D41963125BA}">
      <dgm:prSet/>
      <dgm:spPr/>
      <dgm:t>
        <a:bodyPr/>
        <a:lstStyle/>
        <a:p>
          <a:endParaRPr lang="zh-TW" altLang="en-US"/>
        </a:p>
      </dgm:t>
    </dgm:pt>
    <dgm:pt modelId="{7BD348D3-2F97-4F1A-9027-B5EBBAE6E54D}" type="sibTrans" cxnId="{D5CB415E-2FC7-4ABC-811E-1D41963125BA}">
      <dgm:prSet/>
      <dgm:spPr/>
      <dgm:t>
        <a:bodyPr/>
        <a:lstStyle/>
        <a:p>
          <a:endParaRPr lang="zh-TW" altLang="en-US"/>
        </a:p>
      </dgm:t>
    </dgm:pt>
    <dgm:pt modelId="{A74B85CF-E3D7-4967-AEC0-A18D4C90E4F5}">
      <dgm:prSet phldrT="[文字]"/>
      <dgm:spPr/>
      <dgm:t>
        <a:bodyPr/>
        <a:lstStyle/>
        <a:p>
          <a:r>
            <a:rPr lang="zh-TW" altLang="en-US" dirty="0" smtClean="0"/>
            <a:t>勞工安全組織管理、勞工安全衛生教育訓練、消防設備及教育訓練管理等是否納入控制作業及符合相關法令規定</a:t>
          </a:r>
          <a:endParaRPr lang="zh-TW" altLang="en-US" dirty="0"/>
        </a:p>
      </dgm:t>
    </dgm:pt>
    <dgm:pt modelId="{1EB79825-BD3B-4BA9-A258-AAE49D7AE143}" type="parTrans" cxnId="{9586D08F-F6B0-4C42-A1C3-52DD1CF48927}">
      <dgm:prSet/>
      <dgm:spPr/>
      <dgm:t>
        <a:bodyPr/>
        <a:lstStyle/>
        <a:p>
          <a:endParaRPr lang="zh-TW" altLang="en-US"/>
        </a:p>
      </dgm:t>
    </dgm:pt>
    <dgm:pt modelId="{E9725936-9F46-4EE4-9720-8AACDA36E463}" type="sibTrans" cxnId="{9586D08F-F6B0-4C42-A1C3-52DD1CF48927}">
      <dgm:prSet/>
      <dgm:spPr/>
      <dgm:t>
        <a:bodyPr/>
        <a:lstStyle/>
        <a:p>
          <a:endParaRPr lang="zh-TW" altLang="en-US"/>
        </a:p>
      </dgm:t>
    </dgm:pt>
    <dgm:pt modelId="{F0947D28-CFAF-40B7-9186-57BF7040247D}">
      <dgm:prSet phldrT="[文字]"/>
      <dgm:spPr/>
      <dgm:t>
        <a:bodyPr/>
        <a:lstStyle/>
        <a:p>
          <a:r>
            <a:rPr lang="zh-TW" altLang="en-US" dirty="0" smtClean="0"/>
            <a:t>應全面檢視公司之內控制度是否完整遵循產業相關法令。</a:t>
          </a:r>
          <a:endParaRPr lang="zh-TW" altLang="en-US" dirty="0"/>
        </a:p>
      </dgm:t>
    </dgm:pt>
    <dgm:pt modelId="{6A2F86B0-D59C-4175-8A84-0AC1AA151553}" type="parTrans" cxnId="{28EAB461-421E-43D8-9B6A-9D74B1E06604}">
      <dgm:prSet/>
      <dgm:spPr/>
      <dgm:t>
        <a:bodyPr/>
        <a:lstStyle/>
        <a:p>
          <a:endParaRPr lang="zh-TW" altLang="en-US"/>
        </a:p>
      </dgm:t>
    </dgm:pt>
    <dgm:pt modelId="{77AF9550-6A74-489F-80D0-81ED3768B064}" type="sibTrans" cxnId="{28EAB461-421E-43D8-9B6A-9D74B1E06604}">
      <dgm:prSet/>
      <dgm:spPr/>
      <dgm:t>
        <a:bodyPr/>
        <a:lstStyle/>
        <a:p>
          <a:endParaRPr lang="zh-TW" altLang="en-US"/>
        </a:p>
      </dgm:t>
    </dgm:pt>
    <dgm:pt modelId="{ADC264E7-947B-429F-AD43-187D391C2ED1}">
      <dgm:prSet/>
      <dgm:spPr/>
      <dgm:t>
        <a:bodyPr/>
        <a:lstStyle/>
        <a:p>
          <a:r>
            <a:rPr lang="zh-TW" altLang="en-US" dirty="0" smtClean="0"/>
            <a:t>環安</a:t>
          </a:r>
          <a:endParaRPr lang="zh-TW" altLang="en-US" dirty="0"/>
        </a:p>
      </dgm:t>
    </dgm:pt>
    <dgm:pt modelId="{DD636470-D45A-448C-BBE6-0BD3235DF9A1}" type="parTrans" cxnId="{FCD81E83-761F-40B5-8F77-5EBE0BCE051A}">
      <dgm:prSet/>
      <dgm:spPr/>
      <dgm:t>
        <a:bodyPr/>
        <a:lstStyle/>
        <a:p>
          <a:endParaRPr lang="zh-TW" altLang="en-US"/>
        </a:p>
      </dgm:t>
    </dgm:pt>
    <dgm:pt modelId="{3E23CAF3-4B0A-4C80-B769-0D089045D1D5}" type="sibTrans" cxnId="{FCD81E83-761F-40B5-8F77-5EBE0BCE051A}">
      <dgm:prSet/>
      <dgm:spPr/>
      <dgm:t>
        <a:bodyPr/>
        <a:lstStyle/>
        <a:p>
          <a:endParaRPr lang="zh-TW" altLang="en-US"/>
        </a:p>
      </dgm:t>
    </dgm:pt>
    <dgm:pt modelId="{6D5B1C4F-A8BC-4DE6-9A05-76B73EA463AF}">
      <dgm:prSet phldrT="[文字]"/>
      <dgm:spPr/>
      <dgm:t>
        <a:bodyPr/>
        <a:lstStyle/>
        <a:p>
          <a:r>
            <a:rPr lang="zh-TW" altLang="en-US" dirty="0" smtClean="0"/>
            <a:t>薪資循環之內控制度</a:t>
          </a:r>
          <a:endParaRPr lang="zh-TW" altLang="en-US" dirty="0"/>
        </a:p>
      </dgm:t>
    </dgm:pt>
    <dgm:pt modelId="{00EC2F33-7CF5-4DD5-BFA1-591E04433351}" type="parTrans" cxnId="{FD0D76D2-31A8-41F6-92CC-9A342819F8F7}">
      <dgm:prSet/>
      <dgm:spPr/>
      <dgm:t>
        <a:bodyPr/>
        <a:lstStyle/>
        <a:p>
          <a:endParaRPr lang="zh-TW" altLang="en-US"/>
        </a:p>
      </dgm:t>
    </dgm:pt>
    <dgm:pt modelId="{4AECA098-541D-449E-96B9-C627E8AE82C0}" type="sibTrans" cxnId="{FD0D76D2-31A8-41F6-92CC-9A342819F8F7}">
      <dgm:prSet/>
      <dgm:spPr/>
      <dgm:t>
        <a:bodyPr/>
        <a:lstStyle/>
        <a:p>
          <a:endParaRPr lang="zh-TW" altLang="en-US"/>
        </a:p>
      </dgm:t>
    </dgm:pt>
    <dgm:pt modelId="{9D06C8E5-56A4-46CE-99C9-942EABEE1814}" type="pres">
      <dgm:prSet presAssocID="{7CC3DAB7-1572-4C49-A101-97137FD83333}" presName="Name0" presStyleCnt="0">
        <dgm:presLayoutVars>
          <dgm:dir/>
          <dgm:animLvl val="lvl"/>
          <dgm:resizeHandles val="exact"/>
        </dgm:presLayoutVars>
      </dgm:prSet>
      <dgm:spPr/>
      <dgm:t>
        <a:bodyPr/>
        <a:lstStyle/>
        <a:p>
          <a:endParaRPr lang="zh-TW" altLang="en-US"/>
        </a:p>
      </dgm:t>
    </dgm:pt>
    <dgm:pt modelId="{FE9294C7-1258-405F-AF4D-B3BE7CC85CBD}" type="pres">
      <dgm:prSet presAssocID="{52D3FDBE-A144-4EDF-B511-E6F5B91D4CB0}" presName="linNode" presStyleCnt="0"/>
      <dgm:spPr/>
    </dgm:pt>
    <dgm:pt modelId="{A1B34AA0-D50A-4677-9E91-522048120BD6}" type="pres">
      <dgm:prSet presAssocID="{52D3FDBE-A144-4EDF-B511-E6F5B91D4CB0}" presName="parentText" presStyleLbl="node1" presStyleIdx="0" presStyleCnt="3">
        <dgm:presLayoutVars>
          <dgm:chMax val="1"/>
          <dgm:bulletEnabled val="1"/>
        </dgm:presLayoutVars>
      </dgm:prSet>
      <dgm:spPr/>
      <dgm:t>
        <a:bodyPr/>
        <a:lstStyle/>
        <a:p>
          <a:endParaRPr lang="zh-TW" altLang="en-US"/>
        </a:p>
      </dgm:t>
    </dgm:pt>
    <dgm:pt modelId="{8A518475-AA2B-46C2-BB9A-75A4C0EEF20E}" type="pres">
      <dgm:prSet presAssocID="{52D3FDBE-A144-4EDF-B511-E6F5B91D4CB0}" presName="descendantText" presStyleLbl="alignAccFollowNode1" presStyleIdx="0" presStyleCnt="3">
        <dgm:presLayoutVars>
          <dgm:bulletEnabled val="1"/>
        </dgm:presLayoutVars>
      </dgm:prSet>
      <dgm:spPr/>
      <dgm:t>
        <a:bodyPr/>
        <a:lstStyle/>
        <a:p>
          <a:endParaRPr lang="zh-TW" altLang="en-US"/>
        </a:p>
      </dgm:t>
    </dgm:pt>
    <dgm:pt modelId="{55998ACF-15AF-4537-9371-6CCEFA7963A2}" type="pres">
      <dgm:prSet presAssocID="{766EA966-73C8-4934-A641-F1C981DD3003}" presName="sp" presStyleCnt="0"/>
      <dgm:spPr/>
    </dgm:pt>
    <dgm:pt modelId="{9646D725-B3A2-4D12-86AF-70487A9853C4}" type="pres">
      <dgm:prSet presAssocID="{ADC264E7-947B-429F-AD43-187D391C2ED1}" presName="linNode" presStyleCnt="0"/>
      <dgm:spPr/>
    </dgm:pt>
    <dgm:pt modelId="{EE2F6D63-C9BA-4C27-933B-A1D0D948CE33}" type="pres">
      <dgm:prSet presAssocID="{ADC264E7-947B-429F-AD43-187D391C2ED1}" presName="parentText" presStyleLbl="node1" presStyleIdx="1" presStyleCnt="3">
        <dgm:presLayoutVars>
          <dgm:chMax val="1"/>
          <dgm:bulletEnabled val="1"/>
        </dgm:presLayoutVars>
      </dgm:prSet>
      <dgm:spPr/>
      <dgm:t>
        <a:bodyPr/>
        <a:lstStyle/>
        <a:p>
          <a:endParaRPr lang="zh-TW" altLang="en-US"/>
        </a:p>
      </dgm:t>
    </dgm:pt>
    <dgm:pt modelId="{8191C76F-54FB-4E0C-B63A-AB33C84968E1}" type="pres">
      <dgm:prSet presAssocID="{ADC264E7-947B-429F-AD43-187D391C2ED1}" presName="descendantText" presStyleLbl="alignAccFollowNode1" presStyleIdx="1" presStyleCnt="3">
        <dgm:presLayoutVars>
          <dgm:bulletEnabled val="1"/>
        </dgm:presLayoutVars>
      </dgm:prSet>
      <dgm:spPr/>
      <dgm:t>
        <a:bodyPr/>
        <a:lstStyle/>
        <a:p>
          <a:endParaRPr lang="zh-TW" altLang="en-US"/>
        </a:p>
      </dgm:t>
    </dgm:pt>
    <dgm:pt modelId="{BD26DC0F-BB02-4B14-AB88-7D733A75B592}" type="pres">
      <dgm:prSet presAssocID="{3E23CAF3-4B0A-4C80-B769-0D089045D1D5}" presName="sp" presStyleCnt="0"/>
      <dgm:spPr/>
    </dgm:pt>
    <dgm:pt modelId="{ACE9F8C6-2009-4002-919F-54AB7DE33890}" type="pres">
      <dgm:prSet presAssocID="{8C266D0C-57EA-4833-AC2A-F99A81710041}" presName="linNode" presStyleCnt="0"/>
      <dgm:spPr/>
    </dgm:pt>
    <dgm:pt modelId="{3D1F88FA-90D6-4B6C-B0CC-FB7B0E6A71B3}" type="pres">
      <dgm:prSet presAssocID="{8C266D0C-57EA-4833-AC2A-F99A81710041}" presName="parentText" presStyleLbl="node1" presStyleIdx="2" presStyleCnt="3">
        <dgm:presLayoutVars>
          <dgm:chMax val="1"/>
          <dgm:bulletEnabled val="1"/>
        </dgm:presLayoutVars>
      </dgm:prSet>
      <dgm:spPr/>
      <dgm:t>
        <a:bodyPr/>
        <a:lstStyle/>
        <a:p>
          <a:endParaRPr lang="zh-TW" altLang="en-US"/>
        </a:p>
      </dgm:t>
    </dgm:pt>
    <dgm:pt modelId="{F982D599-5040-41B2-BC7F-529C90567B71}" type="pres">
      <dgm:prSet presAssocID="{8C266D0C-57EA-4833-AC2A-F99A81710041}" presName="descendantText" presStyleLbl="alignAccFollowNode1" presStyleIdx="2" presStyleCnt="3">
        <dgm:presLayoutVars>
          <dgm:bulletEnabled val="1"/>
        </dgm:presLayoutVars>
      </dgm:prSet>
      <dgm:spPr/>
      <dgm:t>
        <a:bodyPr/>
        <a:lstStyle/>
        <a:p>
          <a:endParaRPr lang="zh-TW" altLang="en-US"/>
        </a:p>
      </dgm:t>
    </dgm:pt>
  </dgm:ptLst>
  <dgm:cxnLst>
    <dgm:cxn modelId="{28EAB461-421E-43D8-9B6A-9D74B1E06604}" srcId="{52D3FDBE-A144-4EDF-B511-E6F5B91D4CB0}" destId="{F0947D28-CFAF-40B7-9186-57BF7040247D}" srcOrd="0" destOrd="0" parTransId="{6A2F86B0-D59C-4175-8A84-0AC1AA151553}" sibTransId="{77AF9550-6A74-489F-80D0-81ED3768B064}"/>
    <dgm:cxn modelId="{AE74F409-923C-4BF3-A65D-8CC2DDE377F6}" type="presOf" srcId="{CBAEEB40-F943-4FD5-A9D4-FC382C6EE8A1}" destId="{8191C76F-54FB-4E0C-B63A-AB33C84968E1}" srcOrd="0" destOrd="1" presId="urn:microsoft.com/office/officeart/2005/8/layout/vList5"/>
    <dgm:cxn modelId="{9E2E9840-67D2-46CE-B4E2-87BA6C43E75F}" srcId="{ADC264E7-947B-429F-AD43-187D391C2ED1}" destId="{1C9CE436-9DB2-42E1-BAD9-E2ED73B04B5F}" srcOrd="0" destOrd="0" parTransId="{FBB249A7-8613-4E86-997D-D8678FC1E09C}" sibTransId="{1CB373E5-C066-41AE-8378-09AD190EE0C8}"/>
    <dgm:cxn modelId="{BA8088BC-1A9B-44C6-A108-F62D3BE85D0C}" type="presOf" srcId="{8C266D0C-57EA-4833-AC2A-F99A81710041}" destId="{3D1F88FA-90D6-4B6C-B0CC-FB7B0E6A71B3}" srcOrd="0" destOrd="0" presId="urn:microsoft.com/office/officeart/2005/8/layout/vList5"/>
    <dgm:cxn modelId="{FA19F681-A556-4093-94E1-D040A0D3E8B5}" srcId="{ADC264E7-947B-429F-AD43-187D391C2ED1}" destId="{CBAEEB40-F943-4FD5-A9D4-FC382C6EE8A1}" srcOrd="1" destOrd="0" parTransId="{E1C4DAAA-6E18-4F73-A53A-73A557E419BE}" sibTransId="{D93C929E-FB20-4A14-89A1-9FA0F70CD56E}"/>
    <dgm:cxn modelId="{1224B981-5404-46D8-A260-84885B6B2075}" type="presOf" srcId="{A74B85CF-E3D7-4967-AEC0-A18D4C90E4F5}" destId="{F982D599-5040-41B2-BC7F-529C90567B71}" srcOrd="0" destOrd="0" presId="urn:microsoft.com/office/officeart/2005/8/layout/vList5"/>
    <dgm:cxn modelId="{D02D4459-92B5-4E48-842F-90E81F29792E}" type="presOf" srcId="{F0947D28-CFAF-40B7-9186-57BF7040247D}" destId="{8A518475-AA2B-46C2-BB9A-75A4C0EEF20E}" srcOrd="0" destOrd="0" presId="urn:microsoft.com/office/officeart/2005/8/layout/vList5"/>
    <dgm:cxn modelId="{9586D08F-F6B0-4C42-A1C3-52DD1CF48927}" srcId="{8C266D0C-57EA-4833-AC2A-F99A81710041}" destId="{A74B85CF-E3D7-4967-AEC0-A18D4C90E4F5}" srcOrd="0" destOrd="0" parTransId="{1EB79825-BD3B-4BA9-A258-AAE49D7AE143}" sibTransId="{E9725936-9F46-4EE4-9720-8AACDA36E463}"/>
    <dgm:cxn modelId="{D5CB415E-2FC7-4ABC-811E-1D41963125BA}" srcId="{7CC3DAB7-1572-4C49-A101-97137FD83333}" destId="{8C266D0C-57EA-4833-AC2A-F99A81710041}" srcOrd="2" destOrd="0" parTransId="{92B0F03E-7367-4A57-A2D4-5679520515CD}" sibTransId="{7BD348D3-2F97-4F1A-9027-B5EBBAE6E54D}"/>
    <dgm:cxn modelId="{9D54A414-7906-4232-8C07-2960F2497630}" type="presOf" srcId="{ADC264E7-947B-429F-AD43-187D391C2ED1}" destId="{EE2F6D63-C9BA-4C27-933B-A1D0D948CE33}" srcOrd="0" destOrd="0" presId="urn:microsoft.com/office/officeart/2005/8/layout/vList5"/>
    <dgm:cxn modelId="{06EE8AA6-9878-4B16-B155-6DAB218E61A5}" type="presOf" srcId="{6D5B1C4F-A8BC-4DE6-9A05-76B73EA463AF}" destId="{F982D599-5040-41B2-BC7F-529C90567B71}" srcOrd="0" destOrd="1" presId="urn:microsoft.com/office/officeart/2005/8/layout/vList5"/>
    <dgm:cxn modelId="{FD0D76D2-31A8-41F6-92CC-9A342819F8F7}" srcId="{8C266D0C-57EA-4833-AC2A-F99A81710041}" destId="{6D5B1C4F-A8BC-4DE6-9A05-76B73EA463AF}" srcOrd="1" destOrd="0" parTransId="{00EC2F33-7CF5-4DD5-BFA1-591E04433351}" sibTransId="{4AECA098-541D-449E-96B9-C627E8AE82C0}"/>
    <dgm:cxn modelId="{5CBAA664-AC54-4C40-A75E-B506CDE61C9F}" type="presOf" srcId="{1C9CE436-9DB2-42E1-BAD9-E2ED73B04B5F}" destId="{8191C76F-54FB-4E0C-B63A-AB33C84968E1}" srcOrd="0" destOrd="0" presId="urn:microsoft.com/office/officeart/2005/8/layout/vList5"/>
    <dgm:cxn modelId="{75D5B763-F33F-44AF-8627-9C051F158FD4}" srcId="{7CC3DAB7-1572-4C49-A101-97137FD83333}" destId="{52D3FDBE-A144-4EDF-B511-E6F5B91D4CB0}" srcOrd="0" destOrd="0" parTransId="{CC3A7834-55C1-4AAF-9B6B-692FC2BDEA2B}" sibTransId="{766EA966-73C8-4934-A641-F1C981DD3003}"/>
    <dgm:cxn modelId="{7896716A-BE61-4D63-B2D1-F65B81632977}" type="presOf" srcId="{7CC3DAB7-1572-4C49-A101-97137FD83333}" destId="{9D06C8E5-56A4-46CE-99C9-942EABEE1814}" srcOrd="0" destOrd="0" presId="urn:microsoft.com/office/officeart/2005/8/layout/vList5"/>
    <dgm:cxn modelId="{FCD81E83-761F-40B5-8F77-5EBE0BCE051A}" srcId="{7CC3DAB7-1572-4C49-A101-97137FD83333}" destId="{ADC264E7-947B-429F-AD43-187D391C2ED1}" srcOrd="1" destOrd="0" parTransId="{DD636470-D45A-448C-BBE6-0BD3235DF9A1}" sibTransId="{3E23CAF3-4B0A-4C80-B769-0D089045D1D5}"/>
    <dgm:cxn modelId="{ECACFF1C-B628-41F2-A4C3-F2AFD0370176}" type="presOf" srcId="{52D3FDBE-A144-4EDF-B511-E6F5B91D4CB0}" destId="{A1B34AA0-D50A-4677-9E91-522048120BD6}" srcOrd="0" destOrd="0" presId="urn:microsoft.com/office/officeart/2005/8/layout/vList5"/>
    <dgm:cxn modelId="{7E11B63B-380C-4E87-A972-92B2BE0E2002}" type="presParOf" srcId="{9D06C8E5-56A4-46CE-99C9-942EABEE1814}" destId="{FE9294C7-1258-405F-AF4D-B3BE7CC85CBD}" srcOrd="0" destOrd="0" presId="urn:microsoft.com/office/officeart/2005/8/layout/vList5"/>
    <dgm:cxn modelId="{4613E75E-61EA-4627-AA37-21B0D1F449B6}" type="presParOf" srcId="{FE9294C7-1258-405F-AF4D-B3BE7CC85CBD}" destId="{A1B34AA0-D50A-4677-9E91-522048120BD6}" srcOrd="0" destOrd="0" presId="urn:microsoft.com/office/officeart/2005/8/layout/vList5"/>
    <dgm:cxn modelId="{083270D5-0721-49D6-A4BD-9EAD91FFF1AD}" type="presParOf" srcId="{FE9294C7-1258-405F-AF4D-B3BE7CC85CBD}" destId="{8A518475-AA2B-46C2-BB9A-75A4C0EEF20E}" srcOrd="1" destOrd="0" presId="urn:microsoft.com/office/officeart/2005/8/layout/vList5"/>
    <dgm:cxn modelId="{A048D383-73DC-4296-A029-6376D7E9C3CD}" type="presParOf" srcId="{9D06C8E5-56A4-46CE-99C9-942EABEE1814}" destId="{55998ACF-15AF-4537-9371-6CCEFA7963A2}" srcOrd="1" destOrd="0" presId="urn:microsoft.com/office/officeart/2005/8/layout/vList5"/>
    <dgm:cxn modelId="{79DE6C12-2794-4599-A560-ADFC84D572DB}" type="presParOf" srcId="{9D06C8E5-56A4-46CE-99C9-942EABEE1814}" destId="{9646D725-B3A2-4D12-86AF-70487A9853C4}" srcOrd="2" destOrd="0" presId="urn:microsoft.com/office/officeart/2005/8/layout/vList5"/>
    <dgm:cxn modelId="{EE7AAD74-AB79-466B-A419-4BAC0E766377}" type="presParOf" srcId="{9646D725-B3A2-4D12-86AF-70487A9853C4}" destId="{EE2F6D63-C9BA-4C27-933B-A1D0D948CE33}" srcOrd="0" destOrd="0" presId="urn:microsoft.com/office/officeart/2005/8/layout/vList5"/>
    <dgm:cxn modelId="{FDBE8F2C-157F-4F68-8D38-B9A6E8D1554D}" type="presParOf" srcId="{9646D725-B3A2-4D12-86AF-70487A9853C4}" destId="{8191C76F-54FB-4E0C-B63A-AB33C84968E1}" srcOrd="1" destOrd="0" presId="urn:microsoft.com/office/officeart/2005/8/layout/vList5"/>
    <dgm:cxn modelId="{07945E87-36E5-4A9B-B6B4-6955FDBD0E30}" type="presParOf" srcId="{9D06C8E5-56A4-46CE-99C9-942EABEE1814}" destId="{BD26DC0F-BB02-4B14-AB88-7D733A75B592}" srcOrd="3" destOrd="0" presId="urn:microsoft.com/office/officeart/2005/8/layout/vList5"/>
    <dgm:cxn modelId="{0B372002-7EDB-43A8-A03C-02618D07192E}" type="presParOf" srcId="{9D06C8E5-56A4-46CE-99C9-942EABEE1814}" destId="{ACE9F8C6-2009-4002-919F-54AB7DE33890}" srcOrd="4" destOrd="0" presId="urn:microsoft.com/office/officeart/2005/8/layout/vList5"/>
    <dgm:cxn modelId="{08FF1ACC-A661-4DD9-B87A-9786F15A2492}" type="presParOf" srcId="{ACE9F8C6-2009-4002-919F-54AB7DE33890}" destId="{3D1F88FA-90D6-4B6C-B0CC-FB7B0E6A71B3}" srcOrd="0" destOrd="0" presId="urn:microsoft.com/office/officeart/2005/8/layout/vList5"/>
    <dgm:cxn modelId="{A28D6C85-771A-4EA3-84D5-6DF260998B11}" type="presParOf" srcId="{ACE9F8C6-2009-4002-919F-54AB7DE33890}" destId="{F982D599-5040-41B2-BC7F-529C90567B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C3DAB7-1572-4C49-A101-97137FD8333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TW" altLang="en-US"/>
        </a:p>
      </dgm:t>
    </dgm:pt>
    <dgm:pt modelId="{52D3FDBE-A144-4EDF-B511-E6F5B91D4CB0}">
      <dgm:prSet phldrT="[文字]"/>
      <dgm:spPr/>
      <dgm:t>
        <a:bodyPr/>
        <a:lstStyle/>
        <a:p>
          <a:r>
            <a:rPr lang="zh-TW" altLang="en-US" dirty="0" smtClean="0"/>
            <a:t>資安</a:t>
          </a:r>
          <a:endParaRPr lang="zh-TW" altLang="en-US" dirty="0"/>
        </a:p>
      </dgm:t>
    </dgm:pt>
    <dgm:pt modelId="{CC3A7834-55C1-4AAF-9B6B-692FC2BDEA2B}" type="parTrans" cxnId="{75D5B763-F33F-44AF-8627-9C051F158FD4}">
      <dgm:prSet/>
      <dgm:spPr/>
      <dgm:t>
        <a:bodyPr/>
        <a:lstStyle/>
        <a:p>
          <a:endParaRPr lang="zh-TW" altLang="en-US"/>
        </a:p>
      </dgm:t>
    </dgm:pt>
    <dgm:pt modelId="{766EA966-73C8-4934-A641-F1C981DD3003}" type="sibTrans" cxnId="{75D5B763-F33F-44AF-8627-9C051F158FD4}">
      <dgm:prSet/>
      <dgm:spPr/>
      <dgm:t>
        <a:bodyPr/>
        <a:lstStyle/>
        <a:p>
          <a:endParaRPr lang="zh-TW" altLang="en-US"/>
        </a:p>
      </dgm:t>
    </dgm:pt>
    <dgm:pt modelId="{1C9CE436-9DB2-42E1-BAD9-E2ED73B04B5F}">
      <dgm:prSet phldrT="[文字]"/>
      <dgm:spPr/>
      <dgm:t>
        <a:bodyPr/>
        <a:lstStyle/>
        <a:p>
          <a:pPr marL="263525" indent="-149225" defTabSz="622300">
            <a:lnSpc>
              <a:spcPct val="90000"/>
            </a:lnSpc>
            <a:spcBef>
              <a:spcPct val="0"/>
            </a:spcBef>
            <a:spcAft>
              <a:spcPct val="15000"/>
            </a:spcAft>
            <a:buNone/>
          </a:pPr>
          <a:r>
            <a:rPr lang="zh-TW" altLang="en-US" dirty="0" smtClean="0"/>
            <a:t>產品包裝成份標示是否符合法令規定是否建立消費者申訴管道</a:t>
          </a:r>
          <a:endParaRPr lang="zh-TW" altLang="en-US" dirty="0"/>
        </a:p>
      </dgm:t>
    </dgm:pt>
    <dgm:pt modelId="{FBB249A7-8613-4E86-997D-D8678FC1E09C}" type="parTrans" cxnId="{9E2E9840-67D2-46CE-B4E2-87BA6C43E75F}">
      <dgm:prSet/>
      <dgm:spPr/>
      <dgm:t>
        <a:bodyPr/>
        <a:lstStyle/>
        <a:p>
          <a:endParaRPr lang="zh-TW" altLang="en-US"/>
        </a:p>
      </dgm:t>
    </dgm:pt>
    <dgm:pt modelId="{1CB373E5-C066-41AE-8378-09AD190EE0C8}" type="sibTrans" cxnId="{9E2E9840-67D2-46CE-B4E2-87BA6C43E75F}">
      <dgm:prSet/>
      <dgm:spPr/>
      <dgm:t>
        <a:bodyPr/>
        <a:lstStyle/>
        <a:p>
          <a:endParaRPr lang="zh-TW" altLang="en-US"/>
        </a:p>
      </dgm:t>
    </dgm:pt>
    <dgm:pt modelId="{F0947D28-CFAF-40B7-9186-57BF7040247D}">
      <dgm:prSet phldrT="[文字]"/>
      <dgm:spPr/>
      <dgm:t>
        <a:bodyPr/>
        <a:lstStyle/>
        <a:p>
          <a:r>
            <a:rPr lang="zh-TW" altLang="en-US" dirty="0" smtClean="0"/>
            <a:t>資訊設備處分是否確實將硬碟資料銷毀以避免個資外洩</a:t>
          </a:r>
          <a:endParaRPr lang="zh-TW" altLang="en-US" dirty="0"/>
        </a:p>
      </dgm:t>
    </dgm:pt>
    <dgm:pt modelId="{6A2F86B0-D59C-4175-8A84-0AC1AA151553}" type="parTrans" cxnId="{28EAB461-421E-43D8-9B6A-9D74B1E06604}">
      <dgm:prSet/>
      <dgm:spPr/>
      <dgm:t>
        <a:bodyPr/>
        <a:lstStyle/>
        <a:p>
          <a:endParaRPr lang="zh-TW" altLang="en-US"/>
        </a:p>
      </dgm:t>
    </dgm:pt>
    <dgm:pt modelId="{77AF9550-6A74-489F-80D0-81ED3768B064}" type="sibTrans" cxnId="{28EAB461-421E-43D8-9B6A-9D74B1E06604}">
      <dgm:prSet/>
      <dgm:spPr/>
      <dgm:t>
        <a:bodyPr/>
        <a:lstStyle/>
        <a:p>
          <a:endParaRPr lang="zh-TW" altLang="en-US"/>
        </a:p>
      </dgm:t>
    </dgm:pt>
    <dgm:pt modelId="{ADC264E7-947B-429F-AD43-187D391C2ED1}">
      <dgm:prSet/>
      <dgm:spPr/>
      <dgm:t>
        <a:bodyPr/>
        <a:lstStyle/>
        <a:p>
          <a:r>
            <a:rPr lang="zh-TW" altLang="en-US" dirty="0" smtClean="0"/>
            <a:t>食安</a:t>
          </a:r>
          <a:endParaRPr lang="zh-TW" altLang="en-US" dirty="0"/>
        </a:p>
      </dgm:t>
    </dgm:pt>
    <dgm:pt modelId="{DD636470-D45A-448C-BBE6-0BD3235DF9A1}" type="parTrans" cxnId="{FCD81E83-761F-40B5-8F77-5EBE0BCE051A}">
      <dgm:prSet/>
      <dgm:spPr/>
      <dgm:t>
        <a:bodyPr/>
        <a:lstStyle/>
        <a:p>
          <a:endParaRPr lang="zh-TW" altLang="en-US"/>
        </a:p>
      </dgm:t>
    </dgm:pt>
    <dgm:pt modelId="{3E23CAF3-4B0A-4C80-B769-0D089045D1D5}" type="sibTrans" cxnId="{FCD81E83-761F-40B5-8F77-5EBE0BCE051A}">
      <dgm:prSet/>
      <dgm:spPr/>
      <dgm:t>
        <a:bodyPr/>
        <a:lstStyle/>
        <a:p>
          <a:endParaRPr lang="zh-TW" altLang="en-US"/>
        </a:p>
      </dgm:t>
    </dgm:pt>
    <dgm:pt modelId="{F730A588-91F8-44D0-B40F-DEB8BC4AE2F0}">
      <dgm:prSet phldrT="[文字]"/>
      <dgm:spPr/>
      <dgm:t>
        <a:bodyPr/>
        <a:lstStyle/>
        <a:p>
          <a:r>
            <a:rPr lang="zh-TW" altLang="en-US" dirty="0" smtClean="0"/>
            <a:t>個資安全管理是否符合個人資料保護法規定</a:t>
          </a:r>
          <a:endParaRPr lang="zh-TW" altLang="en-US" dirty="0"/>
        </a:p>
      </dgm:t>
    </dgm:pt>
    <dgm:pt modelId="{26F40DF3-D770-4FAC-AB6C-DC732F849FB5}" type="parTrans" cxnId="{6CDE8DF0-8DED-466C-B83E-47ACBC495EF6}">
      <dgm:prSet/>
      <dgm:spPr/>
      <dgm:t>
        <a:bodyPr/>
        <a:lstStyle/>
        <a:p>
          <a:endParaRPr lang="zh-TW" altLang="en-US"/>
        </a:p>
      </dgm:t>
    </dgm:pt>
    <dgm:pt modelId="{C4B3E22C-33B4-49BC-8EFE-15BA17E43A85}" type="sibTrans" cxnId="{6CDE8DF0-8DED-466C-B83E-47ACBC495EF6}">
      <dgm:prSet/>
      <dgm:spPr/>
      <dgm:t>
        <a:bodyPr/>
        <a:lstStyle/>
        <a:p>
          <a:endParaRPr lang="zh-TW" altLang="en-US"/>
        </a:p>
      </dgm:t>
    </dgm:pt>
    <dgm:pt modelId="{B2BEF622-07BE-4182-82C3-514A99EEBDA7}">
      <dgm:prSet phldrT="[文字]"/>
      <dgm:spPr/>
      <dgm:t>
        <a:bodyPr/>
        <a:lstStyle/>
        <a:p>
          <a:pPr marL="263525" marR="0" indent="-149225" defTabSz="622300" eaLnBrk="1" fontAlgn="auto" latinLnBrk="0" hangingPunct="1">
            <a:lnSpc>
              <a:spcPct val="90000"/>
            </a:lnSpc>
            <a:spcBef>
              <a:spcPct val="0"/>
            </a:spcBef>
            <a:spcAft>
              <a:spcPct val="15000"/>
            </a:spcAft>
            <a:buClrTx/>
            <a:buSzTx/>
            <a:buFontTx/>
            <a:buNone/>
            <a:tabLst/>
            <a:defRPr/>
          </a:pPr>
          <a:r>
            <a:rPr lang="zh-TW" altLang="en-US" dirty="0" smtClean="0"/>
            <a:t>產品檢驗、供應商</a:t>
          </a:r>
          <a:r>
            <a:rPr lang="en-US" altLang="zh-TW" dirty="0" smtClean="0"/>
            <a:t>\</a:t>
          </a:r>
          <a:r>
            <a:rPr lang="zh-TW" altLang="en-US" dirty="0" smtClean="0"/>
            <a:t>代工廠商是否建立制度確保產品品質</a:t>
          </a:r>
          <a:endParaRPr lang="zh-TW" altLang="en-US" dirty="0"/>
        </a:p>
      </dgm:t>
    </dgm:pt>
    <dgm:pt modelId="{0684C07F-D2E4-4C86-8618-A8FA2C85F548}" type="parTrans" cxnId="{8142B59F-ACA1-496A-B2C6-B20F7C37C75A}">
      <dgm:prSet/>
      <dgm:spPr/>
      <dgm:t>
        <a:bodyPr/>
        <a:lstStyle/>
        <a:p>
          <a:endParaRPr lang="zh-TW" altLang="en-US"/>
        </a:p>
      </dgm:t>
    </dgm:pt>
    <dgm:pt modelId="{09A10EBA-2699-41D5-A1C9-FCD9828438A9}" type="sibTrans" cxnId="{8142B59F-ACA1-496A-B2C6-B20F7C37C75A}">
      <dgm:prSet/>
      <dgm:spPr/>
      <dgm:t>
        <a:bodyPr/>
        <a:lstStyle/>
        <a:p>
          <a:endParaRPr lang="zh-TW" altLang="en-US"/>
        </a:p>
      </dgm:t>
    </dgm:pt>
    <dgm:pt modelId="{9D06C8E5-56A4-46CE-99C9-942EABEE1814}" type="pres">
      <dgm:prSet presAssocID="{7CC3DAB7-1572-4C49-A101-97137FD83333}" presName="Name0" presStyleCnt="0">
        <dgm:presLayoutVars>
          <dgm:dir/>
          <dgm:animLvl val="lvl"/>
          <dgm:resizeHandles val="exact"/>
        </dgm:presLayoutVars>
      </dgm:prSet>
      <dgm:spPr/>
      <dgm:t>
        <a:bodyPr/>
        <a:lstStyle/>
        <a:p>
          <a:endParaRPr lang="zh-TW" altLang="en-US"/>
        </a:p>
      </dgm:t>
    </dgm:pt>
    <dgm:pt modelId="{FE9294C7-1258-405F-AF4D-B3BE7CC85CBD}" type="pres">
      <dgm:prSet presAssocID="{52D3FDBE-A144-4EDF-B511-E6F5B91D4CB0}" presName="linNode" presStyleCnt="0"/>
      <dgm:spPr/>
      <dgm:t>
        <a:bodyPr/>
        <a:lstStyle/>
        <a:p>
          <a:endParaRPr lang="zh-TW" altLang="en-US"/>
        </a:p>
      </dgm:t>
    </dgm:pt>
    <dgm:pt modelId="{A1B34AA0-D50A-4677-9E91-522048120BD6}" type="pres">
      <dgm:prSet presAssocID="{52D3FDBE-A144-4EDF-B511-E6F5B91D4CB0}" presName="parentText" presStyleLbl="node1" presStyleIdx="0" presStyleCnt="2">
        <dgm:presLayoutVars>
          <dgm:chMax val="1"/>
          <dgm:bulletEnabled val="1"/>
        </dgm:presLayoutVars>
      </dgm:prSet>
      <dgm:spPr/>
      <dgm:t>
        <a:bodyPr/>
        <a:lstStyle/>
        <a:p>
          <a:endParaRPr lang="zh-TW" altLang="en-US"/>
        </a:p>
      </dgm:t>
    </dgm:pt>
    <dgm:pt modelId="{8A518475-AA2B-46C2-BB9A-75A4C0EEF20E}" type="pres">
      <dgm:prSet presAssocID="{52D3FDBE-A144-4EDF-B511-E6F5B91D4CB0}" presName="descendantText" presStyleLbl="alignAccFollowNode1" presStyleIdx="0" presStyleCnt="2">
        <dgm:presLayoutVars>
          <dgm:bulletEnabled val="1"/>
        </dgm:presLayoutVars>
      </dgm:prSet>
      <dgm:spPr/>
      <dgm:t>
        <a:bodyPr/>
        <a:lstStyle/>
        <a:p>
          <a:endParaRPr lang="zh-TW" altLang="en-US"/>
        </a:p>
      </dgm:t>
    </dgm:pt>
    <dgm:pt modelId="{55998ACF-15AF-4537-9371-6CCEFA7963A2}" type="pres">
      <dgm:prSet presAssocID="{766EA966-73C8-4934-A641-F1C981DD3003}" presName="sp" presStyleCnt="0"/>
      <dgm:spPr/>
      <dgm:t>
        <a:bodyPr/>
        <a:lstStyle/>
        <a:p>
          <a:endParaRPr lang="zh-TW" altLang="en-US"/>
        </a:p>
      </dgm:t>
    </dgm:pt>
    <dgm:pt modelId="{9646D725-B3A2-4D12-86AF-70487A9853C4}" type="pres">
      <dgm:prSet presAssocID="{ADC264E7-947B-429F-AD43-187D391C2ED1}" presName="linNode" presStyleCnt="0"/>
      <dgm:spPr/>
      <dgm:t>
        <a:bodyPr/>
        <a:lstStyle/>
        <a:p>
          <a:endParaRPr lang="zh-TW" altLang="en-US"/>
        </a:p>
      </dgm:t>
    </dgm:pt>
    <dgm:pt modelId="{EE2F6D63-C9BA-4C27-933B-A1D0D948CE33}" type="pres">
      <dgm:prSet presAssocID="{ADC264E7-947B-429F-AD43-187D391C2ED1}" presName="parentText" presStyleLbl="node1" presStyleIdx="1" presStyleCnt="2">
        <dgm:presLayoutVars>
          <dgm:chMax val="1"/>
          <dgm:bulletEnabled val="1"/>
        </dgm:presLayoutVars>
      </dgm:prSet>
      <dgm:spPr/>
      <dgm:t>
        <a:bodyPr/>
        <a:lstStyle/>
        <a:p>
          <a:endParaRPr lang="zh-TW" altLang="en-US"/>
        </a:p>
      </dgm:t>
    </dgm:pt>
    <dgm:pt modelId="{8191C76F-54FB-4E0C-B63A-AB33C84968E1}" type="pres">
      <dgm:prSet presAssocID="{ADC264E7-947B-429F-AD43-187D391C2ED1}" presName="descendantText" presStyleLbl="alignAccFollowNode1" presStyleIdx="1" presStyleCnt="2">
        <dgm:presLayoutVars>
          <dgm:bulletEnabled val="1"/>
        </dgm:presLayoutVars>
      </dgm:prSet>
      <dgm:spPr/>
      <dgm:t>
        <a:bodyPr/>
        <a:lstStyle/>
        <a:p>
          <a:endParaRPr lang="zh-TW" altLang="en-US"/>
        </a:p>
      </dgm:t>
    </dgm:pt>
  </dgm:ptLst>
  <dgm:cxnLst>
    <dgm:cxn modelId="{9400A7BF-BD6F-494D-AEF5-17D1CAA334CF}" type="presOf" srcId="{7CC3DAB7-1572-4C49-A101-97137FD83333}" destId="{9D06C8E5-56A4-46CE-99C9-942EABEE1814}" srcOrd="0" destOrd="0" presId="urn:microsoft.com/office/officeart/2005/8/layout/vList5"/>
    <dgm:cxn modelId="{28EAB461-421E-43D8-9B6A-9D74B1E06604}" srcId="{52D3FDBE-A144-4EDF-B511-E6F5B91D4CB0}" destId="{F0947D28-CFAF-40B7-9186-57BF7040247D}" srcOrd="0" destOrd="0" parTransId="{6A2F86B0-D59C-4175-8A84-0AC1AA151553}" sibTransId="{77AF9550-6A74-489F-80D0-81ED3768B064}"/>
    <dgm:cxn modelId="{9E2E9840-67D2-46CE-B4E2-87BA6C43E75F}" srcId="{ADC264E7-947B-429F-AD43-187D391C2ED1}" destId="{1C9CE436-9DB2-42E1-BAD9-E2ED73B04B5F}" srcOrd="0" destOrd="0" parTransId="{FBB249A7-8613-4E86-997D-D8678FC1E09C}" sibTransId="{1CB373E5-C066-41AE-8378-09AD190EE0C8}"/>
    <dgm:cxn modelId="{757E5B1C-3C1C-4FC2-B0EB-A5AA876E45EC}" type="presOf" srcId="{F0947D28-CFAF-40B7-9186-57BF7040247D}" destId="{8A518475-AA2B-46C2-BB9A-75A4C0EEF20E}" srcOrd="0" destOrd="0" presId="urn:microsoft.com/office/officeart/2005/8/layout/vList5"/>
    <dgm:cxn modelId="{8142B59F-ACA1-496A-B2C6-B20F7C37C75A}" srcId="{ADC264E7-947B-429F-AD43-187D391C2ED1}" destId="{B2BEF622-07BE-4182-82C3-514A99EEBDA7}" srcOrd="1" destOrd="0" parTransId="{0684C07F-D2E4-4C86-8618-A8FA2C85F548}" sibTransId="{09A10EBA-2699-41D5-A1C9-FCD9828438A9}"/>
    <dgm:cxn modelId="{6CDE8DF0-8DED-466C-B83E-47ACBC495EF6}" srcId="{52D3FDBE-A144-4EDF-B511-E6F5B91D4CB0}" destId="{F730A588-91F8-44D0-B40F-DEB8BC4AE2F0}" srcOrd="1" destOrd="0" parTransId="{26F40DF3-D770-4FAC-AB6C-DC732F849FB5}" sibTransId="{C4B3E22C-33B4-49BC-8EFE-15BA17E43A85}"/>
    <dgm:cxn modelId="{35E5BE01-26FE-4454-BBD2-5C1A226ED35D}" type="presOf" srcId="{B2BEF622-07BE-4182-82C3-514A99EEBDA7}" destId="{8191C76F-54FB-4E0C-B63A-AB33C84968E1}" srcOrd="0" destOrd="1" presId="urn:microsoft.com/office/officeart/2005/8/layout/vList5"/>
    <dgm:cxn modelId="{3C8B137E-8E61-4F5A-B574-35A8EB98077F}" type="presOf" srcId="{1C9CE436-9DB2-42E1-BAD9-E2ED73B04B5F}" destId="{8191C76F-54FB-4E0C-B63A-AB33C84968E1}" srcOrd="0" destOrd="0" presId="urn:microsoft.com/office/officeart/2005/8/layout/vList5"/>
    <dgm:cxn modelId="{75D5B763-F33F-44AF-8627-9C051F158FD4}" srcId="{7CC3DAB7-1572-4C49-A101-97137FD83333}" destId="{52D3FDBE-A144-4EDF-B511-E6F5B91D4CB0}" srcOrd="0" destOrd="0" parTransId="{CC3A7834-55C1-4AAF-9B6B-692FC2BDEA2B}" sibTransId="{766EA966-73C8-4934-A641-F1C981DD3003}"/>
    <dgm:cxn modelId="{FCD81E83-761F-40B5-8F77-5EBE0BCE051A}" srcId="{7CC3DAB7-1572-4C49-A101-97137FD83333}" destId="{ADC264E7-947B-429F-AD43-187D391C2ED1}" srcOrd="1" destOrd="0" parTransId="{DD636470-D45A-448C-BBE6-0BD3235DF9A1}" sibTransId="{3E23CAF3-4B0A-4C80-B769-0D089045D1D5}"/>
    <dgm:cxn modelId="{1325AAAA-DC23-4A02-9668-CB6BCB12B8C1}" type="presOf" srcId="{F730A588-91F8-44D0-B40F-DEB8BC4AE2F0}" destId="{8A518475-AA2B-46C2-BB9A-75A4C0EEF20E}" srcOrd="0" destOrd="1" presId="urn:microsoft.com/office/officeart/2005/8/layout/vList5"/>
    <dgm:cxn modelId="{FFD22922-6FF1-435F-A5E5-8A736844A0A3}" type="presOf" srcId="{52D3FDBE-A144-4EDF-B511-E6F5B91D4CB0}" destId="{A1B34AA0-D50A-4677-9E91-522048120BD6}" srcOrd="0" destOrd="0" presId="urn:microsoft.com/office/officeart/2005/8/layout/vList5"/>
    <dgm:cxn modelId="{FCEF34D9-2BC5-4DF1-B3A7-66DFBC6482B0}" type="presOf" srcId="{ADC264E7-947B-429F-AD43-187D391C2ED1}" destId="{EE2F6D63-C9BA-4C27-933B-A1D0D948CE33}" srcOrd="0" destOrd="0" presId="urn:microsoft.com/office/officeart/2005/8/layout/vList5"/>
    <dgm:cxn modelId="{2D1A3B12-7D6E-4673-ADC6-6252B465385B}" type="presParOf" srcId="{9D06C8E5-56A4-46CE-99C9-942EABEE1814}" destId="{FE9294C7-1258-405F-AF4D-B3BE7CC85CBD}" srcOrd="0" destOrd="0" presId="urn:microsoft.com/office/officeart/2005/8/layout/vList5"/>
    <dgm:cxn modelId="{9ADAD8B3-EF7C-41A0-ACFF-D41D5B201F04}" type="presParOf" srcId="{FE9294C7-1258-405F-AF4D-B3BE7CC85CBD}" destId="{A1B34AA0-D50A-4677-9E91-522048120BD6}" srcOrd="0" destOrd="0" presId="urn:microsoft.com/office/officeart/2005/8/layout/vList5"/>
    <dgm:cxn modelId="{5CEFFAA3-42D6-4057-8EA8-13FA7C95AE81}" type="presParOf" srcId="{FE9294C7-1258-405F-AF4D-B3BE7CC85CBD}" destId="{8A518475-AA2B-46C2-BB9A-75A4C0EEF20E}" srcOrd="1" destOrd="0" presId="urn:microsoft.com/office/officeart/2005/8/layout/vList5"/>
    <dgm:cxn modelId="{312200D4-B94B-44A0-B0CC-4883F4DC8171}" type="presParOf" srcId="{9D06C8E5-56A4-46CE-99C9-942EABEE1814}" destId="{55998ACF-15AF-4537-9371-6CCEFA7963A2}" srcOrd="1" destOrd="0" presId="urn:microsoft.com/office/officeart/2005/8/layout/vList5"/>
    <dgm:cxn modelId="{5BD75A0F-8F0D-4208-84EF-2C9E783AD58A}" type="presParOf" srcId="{9D06C8E5-56A4-46CE-99C9-942EABEE1814}" destId="{9646D725-B3A2-4D12-86AF-70487A9853C4}" srcOrd="2" destOrd="0" presId="urn:microsoft.com/office/officeart/2005/8/layout/vList5"/>
    <dgm:cxn modelId="{70A88785-208E-499E-89B0-603DDA383ED7}" type="presParOf" srcId="{9646D725-B3A2-4D12-86AF-70487A9853C4}" destId="{EE2F6D63-C9BA-4C27-933B-A1D0D948CE33}" srcOrd="0" destOrd="0" presId="urn:microsoft.com/office/officeart/2005/8/layout/vList5"/>
    <dgm:cxn modelId="{289ACB8F-E173-4262-BAC7-7F2792B4FC1D}" type="presParOf" srcId="{9646D725-B3A2-4D12-86AF-70487A9853C4}" destId="{8191C76F-54FB-4E0C-B63A-AB33C84968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C3DAB7-1572-4C49-A101-97137FD8333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52D3FDBE-A144-4EDF-B511-E6F5B91D4CB0}">
      <dgm:prSet phldrT="[文字]"/>
      <dgm:spPr/>
      <dgm:t>
        <a:bodyPr/>
        <a:lstStyle/>
        <a:p>
          <a:r>
            <a:rPr lang="zh-TW" altLang="en-US" dirty="0" smtClean="0"/>
            <a:t>資產安全</a:t>
          </a:r>
          <a:endParaRPr lang="zh-TW" altLang="en-US" dirty="0"/>
        </a:p>
      </dgm:t>
    </dgm:pt>
    <dgm:pt modelId="{CC3A7834-55C1-4AAF-9B6B-692FC2BDEA2B}" type="parTrans" cxnId="{75D5B763-F33F-44AF-8627-9C051F158FD4}">
      <dgm:prSet/>
      <dgm:spPr/>
      <dgm:t>
        <a:bodyPr/>
        <a:lstStyle/>
        <a:p>
          <a:endParaRPr lang="zh-TW" altLang="en-US"/>
        </a:p>
      </dgm:t>
    </dgm:pt>
    <dgm:pt modelId="{766EA966-73C8-4934-A641-F1C981DD3003}" type="sibTrans" cxnId="{75D5B763-F33F-44AF-8627-9C051F158FD4}">
      <dgm:prSet/>
      <dgm:spPr/>
      <dgm:t>
        <a:bodyPr/>
        <a:lstStyle/>
        <a:p>
          <a:endParaRPr lang="zh-TW" altLang="en-US"/>
        </a:p>
      </dgm:t>
    </dgm:pt>
    <dgm:pt modelId="{1C9CE436-9DB2-42E1-BAD9-E2ED73B04B5F}">
      <dgm:prSet phldrT="[文字]"/>
      <dgm:spPr/>
      <dgm:t>
        <a:bodyPr/>
        <a:lstStyle/>
        <a:p>
          <a:pPr marL="263525" indent="-149225" defTabSz="622300">
            <a:lnSpc>
              <a:spcPct val="90000"/>
            </a:lnSpc>
            <a:spcBef>
              <a:spcPct val="0"/>
            </a:spcBef>
            <a:spcAft>
              <a:spcPct val="15000"/>
            </a:spcAft>
            <a:buNone/>
          </a:pPr>
          <a:r>
            <a:rPr lang="zh-TW" altLang="en-US" dirty="0" smtClean="0"/>
            <a:t>是否建立專責之消費者或利害關係人申訴管道以符合消費者保護法規定</a:t>
          </a:r>
          <a:endParaRPr lang="zh-TW" altLang="en-US" dirty="0"/>
        </a:p>
      </dgm:t>
    </dgm:pt>
    <dgm:pt modelId="{FBB249A7-8613-4E86-997D-D8678FC1E09C}" type="parTrans" cxnId="{9E2E9840-67D2-46CE-B4E2-87BA6C43E75F}">
      <dgm:prSet/>
      <dgm:spPr/>
      <dgm:t>
        <a:bodyPr/>
        <a:lstStyle/>
        <a:p>
          <a:endParaRPr lang="zh-TW" altLang="en-US"/>
        </a:p>
      </dgm:t>
    </dgm:pt>
    <dgm:pt modelId="{1CB373E5-C066-41AE-8378-09AD190EE0C8}" type="sibTrans" cxnId="{9E2E9840-67D2-46CE-B4E2-87BA6C43E75F}">
      <dgm:prSet/>
      <dgm:spPr/>
      <dgm:t>
        <a:bodyPr/>
        <a:lstStyle/>
        <a:p>
          <a:endParaRPr lang="zh-TW" altLang="en-US"/>
        </a:p>
      </dgm:t>
    </dgm:pt>
    <dgm:pt modelId="{F0947D28-CFAF-40B7-9186-57BF7040247D}">
      <dgm:prSet phldrT="[文字]"/>
      <dgm:spPr/>
      <dgm:t>
        <a:bodyPr/>
        <a:lstStyle/>
        <a:p>
          <a:r>
            <a:rPr lang="zh-TW" altLang="en-US" dirty="0" smtClean="0"/>
            <a:t>採購循環中有關供應商</a:t>
          </a:r>
          <a:r>
            <a:rPr lang="en-US" altLang="en-US" dirty="0" smtClean="0"/>
            <a:t>\</a:t>
          </a:r>
          <a:r>
            <a:rPr lang="zh-TW" altLang="en-US" dirty="0" smtClean="0"/>
            <a:t>代工廠商是否建立審核及評鑑制度</a:t>
          </a:r>
          <a:endParaRPr lang="zh-TW" altLang="en-US" dirty="0"/>
        </a:p>
      </dgm:t>
    </dgm:pt>
    <dgm:pt modelId="{6A2F86B0-D59C-4175-8A84-0AC1AA151553}" type="parTrans" cxnId="{28EAB461-421E-43D8-9B6A-9D74B1E06604}">
      <dgm:prSet/>
      <dgm:spPr/>
      <dgm:t>
        <a:bodyPr/>
        <a:lstStyle/>
        <a:p>
          <a:endParaRPr lang="zh-TW" altLang="en-US"/>
        </a:p>
      </dgm:t>
    </dgm:pt>
    <dgm:pt modelId="{77AF9550-6A74-489F-80D0-81ED3768B064}" type="sibTrans" cxnId="{28EAB461-421E-43D8-9B6A-9D74B1E06604}">
      <dgm:prSet/>
      <dgm:spPr/>
      <dgm:t>
        <a:bodyPr/>
        <a:lstStyle/>
        <a:p>
          <a:endParaRPr lang="zh-TW" altLang="en-US"/>
        </a:p>
      </dgm:t>
    </dgm:pt>
    <dgm:pt modelId="{ADC264E7-947B-429F-AD43-187D391C2ED1}">
      <dgm:prSet/>
      <dgm:spPr/>
      <dgm:t>
        <a:bodyPr/>
        <a:lstStyle/>
        <a:p>
          <a:r>
            <a:rPr lang="zh-TW" altLang="en-US" dirty="0" smtClean="0"/>
            <a:t>產品安全</a:t>
          </a:r>
          <a:endParaRPr lang="zh-TW" altLang="en-US" dirty="0"/>
        </a:p>
      </dgm:t>
    </dgm:pt>
    <dgm:pt modelId="{DD636470-D45A-448C-BBE6-0BD3235DF9A1}" type="parTrans" cxnId="{FCD81E83-761F-40B5-8F77-5EBE0BCE051A}">
      <dgm:prSet/>
      <dgm:spPr/>
      <dgm:t>
        <a:bodyPr/>
        <a:lstStyle/>
        <a:p>
          <a:endParaRPr lang="zh-TW" altLang="en-US"/>
        </a:p>
      </dgm:t>
    </dgm:pt>
    <dgm:pt modelId="{3E23CAF3-4B0A-4C80-B769-0D089045D1D5}" type="sibTrans" cxnId="{FCD81E83-761F-40B5-8F77-5EBE0BCE051A}">
      <dgm:prSet/>
      <dgm:spPr/>
      <dgm:t>
        <a:bodyPr/>
        <a:lstStyle/>
        <a:p>
          <a:endParaRPr lang="zh-TW" altLang="en-US"/>
        </a:p>
      </dgm:t>
    </dgm:pt>
    <dgm:pt modelId="{B2BEF622-07BE-4182-82C3-514A99EEBDA7}">
      <dgm:prSet phldrT="[文字]"/>
      <dgm:spPr/>
      <dgm:t>
        <a:bodyPr/>
        <a:lstStyle/>
        <a:p>
          <a:pPr marL="263525" marR="0" indent="-149225" defTabSz="622300" eaLnBrk="1" fontAlgn="auto" latinLnBrk="0" hangingPunct="1">
            <a:lnSpc>
              <a:spcPct val="90000"/>
            </a:lnSpc>
            <a:spcBef>
              <a:spcPct val="0"/>
            </a:spcBef>
            <a:spcAft>
              <a:spcPct val="15000"/>
            </a:spcAft>
            <a:buClrTx/>
            <a:buSzTx/>
            <a:buFontTx/>
            <a:buNone/>
            <a:tabLst/>
            <a:defRPr/>
          </a:pPr>
          <a:r>
            <a:rPr lang="zh-TW" altLang="en-US" dirty="0" smtClean="0"/>
            <a:t>供應商</a:t>
          </a:r>
          <a:r>
            <a:rPr lang="en-US" altLang="zh-TW" dirty="0" smtClean="0"/>
            <a:t>\</a:t>
          </a:r>
          <a:r>
            <a:rPr lang="zh-TW" altLang="en-US" dirty="0" smtClean="0"/>
            <a:t>代工廠商是否建立審核及評鑑制度確保產品品質</a:t>
          </a:r>
          <a:endParaRPr lang="zh-TW" altLang="en-US" dirty="0"/>
        </a:p>
      </dgm:t>
    </dgm:pt>
    <dgm:pt modelId="{0684C07F-D2E4-4C86-8618-A8FA2C85F548}" type="parTrans" cxnId="{8142B59F-ACA1-496A-B2C6-B20F7C37C75A}">
      <dgm:prSet/>
      <dgm:spPr/>
      <dgm:t>
        <a:bodyPr/>
        <a:lstStyle/>
        <a:p>
          <a:endParaRPr lang="zh-TW" altLang="en-US"/>
        </a:p>
      </dgm:t>
    </dgm:pt>
    <dgm:pt modelId="{09A10EBA-2699-41D5-A1C9-FCD9828438A9}" type="sibTrans" cxnId="{8142B59F-ACA1-496A-B2C6-B20F7C37C75A}">
      <dgm:prSet/>
      <dgm:spPr/>
      <dgm:t>
        <a:bodyPr/>
        <a:lstStyle/>
        <a:p>
          <a:endParaRPr lang="zh-TW" altLang="en-US"/>
        </a:p>
      </dgm:t>
    </dgm:pt>
    <dgm:pt modelId="{C771F480-5B99-4530-A42B-F0950C84878C}">
      <dgm:prSet phldrT="[文字]"/>
      <dgm:spPr/>
      <dgm:t>
        <a:bodyPr/>
        <a:lstStyle/>
        <a:p>
          <a:r>
            <a:rPr lang="zh-TW" altLang="en-US" dirty="0" smtClean="0"/>
            <a:t>進貨退回及折讓是否有納入管理控制作業</a:t>
          </a:r>
          <a:endParaRPr lang="zh-TW" altLang="en-US" dirty="0"/>
        </a:p>
      </dgm:t>
    </dgm:pt>
    <dgm:pt modelId="{2F819CE1-D687-4F42-B1BC-959075C650E9}" type="parTrans" cxnId="{FD56818B-2C15-440B-AFF9-C8B23A3FF5B4}">
      <dgm:prSet/>
      <dgm:spPr/>
    </dgm:pt>
    <dgm:pt modelId="{8A32A335-0074-44EE-91CE-E4C4ED47C8D3}" type="sibTrans" cxnId="{FD56818B-2C15-440B-AFF9-C8B23A3FF5B4}">
      <dgm:prSet/>
      <dgm:spPr/>
    </dgm:pt>
    <dgm:pt modelId="{9D06C8E5-56A4-46CE-99C9-942EABEE1814}" type="pres">
      <dgm:prSet presAssocID="{7CC3DAB7-1572-4C49-A101-97137FD83333}" presName="Name0" presStyleCnt="0">
        <dgm:presLayoutVars>
          <dgm:dir/>
          <dgm:animLvl val="lvl"/>
          <dgm:resizeHandles val="exact"/>
        </dgm:presLayoutVars>
      </dgm:prSet>
      <dgm:spPr/>
      <dgm:t>
        <a:bodyPr/>
        <a:lstStyle/>
        <a:p>
          <a:endParaRPr lang="zh-TW" altLang="en-US"/>
        </a:p>
      </dgm:t>
    </dgm:pt>
    <dgm:pt modelId="{FE9294C7-1258-405F-AF4D-B3BE7CC85CBD}" type="pres">
      <dgm:prSet presAssocID="{52D3FDBE-A144-4EDF-B511-E6F5B91D4CB0}" presName="linNode" presStyleCnt="0"/>
      <dgm:spPr/>
    </dgm:pt>
    <dgm:pt modelId="{A1B34AA0-D50A-4677-9E91-522048120BD6}" type="pres">
      <dgm:prSet presAssocID="{52D3FDBE-A144-4EDF-B511-E6F5B91D4CB0}" presName="parentText" presStyleLbl="node1" presStyleIdx="0" presStyleCnt="2">
        <dgm:presLayoutVars>
          <dgm:chMax val="1"/>
          <dgm:bulletEnabled val="1"/>
        </dgm:presLayoutVars>
      </dgm:prSet>
      <dgm:spPr/>
      <dgm:t>
        <a:bodyPr/>
        <a:lstStyle/>
        <a:p>
          <a:endParaRPr lang="zh-TW" altLang="en-US"/>
        </a:p>
      </dgm:t>
    </dgm:pt>
    <dgm:pt modelId="{8A518475-AA2B-46C2-BB9A-75A4C0EEF20E}" type="pres">
      <dgm:prSet presAssocID="{52D3FDBE-A144-4EDF-B511-E6F5B91D4CB0}" presName="descendantText" presStyleLbl="alignAccFollowNode1" presStyleIdx="0" presStyleCnt="2">
        <dgm:presLayoutVars>
          <dgm:bulletEnabled val="1"/>
        </dgm:presLayoutVars>
      </dgm:prSet>
      <dgm:spPr/>
      <dgm:t>
        <a:bodyPr/>
        <a:lstStyle/>
        <a:p>
          <a:endParaRPr lang="zh-TW" altLang="en-US"/>
        </a:p>
      </dgm:t>
    </dgm:pt>
    <dgm:pt modelId="{55998ACF-15AF-4537-9371-6CCEFA7963A2}" type="pres">
      <dgm:prSet presAssocID="{766EA966-73C8-4934-A641-F1C981DD3003}" presName="sp" presStyleCnt="0"/>
      <dgm:spPr/>
    </dgm:pt>
    <dgm:pt modelId="{9646D725-B3A2-4D12-86AF-70487A9853C4}" type="pres">
      <dgm:prSet presAssocID="{ADC264E7-947B-429F-AD43-187D391C2ED1}" presName="linNode" presStyleCnt="0"/>
      <dgm:spPr/>
    </dgm:pt>
    <dgm:pt modelId="{EE2F6D63-C9BA-4C27-933B-A1D0D948CE33}" type="pres">
      <dgm:prSet presAssocID="{ADC264E7-947B-429F-AD43-187D391C2ED1}" presName="parentText" presStyleLbl="node1" presStyleIdx="1" presStyleCnt="2">
        <dgm:presLayoutVars>
          <dgm:chMax val="1"/>
          <dgm:bulletEnabled val="1"/>
        </dgm:presLayoutVars>
      </dgm:prSet>
      <dgm:spPr/>
      <dgm:t>
        <a:bodyPr/>
        <a:lstStyle/>
        <a:p>
          <a:endParaRPr lang="zh-TW" altLang="en-US"/>
        </a:p>
      </dgm:t>
    </dgm:pt>
    <dgm:pt modelId="{8191C76F-54FB-4E0C-B63A-AB33C84968E1}" type="pres">
      <dgm:prSet presAssocID="{ADC264E7-947B-429F-AD43-187D391C2ED1}" presName="descendantText" presStyleLbl="alignAccFollowNode1" presStyleIdx="1" presStyleCnt="2">
        <dgm:presLayoutVars>
          <dgm:bulletEnabled val="1"/>
        </dgm:presLayoutVars>
      </dgm:prSet>
      <dgm:spPr/>
      <dgm:t>
        <a:bodyPr/>
        <a:lstStyle/>
        <a:p>
          <a:endParaRPr lang="zh-TW" altLang="en-US"/>
        </a:p>
      </dgm:t>
    </dgm:pt>
  </dgm:ptLst>
  <dgm:cxnLst>
    <dgm:cxn modelId="{75D5B763-F33F-44AF-8627-9C051F158FD4}" srcId="{7CC3DAB7-1572-4C49-A101-97137FD83333}" destId="{52D3FDBE-A144-4EDF-B511-E6F5B91D4CB0}" srcOrd="0" destOrd="0" parTransId="{CC3A7834-55C1-4AAF-9B6B-692FC2BDEA2B}" sibTransId="{766EA966-73C8-4934-A641-F1C981DD3003}"/>
    <dgm:cxn modelId="{C8A8E392-8E68-4A13-83A1-4DBB16358F6D}" type="presOf" srcId="{ADC264E7-947B-429F-AD43-187D391C2ED1}" destId="{EE2F6D63-C9BA-4C27-933B-A1D0D948CE33}" srcOrd="0" destOrd="0" presId="urn:microsoft.com/office/officeart/2005/8/layout/vList5"/>
    <dgm:cxn modelId="{FB4450AA-244B-48FC-A664-B86DB1A0C588}" type="presOf" srcId="{1C9CE436-9DB2-42E1-BAD9-E2ED73B04B5F}" destId="{8191C76F-54FB-4E0C-B63A-AB33C84968E1}" srcOrd="0" destOrd="0" presId="urn:microsoft.com/office/officeart/2005/8/layout/vList5"/>
    <dgm:cxn modelId="{FD56818B-2C15-440B-AFF9-C8B23A3FF5B4}" srcId="{52D3FDBE-A144-4EDF-B511-E6F5B91D4CB0}" destId="{C771F480-5B99-4530-A42B-F0950C84878C}" srcOrd="1" destOrd="0" parTransId="{2F819CE1-D687-4F42-B1BC-959075C650E9}" sibTransId="{8A32A335-0074-44EE-91CE-E4C4ED47C8D3}"/>
    <dgm:cxn modelId="{4241A698-B792-49F5-8FAC-C88F336968B9}" type="presOf" srcId="{C771F480-5B99-4530-A42B-F0950C84878C}" destId="{8A518475-AA2B-46C2-BB9A-75A4C0EEF20E}" srcOrd="0" destOrd="1" presId="urn:microsoft.com/office/officeart/2005/8/layout/vList5"/>
    <dgm:cxn modelId="{FCD81E83-761F-40B5-8F77-5EBE0BCE051A}" srcId="{7CC3DAB7-1572-4C49-A101-97137FD83333}" destId="{ADC264E7-947B-429F-AD43-187D391C2ED1}" srcOrd="1" destOrd="0" parTransId="{DD636470-D45A-448C-BBE6-0BD3235DF9A1}" sibTransId="{3E23CAF3-4B0A-4C80-B769-0D089045D1D5}"/>
    <dgm:cxn modelId="{B6666B67-F0E2-47E2-A9D3-7ED3EFEF2B90}" type="presOf" srcId="{52D3FDBE-A144-4EDF-B511-E6F5B91D4CB0}" destId="{A1B34AA0-D50A-4677-9E91-522048120BD6}" srcOrd="0" destOrd="0" presId="urn:microsoft.com/office/officeart/2005/8/layout/vList5"/>
    <dgm:cxn modelId="{E56CCB24-64D4-4C9A-8D47-3FDF30CB3BE7}" type="presOf" srcId="{F0947D28-CFAF-40B7-9186-57BF7040247D}" destId="{8A518475-AA2B-46C2-BB9A-75A4C0EEF20E}" srcOrd="0" destOrd="0" presId="urn:microsoft.com/office/officeart/2005/8/layout/vList5"/>
    <dgm:cxn modelId="{9E2E9840-67D2-46CE-B4E2-87BA6C43E75F}" srcId="{ADC264E7-947B-429F-AD43-187D391C2ED1}" destId="{1C9CE436-9DB2-42E1-BAD9-E2ED73B04B5F}" srcOrd="0" destOrd="0" parTransId="{FBB249A7-8613-4E86-997D-D8678FC1E09C}" sibTransId="{1CB373E5-C066-41AE-8378-09AD190EE0C8}"/>
    <dgm:cxn modelId="{729F0BEC-B56B-4669-B8B8-EE37B85AFF6E}" type="presOf" srcId="{7CC3DAB7-1572-4C49-A101-97137FD83333}" destId="{9D06C8E5-56A4-46CE-99C9-942EABEE1814}" srcOrd="0" destOrd="0" presId="urn:microsoft.com/office/officeart/2005/8/layout/vList5"/>
    <dgm:cxn modelId="{28EAB461-421E-43D8-9B6A-9D74B1E06604}" srcId="{52D3FDBE-A144-4EDF-B511-E6F5B91D4CB0}" destId="{F0947D28-CFAF-40B7-9186-57BF7040247D}" srcOrd="0" destOrd="0" parTransId="{6A2F86B0-D59C-4175-8A84-0AC1AA151553}" sibTransId="{77AF9550-6A74-489F-80D0-81ED3768B064}"/>
    <dgm:cxn modelId="{8142B59F-ACA1-496A-B2C6-B20F7C37C75A}" srcId="{ADC264E7-947B-429F-AD43-187D391C2ED1}" destId="{B2BEF622-07BE-4182-82C3-514A99EEBDA7}" srcOrd="1" destOrd="0" parTransId="{0684C07F-D2E4-4C86-8618-A8FA2C85F548}" sibTransId="{09A10EBA-2699-41D5-A1C9-FCD9828438A9}"/>
    <dgm:cxn modelId="{3238950E-2F1B-41E6-9B7F-2091B04E1D58}" type="presOf" srcId="{B2BEF622-07BE-4182-82C3-514A99EEBDA7}" destId="{8191C76F-54FB-4E0C-B63A-AB33C84968E1}" srcOrd="0" destOrd="1" presId="urn:microsoft.com/office/officeart/2005/8/layout/vList5"/>
    <dgm:cxn modelId="{5CD5C513-2DCB-4695-A470-9B414DD6651E}" type="presParOf" srcId="{9D06C8E5-56A4-46CE-99C9-942EABEE1814}" destId="{FE9294C7-1258-405F-AF4D-B3BE7CC85CBD}" srcOrd="0" destOrd="0" presId="urn:microsoft.com/office/officeart/2005/8/layout/vList5"/>
    <dgm:cxn modelId="{21C56E89-089A-4D9A-9E6C-1A3CB4CF2E85}" type="presParOf" srcId="{FE9294C7-1258-405F-AF4D-B3BE7CC85CBD}" destId="{A1B34AA0-D50A-4677-9E91-522048120BD6}" srcOrd="0" destOrd="0" presId="urn:microsoft.com/office/officeart/2005/8/layout/vList5"/>
    <dgm:cxn modelId="{60602D56-81AD-46A0-88FF-2ADF3878F2EC}" type="presParOf" srcId="{FE9294C7-1258-405F-AF4D-B3BE7CC85CBD}" destId="{8A518475-AA2B-46C2-BB9A-75A4C0EEF20E}" srcOrd="1" destOrd="0" presId="urn:microsoft.com/office/officeart/2005/8/layout/vList5"/>
    <dgm:cxn modelId="{43D5130B-76BC-4008-ACD5-5099824F4B30}" type="presParOf" srcId="{9D06C8E5-56A4-46CE-99C9-942EABEE1814}" destId="{55998ACF-15AF-4537-9371-6CCEFA7963A2}" srcOrd="1" destOrd="0" presId="urn:microsoft.com/office/officeart/2005/8/layout/vList5"/>
    <dgm:cxn modelId="{03886DB2-AB9C-47A3-B7B6-1B2FFA217D77}" type="presParOf" srcId="{9D06C8E5-56A4-46CE-99C9-942EABEE1814}" destId="{9646D725-B3A2-4D12-86AF-70487A9853C4}" srcOrd="2" destOrd="0" presId="urn:microsoft.com/office/officeart/2005/8/layout/vList5"/>
    <dgm:cxn modelId="{801A781A-97AB-4B8F-A6CA-1F33C65F2E96}" type="presParOf" srcId="{9646D725-B3A2-4D12-86AF-70487A9853C4}" destId="{EE2F6D63-C9BA-4C27-933B-A1D0D948CE33}" srcOrd="0" destOrd="0" presId="urn:microsoft.com/office/officeart/2005/8/layout/vList5"/>
    <dgm:cxn modelId="{CE9B1453-D138-47AE-A101-2FD5A03191CA}" type="presParOf" srcId="{9646D725-B3A2-4D12-86AF-70487A9853C4}" destId="{8191C76F-54FB-4E0C-B63A-AB33C84968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3F7957-6C5B-4654-A95A-065B3732DF4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TW" altLang="en-US"/>
        </a:p>
      </dgm:t>
    </dgm:pt>
    <dgm:pt modelId="{E70C984D-6DA0-41C3-8D03-5E91922CC957}">
      <dgm:prSet phldrT="[文字]"/>
      <dgm:spPr/>
      <dgm:t>
        <a:bodyPr/>
        <a:lstStyle/>
        <a:p>
          <a:r>
            <a:rPr lang="zh-TW" altLang="en-US" dirty="0" smtClean="0"/>
            <a:t>並無專人或專責部門檢視最新目的事業主管機關法規。</a:t>
          </a:r>
          <a:endParaRPr lang="zh-TW" altLang="en-US" dirty="0"/>
        </a:p>
      </dgm:t>
    </dgm:pt>
    <dgm:pt modelId="{74244824-F5EE-4F94-AC39-E78CAE1303DC}" type="parTrans" cxnId="{2BAEA51A-6973-435D-AE9C-694A1168744F}">
      <dgm:prSet/>
      <dgm:spPr/>
      <dgm:t>
        <a:bodyPr/>
        <a:lstStyle/>
        <a:p>
          <a:endParaRPr lang="zh-TW" altLang="en-US"/>
        </a:p>
      </dgm:t>
    </dgm:pt>
    <dgm:pt modelId="{4F5EACF2-73D8-4118-85FD-DAC8A6D3B0CF}" type="sibTrans" cxnId="{2BAEA51A-6973-435D-AE9C-694A1168744F}">
      <dgm:prSet/>
      <dgm:spPr/>
      <dgm:t>
        <a:bodyPr/>
        <a:lstStyle/>
        <a:p>
          <a:endParaRPr lang="zh-TW" altLang="en-US"/>
        </a:p>
      </dgm:t>
    </dgm:pt>
    <dgm:pt modelId="{3FBD6C3B-2431-4C8E-A3AB-46193D11D0EA}">
      <dgm:prSet phldrT="[文字]"/>
      <dgm:spPr/>
      <dgm:t>
        <a:bodyPr/>
        <a:lstStyle/>
        <a:p>
          <a:r>
            <a:rPr lang="zh-TW" altLang="en-US" dirty="0" smtClean="0"/>
            <a:t>未制定報廢</a:t>
          </a:r>
          <a:r>
            <a:rPr lang="en-US" altLang="en-US" dirty="0" smtClean="0"/>
            <a:t>(</a:t>
          </a:r>
          <a:r>
            <a:rPr lang="zh-TW" altLang="en-US" dirty="0" smtClean="0"/>
            <a:t>或處分</a:t>
          </a:r>
          <a:r>
            <a:rPr lang="en-US" altLang="en-US" dirty="0" smtClean="0"/>
            <a:t>)</a:t>
          </a:r>
          <a:r>
            <a:rPr lang="zh-TW" altLang="en-US" dirty="0" smtClean="0"/>
            <a:t>電腦</a:t>
          </a:r>
          <a:r>
            <a:rPr lang="en-US" altLang="en-US" dirty="0" smtClean="0"/>
            <a:t>(</a:t>
          </a:r>
          <a:r>
            <a:rPr lang="zh-TW" altLang="en-US" dirty="0" smtClean="0"/>
            <a:t>或儲存媒體等</a:t>
          </a:r>
          <a:r>
            <a:rPr lang="en-US" altLang="en-US" dirty="0" smtClean="0"/>
            <a:t>)</a:t>
          </a:r>
          <a:r>
            <a:rPr lang="zh-TW" altLang="en-US" dirty="0" smtClean="0"/>
            <a:t>程序或管理措施或有關儲存資料銷毀過程並未留存軌跡。</a:t>
          </a:r>
          <a:endParaRPr lang="zh-TW" altLang="en-US" dirty="0"/>
        </a:p>
      </dgm:t>
    </dgm:pt>
    <dgm:pt modelId="{91A020D4-2436-4C1A-A461-B7AAB6D52F79}" type="parTrans" cxnId="{CE54B804-6DD1-4717-A6A2-9355933E8A21}">
      <dgm:prSet/>
      <dgm:spPr/>
      <dgm:t>
        <a:bodyPr/>
        <a:lstStyle/>
        <a:p>
          <a:endParaRPr lang="zh-TW" altLang="en-US"/>
        </a:p>
      </dgm:t>
    </dgm:pt>
    <dgm:pt modelId="{306E69EA-7775-419D-BC54-3999A069DCD8}" type="sibTrans" cxnId="{CE54B804-6DD1-4717-A6A2-9355933E8A21}">
      <dgm:prSet/>
      <dgm:spPr/>
      <dgm:t>
        <a:bodyPr/>
        <a:lstStyle/>
        <a:p>
          <a:endParaRPr lang="zh-TW" altLang="en-US"/>
        </a:p>
      </dgm:t>
    </dgm:pt>
    <dgm:pt modelId="{A6EFDF3A-4473-4B1C-BFEE-A7850EE76883}">
      <dgm:prSet phldrT="[文字]"/>
      <dgm:spPr/>
      <dgm:t>
        <a:bodyPr/>
        <a:lstStyle/>
        <a:p>
          <a:r>
            <a:rPr lang="zh-TW" altLang="en-US" dirty="0" smtClean="0"/>
            <a:t>勞工安全衛生教育訓練未依勞工安全衛生教育訓練規則規定辦理。</a:t>
          </a:r>
          <a:endParaRPr lang="zh-TW" altLang="en-US" dirty="0"/>
        </a:p>
      </dgm:t>
    </dgm:pt>
    <dgm:pt modelId="{07802AE7-C76D-4E90-B5E9-274C993FDF0D}" type="parTrans" cxnId="{F528B433-64C5-4749-BD32-3D2A132D4E1E}">
      <dgm:prSet/>
      <dgm:spPr/>
      <dgm:t>
        <a:bodyPr/>
        <a:lstStyle/>
        <a:p>
          <a:endParaRPr lang="zh-TW" altLang="en-US"/>
        </a:p>
      </dgm:t>
    </dgm:pt>
    <dgm:pt modelId="{BEA14311-AD1D-4523-8AF5-D7869CC027FE}" type="sibTrans" cxnId="{F528B433-64C5-4749-BD32-3D2A132D4E1E}">
      <dgm:prSet/>
      <dgm:spPr/>
      <dgm:t>
        <a:bodyPr/>
        <a:lstStyle/>
        <a:p>
          <a:endParaRPr lang="zh-TW" altLang="en-US"/>
        </a:p>
      </dgm:t>
    </dgm:pt>
    <dgm:pt modelId="{88EEA4F6-AB78-43F8-BD55-B9F5F28867EE}">
      <dgm:prSet phldrT="[文字]"/>
      <dgm:spPr/>
      <dgm:t>
        <a:bodyPr/>
        <a:lstStyle/>
        <a:p>
          <a:r>
            <a:rPr lang="zh-TW" altLang="en-US" dirty="0" smtClean="0"/>
            <a:t>符合「勞工安全衛生組織管理及自動檢查辦法」所訂第一類事業，且事業單位勞工人數在一百人以上，未依「勞工安全衛生組織管理及自動檢查辦法」第</a:t>
          </a:r>
          <a:r>
            <a:rPr lang="en-US" altLang="en-US" dirty="0" smtClean="0"/>
            <a:t>2-1</a:t>
          </a:r>
          <a:r>
            <a:rPr lang="zh-TW" altLang="en-US" dirty="0" smtClean="0"/>
            <a:t>條及第</a:t>
          </a:r>
          <a:r>
            <a:rPr lang="en-US" altLang="en-US" dirty="0" smtClean="0"/>
            <a:t>10</a:t>
          </a:r>
          <a:r>
            <a:rPr lang="zh-TW" altLang="en-US" dirty="0" smtClean="0"/>
            <a:t>條設有勞工安全委員會。</a:t>
          </a:r>
          <a:endParaRPr lang="zh-TW" altLang="en-US" dirty="0"/>
        </a:p>
      </dgm:t>
    </dgm:pt>
    <dgm:pt modelId="{57222FCF-A3E3-4A77-A02B-A98D5069484C}" type="parTrans" cxnId="{3E6F0C0C-D830-48F7-A12D-710DA28F5B74}">
      <dgm:prSet/>
      <dgm:spPr/>
      <dgm:t>
        <a:bodyPr/>
        <a:lstStyle/>
        <a:p>
          <a:endParaRPr lang="zh-TW" altLang="en-US"/>
        </a:p>
      </dgm:t>
    </dgm:pt>
    <dgm:pt modelId="{B4B525F3-9FCB-462E-BABE-F743782E33BC}" type="sibTrans" cxnId="{3E6F0C0C-D830-48F7-A12D-710DA28F5B74}">
      <dgm:prSet/>
      <dgm:spPr/>
      <dgm:t>
        <a:bodyPr/>
        <a:lstStyle/>
        <a:p>
          <a:endParaRPr lang="zh-TW" altLang="en-US"/>
        </a:p>
      </dgm:t>
    </dgm:pt>
    <dgm:pt modelId="{AF5AC4E9-8CFD-4715-BE8B-96F298BBE993}" type="pres">
      <dgm:prSet presAssocID="{833F7957-6C5B-4654-A95A-065B3732DF42}" presName="linear" presStyleCnt="0">
        <dgm:presLayoutVars>
          <dgm:animLvl val="lvl"/>
          <dgm:resizeHandles val="exact"/>
        </dgm:presLayoutVars>
      </dgm:prSet>
      <dgm:spPr/>
      <dgm:t>
        <a:bodyPr/>
        <a:lstStyle/>
        <a:p>
          <a:endParaRPr lang="zh-TW" altLang="en-US"/>
        </a:p>
      </dgm:t>
    </dgm:pt>
    <dgm:pt modelId="{1A8244E0-A697-4352-A473-FD62D9B40583}" type="pres">
      <dgm:prSet presAssocID="{E70C984D-6DA0-41C3-8D03-5E91922CC957}" presName="parentText" presStyleLbl="node1" presStyleIdx="0" presStyleCnt="4" custAng="0">
        <dgm:presLayoutVars>
          <dgm:chMax val="0"/>
          <dgm:bulletEnabled val="1"/>
        </dgm:presLayoutVars>
      </dgm:prSet>
      <dgm:spPr/>
      <dgm:t>
        <a:bodyPr/>
        <a:lstStyle/>
        <a:p>
          <a:endParaRPr lang="zh-TW" altLang="en-US"/>
        </a:p>
      </dgm:t>
    </dgm:pt>
    <dgm:pt modelId="{E87B52AC-8B58-414A-AF90-664F787144EB}" type="pres">
      <dgm:prSet presAssocID="{4F5EACF2-73D8-4118-85FD-DAC8A6D3B0CF}" presName="spacer" presStyleCnt="0"/>
      <dgm:spPr/>
    </dgm:pt>
    <dgm:pt modelId="{BD7863E9-D4F5-425C-81AE-34E543DF1DFF}" type="pres">
      <dgm:prSet presAssocID="{3FBD6C3B-2431-4C8E-A3AB-46193D11D0EA}" presName="parentText" presStyleLbl="node1" presStyleIdx="1" presStyleCnt="4">
        <dgm:presLayoutVars>
          <dgm:chMax val="0"/>
          <dgm:bulletEnabled val="1"/>
        </dgm:presLayoutVars>
      </dgm:prSet>
      <dgm:spPr/>
      <dgm:t>
        <a:bodyPr/>
        <a:lstStyle/>
        <a:p>
          <a:endParaRPr lang="zh-TW" altLang="en-US"/>
        </a:p>
      </dgm:t>
    </dgm:pt>
    <dgm:pt modelId="{EC742BAF-4756-4EEE-B20A-FA0B3E206BC4}" type="pres">
      <dgm:prSet presAssocID="{306E69EA-7775-419D-BC54-3999A069DCD8}" presName="spacer" presStyleCnt="0"/>
      <dgm:spPr/>
    </dgm:pt>
    <dgm:pt modelId="{2C92E390-1E01-4AE6-ACB3-8CDC7DE41DE7}" type="pres">
      <dgm:prSet presAssocID="{88EEA4F6-AB78-43F8-BD55-B9F5F28867EE}" presName="parentText" presStyleLbl="node1" presStyleIdx="2" presStyleCnt="4">
        <dgm:presLayoutVars>
          <dgm:chMax val="0"/>
          <dgm:bulletEnabled val="1"/>
        </dgm:presLayoutVars>
      </dgm:prSet>
      <dgm:spPr/>
      <dgm:t>
        <a:bodyPr/>
        <a:lstStyle/>
        <a:p>
          <a:endParaRPr lang="zh-TW" altLang="en-US"/>
        </a:p>
      </dgm:t>
    </dgm:pt>
    <dgm:pt modelId="{D932ED55-BDDD-475C-AB50-93863945A3BF}" type="pres">
      <dgm:prSet presAssocID="{B4B525F3-9FCB-462E-BABE-F743782E33BC}" presName="spacer" presStyleCnt="0"/>
      <dgm:spPr/>
    </dgm:pt>
    <dgm:pt modelId="{A44689C6-F48E-4E60-AE24-DC812109247D}" type="pres">
      <dgm:prSet presAssocID="{A6EFDF3A-4473-4B1C-BFEE-A7850EE76883}" presName="parentText" presStyleLbl="node1" presStyleIdx="3" presStyleCnt="4">
        <dgm:presLayoutVars>
          <dgm:chMax val="0"/>
          <dgm:bulletEnabled val="1"/>
        </dgm:presLayoutVars>
      </dgm:prSet>
      <dgm:spPr/>
      <dgm:t>
        <a:bodyPr/>
        <a:lstStyle/>
        <a:p>
          <a:endParaRPr lang="zh-TW" altLang="en-US"/>
        </a:p>
      </dgm:t>
    </dgm:pt>
  </dgm:ptLst>
  <dgm:cxnLst>
    <dgm:cxn modelId="{2BAEA51A-6973-435D-AE9C-694A1168744F}" srcId="{833F7957-6C5B-4654-A95A-065B3732DF42}" destId="{E70C984D-6DA0-41C3-8D03-5E91922CC957}" srcOrd="0" destOrd="0" parTransId="{74244824-F5EE-4F94-AC39-E78CAE1303DC}" sibTransId="{4F5EACF2-73D8-4118-85FD-DAC8A6D3B0CF}"/>
    <dgm:cxn modelId="{FDFED6DB-28F7-4E76-A6A7-7C8EA6F5A5B9}" type="presOf" srcId="{88EEA4F6-AB78-43F8-BD55-B9F5F28867EE}" destId="{2C92E390-1E01-4AE6-ACB3-8CDC7DE41DE7}" srcOrd="0" destOrd="0" presId="urn:microsoft.com/office/officeart/2005/8/layout/vList2"/>
    <dgm:cxn modelId="{F528B433-64C5-4749-BD32-3D2A132D4E1E}" srcId="{833F7957-6C5B-4654-A95A-065B3732DF42}" destId="{A6EFDF3A-4473-4B1C-BFEE-A7850EE76883}" srcOrd="3" destOrd="0" parTransId="{07802AE7-C76D-4E90-B5E9-274C993FDF0D}" sibTransId="{BEA14311-AD1D-4523-8AF5-D7869CC027FE}"/>
    <dgm:cxn modelId="{7A005449-4AEC-4D39-B275-4393E9BEFE7F}" type="presOf" srcId="{3FBD6C3B-2431-4C8E-A3AB-46193D11D0EA}" destId="{BD7863E9-D4F5-425C-81AE-34E543DF1DFF}" srcOrd="0" destOrd="0" presId="urn:microsoft.com/office/officeart/2005/8/layout/vList2"/>
    <dgm:cxn modelId="{02BC4D96-6CF2-4144-877F-0D6C89FEA26A}" type="presOf" srcId="{833F7957-6C5B-4654-A95A-065B3732DF42}" destId="{AF5AC4E9-8CFD-4715-BE8B-96F298BBE993}" srcOrd="0" destOrd="0" presId="urn:microsoft.com/office/officeart/2005/8/layout/vList2"/>
    <dgm:cxn modelId="{D2075C49-E726-4F95-ABB3-928B7C55EA5F}" type="presOf" srcId="{E70C984D-6DA0-41C3-8D03-5E91922CC957}" destId="{1A8244E0-A697-4352-A473-FD62D9B40583}" srcOrd="0" destOrd="0" presId="urn:microsoft.com/office/officeart/2005/8/layout/vList2"/>
    <dgm:cxn modelId="{3E6F0C0C-D830-48F7-A12D-710DA28F5B74}" srcId="{833F7957-6C5B-4654-A95A-065B3732DF42}" destId="{88EEA4F6-AB78-43F8-BD55-B9F5F28867EE}" srcOrd="2" destOrd="0" parTransId="{57222FCF-A3E3-4A77-A02B-A98D5069484C}" sibTransId="{B4B525F3-9FCB-462E-BABE-F743782E33BC}"/>
    <dgm:cxn modelId="{4510CECB-7E84-4E66-A77D-53772AAD9876}" type="presOf" srcId="{A6EFDF3A-4473-4B1C-BFEE-A7850EE76883}" destId="{A44689C6-F48E-4E60-AE24-DC812109247D}" srcOrd="0" destOrd="0" presId="urn:microsoft.com/office/officeart/2005/8/layout/vList2"/>
    <dgm:cxn modelId="{CE54B804-6DD1-4717-A6A2-9355933E8A21}" srcId="{833F7957-6C5B-4654-A95A-065B3732DF42}" destId="{3FBD6C3B-2431-4C8E-A3AB-46193D11D0EA}" srcOrd="1" destOrd="0" parTransId="{91A020D4-2436-4C1A-A461-B7AAB6D52F79}" sibTransId="{306E69EA-7775-419D-BC54-3999A069DCD8}"/>
    <dgm:cxn modelId="{AAD1F093-7556-4569-B117-21D6DB6CAB4F}" type="presParOf" srcId="{AF5AC4E9-8CFD-4715-BE8B-96F298BBE993}" destId="{1A8244E0-A697-4352-A473-FD62D9B40583}" srcOrd="0" destOrd="0" presId="urn:microsoft.com/office/officeart/2005/8/layout/vList2"/>
    <dgm:cxn modelId="{4166BE65-D4AD-4C80-8F83-02EAC97748C2}" type="presParOf" srcId="{AF5AC4E9-8CFD-4715-BE8B-96F298BBE993}" destId="{E87B52AC-8B58-414A-AF90-664F787144EB}" srcOrd="1" destOrd="0" presId="urn:microsoft.com/office/officeart/2005/8/layout/vList2"/>
    <dgm:cxn modelId="{7C16E9FF-9280-456E-B9D7-8C215C6DBC43}" type="presParOf" srcId="{AF5AC4E9-8CFD-4715-BE8B-96F298BBE993}" destId="{BD7863E9-D4F5-425C-81AE-34E543DF1DFF}" srcOrd="2" destOrd="0" presId="urn:microsoft.com/office/officeart/2005/8/layout/vList2"/>
    <dgm:cxn modelId="{2AC35496-1A92-4140-AF15-6F1F68F17942}" type="presParOf" srcId="{AF5AC4E9-8CFD-4715-BE8B-96F298BBE993}" destId="{EC742BAF-4756-4EEE-B20A-FA0B3E206BC4}" srcOrd="3" destOrd="0" presId="urn:microsoft.com/office/officeart/2005/8/layout/vList2"/>
    <dgm:cxn modelId="{1FE44883-FC55-4859-8FFB-5F970F7C81B1}" type="presParOf" srcId="{AF5AC4E9-8CFD-4715-BE8B-96F298BBE993}" destId="{2C92E390-1E01-4AE6-ACB3-8CDC7DE41DE7}" srcOrd="4" destOrd="0" presId="urn:microsoft.com/office/officeart/2005/8/layout/vList2"/>
    <dgm:cxn modelId="{EC14B0BA-673B-4FAA-8365-DC7A8AA2B9C0}" type="presParOf" srcId="{AF5AC4E9-8CFD-4715-BE8B-96F298BBE993}" destId="{D932ED55-BDDD-475C-AB50-93863945A3BF}" srcOrd="5" destOrd="0" presId="urn:microsoft.com/office/officeart/2005/8/layout/vList2"/>
    <dgm:cxn modelId="{A8AF7286-33D6-4A52-AB58-913D3E0E3587}" type="presParOf" srcId="{AF5AC4E9-8CFD-4715-BE8B-96F298BBE993}" destId="{A44689C6-F48E-4E60-AE24-DC812109247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3F7957-6C5B-4654-A95A-065B3732DF4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zh-TW" altLang="en-US"/>
        </a:p>
      </dgm:t>
    </dgm:pt>
    <dgm:pt modelId="{A6EFDF3A-4473-4B1C-BFEE-A7850EE76883}">
      <dgm:prSet phldrT="[文字]"/>
      <dgm:spPr/>
      <dgm:t>
        <a:bodyPr/>
        <a:lstStyle/>
        <a:p>
          <a:r>
            <a:rPr lang="zh-TW" altLang="en-US" dirty="0" smtClean="0"/>
            <a:t>並未訂定消費者或利害關係人之申訴管道等程序，以符合相關法令如消費者保護法等規定。</a:t>
          </a:r>
          <a:endParaRPr lang="zh-TW" altLang="en-US" dirty="0"/>
        </a:p>
      </dgm:t>
    </dgm:pt>
    <dgm:pt modelId="{07802AE7-C76D-4E90-B5E9-274C993FDF0D}" type="parTrans" cxnId="{F528B433-64C5-4749-BD32-3D2A132D4E1E}">
      <dgm:prSet/>
      <dgm:spPr/>
      <dgm:t>
        <a:bodyPr/>
        <a:lstStyle/>
        <a:p>
          <a:endParaRPr lang="zh-TW" altLang="en-US"/>
        </a:p>
      </dgm:t>
    </dgm:pt>
    <dgm:pt modelId="{BEA14311-AD1D-4523-8AF5-D7869CC027FE}" type="sibTrans" cxnId="{F528B433-64C5-4749-BD32-3D2A132D4E1E}">
      <dgm:prSet/>
      <dgm:spPr/>
      <dgm:t>
        <a:bodyPr/>
        <a:lstStyle/>
        <a:p>
          <a:endParaRPr lang="zh-TW" altLang="en-US"/>
        </a:p>
      </dgm:t>
    </dgm:pt>
    <dgm:pt modelId="{CCC09ED8-B641-4235-9885-23C88B2ECB75}">
      <dgm:prSet phldrT="[文字]"/>
      <dgm:spPr/>
      <dgm:t>
        <a:bodyPr/>
        <a:lstStyle/>
        <a:p>
          <a:r>
            <a:rPr lang="zh-TW" altLang="en-US" dirty="0" smtClean="0"/>
            <a:t>生產循環內部控制中工業衛生之作業程序及控制重點，未依公司實際情形訂定水汙染、空氣汙染或毒性化學物質及廢棄物之書面控制制度。</a:t>
          </a:r>
          <a:endParaRPr lang="zh-TW" altLang="en-US" dirty="0"/>
        </a:p>
      </dgm:t>
    </dgm:pt>
    <dgm:pt modelId="{7D65AC25-E043-46ED-96CE-8EAD762B9D1E}" type="parTrans" cxnId="{16DFEF28-6124-429E-932C-1B578EE69742}">
      <dgm:prSet/>
      <dgm:spPr/>
      <dgm:t>
        <a:bodyPr/>
        <a:lstStyle/>
        <a:p>
          <a:endParaRPr lang="zh-TW" altLang="en-US"/>
        </a:p>
      </dgm:t>
    </dgm:pt>
    <dgm:pt modelId="{9108729B-D4B2-4F79-AEFA-BFFD40246DD0}" type="sibTrans" cxnId="{16DFEF28-6124-429E-932C-1B578EE69742}">
      <dgm:prSet/>
      <dgm:spPr/>
      <dgm:t>
        <a:bodyPr/>
        <a:lstStyle/>
        <a:p>
          <a:endParaRPr lang="zh-TW" altLang="en-US"/>
        </a:p>
      </dgm:t>
    </dgm:pt>
    <dgm:pt modelId="{864FEFC3-DB51-40DA-8621-EAC2D78450AA}">
      <dgm:prSet phldrT="[文字]"/>
      <dgm:spPr/>
      <dgm:t>
        <a:bodyPr/>
        <a:lstStyle/>
        <a:p>
          <a:r>
            <a:rPr lang="zh-TW" altLang="en-US" dirty="0" smtClean="0"/>
            <a:t>重要管控循環</a:t>
          </a:r>
          <a:r>
            <a:rPr lang="en-US" altLang="en-US" dirty="0" smtClean="0"/>
            <a:t>(</a:t>
          </a:r>
          <a:r>
            <a:rPr lang="zh-TW" altLang="en-US" dirty="0" smtClean="0"/>
            <a:t>如研發、採購及付款、生產、銷貨退回等</a:t>
          </a:r>
          <a:r>
            <a:rPr lang="en-US" altLang="en-US" dirty="0" smtClean="0"/>
            <a:t>)</a:t>
          </a:r>
          <a:r>
            <a:rPr lang="zh-TW" altLang="en-US" dirty="0" smtClean="0"/>
            <a:t>之內控制度不完整或年久未修。</a:t>
          </a:r>
          <a:endParaRPr lang="zh-TW" altLang="en-US" dirty="0"/>
        </a:p>
      </dgm:t>
    </dgm:pt>
    <dgm:pt modelId="{C02040BE-EE7B-411A-B6C0-DFCA6514162C}" type="parTrans" cxnId="{2CA07A3B-1B1B-4D5A-98A4-38A825FCD29E}">
      <dgm:prSet/>
      <dgm:spPr/>
      <dgm:t>
        <a:bodyPr/>
        <a:lstStyle/>
        <a:p>
          <a:endParaRPr lang="zh-TW" altLang="en-US"/>
        </a:p>
      </dgm:t>
    </dgm:pt>
    <dgm:pt modelId="{A6CAC885-28A9-4345-81CD-857B24D4D012}" type="sibTrans" cxnId="{2CA07A3B-1B1B-4D5A-98A4-38A825FCD29E}">
      <dgm:prSet/>
      <dgm:spPr/>
      <dgm:t>
        <a:bodyPr/>
        <a:lstStyle/>
        <a:p>
          <a:endParaRPr lang="zh-TW" altLang="en-US"/>
        </a:p>
      </dgm:t>
    </dgm:pt>
    <dgm:pt modelId="{23F2655A-8B4F-4862-AD5A-A99565F13826}">
      <dgm:prSet phldrT="[文字]"/>
      <dgm:spPr/>
      <dgm:t>
        <a:bodyPr/>
        <a:lstStyle/>
        <a:p>
          <a:r>
            <a:rPr lang="zh-TW" altLang="en-US" dirty="0" smtClean="0"/>
            <a:t>未針對供應商或代工廠商訂定首次及定期審核評鑑程序，或未定期評鑑及更新供應商及</a:t>
          </a:r>
          <a:r>
            <a:rPr lang="zh-TW" altLang="en-US" dirty="0" smtClean="0"/>
            <a:t>代工廠商</a:t>
          </a:r>
          <a:r>
            <a:rPr lang="zh-TW" altLang="en-US" dirty="0" smtClean="0"/>
            <a:t>基本資料。</a:t>
          </a:r>
          <a:endParaRPr lang="zh-TW" altLang="en-US" dirty="0"/>
        </a:p>
      </dgm:t>
    </dgm:pt>
    <dgm:pt modelId="{9F968628-5097-4076-8FE8-0FD38C696D8E}" type="parTrans" cxnId="{51E648D7-904D-4306-A9B0-4BB04FF17566}">
      <dgm:prSet/>
      <dgm:spPr/>
      <dgm:t>
        <a:bodyPr/>
        <a:lstStyle/>
        <a:p>
          <a:endParaRPr lang="zh-TW" altLang="en-US"/>
        </a:p>
      </dgm:t>
    </dgm:pt>
    <dgm:pt modelId="{9FEC1857-9F5E-419B-853C-2B3114863030}" type="sibTrans" cxnId="{51E648D7-904D-4306-A9B0-4BB04FF17566}">
      <dgm:prSet/>
      <dgm:spPr/>
      <dgm:t>
        <a:bodyPr/>
        <a:lstStyle/>
        <a:p>
          <a:endParaRPr lang="zh-TW" altLang="en-US"/>
        </a:p>
      </dgm:t>
    </dgm:pt>
    <dgm:pt modelId="{AF5AC4E9-8CFD-4715-BE8B-96F298BBE993}" type="pres">
      <dgm:prSet presAssocID="{833F7957-6C5B-4654-A95A-065B3732DF42}" presName="linear" presStyleCnt="0">
        <dgm:presLayoutVars>
          <dgm:animLvl val="lvl"/>
          <dgm:resizeHandles val="exact"/>
        </dgm:presLayoutVars>
      </dgm:prSet>
      <dgm:spPr/>
      <dgm:t>
        <a:bodyPr/>
        <a:lstStyle/>
        <a:p>
          <a:endParaRPr lang="zh-TW" altLang="en-US"/>
        </a:p>
      </dgm:t>
    </dgm:pt>
    <dgm:pt modelId="{A44689C6-F48E-4E60-AE24-DC812109247D}" type="pres">
      <dgm:prSet presAssocID="{A6EFDF3A-4473-4B1C-BFEE-A7850EE76883}" presName="parentText" presStyleLbl="node1" presStyleIdx="0" presStyleCnt="4">
        <dgm:presLayoutVars>
          <dgm:chMax val="0"/>
          <dgm:bulletEnabled val="1"/>
        </dgm:presLayoutVars>
      </dgm:prSet>
      <dgm:spPr/>
      <dgm:t>
        <a:bodyPr/>
        <a:lstStyle/>
        <a:p>
          <a:endParaRPr lang="zh-TW" altLang="en-US"/>
        </a:p>
      </dgm:t>
    </dgm:pt>
    <dgm:pt modelId="{71719496-8A13-4803-906D-86064BE28547}" type="pres">
      <dgm:prSet presAssocID="{BEA14311-AD1D-4523-8AF5-D7869CC027FE}" presName="spacer" presStyleCnt="0"/>
      <dgm:spPr/>
    </dgm:pt>
    <dgm:pt modelId="{8312C456-3F6E-473C-BAF3-2CC0F965BD8A}" type="pres">
      <dgm:prSet presAssocID="{CCC09ED8-B641-4235-9885-23C88B2ECB75}" presName="parentText" presStyleLbl="node1" presStyleIdx="1" presStyleCnt="4">
        <dgm:presLayoutVars>
          <dgm:chMax val="0"/>
          <dgm:bulletEnabled val="1"/>
        </dgm:presLayoutVars>
      </dgm:prSet>
      <dgm:spPr/>
      <dgm:t>
        <a:bodyPr/>
        <a:lstStyle/>
        <a:p>
          <a:endParaRPr lang="zh-TW" altLang="en-US"/>
        </a:p>
      </dgm:t>
    </dgm:pt>
    <dgm:pt modelId="{B54F1B0F-BE62-49B3-A669-9E8D85813044}" type="pres">
      <dgm:prSet presAssocID="{9108729B-D4B2-4F79-AEFA-BFFD40246DD0}" presName="spacer" presStyleCnt="0"/>
      <dgm:spPr/>
    </dgm:pt>
    <dgm:pt modelId="{FA549C0C-A1BF-415A-9274-E7438C52B6A2}" type="pres">
      <dgm:prSet presAssocID="{864FEFC3-DB51-40DA-8621-EAC2D78450AA}" presName="parentText" presStyleLbl="node1" presStyleIdx="2" presStyleCnt="4">
        <dgm:presLayoutVars>
          <dgm:chMax val="0"/>
          <dgm:bulletEnabled val="1"/>
        </dgm:presLayoutVars>
      </dgm:prSet>
      <dgm:spPr/>
      <dgm:t>
        <a:bodyPr/>
        <a:lstStyle/>
        <a:p>
          <a:endParaRPr lang="zh-TW" altLang="en-US"/>
        </a:p>
      </dgm:t>
    </dgm:pt>
    <dgm:pt modelId="{1051BDA9-2725-44CD-ACE8-CCC0340FD109}" type="pres">
      <dgm:prSet presAssocID="{A6CAC885-28A9-4345-81CD-857B24D4D012}" presName="spacer" presStyleCnt="0"/>
      <dgm:spPr/>
    </dgm:pt>
    <dgm:pt modelId="{41F1BCB8-6437-4776-ADF2-19C97922B407}" type="pres">
      <dgm:prSet presAssocID="{23F2655A-8B4F-4862-AD5A-A99565F13826}" presName="parentText" presStyleLbl="node1" presStyleIdx="3" presStyleCnt="4">
        <dgm:presLayoutVars>
          <dgm:chMax val="0"/>
          <dgm:bulletEnabled val="1"/>
        </dgm:presLayoutVars>
      </dgm:prSet>
      <dgm:spPr/>
      <dgm:t>
        <a:bodyPr/>
        <a:lstStyle/>
        <a:p>
          <a:endParaRPr lang="zh-TW" altLang="en-US"/>
        </a:p>
      </dgm:t>
    </dgm:pt>
  </dgm:ptLst>
  <dgm:cxnLst>
    <dgm:cxn modelId="{9B18CEC2-1181-4656-9744-41E099194B72}" type="presOf" srcId="{CCC09ED8-B641-4235-9885-23C88B2ECB75}" destId="{8312C456-3F6E-473C-BAF3-2CC0F965BD8A}" srcOrd="0" destOrd="0" presId="urn:microsoft.com/office/officeart/2005/8/layout/vList2"/>
    <dgm:cxn modelId="{2CA07A3B-1B1B-4D5A-98A4-38A825FCD29E}" srcId="{833F7957-6C5B-4654-A95A-065B3732DF42}" destId="{864FEFC3-DB51-40DA-8621-EAC2D78450AA}" srcOrd="2" destOrd="0" parTransId="{C02040BE-EE7B-411A-B6C0-DFCA6514162C}" sibTransId="{A6CAC885-28A9-4345-81CD-857B24D4D012}"/>
    <dgm:cxn modelId="{16DFEF28-6124-429E-932C-1B578EE69742}" srcId="{833F7957-6C5B-4654-A95A-065B3732DF42}" destId="{CCC09ED8-B641-4235-9885-23C88B2ECB75}" srcOrd="1" destOrd="0" parTransId="{7D65AC25-E043-46ED-96CE-8EAD762B9D1E}" sibTransId="{9108729B-D4B2-4F79-AEFA-BFFD40246DD0}"/>
    <dgm:cxn modelId="{69C1ACDA-EC1A-4F32-9E45-2BB58DCF0CF3}" type="presOf" srcId="{A6EFDF3A-4473-4B1C-BFEE-A7850EE76883}" destId="{A44689C6-F48E-4E60-AE24-DC812109247D}" srcOrd="0" destOrd="0" presId="urn:microsoft.com/office/officeart/2005/8/layout/vList2"/>
    <dgm:cxn modelId="{B460D6B1-B5AF-4B74-BA32-00FCB6825395}" type="presOf" srcId="{833F7957-6C5B-4654-A95A-065B3732DF42}" destId="{AF5AC4E9-8CFD-4715-BE8B-96F298BBE993}" srcOrd="0" destOrd="0" presId="urn:microsoft.com/office/officeart/2005/8/layout/vList2"/>
    <dgm:cxn modelId="{019ECE22-6711-4517-8845-4AC2315CE5E5}" type="presOf" srcId="{23F2655A-8B4F-4862-AD5A-A99565F13826}" destId="{41F1BCB8-6437-4776-ADF2-19C97922B407}" srcOrd="0" destOrd="0" presId="urn:microsoft.com/office/officeart/2005/8/layout/vList2"/>
    <dgm:cxn modelId="{F528B433-64C5-4749-BD32-3D2A132D4E1E}" srcId="{833F7957-6C5B-4654-A95A-065B3732DF42}" destId="{A6EFDF3A-4473-4B1C-BFEE-A7850EE76883}" srcOrd="0" destOrd="0" parTransId="{07802AE7-C76D-4E90-B5E9-274C993FDF0D}" sibTransId="{BEA14311-AD1D-4523-8AF5-D7869CC027FE}"/>
    <dgm:cxn modelId="{51E648D7-904D-4306-A9B0-4BB04FF17566}" srcId="{833F7957-6C5B-4654-A95A-065B3732DF42}" destId="{23F2655A-8B4F-4862-AD5A-A99565F13826}" srcOrd="3" destOrd="0" parTransId="{9F968628-5097-4076-8FE8-0FD38C696D8E}" sibTransId="{9FEC1857-9F5E-419B-853C-2B3114863030}"/>
    <dgm:cxn modelId="{47DB0227-A1E5-40B9-8B8D-D1563E98A5AF}" type="presOf" srcId="{864FEFC3-DB51-40DA-8621-EAC2D78450AA}" destId="{FA549C0C-A1BF-415A-9274-E7438C52B6A2}" srcOrd="0" destOrd="0" presId="urn:microsoft.com/office/officeart/2005/8/layout/vList2"/>
    <dgm:cxn modelId="{783C11ED-4F32-4ECB-AF6D-8A1D7ECC570B}" type="presParOf" srcId="{AF5AC4E9-8CFD-4715-BE8B-96F298BBE993}" destId="{A44689C6-F48E-4E60-AE24-DC812109247D}" srcOrd="0" destOrd="0" presId="urn:microsoft.com/office/officeart/2005/8/layout/vList2"/>
    <dgm:cxn modelId="{A0E1EC0E-0E3B-4484-8448-C2F3C5BFF8F0}" type="presParOf" srcId="{AF5AC4E9-8CFD-4715-BE8B-96F298BBE993}" destId="{71719496-8A13-4803-906D-86064BE28547}" srcOrd="1" destOrd="0" presId="urn:microsoft.com/office/officeart/2005/8/layout/vList2"/>
    <dgm:cxn modelId="{89B33E59-9E2A-4A4D-B96F-6E772050D53D}" type="presParOf" srcId="{AF5AC4E9-8CFD-4715-BE8B-96F298BBE993}" destId="{8312C456-3F6E-473C-BAF3-2CC0F965BD8A}" srcOrd="2" destOrd="0" presId="urn:microsoft.com/office/officeart/2005/8/layout/vList2"/>
    <dgm:cxn modelId="{91CDB803-4E85-4A90-AA42-E9877E6D6AA4}" type="presParOf" srcId="{AF5AC4E9-8CFD-4715-BE8B-96F298BBE993}" destId="{B54F1B0F-BE62-49B3-A669-9E8D85813044}" srcOrd="3" destOrd="0" presId="urn:microsoft.com/office/officeart/2005/8/layout/vList2"/>
    <dgm:cxn modelId="{31D7B3EA-B7FC-46CF-925E-3CD455D21DBF}" type="presParOf" srcId="{AF5AC4E9-8CFD-4715-BE8B-96F298BBE993}" destId="{FA549C0C-A1BF-415A-9274-E7438C52B6A2}" srcOrd="4" destOrd="0" presId="urn:microsoft.com/office/officeart/2005/8/layout/vList2"/>
    <dgm:cxn modelId="{CDF3C88A-C713-4365-A783-FB3841D544D4}" type="presParOf" srcId="{AF5AC4E9-8CFD-4715-BE8B-96F298BBE993}" destId="{1051BDA9-2725-44CD-ACE8-CCC0340FD109}" srcOrd="5" destOrd="0" presId="urn:microsoft.com/office/officeart/2005/8/layout/vList2"/>
    <dgm:cxn modelId="{DAF55AB4-3C70-4104-AC76-552BAB95F78D}" type="presParOf" srcId="{AF5AC4E9-8CFD-4715-BE8B-96F298BBE993}" destId="{41F1BCB8-6437-4776-ADF2-19C97922B4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18475-AA2B-46C2-BB9A-75A4C0EEF20E}">
      <dsp:nvSpPr>
        <dsp:cNvPr id="0" name=""/>
        <dsp:cNvSpPr/>
      </dsp:nvSpPr>
      <dsp:spPr>
        <a:xfrm rot="5400000">
          <a:off x="4162878" y="-1228883"/>
          <a:ext cx="1873359" cy="479958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TW" altLang="en-US" sz="2300" kern="1200" dirty="0" smtClean="0"/>
            <a:t>資訊設備處分是否確實將硬碟資料銷毀以避免個資外洩</a:t>
          </a:r>
          <a:endParaRPr lang="zh-TW" altLang="en-US" sz="2300" kern="1200" dirty="0"/>
        </a:p>
        <a:p>
          <a:pPr marL="228600" lvl="1" indent="-228600" algn="l" defTabSz="1022350">
            <a:lnSpc>
              <a:spcPct val="90000"/>
            </a:lnSpc>
            <a:spcBef>
              <a:spcPct val="0"/>
            </a:spcBef>
            <a:spcAft>
              <a:spcPct val="15000"/>
            </a:spcAft>
            <a:buChar char="••"/>
          </a:pPr>
          <a:r>
            <a:rPr lang="zh-TW" altLang="en-US" sz="2300" kern="1200" dirty="0" smtClean="0"/>
            <a:t>個資安全管理是否符合個人資料保護法規定</a:t>
          </a:r>
          <a:endParaRPr lang="zh-TW" altLang="en-US" sz="2300" kern="1200" dirty="0"/>
        </a:p>
      </dsp:txBody>
      <dsp:txXfrm rot="-5400000">
        <a:off x="2699766" y="325679"/>
        <a:ext cx="4708134" cy="1690459"/>
      </dsp:txXfrm>
    </dsp:sp>
    <dsp:sp modelId="{A1B34AA0-D50A-4677-9E91-522048120BD6}">
      <dsp:nvSpPr>
        <dsp:cNvPr id="0" name=""/>
        <dsp:cNvSpPr/>
      </dsp:nvSpPr>
      <dsp:spPr>
        <a:xfrm>
          <a:off x="0" y="58"/>
          <a:ext cx="2699766" cy="23416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zh-TW" altLang="en-US" sz="6500" kern="1200" dirty="0" smtClean="0"/>
            <a:t>資安</a:t>
          </a:r>
          <a:endParaRPr lang="zh-TW" altLang="en-US" sz="6500" kern="1200" dirty="0"/>
        </a:p>
      </dsp:txBody>
      <dsp:txXfrm>
        <a:off x="114312" y="114370"/>
        <a:ext cx="2471142" cy="2113074"/>
      </dsp:txXfrm>
    </dsp:sp>
    <dsp:sp modelId="{8191C76F-54FB-4E0C-B63A-AB33C84968E1}">
      <dsp:nvSpPr>
        <dsp:cNvPr id="0" name=""/>
        <dsp:cNvSpPr/>
      </dsp:nvSpPr>
      <dsp:spPr>
        <a:xfrm rot="5400000">
          <a:off x="4162878" y="1229899"/>
          <a:ext cx="1873359" cy="4799584"/>
        </a:xfrm>
        <a:prstGeom prst="round2SameRect">
          <a:avLst/>
        </a:prstGeom>
        <a:solidFill>
          <a:schemeClr val="accent2">
            <a:tint val="40000"/>
            <a:alpha val="90000"/>
            <a:hueOff val="19724678"/>
            <a:satOff val="-58726"/>
            <a:lumOff val="-3877"/>
            <a:alphaOff val="0"/>
          </a:schemeClr>
        </a:solidFill>
        <a:ln w="25400" cap="flat" cmpd="sng" algn="ctr">
          <a:solidFill>
            <a:schemeClr val="accent2">
              <a:tint val="40000"/>
              <a:alpha val="90000"/>
              <a:hueOff val="19724678"/>
              <a:satOff val="-58726"/>
              <a:lumOff val="-38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63525" lvl="1" indent="-149225" algn="l" defTabSz="622300">
            <a:lnSpc>
              <a:spcPct val="90000"/>
            </a:lnSpc>
            <a:spcBef>
              <a:spcPct val="0"/>
            </a:spcBef>
            <a:spcAft>
              <a:spcPct val="15000"/>
            </a:spcAft>
            <a:buChar char="••"/>
          </a:pPr>
          <a:r>
            <a:rPr lang="zh-TW" altLang="en-US" sz="2300" kern="1200" dirty="0" smtClean="0"/>
            <a:t>產品包裝成份標示是否符合法令規定是否建立消費者申訴管道</a:t>
          </a:r>
          <a:endParaRPr lang="zh-TW" altLang="en-US" sz="2300" kern="1200" dirty="0"/>
        </a:p>
        <a:p>
          <a:pPr marL="263525" marR="0" lvl="1" indent="-149225" algn="l" defTabSz="622300" eaLnBrk="1" fontAlgn="auto" latinLnBrk="0" hangingPunct="1">
            <a:lnSpc>
              <a:spcPct val="90000"/>
            </a:lnSpc>
            <a:spcBef>
              <a:spcPct val="0"/>
            </a:spcBef>
            <a:spcAft>
              <a:spcPct val="15000"/>
            </a:spcAft>
            <a:buClrTx/>
            <a:buSzTx/>
            <a:buFontTx/>
            <a:buChar char="••"/>
            <a:tabLst/>
            <a:defRPr/>
          </a:pPr>
          <a:r>
            <a:rPr lang="zh-TW" altLang="en-US" sz="2300" kern="1200" dirty="0" smtClean="0"/>
            <a:t>產品檢驗、供應商</a:t>
          </a:r>
          <a:r>
            <a:rPr lang="en-US" altLang="zh-TW" sz="2300" kern="1200" dirty="0" smtClean="0"/>
            <a:t>\</a:t>
          </a:r>
          <a:r>
            <a:rPr lang="zh-TW" altLang="en-US" sz="2300" kern="1200" dirty="0" smtClean="0"/>
            <a:t>代工廠商是否建立制度確保產品品質</a:t>
          </a:r>
          <a:endParaRPr lang="zh-TW" altLang="en-US" sz="2300" kern="1200" dirty="0"/>
        </a:p>
      </dsp:txBody>
      <dsp:txXfrm rot="-5400000">
        <a:off x="2699766" y="2784461"/>
        <a:ext cx="4708134" cy="1690459"/>
      </dsp:txXfrm>
    </dsp:sp>
    <dsp:sp modelId="{EE2F6D63-C9BA-4C27-933B-A1D0D948CE33}">
      <dsp:nvSpPr>
        <dsp:cNvPr id="0" name=""/>
        <dsp:cNvSpPr/>
      </dsp:nvSpPr>
      <dsp:spPr>
        <a:xfrm>
          <a:off x="0" y="2458842"/>
          <a:ext cx="2699766" cy="2341698"/>
        </a:xfrm>
        <a:prstGeom prst="roundRect">
          <a:avLst/>
        </a:prstGeom>
        <a:solidFill>
          <a:schemeClr val="accent2">
            <a:hueOff val="19008843"/>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zh-TW" altLang="en-US" sz="6500" kern="1200" dirty="0" smtClean="0"/>
            <a:t>食安</a:t>
          </a:r>
          <a:endParaRPr lang="zh-TW" altLang="en-US" sz="6500" kern="1200" dirty="0"/>
        </a:p>
      </dsp:txBody>
      <dsp:txXfrm>
        <a:off x="114312" y="2573154"/>
        <a:ext cx="2471142" cy="2113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18475-AA2B-46C2-BB9A-75A4C0EEF20E}">
      <dsp:nvSpPr>
        <dsp:cNvPr id="0" name=""/>
        <dsp:cNvSpPr/>
      </dsp:nvSpPr>
      <dsp:spPr>
        <a:xfrm rot="5400000">
          <a:off x="4162878" y="-1228883"/>
          <a:ext cx="1873359" cy="479958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zh-TW" altLang="en-US" sz="2100" kern="1200" dirty="0" smtClean="0"/>
            <a:t>採購循環中有關供應商</a:t>
          </a:r>
          <a:r>
            <a:rPr lang="en-US" altLang="en-US" sz="2100" kern="1200" dirty="0" smtClean="0"/>
            <a:t>\</a:t>
          </a:r>
          <a:r>
            <a:rPr lang="zh-TW" altLang="en-US" sz="2100" kern="1200" dirty="0" smtClean="0"/>
            <a:t>代工廠商是否建立審核及評鑑制度</a:t>
          </a:r>
          <a:endParaRPr lang="zh-TW" altLang="en-US" sz="2100" kern="1200" dirty="0"/>
        </a:p>
        <a:p>
          <a:pPr marL="228600" lvl="1" indent="-228600" algn="l" defTabSz="933450">
            <a:lnSpc>
              <a:spcPct val="90000"/>
            </a:lnSpc>
            <a:spcBef>
              <a:spcPct val="0"/>
            </a:spcBef>
            <a:spcAft>
              <a:spcPct val="15000"/>
            </a:spcAft>
            <a:buChar char="••"/>
          </a:pPr>
          <a:r>
            <a:rPr lang="zh-TW" altLang="en-US" sz="2100" kern="1200" dirty="0" smtClean="0"/>
            <a:t>進貨退回及折讓是否有納入管理控制作業</a:t>
          </a:r>
          <a:endParaRPr lang="zh-TW" altLang="en-US" sz="2100" kern="1200" dirty="0"/>
        </a:p>
      </dsp:txBody>
      <dsp:txXfrm rot="-5400000">
        <a:off x="2699766" y="325679"/>
        <a:ext cx="4708134" cy="1690459"/>
      </dsp:txXfrm>
    </dsp:sp>
    <dsp:sp modelId="{A1B34AA0-D50A-4677-9E91-522048120BD6}">
      <dsp:nvSpPr>
        <dsp:cNvPr id="0" name=""/>
        <dsp:cNvSpPr/>
      </dsp:nvSpPr>
      <dsp:spPr>
        <a:xfrm>
          <a:off x="0" y="58"/>
          <a:ext cx="2699766" cy="23416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zh-TW" altLang="en-US" sz="6200" kern="1200" dirty="0" smtClean="0"/>
            <a:t>資產安全</a:t>
          </a:r>
          <a:endParaRPr lang="zh-TW" altLang="en-US" sz="6200" kern="1200" dirty="0"/>
        </a:p>
      </dsp:txBody>
      <dsp:txXfrm>
        <a:off x="114312" y="114370"/>
        <a:ext cx="2471142" cy="2113074"/>
      </dsp:txXfrm>
    </dsp:sp>
    <dsp:sp modelId="{8191C76F-54FB-4E0C-B63A-AB33C84968E1}">
      <dsp:nvSpPr>
        <dsp:cNvPr id="0" name=""/>
        <dsp:cNvSpPr/>
      </dsp:nvSpPr>
      <dsp:spPr>
        <a:xfrm rot="5400000">
          <a:off x="4162878" y="1229899"/>
          <a:ext cx="1873359" cy="4799584"/>
        </a:xfrm>
        <a:prstGeom prst="round2SameRect">
          <a:avLst/>
        </a:prstGeom>
        <a:solidFill>
          <a:schemeClr val="accent3">
            <a:tint val="40000"/>
            <a:alpha val="90000"/>
            <a:hueOff val="-16376788"/>
            <a:satOff val="-13475"/>
            <a:lumOff val="-1371"/>
            <a:alphaOff val="0"/>
          </a:schemeClr>
        </a:solidFill>
        <a:ln w="25400" cap="flat" cmpd="sng" algn="ctr">
          <a:solidFill>
            <a:schemeClr val="accent3">
              <a:tint val="40000"/>
              <a:alpha val="90000"/>
              <a:hueOff val="-16376788"/>
              <a:satOff val="-13475"/>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63525" lvl="1" indent="-149225" algn="l" defTabSz="622300">
            <a:lnSpc>
              <a:spcPct val="90000"/>
            </a:lnSpc>
            <a:spcBef>
              <a:spcPct val="0"/>
            </a:spcBef>
            <a:spcAft>
              <a:spcPct val="15000"/>
            </a:spcAft>
            <a:buChar char="••"/>
          </a:pPr>
          <a:r>
            <a:rPr lang="zh-TW" altLang="en-US" sz="2100" kern="1200" dirty="0" smtClean="0"/>
            <a:t>是否建立專責之消費者或利害關係人申訴管道以符合消費者保護法規定</a:t>
          </a:r>
          <a:endParaRPr lang="zh-TW" altLang="en-US" sz="2100" kern="1200" dirty="0"/>
        </a:p>
        <a:p>
          <a:pPr marL="263525" marR="0" lvl="1" indent="-149225" algn="l" defTabSz="622300" eaLnBrk="1" fontAlgn="auto" latinLnBrk="0" hangingPunct="1">
            <a:lnSpc>
              <a:spcPct val="90000"/>
            </a:lnSpc>
            <a:spcBef>
              <a:spcPct val="0"/>
            </a:spcBef>
            <a:spcAft>
              <a:spcPct val="15000"/>
            </a:spcAft>
            <a:buClrTx/>
            <a:buSzTx/>
            <a:buFontTx/>
            <a:buChar char="••"/>
            <a:tabLst/>
            <a:defRPr/>
          </a:pPr>
          <a:r>
            <a:rPr lang="zh-TW" altLang="en-US" sz="2100" kern="1200" dirty="0" smtClean="0"/>
            <a:t>供應商</a:t>
          </a:r>
          <a:r>
            <a:rPr lang="en-US" altLang="zh-TW" sz="2100" kern="1200" dirty="0" smtClean="0"/>
            <a:t>\</a:t>
          </a:r>
          <a:r>
            <a:rPr lang="zh-TW" altLang="en-US" sz="2100" kern="1200" dirty="0" smtClean="0"/>
            <a:t>代工廠商是否建立審核及評鑑制度確保產品品質</a:t>
          </a:r>
          <a:endParaRPr lang="zh-TW" altLang="en-US" sz="2100" kern="1200" dirty="0"/>
        </a:p>
      </dsp:txBody>
      <dsp:txXfrm rot="-5400000">
        <a:off x="2699766" y="2784461"/>
        <a:ext cx="4708134" cy="1690459"/>
      </dsp:txXfrm>
    </dsp:sp>
    <dsp:sp modelId="{EE2F6D63-C9BA-4C27-933B-A1D0D948CE33}">
      <dsp:nvSpPr>
        <dsp:cNvPr id="0" name=""/>
        <dsp:cNvSpPr/>
      </dsp:nvSpPr>
      <dsp:spPr>
        <a:xfrm>
          <a:off x="0" y="2458842"/>
          <a:ext cx="2699766" cy="2341698"/>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lvl="0" algn="ctr" defTabSz="2755900">
            <a:lnSpc>
              <a:spcPct val="90000"/>
            </a:lnSpc>
            <a:spcBef>
              <a:spcPct val="0"/>
            </a:spcBef>
            <a:spcAft>
              <a:spcPct val="35000"/>
            </a:spcAft>
          </a:pPr>
          <a:r>
            <a:rPr lang="zh-TW" altLang="en-US" sz="6200" kern="1200" dirty="0" smtClean="0"/>
            <a:t>產品安全</a:t>
          </a:r>
          <a:endParaRPr lang="zh-TW" altLang="en-US" sz="6200" kern="1200" dirty="0"/>
        </a:p>
      </dsp:txBody>
      <dsp:txXfrm>
        <a:off x="114312" y="2573154"/>
        <a:ext cx="2471142" cy="2113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244E0-A697-4352-A473-FD62D9B40583}">
      <dsp:nvSpPr>
        <dsp:cNvPr id="0" name=""/>
        <dsp:cNvSpPr/>
      </dsp:nvSpPr>
      <dsp:spPr>
        <a:xfrm>
          <a:off x="0" y="421803"/>
          <a:ext cx="7499350" cy="11717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並無專人或專責部門檢視最新目的事業主管機關法規。</a:t>
          </a:r>
          <a:endParaRPr lang="zh-TW" altLang="en-US" sz="2000" kern="1200" dirty="0"/>
        </a:p>
      </dsp:txBody>
      <dsp:txXfrm>
        <a:off x="57201" y="479004"/>
        <a:ext cx="7384948" cy="1057368"/>
      </dsp:txXfrm>
    </dsp:sp>
    <dsp:sp modelId="{BD7863E9-D4F5-425C-81AE-34E543DF1DFF}">
      <dsp:nvSpPr>
        <dsp:cNvPr id="0" name=""/>
        <dsp:cNvSpPr/>
      </dsp:nvSpPr>
      <dsp:spPr>
        <a:xfrm>
          <a:off x="0" y="1651174"/>
          <a:ext cx="7499350" cy="1171770"/>
        </a:xfrm>
        <a:prstGeom prst="roundRect">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未制定報廢</a:t>
          </a:r>
          <a:r>
            <a:rPr lang="en-US" altLang="en-US" sz="2000" kern="1200" dirty="0" smtClean="0"/>
            <a:t>(</a:t>
          </a:r>
          <a:r>
            <a:rPr lang="zh-TW" altLang="en-US" sz="2000" kern="1200" dirty="0" smtClean="0"/>
            <a:t>或處分</a:t>
          </a:r>
          <a:r>
            <a:rPr lang="en-US" altLang="en-US" sz="2000" kern="1200" dirty="0" smtClean="0"/>
            <a:t>)</a:t>
          </a:r>
          <a:r>
            <a:rPr lang="zh-TW" altLang="en-US" sz="2000" kern="1200" dirty="0" smtClean="0"/>
            <a:t>電腦</a:t>
          </a:r>
          <a:r>
            <a:rPr lang="en-US" altLang="en-US" sz="2000" kern="1200" dirty="0" smtClean="0"/>
            <a:t>(</a:t>
          </a:r>
          <a:r>
            <a:rPr lang="zh-TW" altLang="en-US" sz="2000" kern="1200" dirty="0" smtClean="0"/>
            <a:t>或儲存媒體等</a:t>
          </a:r>
          <a:r>
            <a:rPr lang="en-US" altLang="en-US" sz="2000" kern="1200" dirty="0" smtClean="0"/>
            <a:t>)</a:t>
          </a:r>
          <a:r>
            <a:rPr lang="zh-TW" altLang="en-US" sz="2000" kern="1200" dirty="0" smtClean="0"/>
            <a:t>程序或管理措施或有關儲存資料銷毀過程並未留存軌跡。</a:t>
          </a:r>
          <a:endParaRPr lang="zh-TW" altLang="en-US" sz="2000" kern="1200" dirty="0"/>
        </a:p>
      </dsp:txBody>
      <dsp:txXfrm>
        <a:off x="57201" y="1708375"/>
        <a:ext cx="7384948" cy="1057368"/>
      </dsp:txXfrm>
    </dsp:sp>
    <dsp:sp modelId="{2C92E390-1E01-4AE6-ACB3-8CDC7DE41DE7}">
      <dsp:nvSpPr>
        <dsp:cNvPr id="0" name=""/>
        <dsp:cNvSpPr/>
      </dsp:nvSpPr>
      <dsp:spPr>
        <a:xfrm>
          <a:off x="0" y="2880545"/>
          <a:ext cx="7499350" cy="1171770"/>
        </a:xfrm>
        <a:prstGeom prst="roundRect">
          <a:avLst/>
        </a:prstGeom>
        <a:solidFill>
          <a:schemeClr val="accent3">
            <a:hueOff val="-11217627"/>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符合「勞工安全衛生組織管理及自動檢查辦法」所訂第一類事業，且事業單位勞工人數在一百人以上，未依「勞工安全衛生組織管理及自動檢查辦法」第</a:t>
          </a:r>
          <a:r>
            <a:rPr lang="en-US" altLang="en-US" sz="2000" kern="1200" dirty="0" smtClean="0"/>
            <a:t>2-1</a:t>
          </a:r>
          <a:r>
            <a:rPr lang="zh-TW" altLang="en-US" sz="2000" kern="1200" dirty="0" smtClean="0"/>
            <a:t>條及第</a:t>
          </a:r>
          <a:r>
            <a:rPr lang="en-US" altLang="en-US" sz="2000" kern="1200" dirty="0" smtClean="0"/>
            <a:t>10</a:t>
          </a:r>
          <a:r>
            <a:rPr lang="zh-TW" altLang="en-US" sz="2000" kern="1200" dirty="0" smtClean="0"/>
            <a:t>條設有勞工安全委員會。</a:t>
          </a:r>
          <a:endParaRPr lang="zh-TW" altLang="en-US" sz="2000" kern="1200" dirty="0"/>
        </a:p>
      </dsp:txBody>
      <dsp:txXfrm>
        <a:off x="57201" y="2937746"/>
        <a:ext cx="7384948" cy="1057368"/>
      </dsp:txXfrm>
    </dsp:sp>
    <dsp:sp modelId="{A44689C6-F48E-4E60-AE24-DC812109247D}">
      <dsp:nvSpPr>
        <dsp:cNvPr id="0" name=""/>
        <dsp:cNvSpPr/>
      </dsp:nvSpPr>
      <dsp:spPr>
        <a:xfrm>
          <a:off x="0" y="4109915"/>
          <a:ext cx="7499350" cy="1171770"/>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勞工安全衛生教育訓練未依勞工安全衛生教育訓練規則規定辦理。</a:t>
          </a:r>
          <a:endParaRPr lang="zh-TW" altLang="en-US" sz="2000" kern="1200" dirty="0"/>
        </a:p>
      </dsp:txBody>
      <dsp:txXfrm>
        <a:off x="57201" y="4167116"/>
        <a:ext cx="7384948" cy="10573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689C6-F48E-4E60-AE24-DC812109247D}">
      <dsp:nvSpPr>
        <dsp:cNvPr id="0" name=""/>
        <dsp:cNvSpPr/>
      </dsp:nvSpPr>
      <dsp:spPr>
        <a:xfrm>
          <a:off x="0" y="151399"/>
          <a:ext cx="7499350" cy="1158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並未訂定消費者或利害關係人之申訴管道等程序，以符合相關法令如消費者保護法等規定。</a:t>
          </a:r>
          <a:endParaRPr lang="zh-TW" altLang="en-US" sz="2000" kern="1200" dirty="0"/>
        </a:p>
      </dsp:txBody>
      <dsp:txXfrm>
        <a:off x="56543" y="207942"/>
        <a:ext cx="7386264" cy="1045213"/>
      </dsp:txXfrm>
    </dsp:sp>
    <dsp:sp modelId="{8312C456-3F6E-473C-BAF3-2CC0F965BD8A}">
      <dsp:nvSpPr>
        <dsp:cNvPr id="0" name=""/>
        <dsp:cNvSpPr/>
      </dsp:nvSpPr>
      <dsp:spPr>
        <a:xfrm>
          <a:off x="0" y="1367299"/>
          <a:ext cx="7499350" cy="1158299"/>
        </a:xfrm>
        <a:prstGeom prst="roundRect">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生產循環內部控制中工業衛生之作業程序及控制重點，未依公司實際情形訂定水汙染、空氣汙染或毒性化學物質及廢棄物之書面控制制度。</a:t>
          </a:r>
          <a:endParaRPr lang="zh-TW" altLang="en-US" sz="2000" kern="1200" dirty="0"/>
        </a:p>
      </dsp:txBody>
      <dsp:txXfrm>
        <a:off x="56543" y="1423842"/>
        <a:ext cx="7386264" cy="1045213"/>
      </dsp:txXfrm>
    </dsp:sp>
    <dsp:sp modelId="{FA549C0C-A1BF-415A-9274-E7438C52B6A2}">
      <dsp:nvSpPr>
        <dsp:cNvPr id="0" name=""/>
        <dsp:cNvSpPr/>
      </dsp:nvSpPr>
      <dsp:spPr>
        <a:xfrm>
          <a:off x="0" y="2583198"/>
          <a:ext cx="7499350" cy="1158299"/>
        </a:xfrm>
        <a:prstGeom prst="roundRect">
          <a:avLst/>
        </a:prstGeom>
        <a:solidFill>
          <a:schemeClr val="accent3">
            <a:hueOff val="-11217627"/>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重要管控循環</a:t>
          </a:r>
          <a:r>
            <a:rPr lang="en-US" altLang="en-US" sz="2000" kern="1200" dirty="0" smtClean="0"/>
            <a:t>(</a:t>
          </a:r>
          <a:r>
            <a:rPr lang="zh-TW" altLang="en-US" sz="2000" kern="1200" dirty="0" smtClean="0"/>
            <a:t>如研發、採購及付款、生產、銷貨退回等</a:t>
          </a:r>
          <a:r>
            <a:rPr lang="en-US" altLang="en-US" sz="2000" kern="1200" dirty="0" smtClean="0"/>
            <a:t>)</a:t>
          </a:r>
          <a:r>
            <a:rPr lang="zh-TW" altLang="en-US" sz="2000" kern="1200" dirty="0" smtClean="0"/>
            <a:t>之內控制度不完整或年久未修。</a:t>
          </a:r>
          <a:endParaRPr lang="zh-TW" altLang="en-US" sz="2000" kern="1200" dirty="0"/>
        </a:p>
      </dsp:txBody>
      <dsp:txXfrm>
        <a:off x="56543" y="2639741"/>
        <a:ext cx="7386264" cy="1045213"/>
      </dsp:txXfrm>
    </dsp:sp>
    <dsp:sp modelId="{41F1BCB8-6437-4776-ADF2-19C97922B407}">
      <dsp:nvSpPr>
        <dsp:cNvPr id="0" name=""/>
        <dsp:cNvSpPr/>
      </dsp:nvSpPr>
      <dsp:spPr>
        <a:xfrm>
          <a:off x="0" y="3799098"/>
          <a:ext cx="7499350" cy="1158299"/>
        </a:xfrm>
        <a:prstGeom prst="roundRect">
          <a:avLst/>
        </a:prstGeom>
        <a:solidFill>
          <a:schemeClr val="accent3">
            <a:hueOff val="-16826440"/>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t>未針對供應商或代工廠商訂定首次及定期審核評鑑程序，或未定期評鑑及更新供應商及</a:t>
          </a:r>
          <a:r>
            <a:rPr lang="zh-TW" altLang="en-US" sz="2000" kern="1200" dirty="0" smtClean="0"/>
            <a:t>代工廠商</a:t>
          </a:r>
          <a:r>
            <a:rPr lang="zh-TW" altLang="en-US" sz="2000" kern="1200" dirty="0" smtClean="0"/>
            <a:t>基本資料。</a:t>
          </a:r>
          <a:endParaRPr lang="zh-TW" altLang="en-US" sz="2000" kern="1200" dirty="0"/>
        </a:p>
      </dsp:txBody>
      <dsp:txXfrm>
        <a:off x="56543" y="3855641"/>
        <a:ext cx="7386264" cy="1045213"/>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961" tIns="45981" rIns="91961" bIns="45981" numCol="1" anchor="t" anchorCtr="0" compatLnSpc="1">
            <a:prstTxWarp prst="textNoShape">
              <a:avLst/>
            </a:prstTxWarp>
          </a:bodyPr>
          <a:lstStyle>
            <a:lvl1pPr defTabSz="919163" eaLnBrk="1" hangingPunct="1">
              <a:defRPr sz="1200">
                <a:latin typeface="Times New Roman" charset="0"/>
              </a:defRPr>
            </a:lvl1pPr>
          </a:lstStyle>
          <a:p>
            <a:pPr>
              <a:defRPr/>
            </a:pPr>
            <a:endParaRPr lang="en-US" altLang="zh-TW"/>
          </a:p>
        </p:txBody>
      </p:sp>
      <p:sp>
        <p:nvSpPr>
          <p:cNvPr id="68611"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961" tIns="45981" rIns="91961" bIns="45981" numCol="1" anchor="t" anchorCtr="0" compatLnSpc="1">
            <a:prstTxWarp prst="textNoShape">
              <a:avLst/>
            </a:prstTxWarp>
          </a:bodyPr>
          <a:lstStyle>
            <a:lvl1pPr algn="r" defTabSz="919163" eaLnBrk="1" hangingPunct="1">
              <a:defRPr sz="1200">
                <a:latin typeface="Times New Roman" charset="0"/>
              </a:defRPr>
            </a:lvl1pPr>
          </a:lstStyle>
          <a:p>
            <a:pPr>
              <a:defRPr/>
            </a:pPr>
            <a:endParaRPr lang="en-US" altLang="zh-TW"/>
          </a:p>
        </p:txBody>
      </p:sp>
      <p:sp>
        <p:nvSpPr>
          <p:cNvPr id="68612" name="Rectangle 4"/>
          <p:cNvSpPr>
            <a:spLocks noGrp="1" noChangeArrowheads="1"/>
          </p:cNvSpPr>
          <p:nvPr>
            <p:ph type="ftr" sz="quarter" idx="2"/>
          </p:nvPr>
        </p:nvSpPr>
        <p:spPr bwMode="auto">
          <a:xfrm>
            <a:off x="0" y="9421813"/>
            <a:ext cx="2940050" cy="496887"/>
          </a:xfrm>
          <a:prstGeom prst="rect">
            <a:avLst/>
          </a:prstGeom>
          <a:noFill/>
          <a:ln w="9525">
            <a:noFill/>
            <a:miter lim="800000"/>
            <a:headEnd/>
            <a:tailEnd/>
          </a:ln>
          <a:effectLst/>
        </p:spPr>
        <p:txBody>
          <a:bodyPr vert="horz" wrap="square" lIns="91961" tIns="45981" rIns="91961" bIns="45981" numCol="1" anchor="b" anchorCtr="0" compatLnSpc="1">
            <a:prstTxWarp prst="textNoShape">
              <a:avLst/>
            </a:prstTxWarp>
          </a:bodyPr>
          <a:lstStyle>
            <a:lvl1pPr defTabSz="919163" eaLnBrk="1" hangingPunct="1">
              <a:defRPr sz="1200">
                <a:latin typeface="Times New Roman" charset="0"/>
              </a:defRPr>
            </a:lvl1pPr>
          </a:lstStyle>
          <a:p>
            <a:pPr>
              <a:defRPr/>
            </a:pPr>
            <a:endParaRPr lang="en-US" altLang="zh-TW"/>
          </a:p>
        </p:txBody>
      </p:sp>
      <p:sp>
        <p:nvSpPr>
          <p:cNvPr id="68613" name="Rectangle 5"/>
          <p:cNvSpPr>
            <a:spLocks noGrp="1" noChangeArrowheads="1"/>
          </p:cNvSpPr>
          <p:nvPr>
            <p:ph type="sldNum" sz="quarter" idx="3"/>
          </p:nvPr>
        </p:nvSpPr>
        <p:spPr bwMode="auto">
          <a:xfrm>
            <a:off x="3841750" y="9421813"/>
            <a:ext cx="2940050" cy="496887"/>
          </a:xfrm>
          <a:prstGeom prst="rect">
            <a:avLst/>
          </a:prstGeom>
          <a:noFill/>
          <a:ln w="9525">
            <a:noFill/>
            <a:miter lim="800000"/>
            <a:headEnd/>
            <a:tailEnd/>
          </a:ln>
          <a:effectLst/>
        </p:spPr>
        <p:txBody>
          <a:bodyPr vert="horz" wrap="square" lIns="91961" tIns="45981" rIns="91961" bIns="45981" numCol="1" anchor="b" anchorCtr="0" compatLnSpc="1">
            <a:prstTxWarp prst="textNoShape">
              <a:avLst/>
            </a:prstTxWarp>
          </a:bodyPr>
          <a:lstStyle>
            <a:lvl1pPr algn="r" defTabSz="919163" eaLnBrk="1" hangingPunct="1">
              <a:defRPr sz="1200"/>
            </a:lvl1pPr>
          </a:lstStyle>
          <a:p>
            <a:pPr>
              <a:defRPr/>
            </a:pPr>
            <a:fld id="{8A817498-9724-4064-AC5B-DC54CC12A989}" type="slidenum">
              <a:rPr lang="en-US" altLang="zh-TW"/>
              <a:pPr>
                <a:defRPr/>
              </a:pPr>
              <a:t>‹#›</a:t>
            </a:fld>
            <a:endParaRPr lang="en-US" altLang="zh-TW"/>
          </a:p>
        </p:txBody>
      </p:sp>
    </p:spTree>
    <p:extLst>
      <p:ext uri="{BB962C8B-B14F-4D97-AF65-F5344CB8AC3E}">
        <p14:creationId xmlns:p14="http://schemas.microsoft.com/office/powerpoint/2010/main" val="3071867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961" tIns="45981" rIns="91961" bIns="45981" numCol="1" anchor="t" anchorCtr="0" compatLnSpc="1">
            <a:prstTxWarp prst="textNoShape">
              <a:avLst/>
            </a:prstTxWarp>
          </a:bodyPr>
          <a:lstStyle>
            <a:lvl1pPr defTabSz="919163" eaLnBrk="1" hangingPunct="1">
              <a:defRPr sz="1200">
                <a:latin typeface="Times New Roman" charset="0"/>
              </a:defRPr>
            </a:lvl1pPr>
          </a:lstStyle>
          <a:p>
            <a:pPr>
              <a:defRPr/>
            </a:pPr>
            <a:endParaRPr lang="en-US" altLang="zh-TW"/>
          </a:p>
        </p:txBody>
      </p:sp>
      <p:sp>
        <p:nvSpPr>
          <p:cNvPr id="43011" name="Rectangle 3"/>
          <p:cNvSpPr>
            <a:spLocks noGrp="1" noChangeArrowheads="1"/>
          </p:cNvSpPr>
          <p:nvPr>
            <p:ph type="dt" idx="1"/>
          </p:nvPr>
        </p:nvSpPr>
        <p:spPr bwMode="auto">
          <a:xfrm>
            <a:off x="3841750" y="0"/>
            <a:ext cx="2940050" cy="496888"/>
          </a:xfrm>
          <a:prstGeom prst="rect">
            <a:avLst/>
          </a:prstGeom>
          <a:noFill/>
          <a:ln w="9525">
            <a:noFill/>
            <a:miter lim="800000"/>
            <a:headEnd/>
            <a:tailEnd/>
          </a:ln>
          <a:effectLst/>
        </p:spPr>
        <p:txBody>
          <a:bodyPr vert="horz" wrap="square" lIns="91961" tIns="45981" rIns="91961" bIns="45981" numCol="1" anchor="t" anchorCtr="0" compatLnSpc="1">
            <a:prstTxWarp prst="textNoShape">
              <a:avLst/>
            </a:prstTxWarp>
          </a:bodyPr>
          <a:lstStyle>
            <a:lvl1pPr algn="r" defTabSz="919163" eaLnBrk="1" hangingPunct="1">
              <a:defRPr sz="1200">
                <a:latin typeface="Times New Roman" charset="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909638" y="742950"/>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04875" y="4711700"/>
            <a:ext cx="4972050" cy="4464050"/>
          </a:xfrm>
          <a:prstGeom prst="rect">
            <a:avLst/>
          </a:prstGeom>
          <a:noFill/>
          <a:ln w="9525">
            <a:noFill/>
            <a:miter lim="800000"/>
            <a:headEnd/>
            <a:tailEnd/>
          </a:ln>
          <a:effectLst/>
        </p:spPr>
        <p:txBody>
          <a:bodyPr vert="horz" wrap="square" lIns="91961" tIns="45981" rIns="91961" bIns="4598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3014" name="Rectangle 6"/>
          <p:cNvSpPr>
            <a:spLocks noGrp="1" noChangeArrowheads="1"/>
          </p:cNvSpPr>
          <p:nvPr>
            <p:ph type="ftr" sz="quarter" idx="4"/>
          </p:nvPr>
        </p:nvSpPr>
        <p:spPr bwMode="auto">
          <a:xfrm>
            <a:off x="0" y="9421813"/>
            <a:ext cx="2940050" cy="496887"/>
          </a:xfrm>
          <a:prstGeom prst="rect">
            <a:avLst/>
          </a:prstGeom>
          <a:noFill/>
          <a:ln w="9525">
            <a:noFill/>
            <a:miter lim="800000"/>
            <a:headEnd/>
            <a:tailEnd/>
          </a:ln>
          <a:effectLst/>
        </p:spPr>
        <p:txBody>
          <a:bodyPr vert="horz" wrap="square" lIns="91961" tIns="45981" rIns="91961" bIns="45981" numCol="1" anchor="b" anchorCtr="0" compatLnSpc="1">
            <a:prstTxWarp prst="textNoShape">
              <a:avLst/>
            </a:prstTxWarp>
          </a:bodyPr>
          <a:lstStyle>
            <a:lvl1pPr defTabSz="919163" eaLnBrk="1" hangingPunct="1">
              <a:defRPr sz="1200">
                <a:latin typeface="Times New Roman" charset="0"/>
              </a:defRPr>
            </a:lvl1pPr>
          </a:lstStyle>
          <a:p>
            <a:pPr>
              <a:defRPr/>
            </a:pPr>
            <a:endParaRPr lang="en-US" altLang="zh-TW"/>
          </a:p>
        </p:txBody>
      </p:sp>
      <p:sp>
        <p:nvSpPr>
          <p:cNvPr id="43015" name="Rectangle 7"/>
          <p:cNvSpPr>
            <a:spLocks noGrp="1" noChangeArrowheads="1"/>
          </p:cNvSpPr>
          <p:nvPr>
            <p:ph type="sldNum" sz="quarter" idx="5"/>
          </p:nvPr>
        </p:nvSpPr>
        <p:spPr bwMode="auto">
          <a:xfrm>
            <a:off x="3841750" y="9421813"/>
            <a:ext cx="2940050" cy="496887"/>
          </a:xfrm>
          <a:prstGeom prst="rect">
            <a:avLst/>
          </a:prstGeom>
          <a:noFill/>
          <a:ln w="9525">
            <a:noFill/>
            <a:miter lim="800000"/>
            <a:headEnd/>
            <a:tailEnd/>
          </a:ln>
          <a:effectLst/>
        </p:spPr>
        <p:txBody>
          <a:bodyPr vert="horz" wrap="square" lIns="91961" tIns="45981" rIns="91961" bIns="45981" numCol="1" anchor="b" anchorCtr="0" compatLnSpc="1">
            <a:prstTxWarp prst="textNoShape">
              <a:avLst/>
            </a:prstTxWarp>
          </a:bodyPr>
          <a:lstStyle>
            <a:lvl1pPr algn="r" defTabSz="919163" eaLnBrk="1" hangingPunct="1">
              <a:defRPr sz="1200"/>
            </a:lvl1pPr>
          </a:lstStyle>
          <a:p>
            <a:pPr>
              <a:defRPr/>
            </a:pPr>
            <a:fld id="{A86A15E1-8BDF-4E7A-85B4-32D70EB7AFB6}" type="slidenum">
              <a:rPr lang="en-US" altLang="zh-TW"/>
              <a:pPr>
                <a:defRPr/>
              </a:pPr>
              <a:t>‹#›</a:t>
            </a:fld>
            <a:endParaRPr lang="en-US" altLang="zh-TW"/>
          </a:p>
        </p:txBody>
      </p:sp>
    </p:spTree>
    <p:extLst>
      <p:ext uri="{BB962C8B-B14F-4D97-AF65-F5344CB8AC3E}">
        <p14:creationId xmlns:p14="http://schemas.microsoft.com/office/powerpoint/2010/main" val="2026801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kumimoji="1" sz="2400">
                <a:solidFill>
                  <a:schemeClr val="tx1"/>
                </a:solidFill>
                <a:latin typeface="Times New Roman" panose="02020603050405020304" pitchFamily="18" charset="0"/>
                <a:ea typeface="新細明體" panose="02020500000000000000" pitchFamily="18" charset="-120"/>
              </a:defRPr>
            </a:lvl1pPr>
            <a:lvl2pPr marL="742950" indent="-285750" defTabSz="919163">
              <a:defRPr kumimoji="1" sz="2400">
                <a:solidFill>
                  <a:schemeClr val="tx1"/>
                </a:solidFill>
                <a:latin typeface="Times New Roman" panose="02020603050405020304" pitchFamily="18" charset="0"/>
                <a:ea typeface="新細明體" panose="02020500000000000000" pitchFamily="18" charset="-120"/>
              </a:defRPr>
            </a:lvl2pPr>
            <a:lvl3pPr marL="1143000" indent="-228600" defTabSz="919163">
              <a:defRPr kumimoji="1" sz="2400">
                <a:solidFill>
                  <a:schemeClr val="tx1"/>
                </a:solidFill>
                <a:latin typeface="Times New Roman" panose="02020603050405020304" pitchFamily="18" charset="0"/>
                <a:ea typeface="新細明體" panose="02020500000000000000" pitchFamily="18" charset="-120"/>
              </a:defRPr>
            </a:lvl3pPr>
            <a:lvl4pPr marL="1600200" indent="-228600" defTabSz="919163">
              <a:defRPr kumimoji="1" sz="2400">
                <a:solidFill>
                  <a:schemeClr val="tx1"/>
                </a:solidFill>
                <a:latin typeface="Times New Roman" panose="02020603050405020304" pitchFamily="18" charset="0"/>
                <a:ea typeface="新細明體" panose="02020500000000000000" pitchFamily="18" charset="-120"/>
              </a:defRPr>
            </a:lvl4pPr>
            <a:lvl5pPr marL="2057400" indent="-228600" defTabSz="919163">
              <a:defRPr kumimoji="1" sz="2400">
                <a:solidFill>
                  <a:schemeClr val="tx1"/>
                </a:solidFill>
                <a:latin typeface="Times New Roman" panose="02020603050405020304" pitchFamily="18" charset="0"/>
                <a:ea typeface="新細明體" panose="02020500000000000000" pitchFamily="18" charset="-120"/>
              </a:defRPr>
            </a:lvl5pPr>
            <a:lvl6pPr marL="2514600" indent="-228600" defTabSz="91916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defTabSz="91916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defTabSz="91916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defTabSz="919163"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3EEBC49-040D-49A9-9108-74DDE1AF7B1E}" type="slidenum">
              <a:rPr lang="en-US" altLang="zh-TW" sz="1200" smtClean="0"/>
              <a:pPr/>
              <a:t>1</a:t>
            </a:fld>
            <a:endParaRPr lang="en-US" altLang="zh-TW"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smtClean="0">
              <a:latin typeface="Times New Roman" panose="02020603050405020304" pitchFamily="18" charset="0"/>
            </a:endParaRPr>
          </a:p>
        </p:txBody>
      </p:sp>
    </p:spTree>
    <p:extLst>
      <p:ext uri="{BB962C8B-B14F-4D97-AF65-F5344CB8AC3E}">
        <p14:creationId xmlns:p14="http://schemas.microsoft.com/office/powerpoint/2010/main" val="400183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5" name="橢圓 4"/>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kumimoji="0" lang="en-US"/>
          </a:p>
        </p:txBody>
      </p:sp>
      <p:sp>
        <p:nvSpPr>
          <p:cNvPr id="6" name="橢圓 5"/>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4" name="標題 3"/>
          <p:cNvSpPr>
            <a:spLocks noGrp="1"/>
          </p:cNvSpPr>
          <p:nvPr>
            <p:ph type="title"/>
          </p:nvPr>
        </p:nvSpPr>
        <p:spPr/>
        <p:txBody>
          <a:bodyPr/>
          <a:lstStyle/>
          <a:p>
            <a:r>
              <a:rPr lang="zh-TW" altLang="en-US" smtClean="0"/>
              <a:t>按一下以編輯母片標題樣式</a:t>
            </a:r>
            <a:endParaRPr lang="zh-TW" altLang="en-US"/>
          </a:p>
        </p:txBody>
      </p:sp>
      <p:sp>
        <p:nvSpPr>
          <p:cNvPr id="7" name="投影片編號版面配置區 2"/>
          <p:cNvSpPr>
            <a:spLocks noGrp="1"/>
          </p:cNvSpPr>
          <p:nvPr>
            <p:ph type="sldNum" sz="quarter" idx="10"/>
          </p:nvPr>
        </p:nvSpPr>
        <p:spPr/>
        <p:txBody>
          <a:bodyPr/>
          <a:lstStyle>
            <a:lvl1pPr>
              <a:defRPr/>
            </a:lvl1pPr>
          </a:lstStyle>
          <a:p>
            <a:pPr>
              <a:defRPr/>
            </a:pPr>
            <a:fld id="{907D5C5D-F1B5-4A7F-AE5C-FD7F0CB317C9}" type="slidenum">
              <a:rPr lang="en-US" altLang="zh-TW"/>
              <a:pPr>
                <a:defRPr/>
              </a:pPr>
              <a:t>‹#›</a:t>
            </a:fld>
            <a:endParaRPr lang="en-US" altLang="zh-TW"/>
          </a:p>
        </p:txBody>
      </p:sp>
    </p:spTree>
    <p:extLst>
      <p:ext uri="{BB962C8B-B14F-4D97-AF65-F5344CB8AC3E}">
        <p14:creationId xmlns:p14="http://schemas.microsoft.com/office/powerpoint/2010/main" val="24452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5" name="頁尾版面配置區 4"/>
          <p:cNvSpPr>
            <a:spLocks noGrp="1"/>
          </p:cNvSpPr>
          <p:nvPr>
            <p:ph type="ftr" sz="quarter" idx="11"/>
          </p:nvPr>
        </p:nvSpPr>
        <p:spPr/>
        <p:txBody>
          <a:bodyPr/>
          <a:lstStyle>
            <a:lvl1pPr>
              <a:defRPr/>
            </a:lvl1pPr>
            <a:extLst/>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722147BF-086B-4DE0-BDD1-633D53E5798C}" type="slidenum">
              <a:rPr lang="en-US" altLang="zh-TW"/>
              <a:pPr>
                <a:defRPr/>
              </a:pPr>
              <a:t>‹#›</a:t>
            </a:fld>
            <a:endParaRPr lang="en-US" altLang="zh-TW"/>
          </a:p>
        </p:txBody>
      </p:sp>
    </p:spTree>
    <p:extLst>
      <p:ext uri="{BB962C8B-B14F-4D97-AF65-F5344CB8AC3E}">
        <p14:creationId xmlns:p14="http://schemas.microsoft.com/office/powerpoint/2010/main" val="11666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5" name="頁尾版面配置區 4"/>
          <p:cNvSpPr>
            <a:spLocks noGrp="1"/>
          </p:cNvSpPr>
          <p:nvPr>
            <p:ph type="ftr" sz="quarter" idx="11"/>
          </p:nvPr>
        </p:nvSpPr>
        <p:spPr/>
        <p:txBody>
          <a:bodyPr/>
          <a:lstStyle>
            <a:lvl1pPr>
              <a:defRPr/>
            </a:lvl1pPr>
            <a:extLst/>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C22F70A7-CB9D-4674-953F-699D9DD050D4}" type="slidenum">
              <a:rPr lang="en-US" altLang="zh-TW"/>
              <a:pPr>
                <a:defRPr/>
              </a:pPr>
              <a:t>‹#›</a:t>
            </a:fld>
            <a:endParaRPr lang="en-US" altLang="zh-TW"/>
          </a:p>
        </p:txBody>
      </p:sp>
    </p:spTree>
    <p:extLst>
      <p:ext uri="{BB962C8B-B14F-4D97-AF65-F5344CB8AC3E}">
        <p14:creationId xmlns:p14="http://schemas.microsoft.com/office/powerpoint/2010/main" val="216332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5" name="頁尾版面配置區 4"/>
          <p:cNvSpPr>
            <a:spLocks noGrp="1"/>
          </p:cNvSpPr>
          <p:nvPr>
            <p:ph type="ftr" sz="quarter" idx="11"/>
          </p:nvPr>
        </p:nvSpPr>
        <p:spPr/>
        <p:txBody>
          <a:bodyPr/>
          <a:lstStyle>
            <a:lvl1pPr>
              <a:defRPr/>
            </a:lvl1pPr>
            <a:extLst/>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DA03085B-4766-458B-9DC2-C0461D596900}" type="slidenum">
              <a:rPr lang="en-US" altLang="zh-TW"/>
              <a:pPr>
                <a:defRPr/>
              </a:pPr>
              <a:t>‹#›</a:t>
            </a:fld>
            <a:endParaRPr lang="en-US" altLang="zh-TW"/>
          </a:p>
        </p:txBody>
      </p:sp>
    </p:spTree>
    <p:extLst>
      <p:ext uri="{BB962C8B-B14F-4D97-AF65-F5344CB8AC3E}">
        <p14:creationId xmlns:p14="http://schemas.microsoft.com/office/powerpoint/2010/main" val="261997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矩形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5" name="矩形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6" name="橢圓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kumimoji="0" lang="en-US"/>
          </a:p>
        </p:txBody>
      </p:sp>
      <p:sp>
        <p:nvSpPr>
          <p:cNvPr id="7" name="橢圓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8" name="日期版面配置區 3"/>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9" name="頁尾版面配置區 4"/>
          <p:cNvSpPr>
            <a:spLocks noGrp="1"/>
          </p:cNvSpPr>
          <p:nvPr>
            <p:ph type="ftr" sz="quarter" idx="11"/>
          </p:nvPr>
        </p:nvSpPr>
        <p:spPr/>
        <p:txBody>
          <a:bodyPr/>
          <a:lstStyle>
            <a:lvl1pPr>
              <a:defRPr/>
            </a:lvl1pPr>
            <a:extLst/>
          </a:lstStyle>
          <a:p>
            <a:pPr>
              <a:defRPr/>
            </a:pPr>
            <a:endParaRPr lang="en-US" altLang="zh-TW"/>
          </a:p>
        </p:txBody>
      </p:sp>
      <p:sp>
        <p:nvSpPr>
          <p:cNvPr id="10" name="投影片編號版面配置區 5"/>
          <p:cNvSpPr>
            <a:spLocks noGrp="1"/>
          </p:cNvSpPr>
          <p:nvPr>
            <p:ph type="sldNum" sz="quarter" idx="12"/>
          </p:nvPr>
        </p:nvSpPr>
        <p:spPr/>
        <p:txBody>
          <a:bodyPr/>
          <a:lstStyle>
            <a:lvl1pPr>
              <a:defRPr/>
            </a:lvl1pPr>
          </a:lstStyle>
          <a:p>
            <a:pPr>
              <a:defRPr/>
            </a:pPr>
            <a:fld id="{87451D0F-8669-4A01-942F-CC8284D49C0C}" type="slidenum">
              <a:rPr lang="en-US" altLang="zh-TW"/>
              <a:pPr>
                <a:defRPr/>
              </a:pPr>
              <a:t>‹#›</a:t>
            </a:fld>
            <a:endParaRPr lang="en-US" altLang="zh-TW"/>
          </a:p>
        </p:txBody>
      </p:sp>
    </p:spTree>
    <p:extLst>
      <p:ext uri="{BB962C8B-B14F-4D97-AF65-F5344CB8AC3E}">
        <p14:creationId xmlns:p14="http://schemas.microsoft.com/office/powerpoint/2010/main" val="22157690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6" name="頁尾版面配置區 5"/>
          <p:cNvSpPr>
            <a:spLocks noGrp="1"/>
          </p:cNvSpPr>
          <p:nvPr>
            <p:ph type="ftr" sz="quarter" idx="11"/>
          </p:nvPr>
        </p:nvSpPr>
        <p:spPr/>
        <p:txBody>
          <a:bodyPr/>
          <a:lstStyle>
            <a:lvl1pPr>
              <a:defRPr/>
            </a:lvl1pPr>
            <a:extLst/>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0BE58A32-81B5-4C86-8B12-0EFFD4A7B40A}" type="slidenum">
              <a:rPr lang="en-US" altLang="zh-TW"/>
              <a:pPr>
                <a:defRPr/>
              </a:pPr>
              <a:t>‹#›</a:t>
            </a:fld>
            <a:endParaRPr lang="en-US" altLang="zh-TW"/>
          </a:p>
        </p:txBody>
      </p:sp>
    </p:spTree>
    <p:extLst>
      <p:ext uri="{BB962C8B-B14F-4D97-AF65-F5344CB8AC3E}">
        <p14:creationId xmlns:p14="http://schemas.microsoft.com/office/powerpoint/2010/main" val="206861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8" name="頁尾版面配置區 7"/>
          <p:cNvSpPr>
            <a:spLocks noGrp="1"/>
          </p:cNvSpPr>
          <p:nvPr>
            <p:ph type="ftr" sz="quarter" idx="11"/>
          </p:nvPr>
        </p:nvSpPr>
        <p:spPr/>
        <p:txBody>
          <a:bodyPr/>
          <a:lstStyle>
            <a:lvl1pPr>
              <a:defRPr/>
            </a:lvl1pPr>
            <a:extLst/>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C116628D-1952-4AE2-8801-9EB437C4A189}" type="slidenum">
              <a:rPr lang="en-US" altLang="zh-TW"/>
              <a:pPr>
                <a:defRPr/>
              </a:pPr>
              <a:t>‹#›</a:t>
            </a:fld>
            <a:endParaRPr lang="en-US" altLang="zh-TW"/>
          </a:p>
        </p:txBody>
      </p:sp>
    </p:spTree>
    <p:extLst>
      <p:ext uri="{BB962C8B-B14F-4D97-AF65-F5344CB8AC3E}">
        <p14:creationId xmlns:p14="http://schemas.microsoft.com/office/powerpoint/2010/main" val="188651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lang="zh-TW" altLang="en-US" smtClean="0"/>
              <a:t>按一下以編輯母片標題樣式</a:t>
            </a:r>
            <a:endParaRPr lang="en-US"/>
          </a:p>
        </p:txBody>
      </p:sp>
      <p:sp>
        <p:nvSpPr>
          <p:cNvPr id="3" name="日期版面配置區 2"/>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4" name="頁尾版面配置區 3"/>
          <p:cNvSpPr>
            <a:spLocks noGrp="1"/>
          </p:cNvSpPr>
          <p:nvPr>
            <p:ph type="ftr" sz="quarter" idx="11"/>
          </p:nvPr>
        </p:nvSpPr>
        <p:spPr/>
        <p:txBody>
          <a:bodyPr/>
          <a:lstStyle>
            <a:lvl1pPr>
              <a:defRPr/>
            </a:lvl1pPr>
            <a:extLst/>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FA05DD62-EA81-4C1B-AACB-44F1DCE79794}" type="slidenum">
              <a:rPr lang="en-US" altLang="zh-TW"/>
              <a:pPr>
                <a:defRPr/>
              </a:pPr>
              <a:t>‹#›</a:t>
            </a:fld>
            <a:endParaRPr lang="en-US" altLang="zh-TW"/>
          </a:p>
        </p:txBody>
      </p:sp>
    </p:spTree>
    <p:extLst>
      <p:ext uri="{BB962C8B-B14F-4D97-AF65-F5344CB8AC3E}">
        <p14:creationId xmlns:p14="http://schemas.microsoft.com/office/powerpoint/2010/main" val="5674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3" name="矩形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4" name="日期版面配置區 1"/>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5" name="頁尾版面配置區 2"/>
          <p:cNvSpPr>
            <a:spLocks noGrp="1"/>
          </p:cNvSpPr>
          <p:nvPr>
            <p:ph type="ftr" sz="quarter" idx="11"/>
          </p:nvPr>
        </p:nvSpPr>
        <p:spPr/>
        <p:txBody>
          <a:bodyPr/>
          <a:lstStyle>
            <a:lvl1pPr>
              <a:defRPr/>
            </a:lvl1pPr>
            <a:extLst/>
          </a:lstStyle>
          <a:p>
            <a:pPr>
              <a:defRPr/>
            </a:pPr>
            <a:endParaRPr lang="en-US" altLang="zh-TW"/>
          </a:p>
        </p:txBody>
      </p:sp>
      <p:sp>
        <p:nvSpPr>
          <p:cNvPr id="6" name="投影片編號版面配置區 3"/>
          <p:cNvSpPr>
            <a:spLocks noGrp="1"/>
          </p:cNvSpPr>
          <p:nvPr>
            <p:ph type="sldNum" sz="quarter" idx="12"/>
          </p:nvPr>
        </p:nvSpPr>
        <p:spPr/>
        <p:txBody>
          <a:bodyPr/>
          <a:lstStyle>
            <a:lvl1pPr>
              <a:defRPr/>
            </a:lvl1pPr>
          </a:lstStyle>
          <a:p>
            <a:pPr>
              <a:defRPr/>
            </a:pPr>
            <a:fld id="{568F06E4-1180-429C-8D49-219C803B7E8F}" type="slidenum">
              <a:rPr lang="en-US" altLang="zh-TW"/>
              <a:pPr>
                <a:defRPr/>
              </a:pPr>
              <a:t>‹#›</a:t>
            </a:fld>
            <a:endParaRPr lang="en-US" altLang="zh-TW"/>
          </a:p>
        </p:txBody>
      </p:sp>
    </p:spTree>
    <p:extLst>
      <p:ext uri="{BB962C8B-B14F-4D97-AF65-F5344CB8AC3E}">
        <p14:creationId xmlns:p14="http://schemas.microsoft.com/office/powerpoint/2010/main" val="158389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6" name="頁尾版面配置區 5"/>
          <p:cNvSpPr>
            <a:spLocks noGrp="1"/>
          </p:cNvSpPr>
          <p:nvPr>
            <p:ph type="ftr" sz="quarter" idx="11"/>
          </p:nvPr>
        </p:nvSpPr>
        <p:spPr/>
        <p:txBody>
          <a:bodyPr/>
          <a:lstStyle>
            <a:lvl1pPr>
              <a:defRPr/>
            </a:lvl1pPr>
            <a:extLst/>
          </a:lstStyle>
          <a:p>
            <a:pPr>
              <a:defRPr/>
            </a:pPr>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4560EACC-F421-4C25-B4F4-704AAC828626}" type="slidenum">
              <a:rPr lang="en-US" altLang="zh-TW"/>
              <a:pPr>
                <a:defRPr/>
              </a:pPr>
              <a:t>‹#›</a:t>
            </a:fld>
            <a:endParaRPr lang="en-US" altLang="zh-TW"/>
          </a:p>
        </p:txBody>
      </p:sp>
    </p:spTree>
    <p:extLst>
      <p:ext uri="{BB962C8B-B14F-4D97-AF65-F5344CB8AC3E}">
        <p14:creationId xmlns:p14="http://schemas.microsoft.com/office/powerpoint/2010/main" val="295174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kumimoji="0" lang="en-US" sz="3200">
              <a:latin typeface="+mn-lt"/>
              <a:ea typeface="+mn-ea"/>
            </a:endParaRPr>
          </a:p>
        </p:txBody>
      </p:sp>
      <p:sp>
        <p:nvSpPr>
          <p:cNvPr id="6" name="流程圖: 程序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7" name="流程圖: 程序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dirty="0"/>
          </a:p>
        </p:txBody>
      </p:sp>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a:xfrm>
            <a:off x="3581400" y="6305550"/>
            <a:ext cx="2133600" cy="476250"/>
          </a:xfrm>
          <a:prstGeom prst="rect">
            <a:avLst/>
          </a:prstGeom>
        </p:spPr>
        <p:txBody>
          <a:bodyPr/>
          <a:lstStyle>
            <a:lvl1pPr eaLnBrk="1" hangingPunct="1">
              <a:defRPr>
                <a:latin typeface="Times New Roman" charset="0"/>
              </a:defRPr>
            </a:lvl1pPr>
            <a:extLst/>
          </a:lstStyle>
          <a:p>
            <a:pPr>
              <a:defRPr/>
            </a:pPr>
            <a:endParaRPr lang="en-US" altLang="zh-TW"/>
          </a:p>
        </p:txBody>
      </p:sp>
      <p:sp>
        <p:nvSpPr>
          <p:cNvPr id="9" name="頁尾版面配置區 5"/>
          <p:cNvSpPr>
            <a:spLocks noGrp="1"/>
          </p:cNvSpPr>
          <p:nvPr>
            <p:ph type="ftr" sz="quarter" idx="11"/>
          </p:nvPr>
        </p:nvSpPr>
        <p:spPr/>
        <p:txBody>
          <a:bodyPr/>
          <a:lstStyle>
            <a:lvl1pPr>
              <a:defRPr/>
            </a:lvl1pPr>
            <a:extLst/>
          </a:lstStyle>
          <a:p>
            <a:pPr>
              <a:defRPr/>
            </a:pPr>
            <a:endParaRPr lang="en-US" altLang="zh-TW"/>
          </a:p>
        </p:txBody>
      </p:sp>
      <p:sp>
        <p:nvSpPr>
          <p:cNvPr id="10" name="投影片編號版面配置區 6"/>
          <p:cNvSpPr>
            <a:spLocks noGrp="1"/>
          </p:cNvSpPr>
          <p:nvPr>
            <p:ph type="sldNum" sz="quarter" idx="12"/>
          </p:nvPr>
        </p:nvSpPr>
        <p:spPr/>
        <p:txBody>
          <a:bodyPr/>
          <a:lstStyle>
            <a:lvl1pPr>
              <a:defRPr/>
            </a:lvl1pPr>
          </a:lstStyle>
          <a:p>
            <a:pPr>
              <a:defRPr/>
            </a:pPr>
            <a:fld id="{059A54ED-D217-441F-9FBC-C5ADD4C44B79}" type="slidenum">
              <a:rPr lang="en-US" altLang="zh-TW"/>
              <a:pPr>
                <a:defRPr/>
              </a:pPr>
              <a:t>‹#›</a:t>
            </a:fld>
            <a:endParaRPr lang="en-US" altLang="zh-TW"/>
          </a:p>
        </p:txBody>
      </p:sp>
    </p:spTree>
    <p:extLst>
      <p:ext uri="{BB962C8B-B14F-4D97-AF65-F5344CB8AC3E}">
        <p14:creationId xmlns:p14="http://schemas.microsoft.com/office/powerpoint/2010/main" val="229720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extLst/>
          </a:lstStyle>
          <a:p>
            <a:r>
              <a:rPr lang="zh-TW" altLang="en-US" smtClean="0"/>
              <a:t>按一下以編輯母片標題樣式</a:t>
            </a:r>
            <a:endParaRPr lang="en-US"/>
          </a:p>
        </p:txBody>
      </p:sp>
      <p:sp>
        <p:nvSpPr>
          <p:cNvPr id="1033" name="文字版面配置區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Times New Roman" charset="0"/>
              </a:defRPr>
            </a:lvl1pPr>
            <a:extLst/>
          </a:lstStyle>
          <a:p>
            <a:pPr>
              <a:defRPr/>
            </a:pPr>
            <a:endParaRPr lang="en-US" altLang="zh-TW"/>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kumimoji="0" sz="1200">
                <a:solidFill>
                  <a:srgbClr val="B5A788"/>
                </a:solidFill>
              </a:defRPr>
            </a:lvl1pPr>
          </a:lstStyle>
          <a:p>
            <a:pPr>
              <a:defRPr/>
            </a:pPr>
            <a:fld id="{55753BF5-3DD2-454C-8590-8AE43DDCCB73}" type="slidenum">
              <a:rPr lang="en-US" altLang="zh-TW"/>
              <a:pPr>
                <a:defRPr/>
              </a:pPr>
              <a:t>‹#›</a:t>
            </a:fld>
            <a:endParaRPr lang="en-US" altLang="zh-TW"/>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kumimoji="0" lang="en-US"/>
          </a:p>
        </p:txBody>
      </p:sp>
      <p:pic>
        <p:nvPicPr>
          <p:cNvPr id="1037" name="圖片 2"/>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02363" y="6278563"/>
            <a:ext cx="23383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andara" pitchFamily="34" charset="0"/>
          <a:ea typeface="標楷體" pitchFamily="65" charset="-120"/>
        </a:defRPr>
      </a:lvl2pPr>
      <a:lvl3pPr algn="l" rtl="0" eaLnBrk="0" fontAlgn="base" hangingPunct="0">
        <a:spcBef>
          <a:spcPct val="0"/>
        </a:spcBef>
        <a:spcAft>
          <a:spcPct val="0"/>
        </a:spcAft>
        <a:defRPr sz="4300">
          <a:solidFill>
            <a:srgbClr val="572314"/>
          </a:solidFill>
          <a:latin typeface="Candara" pitchFamily="34" charset="0"/>
          <a:ea typeface="標楷體" pitchFamily="65" charset="-120"/>
        </a:defRPr>
      </a:lvl3pPr>
      <a:lvl4pPr algn="l" rtl="0" eaLnBrk="0" fontAlgn="base" hangingPunct="0">
        <a:spcBef>
          <a:spcPct val="0"/>
        </a:spcBef>
        <a:spcAft>
          <a:spcPct val="0"/>
        </a:spcAft>
        <a:defRPr sz="4300">
          <a:solidFill>
            <a:srgbClr val="572314"/>
          </a:solidFill>
          <a:latin typeface="Candara" pitchFamily="34" charset="0"/>
          <a:ea typeface="標楷體" pitchFamily="65" charset="-120"/>
        </a:defRPr>
      </a:lvl4pPr>
      <a:lvl5pPr algn="l" rtl="0" eaLnBrk="0" fontAlgn="base" hangingPunct="0">
        <a:spcBef>
          <a:spcPct val="0"/>
        </a:spcBef>
        <a:spcAft>
          <a:spcPct val="0"/>
        </a:spcAft>
        <a:defRPr sz="4300">
          <a:solidFill>
            <a:srgbClr val="572314"/>
          </a:solidFill>
          <a:latin typeface="Candara" pitchFamily="34" charset="0"/>
          <a:ea typeface="標楷體" pitchFamily="65" charset="-120"/>
        </a:defRPr>
      </a:lvl5pPr>
      <a:lvl6pPr marL="457200" algn="l" rtl="0" fontAlgn="base">
        <a:spcBef>
          <a:spcPct val="0"/>
        </a:spcBef>
        <a:spcAft>
          <a:spcPct val="0"/>
        </a:spcAft>
        <a:defRPr sz="4300">
          <a:solidFill>
            <a:srgbClr val="572314"/>
          </a:solidFill>
          <a:latin typeface="Candara" pitchFamily="34" charset="0"/>
          <a:ea typeface="標楷體" pitchFamily="65" charset="-120"/>
        </a:defRPr>
      </a:lvl6pPr>
      <a:lvl7pPr marL="914400" algn="l" rtl="0" fontAlgn="base">
        <a:spcBef>
          <a:spcPct val="0"/>
        </a:spcBef>
        <a:spcAft>
          <a:spcPct val="0"/>
        </a:spcAft>
        <a:defRPr sz="4300">
          <a:solidFill>
            <a:srgbClr val="572314"/>
          </a:solidFill>
          <a:latin typeface="Candara" pitchFamily="34" charset="0"/>
          <a:ea typeface="標楷體" pitchFamily="65" charset="-120"/>
        </a:defRPr>
      </a:lvl7pPr>
      <a:lvl8pPr marL="1371600" algn="l" rtl="0" fontAlgn="base">
        <a:spcBef>
          <a:spcPct val="0"/>
        </a:spcBef>
        <a:spcAft>
          <a:spcPct val="0"/>
        </a:spcAft>
        <a:defRPr sz="4300">
          <a:solidFill>
            <a:srgbClr val="572314"/>
          </a:solidFill>
          <a:latin typeface="Candara" pitchFamily="34" charset="0"/>
          <a:ea typeface="標楷體" pitchFamily="65" charset="-120"/>
        </a:defRPr>
      </a:lvl8pPr>
      <a:lvl9pPr marL="1828800" algn="l" rtl="0" fontAlgn="base">
        <a:spcBef>
          <a:spcPct val="0"/>
        </a:spcBef>
        <a:spcAft>
          <a:spcPct val="0"/>
        </a:spcAft>
        <a:defRPr sz="4300">
          <a:solidFill>
            <a:srgbClr val="572314"/>
          </a:solidFill>
          <a:latin typeface="Candara" pitchFamily="34" charset="0"/>
          <a:ea typeface="標楷體" pitchFamily="65" charset="-120"/>
        </a:defRPr>
      </a:lvl9pPr>
      <a:extLst/>
    </p:titleStyle>
    <p:bodyStyle>
      <a:lvl1pPr marL="365125" indent="-282575" algn="l" rtl="0" eaLnBrk="0" fontAlgn="base" hangingPunct="0">
        <a:spcBef>
          <a:spcPts val="600"/>
        </a:spcBef>
        <a:spcAft>
          <a:spcPct val="0"/>
        </a:spcAft>
        <a:buClr>
          <a:srgbClr val="3B1D15"/>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rgbClr val="C0654C"/>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116013" y="2349500"/>
            <a:ext cx="7467600" cy="3527425"/>
          </a:xfrm>
        </p:spPr>
        <p:txBody>
          <a:bodyPr>
            <a:normAutofit fontScale="90000"/>
          </a:bodyPr>
          <a:lstStyle/>
          <a:p>
            <a:pPr algn="ctr" eaLnBrk="1" fontAlgn="auto" hangingPunct="1">
              <a:spcAft>
                <a:spcPts val="0"/>
              </a:spcAft>
              <a:defRPr/>
            </a:pPr>
            <a:r>
              <a:rPr lang="en-US" altLang="zh-TW" sz="4900" spc="100" dirty="0" smtClean="0">
                <a:solidFill>
                  <a:schemeClr val="tx1"/>
                </a:solidFill>
                <a:latin typeface="標楷體" pitchFamily="65" charset="-120"/>
              </a:rPr>
              <a:t>104</a:t>
            </a:r>
            <a:r>
              <a:rPr lang="zh-TW" altLang="en-US" sz="4900" spc="100" dirty="0" smtClean="0">
                <a:solidFill>
                  <a:schemeClr val="tx1"/>
                </a:solidFill>
                <a:latin typeface="標楷體" pitchFamily="65" charset="-120"/>
              </a:rPr>
              <a:t>年內</a:t>
            </a:r>
            <a:r>
              <a:rPr lang="zh-TW" altLang="en-US" sz="4900" spc="100" dirty="0">
                <a:solidFill>
                  <a:schemeClr val="tx1"/>
                </a:solidFill>
                <a:latin typeface="標楷體" pitchFamily="65" charset="-120"/>
              </a:rPr>
              <a:t>控規章</a:t>
            </a:r>
            <a:r>
              <a:rPr lang="zh-TW" altLang="en-US" sz="4900" spc="100" dirty="0" smtClean="0">
                <a:solidFill>
                  <a:schemeClr val="tx1"/>
                </a:solidFill>
                <a:latin typeface="標楷體" pitchFamily="65" charset="-120"/>
              </a:rPr>
              <a:t>、</a:t>
            </a:r>
            <a:r>
              <a:rPr lang="en-US" altLang="zh-TW" sz="4900" spc="100" dirty="0" smtClean="0">
                <a:solidFill>
                  <a:schemeClr val="tx1"/>
                </a:solidFill>
                <a:latin typeface="標楷體" pitchFamily="65" charset="-120"/>
              </a:rPr>
              <a:t/>
            </a:r>
            <a:br>
              <a:rPr lang="en-US" altLang="zh-TW" sz="4900" spc="100" dirty="0" smtClean="0">
                <a:solidFill>
                  <a:schemeClr val="tx1"/>
                </a:solidFill>
                <a:latin typeface="標楷體" pitchFamily="65" charset="-120"/>
              </a:rPr>
            </a:br>
            <a:r>
              <a:rPr lang="zh-TW" altLang="en-US" sz="4900" spc="100" dirty="0" smtClean="0">
                <a:solidFill>
                  <a:schemeClr val="tx1"/>
                </a:solidFill>
                <a:latin typeface="標楷體" pitchFamily="65" charset="-120"/>
              </a:rPr>
              <a:t>實務</a:t>
            </a:r>
            <a:r>
              <a:rPr lang="zh-TW" altLang="en-US" sz="4900" spc="100" dirty="0">
                <a:solidFill>
                  <a:schemeClr val="tx1"/>
                </a:solidFill>
                <a:latin typeface="標楷體" pitchFamily="65" charset="-120"/>
              </a:rPr>
              <a:t>及宣導事項</a:t>
            </a:r>
            <a:r>
              <a:rPr lang="en-US" altLang="zh-TW" sz="4400" dirty="0" smtClean="0">
                <a:solidFill>
                  <a:schemeClr val="tx1"/>
                </a:solidFill>
                <a:latin typeface="標楷體" pitchFamily="65" charset="-120"/>
              </a:rPr>
              <a:t/>
            </a:r>
            <a:br>
              <a:rPr lang="en-US" altLang="zh-TW" sz="4400" dirty="0" smtClean="0">
                <a:solidFill>
                  <a:schemeClr val="tx1"/>
                </a:solidFill>
                <a:latin typeface="標楷體" pitchFamily="65" charset="-120"/>
              </a:rPr>
            </a:br>
            <a:r>
              <a:rPr lang="en-US" altLang="zh-TW" dirty="0">
                <a:solidFill>
                  <a:schemeClr val="tx1"/>
                </a:solidFill>
                <a:latin typeface="標楷體" pitchFamily="65" charset="-120"/>
              </a:rPr>
              <a:t/>
            </a:r>
            <a:br>
              <a:rPr lang="en-US" altLang="zh-TW" dirty="0">
                <a:solidFill>
                  <a:schemeClr val="tx1"/>
                </a:solidFill>
                <a:latin typeface="標楷體" pitchFamily="65" charset="-120"/>
              </a:rPr>
            </a:br>
            <a:r>
              <a:rPr lang="zh-TW" altLang="en-US" sz="3100" dirty="0" smtClean="0">
                <a:solidFill>
                  <a:schemeClr val="tx1"/>
                </a:solidFill>
                <a:latin typeface="標楷體" pitchFamily="65" charset="-120"/>
              </a:rPr>
              <a:t>上櫃監理部</a:t>
            </a:r>
            <a:r>
              <a:rPr lang="en-US" altLang="zh-TW" sz="3100" dirty="0" smtClean="0">
                <a:solidFill>
                  <a:schemeClr val="tx1"/>
                </a:solidFill>
                <a:latin typeface="標楷體" pitchFamily="65" charset="-120"/>
              </a:rPr>
              <a:t/>
            </a:r>
            <a:br>
              <a:rPr lang="en-US" altLang="zh-TW" sz="3100" dirty="0" smtClean="0">
                <a:solidFill>
                  <a:schemeClr val="tx1"/>
                </a:solidFill>
                <a:latin typeface="標楷體" pitchFamily="65" charset="-120"/>
              </a:rPr>
            </a:br>
            <a:r>
              <a:rPr lang="en-US" altLang="zh-TW" sz="3100" dirty="0" smtClean="0">
                <a:solidFill>
                  <a:schemeClr val="tx1"/>
                </a:solidFill>
                <a:latin typeface="標楷體" pitchFamily="65" charset="-120"/>
              </a:rPr>
              <a:t>104.10</a:t>
            </a:r>
            <a:r>
              <a:rPr lang="en-US" altLang="zh-TW" dirty="0" smtClean="0">
                <a:solidFill>
                  <a:schemeClr val="tx1"/>
                </a:solidFill>
                <a:latin typeface="標楷體" pitchFamily="65" charset="-120"/>
              </a:rPr>
              <a:t/>
            </a:r>
            <a:br>
              <a:rPr lang="en-US" altLang="zh-TW" dirty="0" smtClean="0">
                <a:solidFill>
                  <a:schemeClr val="tx1"/>
                </a:solidFill>
                <a:latin typeface="標楷體" pitchFamily="65" charset="-120"/>
              </a:rPr>
            </a:br>
            <a:endParaRPr lang="zh-TW" altLang="en-US" dirty="0" smtClean="0">
              <a:solidFill>
                <a:schemeClr val="tx1"/>
              </a:solidFill>
            </a:endParaRPr>
          </a:p>
        </p:txBody>
      </p:sp>
      <p:sp>
        <p:nvSpPr>
          <p:cNvPr id="15363" name="Rectangle 106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3B0F34B-25CF-4BAC-B020-1EF775633C72}" type="slidenum">
              <a:rPr kumimoji="0" lang="en-US" altLang="zh-TW" sz="1400" smtClean="0">
                <a:solidFill>
                  <a:srgbClr val="FFFFFF"/>
                </a:solidFill>
              </a:rPr>
              <a:pPr/>
              <a:t>1</a:t>
            </a:fld>
            <a:endParaRPr kumimoji="0" lang="en-US" altLang="zh-TW" sz="1400" smtClean="0">
              <a:solidFill>
                <a:srgbClr val="FFFFFF"/>
              </a:solidFill>
            </a:endParaRPr>
          </a:p>
        </p:txBody>
      </p:sp>
      <p:sp>
        <p:nvSpPr>
          <p:cNvPr id="2" name="矩形 1"/>
          <p:cNvSpPr/>
          <p:nvPr/>
        </p:nvSpPr>
        <p:spPr>
          <a:xfrm>
            <a:off x="2100358" y="0"/>
            <a:ext cx="5567985" cy="707886"/>
          </a:xfrm>
          <a:prstGeom prst="rect">
            <a:avLst/>
          </a:prstGeom>
          <a:noFill/>
        </p:spPr>
        <p:txBody>
          <a:bodyPr>
            <a:spAutoFit/>
          </a:bodyPr>
          <a:lstStyle/>
          <a:p>
            <a:pPr algn="ctr">
              <a:defRPr/>
            </a:pPr>
            <a:r>
              <a:rPr kumimoji="0" lang="en-US" altLang="zh-TW"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標楷體" pitchFamily="65" charset="-120"/>
                <a:cs typeface="+mj-cs"/>
              </a:rPr>
              <a:t>~</a:t>
            </a:r>
            <a:r>
              <a:rPr kumimoji="0" lang="zh-TW"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標楷體" pitchFamily="65" charset="-120"/>
                <a:cs typeface="+mj-cs"/>
              </a:rPr>
              <a:t>資 金 活 水 暢 流 通 </a:t>
            </a:r>
            <a:r>
              <a:rPr kumimoji="0" lang="en-US" altLang="zh-TW"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標楷體" pitchFamily="65" charset="-120"/>
                <a:cs typeface="+mj-cs"/>
              </a:rPr>
              <a:t>~</a:t>
            </a:r>
          </a:p>
          <a:p>
            <a:pPr algn="ctr">
              <a:defRPr/>
            </a:pPr>
            <a:r>
              <a:rPr kumimoji="0" lang="zh-TW"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標楷體" pitchFamily="65" charset="-120"/>
                <a:cs typeface="+mj-cs"/>
              </a:rPr>
              <a:t>流通證券．活絡經濟</a:t>
            </a:r>
            <a:endParaRPr lang="zh-TW" altLang="en-US" sz="2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450" y="274638"/>
            <a:ext cx="7747000" cy="1143000"/>
          </a:xfrm>
        </p:spPr>
        <p:txBody>
          <a:bodyPr>
            <a:normAutofit fontScale="90000"/>
          </a:bodyPr>
          <a:lstStyle/>
          <a:p>
            <a:pPr>
              <a:defRPr/>
            </a:pPr>
            <a:r>
              <a:rPr lang="zh-TW" altLang="en-US" dirty="0" smtClean="0"/>
              <a:t>主要更新項目</a:t>
            </a:r>
            <a:r>
              <a:rPr lang="en-US" altLang="zh-TW" dirty="0" smtClean="0"/>
              <a:t>-</a:t>
            </a:r>
            <a:r>
              <a:rPr lang="zh-TW" altLang="en-US" dirty="0" smtClean="0"/>
              <a:t>參考法規及資料來源</a:t>
            </a:r>
            <a:endParaRPr lang="zh-TW" altLang="en-US" dirty="0"/>
          </a:p>
        </p:txBody>
      </p:sp>
      <p:sp>
        <p:nvSpPr>
          <p:cNvPr id="24579" name="內容版面配置區 2"/>
          <p:cNvSpPr>
            <a:spLocks noGrp="1"/>
          </p:cNvSpPr>
          <p:nvPr>
            <p:ph idx="1"/>
          </p:nvPr>
        </p:nvSpPr>
        <p:spPr/>
        <p:txBody>
          <a:bodyPr/>
          <a:lstStyle/>
          <a:p>
            <a:r>
              <a:rPr lang="zh-TW" altLang="en-US" dirty="0" smtClean="0"/>
              <a:t>提供訂定依據</a:t>
            </a:r>
            <a:endParaRPr lang="en-US" altLang="zh-TW" dirty="0" smtClean="0"/>
          </a:p>
          <a:p>
            <a:pPr lvl="1"/>
            <a:r>
              <a:rPr lang="zh-TW" altLang="en-US" dirty="0" smtClean="0">
                <a:solidFill>
                  <a:srgbClr val="FF0000"/>
                </a:solidFill>
              </a:rPr>
              <a:t>參考法規</a:t>
            </a:r>
            <a:r>
              <a:rPr lang="en-US" altLang="zh-TW" dirty="0" smtClean="0"/>
              <a:t>-</a:t>
            </a:r>
            <a:r>
              <a:rPr lang="zh-TW" altLang="en-US" dirty="0" smtClean="0"/>
              <a:t>標示「</a:t>
            </a:r>
            <a:r>
              <a:rPr lang="zh-TW" altLang="en-US" dirty="0" smtClean="0">
                <a:solidFill>
                  <a:srgbClr val="7030A0"/>
                </a:solidFill>
              </a:rPr>
              <a:t>＊</a:t>
            </a:r>
            <a:r>
              <a:rPr lang="zh-TW" altLang="en-US" dirty="0" smtClean="0"/>
              <a:t>」為參考法規，係屬法令規定上市、上櫃、興櫃及公開發行公司</a:t>
            </a:r>
            <a:r>
              <a:rPr lang="zh-TW" altLang="en-US" dirty="0" smtClean="0">
                <a:solidFill>
                  <a:srgbClr val="00B050"/>
                </a:solidFill>
              </a:rPr>
              <a:t>應遵循</a:t>
            </a:r>
            <a:r>
              <a:rPr lang="zh-TW" altLang="en-US" dirty="0" smtClean="0"/>
              <a:t>者。</a:t>
            </a:r>
            <a:endParaRPr lang="en-US" altLang="zh-TW" dirty="0" smtClean="0"/>
          </a:p>
          <a:p>
            <a:pPr lvl="1"/>
            <a:r>
              <a:rPr lang="zh-TW" altLang="en-US" dirty="0" smtClean="0">
                <a:solidFill>
                  <a:srgbClr val="FF0000"/>
                </a:solidFill>
              </a:rPr>
              <a:t>資料來源</a:t>
            </a:r>
            <a:r>
              <a:rPr lang="en-US" altLang="zh-TW" dirty="0" smtClean="0"/>
              <a:t>-</a:t>
            </a:r>
            <a:r>
              <a:rPr lang="zh-TW" altLang="en-US" dirty="0" smtClean="0"/>
              <a:t>建議上市上櫃公司可主動參採以提升公司治理之相關章則規定，可由公司依各自規模大小、產業性質、風險程度及複雜性等</a:t>
            </a:r>
            <a:r>
              <a:rPr lang="zh-TW" altLang="en-US" dirty="0" smtClean="0">
                <a:solidFill>
                  <a:srgbClr val="00B050"/>
                </a:solidFill>
              </a:rPr>
              <a:t>自行判斷及規劃</a:t>
            </a:r>
            <a:r>
              <a:rPr lang="zh-TW" altLang="en-US" dirty="0" smtClean="0"/>
              <a:t>。</a:t>
            </a:r>
          </a:p>
        </p:txBody>
      </p:sp>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33083BF-F6B7-4AA6-A761-D76EA541A04D}" type="slidenum">
              <a:rPr kumimoji="0" lang="en-US" altLang="zh-TW" sz="1200" smtClean="0">
                <a:solidFill>
                  <a:srgbClr val="B5A788"/>
                </a:solidFill>
              </a:rPr>
              <a:pPr/>
              <a:t>10</a:t>
            </a:fld>
            <a:endParaRPr kumimoji="0" lang="en-US" altLang="zh-TW" sz="1200" smtClean="0">
              <a:solidFill>
                <a:srgbClr val="B5A788"/>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控制環境</a:t>
            </a:r>
            <a:endParaRPr lang="zh-TW" altLang="en-US" dirty="0"/>
          </a:p>
        </p:txBody>
      </p:sp>
      <p:sp>
        <p:nvSpPr>
          <p:cNvPr id="3" name="內容版面配置區 2"/>
          <p:cNvSpPr>
            <a:spLocks noGrp="1"/>
          </p:cNvSpPr>
          <p:nvPr>
            <p:ph idx="1"/>
          </p:nvPr>
        </p:nvSpPr>
        <p:spPr>
          <a:xfrm>
            <a:off x="1259632" y="1447800"/>
            <a:ext cx="7674818" cy="4800600"/>
          </a:xfrm>
        </p:spPr>
        <p:txBody>
          <a:bodyPr/>
          <a:lstStyle/>
          <a:p>
            <a:r>
              <a:rPr lang="zh-TW" altLang="en-US" dirty="0" smtClean="0">
                <a:solidFill>
                  <a:srgbClr val="00B050"/>
                </a:solidFill>
              </a:rPr>
              <a:t>塑造企業組織文化及員工內控意識之要素，強調應重視誠信與道德價值</a:t>
            </a:r>
            <a:endParaRPr lang="en-US" altLang="zh-TW" dirty="0" smtClean="0">
              <a:solidFill>
                <a:srgbClr val="00B050"/>
              </a:solidFill>
            </a:endParaRPr>
          </a:p>
          <a:p>
            <a:pPr lvl="1"/>
            <a:r>
              <a:rPr lang="en-US" altLang="zh-TW" sz="2600" dirty="0" smtClean="0"/>
              <a:t>CE1.1.1-1</a:t>
            </a:r>
            <a:r>
              <a:rPr lang="zh-TW" altLang="en-US" sz="2600" dirty="0" smtClean="0"/>
              <a:t>公司是否建立</a:t>
            </a:r>
            <a:r>
              <a:rPr lang="zh-TW" altLang="en-US" sz="2600" dirty="0" smtClean="0">
                <a:solidFill>
                  <a:srgbClr val="7030A0"/>
                </a:solidFill>
              </a:rPr>
              <a:t>董事行為準則</a:t>
            </a:r>
            <a:r>
              <a:rPr lang="zh-TW" altLang="en-US" sz="2600" dirty="0" smtClean="0"/>
              <a:t>？</a:t>
            </a:r>
            <a:r>
              <a:rPr lang="zh-TW" altLang="en-US" sz="2600" dirty="0" smtClean="0">
                <a:solidFill>
                  <a:srgbClr val="7030A0"/>
                </a:solidFill>
              </a:rPr>
              <a:t> </a:t>
            </a:r>
            <a:r>
              <a:rPr lang="zh-TW" altLang="en-US" sz="2600" dirty="0" smtClean="0">
                <a:solidFill>
                  <a:srgbClr val="FF0000"/>
                </a:solidFill>
              </a:rPr>
              <a:t>＊</a:t>
            </a:r>
            <a:endParaRPr lang="en-US" altLang="zh-TW" sz="2600" dirty="0" smtClean="0">
              <a:solidFill>
                <a:srgbClr val="FF0000"/>
              </a:solidFill>
            </a:endParaRPr>
          </a:p>
          <a:p>
            <a:pPr lvl="1"/>
            <a:r>
              <a:rPr lang="en-US" altLang="zh-TW" sz="2600" dirty="0" smtClean="0"/>
              <a:t>CE2.1.2</a:t>
            </a:r>
            <a:r>
              <a:rPr lang="zh-TW" altLang="en-US" sz="2600" dirty="0" smtClean="0"/>
              <a:t>董事會及監察人（或審計委員會）是否</a:t>
            </a:r>
            <a:r>
              <a:rPr lang="zh-TW" altLang="en-US" sz="2600" dirty="0" smtClean="0">
                <a:solidFill>
                  <a:srgbClr val="7030A0"/>
                </a:solidFill>
              </a:rPr>
              <a:t>定期評估</a:t>
            </a:r>
            <a:r>
              <a:rPr lang="zh-TW" altLang="en-US" sz="2600" dirty="0" smtClean="0"/>
              <a:t>內部控制制度設計及執行之成效？</a:t>
            </a:r>
            <a:r>
              <a:rPr lang="zh-TW" altLang="en-US" sz="2600" dirty="0" smtClean="0">
                <a:solidFill>
                  <a:srgbClr val="7030A0"/>
                </a:solidFill>
              </a:rPr>
              <a:t> </a:t>
            </a:r>
            <a:r>
              <a:rPr lang="zh-TW" altLang="en-US" sz="2600" dirty="0" smtClean="0">
                <a:solidFill>
                  <a:srgbClr val="FF0000"/>
                </a:solidFill>
              </a:rPr>
              <a:t>＊</a:t>
            </a:r>
            <a:endParaRPr lang="en-US" altLang="zh-TW" sz="2600" dirty="0" smtClean="0">
              <a:solidFill>
                <a:srgbClr val="FF0000"/>
              </a:solidFill>
            </a:endParaRPr>
          </a:p>
          <a:p>
            <a:pPr lvl="1"/>
            <a:r>
              <a:rPr lang="en-US" altLang="zh-TW" sz="2600" dirty="0" smtClean="0"/>
              <a:t>CE2.5.2-1</a:t>
            </a:r>
            <a:r>
              <a:rPr lang="zh-TW" altLang="en-US" sz="2600" dirty="0" smtClean="0"/>
              <a:t>董事會成員是否對財務、會計及稽核主管提供指導及監督？</a:t>
            </a:r>
            <a:r>
              <a:rPr lang="zh-TW" altLang="en-US" sz="2600" dirty="0" smtClean="0">
                <a:solidFill>
                  <a:srgbClr val="7030A0"/>
                </a:solidFill>
              </a:rPr>
              <a:t> </a:t>
            </a:r>
            <a:r>
              <a:rPr lang="zh-TW" altLang="en-US" sz="2600" dirty="0" smtClean="0">
                <a:solidFill>
                  <a:srgbClr val="FF0000"/>
                </a:solidFill>
              </a:rPr>
              <a:t>＊</a:t>
            </a:r>
            <a:endParaRPr lang="en-US" altLang="zh-TW" sz="2600" dirty="0" smtClean="0">
              <a:solidFill>
                <a:srgbClr val="FF0000"/>
              </a:solidFill>
            </a:endParaRPr>
          </a:p>
          <a:p>
            <a:pPr lvl="1"/>
            <a:r>
              <a:rPr lang="en-US" altLang="zh-TW" sz="2600" dirty="0" smtClean="0"/>
              <a:t>CE2.5.4-1</a:t>
            </a:r>
            <a:r>
              <a:rPr lang="zh-TW" altLang="en-US" sz="2600" dirty="0" smtClean="0"/>
              <a:t>監察人</a:t>
            </a:r>
            <a:r>
              <a:rPr lang="en-US" altLang="zh-TW" sz="2600" dirty="0" smtClean="0"/>
              <a:t>(</a:t>
            </a:r>
            <a:r>
              <a:rPr lang="zh-TW" altLang="en-US" sz="2600" dirty="0" smtClean="0"/>
              <a:t>或審計委員會</a:t>
            </a:r>
            <a:r>
              <a:rPr lang="en-US" altLang="zh-TW" sz="2600" dirty="0" smtClean="0"/>
              <a:t>)</a:t>
            </a:r>
            <a:r>
              <a:rPr lang="zh-TW" altLang="en-US" sz="2600" dirty="0"/>
              <a:t>是否對財務、會計及稽核主管提供指導及監督</a:t>
            </a:r>
            <a:r>
              <a:rPr lang="zh-TW" altLang="en-US" sz="2600" dirty="0" smtClean="0"/>
              <a:t>？</a:t>
            </a:r>
            <a:r>
              <a:rPr lang="zh-TW" altLang="en-US" sz="2600" dirty="0" smtClean="0">
                <a:solidFill>
                  <a:srgbClr val="7030A0"/>
                </a:solidFill>
              </a:rPr>
              <a:t> </a:t>
            </a:r>
            <a:r>
              <a:rPr lang="zh-TW" altLang="en-US" sz="2600" dirty="0" smtClean="0">
                <a:solidFill>
                  <a:srgbClr val="FF0000"/>
                </a:solidFill>
              </a:rPr>
              <a:t>＊</a:t>
            </a:r>
            <a:endParaRPr lang="zh-TW" altLang="en-US" sz="26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11</a:t>
            </a:fld>
            <a:endParaRPr lang="en-US" altLang="zh-TW"/>
          </a:p>
        </p:txBody>
      </p:sp>
    </p:spTree>
    <p:extLst>
      <p:ext uri="{BB962C8B-B14F-4D97-AF65-F5344CB8AC3E}">
        <p14:creationId xmlns:p14="http://schemas.microsoft.com/office/powerpoint/2010/main" val="402697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控制環境</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1835696" y="1447800"/>
            <a:ext cx="7098754" cy="4800600"/>
          </a:xfrm>
        </p:spPr>
        <p:txBody>
          <a:bodyPr/>
          <a:lstStyle/>
          <a:p>
            <a:r>
              <a:rPr lang="zh-TW" altLang="en-US" dirty="0" smtClean="0">
                <a:solidFill>
                  <a:srgbClr val="00B050"/>
                </a:solidFill>
              </a:rPr>
              <a:t>建立薪資報酬及績效衡量制度</a:t>
            </a:r>
            <a:endParaRPr lang="en-US" altLang="zh-TW" dirty="0" smtClean="0">
              <a:solidFill>
                <a:srgbClr val="00B050"/>
              </a:solidFill>
            </a:endParaRPr>
          </a:p>
          <a:p>
            <a:pPr lvl="1"/>
            <a:r>
              <a:rPr lang="en-US" altLang="zh-TW" dirty="0"/>
              <a:t>CE4.4.1-2</a:t>
            </a:r>
            <a:r>
              <a:rPr lang="zh-TW" altLang="en-US" dirty="0"/>
              <a:t>薪資報酬制度是否涵蓋</a:t>
            </a:r>
            <a:r>
              <a:rPr lang="zh-TW" altLang="en-US" dirty="0">
                <a:solidFill>
                  <a:srgbClr val="7030A0"/>
                </a:solidFill>
              </a:rPr>
              <a:t>最高管理階層</a:t>
            </a:r>
            <a:r>
              <a:rPr lang="zh-TW" altLang="en-US" dirty="0"/>
              <a:t>部分</a:t>
            </a:r>
            <a:r>
              <a:rPr lang="zh-TW" altLang="en-US" dirty="0" smtClean="0"/>
              <a:t>？</a:t>
            </a:r>
            <a:r>
              <a:rPr lang="zh-TW" altLang="en-US" dirty="0" smtClean="0">
                <a:solidFill>
                  <a:srgbClr val="7030A0"/>
                </a:solidFill>
              </a:rPr>
              <a:t> </a:t>
            </a:r>
            <a:r>
              <a:rPr lang="zh-TW" altLang="en-US" dirty="0" smtClean="0">
                <a:solidFill>
                  <a:srgbClr val="FF0000"/>
                </a:solidFill>
              </a:rPr>
              <a:t>＊</a:t>
            </a:r>
            <a:endParaRPr lang="en-US" altLang="zh-TW" dirty="0">
              <a:solidFill>
                <a:srgbClr val="FF0000"/>
              </a:solidFill>
            </a:endParaRPr>
          </a:p>
          <a:p>
            <a:pPr lvl="1"/>
            <a:r>
              <a:rPr lang="en-US" altLang="zh-TW" dirty="0" smtClean="0"/>
              <a:t>CE4.4.2-1</a:t>
            </a:r>
            <a:r>
              <a:rPr lang="zh-TW" altLang="en-US" dirty="0" smtClean="0"/>
              <a:t>及</a:t>
            </a:r>
            <a:r>
              <a:rPr lang="en-US" altLang="zh-TW" dirty="0" smtClean="0"/>
              <a:t>CE4.4.2-3</a:t>
            </a:r>
            <a:r>
              <a:rPr lang="zh-TW" altLang="en-US" dirty="0" smtClean="0"/>
              <a:t>內部控制制度</a:t>
            </a:r>
            <a:r>
              <a:rPr lang="en-US" altLang="zh-TW" dirty="0" smtClean="0"/>
              <a:t>(</a:t>
            </a:r>
            <a:r>
              <a:rPr lang="zh-TW" altLang="en-US" dirty="0" smtClean="0"/>
              <a:t>含子公司</a:t>
            </a:r>
            <a:r>
              <a:rPr lang="en-US" altLang="zh-TW" dirty="0" smtClean="0"/>
              <a:t>)</a:t>
            </a:r>
            <a:r>
              <a:rPr lang="zh-TW" altLang="en-US" dirty="0" smtClean="0"/>
              <a:t>是否明訂</a:t>
            </a:r>
            <a:r>
              <a:rPr lang="zh-TW" altLang="en-US" dirty="0" smtClean="0">
                <a:solidFill>
                  <a:srgbClr val="7030A0"/>
                </a:solidFill>
              </a:rPr>
              <a:t>經理人薪資報酬政策及制度</a:t>
            </a:r>
            <a:r>
              <a:rPr lang="zh-TW" altLang="en-US" dirty="0" smtClean="0"/>
              <a:t>？</a:t>
            </a:r>
            <a:r>
              <a:rPr lang="zh-TW" altLang="en-US" dirty="0" smtClean="0">
                <a:solidFill>
                  <a:srgbClr val="7030A0"/>
                </a:solidFill>
              </a:rPr>
              <a:t> </a:t>
            </a:r>
            <a:r>
              <a:rPr lang="zh-TW" altLang="en-US" dirty="0" smtClean="0">
                <a:solidFill>
                  <a:srgbClr val="FF0000"/>
                </a:solidFill>
              </a:rPr>
              <a:t>＊</a:t>
            </a:r>
            <a:endParaRPr lang="en-US" altLang="zh-TW" dirty="0" smtClean="0">
              <a:solidFill>
                <a:srgbClr val="FF0000"/>
              </a:solidFill>
            </a:endParaRPr>
          </a:p>
          <a:p>
            <a:pPr lvl="1"/>
            <a:r>
              <a:rPr lang="en-US" altLang="zh-TW" dirty="0" smtClean="0"/>
              <a:t>CE5.4.1-1</a:t>
            </a:r>
            <a:r>
              <a:rPr lang="zh-TW" altLang="en-US" dirty="0" smtClean="0"/>
              <a:t>及</a:t>
            </a:r>
            <a:r>
              <a:rPr lang="en-US" altLang="zh-TW" dirty="0" smtClean="0"/>
              <a:t>CE5.4.1-2</a:t>
            </a:r>
            <a:r>
              <a:rPr lang="zh-TW" altLang="en-US" dirty="0" smtClean="0"/>
              <a:t>是否訂定</a:t>
            </a:r>
            <a:r>
              <a:rPr lang="zh-TW" altLang="en-US" dirty="0" smtClean="0">
                <a:solidFill>
                  <a:srgbClr val="7030A0"/>
                </a:solidFill>
              </a:rPr>
              <a:t>績效衡量及獎懲制度</a:t>
            </a:r>
            <a:r>
              <a:rPr lang="zh-TW" altLang="en-US" dirty="0" smtClean="0"/>
              <a:t>？</a:t>
            </a:r>
            <a:endParaRPr lang="en-US" altLang="zh-TW" dirty="0" smtClean="0"/>
          </a:p>
          <a:p>
            <a:pPr lvl="1"/>
            <a:r>
              <a:rPr lang="en-US" altLang="zh-TW" dirty="0" smtClean="0"/>
              <a:t>CE5.4.2-1</a:t>
            </a:r>
            <a:r>
              <a:rPr lang="zh-TW" altLang="en-US" dirty="0" smtClean="0"/>
              <a:t>及</a:t>
            </a:r>
            <a:r>
              <a:rPr lang="en-US" altLang="zh-TW" dirty="0" smtClean="0"/>
              <a:t>CE5.4.2-2</a:t>
            </a:r>
            <a:r>
              <a:rPr lang="zh-TW" altLang="en-US" dirty="0" smtClean="0"/>
              <a:t>上述制度是否配合內部控制責任履行情況？</a:t>
            </a:r>
            <a:endParaRPr lang="zh-TW" altLang="en-US"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12</a:t>
            </a:fld>
            <a:endParaRPr lang="en-US" altLang="zh-TW"/>
          </a:p>
        </p:txBody>
      </p:sp>
    </p:spTree>
    <p:extLst>
      <p:ext uri="{BB962C8B-B14F-4D97-AF65-F5344CB8AC3E}">
        <p14:creationId xmlns:p14="http://schemas.microsoft.com/office/powerpoint/2010/main" val="271165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風險評估</a:t>
            </a:r>
            <a:endParaRPr lang="zh-TW" altLang="en-US"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13</a:t>
            </a:fld>
            <a:endParaRPr lang="en-US" altLang="zh-TW"/>
          </a:p>
        </p:txBody>
      </p:sp>
      <p:sp>
        <p:nvSpPr>
          <p:cNvPr id="6" name="內容版面配置區 5"/>
          <p:cNvSpPr>
            <a:spLocks noGrp="1"/>
          </p:cNvSpPr>
          <p:nvPr>
            <p:ph idx="1"/>
          </p:nvPr>
        </p:nvSpPr>
        <p:spPr/>
        <p:txBody>
          <a:bodyPr/>
          <a:lstStyle/>
          <a:p>
            <a:r>
              <a:rPr lang="zh-TW" altLang="en-US" dirty="0" smtClean="0">
                <a:solidFill>
                  <a:srgbClr val="00B050"/>
                </a:solidFill>
              </a:rPr>
              <a:t>確立目標以辨識及評估與相關之風險</a:t>
            </a:r>
            <a:endParaRPr lang="en-US" altLang="zh-TW" dirty="0" smtClean="0">
              <a:solidFill>
                <a:srgbClr val="00B050"/>
              </a:solidFill>
            </a:endParaRPr>
          </a:p>
          <a:p>
            <a:pPr lvl="1"/>
            <a:r>
              <a:rPr lang="en-US" altLang="zh-TW" dirty="0" smtClean="0"/>
              <a:t>RA1.1.1</a:t>
            </a:r>
            <a:r>
              <a:rPr lang="zh-TW" altLang="en-US" dirty="0" smtClean="0"/>
              <a:t>企業整體目標是否與組織內不同層級單位目標</a:t>
            </a:r>
            <a:r>
              <a:rPr lang="zh-TW" altLang="en-US" dirty="0" smtClean="0">
                <a:solidFill>
                  <a:srgbClr val="7030A0"/>
                </a:solidFill>
              </a:rPr>
              <a:t>連結</a:t>
            </a:r>
            <a:r>
              <a:rPr lang="zh-TW" altLang="en-US" dirty="0" smtClean="0"/>
              <a:t>？</a:t>
            </a:r>
            <a:r>
              <a:rPr lang="en-US" altLang="zh-TW" dirty="0" smtClean="0"/>
              <a:t>RA1.1.2-1</a:t>
            </a:r>
            <a:r>
              <a:rPr lang="zh-TW" altLang="en-US" dirty="0" smtClean="0"/>
              <a:t>是否考慮整體目標適合性？</a:t>
            </a:r>
            <a:r>
              <a:rPr lang="zh-TW" altLang="en-US" dirty="0" smtClean="0">
                <a:solidFill>
                  <a:srgbClr val="7030A0"/>
                </a:solidFill>
              </a:rPr>
              <a:t> </a:t>
            </a:r>
            <a:r>
              <a:rPr lang="zh-TW" altLang="en-US" dirty="0" smtClean="0">
                <a:solidFill>
                  <a:srgbClr val="FF0000"/>
                </a:solidFill>
              </a:rPr>
              <a:t>＊</a:t>
            </a:r>
            <a:endParaRPr lang="en-US" altLang="zh-TW" dirty="0" smtClean="0">
              <a:solidFill>
                <a:srgbClr val="FF0000"/>
              </a:solidFill>
            </a:endParaRPr>
          </a:p>
          <a:p>
            <a:pPr lvl="1"/>
            <a:r>
              <a:rPr lang="en-US" altLang="zh-TW" dirty="0" smtClean="0"/>
              <a:t>RA1.4.3</a:t>
            </a:r>
            <a:r>
              <a:rPr lang="zh-TW" altLang="en-US" dirty="0" smtClean="0"/>
              <a:t>及</a:t>
            </a:r>
            <a:r>
              <a:rPr lang="en-US" altLang="zh-TW" dirty="0" smtClean="0"/>
              <a:t>RA1.4.4-1</a:t>
            </a:r>
            <a:r>
              <a:rPr lang="zh-TW" altLang="en-US" dirty="0" smtClean="0">
                <a:solidFill>
                  <a:srgbClr val="7030A0"/>
                </a:solidFill>
              </a:rPr>
              <a:t>董事會是否覆核</a:t>
            </a:r>
            <a:r>
              <a:rPr lang="zh-TW" altLang="en-US" dirty="0" smtClean="0"/>
              <a:t>所設定目標可行性？</a:t>
            </a:r>
            <a:r>
              <a:rPr lang="zh-TW" altLang="en-US" dirty="0" smtClean="0">
                <a:solidFill>
                  <a:srgbClr val="7030A0"/>
                </a:solidFill>
              </a:rPr>
              <a:t> </a:t>
            </a:r>
            <a:r>
              <a:rPr lang="zh-TW" altLang="en-US" dirty="0" smtClean="0">
                <a:solidFill>
                  <a:srgbClr val="FF0000"/>
                </a:solidFill>
              </a:rPr>
              <a:t>＊</a:t>
            </a:r>
            <a:endParaRPr lang="en-US" altLang="zh-TW" dirty="0" smtClean="0">
              <a:solidFill>
                <a:srgbClr val="FF0000"/>
              </a:solidFill>
            </a:endParaRPr>
          </a:p>
          <a:p>
            <a:pPr lvl="1"/>
            <a:r>
              <a:rPr lang="en-US" altLang="zh-TW" dirty="0" smtClean="0"/>
              <a:t>RA1.7.1</a:t>
            </a:r>
            <a:r>
              <a:rPr lang="zh-TW" altLang="en-US" dirty="0"/>
              <a:t>外部財務報導目標是否與企業所適用之會計原則</a:t>
            </a:r>
            <a:r>
              <a:rPr lang="zh-TW" altLang="en-US" dirty="0">
                <a:solidFill>
                  <a:srgbClr val="7030A0"/>
                </a:solidFill>
              </a:rPr>
              <a:t>一致</a:t>
            </a:r>
            <a:r>
              <a:rPr lang="zh-TW" altLang="en-US" dirty="0" smtClean="0"/>
              <a:t>？</a:t>
            </a:r>
            <a:endParaRPr lang="en-US" altLang="zh-TW" dirty="0" smtClean="0"/>
          </a:p>
          <a:p>
            <a:pPr lvl="1"/>
            <a:r>
              <a:rPr lang="en-US" altLang="zh-TW" dirty="0"/>
              <a:t>RA 1.7.2.</a:t>
            </a:r>
            <a:r>
              <a:rPr lang="zh-TW" altLang="en-US" dirty="0"/>
              <a:t>管理階層是否考慮財務報表表達之重大性，並訂定</a:t>
            </a:r>
            <a:r>
              <a:rPr lang="zh-TW" altLang="en-US" dirty="0">
                <a:solidFill>
                  <a:srgbClr val="7030A0"/>
                </a:solidFill>
              </a:rPr>
              <a:t>重大性判斷原則</a:t>
            </a:r>
            <a:r>
              <a:rPr lang="zh-TW" altLang="en-US" dirty="0"/>
              <a:t>？</a:t>
            </a:r>
            <a:endParaRPr lang="en-US" altLang="zh-TW" dirty="0" smtClean="0"/>
          </a:p>
          <a:p>
            <a:pPr lvl="1"/>
            <a:endParaRPr lang="en-US" altLang="zh-TW" dirty="0" smtClean="0"/>
          </a:p>
        </p:txBody>
      </p:sp>
    </p:spTree>
    <p:extLst>
      <p:ext uri="{BB962C8B-B14F-4D97-AF65-F5344CB8AC3E}">
        <p14:creationId xmlns:p14="http://schemas.microsoft.com/office/powerpoint/2010/main" val="315431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主要更新項目</a:t>
            </a:r>
            <a:r>
              <a:rPr lang="en-US" altLang="zh-TW" dirty="0"/>
              <a:t>-</a:t>
            </a:r>
            <a:r>
              <a:rPr lang="zh-TW" altLang="en-US" dirty="0"/>
              <a:t>風險</a:t>
            </a:r>
            <a:r>
              <a:rPr lang="zh-TW" altLang="en-US" dirty="0" smtClean="0"/>
              <a:t>評估</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1187625" y="1268760"/>
            <a:ext cx="7883350" cy="4979640"/>
          </a:xfrm>
        </p:spPr>
        <p:txBody>
          <a:bodyPr/>
          <a:lstStyle/>
          <a:p>
            <a:r>
              <a:rPr lang="zh-TW" altLang="en-US" dirty="0" smtClean="0">
                <a:solidFill>
                  <a:srgbClr val="00B050"/>
                </a:solidFill>
              </a:rPr>
              <a:t>評估風險時考量舞弊發生原因及可能性</a:t>
            </a:r>
            <a:endParaRPr lang="en-US" altLang="zh-TW" dirty="0" smtClean="0">
              <a:solidFill>
                <a:srgbClr val="00B050"/>
              </a:solidFill>
            </a:endParaRPr>
          </a:p>
          <a:p>
            <a:pPr lvl="1"/>
            <a:r>
              <a:rPr lang="en-US" altLang="zh-TW" sz="2400" dirty="0" smtClean="0"/>
              <a:t>RA </a:t>
            </a:r>
            <a:r>
              <a:rPr lang="en-US" altLang="zh-TW" sz="2400" dirty="0"/>
              <a:t>2.1.1</a:t>
            </a:r>
            <a:r>
              <a:rPr lang="zh-TW" altLang="en-US" sz="2400" dirty="0"/>
              <a:t>企業辨識及評估風險時，範圍是否涵蓋與達成目標攸關之</a:t>
            </a:r>
            <a:r>
              <a:rPr lang="zh-TW" altLang="en-US" sz="2400" dirty="0">
                <a:solidFill>
                  <a:srgbClr val="7030A0"/>
                </a:solidFill>
              </a:rPr>
              <a:t>企業、子公司、部門或其他單位</a:t>
            </a:r>
            <a:r>
              <a:rPr lang="zh-TW" altLang="en-US" sz="2400" dirty="0"/>
              <a:t>之風險</a:t>
            </a:r>
            <a:r>
              <a:rPr lang="zh-TW" altLang="en-US" sz="2400" dirty="0" smtClean="0"/>
              <a:t>？</a:t>
            </a:r>
            <a:endParaRPr lang="en-US" altLang="zh-TW" sz="2400" dirty="0" smtClean="0"/>
          </a:p>
          <a:p>
            <a:pPr lvl="1"/>
            <a:r>
              <a:rPr lang="en-US" altLang="zh-TW" sz="2400" dirty="0"/>
              <a:t>RA 2.1.2-1</a:t>
            </a:r>
            <a:r>
              <a:rPr lang="zh-TW" altLang="en-US" sz="2400" dirty="0"/>
              <a:t>管理階層是否建立</a:t>
            </a:r>
            <a:r>
              <a:rPr lang="zh-TW" altLang="en-US" sz="2400" dirty="0">
                <a:solidFill>
                  <a:srgbClr val="7030A0"/>
                </a:solidFill>
              </a:rPr>
              <a:t>有效之風險評估機制</a:t>
            </a:r>
            <a:r>
              <a:rPr lang="zh-TW" altLang="en-US" sz="2400" dirty="0" smtClean="0"/>
              <a:t>？</a:t>
            </a:r>
            <a:r>
              <a:rPr lang="zh-TW" altLang="en-US" sz="2400" dirty="0" smtClean="0">
                <a:solidFill>
                  <a:srgbClr val="FF0000"/>
                </a:solidFill>
              </a:rPr>
              <a:t>＊</a:t>
            </a:r>
            <a:endParaRPr lang="en-US" altLang="zh-TW" sz="2400" dirty="0">
              <a:solidFill>
                <a:srgbClr val="FF0000"/>
              </a:solidFill>
            </a:endParaRPr>
          </a:p>
          <a:p>
            <a:pPr lvl="1"/>
            <a:r>
              <a:rPr lang="en-US" altLang="zh-TW" sz="2400" dirty="0"/>
              <a:t>RA 3.1.1</a:t>
            </a:r>
            <a:r>
              <a:rPr lang="zh-TW" altLang="en-US" sz="2400" dirty="0"/>
              <a:t>管理階層評估風險時，是否考量</a:t>
            </a:r>
            <a:r>
              <a:rPr lang="zh-TW" altLang="en-US" sz="2400" dirty="0">
                <a:solidFill>
                  <a:srgbClr val="7030A0"/>
                </a:solidFill>
              </a:rPr>
              <a:t>可能發生之舞弊</a:t>
            </a:r>
            <a:r>
              <a:rPr lang="zh-TW" altLang="en-US" sz="2400" dirty="0"/>
              <a:t>情事</a:t>
            </a:r>
            <a:r>
              <a:rPr lang="zh-TW" altLang="en-US" sz="2400" dirty="0" smtClean="0"/>
              <a:t>？</a:t>
            </a:r>
            <a:endParaRPr lang="en-US" altLang="zh-TW" sz="2400" dirty="0" smtClean="0"/>
          </a:p>
          <a:p>
            <a:pPr lvl="1"/>
            <a:r>
              <a:rPr lang="en-US" altLang="zh-TW" sz="2400" dirty="0"/>
              <a:t>RA 3.2.3-1</a:t>
            </a:r>
            <a:r>
              <a:rPr lang="zh-TW" altLang="en-US" sz="2400" dirty="0"/>
              <a:t>舞弊辨識是否考量</a:t>
            </a:r>
            <a:r>
              <a:rPr lang="zh-TW" altLang="en-US" sz="2400" dirty="0">
                <a:solidFill>
                  <a:srgbClr val="7030A0"/>
                </a:solidFill>
              </a:rPr>
              <a:t>未經授權取得、使用或處分資產、竄改企業報導紀錄、或從事其他不當行為，導致不實報導或可能之資產損失</a:t>
            </a:r>
            <a:r>
              <a:rPr lang="zh-TW" altLang="en-US" sz="2400" dirty="0"/>
              <a:t>等因素</a:t>
            </a:r>
            <a:r>
              <a:rPr lang="zh-TW" altLang="en-US" sz="2400" dirty="0" smtClean="0"/>
              <a:t>？</a:t>
            </a:r>
            <a:endParaRPr lang="en-US" altLang="zh-TW" sz="2400" dirty="0" smtClean="0"/>
          </a:p>
          <a:p>
            <a:pPr lvl="1"/>
            <a:r>
              <a:rPr lang="en-US" altLang="zh-TW" sz="2400" dirty="0"/>
              <a:t>RA4.1.1-1</a:t>
            </a:r>
            <a:r>
              <a:rPr lang="zh-TW" altLang="en-US" sz="2400" dirty="0"/>
              <a:t>及</a:t>
            </a:r>
            <a:r>
              <a:rPr lang="en-US" altLang="zh-TW" sz="2400" dirty="0"/>
              <a:t>RA4.1.2</a:t>
            </a:r>
            <a:r>
              <a:rPr lang="zh-TW" altLang="en-US" sz="2400" dirty="0"/>
              <a:t>管理階層評估風險時，是否考量公司</a:t>
            </a:r>
            <a:r>
              <a:rPr lang="zh-TW" altLang="en-US" sz="2400" dirty="0">
                <a:solidFill>
                  <a:srgbClr val="7030A0"/>
                </a:solidFill>
              </a:rPr>
              <a:t>外部環境及商業模式改變</a:t>
            </a:r>
            <a:r>
              <a:rPr lang="zh-TW" altLang="en-US" sz="2400" dirty="0"/>
              <a:t>之影響</a:t>
            </a:r>
            <a:r>
              <a:rPr lang="zh-TW" altLang="en-US" sz="2400" dirty="0" smtClean="0"/>
              <a:t>？</a:t>
            </a:r>
            <a:r>
              <a:rPr lang="zh-TW" altLang="en-US" sz="2400" dirty="0" smtClean="0">
                <a:solidFill>
                  <a:srgbClr val="FF0000"/>
                </a:solidFill>
              </a:rPr>
              <a:t> ＊</a:t>
            </a:r>
            <a:endParaRPr lang="en-US" altLang="zh-TW" sz="2400" dirty="0"/>
          </a:p>
          <a:p>
            <a:pPr lvl="1"/>
            <a:endParaRPr lang="zh-TW" altLang="en-US" sz="24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14</a:t>
            </a:fld>
            <a:endParaRPr lang="en-US" altLang="zh-TW"/>
          </a:p>
        </p:txBody>
      </p:sp>
    </p:spTree>
    <p:extLst>
      <p:ext uri="{BB962C8B-B14F-4D97-AF65-F5344CB8AC3E}">
        <p14:creationId xmlns:p14="http://schemas.microsoft.com/office/powerpoint/2010/main" val="242037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控制作業</a:t>
            </a:r>
            <a:endParaRPr lang="zh-TW" altLang="en-US" dirty="0"/>
          </a:p>
        </p:txBody>
      </p:sp>
      <p:sp>
        <p:nvSpPr>
          <p:cNvPr id="3" name="內容版面配置區 2"/>
          <p:cNvSpPr>
            <a:spLocks noGrp="1"/>
          </p:cNvSpPr>
          <p:nvPr>
            <p:ph idx="1"/>
          </p:nvPr>
        </p:nvSpPr>
        <p:spPr>
          <a:xfrm>
            <a:off x="1043609" y="1268760"/>
            <a:ext cx="8027366" cy="4979640"/>
          </a:xfrm>
        </p:spPr>
        <p:txBody>
          <a:bodyPr/>
          <a:lstStyle/>
          <a:p>
            <a:r>
              <a:rPr lang="zh-TW" altLang="en-US" sz="3000" dirty="0" smtClean="0">
                <a:solidFill>
                  <a:srgbClr val="00B050"/>
                </a:solidFill>
              </a:rPr>
              <a:t>建立控制作業降低相關風險至可接受水準</a:t>
            </a:r>
            <a:endParaRPr lang="en-US" altLang="zh-TW" sz="3000" dirty="0" smtClean="0">
              <a:solidFill>
                <a:srgbClr val="00B050"/>
              </a:solidFill>
            </a:endParaRPr>
          </a:p>
          <a:p>
            <a:pPr lvl="1"/>
            <a:r>
              <a:rPr lang="en-US" altLang="zh-TW" sz="2400" dirty="0" smtClean="0"/>
              <a:t>CA1.1.3</a:t>
            </a:r>
            <a:r>
              <a:rPr lang="zh-TW" altLang="en-US" sz="2400" dirty="0" smtClean="0"/>
              <a:t>控制作業之執行是否包括</a:t>
            </a:r>
            <a:r>
              <a:rPr lang="zh-TW" altLang="en-US" sz="2400" dirty="0" smtClean="0">
                <a:solidFill>
                  <a:srgbClr val="7030A0"/>
                </a:solidFill>
              </a:rPr>
              <a:t>企業所有層級、業務流程內之各個階段、所有科技環境等範圍及對子公司之監督與管理</a:t>
            </a:r>
            <a:r>
              <a:rPr lang="zh-TW" altLang="en-US" sz="2400" dirty="0" smtClean="0"/>
              <a:t>？</a:t>
            </a:r>
            <a:r>
              <a:rPr lang="zh-TW" altLang="en-US" sz="2400" dirty="0" smtClean="0">
                <a:solidFill>
                  <a:srgbClr val="FF0000"/>
                </a:solidFill>
              </a:rPr>
              <a:t> ＊</a:t>
            </a:r>
            <a:endParaRPr lang="en-US" altLang="zh-TW" sz="2400" dirty="0" smtClean="0"/>
          </a:p>
          <a:p>
            <a:pPr lvl="1"/>
            <a:r>
              <a:rPr lang="en-US" altLang="zh-TW" sz="2400" dirty="0" smtClean="0"/>
              <a:t>CA1.2.2-1</a:t>
            </a:r>
            <a:r>
              <a:rPr lang="zh-TW" altLang="en-US" sz="2400" dirty="0" smtClean="0"/>
              <a:t>企業是否</a:t>
            </a:r>
            <a:r>
              <a:rPr lang="zh-TW" altLang="en-US" sz="2400" dirty="0" smtClean="0">
                <a:solidFill>
                  <a:srgbClr val="7030A0"/>
                </a:solidFill>
              </a:rPr>
              <a:t>依風險評估結果，採用適當控制政策和程序</a:t>
            </a:r>
            <a:r>
              <a:rPr lang="zh-TW" altLang="en-US" sz="2400" dirty="0" smtClean="0"/>
              <a:t>，以將風險控制在可承受之範圍內？</a:t>
            </a:r>
            <a:r>
              <a:rPr lang="zh-TW" altLang="en-US" sz="2400" dirty="0" smtClean="0">
                <a:solidFill>
                  <a:srgbClr val="FF0000"/>
                </a:solidFill>
              </a:rPr>
              <a:t> ＊</a:t>
            </a:r>
            <a:endParaRPr lang="en-US" altLang="zh-TW" sz="2400" dirty="0" smtClean="0"/>
          </a:p>
          <a:p>
            <a:pPr lvl="1"/>
            <a:r>
              <a:rPr lang="en-US" altLang="zh-TW" sz="2400" dirty="0"/>
              <a:t>CA 1.3.1</a:t>
            </a:r>
            <a:r>
              <a:rPr lang="zh-TW" altLang="en-US" sz="2400" dirty="0"/>
              <a:t>企業訂定之控制政策和程序是否</a:t>
            </a:r>
            <a:r>
              <a:rPr lang="zh-TW" altLang="en-US" sz="2400" dirty="0">
                <a:solidFill>
                  <a:srgbClr val="7030A0"/>
                </a:solidFill>
              </a:rPr>
              <a:t>已予執行</a:t>
            </a:r>
            <a:r>
              <a:rPr lang="zh-TW" altLang="en-US" sz="2400" dirty="0" smtClean="0"/>
              <a:t>？</a:t>
            </a:r>
            <a:r>
              <a:rPr lang="zh-TW" altLang="en-US" sz="2400" dirty="0" smtClean="0">
                <a:solidFill>
                  <a:srgbClr val="FF0000"/>
                </a:solidFill>
              </a:rPr>
              <a:t>＊</a:t>
            </a:r>
            <a:endParaRPr lang="en-US" altLang="zh-TW" sz="2400" dirty="0" smtClean="0"/>
          </a:p>
          <a:p>
            <a:pPr lvl="1"/>
            <a:r>
              <a:rPr lang="en-US" altLang="zh-TW" sz="2400" dirty="0"/>
              <a:t>CA1.3.3-4</a:t>
            </a:r>
            <a:r>
              <a:rPr lang="zh-TW" altLang="en-US" sz="2400" dirty="0"/>
              <a:t>內部稽核單位是否</a:t>
            </a:r>
            <a:r>
              <a:rPr lang="zh-TW" altLang="en-US" sz="2400" dirty="0">
                <a:solidFill>
                  <a:srgbClr val="7030A0"/>
                </a:solidFill>
              </a:rPr>
              <a:t>持續追蹤</a:t>
            </a:r>
            <a:r>
              <a:rPr lang="zh-TW" altLang="en-US" sz="2400" dirty="0"/>
              <a:t>其改善情形</a:t>
            </a:r>
            <a:r>
              <a:rPr lang="zh-TW" altLang="en-US" sz="2400" dirty="0" smtClean="0"/>
              <a:t>？</a:t>
            </a:r>
            <a:r>
              <a:rPr lang="zh-TW" altLang="en-US" sz="2400" dirty="0" smtClean="0">
                <a:solidFill>
                  <a:srgbClr val="FF0000"/>
                </a:solidFill>
              </a:rPr>
              <a:t>＊</a:t>
            </a:r>
            <a:r>
              <a:rPr lang="zh-TW" altLang="en-US" sz="2400" dirty="0" smtClean="0"/>
              <a:t> </a:t>
            </a:r>
            <a:endParaRPr lang="en-US" altLang="zh-TW" sz="2400" dirty="0" smtClean="0"/>
          </a:p>
          <a:p>
            <a:pPr lvl="1"/>
            <a:r>
              <a:rPr lang="en-US" altLang="zh-TW" sz="2400" dirty="0"/>
              <a:t>CA 2.1.1-1 </a:t>
            </a:r>
            <a:r>
              <a:rPr lang="zh-TW" altLang="en-US" sz="2400" dirty="0"/>
              <a:t>管理階層是否整合攸關業務流程，</a:t>
            </a:r>
            <a:r>
              <a:rPr lang="zh-TW" altLang="en-US" sz="2400" dirty="0">
                <a:solidFill>
                  <a:srgbClr val="7030A0"/>
                </a:solidFill>
              </a:rPr>
              <a:t>建置自動化控制及資訊科技控制</a:t>
            </a:r>
            <a:r>
              <a:rPr lang="zh-TW" altLang="en-US" sz="2400" dirty="0" smtClean="0"/>
              <a:t>？</a:t>
            </a:r>
            <a:endParaRPr lang="en-US" altLang="zh-TW" sz="2400" dirty="0" smtClean="0"/>
          </a:p>
          <a:p>
            <a:pPr lvl="1"/>
            <a:r>
              <a:rPr lang="en-US" altLang="zh-TW" sz="2400" dirty="0" smtClean="0"/>
              <a:t>CA3.1.3</a:t>
            </a:r>
            <a:r>
              <a:rPr lang="zh-TW" altLang="en-US" sz="2400" dirty="0" smtClean="0"/>
              <a:t>企業發現內部控制缺失時，是否</a:t>
            </a:r>
            <a:r>
              <a:rPr lang="zh-TW" altLang="en-US" sz="2400" dirty="0" smtClean="0">
                <a:solidFill>
                  <a:srgbClr val="7030A0"/>
                </a:solidFill>
              </a:rPr>
              <a:t>及時調查及追蹤改善</a:t>
            </a:r>
            <a:r>
              <a:rPr lang="zh-TW" altLang="en-US" sz="2400" dirty="0" smtClean="0"/>
              <a:t>？</a:t>
            </a:r>
            <a:r>
              <a:rPr lang="zh-TW" altLang="en-US" sz="2400" dirty="0" smtClean="0">
                <a:solidFill>
                  <a:srgbClr val="FF0000"/>
                </a:solidFill>
              </a:rPr>
              <a:t> ＊</a:t>
            </a:r>
            <a:endParaRPr lang="zh-TW" altLang="en-US" sz="24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15</a:t>
            </a:fld>
            <a:endParaRPr lang="en-US" altLang="zh-TW"/>
          </a:p>
        </p:txBody>
      </p:sp>
    </p:spTree>
    <p:extLst>
      <p:ext uri="{BB962C8B-B14F-4D97-AF65-F5344CB8AC3E}">
        <p14:creationId xmlns:p14="http://schemas.microsoft.com/office/powerpoint/2010/main" val="359699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控制作業</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1435100" y="1268760"/>
            <a:ext cx="7499350" cy="4979640"/>
          </a:xfrm>
        </p:spPr>
        <p:txBody>
          <a:bodyPr/>
          <a:lstStyle/>
          <a:p>
            <a:r>
              <a:rPr lang="zh-TW" altLang="en-US" dirty="0" smtClean="0">
                <a:solidFill>
                  <a:srgbClr val="00B050"/>
                </a:solidFill>
              </a:rPr>
              <a:t>增列營運循環判斷參考項目</a:t>
            </a:r>
            <a:endParaRPr lang="en-US" altLang="zh-TW" dirty="0" smtClean="0">
              <a:solidFill>
                <a:srgbClr val="00B050"/>
              </a:solidFill>
            </a:endParaRPr>
          </a:p>
          <a:p>
            <a:pPr lvl="1"/>
            <a:r>
              <a:rPr lang="zh-TW" altLang="en-US" sz="2200" dirty="0" smtClean="0"/>
              <a:t>配合</a:t>
            </a:r>
            <a:r>
              <a:rPr lang="zh-TW" altLang="en-US" sz="2200" dirty="0" smtClean="0">
                <a:solidFill>
                  <a:srgbClr val="7030A0"/>
                </a:solidFill>
              </a:rPr>
              <a:t>公開發行公司內部控制制度處理準則第</a:t>
            </a:r>
            <a:r>
              <a:rPr lang="en-US" altLang="zh-TW" sz="2200" dirty="0" smtClean="0">
                <a:solidFill>
                  <a:srgbClr val="7030A0"/>
                </a:solidFill>
              </a:rPr>
              <a:t>7</a:t>
            </a:r>
            <a:r>
              <a:rPr lang="zh-TW" altLang="en-US" sz="2200" dirty="0" smtClean="0">
                <a:solidFill>
                  <a:srgbClr val="7030A0"/>
                </a:solidFill>
              </a:rPr>
              <a:t>條及第</a:t>
            </a:r>
            <a:r>
              <a:rPr lang="en-US" altLang="zh-TW" sz="2200" dirty="0" smtClean="0">
                <a:solidFill>
                  <a:srgbClr val="7030A0"/>
                </a:solidFill>
              </a:rPr>
              <a:t>8</a:t>
            </a:r>
            <a:r>
              <a:rPr lang="zh-TW" altLang="en-US" sz="2200" dirty="0" smtClean="0">
                <a:solidFill>
                  <a:srgbClr val="7030A0"/>
                </a:solidFill>
              </a:rPr>
              <a:t>條所列之控制作業</a:t>
            </a:r>
            <a:r>
              <a:rPr lang="zh-TW" altLang="en-US" sz="2200" dirty="0" smtClean="0"/>
              <a:t>，更新參考項目內容。</a:t>
            </a:r>
            <a:endParaRPr lang="en-US" altLang="zh-TW" sz="2200" dirty="0" smtClean="0"/>
          </a:p>
          <a:p>
            <a:pPr lvl="1"/>
            <a:r>
              <a:rPr lang="zh-TW" altLang="en-US" sz="2200" dirty="0" smtClean="0"/>
              <a:t>就一般企業營運情形，</a:t>
            </a:r>
            <a:r>
              <a:rPr lang="zh-TW" altLang="en-US" sz="2200" dirty="0" smtClean="0">
                <a:solidFill>
                  <a:srgbClr val="7030A0"/>
                </a:solidFill>
              </a:rPr>
              <a:t>新增參考項目</a:t>
            </a:r>
            <a:r>
              <a:rPr lang="zh-TW" altLang="en-US" sz="2200" dirty="0" smtClean="0"/>
              <a:t>供利用，例如：</a:t>
            </a:r>
            <a:endParaRPr lang="en-US" altLang="zh-TW" sz="2200" dirty="0" smtClean="0"/>
          </a:p>
          <a:p>
            <a:pPr lvl="2"/>
            <a:r>
              <a:rPr lang="zh-TW" altLang="en-US" sz="1800" dirty="0" smtClean="0"/>
              <a:t>是否有機制確認報價及訂單有效性？逾期帳款是否進行催收？</a:t>
            </a:r>
            <a:endParaRPr lang="en-US" altLang="zh-TW" sz="1800" dirty="0" smtClean="0"/>
          </a:p>
          <a:p>
            <a:pPr lvl="2"/>
            <a:r>
              <a:rPr lang="zh-TW" altLang="en-US" sz="1800" dirty="0" smtClean="0"/>
              <a:t>取得或處分資產或投資是否經適當評估並經權責主管核准？</a:t>
            </a:r>
            <a:endParaRPr lang="en-US" altLang="zh-TW" sz="1800" dirty="0" smtClean="0"/>
          </a:p>
          <a:p>
            <a:pPr lvl="2"/>
            <a:r>
              <a:rPr lang="zh-TW" altLang="en-US" sz="1800" dirty="0" smtClean="0"/>
              <a:t>各項借款之舉借及償還手續是否經適當授權核准後辦理？</a:t>
            </a:r>
            <a:endParaRPr lang="en-US" altLang="zh-TW" sz="1800" dirty="0" smtClean="0"/>
          </a:p>
          <a:p>
            <a:pPr lvl="2"/>
            <a:r>
              <a:rPr lang="zh-TW" altLang="en-US" sz="1800" dirty="0" smtClean="0"/>
              <a:t>是否訂定報廢電腦處理程序並確實將硬碟內容銷毀，避免內部資料外洩？</a:t>
            </a:r>
            <a:endParaRPr lang="en-US" altLang="zh-TW" sz="1800" dirty="0" smtClean="0"/>
          </a:p>
          <a:p>
            <a:pPr lvl="2"/>
            <a:r>
              <a:rPr lang="zh-TW" altLang="en-US" sz="1800" dirty="0" smtClean="0"/>
              <a:t>印鑑是否設置清冊列管？印鑑大、小章是否分開保管？</a:t>
            </a:r>
            <a:endParaRPr lang="en-US" altLang="zh-TW" sz="1800" dirty="0" smtClean="0"/>
          </a:p>
          <a:p>
            <a:pPr lvl="2"/>
            <a:r>
              <a:rPr lang="zh-TW" altLang="en-US" sz="1800" dirty="0" smtClean="0"/>
              <a:t>需職能分工的工作是否不相互代理？</a:t>
            </a:r>
            <a:endParaRPr lang="en-US" altLang="zh-TW" sz="1800" dirty="0" smtClean="0"/>
          </a:p>
          <a:p>
            <a:pPr lvl="1"/>
            <a:r>
              <a:rPr lang="zh-TW" altLang="en-US" sz="2200" dirty="0" smtClean="0"/>
              <a:t>配合新修內控準則規定，新增</a:t>
            </a:r>
            <a:r>
              <a:rPr lang="zh-TW" altLang="en-US" sz="2200" u="sng" dirty="0" smtClean="0">
                <a:solidFill>
                  <a:srgbClr val="FF0000"/>
                </a:solidFill>
              </a:rPr>
              <a:t>股務管理作業</a:t>
            </a:r>
            <a:r>
              <a:rPr lang="zh-TW" altLang="en-US" sz="2200" dirty="0" smtClean="0"/>
              <a:t>、</a:t>
            </a:r>
            <a:r>
              <a:rPr lang="zh-TW" altLang="en-US" sz="2200" u="sng" dirty="0" smtClean="0">
                <a:solidFill>
                  <a:srgbClr val="FF0000"/>
                </a:solidFill>
              </a:rPr>
              <a:t>個人資料保護管理作業</a:t>
            </a:r>
            <a:r>
              <a:rPr lang="zh-TW" altLang="en-US" sz="2200" dirty="0" smtClean="0"/>
              <a:t>及</a:t>
            </a:r>
            <a:r>
              <a:rPr lang="zh-TW" altLang="en-US" sz="2200" u="sng" dirty="0" smtClean="0">
                <a:solidFill>
                  <a:srgbClr val="FF0000"/>
                </a:solidFill>
              </a:rPr>
              <a:t>審計委員會議事運作管理作業</a:t>
            </a:r>
            <a:r>
              <a:rPr lang="zh-TW" altLang="en-US" sz="2200" dirty="0" smtClean="0"/>
              <a:t>之參考項目供利用。</a:t>
            </a:r>
            <a:endParaRPr lang="zh-TW" altLang="en-US" sz="22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16</a:t>
            </a:fld>
            <a:endParaRPr lang="en-US" altLang="zh-TW"/>
          </a:p>
        </p:txBody>
      </p:sp>
    </p:spTree>
    <p:extLst>
      <p:ext uri="{BB962C8B-B14F-4D97-AF65-F5344CB8AC3E}">
        <p14:creationId xmlns:p14="http://schemas.microsoft.com/office/powerpoint/2010/main" val="294120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資訊與溝通</a:t>
            </a:r>
            <a:endParaRPr lang="zh-TW" altLang="en-US" dirty="0"/>
          </a:p>
        </p:txBody>
      </p:sp>
      <p:sp>
        <p:nvSpPr>
          <p:cNvPr id="3" name="內容版面配置區 2"/>
          <p:cNvSpPr>
            <a:spLocks noGrp="1"/>
          </p:cNvSpPr>
          <p:nvPr>
            <p:ph idx="1"/>
          </p:nvPr>
        </p:nvSpPr>
        <p:spPr/>
        <p:txBody>
          <a:bodyPr/>
          <a:lstStyle/>
          <a:p>
            <a:r>
              <a:rPr lang="zh-TW" altLang="en-US" dirty="0" smtClean="0">
                <a:solidFill>
                  <a:srgbClr val="00B050"/>
                </a:solidFill>
              </a:rPr>
              <a:t>蒐集資訊以支持內部控制持續運作</a:t>
            </a:r>
            <a:endParaRPr lang="en-US" altLang="zh-TW" dirty="0" smtClean="0">
              <a:solidFill>
                <a:srgbClr val="00B050"/>
              </a:solidFill>
            </a:endParaRPr>
          </a:p>
          <a:p>
            <a:pPr lvl="1"/>
            <a:r>
              <a:rPr lang="en-US" altLang="zh-TW" dirty="0"/>
              <a:t>IC1.1.1-1</a:t>
            </a:r>
            <a:r>
              <a:rPr lang="zh-TW" altLang="en-US" dirty="0"/>
              <a:t>企業內部控制制度是否具備產生</a:t>
            </a:r>
            <a:r>
              <a:rPr lang="zh-TW" altLang="en-US" dirty="0">
                <a:solidFill>
                  <a:srgbClr val="7030A0"/>
                </a:solidFill>
              </a:rPr>
              <a:t>規劃、執行、監督等</a:t>
            </a:r>
            <a:r>
              <a:rPr lang="zh-TW" altLang="en-US" dirty="0"/>
              <a:t>所需資訊之機制</a:t>
            </a:r>
            <a:r>
              <a:rPr lang="zh-TW" altLang="en-US" dirty="0" smtClean="0"/>
              <a:t>？</a:t>
            </a:r>
            <a:r>
              <a:rPr lang="zh-TW" altLang="en-US" dirty="0" smtClean="0">
                <a:solidFill>
                  <a:srgbClr val="FF0000"/>
                </a:solidFill>
              </a:rPr>
              <a:t>＊</a:t>
            </a:r>
            <a:endParaRPr lang="en-US" altLang="zh-TW" dirty="0"/>
          </a:p>
          <a:p>
            <a:pPr lvl="1"/>
            <a:r>
              <a:rPr lang="en-US" altLang="zh-TW" dirty="0"/>
              <a:t>IC 1.1.3-1</a:t>
            </a:r>
            <a:r>
              <a:rPr lang="zh-TW" altLang="en-US" dirty="0"/>
              <a:t>內部控制是否</a:t>
            </a:r>
            <a:r>
              <a:rPr lang="zh-TW" altLang="en-US" dirty="0">
                <a:solidFill>
                  <a:srgbClr val="7030A0"/>
                </a:solidFill>
              </a:rPr>
              <a:t>支持</a:t>
            </a:r>
            <a:r>
              <a:rPr lang="zh-TW" altLang="en-US" dirty="0"/>
              <a:t>其他組成要素之持續運作</a:t>
            </a:r>
            <a:r>
              <a:rPr lang="zh-TW" altLang="en-US" dirty="0" smtClean="0"/>
              <a:t>？</a:t>
            </a:r>
            <a:r>
              <a:rPr lang="zh-TW" altLang="en-US" dirty="0" smtClean="0">
                <a:solidFill>
                  <a:srgbClr val="FF0000"/>
                </a:solidFill>
              </a:rPr>
              <a:t> ＊</a:t>
            </a:r>
            <a:endParaRPr lang="en-US" altLang="zh-TW" dirty="0" smtClean="0"/>
          </a:p>
          <a:p>
            <a:pPr lvl="1"/>
            <a:r>
              <a:rPr lang="en-US" altLang="zh-TW" dirty="0" smtClean="0"/>
              <a:t>IC1.4.1-1</a:t>
            </a:r>
            <a:r>
              <a:rPr lang="zh-TW" altLang="en-US" dirty="0" smtClean="0"/>
              <a:t>資訊系統是否能擷取</a:t>
            </a:r>
            <a:r>
              <a:rPr lang="zh-TW" altLang="en-US" dirty="0" smtClean="0">
                <a:solidFill>
                  <a:srgbClr val="7030A0"/>
                </a:solidFill>
              </a:rPr>
              <a:t>內部與外部</a:t>
            </a:r>
            <a:r>
              <a:rPr lang="zh-TW" altLang="en-US" dirty="0" smtClean="0"/>
              <a:t>之資料來源？</a:t>
            </a:r>
            <a:endParaRPr lang="en-US" altLang="zh-TW" dirty="0" smtClean="0"/>
          </a:p>
          <a:p>
            <a:pPr lvl="1"/>
            <a:r>
              <a:rPr lang="en-US" altLang="zh-TW" dirty="0"/>
              <a:t>IC 1.7.1-2</a:t>
            </a:r>
            <a:r>
              <a:rPr lang="zh-TW" altLang="en-US" dirty="0"/>
              <a:t>公司考量成本效益原則所取得的資訊，是否能用以協助公司目標的達成？</a:t>
            </a:r>
            <a:endParaRPr lang="en-US" altLang="zh-TW" dirty="0" smtClean="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17</a:t>
            </a:fld>
            <a:endParaRPr lang="en-US" altLang="zh-TW"/>
          </a:p>
        </p:txBody>
      </p:sp>
    </p:spTree>
    <p:extLst>
      <p:ext uri="{BB962C8B-B14F-4D97-AF65-F5344CB8AC3E}">
        <p14:creationId xmlns:p14="http://schemas.microsoft.com/office/powerpoint/2010/main" val="336333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主要更新項目</a:t>
            </a:r>
            <a:r>
              <a:rPr lang="en-US" altLang="zh-TW" dirty="0"/>
              <a:t>-</a:t>
            </a:r>
            <a:r>
              <a:rPr lang="zh-TW" altLang="en-US" dirty="0"/>
              <a:t>資訊與</a:t>
            </a:r>
            <a:r>
              <a:rPr lang="zh-TW" altLang="en-US" dirty="0" smtClean="0"/>
              <a:t>溝通</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pPr marL="90487"/>
            <a:r>
              <a:rPr lang="zh-TW" altLang="en-US" dirty="0" smtClean="0">
                <a:solidFill>
                  <a:srgbClr val="00B050"/>
                </a:solidFill>
              </a:rPr>
              <a:t>企業與內部及外部之有效</a:t>
            </a:r>
            <a:r>
              <a:rPr lang="zh-TW" altLang="en-US" dirty="0">
                <a:solidFill>
                  <a:srgbClr val="00B050"/>
                </a:solidFill>
              </a:rPr>
              <a:t>溝通</a:t>
            </a:r>
          </a:p>
          <a:p>
            <a:pPr marL="365125" lvl="1" indent="-282575">
              <a:spcBef>
                <a:spcPts val="600"/>
              </a:spcBef>
              <a:buClr>
                <a:srgbClr val="3B1D15"/>
              </a:buClr>
              <a:buSzPct val="80000"/>
              <a:buFont typeface="Wingdings 2" panose="05020102010507070707" pitchFamily="18" charset="2"/>
              <a:buChar char=""/>
            </a:pPr>
            <a:r>
              <a:rPr lang="en-US" altLang="zh-TW" sz="2400" dirty="0"/>
              <a:t>IC2.3.1-2</a:t>
            </a:r>
            <a:r>
              <a:rPr lang="zh-TW" altLang="en-US" sz="2400" dirty="0"/>
              <a:t>企業是否訂定員工對於不合法（包括貪汙）與不道德行為的</a:t>
            </a:r>
            <a:r>
              <a:rPr lang="zh-TW" altLang="en-US" sz="2400" dirty="0">
                <a:solidFill>
                  <a:srgbClr val="7030A0"/>
                </a:solidFill>
              </a:rPr>
              <a:t>申訴程序</a:t>
            </a:r>
            <a:r>
              <a:rPr lang="zh-TW" altLang="en-US" sz="2400" dirty="0"/>
              <a:t>？</a:t>
            </a:r>
            <a:endParaRPr lang="en-US" altLang="zh-TW" sz="2400" dirty="0"/>
          </a:p>
          <a:p>
            <a:pPr marL="365125" lvl="1" indent="-282575">
              <a:spcBef>
                <a:spcPts val="600"/>
              </a:spcBef>
              <a:buClr>
                <a:srgbClr val="3B1D15"/>
              </a:buClr>
              <a:buSzPct val="80000"/>
              <a:buFont typeface="Wingdings 2" panose="05020102010507070707" pitchFamily="18" charset="2"/>
              <a:buChar char=""/>
            </a:pPr>
            <a:r>
              <a:rPr lang="en-US" altLang="zh-TW" sz="2600" dirty="0" smtClean="0"/>
              <a:t>IC3.2.1</a:t>
            </a:r>
            <a:r>
              <a:rPr lang="zh-TW" altLang="en-US" sz="2600" dirty="0"/>
              <a:t>企業是否有申訴疑似不當行為之</a:t>
            </a:r>
            <a:r>
              <a:rPr lang="zh-TW" altLang="en-US" sz="2600" dirty="0">
                <a:solidFill>
                  <a:srgbClr val="7030A0"/>
                </a:solidFill>
              </a:rPr>
              <a:t>溝通管道</a:t>
            </a:r>
            <a:r>
              <a:rPr lang="zh-TW" altLang="en-US" sz="2600" dirty="0" smtClean="0"/>
              <a:t>？</a:t>
            </a:r>
            <a:endParaRPr lang="en-US" altLang="zh-TW" sz="2600" dirty="0" smtClean="0"/>
          </a:p>
          <a:p>
            <a:pPr marL="365125" lvl="1" indent="-282575">
              <a:spcBef>
                <a:spcPts val="600"/>
              </a:spcBef>
              <a:buClr>
                <a:srgbClr val="3B1D15"/>
              </a:buClr>
              <a:buSzPct val="80000"/>
              <a:buFont typeface="Wingdings 2" panose="05020102010507070707" pitchFamily="18" charset="2"/>
              <a:buChar char=""/>
            </a:pPr>
            <a:r>
              <a:rPr lang="en-US" altLang="zh-TW" sz="2600" dirty="0" smtClean="0"/>
              <a:t>IC3.3.2</a:t>
            </a:r>
            <a:r>
              <a:rPr lang="zh-TW" altLang="en-US" sz="2600" dirty="0" smtClean="0"/>
              <a:t>企業</a:t>
            </a:r>
            <a:r>
              <a:rPr lang="zh-TW" altLang="en-US" sz="2600" dirty="0"/>
              <a:t>是否將推動誠信經營之量化數據，持續分析評估誠信政策推動成效，於公司網站、年報及公開說明書揭露其誠信經營採行措施、履行情形及前揭量化數據與推動成效，並於</a:t>
            </a:r>
            <a:r>
              <a:rPr lang="zh-TW" altLang="en-US" sz="2600" dirty="0">
                <a:solidFill>
                  <a:srgbClr val="7030A0"/>
                </a:solidFill>
              </a:rPr>
              <a:t>公開資訊觀測站揭露</a:t>
            </a:r>
            <a:r>
              <a:rPr lang="zh-TW" altLang="en-US" sz="2600" dirty="0" smtClean="0"/>
              <a:t>？</a:t>
            </a:r>
            <a:r>
              <a:rPr lang="zh-TW" altLang="en-US" sz="2400" dirty="0" smtClean="0">
                <a:solidFill>
                  <a:srgbClr val="FF0000"/>
                </a:solidFill>
              </a:rPr>
              <a:t> ＊</a:t>
            </a:r>
            <a:endParaRPr lang="zh-TW" altLang="en-US" sz="2600" dirty="0"/>
          </a:p>
          <a:p>
            <a:endParaRPr lang="zh-TW" altLang="en-US"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18</a:t>
            </a:fld>
            <a:endParaRPr lang="en-US" altLang="zh-TW"/>
          </a:p>
        </p:txBody>
      </p:sp>
    </p:spTree>
    <p:extLst>
      <p:ext uri="{BB962C8B-B14F-4D97-AF65-F5344CB8AC3E}">
        <p14:creationId xmlns:p14="http://schemas.microsoft.com/office/powerpoint/2010/main" val="80228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監督</a:t>
            </a:r>
            <a:endParaRPr lang="zh-TW" altLang="en-US" dirty="0"/>
          </a:p>
        </p:txBody>
      </p:sp>
      <p:sp>
        <p:nvSpPr>
          <p:cNvPr id="3" name="內容版面配置區 2"/>
          <p:cNvSpPr>
            <a:spLocks noGrp="1"/>
          </p:cNvSpPr>
          <p:nvPr>
            <p:ph idx="1"/>
          </p:nvPr>
        </p:nvSpPr>
        <p:spPr>
          <a:xfrm>
            <a:off x="1043608" y="1196752"/>
            <a:ext cx="8100392" cy="5051648"/>
          </a:xfrm>
        </p:spPr>
        <p:txBody>
          <a:bodyPr/>
          <a:lstStyle/>
          <a:p>
            <a:r>
              <a:rPr lang="zh-TW" altLang="en-US" sz="3000" dirty="0" smtClean="0">
                <a:solidFill>
                  <a:srgbClr val="00B050"/>
                </a:solidFill>
              </a:rPr>
              <a:t>企業應持續評估內部控制制度各組成要素已經存在且持續運作</a:t>
            </a:r>
            <a:endParaRPr lang="en-US" altLang="zh-TW" sz="3000" dirty="0" smtClean="0">
              <a:solidFill>
                <a:srgbClr val="00B050"/>
              </a:solidFill>
            </a:endParaRPr>
          </a:p>
          <a:p>
            <a:pPr lvl="1"/>
            <a:r>
              <a:rPr lang="en-US" altLang="zh-TW" sz="2400" dirty="0" smtClean="0"/>
              <a:t>MA1.1.1-1</a:t>
            </a:r>
            <a:r>
              <a:rPr lang="zh-TW" altLang="en-US" sz="2400" dirty="0" smtClean="0"/>
              <a:t>企業是否有效運用</a:t>
            </a:r>
            <a:r>
              <a:rPr lang="zh-TW" altLang="en-US" sz="2400" dirty="0" smtClean="0">
                <a:solidFill>
                  <a:srgbClr val="7030A0"/>
                </a:solidFill>
              </a:rPr>
              <a:t>持續性評估及個別評估</a:t>
            </a:r>
            <a:r>
              <a:rPr lang="zh-TW" altLang="en-US" sz="2400" dirty="0" smtClean="0"/>
              <a:t>？</a:t>
            </a:r>
            <a:r>
              <a:rPr lang="zh-TW" altLang="en-US" sz="2400" dirty="0" smtClean="0">
                <a:solidFill>
                  <a:srgbClr val="FF0000"/>
                </a:solidFill>
              </a:rPr>
              <a:t>＊</a:t>
            </a:r>
            <a:endParaRPr lang="en-US" altLang="zh-TW" sz="2400" dirty="0" smtClean="0"/>
          </a:p>
          <a:p>
            <a:pPr lvl="1"/>
            <a:r>
              <a:rPr lang="en-US" altLang="zh-TW" sz="2400" dirty="0" smtClean="0"/>
              <a:t>MA1.6.3-1</a:t>
            </a:r>
            <a:r>
              <a:rPr lang="zh-TW" altLang="en-US" sz="2400" dirty="0" smtClean="0"/>
              <a:t>企業是否明訂</a:t>
            </a:r>
            <a:r>
              <a:rPr lang="zh-TW" altLang="en-US" sz="2400" dirty="0" smtClean="0">
                <a:solidFill>
                  <a:srgbClr val="7030A0"/>
                </a:solidFill>
              </a:rPr>
              <a:t>內部稽核人員及其職務代理人</a:t>
            </a:r>
            <a:r>
              <a:rPr lang="zh-TW" altLang="en-US" sz="2400" dirty="0" smtClean="0"/>
              <a:t>之適任條件？</a:t>
            </a:r>
            <a:r>
              <a:rPr lang="zh-TW" altLang="en-US" sz="2400" dirty="0" smtClean="0">
                <a:solidFill>
                  <a:srgbClr val="FF0000"/>
                </a:solidFill>
              </a:rPr>
              <a:t> ＊</a:t>
            </a:r>
            <a:endParaRPr lang="en-US" altLang="zh-TW" sz="2400" dirty="0" smtClean="0"/>
          </a:p>
          <a:p>
            <a:pPr lvl="1"/>
            <a:r>
              <a:rPr lang="en-US" altLang="zh-TW" sz="2400" dirty="0" smtClean="0"/>
              <a:t>MA1.6.4</a:t>
            </a:r>
            <a:r>
              <a:rPr lang="zh-TW" altLang="en-US" sz="2400" dirty="0" smtClean="0"/>
              <a:t>內部稽核人員及其職務代理人執行業務是否秉持超然獨立之精神，以客觀公正之立場與誠信原則，確實執行其職務？</a:t>
            </a:r>
            <a:r>
              <a:rPr lang="zh-TW" altLang="en-US" sz="2400" dirty="0" smtClean="0">
                <a:solidFill>
                  <a:srgbClr val="FF0000"/>
                </a:solidFill>
              </a:rPr>
              <a:t> ＊</a:t>
            </a:r>
            <a:endParaRPr lang="en-US" altLang="zh-TW" sz="2400" dirty="0" smtClean="0"/>
          </a:p>
          <a:p>
            <a:pPr lvl="1"/>
            <a:r>
              <a:rPr lang="en-US" altLang="zh-TW" sz="2400" dirty="0"/>
              <a:t>MA 1.7.5-2</a:t>
            </a:r>
            <a:r>
              <a:rPr lang="zh-TW" altLang="en-US" sz="2400" dirty="0"/>
              <a:t>企業若設有審計委員會及薪資報酬委員會者是否有將其議事運作之管理列入稽核項目</a:t>
            </a:r>
            <a:r>
              <a:rPr lang="zh-TW" altLang="en-US" sz="2400" dirty="0" smtClean="0"/>
              <a:t>？</a:t>
            </a:r>
            <a:r>
              <a:rPr lang="zh-TW" altLang="en-US" sz="2400" dirty="0" smtClean="0">
                <a:solidFill>
                  <a:srgbClr val="FF0000"/>
                </a:solidFill>
              </a:rPr>
              <a:t> ＊</a:t>
            </a:r>
            <a:endParaRPr lang="en-US" altLang="zh-TW" sz="2400" dirty="0" smtClean="0"/>
          </a:p>
          <a:p>
            <a:pPr lvl="1"/>
            <a:r>
              <a:rPr lang="en-US" altLang="zh-TW" sz="2400" dirty="0" smtClean="0"/>
              <a:t>MA1.7.6-1</a:t>
            </a:r>
            <a:r>
              <a:rPr lang="zh-TW" altLang="en-US" sz="2400" dirty="0" smtClean="0"/>
              <a:t>內部稽核單位是否依風險評估結果擬訂</a:t>
            </a:r>
            <a:r>
              <a:rPr lang="zh-TW" altLang="en-US" sz="2400" dirty="0" smtClean="0">
                <a:solidFill>
                  <a:srgbClr val="7030A0"/>
                </a:solidFill>
              </a:rPr>
              <a:t>年度稽核計畫</a:t>
            </a:r>
            <a:r>
              <a:rPr lang="zh-TW" altLang="en-US" sz="2400" dirty="0" smtClean="0"/>
              <a:t>？</a:t>
            </a:r>
            <a:r>
              <a:rPr lang="zh-TW" altLang="en-US" sz="2400" dirty="0" smtClean="0">
                <a:solidFill>
                  <a:srgbClr val="FF0000"/>
                </a:solidFill>
              </a:rPr>
              <a:t> ＊</a:t>
            </a:r>
            <a:endParaRPr lang="zh-TW" altLang="en-US" sz="24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19</a:t>
            </a:fld>
            <a:endParaRPr lang="en-US" altLang="zh-TW"/>
          </a:p>
        </p:txBody>
      </p:sp>
    </p:spTree>
    <p:extLst>
      <p:ext uri="{BB962C8B-B14F-4D97-AF65-F5344CB8AC3E}">
        <p14:creationId xmlns:p14="http://schemas.microsoft.com/office/powerpoint/2010/main" val="371728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大綱</a:t>
            </a:r>
            <a:endParaRPr lang="zh-TW" altLang="en-US" dirty="0"/>
          </a:p>
        </p:txBody>
      </p:sp>
      <p:sp>
        <p:nvSpPr>
          <p:cNvPr id="17411" name="內容版面配置區 2"/>
          <p:cNvSpPr>
            <a:spLocks noGrp="1"/>
          </p:cNvSpPr>
          <p:nvPr>
            <p:ph idx="1"/>
          </p:nvPr>
        </p:nvSpPr>
        <p:spPr>
          <a:xfrm>
            <a:off x="1435100" y="1447800"/>
            <a:ext cx="6953250" cy="4800600"/>
          </a:xfrm>
        </p:spPr>
        <p:txBody>
          <a:bodyPr/>
          <a:lstStyle/>
          <a:p>
            <a:r>
              <a:rPr lang="zh-TW" altLang="en-US" dirty="0" smtClean="0"/>
              <a:t>內部控制制度有效性判斷參考項目範例更新</a:t>
            </a:r>
            <a:endParaRPr lang="en-US" altLang="zh-TW" dirty="0" smtClean="0"/>
          </a:p>
          <a:p>
            <a:r>
              <a:rPr lang="zh-TW" altLang="en-US" dirty="0" smtClean="0"/>
              <a:t>主題式內控查核重點及常見缺失態樣</a:t>
            </a:r>
            <a:endParaRPr lang="en-US" altLang="zh-TW" dirty="0" smtClean="0"/>
          </a:p>
          <a:p>
            <a:r>
              <a:rPr lang="zh-TW" altLang="en-US" dirty="0" smtClean="0"/>
              <a:t>近期內控查核重點</a:t>
            </a:r>
            <a:endParaRPr lang="en-US" altLang="zh-TW" dirty="0" smtClean="0"/>
          </a:p>
          <a:p>
            <a:r>
              <a:rPr lang="zh-TW" altLang="en-US" dirty="0" smtClean="0"/>
              <a:t>案例分享</a:t>
            </a:r>
            <a:endParaRPr lang="en-US" altLang="zh-TW" dirty="0" smtClean="0"/>
          </a:p>
          <a:p>
            <a:endParaRPr lang="zh-TW" altLang="en-US" dirty="0" smtClean="0"/>
          </a:p>
        </p:txBody>
      </p:sp>
      <p:sp>
        <p:nvSpPr>
          <p:cNvPr id="1741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57C1BDA-5A40-432B-9CA5-7308C4B883A0}" type="slidenum">
              <a:rPr kumimoji="0" lang="en-US" altLang="zh-TW" sz="1200" smtClean="0">
                <a:solidFill>
                  <a:srgbClr val="B5A788"/>
                </a:solidFill>
              </a:rPr>
              <a:pPr/>
              <a:t>2</a:t>
            </a:fld>
            <a:endParaRPr kumimoji="0" lang="en-US" altLang="zh-TW" sz="1200" smtClean="0">
              <a:solidFill>
                <a:srgbClr val="B5A788"/>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主要更新項目</a:t>
            </a:r>
            <a:r>
              <a:rPr lang="en-US" altLang="zh-TW" dirty="0" smtClean="0"/>
              <a:t>-</a:t>
            </a:r>
            <a:r>
              <a:rPr lang="zh-TW" altLang="en-US" dirty="0" smtClean="0"/>
              <a:t>監督</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a:xfrm>
            <a:off x="1435100" y="1268760"/>
            <a:ext cx="7499350" cy="4979640"/>
          </a:xfrm>
        </p:spPr>
        <p:txBody>
          <a:bodyPr/>
          <a:lstStyle/>
          <a:p>
            <a:pPr lvl="1"/>
            <a:r>
              <a:rPr lang="en-US" altLang="zh-TW" sz="2400" dirty="0" smtClean="0"/>
              <a:t>MA1.7.5-1</a:t>
            </a:r>
            <a:r>
              <a:rPr lang="zh-TW" altLang="en-US" sz="2400" dirty="0" smtClean="0"/>
              <a:t>企業是否將</a:t>
            </a:r>
            <a:r>
              <a:rPr lang="zh-TW" altLang="en-US" sz="2400" dirty="0" smtClean="0">
                <a:solidFill>
                  <a:srgbClr val="7030A0"/>
                </a:solidFill>
              </a:rPr>
              <a:t>法令規章遵循事項、取得或處分資產、從事衍生性商品交易、資金貸與他人、為他人背書或提供保證之管理及關係人交易之管理等重大財務業務行為之控制作業、對子公司之監督與管理、董事會議事運作之管理、財務報表編製流程之管理，包括適用國際財務報導準則之管理、會計專業判斷程序、會計政策與估計變動之流程等、資通安全檢查、銷售及收款循環、採購及付款循環</a:t>
            </a:r>
            <a:r>
              <a:rPr lang="zh-TW" altLang="en-US" sz="2400" dirty="0" smtClean="0"/>
              <a:t>等重要營運循環，列為每年年度稽核計畫之稽核項目？</a:t>
            </a:r>
            <a:r>
              <a:rPr lang="zh-TW" altLang="en-US" sz="2400" dirty="0" smtClean="0">
                <a:solidFill>
                  <a:srgbClr val="FF0000"/>
                </a:solidFill>
              </a:rPr>
              <a:t> ＊</a:t>
            </a:r>
            <a:endParaRPr lang="en-US" altLang="zh-TW" sz="2400" dirty="0" smtClean="0"/>
          </a:p>
          <a:p>
            <a:pPr lvl="1"/>
            <a:r>
              <a:rPr lang="en-US" altLang="zh-TW" sz="2400" dirty="0" smtClean="0"/>
              <a:t>MA2.2.1</a:t>
            </a:r>
            <a:r>
              <a:rPr lang="zh-TW" altLang="en-US" sz="2400" dirty="0" smtClean="0"/>
              <a:t>及</a:t>
            </a:r>
            <a:r>
              <a:rPr lang="en-US" altLang="zh-TW" sz="2400" dirty="0" smtClean="0"/>
              <a:t>MA2.2.2-1</a:t>
            </a:r>
            <a:r>
              <a:rPr lang="zh-TW" altLang="en-US" sz="2400" dirty="0" smtClean="0"/>
              <a:t>管理階層、董事會及監察人</a:t>
            </a:r>
            <a:r>
              <a:rPr lang="en-US" altLang="zh-TW" sz="2400" dirty="0" smtClean="0"/>
              <a:t>(</a:t>
            </a:r>
            <a:r>
              <a:rPr lang="zh-TW" altLang="en-US" sz="2400" dirty="0" smtClean="0"/>
              <a:t>或審計委員會</a:t>
            </a:r>
            <a:r>
              <a:rPr lang="en-US" altLang="zh-TW" sz="2400" dirty="0" smtClean="0"/>
              <a:t>)</a:t>
            </a:r>
            <a:r>
              <a:rPr lang="zh-TW" altLang="en-US" sz="2400" dirty="0" smtClean="0"/>
              <a:t>是否針對內部控制缺失報告</a:t>
            </a:r>
            <a:r>
              <a:rPr lang="zh-TW" altLang="en-US" sz="2400" dirty="0" smtClean="0">
                <a:solidFill>
                  <a:srgbClr val="7030A0"/>
                </a:solidFill>
              </a:rPr>
              <a:t>分析、處理及定期進行追蹤及改善</a:t>
            </a:r>
            <a:r>
              <a:rPr lang="zh-TW" altLang="en-US" sz="2400" dirty="0" smtClean="0"/>
              <a:t>措施？</a:t>
            </a:r>
            <a:r>
              <a:rPr lang="zh-TW" altLang="en-US" sz="2400" dirty="0" smtClean="0">
                <a:solidFill>
                  <a:srgbClr val="FF0000"/>
                </a:solidFill>
              </a:rPr>
              <a:t> ＊</a:t>
            </a:r>
            <a:endParaRPr lang="zh-TW" altLang="en-US" sz="24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20</a:t>
            </a:fld>
            <a:endParaRPr lang="en-US" altLang="zh-TW"/>
          </a:p>
        </p:txBody>
      </p:sp>
    </p:spTree>
    <p:extLst>
      <p:ext uri="{BB962C8B-B14F-4D97-AF65-F5344CB8AC3E}">
        <p14:creationId xmlns:p14="http://schemas.microsoft.com/office/powerpoint/2010/main" val="349624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370573" y="2420888"/>
            <a:ext cx="7498080" cy="1503040"/>
          </a:xfrm>
        </p:spPr>
        <p:txBody>
          <a:bodyPr>
            <a:normAutofit/>
          </a:bodyPr>
          <a:lstStyle/>
          <a:p>
            <a:pPr marL="982663" indent="-982663"/>
            <a:r>
              <a:rPr lang="zh-TW" altLang="en-US" dirty="0"/>
              <a:t>貳</a:t>
            </a:r>
            <a:r>
              <a:rPr lang="zh-TW" altLang="en-US" dirty="0" smtClean="0"/>
              <a:t>、主題式內控查核重點及常見缺失態樣</a:t>
            </a:r>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21</a:t>
            </a:fld>
            <a:endParaRPr lang="en-US" altLang="zh-TW"/>
          </a:p>
        </p:txBody>
      </p:sp>
      <p:pic>
        <p:nvPicPr>
          <p:cNvPr id="6" name="圖片 5" descr="otc網頁表頭3.JPG"/>
          <p:cNvPicPr>
            <a:picLocks noChangeAspect="1"/>
          </p:cNvPicPr>
          <p:nvPr/>
        </p:nvPicPr>
        <p:blipFill>
          <a:blip r:embed="rId2" cstate="print"/>
          <a:srcRect t="29167" r="7812" b="56250"/>
          <a:stretch>
            <a:fillRect/>
          </a:stretch>
        </p:blipFill>
        <p:spPr>
          <a:xfrm>
            <a:off x="1047663" y="5013176"/>
            <a:ext cx="8143900" cy="108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73871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貳、主題式內控查核</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515810016"/>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22</a:t>
            </a:fld>
            <a:endParaRPr lang="en-US" altLang="zh-TW"/>
          </a:p>
        </p:txBody>
      </p:sp>
      <p:graphicFrame>
        <p:nvGraphicFramePr>
          <p:cNvPr id="7" name="資料庫圖表 6"/>
          <p:cNvGraphicFramePr/>
          <p:nvPr>
            <p:extLst>
              <p:ext uri="{D42A27DB-BD31-4B8C-83A1-F6EECF244321}">
                <p14:modId xmlns:p14="http://schemas.microsoft.com/office/powerpoint/2010/main" val="2568817890"/>
              </p:ext>
            </p:extLst>
          </p:nvPr>
        </p:nvGraphicFramePr>
        <p:xfrm>
          <a:off x="1259632" y="1268760"/>
          <a:ext cx="7488831" cy="4752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圖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07722">
            <a:off x="8222467" y="4121275"/>
            <a:ext cx="653033" cy="706560"/>
          </a:xfrm>
          <a:prstGeom prst="rect">
            <a:avLst/>
          </a:prstGeom>
        </p:spPr>
      </p:pic>
    </p:spTree>
    <p:extLst>
      <p:ext uri="{BB962C8B-B14F-4D97-AF65-F5344CB8AC3E}">
        <p14:creationId xmlns:p14="http://schemas.microsoft.com/office/powerpoint/2010/main" val="3204879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主題式內控查核</a:t>
            </a:r>
            <a:r>
              <a:rPr lang="en-US" altLang="zh-TW" dirty="0" smtClean="0"/>
              <a:t>-</a:t>
            </a:r>
            <a:r>
              <a:rPr lang="zh-TW" altLang="en-US" dirty="0" smtClean="0"/>
              <a:t>一般項目</a:t>
            </a:r>
            <a:endParaRPr lang="zh-TW" altLang="en-US" dirty="0"/>
          </a:p>
        </p:txBody>
      </p:sp>
      <p:sp>
        <p:nvSpPr>
          <p:cNvPr id="3" name="內容版面配置區 2"/>
          <p:cNvSpPr>
            <a:spLocks noGrp="1"/>
          </p:cNvSpPr>
          <p:nvPr>
            <p:ph idx="1"/>
          </p:nvPr>
        </p:nvSpPr>
        <p:spPr/>
        <p:txBody>
          <a:bodyPr/>
          <a:lstStyle/>
          <a:p>
            <a:r>
              <a:rPr lang="zh-TW" altLang="en-US" dirty="0" smtClean="0"/>
              <a:t>取得或處分資產</a:t>
            </a:r>
            <a:endParaRPr lang="en-US" altLang="zh-TW" dirty="0" smtClean="0"/>
          </a:p>
          <a:p>
            <a:r>
              <a:rPr lang="zh-TW" altLang="en-US" dirty="0" smtClean="0"/>
              <a:t>從事衍生性商品交易</a:t>
            </a:r>
            <a:endParaRPr lang="en-US" altLang="zh-TW" dirty="0" smtClean="0"/>
          </a:p>
          <a:p>
            <a:r>
              <a:rPr lang="zh-TW" altLang="en-US" dirty="0" smtClean="0"/>
              <a:t>資金貸與他人</a:t>
            </a:r>
            <a:endParaRPr lang="en-US" altLang="zh-TW" dirty="0" smtClean="0"/>
          </a:p>
          <a:p>
            <a:r>
              <a:rPr lang="zh-TW" altLang="en-US" dirty="0" smtClean="0"/>
              <a:t>為他人背書保證</a:t>
            </a:r>
            <a:endParaRPr lang="en-US" altLang="zh-TW" dirty="0" smtClean="0"/>
          </a:p>
          <a:p>
            <a:r>
              <a:rPr lang="zh-TW" altLang="en-US" dirty="0" smtClean="0"/>
              <a:t>董事會運作情形</a:t>
            </a:r>
            <a:endParaRPr lang="en-US" altLang="zh-TW" dirty="0" smtClean="0"/>
          </a:p>
          <a:p>
            <a:r>
              <a:rPr lang="zh-TW" altLang="en-US" dirty="0" smtClean="0"/>
              <a:t>適用國際會計準則之管理</a:t>
            </a:r>
            <a:endParaRPr lang="en-US" altLang="zh-TW" dirty="0" smtClean="0"/>
          </a:p>
          <a:p>
            <a:r>
              <a:rPr lang="zh-TW" altLang="en-US" dirty="0"/>
              <a:t>會計專業判斷程序、會計政策與估計變動之流程</a:t>
            </a:r>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23</a:t>
            </a:fld>
            <a:endParaRPr lang="en-US" altLang="zh-TW"/>
          </a:p>
        </p:txBody>
      </p:sp>
    </p:spTree>
    <p:extLst>
      <p:ext uri="{BB962C8B-B14F-4D97-AF65-F5344CB8AC3E}">
        <p14:creationId xmlns:p14="http://schemas.microsoft.com/office/powerpoint/2010/main" val="300751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主題式內控查核稽核重點：</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630275062"/>
              </p:ext>
            </p:extLst>
          </p:nvPr>
        </p:nvGraphicFramePr>
        <p:xfrm>
          <a:off x="1435100" y="1196752"/>
          <a:ext cx="749935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24</a:t>
            </a:fld>
            <a:endParaRPr lang="en-US" altLang="zh-TW"/>
          </a:p>
        </p:txBody>
      </p:sp>
    </p:spTree>
    <p:extLst>
      <p:ext uri="{BB962C8B-B14F-4D97-AF65-F5344CB8AC3E}">
        <p14:creationId xmlns:p14="http://schemas.microsoft.com/office/powerpoint/2010/main" val="262027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主題式內控查核稽核重點</a:t>
            </a:r>
            <a:r>
              <a:rPr lang="en-US" altLang="zh-TW" dirty="0" smtClean="0"/>
              <a:t>(</a:t>
            </a:r>
            <a:r>
              <a:rPr lang="zh-TW" altLang="en-US" dirty="0"/>
              <a:t>續</a:t>
            </a:r>
            <a:r>
              <a:rPr lang="en-US" altLang="zh-TW" dirty="0" smtClean="0"/>
              <a:t>)</a:t>
            </a:r>
            <a:r>
              <a:rPr lang="zh-TW" altLang="en-US" dirty="0"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60296574"/>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25</a:t>
            </a:fld>
            <a:endParaRPr lang="en-US" altLang="zh-TW"/>
          </a:p>
        </p:txBody>
      </p:sp>
    </p:spTree>
    <p:extLst>
      <p:ext uri="{BB962C8B-B14F-4D97-AF65-F5344CB8AC3E}">
        <p14:creationId xmlns:p14="http://schemas.microsoft.com/office/powerpoint/2010/main" val="282715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主題式內控查核稽核重點</a:t>
            </a:r>
            <a:r>
              <a:rPr lang="en-US" altLang="zh-TW" dirty="0" smtClean="0"/>
              <a:t>(</a:t>
            </a:r>
            <a:r>
              <a:rPr lang="zh-TW" altLang="en-US" dirty="0"/>
              <a:t>續</a:t>
            </a:r>
            <a:r>
              <a:rPr lang="en-US" altLang="zh-TW" dirty="0" smtClean="0"/>
              <a:t>)</a:t>
            </a:r>
            <a:r>
              <a:rPr lang="zh-TW" altLang="en-US" dirty="0"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79722668"/>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26</a:t>
            </a:fld>
            <a:endParaRPr lang="en-US" altLang="zh-TW"/>
          </a:p>
        </p:txBody>
      </p:sp>
    </p:spTree>
    <p:extLst>
      <p:ext uri="{BB962C8B-B14F-4D97-AF65-F5344CB8AC3E}">
        <p14:creationId xmlns:p14="http://schemas.microsoft.com/office/powerpoint/2010/main" val="2487306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常見缺失態樣：</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97978874"/>
              </p:ext>
            </p:extLst>
          </p:nvPr>
        </p:nvGraphicFramePr>
        <p:xfrm>
          <a:off x="1420232" y="965870"/>
          <a:ext cx="7499350" cy="570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27</a:t>
            </a:fld>
            <a:endParaRPr lang="en-US" altLang="zh-TW"/>
          </a:p>
        </p:txBody>
      </p:sp>
    </p:spTree>
    <p:extLst>
      <p:ext uri="{BB962C8B-B14F-4D97-AF65-F5344CB8AC3E}">
        <p14:creationId xmlns:p14="http://schemas.microsoft.com/office/powerpoint/2010/main" val="278240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常見缺失態樣</a:t>
            </a:r>
            <a:r>
              <a:rPr lang="en-US" altLang="zh-TW" dirty="0" smtClean="0"/>
              <a:t>(</a:t>
            </a:r>
            <a:r>
              <a:rPr lang="zh-TW" altLang="en-US" dirty="0" smtClean="0"/>
              <a:t>續</a:t>
            </a:r>
            <a:r>
              <a:rPr lang="en-US" altLang="zh-TW" dirty="0" smtClean="0"/>
              <a:t>)</a:t>
            </a:r>
            <a:r>
              <a:rPr lang="zh-TW" altLang="en-US" dirty="0" smtClean="0"/>
              <a:t>：</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49304877"/>
              </p:ext>
            </p:extLst>
          </p:nvPr>
        </p:nvGraphicFramePr>
        <p:xfrm>
          <a:off x="1420232" y="1196752"/>
          <a:ext cx="7499350" cy="5108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28</a:t>
            </a:fld>
            <a:endParaRPr lang="en-US" altLang="zh-TW"/>
          </a:p>
        </p:txBody>
      </p:sp>
    </p:spTree>
    <p:extLst>
      <p:ext uri="{BB962C8B-B14F-4D97-AF65-F5344CB8AC3E}">
        <p14:creationId xmlns:p14="http://schemas.microsoft.com/office/powerpoint/2010/main" val="176776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370573" y="2420888"/>
            <a:ext cx="7700402" cy="1503040"/>
          </a:xfrm>
        </p:spPr>
        <p:txBody>
          <a:bodyPr>
            <a:normAutofit fontScale="90000"/>
          </a:bodyPr>
          <a:lstStyle/>
          <a:p>
            <a:pPr marL="982663" indent="-982663"/>
            <a:r>
              <a:rPr lang="zh-TW" altLang="en-US" dirty="0"/>
              <a:t>参</a:t>
            </a:r>
            <a:r>
              <a:rPr lang="zh-TW" altLang="en-US" dirty="0" smtClean="0"/>
              <a:t>、近期內控查核重點及案例分享</a:t>
            </a:r>
            <a:br>
              <a:rPr lang="zh-TW" altLang="en-US" dirty="0" smtClean="0"/>
            </a:br>
            <a:endParaRPr lang="zh-TW" altLang="en-US" dirty="0" smtClean="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29</a:t>
            </a:fld>
            <a:endParaRPr lang="en-US" altLang="zh-TW"/>
          </a:p>
        </p:txBody>
      </p:sp>
      <p:pic>
        <p:nvPicPr>
          <p:cNvPr id="6" name="圖片 5" descr="otc網頁表頭3.JPG"/>
          <p:cNvPicPr>
            <a:picLocks noChangeAspect="1"/>
          </p:cNvPicPr>
          <p:nvPr/>
        </p:nvPicPr>
        <p:blipFill>
          <a:blip r:embed="rId2" cstate="print"/>
          <a:srcRect t="29167" r="7812" b="56250"/>
          <a:stretch>
            <a:fillRect/>
          </a:stretch>
        </p:blipFill>
        <p:spPr>
          <a:xfrm>
            <a:off x="1000100" y="5085184"/>
            <a:ext cx="8143900" cy="108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215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370573" y="2420888"/>
            <a:ext cx="7498080" cy="1503040"/>
          </a:xfrm>
        </p:spPr>
        <p:txBody>
          <a:bodyPr>
            <a:normAutofit/>
          </a:bodyPr>
          <a:lstStyle/>
          <a:p>
            <a:pPr marL="982663" indent="-982663"/>
            <a:r>
              <a:rPr lang="zh-TW" altLang="en-US" dirty="0" smtClean="0"/>
              <a:t>壹、內部控制制度有效性判斷參考項目範例更新</a:t>
            </a:r>
            <a:endParaRPr lang="zh-TW" altLang="en-US"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a:t>
            </a:fld>
            <a:endParaRPr lang="en-US" altLang="zh-TW"/>
          </a:p>
        </p:txBody>
      </p:sp>
      <p:pic>
        <p:nvPicPr>
          <p:cNvPr id="6" name="圖片 5" descr="otc網頁表頭3.JPG"/>
          <p:cNvPicPr>
            <a:picLocks noChangeAspect="1"/>
          </p:cNvPicPr>
          <p:nvPr/>
        </p:nvPicPr>
        <p:blipFill>
          <a:blip r:embed="rId2" cstate="print"/>
          <a:srcRect t="29167" r="7812" b="56250"/>
          <a:stretch>
            <a:fillRect/>
          </a:stretch>
        </p:blipFill>
        <p:spPr>
          <a:xfrm>
            <a:off x="1000100" y="5157192"/>
            <a:ext cx="8143900" cy="108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4800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参、近期內控查核重點</a:t>
            </a:r>
            <a:endParaRPr lang="zh-TW" altLang="en-US" dirty="0"/>
          </a:p>
        </p:txBody>
      </p:sp>
      <p:sp>
        <p:nvSpPr>
          <p:cNvPr id="3" name="內容版面配置區 2"/>
          <p:cNvSpPr>
            <a:spLocks noGrp="1"/>
          </p:cNvSpPr>
          <p:nvPr>
            <p:ph idx="1"/>
          </p:nvPr>
        </p:nvSpPr>
        <p:spPr/>
        <p:txBody>
          <a:bodyPr/>
          <a:lstStyle/>
          <a:p>
            <a:r>
              <a:rPr lang="zh-TW" altLang="en-US" dirty="0" smtClean="0"/>
              <a:t>防範內線交易之管理</a:t>
            </a:r>
            <a:endParaRPr lang="en-US" altLang="zh-TW" dirty="0" smtClean="0"/>
          </a:p>
          <a:p>
            <a:pPr lvl="1"/>
            <a:r>
              <a:rPr lang="zh-TW" altLang="en-US" sz="2400" dirty="0" smtClean="0"/>
              <a:t>公司之董事、監察人、經理人及持有股份超過百分之十股東等內部人及其關係人（包括內部人之配偶、未成年子女及受內部人利用其名義持有股票者）異動時，應於事實發生後</a:t>
            </a:r>
            <a:r>
              <a:rPr lang="en-US" altLang="zh-TW" sz="2400" dirty="0" smtClean="0"/>
              <a:t>2</a:t>
            </a:r>
            <a:r>
              <a:rPr lang="zh-TW" altLang="en-US" sz="2400" dirty="0" smtClean="0"/>
              <a:t>日內申報（「內部人新（解）任即時申報系統」）。</a:t>
            </a:r>
            <a:endParaRPr lang="en-US" altLang="zh-TW" sz="2400" dirty="0" smtClean="0"/>
          </a:p>
          <a:p>
            <a:pPr lvl="1"/>
            <a:r>
              <a:rPr lang="zh-TW" altLang="en-US" sz="2400" dirty="0" smtClean="0"/>
              <a:t>經理人就任起</a:t>
            </a:r>
            <a:r>
              <a:rPr lang="en-US" altLang="zh-TW" sz="2400" dirty="0" smtClean="0"/>
              <a:t>5</a:t>
            </a:r>
            <a:r>
              <a:rPr lang="zh-TW" altLang="en-US" sz="2400" dirty="0" smtClean="0"/>
              <a:t>日內簽署確知內部人相關法令聲明書，並留存公司備查，董事及監察人聲明書影本於就任之日起</a:t>
            </a:r>
            <a:r>
              <a:rPr lang="en-US" altLang="zh-TW" sz="2400" dirty="0" smtClean="0"/>
              <a:t>10</a:t>
            </a:r>
            <a:r>
              <a:rPr lang="zh-TW" altLang="en-US" sz="2400" dirty="0" smtClean="0"/>
              <a:t>日內函送本中心備查。</a:t>
            </a:r>
            <a:endParaRPr lang="zh-TW" altLang="en-US" sz="24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30</a:t>
            </a:fld>
            <a:endParaRPr lang="en-US" altLang="zh-TW"/>
          </a:p>
        </p:txBody>
      </p:sp>
      <p:sp>
        <p:nvSpPr>
          <p:cNvPr id="8" name="書卷 (水平) 7"/>
          <p:cNvSpPr/>
          <p:nvPr/>
        </p:nvSpPr>
        <p:spPr>
          <a:xfrm>
            <a:off x="1835696" y="5085184"/>
            <a:ext cx="6840760" cy="1163216"/>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dirty="0" smtClean="0"/>
              <a:t>102.5.29</a:t>
            </a:r>
            <a:r>
              <a:rPr lang="zh-TW" altLang="en-US" dirty="0" smtClean="0"/>
              <a:t>證櫃監字第</a:t>
            </a:r>
            <a:r>
              <a:rPr lang="en-US" altLang="zh-TW" dirty="0" smtClean="0"/>
              <a:t>1020200498</a:t>
            </a:r>
            <a:r>
              <a:rPr lang="zh-TW" altLang="en-US" dirty="0" smtClean="0"/>
              <a:t>號函：公司應訂定相關內部控制制度並視需要列入年度稽核計畫</a:t>
            </a:r>
            <a:endParaRPr lang="zh-TW" altLang="en-US" dirty="0"/>
          </a:p>
        </p:txBody>
      </p:sp>
    </p:spTree>
    <p:extLst>
      <p:ext uri="{BB962C8B-B14F-4D97-AF65-F5344CB8AC3E}">
        <p14:creationId xmlns:p14="http://schemas.microsoft.com/office/powerpoint/2010/main" val="4255675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参、近期內控查核重點</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庫藏股轉讓員工之管理作業</a:t>
            </a:r>
            <a:endParaRPr lang="en-US" altLang="zh-TW" dirty="0" smtClean="0"/>
          </a:p>
          <a:p>
            <a:pPr lvl="1"/>
            <a:r>
              <a:rPr lang="zh-TW" altLang="en-US" sz="2200" dirty="0"/>
              <a:t>「臺灣集中保管結算所股份有限公司發行人辦理無實體發行有價證券登錄暨帳簿劃撥交付作業配合事項」第</a:t>
            </a:r>
            <a:r>
              <a:rPr lang="en-US" altLang="zh-TW" sz="2200" dirty="0"/>
              <a:t>21-2</a:t>
            </a:r>
            <a:r>
              <a:rPr lang="zh-TW" altLang="en-US" sz="2200" dirty="0"/>
              <a:t>條第</a:t>
            </a:r>
            <a:r>
              <a:rPr lang="en-US" altLang="zh-TW" sz="2200" dirty="0"/>
              <a:t>2</a:t>
            </a:r>
            <a:r>
              <a:rPr lang="zh-TW" altLang="en-US" sz="2200" dirty="0"/>
              <a:t>項第</a:t>
            </a:r>
            <a:r>
              <a:rPr lang="en-US" altLang="zh-TW" sz="2200" dirty="0"/>
              <a:t>1</a:t>
            </a:r>
            <a:r>
              <a:rPr lang="zh-TW" altLang="en-US" sz="2200" dirty="0"/>
              <a:t>款第</a:t>
            </a:r>
            <a:r>
              <a:rPr lang="en-US" altLang="zh-TW" sz="2200" dirty="0"/>
              <a:t>7</a:t>
            </a:r>
            <a:r>
              <a:rPr lang="zh-TW" altLang="en-US" sz="2200" dirty="0"/>
              <a:t>目：辦理庫藏股轉讓</a:t>
            </a:r>
            <a:r>
              <a:rPr lang="zh-TW" altLang="en-US" sz="2200" dirty="0" smtClean="0"/>
              <a:t>員工作業，於撥付股票前</a:t>
            </a:r>
            <a:r>
              <a:rPr lang="en-US" altLang="zh-TW" sz="2200" dirty="0" smtClean="0"/>
              <a:t>3</a:t>
            </a:r>
            <a:r>
              <a:rPr lang="zh-TW" altLang="en-US" sz="2200" dirty="0" smtClean="0"/>
              <a:t>個營業日前應將稽核</a:t>
            </a:r>
            <a:r>
              <a:rPr lang="zh-TW" altLang="en-US" sz="2200" dirty="0"/>
              <a:t>單位之</a:t>
            </a:r>
            <a:r>
              <a:rPr lang="zh-TW" altLang="en-US" sz="2200" dirty="0">
                <a:solidFill>
                  <a:srgbClr val="7030A0"/>
                </a:solidFill>
              </a:rPr>
              <a:t>稽核</a:t>
            </a:r>
            <a:r>
              <a:rPr lang="zh-TW" altLang="en-US" sz="2200" dirty="0" smtClean="0">
                <a:solidFill>
                  <a:srgbClr val="7030A0"/>
                </a:solidFill>
              </a:rPr>
              <a:t>報告</a:t>
            </a:r>
            <a:r>
              <a:rPr lang="zh-TW" altLang="en-US" sz="2200" dirty="0" smtClean="0"/>
              <a:t>送交集保結算所（</a:t>
            </a:r>
            <a:r>
              <a:rPr lang="zh-TW" altLang="en-US" sz="2200" dirty="0">
                <a:solidFill>
                  <a:srgbClr val="FF0000"/>
                </a:solidFill>
              </a:rPr>
              <a:t>查核項目包含轉讓日期、轉讓價格、員工資格及低價轉讓庫藏股等事項均符合法令及該公司轉讓辦法之規定，及公司確已收足股款並經代收股款銀行出具餘額證明無誤， 並經公司稽核人員、稽核主管及公司簽章</a:t>
            </a:r>
            <a:r>
              <a:rPr lang="zh-TW" altLang="en-US" sz="2200" dirty="0"/>
              <a:t>）。</a:t>
            </a:r>
          </a:p>
          <a:p>
            <a:pPr lvl="1"/>
            <a:r>
              <a:rPr lang="zh-TW" altLang="en-US" sz="2200" dirty="0" smtClean="0"/>
              <a:t>內控查核時將調閱本項作業之相關辦法及稽核報告，檢視是否依前開規定執行。</a:t>
            </a:r>
            <a:endParaRPr lang="zh-TW" altLang="en-US" sz="22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31</a:t>
            </a:fld>
            <a:endParaRPr lang="en-US" altLang="zh-TW"/>
          </a:p>
        </p:txBody>
      </p:sp>
    </p:spTree>
    <p:extLst>
      <p:ext uri="{BB962C8B-B14F-4D97-AF65-F5344CB8AC3E}">
        <p14:creationId xmlns:p14="http://schemas.microsoft.com/office/powerpoint/2010/main" val="59368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参、近期內控查核重點</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sz="2800" dirty="0" smtClean="0"/>
              <a:t>法令依據：證期局</a:t>
            </a:r>
            <a:r>
              <a:rPr lang="en-US" altLang="zh-TW" sz="2800" dirty="0" smtClean="0"/>
              <a:t>102.11.25</a:t>
            </a:r>
            <a:r>
              <a:rPr lang="zh-TW" altLang="en-US" sz="2800" dirty="0" smtClean="0"/>
              <a:t>證期（發）字第</a:t>
            </a:r>
            <a:r>
              <a:rPr lang="en-US" altLang="zh-TW" sz="2800" dirty="0" smtClean="0"/>
              <a:t>1020044499</a:t>
            </a:r>
            <a:r>
              <a:rPr lang="zh-TW" altLang="en-US" sz="2800" dirty="0" smtClean="0"/>
              <a:t>號函、「公開發行公司獨立董事設置及應遵循事項辦法」及本中心</a:t>
            </a:r>
            <a:r>
              <a:rPr lang="en-US" altLang="zh-TW" sz="2800" dirty="0" smtClean="0"/>
              <a:t>102.12.16</a:t>
            </a:r>
            <a:r>
              <a:rPr lang="zh-TW" altLang="en-US" sz="2800" dirty="0" smtClean="0"/>
              <a:t>證櫃監字</a:t>
            </a:r>
            <a:r>
              <a:rPr lang="en-US" altLang="zh-TW" sz="2800" dirty="0" smtClean="0"/>
              <a:t>1020201161</a:t>
            </a:r>
            <a:r>
              <a:rPr lang="zh-TW" altLang="en-US" sz="2800" dirty="0" smtClean="0"/>
              <a:t>號函。</a:t>
            </a:r>
          </a:p>
          <a:p>
            <a:r>
              <a:rPr lang="zh-TW" altLang="en-US" sz="2800" dirty="0" smtClean="0"/>
              <a:t>監理重點：</a:t>
            </a:r>
            <a:r>
              <a:rPr lang="zh-TW" altLang="en-US" sz="2800" dirty="0" smtClean="0">
                <a:solidFill>
                  <a:schemeClr val="accent3"/>
                </a:solidFill>
              </a:rPr>
              <a:t>獨立董事任職期間是否持續符合資格條件及獨立性。</a:t>
            </a:r>
            <a:endParaRPr lang="en-US" altLang="zh-TW" sz="2800" dirty="0" smtClean="0">
              <a:solidFill>
                <a:schemeClr val="accent3"/>
              </a:solidFill>
            </a:endParaRPr>
          </a:p>
          <a:p>
            <a:r>
              <a:rPr lang="zh-TW" altLang="en-US" sz="2800" dirty="0" smtClean="0"/>
              <a:t>本中心每季進行內控查核時，將對受查公司獨立董事任職期間是否持續符合資格條件及獨立性一併查核。</a:t>
            </a:r>
            <a:endParaRPr lang="zh-TW" altLang="en-US" sz="2800"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32</a:t>
            </a:fld>
            <a:endParaRPr lang="en-US" altLang="zh-TW"/>
          </a:p>
        </p:txBody>
      </p:sp>
    </p:spTree>
    <p:extLst>
      <p:ext uri="{BB962C8B-B14F-4D97-AF65-F5344CB8AC3E}">
        <p14:creationId xmlns:p14="http://schemas.microsoft.com/office/powerpoint/2010/main" val="103057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参、近期內控查核重點</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是否依內控準則規定將</a:t>
            </a:r>
            <a:r>
              <a:rPr lang="zh-TW" altLang="en-US" dirty="0" smtClean="0">
                <a:solidFill>
                  <a:srgbClr val="7030A0"/>
                </a:solidFill>
              </a:rPr>
              <a:t>法令規章遵循</a:t>
            </a:r>
            <a:r>
              <a:rPr lang="zh-TW" altLang="en-US" dirty="0" smtClean="0"/>
              <a:t>納入年度稽核計畫</a:t>
            </a:r>
            <a:endParaRPr lang="en-US" altLang="zh-TW" dirty="0" smtClean="0"/>
          </a:p>
          <a:p>
            <a:r>
              <a:rPr lang="zh-TW" altLang="en-US" dirty="0" smtClean="0"/>
              <a:t>已設置審計委員會者，是否將</a:t>
            </a:r>
            <a:r>
              <a:rPr lang="zh-TW" altLang="en-US" dirty="0" smtClean="0">
                <a:solidFill>
                  <a:srgbClr val="7030A0"/>
                </a:solidFill>
              </a:rPr>
              <a:t>審計委員會議事運作管理</a:t>
            </a:r>
            <a:r>
              <a:rPr lang="zh-TW" altLang="en-US" dirty="0" smtClean="0"/>
              <a:t>納入年度稽核計畫</a:t>
            </a:r>
            <a:endParaRPr lang="en-US" altLang="zh-TW" dirty="0" smtClean="0"/>
          </a:p>
          <a:p>
            <a:r>
              <a:rPr lang="zh-TW" altLang="en-US" dirty="0" smtClean="0"/>
              <a:t>內控之控制作業是否包含</a:t>
            </a:r>
            <a:r>
              <a:rPr lang="zh-TW" altLang="en-US" dirty="0" smtClean="0">
                <a:solidFill>
                  <a:srgbClr val="7030A0"/>
                </a:solidFill>
              </a:rPr>
              <a:t>股務作業之管理</a:t>
            </a:r>
            <a:r>
              <a:rPr lang="zh-TW" altLang="en-US" dirty="0" smtClean="0"/>
              <a:t>、</a:t>
            </a:r>
            <a:r>
              <a:rPr lang="zh-TW" altLang="en-US" dirty="0" smtClean="0">
                <a:solidFill>
                  <a:srgbClr val="7030A0"/>
                </a:solidFill>
              </a:rPr>
              <a:t>個人資料保護之管理</a:t>
            </a:r>
            <a:endParaRPr lang="en-US" altLang="zh-TW" dirty="0" smtClean="0">
              <a:solidFill>
                <a:srgbClr val="7030A0"/>
              </a:solidFill>
            </a:endParaRPr>
          </a:p>
          <a:p>
            <a:r>
              <a:rPr lang="zh-TW" altLang="en-US" dirty="0" smtClean="0">
                <a:solidFill>
                  <a:srgbClr val="7030A0"/>
                </a:solidFill>
              </a:rPr>
              <a:t>印鑑管理</a:t>
            </a:r>
            <a:r>
              <a:rPr lang="zh-TW" altLang="en-US" dirty="0" smtClean="0"/>
              <a:t>及</a:t>
            </a:r>
            <a:r>
              <a:rPr lang="zh-TW" altLang="en-US" dirty="0" smtClean="0">
                <a:solidFill>
                  <a:srgbClr val="7030A0"/>
                </a:solidFill>
              </a:rPr>
              <a:t>票據領用管理</a:t>
            </a:r>
            <a:r>
              <a:rPr lang="zh-TW" altLang="en-US" dirty="0" smtClean="0"/>
              <a:t>是否納入內部控制制度並落實執行</a:t>
            </a:r>
            <a:endParaRPr lang="zh-TW" altLang="en-US" dirty="0">
              <a:solidFill>
                <a:srgbClr val="7030A0"/>
              </a:solidFill>
            </a:endParaRPr>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33</a:t>
            </a:fld>
            <a:endParaRPr lang="en-US" altLang="zh-TW"/>
          </a:p>
        </p:txBody>
      </p:sp>
    </p:spTree>
    <p:extLst>
      <p:ext uri="{BB962C8B-B14F-4D97-AF65-F5344CB8AC3E}">
        <p14:creationId xmlns:p14="http://schemas.microsoft.com/office/powerpoint/2010/main" val="8187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979712" y="2420888"/>
            <a:ext cx="7700402" cy="1503040"/>
          </a:xfrm>
        </p:spPr>
        <p:txBody>
          <a:bodyPr>
            <a:normAutofit/>
          </a:bodyPr>
          <a:lstStyle/>
          <a:p>
            <a:pPr marL="982663" indent="-982663"/>
            <a:r>
              <a:rPr lang="zh-TW" altLang="en-US" dirty="0"/>
              <a:t>肆</a:t>
            </a:r>
            <a:r>
              <a:rPr lang="zh-TW" altLang="en-US" dirty="0" smtClean="0"/>
              <a:t>、案例分享</a:t>
            </a:r>
            <a:br>
              <a:rPr lang="zh-TW" altLang="en-US" dirty="0" smtClean="0"/>
            </a:br>
            <a:endParaRPr lang="zh-TW" altLang="en-US" dirty="0" smtClean="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34</a:t>
            </a:fld>
            <a:endParaRPr lang="en-US" altLang="zh-TW"/>
          </a:p>
        </p:txBody>
      </p:sp>
      <p:pic>
        <p:nvPicPr>
          <p:cNvPr id="6" name="圖片 5" descr="otc網頁表頭3.JPG"/>
          <p:cNvPicPr>
            <a:picLocks noChangeAspect="1"/>
          </p:cNvPicPr>
          <p:nvPr/>
        </p:nvPicPr>
        <p:blipFill>
          <a:blip r:embed="rId2" cstate="print"/>
          <a:srcRect t="29167" r="7812" b="56250"/>
          <a:stretch>
            <a:fillRect/>
          </a:stretch>
        </p:blipFill>
        <p:spPr>
          <a:xfrm>
            <a:off x="976884" y="4941168"/>
            <a:ext cx="8143900" cy="108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4184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案例一：盜開銀行支票</a:t>
            </a:r>
            <a:endParaRPr lang="zh-TW" altLang="en-US"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35</a:t>
            </a:fld>
            <a:endParaRPr lang="en-US" altLang="zh-TW"/>
          </a:p>
        </p:txBody>
      </p:sp>
      <p:pic>
        <p:nvPicPr>
          <p:cNvPr id="62466" name="Picture 2" descr="https://encrypted-tbn1.gstatic.com/images?q=tbn:ANd9GcSEjOziLKv1JV_JdpBjohZp1IYVCmyT58OVpR-cCFomcBl2MM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700808"/>
            <a:ext cx="1019602" cy="1066056"/>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descr="http://g.search3.alicdn.com/img/bao/uploaded/i4/i3/16386030516279889/T1prmfXEpiXXXXXXXX_!!0-item_pic.jpg_210x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068960"/>
            <a:ext cx="1006436" cy="1006436"/>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4" cstate="print"/>
          <a:stretch>
            <a:fillRect/>
          </a:stretch>
        </p:blipFill>
        <p:spPr>
          <a:xfrm>
            <a:off x="1259632" y="4653136"/>
            <a:ext cx="1627566" cy="798927"/>
          </a:xfrm>
          <a:prstGeom prst="rect">
            <a:avLst/>
          </a:prstGeom>
        </p:spPr>
      </p:pic>
      <p:pic>
        <p:nvPicPr>
          <p:cNvPr id="62474" name="Picture 10" descr="http://img.sccnn.com/bimg/334/69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1980040"/>
            <a:ext cx="1132914" cy="123865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單箭頭接點 7"/>
          <p:cNvCxnSpPr>
            <a:stCxn id="62466" idx="3"/>
          </p:cNvCxnSpPr>
          <p:nvPr/>
        </p:nvCxnSpPr>
        <p:spPr>
          <a:xfrm>
            <a:off x="2351242" y="2233836"/>
            <a:ext cx="564574" cy="344927"/>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2351242" y="3013292"/>
            <a:ext cx="507713" cy="541603"/>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476" name="Picture 12" descr="http://beachesbia.com/wp-content/uploads/2014/08/00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0968" y="2114647"/>
            <a:ext cx="1128830" cy="112883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單箭頭接點 22"/>
          <p:cNvCxnSpPr>
            <a:stCxn id="62476" idx="3"/>
            <a:endCxn id="62474" idx="1"/>
          </p:cNvCxnSpPr>
          <p:nvPr/>
        </p:nvCxnSpPr>
        <p:spPr>
          <a:xfrm flipV="1">
            <a:off x="4089798" y="2599367"/>
            <a:ext cx="698226" cy="79695"/>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a:off x="5652120" y="2924944"/>
            <a:ext cx="216024" cy="648072"/>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478" name="Picture 14" descr="http://210.240.115.2/info-edu/download/ppt%E7%99%BE%E5%AF%B6%E5%9C%96%E5%BA%AB/%E5%8D%A1%E9%80%9A%E4%BA%BA%E7%89%A9/gif/%E8%80%81%E9%97%86.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3140968"/>
            <a:ext cx="1523405" cy="16432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beachesbia.com/wp-content/uploads/2014/08/00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904" y="4221088"/>
            <a:ext cx="1128830" cy="1128830"/>
          </a:xfrm>
          <a:prstGeom prst="rect">
            <a:avLst/>
          </a:prstGeom>
          <a:noFill/>
          <a:extLst>
            <a:ext uri="{909E8E84-426E-40DD-AFC4-6F175D3DCCD1}">
              <a14:hiddenFill xmlns:a14="http://schemas.microsoft.com/office/drawing/2010/main">
                <a:solidFill>
                  <a:srgbClr val="FFFFFF"/>
                </a:solidFill>
              </a14:hiddenFill>
            </a:ext>
          </a:extLst>
        </p:spPr>
      </p:pic>
      <p:sp>
        <p:nvSpPr>
          <p:cNvPr id="22" name="文字方塊 21"/>
          <p:cNvSpPr txBox="1"/>
          <p:nvPr/>
        </p:nvSpPr>
        <p:spPr>
          <a:xfrm>
            <a:off x="2872710" y="1626850"/>
            <a:ext cx="1483266" cy="461665"/>
          </a:xfrm>
          <a:prstGeom prst="rect">
            <a:avLst/>
          </a:prstGeom>
          <a:noFill/>
        </p:spPr>
        <p:txBody>
          <a:bodyPr wrap="square" rtlCol="0">
            <a:spAutoFit/>
          </a:bodyPr>
          <a:lstStyle/>
          <a:p>
            <a:r>
              <a:rPr lang="zh-TW" altLang="en-US" dirty="0" smtClean="0">
                <a:solidFill>
                  <a:schemeClr val="accent5"/>
                </a:solidFill>
                <a:latin typeface="+mn-ea"/>
                <a:ea typeface="+mn-ea"/>
              </a:rPr>
              <a:t>保管員工</a:t>
            </a:r>
            <a:endParaRPr lang="zh-TW" altLang="en-US" dirty="0">
              <a:solidFill>
                <a:schemeClr val="accent5"/>
              </a:solidFill>
              <a:latin typeface="+mn-ea"/>
              <a:ea typeface="+mn-ea"/>
            </a:endParaRPr>
          </a:p>
        </p:txBody>
      </p:sp>
      <p:sp>
        <p:nvSpPr>
          <p:cNvPr id="24" name="矩形 23"/>
          <p:cNvSpPr/>
          <p:nvPr/>
        </p:nvSpPr>
        <p:spPr>
          <a:xfrm>
            <a:off x="6012160" y="1340768"/>
            <a:ext cx="2777512" cy="1569660"/>
          </a:xfrm>
          <a:prstGeom prst="rect">
            <a:avLst/>
          </a:prstGeom>
        </p:spPr>
        <p:txBody>
          <a:bodyPr wrap="square">
            <a:spAutoFit/>
          </a:bodyPr>
          <a:lstStyle/>
          <a:p>
            <a:r>
              <a:rPr lang="zh-TW" altLang="en-US" dirty="0" smtClean="0">
                <a:solidFill>
                  <a:schemeClr val="accent6">
                    <a:lumMod val="50000"/>
                  </a:schemeClr>
                </a:solidFill>
                <a:latin typeface="+mn-ea"/>
                <a:ea typeface="+mn-ea"/>
              </a:rPr>
              <a:t>原放在保險箱，但晚上或假日老闆指示因安全考量，要</a:t>
            </a:r>
            <a:r>
              <a:rPr lang="zh-TW" altLang="en-US" dirty="0" smtClean="0">
                <a:solidFill>
                  <a:srgbClr val="7030A0"/>
                </a:solidFill>
                <a:latin typeface="+mn-ea"/>
                <a:ea typeface="+mn-ea"/>
              </a:rPr>
              <a:t>親自</a:t>
            </a:r>
            <a:r>
              <a:rPr lang="zh-TW" altLang="en-US" dirty="0" smtClean="0">
                <a:solidFill>
                  <a:schemeClr val="accent6">
                    <a:lumMod val="50000"/>
                  </a:schemeClr>
                </a:solidFill>
                <a:latin typeface="+mn-ea"/>
                <a:ea typeface="+mn-ea"/>
              </a:rPr>
              <a:t>保管大小章</a:t>
            </a:r>
            <a:endParaRPr lang="zh-TW" altLang="en-US" dirty="0">
              <a:solidFill>
                <a:schemeClr val="accent6">
                  <a:lumMod val="50000"/>
                </a:schemeClr>
              </a:solidFill>
              <a:latin typeface="+mn-ea"/>
              <a:ea typeface="+mn-ea"/>
            </a:endParaRPr>
          </a:p>
        </p:txBody>
      </p:sp>
      <p:sp>
        <p:nvSpPr>
          <p:cNvPr id="25" name="矩形 24"/>
          <p:cNvSpPr/>
          <p:nvPr/>
        </p:nvSpPr>
        <p:spPr>
          <a:xfrm>
            <a:off x="1331640" y="4221088"/>
            <a:ext cx="1415772" cy="461665"/>
          </a:xfrm>
          <a:prstGeom prst="rect">
            <a:avLst/>
          </a:prstGeom>
        </p:spPr>
        <p:txBody>
          <a:bodyPr wrap="none">
            <a:spAutoFit/>
          </a:bodyPr>
          <a:lstStyle/>
          <a:p>
            <a:r>
              <a:rPr lang="zh-TW" altLang="en-US" dirty="0" smtClean="0">
                <a:solidFill>
                  <a:srgbClr val="7030A0"/>
                </a:solidFill>
                <a:latin typeface="+mn-ea"/>
                <a:ea typeface="+mn-ea"/>
              </a:rPr>
              <a:t>空白支票</a:t>
            </a:r>
            <a:endParaRPr lang="zh-TW" altLang="en-US" dirty="0">
              <a:solidFill>
                <a:srgbClr val="7030A0"/>
              </a:solidFill>
              <a:latin typeface="+mn-ea"/>
              <a:ea typeface="+mn-ea"/>
            </a:endParaRPr>
          </a:p>
        </p:txBody>
      </p:sp>
      <p:sp>
        <p:nvSpPr>
          <p:cNvPr id="35" name="矩形 34"/>
          <p:cNvSpPr/>
          <p:nvPr/>
        </p:nvSpPr>
        <p:spPr>
          <a:xfrm>
            <a:off x="1043608" y="1196752"/>
            <a:ext cx="1723549" cy="461665"/>
          </a:xfrm>
          <a:prstGeom prst="rect">
            <a:avLst/>
          </a:prstGeom>
        </p:spPr>
        <p:txBody>
          <a:bodyPr wrap="none">
            <a:spAutoFit/>
          </a:bodyPr>
          <a:lstStyle/>
          <a:p>
            <a:r>
              <a:rPr lang="zh-TW" altLang="en-US" dirty="0" smtClean="0">
                <a:solidFill>
                  <a:srgbClr val="7030A0"/>
                </a:solidFill>
                <a:latin typeface="+mn-ea"/>
                <a:ea typeface="+mn-ea"/>
              </a:rPr>
              <a:t>印鑑大小章</a:t>
            </a:r>
            <a:endParaRPr lang="zh-TW" altLang="en-US" dirty="0">
              <a:solidFill>
                <a:srgbClr val="7030A0"/>
              </a:solidFill>
              <a:latin typeface="+mn-ea"/>
              <a:ea typeface="+mn-ea"/>
            </a:endParaRPr>
          </a:p>
        </p:txBody>
      </p:sp>
      <p:cxnSp>
        <p:nvCxnSpPr>
          <p:cNvPr id="36" name="直線單箭頭接點 35"/>
          <p:cNvCxnSpPr/>
          <p:nvPr/>
        </p:nvCxnSpPr>
        <p:spPr>
          <a:xfrm flipV="1">
            <a:off x="3131840" y="4869160"/>
            <a:ext cx="743378" cy="23414"/>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4644008" y="4509120"/>
            <a:ext cx="1296144" cy="360040"/>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951476" y="4869160"/>
            <a:ext cx="2796987" cy="1200329"/>
          </a:xfrm>
          <a:prstGeom prst="rect">
            <a:avLst/>
          </a:prstGeom>
        </p:spPr>
        <p:txBody>
          <a:bodyPr wrap="square">
            <a:spAutoFit/>
          </a:bodyPr>
          <a:lstStyle/>
          <a:p>
            <a:r>
              <a:rPr lang="zh-TW" altLang="en-US" dirty="0" smtClean="0">
                <a:solidFill>
                  <a:schemeClr val="accent6">
                    <a:lumMod val="50000"/>
                  </a:schemeClr>
                </a:solidFill>
                <a:latin typeface="+mn-ea"/>
                <a:ea typeface="+mn-ea"/>
              </a:rPr>
              <a:t>老闆指示出納人員至銀行領取空白支票予老闆</a:t>
            </a:r>
            <a:endParaRPr lang="zh-TW" altLang="en-US" dirty="0">
              <a:solidFill>
                <a:schemeClr val="accent6">
                  <a:lumMod val="50000"/>
                </a:schemeClr>
              </a:solidFill>
              <a:latin typeface="+mn-ea"/>
              <a:ea typeface="+mn-ea"/>
            </a:endParaRPr>
          </a:p>
        </p:txBody>
      </p:sp>
      <p:sp>
        <p:nvSpPr>
          <p:cNvPr id="28" name="五邊形 27"/>
          <p:cNvSpPr/>
          <p:nvPr/>
        </p:nvSpPr>
        <p:spPr>
          <a:xfrm>
            <a:off x="1259632" y="5445224"/>
            <a:ext cx="4462121" cy="1224136"/>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t>內控顯未落實執行、印鑑攜出及空白支票領取未留存記錄</a:t>
            </a:r>
            <a:endParaRPr lang="en-US" altLang="zh-TW" dirty="0" smtClean="0"/>
          </a:p>
          <a:p>
            <a:pPr algn="ctr"/>
            <a:r>
              <a:rPr lang="zh-TW" altLang="en-US" b="1" dirty="0" smtClean="0">
                <a:solidFill>
                  <a:srgbClr val="FF0000"/>
                </a:solidFill>
              </a:rPr>
              <a:t>票信及票據領用查詢</a:t>
            </a:r>
            <a:endParaRPr lang="zh-TW" altLang="en-US" b="1" dirty="0">
              <a:solidFill>
                <a:srgbClr val="FF0000"/>
              </a:solidFill>
            </a:endParaRPr>
          </a:p>
        </p:txBody>
      </p:sp>
      <p:cxnSp>
        <p:nvCxnSpPr>
          <p:cNvPr id="29" name="直線接點 28"/>
          <p:cNvCxnSpPr/>
          <p:nvPr/>
        </p:nvCxnSpPr>
        <p:spPr>
          <a:xfrm>
            <a:off x="1043608" y="2924944"/>
            <a:ext cx="1728192" cy="0"/>
          </a:xfrm>
          <a:prstGeom prst="line">
            <a:avLst/>
          </a:prstGeom>
          <a:ln>
            <a:prstDash val="dashDot"/>
          </a:ln>
        </p:spPr>
        <p:style>
          <a:lnRef idx="2">
            <a:schemeClr val="accent4"/>
          </a:lnRef>
          <a:fillRef idx="0">
            <a:schemeClr val="accent4"/>
          </a:fillRef>
          <a:effectRef idx="1">
            <a:schemeClr val="accent4"/>
          </a:effectRef>
          <a:fontRef idx="minor">
            <a:schemeClr val="tx1"/>
          </a:fontRef>
        </p:style>
      </p:cxnSp>
      <p:sp>
        <p:nvSpPr>
          <p:cNvPr id="31" name="文字方塊 30"/>
          <p:cNvSpPr txBox="1"/>
          <p:nvPr/>
        </p:nvSpPr>
        <p:spPr>
          <a:xfrm>
            <a:off x="3563888" y="3717032"/>
            <a:ext cx="1483266" cy="461665"/>
          </a:xfrm>
          <a:prstGeom prst="rect">
            <a:avLst/>
          </a:prstGeom>
          <a:noFill/>
        </p:spPr>
        <p:txBody>
          <a:bodyPr wrap="square" rtlCol="0">
            <a:spAutoFit/>
          </a:bodyPr>
          <a:lstStyle/>
          <a:p>
            <a:r>
              <a:rPr lang="zh-TW" altLang="en-US" dirty="0" smtClean="0">
                <a:solidFill>
                  <a:schemeClr val="accent5"/>
                </a:solidFill>
                <a:latin typeface="+mn-ea"/>
                <a:ea typeface="+mn-ea"/>
              </a:rPr>
              <a:t>保管員工</a:t>
            </a:r>
            <a:endParaRPr lang="zh-TW" altLang="en-US" dirty="0">
              <a:solidFill>
                <a:schemeClr val="accent5"/>
              </a:solidFill>
              <a:latin typeface="+mn-ea"/>
              <a:ea typeface="+mn-ea"/>
            </a:endParaRPr>
          </a:p>
        </p:txBody>
      </p:sp>
      <p:sp>
        <p:nvSpPr>
          <p:cNvPr id="33" name="六角星形 32"/>
          <p:cNvSpPr/>
          <p:nvPr/>
        </p:nvSpPr>
        <p:spPr>
          <a:xfrm rot="508451">
            <a:off x="7393456" y="3174683"/>
            <a:ext cx="1557888" cy="1660763"/>
          </a:xfrm>
          <a:prstGeom prst="star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smtClean="0"/>
              <a:t>退票拒往</a:t>
            </a:r>
            <a:endParaRPr lang="zh-TW" altLang="en-US" b="1" dirty="0"/>
          </a:p>
        </p:txBody>
      </p:sp>
      <p:sp>
        <p:nvSpPr>
          <p:cNvPr id="26" name="向右箭號 25"/>
          <p:cNvSpPr/>
          <p:nvPr/>
        </p:nvSpPr>
        <p:spPr>
          <a:xfrm>
            <a:off x="1547664" y="6309320"/>
            <a:ext cx="360040" cy="21602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103677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24914" y="102153"/>
            <a:ext cx="7498080" cy="1143000"/>
          </a:xfrm>
        </p:spPr>
        <p:txBody>
          <a:bodyPr/>
          <a:lstStyle/>
          <a:p>
            <a:r>
              <a:rPr lang="zh-TW" altLang="en-US" dirty="0" smtClean="0"/>
              <a:t>案例二：盜開商業本票</a:t>
            </a:r>
            <a:endParaRPr lang="zh-TW" altLang="en-US" dirty="0"/>
          </a:p>
        </p:txBody>
      </p:sp>
      <p:sp>
        <p:nvSpPr>
          <p:cNvPr id="4" name="投影片編號版面配置區 3"/>
          <p:cNvSpPr>
            <a:spLocks noGrp="1"/>
          </p:cNvSpPr>
          <p:nvPr>
            <p:ph type="sldNum" sz="quarter" idx="12"/>
          </p:nvPr>
        </p:nvSpPr>
        <p:spPr/>
        <p:txBody>
          <a:bodyPr/>
          <a:lstStyle/>
          <a:p>
            <a:pPr>
              <a:defRPr/>
            </a:pPr>
            <a:fld id="{DA03085B-4766-458B-9DC2-C0461D596900}" type="slidenum">
              <a:rPr lang="en-US" altLang="zh-TW" smtClean="0"/>
              <a:pPr>
                <a:defRPr/>
              </a:pPr>
              <a:t>36</a:t>
            </a:fld>
            <a:endParaRPr lang="en-US" altLang="zh-TW"/>
          </a:p>
        </p:txBody>
      </p:sp>
      <p:pic>
        <p:nvPicPr>
          <p:cNvPr id="62466" name="Picture 2" descr="https://encrypted-tbn1.gstatic.com/images?q=tbn:ANd9GcSEjOziLKv1JV_JdpBjohZp1IYVCmyT58OVpR-cCFomcBl2MM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772816"/>
            <a:ext cx="1019602" cy="1066056"/>
          </a:xfrm>
          <a:prstGeom prst="rect">
            <a:avLst/>
          </a:prstGeom>
          <a:noFill/>
          <a:extLst>
            <a:ext uri="{909E8E84-426E-40DD-AFC4-6F175D3DCCD1}">
              <a14:hiddenFill xmlns:a14="http://schemas.microsoft.com/office/drawing/2010/main">
                <a:solidFill>
                  <a:srgbClr val="FFFFFF"/>
                </a:solidFill>
              </a14:hiddenFill>
            </a:ext>
          </a:extLst>
        </p:spPr>
      </p:pic>
      <p:pic>
        <p:nvPicPr>
          <p:cNvPr id="62468" name="Picture 4" descr="http://g.search3.alicdn.com/img/bao/uploaded/i4/i3/16386030516279889/T1prmfXEpiXXXXXXXX_!!0-item_pic.jpg_210x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772816"/>
            <a:ext cx="1006436" cy="10064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單箭頭接點 7"/>
          <p:cNvCxnSpPr/>
          <p:nvPr/>
        </p:nvCxnSpPr>
        <p:spPr>
          <a:xfrm>
            <a:off x="2288349" y="2488468"/>
            <a:ext cx="560381" cy="28151"/>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318424" y="3653072"/>
            <a:ext cx="611701" cy="1220"/>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476" name="Picture 12" descr="http://beachesbia.com/wp-content/uploads/2014/08/0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3550" y="2113520"/>
            <a:ext cx="806198" cy="806198"/>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單箭頭接點 26"/>
          <p:cNvCxnSpPr>
            <a:endCxn id="62478" idx="1"/>
          </p:cNvCxnSpPr>
          <p:nvPr/>
        </p:nvCxnSpPr>
        <p:spPr>
          <a:xfrm>
            <a:off x="3676160" y="2680144"/>
            <a:ext cx="979251" cy="322504"/>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478" name="Picture 14" descr="http://210.240.115.2/info-edu/download/ppt%E7%99%BE%E5%AF%B6%E5%9C%96%E5%BA%AB/%E5%8D%A1%E9%80%9A%E4%BA%BA%E7%89%A9/gif/%E8%80%81%E9%97%86.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411" y="2181014"/>
            <a:ext cx="1523405" cy="16432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beachesbia.com/wp-content/uploads/2014/08/0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3550" y="3173121"/>
            <a:ext cx="806198" cy="806198"/>
          </a:xfrm>
          <a:prstGeom prst="rect">
            <a:avLst/>
          </a:prstGeom>
          <a:noFill/>
          <a:extLst>
            <a:ext uri="{909E8E84-426E-40DD-AFC4-6F175D3DCCD1}">
              <a14:hiddenFill xmlns:a14="http://schemas.microsoft.com/office/drawing/2010/main">
                <a:solidFill>
                  <a:srgbClr val="FFFFFF"/>
                </a:solidFill>
              </a14:hiddenFill>
            </a:ext>
          </a:extLst>
        </p:spPr>
      </p:pic>
      <p:sp>
        <p:nvSpPr>
          <p:cNvPr id="22" name="文字方塊 21"/>
          <p:cNvSpPr txBox="1"/>
          <p:nvPr/>
        </p:nvSpPr>
        <p:spPr>
          <a:xfrm>
            <a:off x="2872710" y="1215041"/>
            <a:ext cx="1483266" cy="461665"/>
          </a:xfrm>
          <a:prstGeom prst="rect">
            <a:avLst/>
          </a:prstGeom>
          <a:noFill/>
        </p:spPr>
        <p:txBody>
          <a:bodyPr wrap="square" rtlCol="0">
            <a:spAutoFit/>
          </a:bodyPr>
          <a:lstStyle/>
          <a:p>
            <a:r>
              <a:rPr lang="zh-TW" altLang="en-US" dirty="0" smtClean="0">
                <a:solidFill>
                  <a:schemeClr val="accent5"/>
                </a:solidFill>
                <a:latin typeface="+mn-ea"/>
                <a:ea typeface="+mn-ea"/>
              </a:rPr>
              <a:t>保管員工</a:t>
            </a:r>
            <a:endParaRPr lang="zh-TW" altLang="en-US" dirty="0">
              <a:solidFill>
                <a:schemeClr val="accent5"/>
              </a:solidFill>
              <a:latin typeface="+mn-ea"/>
              <a:ea typeface="+mn-ea"/>
            </a:endParaRPr>
          </a:p>
        </p:txBody>
      </p:sp>
      <p:sp>
        <p:nvSpPr>
          <p:cNvPr id="25" name="矩形 24"/>
          <p:cNvSpPr/>
          <p:nvPr/>
        </p:nvSpPr>
        <p:spPr>
          <a:xfrm>
            <a:off x="6372200" y="3573016"/>
            <a:ext cx="2253474" cy="461665"/>
          </a:xfrm>
          <a:prstGeom prst="rect">
            <a:avLst/>
          </a:prstGeom>
        </p:spPr>
        <p:txBody>
          <a:bodyPr wrap="square">
            <a:spAutoFit/>
          </a:bodyPr>
          <a:lstStyle/>
          <a:p>
            <a:r>
              <a:rPr lang="zh-TW" altLang="en-US" dirty="0" smtClean="0">
                <a:solidFill>
                  <a:srgbClr val="7030A0"/>
                </a:solidFill>
                <a:latin typeface="+mn-ea"/>
                <a:ea typeface="+mn-ea"/>
              </a:rPr>
              <a:t>盜開商業本票</a:t>
            </a:r>
            <a:endParaRPr lang="zh-TW" altLang="en-US" dirty="0">
              <a:solidFill>
                <a:srgbClr val="7030A0"/>
              </a:solidFill>
              <a:latin typeface="+mn-ea"/>
              <a:ea typeface="+mn-ea"/>
            </a:endParaRPr>
          </a:p>
        </p:txBody>
      </p:sp>
      <p:sp>
        <p:nvSpPr>
          <p:cNvPr id="35" name="矩形 34"/>
          <p:cNvSpPr/>
          <p:nvPr/>
        </p:nvSpPr>
        <p:spPr>
          <a:xfrm>
            <a:off x="6516216" y="1268760"/>
            <a:ext cx="1723549" cy="461665"/>
          </a:xfrm>
          <a:prstGeom prst="rect">
            <a:avLst/>
          </a:prstGeom>
        </p:spPr>
        <p:txBody>
          <a:bodyPr wrap="none">
            <a:spAutoFit/>
          </a:bodyPr>
          <a:lstStyle/>
          <a:p>
            <a:r>
              <a:rPr lang="zh-TW" altLang="en-US" dirty="0" smtClean="0">
                <a:solidFill>
                  <a:srgbClr val="7030A0"/>
                </a:solidFill>
                <a:latin typeface="+mn-ea"/>
                <a:ea typeface="+mn-ea"/>
              </a:rPr>
              <a:t>印鑑大小章</a:t>
            </a:r>
            <a:endParaRPr lang="zh-TW" altLang="en-US" dirty="0">
              <a:solidFill>
                <a:srgbClr val="7030A0"/>
              </a:solidFill>
              <a:latin typeface="+mn-ea"/>
              <a:ea typeface="+mn-ea"/>
            </a:endParaRPr>
          </a:p>
        </p:txBody>
      </p:sp>
      <p:cxnSp>
        <p:nvCxnSpPr>
          <p:cNvPr id="37" name="直線單箭頭接點 36"/>
          <p:cNvCxnSpPr/>
          <p:nvPr/>
        </p:nvCxnSpPr>
        <p:spPr>
          <a:xfrm flipV="1">
            <a:off x="3683348" y="3391807"/>
            <a:ext cx="1032668" cy="263424"/>
          </a:xfrm>
          <a:prstGeom prst="straightConnector1">
            <a:avLst/>
          </a:prstGeom>
          <a:ln w="38100">
            <a:solidFill>
              <a:schemeClr val="accent3">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五邊形 27"/>
          <p:cNvSpPr/>
          <p:nvPr/>
        </p:nvSpPr>
        <p:spPr>
          <a:xfrm rot="21102320">
            <a:off x="1114848" y="4840859"/>
            <a:ext cx="4695349" cy="132810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smtClean="0"/>
              <a:t>雖有填寫保管條，惟未確實填寫攜出大、小章原因而數度攜出印鑑，內控顯未落實執行</a:t>
            </a:r>
            <a:endParaRPr lang="zh-TW" altLang="en-US" dirty="0"/>
          </a:p>
        </p:txBody>
      </p:sp>
      <p:sp>
        <p:nvSpPr>
          <p:cNvPr id="46" name="AutoShape 16" descr="data:image/jpeg;base64,/9j/4AAQSkZJRgABAQAAAQABAAD/2wCEAAkGBxQQEBQUERQVFBUXFBQXFhgWFBcVFRUUFBQWFhUVFRcYHCggGBolGxQUITEhJSkrLi4uFx8zODMsNygtLisBCgoKDg0OGxAQGy0mICQsLCwtLCwsLCwsLCwsLCwsLCwsNCwsLCwsLCwsLCwsLCwsLCwsLCwsLCwsLCwsLCwsLP/AABEIAM0A9gMBEQACEQEDEQH/xAAbAAEAAgMBAQAAAAAAAAAAAAAABAUBAwYCB//EAD8QAAEDAQQHBgQEBQMFAQAAAAEAAgMRBAUhMQYSQVFxkaEiMmGBscETQnLRM1Lh8GKCkqKyBxQjQ2PC0vEV/8QAGgEBAAIDAQAAAAAAAAAAAAAAAAQFAQIDBv/EADQRAAICAQIEAwYGAgIDAAAAAAABAgMEETEFITJBEhNxUWGRobHhFEKBwdHwIlIzQwYjYv/aAAwDAQACEQMRAD8A+4oAgCAIAgCAIAgCAIAgCAIAgCAIAgCAIAgI9vn+HG5wzGXEmiA5W7rJNbXPeZSxjXlgwDnOIz72DRisgubCHQ2j4ReXtLNYVzBHpkVgFygCAIDW+QjZ+8PueSA8iU4YHkcMT4IDJlP5Tn4/ZAY+Ia5ccCdtEB6Y4kndwzqgNiAIAgCAIAgCAIAgCAIAgCAIAgCAIAgCAqrxvBzXarMKZmlcUBT2idzu84nzw5LJg8WW3PhDgygBNThtoBXoEMniz297ZtcmpOBJyodh8MkMHVWK1iUHY4YObtB9xuKwZJKAIAgCAIAgCAIAgCAIAgCAIAgCAIAgCA1zzBjS5xoAKkrSc4wi5S2RtGLk9FucZbr+ldIXMcWNyAwy3mu1eav4ndOzWD0Re1YFUYaTWrMxaSztz1XcW09KLMeLXrfR/oYlw6l7aomw6Wn5oh5O9iFJhxn/AGh8GcJcL/1l8ibFpPERVzZG+OrUcwVLhxSprVpr9P4I0uH2Lkmn+pLhvyB2UrRx7Pqu8M/HltNfQ4yxLo7xf1+hIktjdQua4O3UIOPkpUZxl0vU4Si47ooJStzBGegI70MGh4QE/R22695ztBwEIHhVr24/3FYMnYoAgCAIAgCAIAgCAIAgCAIAgCAIAgCAw9wAqcAFhtJasJanH3pbnWuQMj7gOHifzH2C89dbPPt8qvpX91/guKq44lfmT6n/AHQtbFckbG9pocTnrY08BuVnVw3HgtPDr68yDPNul309BLcEDvlLeDj71WJcLxpdtPRs2jn3rvr+hS26wxQyADWfTEhxFBXIYDH/AOLnDhNMJ+Jtv3M3nxG2UdNveWFnvZozaRwofsrRJJaEB8zfJboX50/mb+i0dcHul8DZTktmaWCIEmPUBP5aCvJYhTXB6wil6GZ2znyk2zXIupoR3oYI70BpJoa+KAh6FuMNtkfONQOjfie7rGRhpUcDyWspKK1ZtGLk9EfRIbZG/uvY7g4FaRthLZr4mzrmt0zfVdDQIAgCAIAgCAIAgCAIAgCAIAgCAIDlb9vMzO+FF3a9oj5j/wCo6rz+blSyZ/h6du/v+yLXGpjTHzrf0/vtLG6LuETanvFXGLjRx4eFfq/aQL75XS8TLFSTiEMFdaLmjeS7tAk1NDt80BGfcP5X8x9lgyRZrkk2arvOnqgK+0XZK3ON3kK+iAgvc9n5m8wgPP8Avnj5q8QEA/8A0nbQD0QHk3kNoI6oB/vWHbTiFkHpk7T+V3H7jFc51Vz6kmbwtnDpbJrJcP8Aie+N27XOqeB2eah3YPLWmTi/V6EqrL56WxTXotRFf1oZ89fBwB9qqm/HZNb8LfNe0tfwWPYtUt/YTYtLJR3mMdwq37rvDi9q6op/I4y4XW9pNEyHS9nzxuHAh3rRSY8Yh+aLOEuFTXTJFhZdIoJHBocQSQAC05nhgpVfEaLGop837iNZg3QTbXItlOIYQBAEAQBAEAQBAEAQHO6QXqfwoszg4j/EeO9UnEc1t+RTu99Pp/JY4mOtPNs27fybLjusRjWdmVMwcKOPDn1Pf+CPlZLul7uxY2y0iJpc7yG87grGMXJ6Ig22KuOrOXfb5C4u1nCu4kAeACmquOmmhUSyLG9dTay95R8wPEBZ/DwZlZlq7khmkDh3mA8CR91h4iezOq4jJbo3s0ij+ZrhyPutHhz7M6LiVfdMkx33A7/qAfUC31C5SxrV2O8c2iX5iXDaGP7jmu4OB9FycZLdEiM4y2aPbm1wOPFYNiJNdkL+9GzlQ8wgIE2jMDsg5vB33qsGSvn0PHySkfU2vUELIK6fRGcd0sd/MQeo91gFZabhtDM4XH6aO/xJQEB4fH3g9nEFvqgOv0Qs7LRZ3GVocRIRrbaarTmOJUezEptesorX2neGTbWtIy5FpLo5CctZvB1fWqiz4TQ9tV+pIjxK5b6Mor5u5sDgGuLqipqBgNnuqvM4e6EnHVrv7ixxc5WvSWif1NN1NpKx257f8godD0tj6r6knJetbXuZ9HXsjywQBAEAQBAEAQBAEBS39evwxqMPbO38oPuqniOf5S8uvqfy+5NxMbzH4pbL5kW5Lr+d+azw7A8leZPqfy+4y8nzH4I7L5l494aCSaACp4K1S1IDaS1Zyl5W0zPr8o7o9z4lT66/CilyL3ZL3EQrukRzySt0jRs1PeuiRzciNLIt0jQiSyrZIEKWVbaGyXsPUd7zR9yWQeGuacjguM665bpE6l2R2kyZDpjamZva/wCtg/8AGhXCWJWyfG6zuywg/wBQHj8SFrt+q8t6EH1XF4K7M7K990WVn09s7u+yRnkHDoa9FylhzW2hurUWdn0psj8p2D66s/yAXJ49i7G6nFlnDaGPFWOa76XA+i5OLW6NtTY4Vzx4rQHiOFrK6rQ2pqaACp34bVlAy51BU5BZBw15Wn4sjnbzh4AZBU3F79Iqpd+bLXhlOsnY+xKuqzF0jGjeCfLElU+LW7LoxXtJ+TYowlJner2B5wIAgCAIAgCAIAgK2+bzELaDF5yG7xPgq/Pzljw0XU9v5JONju2XuKi57uL3fEkqca451O3ionDsKWvn3bvb+Tvl5C08qvb+8jowKK7K4pL9dI7stY7UGJIFdY+WwKTQorm3zK/Mdj/xS5FEcFNRWPkeCV0SNGzW963SObZFkkW6RoRJZVskCFLKtjdLUjPetWyVXWaXOWpLjHQ1OKwdUjwShukYQ2PJKGTANDUYHeM1h8zZFhY75tTSGxTS1JAA1y4Ek0Ao6oXKVVbWrSN02fYLHG5sbBI7XeGgOdgNZ1MTQYZqnk1ryOpX6RWrUi1Rm/D+UZ+w81hvRamUtTlWCpXj8q7zrnP4eh6aivyqlA6nRWy96Q/SPU+yteE0cna/RFZxG3moL1OjV2VgQBAEAQBAEAQEO87eIWVOJPdG8/ZRMzLjjV+J79l7TtRTK2WiOfu+yOtDzJJjU1/fh4KpwMSWRP8AEX/p7/sibkXRqj5Vf9+50rGACgXoSrPSA8koZNMrWu7zQeIBWVJrZmkoRluiHNdMD9mrwJHTJdo5Nke5Gng0y7aehXWnRivck/qFeoUmOd7URZ8LX5ZfEqLZo5aG5Na/6XD0dRSIZlT35EWXD7o7LX0KC22aWP8AEje3i0gc8lJjZCWzI7osT/yTK570bJFdehpc5YJcY6GsuWDqkeCUNkjFUNjyShseSUMpGFg2Oo/09uz41p+I4dmIa385wbyxPkFFy5+GHhXc3ij6gqo3ONvu1/ElcRkOy3gMz5mqr+KX+XT4Vu+X8k7Ap8dur2XP+CLAzcvOV0zsekU2XVtkY9T0Ojg0ks8DWxAucWiho2grtxeRtXoq8mmiKqW6Kp4N9zdnLR/3tqW133rHNg0kGlaGlabxQkEcCplV8bNiJdjzq6ieuxwCAIAgCAIDRbLU2Jhc7LqTuC4ZF8KIOcjeuuVkvDE5mGJ9ql1nZdANw8N6oMaifELvOt6V2/ZfuWVlkcavwQ3/ALz/AIOlhiDRQL0qSS0RVN6ntZAKA8lyGDyQChk8OgrtQGh0Lhl0KA1utD259QgMi8N45FBoRbRYrJN+JEyu8t1T/U37rrG6cdmzR1xe6Ky06D2aTGNz2fS4PH91T1XaOZNb8zTyI9imtn+n0o/ClY/wcCw9NYLus2PdGrpfYpLZova4s4XOG9lH9Gknou0ciuXc18EkU8zCw0cC07nAg8iu3iT2CRrqhskYQyYJQyfVdFYo7FZGCRwa9/8AyPGbquGAoMcBQKhzM2qM34pbEqrHsn0xN1u0gaWlsbXVII1jhSu0DP0VRbxaC6Fr68v78idXwyb63ocy+0tacSOGagPMlZYp2RT9xYwwGq/DBte89i9AB2W8/wBF6HHsjZWpRWnuKLJplVY4SerIF52wyDtUwyoB65rjm1RnU3pzRL4ZdKN6jryfY8XN8aVxbBUkAk02CoB5mnJVFMLG9IHocp0wjrafX16I8aEAQBAEBrnmDGlzjQALSyyNcXOT0SMxi5PRHMSvda5doaMhuH3K82lZxK/2QX9+L+Raf44tf/0/78DobLZxG0AL0sIRhFRitEirlJyer3Nq2MCiAxVAeSAUB4dD4oDS6Nwy6FAeDaHDPqEBkW4bRyxWQYLon7h0WAeH3c0913uFkakWS7nju0PA0KwDUZ5o89bzFRzKA9svpw7zQeGH3QG195QyCkjcNz2hw908fh566Dw68iovG6bueKmMA/8Aa1mnkOzzXKfGIVfn1+Z3hhWz7aHM2jR6DWqwyBu5zmk8wFEs/wDI7WtK4r1ZMr4XH8z+B6jigi7rQTvprHmVVX5+Vf1zensXJfIs6cCEOmPxMSXgflFOOKiKtE2NC7sizWk/M7DjQLeMfYdVCK2IT7c3JtXHcAu8aJyYlOMVqyXYrvtU2Ufw2739k8s+ivsSh01+Fs8nn5Mb7fFHbb1OnuTRCOT8d73kY0b2Wnic/RdbalNaPY5Y+TKhuUEtfb7DtLvu2Kzt1YWNYNtMz4k5nzSFcYLSK0Nbbp2vWb1Ja3OQQBAEB5e4AVOAWJNRWrCWvI5q3Wl1pk1WdwfvWPsF5i+6ziN3lV9K/uv8FpXCONDxy3Lqw2QRtoM16KiiFMFCC5FdZZKcvEySuxoEBgoDzRAeHRIDU5rhkgPBtLhmPZAZFtG0H1QGD8J270QGt93A913ugIr7DI3u48DRAanW2SPBxP8AMFpO2EOppG0YSl0oy2/qZtrwNPVQbOKVR6eZKhg2S35FdeF562bWM8dvNQLOJ2y6VoTK8CHfVlPNeTRlV3p1UKc7LOc22WVeJ4dkkQ5byccqDqVr4ESY48VuQ3ylxAJJJyGZPALeMddkddIwWux5lZI1usI3EGlNhJOQDe8eS7RolJ6HN5FeumpNsVzSyRkuBY45A9kNzFTm5xyNKDJTq+Hye6+JX38VrhLSL19CRBotEzGeR0h46o5DHqpLpx6V/wCyS+hDlxHIuelUf3+xd3RZ4viNjhYG1zIAGAzNcysVZ1UrFXVH9SNfRd4XO6X6f3kdXDdsbdmtx+2SsdSv0JTWAYAAcFgyekAQBAEBglAc7etuMzvhx4iuJ/MfsF5nOy55dn4ajbu/b9kWVFSqj5kyxu2xCJvirzDxIY1fhjv3ftZCutdktWTlKOQKAIDBCA8OjQGo6w/dUB4/3JGY9kBn/dtOY90B5LI3budOiAh2uONv/UHDM9FHsyqq+qR1hTZLZFebWR3a86KDZxSK6I/ElQwm+pmi03w4CjpNX16YqDZnXT76ehMqwo9o6lPPfDflBcd5w/VRWm3qywhiPvyIE15Pdt1eH3Twokxx4L3kKSbHE1PM/dbxi3sjryivYZex2QbV2J1fmIFMQ0Anb6rvDGnI4vJrXp7exts9xWqXvasQ8T2uQr1IU2rh0nv8yFdxamHKPP0Lqy3DHE0CR7nb8dTWqa46vaPCuwKdDDrjvzKm7idk3rFafP8AvwOksVyhgoA1g3NGPn4qTFRiuSIM7JzesnqQ76cI3BjCcBVxrtOQ/e9aXXKqtzfYV1uclFdymcvFObsm5S3Z6eEVFJLY6bRGyYOkO3st4DEnnTkr/hFOkXY+/JfuVPErdWq125nRq5KwIAgCAIAgKO+bwJPwo8ScHEf4j3XnuKZ8pS/DU7vk9Pov3J2NQkvMnsbLtsYjb/Ecz7BWHDsCOLDn1Pd/scci92y9xPBViRzY0IDKAwgMoDCAw5wGJNOKw5Jc2NNdiHPeEY263AV/RQ7M+mHfX0O8cayXbQrLRbq91ob516ZKDZxSb6Fp68yTDDS6mVVqvNje8+vgMegUKeRbZ1SZPqxP9YlZNff5G+bvsPuuOhNhif7MgTXhI/NxHgMPRZ0JMKK49iDLO1uZA9VtGMnsddjEEhlH/GC46wBABLqEV1gAMRhvXeGNKRwtyIV9RZwXBK6msQ2jq1PzDCgLG47D8wzU+vh77lZbxeC6efp/P2LexaMMqC7WkIr/AAMFc6NZQY+NVOhiVx35lbZxG2XKPL5v5k1zBCKNj1B9OqP1XdaR5JEKUpTesnqZs95hveja7zI+4WdTXQtbFJFaCT8OhbQkkDPZiM8lgFjNIGtLjkASVkHFWmUvcXHMmpVDxrI0SqXq/wBi04dVq3Y/Q0taXEAYkkAeJOAVNXBvRLdlvJqMdWfQbDZxFG1g2ADidp51XsaalXBQXY8xZNzm5Pub11NAgCAIAgKm+Lx1OwzvHP8AhB91S8U4j5S8qvqfy+7JeNR4/wDKWxHu+x6g1nd49B91vwvh3kR8yzrfy+/tMZN/jfhjsWDFbkUkMbRAekBlAabTaWRgF7mtqQ0VNKuOTRvPgsSkorVhc3oRZbzaO6CegVfZxGtdK1JMcWT35EK0Xo+mYaP3tKhWcQtltyJEMWHqUtrvqMZvLz4Y9clDnOU+cnqWFWHN7LQq579ce40N8TiVpoS4YMV1MrZ7Y9/ecT4ZDkEJUKoR6URJbQ1uZHut4wk9kdNTVDO+U0hjc/xph57lIrxZSONl9dfW9Cys+jdok/FeIxuGJ6YdVPr4d7eXzK23jFUeha/Iuru0QiHyOlO92XIUHNTYYlcd+ZWW8Tvns9PQ6OC5y1tBqsGwAYdF35LYgScpPWT1I9ou+YZCv0n9lNTBoFvmiwJPBw+6wZJEd/n52A8DToUB6Nsssnfbqn6adWoC0sdibCCGVoTXHEoYK/SK00aGDbieAy6+iSaitWZS1eiObecF4m+133Ob7/Q9JRV5cFEtNF7JrzaxyYK/zHAe58lZ8Lp8dvj7R+pH4hb4a/Cu/wBDsl6MowgCAIAgIF6XgIm0HeOXh4lVfEuILGhpHqe3u95Ix6PMfPYrrusZ/EfiTiK+O0+KicK4e9fxF275rX6nXJv/AOuGxYFegIRtszcarAJCAwgKjSO/m2OMnVMklOzG0gE+Lie63xxO4ErKWu5rJtLkj41bzbrynE9oJjoaxtqWNiFajUbmD4nE71rbn41UfCn4vTn89jSvByb5eJrw+vI6Sy3lPGzUMpkP5nNFeAP3Xm8icJy8UI+FHq8PEXg/9j1fwNMsznmrnF3E1UcsowjHpWhFltTG5kcBit41ylsjZs8QSSzYQROd40w8zkOak14kpHC3Jqr62kWdn0YnkxmkDB+VvaPsPVT6+H6b8vmVl3GILlBa/Iu7t0ThblGZDvfiOXdU2GNXH3lZbxLIs76L3f3U6Oz3QQADRo3NH7C7apbEFtvmydDYWN2V44/omoJCGQgCGDBFc8UBEmuuJ+bAOHZ9EBDbcDA9rg40BBoaGtNlVgyW7jghg4632j4kjnbzhwGSquL5Hl0+Bby+ncnYNfis8T2RAlOK83BctS9jsdro7ZPhwNrm7tHzyHKi9Zw+ny6V7XzPP5lvmWv2LkWimkUIAgCAiXhbBE2uZ2DefsoOdmwxa/E93svb9jrVU7JaIqLDZzI4ySY48z9gqXhuHLKs/E38/wB/suxLvtVcfLgWhXqCvPJWTBvsmR4rBk3FARrwLxE/4Qq+nZpStfCuFc80B8utlx297nOfHJiSSS5pPEnWQweG2OcAAxPqPAnJUt2JPzH4U9C5pyYeBeJpM0vsNoJAbE+u8jVA4k4LSOHZLk4sl1ZVUP8AJzRMs+isr8Z5Q0flZj1wA6qbXw/Tc5W8YiuUFr68i8u3RaFvdi1zvf2vXsjkpkMeuPb4lZbxDIs76enI6KC6TQaxDRuGP6LtroQ+b3JsNgY3ZU+OP6LXUaElAEAQGCgMLJkLACyYCAICtv206kWqM3YeW37eawDlnGi8dxHI8/Iemy5Iv8SrwVpd2Zuqy/Gma3ZWrvpGJ+3mt8SnzbYw7d/RHfKt8qpy+B9BAXrjzRlAEAQBAcHNfYleS+rTzAG4LwuYrr7HOT193s9x6GGG646R5m6C0g4sdyOKiJ2VPVar0Oc63+ZE2O8XjbXiFYU8Zyq93qveR5YtcvcSY70B7zSOGKtKf/IK3ysi16cyNLCf5WTLLbmVwcMfI9Va1cQxrema/Xl9ThKmyO6LFrgclM1ORqtMha2oaXHYB7oConimkPaaeGQHktuRg8C7pPy9R901MaG+G6XHvEDwGJTUaE2GwMbsqd5xWNTOhJCwZCAwgMoYMFAEBhAYWTIQBDAQBAcre9p+JKaZDsjyzPOqg8QyPIoclu+S/UkY1fmWJFVaXbF5Ctdz0UPadJofY6NdIfm7I4DPr6L0nCadIux9+RU8St1koLsdGrgrAgCAIAgPlFqbR7xuc4ciV4+zlNr3s9fU9YJ+5GlanUkRWx7cnHzx9VpKmEt0c5VQluiVHe5HeaDwNOi4SxF2Zxlir8rJcV5Ru26vEU65LhLGsj2OLomuxNhtBGLHcjULarKvp6JNEadUX1ImxXtIM8VZ08dvj1pS+RHlhQez0JsV9D5hRWlPHMefVrH++4jyw7FtzJkVvY7Iq0qyKrVrCSf6kaUJR3RIa4HIgrsaGShkwgCAIAhgIDCAIDBQGFkyFgBZMES87T8OMkZnAcT+ygOUK8pxjJ8y7y1tH6lxg1eGHi9pCaDI8AZuIA88AolUG2ordlpJqEdX2Potjs4jjawZNAH6r2NVargorseXsm5ycn3Ny6GgQBAEAQHOW/RJkhLmPcwkkmvabUmpwwPVVl3C4TblFtP4llTxOyCUZJNL9Citmis7O6GyD+E48jRQLOG3Q25+hY18Tpl1cimns7ozR7XNP8QI9VDlCUHpJaE6FkJrWL1NZWp0PBQBriMQSD4GiNJ7hpPclRXnI3brfUK9c1xljVy7HGWPBkyK+h8zSOBr0K4Sw3+VnKWI/wArJkNvjdk4V8cD1XF02QeuhwlTNbomstDhkT6qTTxLKq5Kf6Pn9SLPHrluiXFerxnj19VaU8fl/wBsP1X3I0sH/Vk2K+Qcx7K0p4ti2fm09eX2I8sayPYlx29h204qwjJSWsXqcGmtyQ14ORB4FbGDKAIYMIAgCA8rJkIAhg52/bTrSaoyb6nP2XDJuVNUrH2OlUPHNRKa1vo3j+yvDx1nPxP1PR1RWy2RP0RsevKXnJg/uOA6VV5wunx2eN9vqRuJW+GvwLv9DtF6IoggCAIAgCAIAgPEkYcKOAI3EAjqsOKfJmU2nqiotejFnkybqHew06ZdFDswKZ9tPQmV8Qvh319SktuhjxjFIHeDhqnmKqFZwuS6JfEn18Xj+ePwKK2XNPF343U3gaw5hQrMW2G8SwqzKbOmXx5Feo5KMELYI8lZNj3FO5ndcRwOHJaSrjLdGrhGW6JkV9PHeAd0PRcJYkHtyOMsWD25E6G+2HvAt6joo8sOa25nCWJNbcydBamu7jgeBx5LmvNpesdURrKv9kSWzuG1WFPGcmG78XqRZYlctuRKivR42nzx/VWlPHq3/wAkWvTmRpYMl0smRXzvA8jToVZ1Z2Pb0TX0I0qbI7olR3jGdtOIUs5EljwciDwNUB6QGChkwsg02ub4bC7cOuxYByTzU1Oea85x3J2pXq/2LHBr3myutb6u8Bh91UVLSJd1rSJ3Ojtj+FA0HvO7TuJyHKi9dg0+VSl3fNnncy3zLW+y5FmphFCAIAgCAIAgCAIAgCAICFbLphm/EjaTvpQ8xiuNmPXZ1RR2ryLa+iTRRWzQqN34T3M8D2h7HqoVnDIPpenzLCri1i60n8iituidojxa0SD+A48jTpVQ7MC6O3P0LCrilE9+XqUk0LmGj2uadzgWnqocouL0ktCfCyM1rF6mohYOiPJWTJgIZJEN4SMyeabjiOq5yorlujlKiuW6J0N/kd9gPA0PIqPLBX5WcJYS/KydDfETtur9Q98lHli2R7a+hHljWR7a+hOilqKtII8DULavKyKH/jJoiTpi+pGxspH6YKyp47dH/kin8iNLCg+l6EqK85G/NXjirSnjeNPq1j6/YjSw7FtzJcV9fmbyPsVZ13V2LWEk/QjyhKPUiXFecbttOIp1yXU1K+/LUHarWkEZmhqK7FrOShFyeyCTb0RSzv1Wk8uK8FbY8i5zfdnoaKvClBGm5bJ8adjTlXWd9IxPPAeassOnzblHtu/RHXLt8qpvvsj6IF6w8yEAQBAEAQBAEAQBAEAQBAEAQBAa5oWvFHNDhuIBHIrDipcmjMZOL1T0KW26JWaTJpjO9hp/aajoolmBTLtp6E6riWRDvr6lDbdB5G/hSNf4OGqeYqD0UKzhsl0PX1LGrjMH/wAkdPTmc/bbmnh/EicBvA1m821Chzx7YdUSyqzKLOmS+n1IC4kk8lbGTBWUZDXFpq0kHeDT0RpPcw0nuTIb4lb82sP4hXrmuEsWqXbQ4Sxa5dtCfDpCPnYR4tNehoo0sF/lZwnhP8rLCC84n5PFdx7J6qO6La+enw+xGnj2R3X7ktSauJ5VW0tfc+ZDnjVy7BSMnjFl9LrcUte6NK8SMJ+LUr7wkxDd2J4/v1UGiPLUs6Y8tTpdDbHqsdIc3Gg+lufWvJen4TT4YOx9/ovuVPE7vFNQXb6nRq2KwIAgCAIAgCAIAgCAIAgCAIAgCAIAgCAICvt1yQTfiRNJ3garuYxXGePXPqRIqyrquiTOft2gkZxikczwcNYc8D6qHPh0H0vQsauM2Lrin8jn7dojaY8miQb2Gp5GhUSeDbHZa+hZVcVx57vT1KSeFzDR7XNO5wIPVRpRcd0T4TjNaxevoaSFg3MLJk8ELJlGyG0vZ3HObwOHLJazrhLdGsq4S6kWEGkEje8Gv8qHmPso08Gt7ciPLCre3IsYmmV4A7zyAOJWldbbUI+hwk1VBt7I+lWWARsaxuTQAPJewrgoRUVsjyc5ucnJ9zctzUIAgCAIAgCAIAgCAIAgCAIAgCAIAgCAIAgCAIDVPZ2SCj2tcNzgCOq1lFS5NG0Zyi9YvQordoZZpO60xn+A4f0moUWeDVLZaehPq4rkQ3evqc7btA5W1MUjXjc7sO9weiiz4fJdL1LKrjVb/wCSLXpzOet1zTw/iRPaN9Kt/qbUKJOiyHUizqy6beiSK4rQlIwUMn0DQix67/iHJjRT6nD7V5rrwynxWub7fU85xW3wx8C7/Q7dX5QhAEAQBAEAQBAYQBAEAQBAEAQBAEAQBAEAQBAEAQBAEAQAoCst+j9nn/EiaTvA1Xc20K4zx657ok1Zl9XRJnMXvoLG1jnxSvbTHVcA/wAgRQjzqoduDFLWLLXH4zY34ZxT9OX8nRaI2cR2SKmbm6xO8n9AApGHWoVLTvzK3Psc8iTfbkXClEMIAgCAIAgCAID/2Q=="/>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2484" name="Picture 20" descr="https://encrypted-tbn2.gstatic.com/images?q=tbn:ANd9GcS4kkrAteIod99AigcGIh3hGBz19DYiBwHX75eJdTQ9FPgofgIzA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476" y="2250614"/>
            <a:ext cx="1211948" cy="1728705"/>
          </a:xfrm>
          <a:prstGeom prst="rect">
            <a:avLst/>
          </a:prstGeom>
          <a:noFill/>
          <a:extLst>
            <a:ext uri="{909E8E84-426E-40DD-AFC4-6F175D3DCCD1}">
              <a14:hiddenFill xmlns:a14="http://schemas.microsoft.com/office/drawing/2010/main">
                <a:solidFill>
                  <a:srgbClr val="FFFFFF"/>
                </a:solidFill>
              </a14:hiddenFill>
            </a:ext>
          </a:extLst>
        </p:spPr>
      </p:pic>
      <p:sp>
        <p:nvSpPr>
          <p:cNvPr id="58" name="文字方塊 57"/>
          <p:cNvSpPr txBox="1"/>
          <p:nvPr/>
        </p:nvSpPr>
        <p:spPr>
          <a:xfrm>
            <a:off x="1119334" y="1694754"/>
            <a:ext cx="1483266" cy="461665"/>
          </a:xfrm>
          <a:prstGeom prst="rect">
            <a:avLst/>
          </a:prstGeom>
          <a:noFill/>
        </p:spPr>
        <p:txBody>
          <a:bodyPr wrap="square" rtlCol="0">
            <a:spAutoFit/>
          </a:bodyPr>
          <a:lstStyle/>
          <a:p>
            <a:r>
              <a:rPr lang="zh-TW" altLang="en-US" dirty="0" smtClean="0">
                <a:solidFill>
                  <a:schemeClr val="accent5"/>
                </a:solidFill>
                <a:latin typeface="+mn-ea"/>
                <a:ea typeface="+mn-ea"/>
              </a:rPr>
              <a:t>保管條</a:t>
            </a:r>
            <a:endParaRPr lang="zh-TW" altLang="en-US" dirty="0">
              <a:solidFill>
                <a:schemeClr val="accent5"/>
              </a:solidFill>
              <a:latin typeface="+mn-ea"/>
              <a:ea typeface="+mn-ea"/>
            </a:endParaRPr>
          </a:p>
        </p:txBody>
      </p:sp>
      <p:pic>
        <p:nvPicPr>
          <p:cNvPr id="59" name="圖片 58"/>
          <p:cNvPicPr>
            <a:picLocks noChangeAspect="1"/>
          </p:cNvPicPr>
          <p:nvPr/>
        </p:nvPicPr>
        <p:blipFill>
          <a:blip r:embed="rId7" cstate="print"/>
          <a:stretch>
            <a:fillRect/>
          </a:stretch>
        </p:blipFill>
        <p:spPr>
          <a:xfrm>
            <a:off x="6300192" y="4077072"/>
            <a:ext cx="2208421" cy="781781"/>
          </a:xfrm>
          <a:prstGeom prst="rect">
            <a:avLst/>
          </a:prstGeom>
        </p:spPr>
      </p:pic>
      <p:sp>
        <p:nvSpPr>
          <p:cNvPr id="52" name="向下箭號 51"/>
          <p:cNvSpPr/>
          <p:nvPr/>
        </p:nvSpPr>
        <p:spPr>
          <a:xfrm>
            <a:off x="6876256" y="2924944"/>
            <a:ext cx="1284390" cy="613257"/>
          </a:xfrm>
          <a:prstGeom prst="downArrow">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六角星形 22"/>
          <p:cNvSpPr/>
          <p:nvPr/>
        </p:nvSpPr>
        <p:spPr>
          <a:xfrm rot="508451">
            <a:off x="6009237" y="4920829"/>
            <a:ext cx="2748321" cy="1248771"/>
          </a:xfrm>
          <a:prstGeom prst="star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b="1" dirty="0" smtClean="0"/>
              <a:t>假扣押動產查封不動產</a:t>
            </a:r>
            <a:endParaRPr lang="zh-TW" altLang="en-US" b="1" dirty="0"/>
          </a:p>
        </p:txBody>
      </p:sp>
    </p:spTree>
    <p:extLst>
      <p:ext uri="{BB962C8B-B14F-4D97-AF65-F5344CB8AC3E}">
        <p14:creationId xmlns:p14="http://schemas.microsoft.com/office/powerpoint/2010/main" val="2672864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type="ctrTitle"/>
          </p:nvPr>
        </p:nvSpPr>
        <p:spPr>
          <a:xfrm>
            <a:off x="1763713" y="2276475"/>
            <a:ext cx="6407150" cy="1981200"/>
          </a:xfrm>
        </p:spPr>
        <p:txBody>
          <a:bodyPr/>
          <a:lstStyle/>
          <a:p>
            <a:pPr algn="ctr" eaLnBrk="1" fontAlgn="auto" hangingPunct="1">
              <a:spcAft>
                <a:spcPts val="0"/>
              </a:spcAft>
              <a:defRPr/>
            </a:pPr>
            <a:r>
              <a:rPr lang="zh-TW" altLang="en-US" sz="4800" dirty="0" smtClean="0">
                <a:solidFill>
                  <a:schemeClr val="tx1"/>
                </a:solidFill>
              </a:rPr>
              <a:t>簡  報  完  畢</a:t>
            </a:r>
            <a:endParaRPr lang="en-US" altLang="zh-TW" sz="4800" dirty="0" smtClean="0">
              <a:solidFill>
                <a:schemeClr val="tx1"/>
              </a:solidFill>
            </a:endParaRPr>
          </a:p>
        </p:txBody>
      </p:sp>
      <p:sp>
        <p:nvSpPr>
          <p:cNvPr id="50179" name="Rectangle 1062"/>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8BA58CE-59F6-47A2-82FD-39FB163B1875}" type="slidenum">
              <a:rPr kumimoji="0" lang="en-US" altLang="zh-TW" sz="1400" smtClean="0">
                <a:solidFill>
                  <a:srgbClr val="FFFFFF"/>
                </a:solidFill>
              </a:rPr>
              <a:pPr/>
              <a:t>37</a:t>
            </a:fld>
            <a:endParaRPr kumimoji="0" lang="en-US" altLang="zh-TW" sz="1400" smtClean="0">
              <a:solidFill>
                <a:srgbClr val="FFFFFF"/>
              </a:solidFill>
            </a:endParaRPr>
          </a:p>
        </p:txBody>
      </p:sp>
      <p:sp>
        <p:nvSpPr>
          <p:cNvPr id="50180" name="Text Box 2"/>
          <p:cNvSpPr txBox="1">
            <a:spLocks noChangeArrowheads="1"/>
          </p:cNvSpPr>
          <p:nvPr/>
        </p:nvSpPr>
        <p:spPr bwMode="invGray">
          <a:xfrm>
            <a:off x="2362200" y="1371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endParaRPr lang="zh-TW" altLang="zh-TW"/>
          </a:p>
        </p:txBody>
      </p:sp>
      <p:pic>
        <p:nvPicPr>
          <p:cNvPr id="5" name="圖片 4" descr="otc網頁表頭3.JPG"/>
          <p:cNvPicPr>
            <a:picLocks noChangeAspect="1"/>
          </p:cNvPicPr>
          <p:nvPr/>
        </p:nvPicPr>
        <p:blipFill>
          <a:blip r:embed="rId2" cstate="print"/>
          <a:srcRect t="29167" r="7812" b="56250"/>
          <a:stretch>
            <a:fillRect/>
          </a:stretch>
        </p:blipFill>
        <p:spPr>
          <a:xfrm>
            <a:off x="976884" y="4941168"/>
            <a:ext cx="8143900" cy="108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87450" y="274638"/>
            <a:ext cx="7883525" cy="1143000"/>
          </a:xfrm>
        </p:spPr>
        <p:txBody>
          <a:bodyPr>
            <a:normAutofit fontScale="90000"/>
          </a:bodyPr>
          <a:lstStyle/>
          <a:p>
            <a:pPr marL="82550">
              <a:defRPr/>
            </a:pPr>
            <a:r>
              <a:rPr lang="zh-TW" altLang="en-US" sz="3800" dirty="0" smtClean="0"/>
              <a:t>壹、內控制度有效性判斷參考項目更新</a:t>
            </a:r>
            <a:endParaRPr lang="zh-TW" altLang="en-US" dirty="0"/>
          </a:p>
        </p:txBody>
      </p:sp>
      <p:sp>
        <p:nvSpPr>
          <p:cNvPr id="18435" name="內容版面配置區 5"/>
          <p:cNvSpPr>
            <a:spLocks noGrp="1"/>
          </p:cNvSpPr>
          <p:nvPr>
            <p:ph idx="1"/>
          </p:nvPr>
        </p:nvSpPr>
        <p:spPr>
          <a:xfrm>
            <a:off x="1435100" y="1447800"/>
            <a:ext cx="7385050" cy="4800600"/>
          </a:xfrm>
        </p:spPr>
        <p:txBody>
          <a:bodyPr/>
          <a:lstStyle/>
          <a:p>
            <a:r>
              <a:rPr lang="zh-TW" altLang="en-US" dirty="0" smtClean="0"/>
              <a:t>法規依據：</a:t>
            </a:r>
            <a:r>
              <a:rPr lang="zh-TW" altLang="en-US" u="sng" dirty="0" smtClean="0"/>
              <a:t>公開發行公司建立內部控制制度處理準則第</a:t>
            </a:r>
            <a:r>
              <a:rPr lang="en-US" altLang="zh-TW" u="sng" dirty="0" smtClean="0"/>
              <a:t>6</a:t>
            </a:r>
            <a:r>
              <a:rPr lang="zh-TW" altLang="en-US" u="sng" dirty="0" smtClean="0"/>
              <a:t>條第</a:t>
            </a:r>
            <a:r>
              <a:rPr lang="en-US" altLang="zh-TW" u="sng" dirty="0" smtClean="0"/>
              <a:t>2</a:t>
            </a:r>
            <a:r>
              <a:rPr lang="zh-TW" altLang="en-US" u="sng" dirty="0" smtClean="0"/>
              <a:t>項</a:t>
            </a:r>
            <a:r>
              <a:rPr lang="zh-TW" altLang="en-US" dirty="0" smtClean="0"/>
              <a:t>「公開發行公司於設計及執行，或自行評估，或會計師受託專案審查公司內部控制制度時，應綜合考量前項所列各</a:t>
            </a:r>
            <a:r>
              <a:rPr lang="zh-TW" altLang="en-US" dirty="0" smtClean="0">
                <a:solidFill>
                  <a:srgbClr val="7030A0"/>
                </a:solidFill>
              </a:rPr>
              <a:t>組成要素</a:t>
            </a:r>
            <a:r>
              <a:rPr lang="zh-TW" altLang="en-US" dirty="0" smtClean="0"/>
              <a:t>，其</a:t>
            </a:r>
            <a:r>
              <a:rPr lang="zh-TW" altLang="en-US" dirty="0" smtClean="0">
                <a:solidFill>
                  <a:srgbClr val="FF0000"/>
                </a:solidFill>
              </a:rPr>
              <a:t>判斷項目</a:t>
            </a:r>
            <a:r>
              <a:rPr lang="zh-TW" altLang="en-US" dirty="0" smtClean="0"/>
              <a:t>除金融監督管理委員會所定者外，依實際需要得自行增列必要之項目。」</a:t>
            </a:r>
          </a:p>
        </p:txBody>
      </p:sp>
      <p:sp>
        <p:nvSpPr>
          <p:cNvPr id="184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F3475CF-2799-459F-875B-CDE17B4B84B1}" type="slidenum">
              <a:rPr kumimoji="0" lang="en-US" altLang="zh-TW" sz="1200" smtClean="0">
                <a:solidFill>
                  <a:srgbClr val="B5A788"/>
                </a:solidFill>
              </a:rPr>
              <a:pPr/>
              <a:t>4</a:t>
            </a:fld>
            <a:endParaRPr kumimoji="0" lang="en-US" altLang="zh-TW" sz="1200" smtClean="0">
              <a:solidFill>
                <a:srgbClr val="B5A788"/>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defRPr/>
            </a:pPr>
            <a:r>
              <a:rPr lang="en-US" altLang="zh-TW" dirty="0" smtClean="0"/>
              <a:t>2013</a:t>
            </a:r>
            <a:r>
              <a:rPr lang="zh-TW" altLang="en-US" dirty="0" smtClean="0"/>
              <a:t>年</a:t>
            </a:r>
            <a:r>
              <a:rPr lang="en-US" altLang="zh-TW" dirty="0" smtClean="0"/>
              <a:t>COSO</a:t>
            </a:r>
            <a:r>
              <a:rPr lang="zh-TW" altLang="en-US" dirty="0" smtClean="0"/>
              <a:t>內部控制組成要素</a:t>
            </a:r>
            <a:endParaRPr lang="zh-TW" altLang="en-US" dirty="0"/>
          </a:p>
        </p:txBody>
      </p:sp>
      <p:sp>
        <p:nvSpPr>
          <p:cNvPr id="204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55A0C5A-3FDD-4196-8BBE-C9AF7EF31DEE}" type="slidenum">
              <a:rPr kumimoji="0" lang="en-US" altLang="zh-TW" sz="1200" smtClean="0">
                <a:solidFill>
                  <a:srgbClr val="B5A788"/>
                </a:solidFill>
              </a:rPr>
              <a:pPr/>
              <a:t>5</a:t>
            </a:fld>
            <a:endParaRPr kumimoji="0" lang="en-US" altLang="zh-TW" sz="1200" smtClean="0">
              <a:solidFill>
                <a:srgbClr val="B5A788"/>
              </a:solidFill>
            </a:endParaRPr>
          </a:p>
        </p:txBody>
      </p:sp>
      <p:pic>
        <p:nvPicPr>
          <p:cNvPr id="20484"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rcRect r="59344"/>
          <a:stretch>
            <a:fillRect/>
          </a:stretch>
        </p:blipFill>
        <p:spPr>
          <a:xfrm>
            <a:off x="5292725" y="2420938"/>
            <a:ext cx="3498850" cy="3057525"/>
          </a:xfrm>
        </p:spPr>
      </p:pic>
      <p:sp>
        <p:nvSpPr>
          <p:cNvPr id="20485" name="矩形 5"/>
          <p:cNvSpPr>
            <a:spLocks noChangeArrowheads="1"/>
          </p:cNvSpPr>
          <p:nvPr/>
        </p:nvSpPr>
        <p:spPr bwMode="auto">
          <a:xfrm>
            <a:off x="1187450" y="2057400"/>
            <a:ext cx="38893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buFont typeface="Arial" panose="020B0604020202020204" pitchFamily="34" charset="0"/>
              <a:buChar char="•"/>
            </a:pPr>
            <a:r>
              <a:rPr lang="en-US" altLang="zh-TW" b="1">
                <a:latin typeface="標楷體" panose="03000509000000000000" pitchFamily="65" charset="-120"/>
                <a:ea typeface="標楷體" panose="03000509000000000000" pitchFamily="65" charset="-120"/>
              </a:rPr>
              <a:t>COSO</a:t>
            </a:r>
            <a:r>
              <a:rPr lang="zh-TW" altLang="zh-TW" b="1">
                <a:latin typeface="標楷體" panose="03000509000000000000" pitchFamily="65" charset="-120"/>
                <a:ea typeface="標楷體" panose="03000509000000000000" pitchFamily="65" charset="-120"/>
              </a:rPr>
              <a:t>委員會提出，內部控制是由企業</a:t>
            </a:r>
            <a:r>
              <a:rPr lang="zh-TW" altLang="zh-TW" b="1">
                <a:solidFill>
                  <a:srgbClr val="FF0000"/>
                </a:solidFill>
                <a:latin typeface="標楷體" panose="03000509000000000000" pitchFamily="65" charset="-120"/>
                <a:ea typeface="標楷體" panose="03000509000000000000" pitchFamily="65" charset="-120"/>
              </a:rPr>
              <a:t>董事會</a:t>
            </a:r>
            <a:r>
              <a:rPr lang="zh-TW" altLang="zh-TW" b="1">
                <a:latin typeface="標楷體" panose="03000509000000000000" pitchFamily="65" charset="-120"/>
                <a:ea typeface="標楷體" panose="03000509000000000000" pitchFamily="65" charset="-120"/>
              </a:rPr>
              <a:t>、</a:t>
            </a:r>
            <a:r>
              <a:rPr lang="zh-TW" altLang="zh-TW" b="1">
                <a:solidFill>
                  <a:srgbClr val="FF0000"/>
                </a:solidFill>
                <a:latin typeface="標楷體" panose="03000509000000000000" pitchFamily="65" charset="-120"/>
                <a:ea typeface="標楷體" panose="03000509000000000000" pitchFamily="65" charset="-120"/>
              </a:rPr>
              <a:t>管理階層</a:t>
            </a:r>
            <a:r>
              <a:rPr lang="zh-TW" altLang="zh-TW" b="1">
                <a:latin typeface="標楷體" panose="03000509000000000000" pitchFamily="65" charset="-120"/>
                <a:ea typeface="標楷體" panose="03000509000000000000" pitchFamily="65" charset="-120"/>
              </a:rPr>
              <a:t>和</a:t>
            </a:r>
            <a:r>
              <a:rPr lang="zh-TW" altLang="zh-TW" b="1">
                <a:solidFill>
                  <a:srgbClr val="FF0000"/>
                </a:solidFill>
                <a:latin typeface="標楷體" panose="03000509000000000000" pitchFamily="65" charset="-120"/>
                <a:ea typeface="標楷體" panose="03000509000000000000" pitchFamily="65" charset="-120"/>
              </a:rPr>
              <a:t>其他人員</a:t>
            </a:r>
            <a:r>
              <a:rPr lang="zh-TW" altLang="zh-TW" b="1">
                <a:latin typeface="標楷體" panose="03000509000000000000" pitchFamily="65" charset="-120"/>
                <a:ea typeface="標楷體" panose="03000509000000000000" pitchFamily="65" charset="-120"/>
              </a:rPr>
              <a:t>負責的，為</a:t>
            </a:r>
            <a:r>
              <a:rPr lang="zh-TW" altLang="zh-TW" b="1" u="sng">
                <a:solidFill>
                  <a:srgbClr val="7030A0"/>
                </a:solidFill>
                <a:latin typeface="標楷體" panose="03000509000000000000" pitchFamily="65" charset="-120"/>
                <a:ea typeface="標楷體" panose="03000509000000000000" pitchFamily="65" charset="-120"/>
              </a:rPr>
              <a:t>營運的效率與效果</a:t>
            </a:r>
            <a:r>
              <a:rPr lang="zh-TW" altLang="zh-TW" b="1">
                <a:latin typeface="標楷體" panose="03000509000000000000" pitchFamily="65" charset="-120"/>
                <a:ea typeface="標楷體" panose="03000509000000000000" pitchFamily="65" charset="-120"/>
              </a:rPr>
              <a:t>、</a:t>
            </a:r>
            <a:r>
              <a:rPr lang="zh-TW" altLang="zh-TW" b="1" u="sng">
                <a:solidFill>
                  <a:srgbClr val="7030A0"/>
                </a:solidFill>
                <a:latin typeface="標楷體" panose="03000509000000000000" pitchFamily="65" charset="-120"/>
                <a:ea typeface="標楷體" panose="03000509000000000000" pitchFamily="65" charset="-120"/>
              </a:rPr>
              <a:t>財務報告的可靠性</a:t>
            </a:r>
            <a:r>
              <a:rPr lang="zh-TW" altLang="zh-TW" b="1">
                <a:latin typeface="標楷體" panose="03000509000000000000" pitchFamily="65" charset="-120"/>
                <a:ea typeface="標楷體" panose="03000509000000000000" pitchFamily="65" charset="-120"/>
              </a:rPr>
              <a:t>、</a:t>
            </a:r>
            <a:r>
              <a:rPr lang="zh-TW" altLang="zh-TW" b="1" u="sng">
                <a:solidFill>
                  <a:srgbClr val="7030A0"/>
                </a:solidFill>
                <a:latin typeface="標楷體" panose="03000509000000000000" pitchFamily="65" charset="-120"/>
                <a:ea typeface="標楷體" panose="03000509000000000000" pitchFamily="65" charset="-120"/>
              </a:rPr>
              <a:t>相關法令的遵循</a:t>
            </a:r>
            <a:r>
              <a:rPr lang="zh-TW" altLang="zh-TW" b="1">
                <a:latin typeface="標楷體" panose="03000509000000000000" pitchFamily="65" charset="-120"/>
                <a:ea typeface="標楷體" panose="03000509000000000000" pitchFamily="65" charset="-120"/>
              </a:rPr>
              <a:t>等目標之達成而提供合理確認的過程。</a:t>
            </a:r>
            <a:endParaRPr lang="en-US" altLang="zh-TW" b="1">
              <a:latin typeface="標楷體" panose="03000509000000000000" pitchFamily="65" charset="-120"/>
              <a:ea typeface="標楷體" panose="03000509000000000000" pitchFamily="65" charset="-120"/>
            </a:endParaRPr>
          </a:p>
          <a:p>
            <a:pPr>
              <a:buFont typeface="Arial" panose="020B0604020202020204" pitchFamily="34" charset="0"/>
              <a:buChar char="•"/>
            </a:pPr>
            <a:r>
              <a:rPr lang="zh-TW" altLang="en-US" b="1">
                <a:solidFill>
                  <a:srgbClr val="FF0000"/>
                </a:solidFill>
                <a:latin typeface="標楷體" panose="03000509000000000000" pitchFamily="65" charset="-120"/>
                <a:ea typeface="標楷體" panose="03000509000000000000" pitchFamily="65" charset="-120"/>
              </a:rPr>
              <a:t>重視承諾與實踐</a:t>
            </a:r>
            <a:r>
              <a:rPr lang="zh-TW" altLang="en-US" b="1">
                <a:latin typeface="標楷體" panose="03000509000000000000" pitchFamily="65" charset="-120"/>
                <a:ea typeface="標楷體" panose="03000509000000000000" pitchFamily="65" charset="-120"/>
              </a:rPr>
              <a:t>，強調控制環境的價值觀應為</a:t>
            </a:r>
            <a:r>
              <a:rPr lang="zh-TW" altLang="en-US" b="1">
                <a:solidFill>
                  <a:srgbClr val="FF0000"/>
                </a:solidFill>
                <a:latin typeface="標楷體" panose="03000509000000000000" pitchFamily="65" charset="-120"/>
                <a:ea typeface="標楷體" panose="03000509000000000000" pitchFamily="65" charset="-120"/>
              </a:rPr>
              <a:t>誠信和道德價值</a:t>
            </a:r>
            <a:r>
              <a:rPr lang="zh-TW" altLang="en-US" b="1">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pPr>
              <a:defRPr/>
            </a:pPr>
            <a:r>
              <a:rPr lang="zh-TW" altLang="en-US" dirty="0" smtClean="0"/>
              <a:t>判斷參考項目更新說明</a:t>
            </a:r>
            <a:endParaRPr lang="zh-TW" altLang="en-US" dirty="0"/>
          </a:p>
        </p:txBody>
      </p:sp>
      <p:sp>
        <p:nvSpPr>
          <p:cNvPr id="19459" name="內容版面配置區 3"/>
          <p:cNvSpPr>
            <a:spLocks noGrp="1"/>
          </p:cNvSpPr>
          <p:nvPr>
            <p:ph idx="1"/>
          </p:nvPr>
        </p:nvSpPr>
        <p:spPr>
          <a:xfrm>
            <a:off x="1116013" y="1447800"/>
            <a:ext cx="7818437" cy="4800600"/>
          </a:xfrm>
        </p:spPr>
        <p:txBody>
          <a:bodyPr/>
          <a:lstStyle/>
          <a:p>
            <a:r>
              <a:rPr lang="zh-TW" altLang="en-US" sz="2400" dirty="0" smtClean="0"/>
              <a:t>以主管機關</a:t>
            </a:r>
            <a:r>
              <a:rPr lang="en-US" altLang="zh-TW" sz="2400" dirty="0" smtClean="0">
                <a:solidFill>
                  <a:srgbClr val="FF0000"/>
                </a:solidFill>
              </a:rPr>
              <a:t>103</a:t>
            </a:r>
            <a:r>
              <a:rPr lang="zh-TW" altLang="en-US" sz="2400" dirty="0" smtClean="0">
                <a:solidFill>
                  <a:srgbClr val="FF0000"/>
                </a:solidFill>
              </a:rPr>
              <a:t>年</a:t>
            </a:r>
            <a:r>
              <a:rPr lang="en-US" altLang="zh-TW" sz="2400" dirty="0" smtClean="0">
                <a:solidFill>
                  <a:srgbClr val="FF0000"/>
                </a:solidFill>
              </a:rPr>
              <a:t>10</a:t>
            </a:r>
            <a:r>
              <a:rPr lang="zh-TW" altLang="en-US" sz="2400" dirty="0" smtClean="0">
                <a:solidFill>
                  <a:srgbClr val="FF0000"/>
                </a:solidFill>
              </a:rPr>
              <a:t>月</a:t>
            </a:r>
            <a:r>
              <a:rPr lang="en-US" altLang="zh-TW" sz="2400" dirty="0" smtClean="0">
                <a:solidFill>
                  <a:srgbClr val="FF0000"/>
                </a:solidFill>
              </a:rPr>
              <a:t>1</a:t>
            </a:r>
            <a:r>
              <a:rPr lang="zh-TW" altLang="en-US" sz="2400" dirty="0" smtClean="0">
                <a:solidFill>
                  <a:srgbClr val="FF0000"/>
                </a:solidFill>
              </a:rPr>
              <a:t>日金管證審字第</a:t>
            </a:r>
            <a:r>
              <a:rPr lang="en-US" altLang="zh-TW" sz="2400" dirty="0" smtClean="0">
                <a:solidFill>
                  <a:srgbClr val="FF0000"/>
                </a:solidFill>
              </a:rPr>
              <a:t>1030039132</a:t>
            </a:r>
            <a:r>
              <a:rPr lang="zh-TW" altLang="en-US" sz="2400" dirty="0" smtClean="0">
                <a:solidFill>
                  <a:srgbClr val="FF0000"/>
                </a:solidFill>
              </a:rPr>
              <a:t>號令發布之「內部控制制度有效性判斷項目」</a:t>
            </a:r>
            <a:r>
              <a:rPr lang="zh-TW" altLang="en-US" sz="2400" dirty="0" smtClean="0"/>
              <a:t>為基本架構，參考</a:t>
            </a:r>
            <a:r>
              <a:rPr lang="zh-TW" altLang="en-US" sz="2400" dirty="0" smtClean="0">
                <a:solidFill>
                  <a:srgbClr val="7030A0"/>
                </a:solidFill>
              </a:rPr>
              <a:t>我國相關法令規章與各守則規定</a:t>
            </a:r>
            <a:r>
              <a:rPr lang="zh-TW" altLang="en-US" sz="2400" dirty="0" smtClean="0"/>
              <a:t>、</a:t>
            </a:r>
            <a:r>
              <a:rPr lang="zh-TW" altLang="en-US" sz="2400" dirty="0" smtClean="0">
                <a:solidFill>
                  <a:srgbClr val="7030A0"/>
                </a:solidFill>
              </a:rPr>
              <a:t>國際內部稽核協會</a:t>
            </a:r>
            <a:r>
              <a:rPr lang="en-US" altLang="zh-TW" sz="2400" dirty="0" smtClean="0">
                <a:solidFill>
                  <a:srgbClr val="7030A0"/>
                </a:solidFill>
              </a:rPr>
              <a:t>(IIA) </a:t>
            </a:r>
            <a:r>
              <a:rPr lang="zh-TW" altLang="en-US" sz="2400" dirty="0" smtClean="0">
                <a:solidFill>
                  <a:srgbClr val="7030A0"/>
                </a:solidFill>
              </a:rPr>
              <a:t>的國際內部稽核執業準則</a:t>
            </a:r>
            <a:r>
              <a:rPr lang="zh-TW" altLang="en-US" sz="2400" dirty="0" smtClean="0"/>
              <a:t>、以及參照美國</a:t>
            </a:r>
            <a:r>
              <a:rPr lang="en-US" altLang="zh-TW" sz="2400" dirty="0" smtClean="0">
                <a:solidFill>
                  <a:srgbClr val="7030A0"/>
                </a:solidFill>
              </a:rPr>
              <a:t>COSO</a:t>
            </a:r>
            <a:r>
              <a:rPr lang="zh-TW" altLang="en-US" sz="2400" dirty="0" smtClean="0">
                <a:solidFill>
                  <a:srgbClr val="7030A0"/>
                </a:solidFill>
              </a:rPr>
              <a:t>委員會</a:t>
            </a:r>
            <a:r>
              <a:rPr lang="en-US" altLang="zh-TW" sz="2400" dirty="0" smtClean="0">
                <a:solidFill>
                  <a:srgbClr val="7030A0"/>
                </a:solidFill>
              </a:rPr>
              <a:t>2013</a:t>
            </a:r>
            <a:r>
              <a:rPr lang="zh-TW" altLang="en-US" sz="2400" dirty="0" smtClean="0">
                <a:solidFill>
                  <a:srgbClr val="7030A0"/>
                </a:solidFill>
              </a:rPr>
              <a:t>年版「內部控制－整合架構」</a:t>
            </a:r>
            <a:r>
              <a:rPr lang="zh-TW" altLang="en-US" sz="2400" dirty="0" smtClean="0"/>
              <a:t>所訂之</a:t>
            </a:r>
            <a:r>
              <a:rPr lang="zh-TW" altLang="en-US" sz="2400" dirty="0" smtClean="0">
                <a:solidFill>
                  <a:srgbClr val="7030A0"/>
                </a:solidFill>
              </a:rPr>
              <a:t>「建立內部控制制度核心原則」</a:t>
            </a:r>
            <a:r>
              <a:rPr lang="zh-TW" altLang="en-US" sz="2400" dirty="0" smtClean="0"/>
              <a:t>等相關規範，由專家研修參考項目範例，俾使公司於設計及執行、自行檢查或會計師受託專案審查公司內部控制制度時有所遵循。</a:t>
            </a:r>
            <a:endParaRPr lang="en-US" altLang="zh-TW" sz="2400" dirty="0" smtClean="0"/>
          </a:p>
          <a:p>
            <a:r>
              <a:rPr lang="en-US" altLang="zh-TW" sz="2400" dirty="0" smtClean="0">
                <a:solidFill>
                  <a:srgbClr val="FF0000"/>
                </a:solidFill>
              </a:rPr>
              <a:t>104</a:t>
            </a:r>
            <a:r>
              <a:rPr lang="zh-TW" altLang="en-US" sz="2400" dirty="0" smtClean="0">
                <a:solidFill>
                  <a:srgbClr val="FF0000"/>
                </a:solidFill>
              </a:rPr>
              <a:t>年</a:t>
            </a:r>
            <a:r>
              <a:rPr lang="en-US" altLang="zh-TW" sz="2400" dirty="0" smtClean="0">
                <a:solidFill>
                  <a:srgbClr val="FF0000"/>
                </a:solidFill>
              </a:rPr>
              <a:t>7</a:t>
            </a:r>
            <a:r>
              <a:rPr lang="zh-TW" altLang="en-US" sz="2400" dirty="0" smtClean="0">
                <a:solidFill>
                  <a:srgbClr val="FF0000"/>
                </a:solidFill>
              </a:rPr>
              <a:t>月</a:t>
            </a:r>
            <a:r>
              <a:rPr lang="en-US" altLang="zh-TW" sz="2400" dirty="0" smtClean="0">
                <a:solidFill>
                  <a:srgbClr val="FF0000"/>
                </a:solidFill>
              </a:rPr>
              <a:t>17</a:t>
            </a:r>
            <a:r>
              <a:rPr lang="zh-TW" altLang="en-US" sz="2400" dirty="0" smtClean="0">
                <a:solidFill>
                  <a:srgbClr val="FF0000"/>
                </a:solidFill>
              </a:rPr>
              <a:t>日以證櫃監字第</a:t>
            </a:r>
            <a:r>
              <a:rPr lang="en-US" altLang="zh-TW" sz="2400" dirty="0" smtClean="0">
                <a:solidFill>
                  <a:srgbClr val="FF0000"/>
                </a:solidFill>
              </a:rPr>
              <a:t>1040200734</a:t>
            </a:r>
            <a:r>
              <a:rPr lang="zh-TW" altLang="en-US" sz="2400" dirty="0" smtClean="0">
                <a:solidFill>
                  <a:srgbClr val="FF0000"/>
                </a:solidFill>
              </a:rPr>
              <a:t>號函</a:t>
            </a:r>
            <a:r>
              <a:rPr lang="zh-TW" altLang="en-US" sz="2400" dirty="0" smtClean="0"/>
              <a:t>檢送各上</a:t>
            </a:r>
            <a:r>
              <a:rPr lang="en-US" altLang="zh-TW" sz="2400" dirty="0" smtClean="0"/>
              <a:t>(</a:t>
            </a:r>
            <a:r>
              <a:rPr lang="zh-TW" altLang="en-US" sz="2400" dirty="0" smtClean="0"/>
              <a:t>興</a:t>
            </a:r>
            <a:r>
              <a:rPr lang="en-US" altLang="zh-TW" sz="2400" dirty="0" smtClean="0"/>
              <a:t>)</a:t>
            </a:r>
            <a:r>
              <a:rPr lang="zh-TW" altLang="en-US" sz="2400" dirty="0" smtClean="0"/>
              <a:t>櫃公司，並廢止前於</a:t>
            </a:r>
            <a:r>
              <a:rPr lang="en-US" altLang="zh-TW" sz="2400" dirty="0" smtClean="0"/>
              <a:t>102</a:t>
            </a:r>
            <a:r>
              <a:rPr lang="zh-TW" altLang="en-US" sz="2400" dirty="0" smtClean="0"/>
              <a:t>年</a:t>
            </a:r>
            <a:r>
              <a:rPr lang="en-US" altLang="zh-TW" sz="2400" dirty="0" smtClean="0"/>
              <a:t>10</a:t>
            </a:r>
            <a:r>
              <a:rPr lang="zh-TW" altLang="en-US" sz="2400" dirty="0" smtClean="0"/>
              <a:t>月</a:t>
            </a:r>
            <a:r>
              <a:rPr lang="en-US" altLang="zh-TW" sz="2400" dirty="0" smtClean="0"/>
              <a:t>14</a:t>
            </a:r>
            <a:r>
              <a:rPr lang="zh-TW" altLang="en-US" sz="2400" dirty="0" smtClean="0"/>
              <a:t>日證櫃監字第</a:t>
            </a:r>
            <a:r>
              <a:rPr lang="en-US" altLang="zh-TW" sz="2400" dirty="0" smtClean="0"/>
              <a:t>1020025699</a:t>
            </a:r>
            <a:r>
              <a:rPr lang="zh-TW" altLang="en-US" sz="2400" dirty="0" smtClean="0"/>
              <a:t>號函檢送之「內部控制制度有效性判斷參考項目」。</a:t>
            </a:r>
            <a:endParaRPr lang="en-US" altLang="zh-TW" sz="2400" dirty="0" smtClean="0"/>
          </a:p>
          <a:p>
            <a:endParaRPr lang="en-US" altLang="zh-TW" dirty="0" smtClean="0"/>
          </a:p>
          <a:p>
            <a:endParaRPr lang="zh-TW" altLang="en-US" dirty="0" smtClean="0"/>
          </a:p>
        </p:txBody>
      </p:sp>
      <p:sp>
        <p:nvSpPr>
          <p:cNvPr id="194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19B31B6-5BE9-479E-9EAC-2354BA4D4D47}" type="slidenum">
              <a:rPr kumimoji="0" lang="en-US" altLang="zh-TW" sz="1200" smtClean="0">
                <a:solidFill>
                  <a:srgbClr val="B5A788"/>
                </a:solidFill>
              </a:rPr>
              <a:pPr/>
              <a:t>6</a:t>
            </a:fld>
            <a:endParaRPr kumimoji="0" lang="en-US" altLang="zh-TW" sz="1200" smtClean="0">
              <a:solidFill>
                <a:srgbClr val="B5A78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如何利用</a:t>
            </a:r>
            <a:endParaRPr lang="zh-TW" altLang="en-US" dirty="0"/>
          </a:p>
        </p:txBody>
      </p:sp>
      <p:sp>
        <p:nvSpPr>
          <p:cNvPr id="21507" name="內容版面配置區 2"/>
          <p:cNvSpPr>
            <a:spLocks noGrp="1"/>
          </p:cNvSpPr>
          <p:nvPr>
            <p:ph idx="1"/>
          </p:nvPr>
        </p:nvSpPr>
        <p:spPr/>
        <p:txBody>
          <a:bodyPr/>
          <a:lstStyle/>
          <a:p>
            <a:r>
              <a:rPr lang="zh-TW" altLang="en-US" dirty="0" smtClean="0"/>
              <a:t>參考本份參考項目</a:t>
            </a:r>
            <a:r>
              <a:rPr lang="zh-TW" altLang="en-US" dirty="0" smtClean="0">
                <a:solidFill>
                  <a:srgbClr val="C00000"/>
                </a:solidFill>
              </a:rPr>
              <a:t>依公司實際情況</a:t>
            </a:r>
            <a:r>
              <a:rPr lang="zh-TW" altLang="en-US" dirty="0" smtClean="0"/>
              <a:t>訂定自己適用的項目</a:t>
            </a:r>
            <a:endParaRPr lang="en-US" altLang="zh-TW" dirty="0" smtClean="0"/>
          </a:p>
          <a:p>
            <a:r>
              <a:rPr lang="zh-TW" altLang="en-US" dirty="0" smtClean="0"/>
              <a:t>建議每年交由以下</a:t>
            </a:r>
            <a:r>
              <a:rPr lang="en-US" altLang="zh-TW" dirty="0" smtClean="0"/>
              <a:t>2</a:t>
            </a:r>
            <a:r>
              <a:rPr lang="zh-TW" altLang="en-US" dirty="0" smtClean="0"/>
              <a:t>類相關人員填寫：</a:t>
            </a:r>
            <a:endParaRPr lang="en-US" altLang="zh-TW" dirty="0" smtClean="0"/>
          </a:p>
          <a:p>
            <a:pPr lvl="1"/>
            <a:r>
              <a:rPr lang="zh-TW" altLang="en-US" dirty="0" smtClean="0">
                <a:solidFill>
                  <a:srgbClr val="C00000"/>
                </a:solidFill>
              </a:rPr>
              <a:t>第</a:t>
            </a:r>
            <a:r>
              <a:rPr lang="en-US" altLang="zh-TW" dirty="0" smtClean="0">
                <a:solidFill>
                  <a:srgbClr val="C00000"/>
                </a:solidFill>
              </a:rPr>
              <a:t>1</a:t>
            </a:r>
            <a:r>
              <a:rPr lang="zh-TW" altLang="en-US" dirty="0" smtClean="0">
                <a:solidFill>
                  <a:srgbClr val="C00000"/>
                </a:solidFill>
              </a:rPr>
              <a:t>類評估者為管理者</a:t>
            </a:r>
            <a:r>
              <a:rPr lang="zh-TW" altLang="en-US" dirty="0" smtClean="0"/>
              <a:t>，包括：董監事成員、管理階層、內部稽核主管；</a:t>
            </a:r>
            <a:endParaRPr lang="en-US" altLang="zh-TW" dirty="0" smtClean="0"/>
          </a:p>
          <a:p>
            <a:pPr lvl="1"/>
            <a:r>
              <a:rPr lang="zh-TW" altLang="en-US" dirty="0" smtClean="0">
                <a:solidFill>
                  <a:srgbClr val="C00000"/>
                </a:solidFill>
              </a:rPr>
              <a:t>第</a:t>
            </a:r>
            <a:r>
              <a:rPr lang="en-US" altLang="zh-TW" dirty="0" smtClean="0">
                <a:solidFill>
                  <a:srgbClr val="C00000"/>
                </a:solidFill>
              </a:rPr>
              <a:t>2</a:t>
            </a:r>
            <a:r>
              <a:rPr lang="zh-TW" altLang="en-US" dirty="0" smtClean="0">
                <a:solidFill>
                  <a:srgbClr val="C00000"/>
                </a:solidFill>
              </a:rPr>
              <a:t>類評估者為一般員工</a:t>
            </a:r>
            <a:r>
              <a:rPr lang="zh-TW" altLang="en-US" dirty="0" smtClean="0"/>
              <a:t>。</a:t>
            </a:r>
            <a:endParaRPr lang="en-US" altLang="zh-TW" dirty="0" smtClean="0"/>
          </a:p>
          <a:p>
            <a:r>
              <a:rPr lang="zh-TW" altLang="en-US" dirty="0" smtClean="0"/>
              <a:t>填寫完成，呈報給高階管理階層與董事會，作為</a:t>
            </a:r>
            <a:r>
              <a:rPr lang="zh-TW" altLang="en-US" dirty="0" smtClean="0">
                <a:solidFill>
                  <a:srgbClr val="00B050"/>
                </a:solidFill>
              </a:rPr>
              <a:t>董事會通過年度内部控制制度聲明書</a:t>
            </a:r>
            <a:r>
              <a:rPr lang="zh-TW" altLang="en-US" dirty="0" smtClean="0"/>
              <a:t>的主要佐證資料。</a:t>
            </a:r>
          </a:p>
        </p:txBody>
      </p:sp>
      <p:sp>
        <p:nvSpPr>
          <p:cNvPr id="215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B6D868E-573C-409E-8EA1-F6EC3F011A9E}" type="slidenum">
              <a:rPr kumimoji="0" lang="en-US" altLang="zh-TW" sz="1200" smtClean="0">
                <a:solidFill>
                  <a:srgbClr val="B5A788"/>
                </a:solidFill>
              </a:rPr>
              <a:pPr/>
              <a:t>7</a:t>
            </a:fld>
            <a:endParaRPr kumimoji="0" lang="en-US" altLang="zh-TW" sz="1200" smtClean="0">
              <a:solidFill>
                <a:srgbClr val="B5A788"/>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主要更新項目</a:t>
            </a:r>
            <a:r>
              <a:rPr lang="en-US" altLang="zh-TW" dirty="0" smtClean="0"/>
              <a:t>-</a:t>
            </a:r>
            <a:r>
              <a:rPr lang="zh-TW" altLang="en-US" dirty="0" smtClean="0"/>
              <a:t>編碼原則</a:t>
            </a:r>
            <a:endParaRPr lang="zh-TW" altLang="en-US" dirty="0"/>
          </a:p>
        </p:txBody>
      </p:sp>
      <p:sp>
        <p:nvSpPr>
          <p:cNvPr id="22531" name="內容版面配置區 2"/>
          <p:cNvSpPr>
            <a:spLocks noGrp="1"/>
          </p:cNvSpPr>
          <p:nvPr>
            <p:ph idx="1"/>
          </p:nvPr>
        </p:nvSpPr>
        <p:spPr/>
        <p:txBody>
          <a:bodyPr/>
          <a:lstStyle/>
          <a:p>
            <a:r>
              <a:rPr lang="zh-TW" altLang="en-US" dirty="0" smtClean="0"/>
              <a:t>依</a:t>
            </a:r>
            <a:r>
              <a:rPr lang="en-US" altLang="zh-TW" dirty="0" smtClean="0"/>
              <a:t>COSO5</a:t>
            </a:r>
            <a:r>
              <a:rPr lang="zh-TW" altLang="en-US" dirty="0" smtClean="0"/>
              <a:t>個組成要素作序列編碼</a:t>
            </a:r>
            <a:endParaRPr lang="en-US" altLang="zh-TW" dirty="0" smtClean="0"/>
          </a:p>
          <a:p>
            <a:pPr lvl="1"/>
            <a:r>
              <a:rPr lang="en-US" altLang="zh-TW" dirty="0" smtClean="0">
                <a:solidFill>
                  <a:srgbClr val="0070C0"/>
                </a:solidFill>
              </a:rPr>
              <a:t>CE</a:t>
            </a:r>
            <a:r>
              <a:rPr lang="en-US" altLang="zh-TW" dirty="0" smtClean="0"/>
              <a:t>-Control Environment</a:t>
            </a:r>
          </a:p>
          <a:p>
            <a:pPr lvl="1"/>
            <a:r>
              <a:rPr lang="en-US" altLang="zh-TW" dirty="0" smtClean="0">
                <a:solidFill>
                  <a:srgbClr val="0070C0"/>
                </a:solidFill>
              </a:rPr>
              <a:t>RA</a:t>
            </a:r>
            <a:r>
              <a:rPr lang="en-US" altLang="zh-TW" dirty="0" smtClean="0"/>
              <a:t>-Risk Assessment</a:t>
            </a:r>
          </a:p>
          <a:p>
            <a:pPr lvl="1"/>
            <a:r>
              <a:rPr lang="en-US" altLang="zh-TW" dirty="0" smtClean="0">
                <a:solidFill>
                  <a:srgbClr val="0070C0"/>
                </a:solidFill>
              </a:rPr>
              <a:t>CA</a:t>
            </a:r>
            <a:r>
              <a:rPr lang="en-US" altLang="zh-TW" dirty="0" smtClean="0"/>
              <a:t>-Control Activities</a:t>
            </a:r>
          </a:p>
          <a:p>
            <a:pPr lvl="1"/>
            <a:r>
              <a:rPr lang="en-US" altLang="zh-TW" dirty="0" smtClean="0">
                <a:solidFill>
                  <a:srgbClr val="0070C0"/>
                </a:solidFill>
              </a:rPr>
              <a:t>IC</a:t>
            </a:r>
            <a:r>
              <a:rPr lang="en-US" altLang="zh-TW" dirty="0" smtClean="0"/>
              <a:t>-Information and Communication</a:t>
            </a:r>
          </a:p>
          <a:p>
            <a:pPr lvl="1"/>
            <a:r>
              <a:rPr lang="en-US" altLang="zh-TW" dirty="0" smtClean="0">
                <a:solidFill>
                  <a:srgbClr val="0070C0"/>
                </a:solidFill>
              </a:rPr>
              <a:t>MA</a:t>
            </a:r>
            <a:r>
              <a:rPr lang="en-US" altLang="zh-TW" dirty="0" smtClean="0"/>
              <a:t>-Monitoring Activities</a:t>
            </a:r>
          </a:p>
          <a:p>
            <a:r>
              <a:rPr lang="zh-TW" altLang="en-US" sz="2800" dirty="0" smtClean="0"/>
              <a:t>例如：</a:t>
            </a:r>
            <a:r>
              <a:rPr lang="en-US" altLang="zh-TW" sz="2800" dirty="0" smtClean="0"/>
              <a:t>CE</a:t>
            </a:r>
            <a:r>
              <a:rPr lang="zh-TW" altLang="en-US" sz="2800" dirty="0" smtClean="0"/>
              <a:t>是控制環境之類別，</a:t>
            </a:r>
            <a:r>
              <a:rPr lang="en-US" altLang="zh-TW" sz="2800" dirty="0" smtClean="0">
                <a:solidFill>
                  <a:schemeClr val="accent3">
                    <a:lumMod val="75000"/>
                  </a:schemeClr>
                </a:solidFill>
              </a:rPr>
              <a:t>CE1</a:t>
            </a:r>
            <a:r>
              <a:rPr lang="zh-TW" altLang="en-US" sz="2800" dirty="0" smtClean="0">
                <a:solidFill>
                  <a:schemeClr val="accent3">
                    <a:lumMod val="75000"/>
                  </a:schemeClr>
                </a:solidFill>
              </a:rPr>
              <a:t>、</a:t>
            </a:r>
            <a:r>
              <a:rPr lang="en-US" altLang="zh-TW" sz="2800" dirty="0" smtClean="0">
                <a:solidFill>
                  <a:schemeClr val="accent3">
                    <a:lumMod val="75000"/>
                  </a:schemeClr>
                </a:solidFill>
              </a:rPr>
              <a:t>CE1.1</a:t>
            </a:r>
            <a:r>
              <a:rPr lang="zh-TW" altLang="en-US" sz="2800" dirty="0" smtClean="0">
                <a:solidFill>
                  <a:schemeClr val="accent3">
                    <a:lumMod val="75000"/>
                  </a:schemeClr>
                </a:solidFill>
              </a:rPr>
              <a:t>、</a:t>
            </a:r>
            <a:r>
              <a:rPr lang="en-US" altLang="zh-TW" sz="2800" dirty="0" smtClean="0">
                <a:solidFill>
                  <a:schemeClr val="accent3">
                    <a:lumMod val="75000"/>
                  </a:schemeClr>
                </a:solidFill>
              </a:rPr>
              <a:t>CE1.2</a:t>
            </a:r>
            <a:r>
              <a:rPr lang="zh-TW" altLang="en-US" sz="2800" dirty="0" smtClean="0">
                <a:solidFill>
                  <a:schemeClr val="accent3">
                    <a:lumMod val="75000"/>
                  </a:schemeClr>
                </a:solidFill>
              </a:rPr>
              <a:t>、</a:t>
            </a:r>
            <a:r>
              <a:rPr lang="en-US" altLang="zh-TW" sz="2800" dirty="0" smtClean="0">
                <a:solidFill>
                  <a:schemeClr val="accent3">
                    <a:lumMod val="75000"/>
                  </a:schemeClr>
                </a:solidFill>
              </a:rPr>
              <a:t>CE1.3</a:t>
            </a:r>
            <a:r>
              <a:rPr lang="zh-TW" altLang="en-US" sz="2800" dirty="0" smtClean="0"/>
              <a:t>屬主管機關已公布之「判斷項目」位階，</a:t>
            </a:r>
            <a:r>
              <a:rPr lang="en-US" altLang="zh-TW" sz="2800" dirty="0" smtClean="0">
                <a:solidFill>
                  <a:schemeClr val="accent3">
                    <a:lumMod val="75000"/>
                  </a:schemeClr>
                </a:solidFill>
              </a:rPr>
              <a:t>CE 1.3.1-1</a:t>
            </a:r>
            <a:r>
              <a:rPr lang="zh-TW" altLang="en-US" sz="2800" dirty="0" smtClean="0">
                <a:solidFill>
                  <a:schemeClr val="accent3">
                    <a:lumMod val="75000"/>
                  </a:schemeClr>
                </a:solidFill>
              </a:rPr>
              <a:t>、</a:t>
            </a:r>
            <a:r>
              <a:rPr lang="en-US" altLang="zh-TW" sz="2800" dirty="0" smtClean="0">
                <a:solidFill>
                  <a:schemeClr val="accent3">
                    <a:lumMod val="75000"/>
                  </a:schemeClr>
                </a:solidFill>
              </a:rPr>
              <a:t>CE 1.3.1-2</a:t>
            </a:r>
            <a:r>
              <a:rPr lang="zh-TW" altLang="en-US" sz="2800" dirty="0" smtClean="0">
                <a:solidFill>
                  <a:schemeClr val="accent3">
                    <a:lumMod val="75000"/>
                  </a:schemeClr>
                </a:solidFill>
              </a:rPr>
              <a:t>、</a:t>
            </a:r>
            <a:r>
              <a:rPr lang="en-US" altLang="zh-TW" sz="2800" dirty="0" smtClean="0">
                <a:solidFill>
                  <a:schemeClr val="accent3">
                    <a:lumMod val="75000"/>
                  </a:schemeClr>
                </a:solidFill>
              </a:rPr>
              <a:t>CE 1.3.2</a:t>
            </a:r>
            <a:r>
              <a:rPr lang="zh-TW" altLang="en-US" sz="2800" dirty="0" smtClean="0">
                <a:solidFill>
                  <a:schemeClr val="accent3">
                    <a:lumMod val="75000"/>
                  </a:schemeClr>
                </a:solidFill>
              </a:rPr>
              <a:t>、</a:t>
            </a:r>
            <a:r>
              <a:rPr lang="en-US" altLang="zh-TW" sz="2800" dirty="0" smtClean="0">
                <a:solidFill>
                  <a:schemeClr val="accent3">
                    <a:lumMod val="75000"/>
                  </a:schemeClr>
                </a:solidFill>
              </a:rPr>
              <a:t>CE 1.3.3</a:t>
            </a:r>
            <a:r>
              <a:rPr lang="zh-TW" altLang="en-US" sz="2800" dirty="0" smtClean="0"/>
              <a:t>屬「參考項目」之位階。</a:t>
            </a:r>
          </a:p>
        </p:txBody>
      </p:sp>
      <p:sp>
        <p:nvSpPr>
          <p:cNvPr id="2253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51AD950-77B4-4777-A0F9-AC0F8AA76040}" type="slidenum">
              <a:rPr kumimoji="0" lang="en-US" altLang="zh-TW" sz="1200" smtClean="0">
                <a:solidFill>
                  <a:srgbClr val="B5A788"/>
                </a:solidFill>
              </a:rPr>
              <a:pPr/>
              <a:t>8</a:t>
            </a:fld>
            <a:endParaRPr kumimoji="0" lang="en-US" altLang="zh-TW" sz="1200" smtClean="0">
              <a:solidFill>
                <a:srgbClr val="B5A788"/>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編碼原則</a:t>
            </a:r>
            <a:endParaRPr lang="zh-TW" altLang="en-US" dirty="0"/>
          </a:p>
        </p:txBody>
      </p:sp>
      <p:sp>
        <p:nvSpPr>
          <p:cNvPr id="23555" name="內容版面配置區 2"/>
          <p:cNvSpPr>
            <a:spLocks noGrp="1"/>
          </p:cNvSpPr>
          <p:nvPr>
            <p:ph idx="1"/>
          </p:nvPr>
        </p:nvSpPr>
        <p:spPr/>
        <p:txBody>
          <a:bodyPr/>
          <a:lstStyle/>
          <a:p>
            <a:endParaRPr lang="zh-TW" altLang="en-US" smtClean="0"/>
          </a:p>
        </p:txBody>
      </p:sp>
      <p:sp>
        <p:nvSpPr>
          <p:cNvPr id="2355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5441FAA-CF90-4FA0-AF7A-85D23A1B7282}" type="slidenum">
              <a:rPr kumimoji="0" lang="en-US" altLang="zh-TW" sz="1200" smtClean="0">
                <a:solidFill>
                  <a:srgbClr val="B5A788"/>
                </a:solidFill>
              </a:rPr>
              <a:pPr/>
              <a:t>9</a:t>
            </a:fld>
            <a:endParaRPr kumimoji="0" lang="en-US" altLang="zh-TW" sz="1200" smtClean="0">
              <a:solidFill>
                <a:srgbClr val="B5A788"/>
              </a:solidFill>
            </a:endParaRPr>
          </a:p>
        </p:txBody>
      </p:sp>
      <p:pic>
        <p:nvPicPr>
          <p:cNvPr id="23557"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1124744"/>
            <a:ext cx="7821612" cy="512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大括弧 5"/>
          <p:cNvSpPr/>
          <p:nvPr/>
        </p:nvSpPr>
        <p:spPr>
          <a:xfrm>
            <a:off x="6227763" y="2060575"/>
            <a:ext cx="360362" cy="1584325"/>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 name="右大括弧 6"/>
          <p:cNvSpPr/>
          <p:nvPr/>
        </p:nvSpPr>
        <p:spPr>
          <a:xfrm>
            <a:off x="6227763" y="3935413"/>
            <a:ext cx="360362" cy="2013867"/>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23560" name="文字方塊 7"/>
          <p:cNvSpPr txBox="1">
            <a:spLocks noChangeArrowheads="1"/>
          </p:cNvSpPr>
          <p:nvPr/>
        </p:nvSpPr>
        <p:spPr bwMode="auto">
          <a:xfrm>
            <a:off x="6659563" y="2708275"/>
            <a:ext cx="2411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800" b="1">
                <a:solidFill>
                  <a:srgbClr val="C00000"/>
                </a:solidFill>
                <a:latin typeface="標楷體" panose="03000509000000000000" pitchFamily="65" charset="-120"/>
                <a:ea typeface="標楷體" panose="03000509000000000000" pitchFamily="65" charset="-120"/>
              </a:rPr>
              <a:t>判斷項目位階</a:t>
            </a:r>
          </a:p>
        </p:txBody>
      </p:sp>
      <p:sp>
        <p:nvSpPr>
          <p:cNvPr id="23561" name="文字方塊 8"/>
          <p:cNvSpPr txBox="1">
            <a:spLocks noChangeArrowheads="1"/>
          </p:cNvSpPr>
          <p:nvPr/>
        </p:nvSpPr>
        <p:spPr bwMode="auto">
          <a:xfrm>
            <a:off x="6659563" y="4680408"/>
            <a:ext cx="2411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800" b="1" dirty="0">
                <a:solidFill>
                  <a:srgbClr val="C00000"/>
                </a:solidFill>
                <a:latin typeface="標楷體" panose="03000509000000000000" pitchFamily="65" charset="-120"/>
                <a:ea typeface="標楷體" panose="03000509000000000000" pitchFamily="65" charset="-120"/>
              </a:rPr>
              <a:t>參考項目位階</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3857</TotalTime>
  <Words>3026</Words>
  <Application>Microsoft Office PowerPoint</Application>
  <PresentationFormat>如螢幕大小 (4:3)</PresentationFormat>
  <Paragraphs>229</Paragraphs>
  <Slides>37</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37</vt:i4>
      </vt:variant>
    </vt:vector>
  </HeadingPairs>
  <TitlesOfParts>
    <vt:vector size="45" baseType="lpstr">
      <vt:lpstr>新細明體</vt:lpstr>
      <vt:lpstr>標楷體</vt:lpstr>
      <vt:lpstr>Arial</vt:lpstr>
      <vt:lpstr>Candara</vt:lpstr>
      <vt:lpstr>Times New Roman</vt:lpstr>
      <vt:lpstr>Verdana</vt:lpstr>
      <vt:lpstr>Wingdings 2</vt:lpstr>
      <vt:lpstr>夏至</vt:lpstr>
      <vt:lpstr>104年內控規章、 實務及宣導事項  上櫃監理部 104.10 </vt:lpstr>
      <vt:lpstr>大綱</vt:lpstr>
      <vt:lpstr>壹、內部控制制度有效性判斷參考項目範例更新</vt:lpstr>
      <vt:lpstr>壹、內控制度有效性判斷參考項目更新</vt:lpstr>
      <vt:lpstr>2013年COSO內部控制組成要素</vt:lpstr>
      <vt:lpstr>判斷參考項目更新說明</vt:lpstr>
      <vt:lpstr>如何利用</vt:lpstr>
      <vt:lpstr>主要更新項目-編碼原則</vt:lpstr>
      <vt:lpstr>編碼原則</vt:lpstr>
      <vt:lpstr>主要更新項目-參考法規及資料來源</vt:lpstr>
      <vt:lpstr>主要更新項目-控制環境</vt:lpstr>
      <vt:lpstr>主要更新項目-控制環境(續)</vt:lpstr>
      <vt:lpstr>主要更新項目-風險評估</vt:lpstr>
      <vt:lpstr>主要更新項目-風險評估(續)</vt:lpstr>
      <vt:lpstr>主要更新項目-控制作業</vt:lpstr>
      <vt:lpstr>主要更新項目-控制作業(續)</vt:lpstr>
      <vt:lpstr>主要更新項目-資訊與溝通</vt:lpstr>
      <vt:lpstr>主要更新項目-資訊與溝通(續)</vt:lpstr>
      <vt:lpstr>主要更新項目-監督</vt:lpstr>
      <vt:lpstr>主要更新項目-監督(續)</vt:lpstr>
      <vt:lpstr>貳、主題式內控查核重點及常見缺失態樣</vt:lpstr>
      <vt:lpstr>貳、主題式內控查核</vt:lpstr>
      <vt:lpstr>主題式內控查核-一般項目</vt:lpstr>
      <vt:lpstr>主題式內控查核稽核重點：</vt:lpstr>
      <vt:lpstr>主題式內控查核稽核重點(續)：</vt:lpstr>
      <vt:lpstr>主題式內控查核稽核重點(續)：</vt:lpstr>
      <vt:lpstr>常見缺失態樣：</vt:lpstr>
      <vt:lpstr>常見缺失態樣(續)：</vt:lpstr>
      <vt:lpstr>参、近期內控查核重點及案例分享 </vt:lpstr>
      <vt:lpstr>参、近期內控查核重點</vt:lpstr>
      <vt:lpstr>参、近期內控查核重點(續)</vt:lpstr>
      <vt:lpstr>参、近期內控查核重點(續)</vt:lpstr>
      <vt:lpstr>参、近期內控查核重點(續)</vt:lpstr>
      <vt:lpstr>肆、案例分享 </vt:lpstr>
      <vt:lpstr>案例一：盜開銀行支票</vt:lpstr>
      <vt:lpstr>案例二：盜開商業本票</vt:lpstr>
      <vt:lpstr>簡  報  完  畢</vt:lpstr>
    </vt:vector>
  </TitlesOfParts>
  <Company>abc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審查上櫃公司內部控制應注意事項及案例說明</dc:title>
  <dc:creator>evelyn</dc:creator>
  <cp:lastModifiedBy>infouser</cp:lastModifiedBy>
  <cp:revision>236</cp:revision>
  <dcterms:created xsi:type="dcterms:W3CDTF">2007-11-09T02:28:17Z</dcterms:created>
  <dcterms:modified xsi:type="dcterms:W3CDTF">2015-10-22T03:08:35Z</dcterms:modified>
</cp:coreProperties>
</file>