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6.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7.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7"/>
  </p:notesMasterIdLst>
  <p:handoutMasterIdLst>
    <p:handoutMasterId r:id="rId28"/>
  </p:handoutMasterIdLst>
  <p:sldIdLst>
    <p:sldId id="729" r:id="rId2"/>
    <p:sldId id="1339" r:id="rId3"/>
    <p:sldId id="1338" r:id="rId4"/>
    <p:sldId id="1319" r:id="rId5"/>
    <p:sldId id="1320" r:id="rId6"/>
    <p:sldId id="1287" r:id="rId7"/>
    <p:sldId id="1336" r:id="rId8"/>
    <p:sldId id="1348" r:id="rId9"/>
    <p:sldId id="1347" r:id="rId10"/>
    <p:sldId id="1329" r:id="rId11"/>
    <p:sldId id="1288" r:id="rId12"/>
    <p:sldId id="1346" r:id="rId13"/>
    <p:sldId id="1330" r:id="rId14"/>
    <p:sldId id="1325" r:id="rId15"/>
    <p:sldId id="1314" r:id="rId16"/>
    <p:sldId id="1327" r:id="rId17"/>
    <p:sldId id="1289" r:id="rId18"/>
    <p:sldId id="1302" r:id="rId19"/>
    <p:sldId id="1344" r:id="rId20"/>
    <p:sldId id="1340" r:id="rId21"/>
    <p:sldId id="1342" r:id="rId22"/>
    <p:sldId id="1341" r:id="rId23"/>
    <p:sldId id="1343" r:id="rId24"/>
    <p:sldId id="1345" r:id="rId25"/>
    <p:sldId id="1307" r:id="rId26"/>
  </p:sldIdLst>
  <p:sldSz cx="9144000" cy="6858000" type="screen4x3"/>
  <p:notesSz cx="6797675" cy="9928225"/>
  <p:defaultTextStyle>
    <a:defPPr>
      <a:defRPr lang="ko-KR"/>
    </a:defPPr>
    <a:lvl1pPr algn="l" rtl="0" fontAlgn="base">
      <a:spcBef>
        <a:spcPct val="0"/>
      </a:spcBef>
      <a:spcAft>
        <a:spcPct val="0"/>
      </a:spcAft>
      <a:defRPr sz="1200" b="1" kern="1200">
        <a:solidFill>
          <a:srgbClr val="000000"/>
        </a:solidFill>
        <a:latin typeface="Arial" pitchFamily="34" charset="0"/>
        <a:ea typeface="Gulim" pitchFamily="34" charset="-127"/>
        <a:cs typeface="+mn-cs"/>
      </a:defRPr>
    </a:lvl1pPr>
    <a:lvl2pPr marL="457200" algn="l" rtl="0" fontAlgn="base">
      <a:spcBef>
        <a:spcPct val="0"/>
      </a:spcBef>
      <a:spcAft>
        <a:spcPct val="0"/>
      </a:spcAft>
      <a:defRPr sz="1200" b="1" kern="1200">
        <a:solidFill>
          <a:srgbClr val="000000"/>
        </a:solidFill>
        <a:latin typeface="Arial" pitchFamily="34" charset="0"/>
        <a:ea typeface="Gulim" pitchFamily="34" charset="-127"/>
        <a:cs typeface="+mn-cs"/>
      </a:defRPr>
    </a:lvl2pPr>
    <a:lvl3pPr marL="914400" algn="l" rtl="0" fontAlgn="base">
      <a:spcBef>
        <a:spcPct val="0"/>
      </a:spcBef>
      <a:spcAft>
        <a:spcPct val="0"/>
      </a:spcAft>
      <a:defRPr sz="1200" b="1" kern="1200">
        <a:solidFill>
          <a:srgbClr val="000000"/>
        </a:solidFill>
        <a:latin typeface="Arial" pitchFamily="34" charset="0"/>
        <a:ea typeface="Gulim" pitchFamily="34" charset="-127"/>
        <a:cs typeface="+mn-cs"/>
      </a:defRPr>
    </a:lvl3pPr>
    <a:lvl4pPr marL="1371600" algn="l" rtl="0" fontAlgn="base">
      <a:spcBef>
        <a:spcPct val="0"/>
      </a:spcBef>
      <a:spcAft>
        <a:spcPct val="0"/>
      </a:spcAft>
      <a:defRPr sz="1200" b="1" kern="1200">
        <a:solidFill>
          <a:srgbClr val="000000"/>
        </a:solidFill>
        <a:latin typeface="Arial" pitchFamily="34" charset="0"/>
        <a:ea typeface="Gulim" pitchFamily="34" charset="-127"/>
        <a:cs typeface="+mn-cs"/>
      </a:defRPr>
    </a:lvl4pPr>
    <a:lvl5pPr marL="1828800" algn="l" rtl="0" fontAlgn="base">
      <a:spcBef>
        <a:spcPct val="0"/>
      </a:spcBef>
      <a:spcAft>
        <a:spcPct val="0"/>
      </a:spcAft>
      <a:defRPr sz="1200" b="1" kern="1200">
        <a:solidFill>
          <a:srgbClr val="000000"/>
        </a:solidFill>
        <a:latin typeface="Arial" pitchFamily="34" charset="0"/>
        <a:ea typeface="Gulim" pitchFamily="34" charset="-127"/>
        <a:cs typeface="+mn-cs"/>
      </a:defRPr>
    </a:lvl5pPr>
    <a:lvl6pPr marL="2286000" algn="l" defTabSz="914400" rtl="0" eaLnBrk="1" latinLnBrk="0" hangingPunct="1">
      <a:defRPr sz="1200" b="1" kern="1200">
        <a:solidFill>
          <a:srgbClr val="000000"/>
        </a:solidFill>
        <a:latin typeface="Arial" pitchFamily="34" charset="0"/>
        <a:ea typeface="Gulim" pitchFamily="34" charset="-127"/>
        <a:cs typeface="+mn-cs"/>
      </a:defRPr>
    </a:lvl6pPr>
    <a:lvl7pPr marL="2743200" algn="l" defTabSz="914400" rtl="0" eaLnBrk="1" latinLnBrk="0" hangingPunct="1">
      <a:defRPr sz="1200" b="1" kern="1200">
        <a:solidFill>
          <a:srgbClr val="000000"/>
        </a:solidFill>
        <a:latin typeface="Arial" pitchFamily="34" charset="0"/>
        <a:ea typeface="Gulim" pitchFamily="34" charset="-127"/>
        <a:cs typeface="+mn-cs"/>
      </a:defRPr>
    </a:lvl7pPr>
    <a:lvl8pPr marL="3200400" algn="l" defTabSz="914400" rtl="0" eaLnBrk="1" latinLnBrk="0" hangingPunct="1">
      <a:defRPr sz="1200" b="1" kern="1200">
        <a:solidFill>
          <a:srgbClr val="000000"/>
        </a:solidFill>
        <a:latin typeface="Arial" pitchFamily="34" charset="0"/>
        <a:ea typeface="Gulim" pitchFamily="34" charset="-127"/>
        <a:cs typeface="+mn-cs"/>
      </a:defRPr>
    </a:lvl8pPr>
    <a:lvl9pPr marL="3657600" algn="l" defTabSz="914400" rtl="0" eaLnBrk="1" latinLnBrk="0" hangingPunct="1">
      <a:defRPr sz="1200" b="1" kern="1200">
        <a:solidFill>
          <a:srgbClr val="000000"/>
        </a:solidFill>
        <a:latin typeface="Arial" pitchFamily="34" charset="0"/>
        <a:ea typeface="Gulim" pitchFamily="34" charset="-127"/>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10" userDrawn="1">
          <p15:clr>
            <a:srgbClr val="A4A3A4"/>
          </p15:clr>
        </p15:guide>
        <p15:guide id="2" pos="2140" userDrawn="1">
          <p15:clr>
            <a:srgbClr val="A4A3A4"/>
          </p15:clr>
        </p15:guide>
        <p15:guide id="3" orient="horz"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00CC"/>
    <a:srgbClr val="FFFF66"/>
    <a:srgbClr val="0000CC"/>
    <a:srgbClr val="CCFF99"/>
    <a:srgbClr val="3366FF"/>
    <a:srgbClr val="990000"/>
    <a:srgbClr val="FF99FF"/>
    <a:srgbClr val="CC66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22" autoAdjust="0"/>
    <p:restoredTop sz="95281" autoAdjust="0"/>
  </p:normalViewPr>
  <p:slideViewPr>
    <p:cSldViewPr>
      <p:cViewPr>
        <p:scale>
          <a:sx n="76" d="100"/>
          <a:sy n="76" d="100"/>
        </p:scale>
        <p:origin x="-432"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004" y="-108"/>
      </p:cViewPr>
      <p:guideLst>
        <p:guide orient="horz" pos="3110"/>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_rels/data17.xml.rels><?xml version="1.0" encoding="UTF-8" standalone="yes"?>
<Relationships xmlns="http://schemas.openxmlformats.org/package/2006/relationships"><Relationship Id="rId2" Type="http://schemas.openxmlformats.org/officeDocument/2006/relationships/hyperlink" Target="http://mops.twse.com.tw/mops/web/index" TargetMode="External"/><Relationship Id="rId1" Type="http://schemas.openxmlformats.org/officeDocument/2006/relationships/hyperlink" Target="http://mis.twse.com.tw/" TargetMode="External"/></Relationships>
</file>

<file path=ppt/diagrams/_rels/data18.xml.rels><?xml version="1.0" encoding="UTF-8" standalone="yes"?>
<Relationships xmlns="http://schemas.openxmlformats.org/package/2006/relationships"><Relationship Id="rId2" Type="http://schemas.openxmlformats.org/officeDocument/2006/relationships/hyperlink" Target="http://mops.twse.com.tw/mops/web/index" TargetMode="External"/><Relationship Id="rId1" Type="http://schemas.openxmlformats.org/officeDocument/2006/relationships/hyperlink" Target="http://mis.twse.com.tw/" TargetMode="External"/></Relationships>
</file>

<file path=ppt/diagrams/_rels/drawing17.xml.rels><?xml version="1.0" encoding="UTF-8" standalone="yes"?>
<Relationships xmlns="http://schemas.openxmlformats.org/package/2006/relationships"><Relationship Id="rId2" Type="http://schemas.openxmlformats.org/officeDocument/2006/relationships/hyperlink" Target="http://mops.twse.com.tw/mops/web/index" TargetMode="External"/><Relationship Id="rId1" Type="http://schemas.openxmlformats.org/officeDocument/2006/relationships/hyperlink" Target="http://mis.twse.com.tw/" TargetMode="External"/></Relationships>
</file>

<file path=ppt/diagrams/_rels/drawing18.xml.rels><?xml version="1.0" encoding="UTF-8" standalone="yes"?>
<Relationships xmlns="http://schemas.openxmlformats.org/package/2006/relationships"><Relationship Id="rId2" Type="http://schemas.openxmlformats.org/officeDocument/2006/relationships/hyperlink" Target="http://mops.twse.com.tw/mops/web/index" TargetMode="External"/><Relationship Id="rId1" Type="http://schemas.openxmlformats.org/officeDocument/2006/relationships/hyperlink" Target="http://mis.twse.com.tw/" TargetMode="External"/></Relationships>
</file>

<file path=ppt/diagrams/colors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3200" b="1" kern="1200" dirty="0" smtClean="0">
              <a:solidFill>
                <a:srgbClr val="3366FF"/>
              </a:solidFill>
              <a:latin typeface="標楷體" panose="03000509000000000000" pitchFamily="65" charset="-120"/>
              <a:ea typeface="標楷體" panose="03000509000000000000" pitchFamily="65" charset="-120"/>
              <a:cs typeface="+mn-cs"/>
            </a:rPr>
            <a:t>我國導入暫停交易制度之緣由</a:t>
          </a:r>
          <a:endParaRPr lang="zh-TW" altLang="en-US" sz="3200" b="1" kern="1200" dirty="0">
            <a:solidFill>
              <a:srgbClr val="3366FF"/>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F3879489-4645-4605-8AFB-4BBAD56E6FA4}">
      <dgm:prSet custT="1"/>
      <dgm:spPr/>
      <dgm:t>
        <a:bodyPr/>
        <a:lstStyle/>
        <a:p>
          <a:pPr rtl="0"/>
          <a:r>
            <a:rPr lang="zh-TW" altLang="en-US" sz="2400" dirty="0" smtClean="0">
              <a:solidFill>
                <a:srgbClr val="3366FF"/>
              </a:solidFill>
              <a:latin typeface="標楷體" pitchFamily="65" charset="-120"/>
              <a:ea typeface="標楷體" pitchFamily="65" charset="-120"/>
            </a:rPr>
            <a:t>實務上仍有發生對財務業務有重大影響之事件，而上市櫃公司無法即時於第一時間內發布重大訊息說明，或有說明不完整之情形，可能影響投資人權益，為降低資訊不對稱之情事，櫃買中心及證交所參酌國際主要證券市場作法，並考量國內實務，規劃暫停交易機制。</a:t>
          </a:r>
          <a:endParaRPr lang="en-US" sz="2400" dirty="0">
            <a:solidFill>
              <a:srgbClr val="3366FF"/>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46DD592C-722A-42D3-920E-5973955855E7}">
      <dgm:prSet custT="1"/>
      <dgm:spPr/>
      <dgm:t>
        <a:bodyPr/>
        <a:lstStyle/>
        <a:p>
          <a:pPr rtl="0"/>
          <a:endParaRPr lang="en-US" sz="2400" dirty="0">
            <a:solidFill>
              <a:srgbClr val="3366FF"/>
            </a:solidFill>
            <a:latin typeface="標楷體" pitchFamily="65" charset="-120"/>
            <a:ea typeface="標楷體" pitchFamily="65" charset="-120"/>
          </a:endParaRPr>
        </a:p>
      </dgm:t>
    </dgm:pt>
    <dgm:pt modelId="{D5EEF20E-23BC-4BF3-BFF4-B2811A25580B}" type="parTrans" cxnId="{FCD298CD-8B77-4D06-97D3-722B10899988}">
      <dgm:prSet/>
      <dgm:spPr/>
      <dgm:t>
        <a:bodyPr/>
        <a:lstStyle/>
        <a:p>
          <a:endParaRPr lang="zh-TW" altLang="en-US"/>
        </a:p>
      </dgm:t>
    </dgm:pt>
    <dgm:pt modelId="{3D0143C5-ECFF-41BC-A860-64D8B64C42BC}" type="sibTrans" cxnId="{FCD298CD-8B77-4D06-97D3-722B10899988}">
      <dgm:prSet/>
      <dgm:spPr/>
      <dgm:t>
        <a:bodyPr/>
        <a:lstStyle/>
        <a:p>
          <a:endParaRPr lang="zh-TW" altLang="en-US"/>
        </a:p>
      </dgm:t>
    </dgm:pt>
    <dgm:pt modelId="{E687469B-3BEF-4746-8D59-86618B6479A5}">
      <dgm:prSet custT="1"/>
      <dgm:spPr/>
      <dgm:t>
        <a:bodyPr/>
        <a:lstStyle/>
        <a:p>
          <a:pPr rtl="0"/>
          <a:r>
            <a:rPr lang="zh-TW" altLang="en-US" sz="2400" dirty="0" smtClean="0">
              <a:solidFill>
                <a:srgbClr val="3366FF"/>
              </a:solidFill>
              <a:latin typeface="標楷體" pitchFamily="65" charset="-120"/>
              <a:ea typeface="標楷體" pitchFamily="65" charset="-120"/>
            </a:rPr>
            <a:t>適用對象</a:t>
          </a:r>
          <a:r>
            <a:rPr lang="en-US" altLang="zh-TW" sz="2400" dirty="0" smtClean="0">
              <a:solidFill>
                <a:srgbClr val="3366FF"/>
              </a:solidFill>
              <a:latin typeface="標楷體" pitchFamily="65" charset="-120"/>
              <a:ea typeface="標楷體" pitchFamily="65" charset="-120"/>
            </a:rPr>
            <a:t>:</a:t>
          </a:r>
          <a:r>
            <a:rPr lang="zh-TW" altLang="en-US" sz="2400" dirty="0" smtClean="0">
              <a:solidFill>
                <a:srgbClr val="3366FF"/>
              </a:solidFill>
              <a:latin typeface="標楷體" pitchFamily="65" charset="-120"/>
              <a:ea typeface="標楷體" pitchFamily="65" charset="-120"/>
            </a:rPr>
            <a:t>上市櫃公司</a:t>
          </a:r>
          <a:r>
            <a:rPr lang="en-US" altLang="zh-TW" sz="2400" dirty="0" smtClean="0">
              <a:solidFill>
                <a:srgbClr val="3366FF"/>
              </a:solidFill>
              <a:latin typeface="標楷體" pitchFamily="65" charset="-120"/>
              <a:ea typeface="標楷體" pitchFamily="65" charset="-120"/>
            </a:rPr>
            <a:t>(</a:t>
          </a:r>
          <a:r>
            <a:rPr lang="zh-TW" altLang="en-US" sz="2400" dirty="0" smtClean="0">
              <a:solidFill>
                <a:srgbClr val="3366FF"/>
              </a:solidFill>
              <a:latin typeface="標楷體" pitchFamily="65" charset="-120"/>
              <a:ea typeface="標楷體" pitchFamily="65" charset="-120"/>
            </a:rPr>
            <a:t>不含興櫃公司</a:t>
          </a:r>
          <a:r>
            <a:rPr lang="en-US" altLang="zh-TW" sz="2400" dirty="0" smtClean="0">
              <a:solidFill>
                <a:srgbClr val="3366FF"/>
              </a:solidFill>
              <a:latin typeface="標楷體" pitchFamily="65" charset="-120"/>
              <a:ea typeface="標楷體" pitchFamily="65" charset="-120"/>
            </a:rPr>
            <a:t>)</a:t>
          </a:r>
          <a:endParaRPr lang="en-US" sz="2400" dirty="0">
            <a:solidFill>
              <a:srgbClr val="3366FF"/>
            </a:solidFill>
            <a:latin typeface="標楷體" pitchFamily="65" charset="-120"/>
            <a:ea typeface="標楷體" pitchFamily="65" charset="-120"/>
          </a:endParaRPr>
        </a:p>
      </dgm:t>
    </dgm:pt>
    <dgm:pt modelId="{E8E82AA4-A7B9-4AA5-B01E-2AC7E2C8F049}" type="parTrans" cxnId="{3093A4E4-0448-441B-BB2E-2DB499D62C7B}">
      <dgm:prSet/>
      <dgm:spPr/>
      <dgm:t>
        <a:bodyPr/>
        <a:lstStyle/>
        <a:p>
          <a:endParaRPr lang="zh-TW" altLang="en-US"/>
        </a:p>
      </dgm:t>
    </dgm:pt>
    <dgm:pt modelId="{CC5F4B17-E39F-4891-B17D-000E9AF12ADA}" type="sibTrans" cxnId="{3093A4E4-0448-441B-BB2E-2DB499D62C7B}">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LinFactNeighborY="2348">
        <dgm:presLayoutVars>
          <dgm:bulletEnabled val="1"/>
        </dgm:presLayoutVars>
      </dgm:prSet>
      <dgm:spPr/>
      <dgm:t>
        <a:bodyPr/>
        <a:lstStyle/>
        <a:p>
          <a:endParaRPr lang="zh-TW" altLang="en-US"/>
        </a:p>
      </dgm:t>
    </dgm:pt>
  </dgm:ptLst>
  <dgm:cxnLst>
    <dgm:cxn modelId="{5BE0C815-4924-440D-8FDD-1A16202BF9CA}" srcId="{A966A031-8A4E-4E11-A6CB-4DB187EC1E40}" destId="{996E0E08-8AE7-4CB4-AD17-59429B406352}" srcOrd="0" destOrd="0" parTransId="{701FFFE4-875A-40D6-8870-0086481408FB}" sibTransId="{8E728C55-F5B3-4B47-8339-ADBE7A9A6DD4}"/>
    <dgm:cxn modelId="{2BFC83E3-1426-4FEB-A5C7-740B9286907B}" type="presOf" srcId="{46DD592C-722A-42D3-920E-5973955855E7}" destId="{2D76D21F-54D8-4851-96B4-7E79CF1F0174}" srcOrd="0" destOrd="3" presId="urn:microsoft.com/office/officeart/2005/8/layout/vList2"/>
    <dgm:cxn modelId="{D16AF20E-48CC-4323-B2C1-2DF6766C5C32}" type="presOf" srcId="{F3879489-4645-4605-8AFB-4BBAD56E6FA4}" destId="{2D76D21F-54D8-4851-96B4-7E79CF1F0174}" srcOrd="0" destOrd="1" presId="urn:microsoft.com/office/officeart/2005/8/layout/vList2"/>
    <dgm:cxn modelId="{65AA573F-0D95-4A01-9618-23B990EFF2C3}" type="presOf" srcId="{BF48EE7C-AEB8-4231-AF0C-C18CA4A2148C}" destId="{6DF5F0E4-F3DA-4C18-B552-BE498FDF63DA}" srcOrd="0" destOrd="0" presId="urn:microsoft.com/office/officeart/2005/8/layout/vList2"/>
    <dgm:cxn modelId="{3093A4E4-0448-441B-BB2E-2DB499D62C7B}" srcId="{A966A031-8A4E-4E11-A6CB-4DB187EC1E40}" destId="{E687469B-3BEF-4746-8D59-86618B6479A5}" srcOrd="2" destOrd="0" parTransId="{E8E82AA4-A7B9-4AA5-B01E-2AC7E2C8F049}" sibTransId="{CC5F4B17-E39F-4891-B17D-000E9AF12ADA}"/>
    <dgm:cxn modelId="{DAE3C733-8E90-43FA-9A8C-0F15035BC15D}" srcId="{BF48EE7C-AEB8-4231-AF0C-C18CA4A2148C}" destId="{A966A031-8A4E-4E11-A6CB-4DB187EC1E40}" srcOrd="0" destOrd="0" parTransId="{618F2D8C-3BA5-4869-A8E0-718C441CE852}" sibTransId="{22DC77D6-DB7D-4D03-B105-31A48D957B0E}"/>
    <dgm:cxn modelId="{76238A32-46A9-408A-B6D9-27256FACD93A}" srcId="{A966A031-8A4E-4E11-A6CB-4DB187EC1E40}" destId="{F3879489-4645-4605-8AFB-4BBAD56E6FA4}" srcOrd="1" destOrd="0" parTransId="{37F491EB-5FA3-4800-BF0A-7F738D3EE6A1}" sibTransId="{DC15E4F9-6CB7-4B9B-AB79-5659C313F725}"/>
    <dgm:cxn modelId="{D41AC46C-AEBD-4EEB-B245-D65921DEACF2}" type="presOf" srcId="{E687469B-3BEF-4746-8D59-86618B6479A5}" destId="{2D76D21F-54D8-4851-96B4-7E79CF1F0174}" srcOrd="0" destOrd="2" presId="urn:microsoft.com/office/officeart/2005/8/layout/vList2"/>
    <dgm:cxn modelId="{25D95F44-C184-4398-9B6F-2C092ED21F39}" type="presOf" srcId="{996E0E08-8AE7-4CB4-AD17-59429B406352}" destId="{2D76D21F-54D8-4851-96B4-7E79CF1F0174}" srcOrd="0" destOrd="0" presId="urn:microsoft.com/office/officeart/2005/8/layout/vList2"/>
    <dgm:cxn modelId="{FCD298CD-8B77-4D06-97D3-722B10899988}" srcId="{A966A031-8A4E-4E11-A6CB-4DB187EC1E40}" destId="{46DD592C-722A-42D3-920E-5973955855E7}" srcOrd="3" destOrd="0" parTransId="{D5EEF20E-23BC-4BF3-BFF4-B2811A25580B}" sibTransId="{3D0143C5-ECFF-41BC-A860-64D8B64C42BC}"/>
    <dgm:cxn modelId="{8E2F9FFD-CD55-49C3-B613-63F7FD8B89AD}" type="presOf" srcId="{A966A031-8A4E-4E11-A6CB-4DB187EC1E40}" destId="{5BF6FD7D-B6DA-4486-8E04-8C93B50D1468}" srcOrd="0" destOrd="0" presId="urn:microsoft.com/office/officeart/2005/8/layout/vList2"/>
    <dgm:cxn modelId="{D9AB0B25-A691-445D-A50C-8B53F27DCC9C}" type="presParOf" srcId="{6DF5F0E4-F3DA-4C18-B552-BE498FDF63DA}" destId="{5BF6FD7D-B6DA-4486-8E04-8C93B50D1468}" srcOrd="0" destOrd="0" presId="urn:microsoft.com/office/officeart/2005/8/layout/vList2"/>
    <dgm:cxn modelId="{C6841650-C4DE-4300-81F4-D84D26BC6B4B}"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上櫃公司於非上班時間申請暫停交易時之處理程序</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F3879489-4645-4605-8AFB-4BBAD56E6FA4}">
      <dgm:prSet custT="1"/>
      <dgm:spPr/>
      <dgm:t>
        <a:bodyPr/>
        <a:lstStyle/>
        <a:p>
          <a:pPr rtl="0"/>
          <a:r>
            <a:rPr lang="zh-TW" sz="2400" dirty="0" smtClean="0">
              <a:solidFill>
                <a:srgbClr val="3366FF"/>
              </a:solidFill>
              <a:effectLst/>
              <a:ea typeface="標楷體"/>
              <a:cs typeface="+mn-cs"/>
            </a:rPr>
            <a:t>公務門號</a:t>
          </a:r>
          <a:r>
            <a:rPr lang="en-US" sz="2400" dirty="0" smtClean="0">
              <a:solidFill>
                <a:srgbClr val="3366FF"/>
              </a:solidFill>
              <a:effectLst/>
              <a:ea typeface="標楷體"/>
              <a:cs typeface="+mn-cs"/>
            </a:rPr>
            <a:t>(0905025626)</a:t>
          </a:r>
          <a:r>
            <a:rPr lang="zh-TW" sz="2400" dirty="0" smtClean="0">
              <a:solidFill>
                <a:srgbClr val="3366FF"/>
              </a:solidFill>
              <a:effectLst/>
              <a:ea typeface="標楷體"/>
              <a:cs typeface="+mn-cs"/>
            </a:rPr>
            <a:t>係櫃買中心供非上班時間與上櫃公司間緊急事項簡訊聯繫使用，相關簡訊會傳送至櫃買中心服務窗口，故務請告知上櫃公司聯絡人員姓名及聯絡電話</a:t>
          </a:r>
          <a:r>
            <a:rPr lang="en-US" sz="2400" dirty="0" smtClean="0">
              <a:solidFill>
                <a:srgbClr val="3366FF"/>
              </a:solidFill>
              <a:effectLst/>
              <a:ea typeface="標楷體"/>
              <a:cs typeface="+mn-cs"/>
            </a:rPr>
            <a:t>(</a:t>
          </a:r>
          <a:r>
            <a:rPr lang="zh-TW" sz="2400" dirty="0" smtClean="0">
              <a:solidFill>
                <a:srgbClr val="3366FF"/>
              </a:solidFill>
              <a:effectLst/>
              <a:ea typeface="標楷體"/>
              <a:cs typeface="+mn-cs"/>
            </a:rPr>
            <a:t>建議</a:t>
          </a:r>
          <a:r>
            <a:rPr lang="en-US" sz="2400" dirty="0" smtClean="0">
              <a:solidFill>
                <a:srgbClr val="3366FF"/>
              </a:solidFill>
              <a:effectLst/>
              <a:ea typeface="標楷體"/>
              <a:cs typeface="+mn-cs"/>
            </a:rPr>
            <a:t>2</a:t>
          </a:r>
          <a:r>
            <a:rPr lang="zh-TW" sz="2400" dirty="0" smtClean="0">
              <a:solidFill>
                <a:srgbClr val="3366FF"/>
              </a:solidFill>
              <a:effectLst/>
              <a:ea typeface="標楷體"/>
              <a:cs typeface="+mn-cs"/>
            </a:rPr>
            <a:t>名</a:t>
          </a:r>
          <a:r>
            <a:rPr lang="en-US" sz="2400" dirty="0" smtClean="0">
              <a:solidFill>
                <a:srgbClr val="3366FF"/>
              </a:solidFill>
              <a:effectLst/>
              <a:ea typeface="標楷體"/>
              <a:cs typeface="+mn-cs"/>
            </a:rPr>
            <a:t>)</a:t>
          </a:r>
          <a:r>
            <a:rPr lang="zh-TW" sz="2400" smtClean="0">
              <a:solidFill>
                <a:srgbClr val="3366FF"/>
              </a:solidFill>
              <a:effectLst/>
              <a:ea typeface="標楷體"/>
              <a:cs typeface="+mn-cs"/>
            </a:rPr>
            <a:t>，俾</a:t>
          </a:r>
          <a:r>
            <a:rPr lang="zh-TW" altLang="en-US" sz="2400" smtClean="0">
              <a:solidFill>
                <a:srgbClr val="3366FF"/>
              </a:solidFill>
              <a:effectLst/>
              <a:ea typeface="標楷體"/>
              <a:cs typeface="+mn-cs"/>
            </a:rPr>
            <a:t>櫃買中心</a:t>
          </a:r>
          <a:r>
            <a:rPr lang="zh-TW" sz="2400" smtClean="0">
              <a:solidFill>
                <a:srgbClr val="3366FF"/>
              </a:solidFill>
              <a:effectLst/>
              <a:ea typeface="標楷體"/>
              <a:cs typeface="+mn-cs"/>
            </a:rPr>
            <a:t>服務</a:t>
          </a:r>
          <a:r>
            <a:rPr lang="zh-TW" sz="2400" dirty="0" smtClean="0">
              <a:solidFill>
                <a:srgbClr val="3366FF"/>
              </a:solidFill>
              <a:effectLst/>
              <a:ea typeface="標楷體"/>
              <a:cs typeface="+mn-cs"/>
            </a:rPr>
            <a:t>同仁迅即與上櫃公司聯絡，以利辦理後續作業。</a:t>
          </a:r>
          <a:endParaRPr lang="en-US" sz="2400" dirty="0">
            <a:solidFill>
              <a:srgbClr val="3366FF"/>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6CA4A35E-393F-46CF-9B9D-EC2527F7F829}">
      <dgm:prSet custT="1"/>
      <dgm:spPr/>
      <dgm:t>
        <a:bodyPr/>
        <a:lstStyle/>
        <a:p>
          <a:endParaRPr lang="zh-TW" altLang="en-US" sz="2400" dirty="0" smtClean="0">
            <a:solidFill>
              <a:srgbClr val="3366FF"/>
            </a:solidFill>
            <a:latin typeface="標楷體" pitchFamily="65" charset="-120"/>
            <a:ea typeface="標楷體" pitchFamily="65" charset="-120"/>
          </a:endParaRPr>
        </a:p>
      </dgm:t>
    </dgm:pt>
    <dgm:pt modelId="{81129939-28F0-4442-B9F5-5D49863A0CBA}" type="parTrans" cxnId="{3FC122C3-E042-4128-A709-111DD32B6581}">
      <dgm:prSet/>
      <dgm:spPr/>
      <dgm:t>
        <a:bodyPr/>
        <a:lstStyle/>
        <a:p>
          <a:endParaRPr lang="zh-TW" altLang="en-US"/>
        </a:p>
      </dgm:t>
    </dgm:pt>
    <dgm:pt modelId="{00A9DC6F-F92B-461E-9536-1482D16C8AF3}" type="sibTrans" cxnId="{3FC122C3-E042-4128-A709-111DD32B6581}">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Y="276110"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164618" custLinFactNeighborY="2348">
        <dgm:presLayoutVars>
          <dgm:bulletEnabled val="1"/>
        </dgm:presLayoutVars>
      </dgm:prSet>
      <dgm:spPr/>
      <dgm:t>
        <a:bodyPr/>
        <a:lstStyle/>
        <a:p>
          <a:endParaRPr lang="zh-TW" altLang="en-US"/>
        </a:p>
      </dgm:t>
    </dgm:pt>
  </dgm:ptLst>
  <dgm:cxnLst>
    <dgm:cxn modelId="{4D3A80B1-FD25-49A8-B78B-581EBC7B0237}" type="presOf" srcId="{A966A031-8A4E-4E11-A6CB-4DB187EC1E40}" destId="{5BF6FD7D-B6DA-4486-8E04-8C93B50D1468}" srcOrd="0" destOrd="0" presId="urn:microsoft.com/office/officeart/2005/8/layout/vList2"/>
    <dgm:cxn modelId="{44024024-7E23-4257-8DEB-FA132FAFA099}" type="presOf" srcId="{6CA4A35E-393F-46CF-9B9D-EC2527F7F829}" destId="{2D76D21F-54D8-4851-96B4-7E79CF1F0174}" srcOrd="0" destOrd="2" presId="urn:microsoft.com/office/officeart/2005/8/layout/vList2"/>
    <dgm:cxn modelId="{DAE3C733-8E90-43FA-9A8C-0F15035BC15D}" srcId="{BF48EE7C-AEB8-4231-AF0C-C18CA4A2148C}" destId="{A966A031-8A4E-4E11-A6CB-4DB187EC1E40}" srcOrd="0" destOrd="0" parTransId="{618F2D8C-3BA5-4869-A8E0-718C441CE852}" sibTransId="{22DC77D6-DB7D-4D03-B105-31A48D957B0E}"/>
    <dgm:cxn modelId="{5BE0C815-4924-440D-8FDD-1A16202BF9CA}" srcId="{A966A031-8A4E-4E11-A6CB-4DB187EC1E40}" destId="{996E0E08-8AE7-4CB4-AD17-59429B406352}" srcOrd="0" destOrd="0" parTransId="{701FFFE4-875A-40D6-8870-0086481408FB}" sibTransId="{8E728C55-F5B3-4B47-8339-ADBE7A9A6DD4}"/>
    <dgm:cxn modelId="{E48F9AD2-2CD5-4B22-8E6C-43A663E24E0C}" type="presOf" srcId="{996E0E08-8AE7-4CB4-AD17-59429B406352}" destId="{2D76D21F-54D8-4851-96B4-7E79CF1F0174}" srcOrd="0" destOrd="0" presId="urn:microsoft.com/office/officeart/2005/8/layout/vList2"/>
    <dgm:cxn modelId="{C90C180B-9F5C-4884-BE66-5C3E9AC8A05B}" type="presOf" srcId="{F3879489-4645-4605-8AFB-4BBAD56E6FA4}" destId="{2D76D21F-54D8-4851-96B4-7E79CF1F0174}" srcOrd="0" destOrd="1" presId="urn:microsoft.com/office/officeart/2005/8/layout/vList2"/>
    <dgm:cxn modelId="{3FC122C3-E042-4128-A709-111DD32B6581}" srcId="{A966A031-8A4E-4E11-A6CB-4DB187EC1E40}" destId="{6CA4A35E-393F-46CF-9B9D-EC2527F7F829}" srcOrd="2" destOrd="0" parTransId="{81129939-28F0-4442-B9F5-5D49863A0CBA}" sibTransId="{00A9DC6F-F92B-461E-9536-1482D16C8AF3}"/>
    <dgm:cxn modelId="{22934B06-3862-48D6-AF39-4B7611D146C0}" type="presOf" srcId="{BF48EE7C-AEB8-4231-AF0C-C18CA4A2148C}" destId="{6DF5F0E4-F3DA-4C18-B552-BE498FDF63DA}" srcOrd="0" destOrd="0" presId="urn:microsoft.com/office/officeart/2005/8/layout/vList2"/>
    <dgm:cxn modelId="{76238A32-46A9-408A-B6D9-27256FACD93A}" srcId="{A966A031-8A4E-4E11-A6CB-4DB187EC1E40}" destId="{F3879489-4645-4605-8AFB-4BBAD56E6FA4}" srcOrd="1" destOrd="0" parTransId="{37F491EB-5FA3-4800-BF0A-7F738D3EE6A1}" sibTransId="{DC15E4F9-6CB7-4B9B-AB79-5659C313F725}"/>
    <dgm:cxn modelId="{01C31BC1-4F53-4050-8957-3C195BFFE2C0}" type="presParOf" srcId="{6DF5F0E4-F3DA-4C18-B552-BE498FDF63DA}" destId="{5BF6FD7D-B6DA-4486-8E04-8C93B50D1468}" srcOrd="0" destOrd="0" presId="urn:microsoft.com/office/officeart/2005/8/layout/vList2"/>
    <dgm:cxn modelId="{6EA5BAEB-38A1-432F-A4F6-09D4AA54914D}"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032CE8C-AD43-4F23-9153-CD61BC702290}" type="doc">
      <dgm:prSet loTypeId="urn:microsoft.com/office/officeart/2005/8/layout/vList5" loCatId="list" qsTypeId="urn:microsoft.com/office/officeart/2005/8/quickstyle/3d3" qsCatId="3D" csTypeId="urn:microsoft.com/office/officeart/2005/8/colors/colorful1#5" csCatId="colorful" phldr="1"/>
      <dgm:spPr/>
      <dgm:t>
        <a:bodyPr/>
        <a:lstStyle/>
        <a:p>
          <a:endParaRPr lang="zh-TW" altLang="en-US"/>
        </a:p>
      </dgm:t>
    </dgm:pt>
    <dgm:pt modelId="{BFF93C82-0620-487A-BEF5-0A0EFFB9382B}">
      <dgm:prSet phldrT="[文字]"/>
      <dgm:spPr/>
      <dgm:t>
        <a:bodyPr/>
        <a:lstStyle/>
        <a:p>
          <a:r>
            <a:rPr lang="en-US" altLang="zh-TW" b="1" dirty="0" smtClean="0">
              <a:latin typeface="標楷體" pitchFamily="65" charset="-120"/>
              <a:ea typeface="標楷體" pitchFamily="65" charset="-120"/>
            </a:rPr>
            <a:t>4/1</a:t>
          </a:r>
          <a:r>
            <a:rPr lang="zh-TW" altLang="en-US" b="1" dirty="0" smtClean="0">
              <a:latin typeface="標楷體" pitchFamily="65" charset="-120"/>
              <a:ea typeface="標楷體" pitchFamily="65" charset="-120"/>
            </a:rPr>
            <a:t> 下午</a:t>
          </a:r>
          <a:r>
            <a:rPr lang="en-US" altLang="zh-TW" b="1" dirty="0" smtClean="0">
              <a:latin typeface="標楷體" pitchFamily="65" charset="-120"/>
              <a:ea typeface="標楷體" pitchFamily="65" charset="-120"/>
            </a:rPr>
            <a:t>2</a:t>
          </a:r>
          <a:r>
            <a:rPr lang="zh-TW" altLang="en-US" b="1" dirty="0" smtClean="0">
              <a:latin typeface="標楷體" pitchFamily="65" charset="-120"/>
              <a:ea typeface="標楷體" pitchFamily="65" charset="-120"/>
            </a:rPr>
            <a:t>點公司召開董事會討論重大合併案</a:t>
          </a:r>
          <a:endParaRPr lang="zh-TW" altLang="en-US" b="1" dirty="0">
            <a:latin typeface="標楷體" pitchFamily="65" charset="-120"/>
            <a:ea typeface="標楷體" pitchFamily="65" charset="-120"/>
          </a:endParaRPr>
        </a:p>
      </dgm:t>
    </dgm:pt>
    <dgm:pt modelId="{35ED9DA1-496F-41D7-AEE4-3C9C742AEDB6}" type="parTrans" cxnId="{ED0E3FFB-9518-43F5-8B29-6EAFD42A0B91}">
      <dgm:prSet/>
      <dgm:spPr/>
      <dgm:t>
        <a:bodyPr/>
        <a:lstStyle/>
        <a:p>
          <a:endParaRPr lang="zh-TW" altLang="en-US"/>
        </a:p>
      </dgm:t>
    </dgm:pt>
    <dgm:pt modelId="{5D103810-A36F-4960-A581-938290F31522}" type="sibTrans" cxnId="{ED0E3FFB-9518-43F5-8B29-6EAFD42A0B91}">
      <dgm:prSet/>
      <dgm:spPr/>
      <dgm:t>
        <a:bodyPr/>
        <a:lstStyle/>
        <a:p>
          <a:endParaRPr lang="zh-TW" altLang="en-US"/>
        </a:p>
      </dgm:t>
    </dgm:pt>
    <dgm:pt modelId="{80EAD668-8C04-4E82-9F8A-EF9E874FFDF8}" type="pres">
      <dgm:prSet presAssocID="{0032CE8C-AD43-4F23-9153-CD61BC702290}" presName="Name0" presStyleCnt="0">
        <dgm:presLayoutVars>
          <dgm:dir/>
          <dgm:animLvl val="lvl"/>
          <dgm:resizeHandles val="exact"/>
        </dgm:presLayoutVars>
      </dgm:prSet>
      <dgm:spPr/>
      <dgm:t>
        <a:bodyPr/>
        <a:lstStyle/>
        <a:p>
          <a:endParaRPr lang="zh-TW" altLang="en-US"/>
        </a:p>
      </dgm:t>
    </dgm:pt>
    <dgm:pt modelId="{0DA27BF3-9D76-4D0B-BD3E-B2A4F0D588A2}" type="pres">
      <dgm:prSet presAssocID="{BFF93C82-0620-487A-BEF5-0A0EFFB9382B}" presName="linNode" presStyleCnt="0"/>
      <dgm:spPr/>
    </dgm:pt>
    <dgm:pt modelId="{4272CD67-4558-47D2-BB74-FF0783B7BA43}" type="pres">
      <dgm:prSet presAssocID="{BFF93C82-0620-487A-BEF5-0A0EFFB9382B}" presName="parentText" presStyleLbl="node1" presStyleIdx="0" presStyleCnt="1" custScaleX="262576" custLinFactNeighborX="-14855" custLinFactNeighborY="-4227">
        <dgm:presLayoutVars>
          <dgm:chMax val="1"/>
          <dgm:bulletEnabled val="1"/>
        </dgm:presLayoutVars>
      </dgm:prSet>
      <dgm:spPr/>
      <dgm:t>
        <a:bodyPr/>
        <a:lstStyle/>
        <a:p>
          <a:endParaRPr lang="zh-TW" altLang="en-US"/>
        </a:p>
      </dgm:t>
    </dgm:pt>
  </dgm:ptLst>
  <dgm:cxnLst>
    <dgm:cxn modelId="{ED0E3FFB-9518-43F5-8B29-6EAFD42A0B91}" srcId="{0032CE8C-AD43-4F23-9153-CD61BC702290}" destId="{BFF93C82-0620-487A-BEF5-0A0EFFB9382B}" srcOrd="0" destOrd="0" parTransId="{35ED9DA1-496F-41D7-AEE4-3C9C742AEDB6}" sibTransId="{5D103810-A36F-4960-A581-938290F31522}"/>
    <dgm:cxn modelId="{49BCF478-9F5A-4E92-8FC0-72C13C1E1AE4}" type="presOf" srcId="{0032CE8C-AD43-4F23-9153-CD61BC702290}" destId="{80EAD668-8C04-4E82-9F8A-EF9E874FFDF8}" srcOrd="0" destOrd="0" presId="urn:microsoft.com/office/officeart/2005/8/layout/vList5"/>
    <dgm:cxn modelId="{DBE1617D-4094-444C-8B1A-98A7CB6DB41D}" type="presOf" srcId="{BFF93C82-0620-487A-BEF5-0A0EFFB9382B}" destId="{4272CD67-4558-47D2-BB74-FF0783B7BA43}" srcOrd="0" destOrd="0" presId="urn:microsoft.com/office/officeart/2005/8/layout/vList5"/>
    <dgm:cxn modelId="{A89C42B5-537F-4C58-9722-C79FF2DB9D04}" type="presParOf" srcId="{80EAD668-8C04-4E82-9F8A-EF9E874FFDF8}" destId="{0DA27BF3-9D76-4D0B-BD3E-B2A4F0D588A2}" srcOrd="0" destOrd="0" presId="urn:microsoft.com/office/officeart/2005/8/layout/vList5"/>
    <dgm:cxn modelId="{CF508C28-DB85-4E0E-9B4D-6C23BA498FBD}" type="presParOf" srcId="{0DA27BF3-9D76-4D0B-BD3E-B2A4F0D588A2}" destId="{4272CD67-4558-47D2-BB74-FF0783B7BA43}"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b="1" dirty="0" smtClean="0">
              <a:latin typeface="標楷體" pitchFamily="65" charset="-120"/>
              <a:ea typeface="標楷體" pitchFamily="65" charset="-120"/>
            </a:rPr>
            <a:t>本中心「對有價證券上櫃公司重大訊息之查證暨公開處理程序」</a:t>
          </a:r>
          <a:endParaRPr lang="zh-TW" altLang="en-US" sz="2800" dirty="0"/>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AF78AD99-BD72-4F9A-8669-F01E84BF329C}">
      <dgm:prSet custT="1"/>
      <dgm:spPr/>
      <dgm:t>
        <a:bodyPr/>
        <a:lstStyle/>
        <a:p>
          <a:pPr rtl="0"/>
          <a:r>
            <a:rPr lang="zh-TW" altLang="en-US" sz="2400" dirty="0" smtClean="0">
              <a:latin typeface="標楷體" pitchFamily="65" charset="-120"/>
              <a:ea typeface="標楷體" pitchFamily="65" charset="-120"/>
            </a:rPr>
            <a:t>配合系統調整及宣導事宜，該機制自</a:t>
          </a:r>
          <a:r>
            <a:rPr lang="en-US" altLang="zh-TW" sz="2400" b="1" dirty="0" smtClean="0">
              <a:solidFill>
                <a:srgbClr val="FF0000"/>
              </a:solidFill>
              <a:latin typeface="標楷體" pitchFamily="65" charset="-120"/>
              <a:ea typeface="標楷體" pitchFamily="65" charset="-120"/>
            </a:rPr>
            <a:t>105</a:t>
          </a:r>
          <a:r>
            <a:rPr lang="zh-TW" altLang="en-US" sz="2400" b="1" dirty="0" smtClean="0">
              <a:solidFill>
                <a:srgbClr val="FF0000"/>
              </a:solidFill>
              <a:latin typeface="標楷體" pitchFamily="65" charset="-120"/>
              <a:ea typeface="標楷體" pitchFamily="65" charset="-120"/>
            </a:rPr>
            <a:t>年</a:t>
          </a:r>
          <a:r>
            <a:rPr lang="en-US" altLang="zh-TW" sz="2400" b="1" dirty="0" smtClean="0">
              <a:solidFill>
                <a:srgbClr val="FF0000"/>
              </a:solidFill>
              <a:latin typeface="標楷體" pitchFamily="65" charset="-120"/>
              <a:ea typeface="標楷體" pitchFamily="65" charset="-120"/>
            </a:rPr>
            <a:t>1</a:t>
          </a:r>
          <a:r>
            <a:rPr lang="zh-TW" altLang="en-US" sz="2400" b="1" dirty="0" smtClean="0">
              <a:solidFill>
                <a:srgbClr val="FF0000"/>
              </a:solidFill>
              <a:latin typeface="標楷體" pitchFamily="65" charset="-120"/>
              <a:ea typeface="標楷體" pitchFamily="65" charset="-120"/>
            </a:rPr>
            <a:t>月</a:t>
          </a:r>
          <a:r>
            <a:rPr lang="en-US" altLang="zh-TW" sz="2400" b="1" dirty="0" smtClean="0">
              <a:solidFill>
                <a:srgbClr val="FF0000"/>
              </a:solidFill>
              <a:latin typeface="標楷體" pitchFamily="65" charset="-120"/>
              <a:ea typeface="標楷體" pitchFamily="65" charset="-120"/>
            </a:rPr>
            <a:t>15</a:t>
          </a:r>
          <a:r>
            <a:rPr lang="zh-TW" altLang="en-US" sz="2400" b="1" dirty="0" smtClean="0">
              <a:solidFill>
                <a:srgbClr val="FF0000"/>
              </a:solidFill>
              <a:latin typeface="標楷體" pitchFamily="65" charset="-120"/>
              <a:ea typeface="標楷體" pitchFamily="65" charset="-120"/>
            </a:rPr>
            <a:t>日</a:t>
          </a:r>
          <a:r>
            <a:rPr lang="zh-TW" altLang="en-US" sz="2400" dirty="0" smtClean="0">
              <a:latin typeface="標楷體" pitchFamily="65" charset="-120"/>
              <a:ea typeface="標楷體" pitchFamily="65" charset="-120"/>
            </a:rPr>
            <a:t>起實施。</a:t>
          </a:r>
          <a:endParaRPr lang="en-US" sz="2400" dirty="0">
            <a:latin typeface="標楷體" pitchFamily="65" charset="-120"/>
            <a:ea typeface="標楷體" pitchFamily="65" charset="-120"/>
          </a:endParaRPr>
        </a:p>
      </dgm:t>
    </dgm:pt>
    <dgm:pt modelId="{FB1B36D9-F320-4EFC-91A8-993A7F9EAE34}" type="sibTrans" cxnId="{6FC7678A-4467-4F79-98AD-B6924A6014EF}">
      <dgm:prSet/>
      <dgm:spPr/>
      <dgm:t>
        <a:bodyPr/>
        <a:lstStyle/>
        <a:p>
          <a:endParaRPr lang="zh-TW" altLang="en-US"/>
        </a:p>
      </dgm:t>
    </dgm:pt>
    <dgm:pt modelId="{23CF8237-3EC4-45A1-9A0E-1BC13C552C1F}" type="parTrans" cxnId="{6FC7678A-4467-4F79-98AD-B6924A6014EF}">
      <dgm:prSet/>
      <dgm:spPr/>
      <dgm:t>
        <a:bodyPr/>
        <a:lstStyle/>
        <a:p>
          <a:endParaRPr lang="zh-TW" altLang="en-US"/>
        </a:p>
      </dgm:t>
    </dgm:pt>
    <dgm:pt modelId="{2D269CF3-61EC-4394-99AE-96E3C56F210C}">
      <dgm:prSet custT="1"/>
      <dgm:spPr/>
      <dgm:t>
        <a:bodyPr/>
        <a:lstStyle/>
        <a:p>
          <a:pPr rtl="0"/>
          <a:r>
            <a:rPr lang="zh-TW" altLang="en-US" sz="2400" dirty="0" smtClean="0">
              <a:latin typeface="標楷體" pitchFamily="65" charset="-120"/>
              <a:ea typeface="標楷體" pitchFamily="65" charset="-120"/>
            </a:rPr>
            <a:t>就未依規申請暫停交易公司為違約金之處置。</a:t>
          </a:r>
          <a:endParaRPr lang="en-US" sz="2400" dirty="0">
            <a:latin typeface="標楷體" pitchFamily="65" charset="-120"/>
            <a:ea typeface="標楷體" pitchFamily="65" charset="-120"/>
          </a:endParaRPr>
        </a:p>
      </dgm:t>
    </dgm:pt>
    <dgm:pt modelId="{D7A64B47-2FFC-4CC1-B7C1-71E16862D846}" type="sibTrans" cxnId="{D2D503B1-AAD9-45D9-8430-91740E57E663}">
      <dgm:prSet/>
      <dgm:spPr/>
      <dgm:t>
        <a:bodyPr/>
        <a:lstStyle/>
        <a:p>
          <a:endParaRPr lang="zh-TW" altLang="en-US"/>
        </a:p>
      </dgm:t>
    </dgm:pt>
    <dgm:pt modelId="{ADC23999-5777-47BA-B079-8470EBB93377}" type="parTrans" cxnId="{D2D503B1-AAD9-45D9-8430-91740E57E663}">
      <dgm:prSet/>
      <dgm:spPr/>
      <dgm:t>
        <a:bodyPr/>
        <a:lstStyle/>
        <a:p>
          <a:endParaRPr lang="zh-TW" altLang="en-US"/>
        </a:p>
      </dgm:t>
    </dgm:pt>
    <dgm:pt modelId="{F3879489-4645-4605-8AFB-4BBAD56E6FA4}">
      <dgm:prSet custT="1"/>
      <dgm:spPr/>
      <dgm:t>
        <a:bodyPr/>
        <a:lstStyle/>
        <a:p>
          <a:pPr rtl="0"/>
          <a:r>
            <a:rPr lang="zh-TW" sz="2400" dirty="0" smtClean="0">
              <a:latin typeface="標楷體" pitchFamily="65" charset="-120"/>
              <a:ea typeface="標楷體" pitchFamily="65" charset="-120"/>
            </a:rPr>
            <a:t>將</a:t>
          </a:r>
          <a:r>
            <a:rPr lang="zh-TW" altLang="en-US" sz="2400" dirty="0" smtClean="0">
              <a:latin typeface="標楷體" pitchFamily="65" charset="-120"/>
              <a:ea typeface="標楷體" pitchFamily="65" charset="-120"/>
            </a:rPr>
            <a:t>重大訊息</a:t>
          </a:r>
          <a:r>
            <a:rPr lang="zh-TW" sz="2400" dirty="0" smtClean="0">
              <a:latin typeface="標楷體" pitchFamily="65" charset="-120"/>
              <a:ea typeface="標楷體" pitchFamily="65" charset="-120"/>
            </a:rPr>
            <a:t>公告時點由</a:t>
          </a:r>
          <a:r>
            <a:rPr lang="zh-TW" altLang="en-US" sz="2400" dirty="0" smtClean="0">
              <a:latin typeface="標楷體" pitchFamily="65" charset="-120"/>
              <a:ea typeface="標楷體" pitchFamily="65" charset="-120"/>
            </a:rPr>
            <a:t>原次一營業日交易時間開始</a:t>
          </a:r>
          <a:r>
            <a:rPr lang="zh-TW" sz="2400" dirty="0" smtClean="0">
              <a:latin typeface="標楷體" pitchFamily="65" charset="-120"/>
              <a:ea typeface="標楷體" pitchFamily="65" charset="-120"/>
            </a:rPr>
            <a:t>前</a:t>
          </a:r>
          <a:r>
            <a:rPr lang="en-US" sz="2400" dirty="0" smtClean="0">
              <a:latin typeface="標楷體" pitchFamily="65" charset="-120"/>
              <a:ea typeface="標楷體" pitchFamily="65" charset="-120"/>
            </a:rPr>
            <a:t>(9:00)</a:t>
          </a:r>
          <a:r>
            <a:rPr lang="zh-TW" sz="2400" dirty="0" smtClean="0">
              <a:latin typeface="標楷體" pitchFamily="65" charset="-120"/>
              <a:ea typeface="標楷體" pitchFamily="65" charset="-120"/>
            </a:rPr>
            <a:t>提前</a:t>
          </a:r>
          <a:r>
            <a:rPr lang="zh-TW" altLang="en-US" sz="2400" dirty="0" smtClean="0">
              <a:latin typeface="標楷體" pitchFamily="65" charset="-120"/>
              <a:ea typeface="標楷體" pitchFamily="65" charset="-120"/>
            </a:rPr>
            <a:t>至</a:t>
          </a:r>
          <a:r>
            <a:rPr lang="zh-TW" altLang="en-US" sz="2400" b="1" dirty="0" smtClean="0">
              <a:solidFill>
                <a:srgbClr val="FF0000"/>
              </a:solidFill>
              <a:latin typeface="標楷體" pitchFamily="65" charset="-120"/>
              <a:ea typeface="標楷體" pitchFamily="65" charset="-120"/>
            </a:rPr>
            <a:t>次一營業日</a:t>
          </a:r>
          <a:r>
            <a:rPr lang="en-US" sz="2400" b="1" dirty="0" smtClean="0">
              <a:solidFill>
                <a:srgbClr val="FF0000"/>
              </a:solidFill>
              <a:latin typeface="標楷體" pitchFamily="65" charset="-120"/>
              <a:ea typeface="標楷體" pitchFamily="65" charset="-120"/>
            </a:rPr>
            <a:t>8:</a:t>
          </a:r>
          <a:r>
            <a:rPr lang="en-US" altLang="zh-TW" sz="2400" b="1" dirty="0" smtClean="0">
              <a:solidFill>
                <a:srgbClr val="FF0000"/>
              </a:solidFill>
              <a:latin typeface="標楷體" pitchFamily="65" charset="-120"/>
              <a:ea typeface="標楷體" pitchFamily="65" charset="-120"/>
            </a:rPr>
            <a:t>0</a:t>
          </a:r>
          <a:r>
            <a:rPr lang="en-US" sz="2400" b="1" dirty="0" smtClean="0">
              <a:solidFill>
                <a:srgbClr val="FF0000"/>
              </a:solidFill>
              <a:latin typeface="標楷體" pitchFamily="65" charset="-120"/>
              <a:ea typeface="標楷體" pitchFamily="65" charset="-120"/>
            </a:rPr>
            <a:t>0</a:t>
          </a:r>
          <a:r>
            <a:rPr lang="zh-TW" altLang="en-US" sz="2400" b="0" dirty="0" smtClean="0">
              <a:latin typeface="標楷體" pitchFamily="65" charset="-120"/>
              <a:ea typeface="標楷體" pitchFamily="65" charset="-120"/>
            </a:rPr>
            <a:t>前，俾</a:t>
          </a:r>
          <a:r>
            <a:rPr lang="zh-TW" altLang="zh-TW" sz="2400" dirty="0" smtClean="0">
              <a:latin typeface="標楷體" pitchFamily="65" charset="-120"/>
              <a:ea typeface="標楷體" pitchFamily="65" charset="-120"/>
            </a:rPr>
            <a:t>予投資人</a:t>
          </a:r>
          <a:r>
            <a:rPr lang="zh-TW" altLang="en-US" sz="2400" dirty="0" smtClean="0">
              <a:latin typeface="標楷體" pitchFamily="65" charset="-120"/>
              <a:ea typeface="標楷體" pitchFamily="65" charset="-120"/>
            </a:rPr>
            <a:t>有充分時間解讀</a:t>
          </a:r>
          <a:r>
            <a:rPr lang="zh-TW" altLang="zh-TW" sz="2400" dirty="0" smtClean="0">
              <a:latin typeface="標楷體" pitchFamily="65" charset="-120"/>
              <a:ea typeface="標楷體" pitchFamily="65" charset="-120"/>
            </a:rPr>
            <a:t>訊息。</a:t>
          </a:r>
          <a:endParaRPr lang="en-US" sz="2400" dirty="0">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r>
            <a:rPr lang="zh-TW" altLang="en-US" sz="2400" dirty="0" smtClean="0">
              <a:latin typeface="標楷體" pitchFamily="65" charset="-120"/>
              <a:ea typeface="標楷體" pitchFamily="65" charset="-120"/>
            </a:rPr>
            <a:t>增訂第四章「暫停及恢復交易」專章，並配合該機制修正相關條文。</a:t>
          </a:r>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LinFactNeighborY="2348">
        <dgm:presLayoutVars>
          <dgm:bulletEnabled val="1"/>
        </dgm:presLayoutVars>
      </dgm:prSet>
      <dgm:spPr/>
      <dgm:t>
        <a:bodyPr/>
        <a:lstStyle/>
        <a:p>
          <a:endParaRPr lang="zh-TW" altLang="en-US"/>
        </a:p>
      </dgm:t>
    </dgm:pt>
  </dgm:ptLst>
  <dgm:cxnLst>
    <dgm:cxn modelId="{D2D503B1-AAD9-45D9-8430-91740E57E663}" srcId="{A966A031-8A4E-4E11-A6CB-4DB187EC1E40}" destId="{2D269CF3-61EC-4394-99AE-96E3C56F210C}" srcOrd="2" destOrd="0" parTransId="{ADC23999-5777-47BA-B079-8470EBB93377}" sibTransId="{D7A64B47-2FFC-4CC1-B7C1-71E16862D846}"/>
    <dgm:cxn modelId="{6FC7678A-4467-4F79-98AD-B6924A6014EF}" srcId="{A966A031-8A4E-4E11-A6CB-4DB187EC1E40}" destId="{AF78AD99-BD72-4F9A-8669-F01E84BF329C}" srcOrd="3" destOrd="0" parTransId="{23CF8237-3EC4-45A1-9A0E-1BC13C552C1F}" sibTransId="{FB1B36D9-F320-4EFC-91A8-993A7F9EAE34}"/>
    <dgm:cxn modelId="{5BE0C815-4924-440D-8FDD-1A16202BF9CA}" srcId="{A966A031-8A4E-4E11-A6CB-4DB187EC1E40}" destId="{996E0E08-8AE7-4CB4-AD17-59429B406352}" srcOrd="0" destOrd="0" parTransId="{701FFFE4-875A-40D6-8870-0086481408FB}" sibTransId="{8E728C55-F5B3-4B47-8339-ADBE7A9A6DD4}"/>
    <dgm:cxn modelId="{36860785-9678-4ABD-BB35-5989C60C239E}" type="presOf" srcId="{2D269CF3-61EC-4394-99AE-96E3C56F210C}" destId="{2D76D21F-54D8-4851-96B4-7E79CF1F0174}" srcOrd="0" destOrd="2" presId="urn:microsoft.com/office/officeart/2005/8/layout/vList2"/>
    <dgm:cxn modelId="{AEF55BA3-4D05-49D3-ADC9-6B212DCFECB4}" type="presOf" srcId="{BF48EE7C-AEB8-4231-AF0C-C18CA4A2148C}" destId="{6DF5F0E4-F3DA-4C18-B552-BE498FDF63DA}" srcOrd="0" destOrd="0" presId="urn:microsoft.com/office/officeart/2005/8/layout/vList2"/>
    <dgm:cxn modelId="{CFE63422-5CE8-41FB-95E0-82769A96767F}" type="presOf" srcId="{A966A031-8A4E-4E11-A6CB-4DB187EC1E40}" destId="{5BF6FD7D-B6DA-4486-8E04-8C93B50D1468}" srcOrd="0" destOrd="0" presId="urn:microsoft.com/office/officeart/2005/8/layout/vList2"/>
    <dgm:cxn modelId="{E964026F-251A-4007-8984-97F08288B4A4}" type="presOf" srcId="{F3879489-4645-4605-8AFB-4BBAD56E6FA4}" destId="{2D76D21F-54D8-4851-96B4-7E79CF1F0174}" srcOrd="0" destOrd="1" presId="urn:microsoft.com/office/officeart/2005/8/layout/vList2"/>
    <dgm:cxn modelId="{DAE3C733-8E90-43FA-9A8C-0F15035BC15D}" srcId="{BF48EE7C-AEB8-4231-AF0C-C18CA4A2148C}" destId="{A966A031-8A4E-4E11-A6CB-4DB187EC1E40}" srcOrd="0" destOrd="0" parTransId="{618F2D8C-3BA5-4869-A8E0-718C441CE852}" sibTransId="{22DC77D6-DB7D-4D03-B105-31A48D957B0E}"/>
    <dgm:cxn modelId="{76238A32-46A9-408A-B6D9-27256FACD93A}" srcId="{A966A031-8A4E-4E11-A6CB-4DB187EC1E40}" destId="{F3879489-4645-4605-8AFB-4BBAD56E6FA4}" srcOrd="1" destOrd="0" parTransId="{37F491EB-5FA3-4800-BF0A-7F738D3EE6A1}" sibTransId="{DC15E4F9-6CB7-4B9B-AB79-5659C313F725}"/>
    <dgm:cxn modelId="{86017AD8-CE94-44C9-8C59-09F342626D55}" type="presOf" srcId="{AF78AD99-BD72-4F9A-8669-F01E84BF329C}" destId="{2D76D21F-54D8-4851-96B4-7E79CF1F0174}" srcOrd="0" destOrd="3" presId="urn:microsoft.com/office/officeart/2005/8/layout/vList2"/>
    <dgm:cxn modelId="{2403AD0B-FF73-4DFE-AEF9-B64DA5EF2F98}" type="presOf" srcId="{996E0E08-8AE7-4CB4-AD17-59429B406352}" destId="{2D76D21F-54D8-4851-96B4-7E79CF1F0174}" srcOrd="0" destOrd="0" presId="urn:microsoft.com/office/officeart/2005/8/layout/vList2"/>
    <dgm:cxn modelId="{32513967-2C4A-4B5E-861C-9F60EBB2A244}" type="presParOf" srcId="{6DF5F0E4-F3DA-4C18-B552-BE498FDF63DA}" destId="{5BF6FD7D-B6DA-4486-8E04-8C93B50D1468}" srcOrd="0" destOrd="0" presId="urn:microsoft.com/office/officeart/2005/8/layout/vList2"/>
    <dgm:cxn modelId="{E0755631-8B9A-4C97-8C3D-E9F92383CBA6}"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暫停交易之標的及期間</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F3879489-4645-4605-8AFB-4BBAD56E6FA4}">
      <dgm:prSet custT="1"/>
      <dgm:spPr/>
      <dgm:t>
        <a:bodyPr/>
        <a:lstStyle/>
        <a:p>
          <a:pPr rtl="0"/>
          <a:r>
            <a:rPr lang="zh-TW" altLang="en-US" sz="2400" dirty="0" smtClean="0">
              <a:solidFill>
                <a:srgbClr val="0070C0"/>
              </a:solidFill>
              <a:latin typeface="標楷體" panose="03000509000000000000" pitchFamily="65" charset="-120"/>
              <a:ea typeface="標楷體" panose="03000509000000000000" pitchFamily="65" charset="-120"/>
            </a:rPr>
            <a:t>上市櫃公司上市櫃之有價證券</a:t>
          </a:r>
          <a:r>
            <a:rPr lang="en-US" altLang="zh-TW" sz="2400" dirty="0" smtClean="0">
              <a:solidFill>
                <a:srgbClr val="0070C0"/>
              </a:solidFill>
              <a:latin typeface="標楷體" panose="03000509000000000000" pitchFamily="65" charset="-120"/>
              <a:ea typeface="標楷體" panose="03000509000000000000" pitchFamily="65" charset="-120"/>
            </a:rPr>
            <a:t>(</a:t>
          </a:r>
          <a:r>
            <a:rPr lang="zh-TW" altLang="en-US" sz="2400" dirty="0" smtClean="0">
              <a:solidFill>
                <a:srgbClr val="0070C0"/>
              </a:solidFill>
              <a:latin typeface="標楷體" panose="03000509000000000000" pitchFamily="65" charset="-120"/>
              <a:ea typeface="標楷體" panose="03000509000000000000" pitchFamily="65" charset="-120"/>
            </a:rPr>
            <a:t>如普通股、特別股等</a:t>
          </a:r>
          <a:r>
            <a:rPr lang="en-US" altLang="zh-TW" sz="2400" dirty="0" smtClean="0">
              <a:solidFill>
                <a:srgbClr val="0070C0"/>
              </a:solidFill>
              <a:latin typeface="標楷體" panose="03000509000000000000" pitchFamily="65" charset="-120"/>
              <a:ea typeface="標楷體" panose="03000509000000000000" pitchFamily="65" charset="-120"/>
            </a:rPr>
            <a:t>)</a:t>
          </a:r>
          <a:r>
            <a:rPr lang="zh-TW" altLang="en-US" sz="2400" dirty="0" smtClean="0">
              <a:solidFill>
                <a:srgbClr val="0070C0"/>
              </a:solidFill>
              <a:latin typeface="標楷體" panose="03000509000000000000" pitchFamily="65" charset="-120"/>
              <a:ea typeface="標楷體" panose="03000509000000000000" pitchFamily="65" charset="-120"/>
            </a:rPr>
            <a:t>。</a:t>
          </a:r>
          <a:endParaRPr lang="en-US" sz="2400" dirty="0">
            <a:solidFill>
              <a:srgbClr val="0070C0"/>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6CA4A35E-393F-46CF-9B9D-EC2527F7F829}">
      <dgm:prSet custT="1"/>
      <dgm:spPr/>
      <dgm:t>
        <a:bodyPr/>
        <a:lstStyle/>
        <a:p>
          <a:endParaRPr lang="zh-TW" altLang="en-US" sz="2400" dirty="0" smtClean="0">
            <a:solidFill>
              <a:srgbClr val="3366FF"/>
            </a:solidFill>
            <a:latin typeface="標楷體" pitchFamily="65" charset="-120"/>
            <a:ea typeface="標楷體" pitchFamily="65" charset="-120"/>
          </a:endParaRPr>
        </a:p>
      </dgm:t>
    </dgm:pt>
    <dgm:pt modelId="{81129939-28F0-4442-B9F5-5D49863A0CBA}" type="parTrans" cxnId="{3FC122C3-E042-4128-A709-111DD32B6581}">
      <dgm:prSet/>
      <dgm:spPr/>
      <dgm:t>
        <a:bodyPr/>
        <a:lstStyle/>
        <a:p>
          <a:endParaRPr lang="zh-TW" altLang="en-US"/>
        </a:p>
      </dgm:t>
    </dgm:pt>
    <dgm:pt modelId="{00A9DC6F-F92B-461E-9536-1482D16C8AF3}" type="sibTrans" cxnId="{3FC122C3-E042-4128-A709-111DD32B6581}">
      <dgm:prSet/>
      <dgm:spPr/>
      <dgm:t>
        <a:bodyPr/>
        <a:lstStyle/>
        <a:p>
          <a:endParaRPr lang="zh-TW" altLang="en-US"/>
        </a:p>
      </dgm:t>
    </dgm:pt>
    <dgm:pt modelId="{2C28E7DE-34EA-400F-B7A5-C03E0DB19B93}">
      <dgm:prSet custT="1"/>
      <dgm:spPr/>
      <dgm:t>
        <a:bodyPr/>
        <a:lstStyle/>
        <a:p>
          <a:pPr rtl="0"/>
          <a:endParaRPr lang="en-US" sz="2000" dirty="0">
            <a:solidFill>
              <a:srgbClr val="3366FF"/>
            </a:solidFill>
            <a:latin typeface="標楷體" pitchFamily="65" charset="-120"/>
            <a:ea typeface="標楷體" pitchFamily="65" charset="-120"/>
          </a:endParaRPr>
        </a:p>
      </dgm:t>
    </dgm:pt>
    <dgm:pt modelId="{E6C1D521-B238-4E4E-ABBF-2F6E8158B761}" type="parTrans" cxnId="{B08D558B-36F5-47E9-AD63-8A248BA24B1F}">
      <dgm:prSet/>
      <dgm:spPr/>
      <dgm:t>
        <a:bodyPr/>
        <a:lstStyle/>
        <a:p>
          <a:endParaRPr lang="zh-TW" altLang="en-US"/>
        </a:p>
      </dgm:t>
    </dgm:pt>
    <dgm:pt modelId="{83593794-F109-4A58-A801-680575A10C42}" type="sibTrans" cxnId="{B08D558B-36F5-47E9-AD63-8A248BA24B1F}">
      <dgm:prSet/>
      <dgm:spPr/>
      <dgm:t>
        <a:bodyPr/>
        <a:lstStyle/>
        <a:p>
          <a:endParaRPr lang="zh-TW" altLang="en-US"/>
        </a:p>
      </dgm:t>
    </dgm:pt>
    <dgm:pt modelId="{3508BA1D-14A0-4994-B149-E650A3794EA3}">
      <dgm:prSet custT="1"/>
      <dgm:spPr/>
      <dgm:t>
        <a:bodyPr/>
        <a:lstStyle/>
        <a:p>
          <a:r>
            <a:rPr lang="zh-TW" altLang="en-US" sz="2400" dirty="0" smtClean="0">
              <a:solidFill>
                <a:srgbClr val="0070C0"/>
              </a:solidFill>
              <a:latin typeface="標楷體" panose="03000509000000000000" pitchFamily="65" charset="-120"/>
              <a:ea typeface="標楷體" panose="03000509000000000000" pitchFamily="65" charset="-120"/>
            </a:rPr>
            <a:t>前開上市櫃公司發行與其股權連結之商品</a:t>
          </a:r>
          <a:r>
            <a:rPr lang="en-US" altLang="zh-TW" sz="2400" dirty="0" smtClean="0">
              <a:solidFill>
                <a:srgbClr val="0070C0"/>
              </a:solidFill>
              <a:latin typeface="標楷體" panose="03000509000000000000" pitchFamily="65" charset="-120"/>
              <a:ea typeface="標楷體" panose="03000509000000000000" pitchFamily="65" charset="-120"/>
            </a:rPr>
            <a:t>(</a:t>
          </a:r>
          <a:r>
            <a:rPr lang="zh-TW" altLang="en-US" sz="2400" dirty="0" smtClean="0">
              <a:solidFill>
                <a:srgbClr val="0070C0"/>
              </a:solidFill>
              <a:latin typeface="標楷體" panose="03000509000000000000" pitchFamily="65" charset="-120"/>
              <a:ea typeface="標楷體" panose="03000509000000000000" pitchFamily="65" charset="-120"/>
            </a:rPr>
            <a:t>如可轉換公司債、附認股權公司債或債券換股權利證書</a:t>
          </a:r>
          <a:r>
            <a:rPr lang="en-US" altLang="zh-TW" sz="2400" dirty="0" smtClean="0">
              <a:solidFill>
                <a:srgbClr val="0070C0"/>
              </a:solidFill>
              <a:latin typeface="標楷體" panose="03000509000000000000" pitchFamily="65" charset="-120"/>
              <a:ea typeface="標楷體" panose="03000509000000000000" pitchFamily="65" charset="-120"/>
            </a:rPr>
            <a:t>)</a:t>
          </a:r>
          <a:r>
            <a:rPr lang="zh-TW" altLang="en-US" sz="2400" dirty="0" smtClean="0">
              <a:solidFill>
                <a:srgbClr val="0070C0"/>
              </a:solidFill>
              <a:latin typeface="標楷體" panose="03000509000000000000" pitchFamily="65" charset="-120"/>
              <a:ea typeface="標楷體" panose="03000509000000000000" pitchFamily="65" charset="-120"/>
            </a:rPr>
            <a:t>，並於櫃買中心交易者。</a:t>
          </a:r>
        </a:p>
      </dgm:t>
    </dgm:pt>
    <dgm:pt modelId="{5D67D2C4-761D-402B-8A5A-EDDBBB995721}" type="parTrans" cxnId="{1A33B1EC-03A1-4141-B64C-CFF8B5190758}">
      <dgm:prSet/>
      <dgm:spPr/>
      <dgm:t>
        <a:bodyPr/>
        <a:lstStyle/>
        <a:p>
          <a:endParaRPr lang="zh-TW" altLang="en-US"/>
        </a:p>
      </dgm:t>
    </dgm:pt>
    <dgm:pt modelId="{326C0AE2-2DDB-4BCA-87A7-CFC38E60DA81}" type="sibTrans" cxnId="{1A33B1EC-03A1-4141-B64C-CFF8B5190758}">
      <dgm:prSet/>
      <dgm:spPr/>
      <dgm:t>
        <a:bodyPr/>
        <a:lstStyle/>
        <a:p>
          <a:endParaRPr lang="zh-TW" altLang="en-US"/>
        </a:p>
      </dgm:t>
    </dgm:pt>
    <dgm:pt modelId="{324EFE5A-3E57-4715-99C7-696C38DCF1D9}">
      <dgm:prSet custT="1"/>
      <dgm:spPr/>
      <dgm:t>
        <a:bodyPr/>
        <a:lstStyle/>
        <a:p>
          <a:r>
            <a:rPr lang="zh-TW" altLang="en-US" sz="2400" dirty="0" smtClean="0">
              <a:solidFill>
                <a:srgbClr val="0070C0"/>
              </a:solidFill>
              <a:latin typeface="標楷體" panose="03000509000000000000" pitchFamily="65" charset="-120"/>
              <a:ea typeface="標楷體" panose="03000509000000000000" pitchFamily="65" charset="-120"/>
            </a:rPr>
            <a:t>第三方發行與前開上市櫃公司股權連結之商品</a:t>
          </a:r>
          <a:r>
            <a:rPr lang="en-US" altLang="zh-TW" sz="2400" dirty="0" smtClean="0">
              <a:solidFill>
                <a:srgbClr val="0070C0"/>
              </a:solidFill>
              <a:latin typeface="標楷體" panose="03000509000000000000" pitchFamily="65" charset="-120"/>
              <a:ea typeface="標楷體" panose="03000509000000000000" pitchFamily="65" charset="-120"/>
            </a:rPr>
            <a:t>(</a:t>
          </a:r>
          <a:r>
            <a:rPr lang="zh-TW" altLang="en-US" sz="2400" dirty="0" smtClean="0">
              <a:solidFill>
                <a:srgbClr val="0070C0"/>
              </a:solidFill>
              <a:latin typeface="標楷體" panose="03000509000000000000" pitchFamily="65" charset="-120"/>
              <a:ea typeface="標楷體" panose="03000509000000000000" pitchFamily="65" charset="-120"/>
            </a:rPr>
            <a:t>如交換公司債 、權證、個股選擇權、個股期貨</a:t>
          </a:r>
          <a:r>
            <a:rPr lang="en-US" altLang="zh-TW" sz="2400" dirty="0" smtClean="0">
              <a:solidFill>
                <a:srgbClr val="0070C0"/>
              </a:solidFill>
              <a:latin typeface="標楷體" panose="03000509000000000000" pitchFamily="65" charset="-120"/>
              <a:ea typeface="標楷體" panose="03000509000000000000" pitchFamily="65" charset="-120"/>
            </a:rPr>
            <a:t>)</a:t>
          </a:r>
          <a:r>
            <a:rPr lang="zh-TW" altLang="en-US" sz="2400" dirty="0" smtClean="0">
              <a:solidFill>
                <a:srgbClr val="0070C0"/>
              </a:solidFill>
              <a:latin typeface="標楷體" panose="03000509000000000000" pitchFamily="65" charset="-120"/>
              <a:ea typeface="標楷體" panose="03000509000000000000" pitchFamily="65" charset="-120"/>
            </a:rPr>
            <a:t>，並於證交所、櫃買中心或臺灣期貨交易所交易者。</a:t>
          </a:r>
        </a:p>
      </dgm:t>
    </dgm:pt>
    <dgm:pt modelId="{AA71E7D9-0A0E-4759-9079-EC02598762D4}" type="parTrans" cxnId="{9AA484FC-2A8C-4038-B332-1A9FC141A24A}">
      <dgm:prSet/>
      <dgm:spPr/>
      <dgm:t>
        <a:bodyPr/>
        <a:lstStyle/>
        <a:p>
          <a:endParaRPr lang="zh-TW" altLang="en-US"/>
        </a:p>
      </dgm:t>
    </dgm:pt>
    <dgm:pt modelId="{FBEF9FA5-E8A7-4C4F-B183-E9EC1764F402}" type="sibTrans" cxnId="{9AA484FC-2A8C-4038-B332-1A9FC141A24A}">
      <dgm:prSet/>
      <dgm:spPr/>
      <dgm:t>
        <a:bodyPr/>
        <a:lstStyle/>
        <a:p>
          <a:endParaRPr lang="zh-TW" altLang="en-US"/>
        </a:p>
      </dgm:t>
    </dgm:pt>
    <dgm:pt modelId="{C8E53E16-3F62-4F39-BADE-67EACDA4DC2E}">
      <dgm:prSet custT="1"/>
      <dgm:spPr/>
      <dgm:t>
        <a:bodyPr/>
        <a:lstStyle/>
        <a:p>
          <a:endParaRPr lang="zh-TW" altLang="en-US" sz="2400" dirty="0" smtClean="0">
            <a:solidFill>
              <a:srgbClr val="0070C0"/>
            </a:solidFill>
            <a:latin typeface="標楷體" panose="03000509000000000000" pitchFamily="65" charset="-120"/>
            <a:ea typeface="標楷體" panose="03000509000000000000" pitchFamily="65" charset="-120"/>
          </a:endParaRPr>
        </a:p>
      </dgm:t>
    </dgm:pt>
    <dgm:pt modelId="{7DBF0C6D-4FA6-435A-A817-5FA4A0A270C9}" type="parTrans" cxnId="{62BF511E-44CD-4980-AAA3-265CA82DA013}">
      <dgm:prSet/>
      <dgm:spPr/>
      <dgm:t>
        <a:bodyPr/>
        <a:lstStyle/>
        <a:p>
          <a:endParaRPr lang="zh-TW" altLang="en-US"/>
        </a:p>
      </dgm:t>
    </dgm:pt>
    <dgm:pt modelId="{1479371F-42D7-41EF-975E-ED272B6DFE93}" type="sibTrans" cxnId="{62BF511E-44CD-4980-AAA3-265CA82DA013}">
      <dgm:prSet/>
      <dgm:spPr/>
      <dgm:t>
        <a:bodyPr/>
        <a:lstStyle/>
        <a:p>
          <a:endParaRPr lang="zh-TW" altLang="en-US"/>
        </a:p>
      </dgm:t>
    </dgm:pt>
    <dgm:pt modelId="{1FDF1D1C-4C63-4E41-A43E-4F1FCD0E1659}">
      <dgm:prSet custT="1"/>
      <dgm:spPr/>
      <dgm:t>
        <a:bodyPr/>
        <a:lstStyle/>
        <a:p>
          <a:r>
            <a:rPr lang="zh-TW" sz="2400" dirty="0" smtClean="0">
              <a:solidFill>
                <a:srgbClr val="0070C0"/>
              </a:solidFill>
              <a:latin typeface="標楷體" panose="03000509000000000000" pitchFamily="65" charset="-120"/>
              <a:ea typeface="標楷體" panose="03000509000000000000" pitchFamily="65" charset="-120"/>
            </a:rPr>
            <a:t>暫停交易以一個營業日為原則，三個營業日為上限，必要時證交所或櫃買中心得持續執行之</a:t>
          </a:r>
          <a:r>
            <a:rPr lang="zh-TW" altLang="en-US" sz="2400" dirty="0" smtClean="0">
              <a:solidFill>
                <a:srgbClr val="0070C0"/>
              </a:solidFill>
              <a:latin typeface="標楷體" panose="03000509000000000000" pitchFamily="65" charset="-120"/>
              <a:ea typeface="標楷體" panose="03000509000000000000" pitchFamily="65" charset="-120"/>
            </a:rPr>
            <a:t>。</a:t>
          </a:r>
        </a:p>
      </dgm:t>
    </dgm:pt>
    <dgm:pt modelId="{023699C5-9803-4220-BC2C-20F76B88DD07}" type="parTrans" cxnId="{2E595D86-CFB9-4621-91F8-3BDAC58B42E6}">
      <dgm:prSet/>
      <dgm:spPr/>
      <dgm:t>
        <a:bodyPr/>
        <a:lstStyle/>
        <a:p>
          <a:endParaRPr lang="zh-TW" altLang="en-US"/>
        </a:p>
      </dgm:t>
    </dgm:pt>
    <dgm:pt modelId="{83AE9953-571D-4F33-A4ED-60A49972C655}" type="sibTrans" cxnId="{2E595D86-CFB9-4621-91F8-3BDAC58B42E6}">
      <dgm:prSet/>
      <dgm:spPr/>
      <dgm:t>
        <a:bodyPr/>
        <a:lstStyle/>
        <a:p>
          <a:endParaRPr lang="zh-TW" altLang="en-US"/>
        </a:p>
      </dgm:t>
    </dgm:pt>
    <dgm:pt modelId="{879FF297-7C6B-4F90-8D67-A0B2416ABF1B}">
      <dgm:prSet custT="1"/>
      <dgm:spPr/>
      <dgm:t>
        <a:bodyPr/>
        <a:lstStyle/>
        <a:p>
          <a:endParaRPr lang="zh-TW" altLang="en-US" sz="2400" dirty="0" smtClean="0">
            <a:solidFill>
              <a:srgbClr val="0070C0"/>
            </a:solidFill>
            <a:latin typeface="標楷體" panose="03000509000000000000" pitchFamily="65" charset="-120"/>
            <a:ea typeface="標楷體" panose="03000509000000000000" pitchFamily="65" charset="-120"/>
          </a:endParaRPr>
        </a:p>
      </dgm:t>
    </dgm:pt>
    <dgm:pt modelId="{5538283E-ADFD-47A4-A6CB-4F438A955336}" type="parTrans" cxnId="{454BC519-A976-45BB-9798-D9C13E0AC647}">
      <dgm:prSet/>
      <dgm:spPr/>
      <dgm:t>
        <a:bodyPr/>
        <a:lstStyle/>
        <a:p>
          <a:endParaRPr lang="zh-TW" altLang="en-US"/>
        </a:p>
      </dgm:t>
    </dgm:pt>
    <dgm:pt modelId="{5FB2D372-D67E-4FAE-91B7-F0347C086238}" type="sibTrans" cxnId="{454BC519-A976-45BB-9798-D9C13E0AC647}">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X="111787" custScaleY="179378" custLinFactNeighborX="840" custLinFactNeighborY="-22350">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146392" custLinFactNeighborY="2348">
        <dgm:presLayoutVars>
          <dgm:bulletEnabled val="1"/>
        </dgm:presLayoutVars>
      </dgm:prSet>
      <dgm:spPr/>
      <dgm:t>
        <a:bodyPr/>
        <a:lstStyle/>
        <a:p>
          <a:endParaRPr lang="zh-TW" altLang="en-US"/>
        </a:p>
      </dgm:t>
    </dgm:pt>
  </dgm:ptLst>
  <dgm:cxnLst>
    <dgm:cxn modelId="{76238A32-46A9-408A-B6D9-27256FACD93A}" srcId="{A966A031-8A4E-4E11-A6CB-4DB187EC1E40}" destId="{F3879489-4645-4605-8AFB-4BBAD56E6FA4}" srcOrd="1" destOrd="0" parTransId="{37F491EB-5FA3-4800-BF0A-7F738D3EE6A1}" sibTransId="{DC15E4F9-6CB7-4B9B-AB79-5659C313F725}"/>
    <dgm:cxn modelId="{5BE0C815-4924-440D-8FDD-1A16202BF9CA}" srcId="{A966A031-8A4E-4E11-A6CB-4DB187EC1E40}" destId="{996E0E08-8AE7-4CB4-AD17-59429B406352}" srcOrd="0" destOrd="0" parTransId="{701FFFE4-875A-40D6-8870-0086481408FB}" sibTransId="{8E728C55-F5B3-4B47-8339-ADBE7A9A6DD4}"/>
    <dgm:cxn modelId="{88EA2337-9B58-41F6-A304-9856D8E90790}" type="presOf" srcId="{2C28E7DE-34EA-400F-B7A5-C03E0DB19B93}" destId="{2D76D21F-54D8-4851-96B4-7E79CF1F0174}" srcOrd="0" destOrd="7" presId="urn:microsoft.com/office/officeart/2005/8/layout/vList2"/>
    <dgm:cxn modelId="{A31DA364-CFDB-49FE-9EAF-7FE3BA5111ED}" type="presOf" srcId="{6CA4A35E-393F-46CF-9B9D-EC2527F7F829}" destId="{2D76D21F-54D8-4851-96B4-7E79CF1F0174}" srcOrd="0" destOrd="8" presId="urn:microsoft.com/office/officeart/2005/8/layout/vList2"/>
    <dgm:cxn modelId="{1A33B1EC-03A1-4141-B64C-CFF8B5190758}" srcId="{A966A031-8A4E-4E11-A6CB-4DB187EC1E40}" destId="{3508BA1D-14A0-4994-B149-E650A3794EA3}" srcOrd="2" destOrd="0" parTransId="{5D67D2C4-761D-402B-8A5A-EDDBBB995721}" sibTransId="{326C0AE2-2DDB-4BCA-87A7-CFC38E60DA81}"/>
    <dgm:cxn modelId="{5F2E28EA-6CB5-4012-8B87-B04155CDC408}" type="presOf" srcId="{A966A031-8A4E-4E11-A6CB-4DB187EC1E40}" destId="{5BF6FD7D-B6DA-4486-8E04-8C93B50D1468}" srcOrd="0" destOrd="0" presId="urn:microsoft.com/office/officeart/2005/8/layout/vList2"/>
    <dgm:cxn modelId="{3FC122C3-E042-4128-A709-111DD32B6581}" srcId="{A966A031-8A4E-4E11-A6CB-4DB187EC1E40}" destId="{6CA4A35E-393F-46CF-9B9D-EC2527F7F829}" srcOrd="8" destOrd="0" parTransId="{81129939-28F0-4442-B9F5-5D49863A0CBA}" sibTransId="{00A9DC6F-F92B-461E-9536-1482D16C8AF3}"/>
    <dgm:cxn modelId="{4F161BB6-6725-493E-B538-D0FD3EA86484}" type="presOf" srcId="{BF48EE7C-AEB8-4231-AF0C-C18CA4A2148C}" destId="{6DF5F0E4-F3DA-4C18-B552-BE498FDF63DA}" srcOrd="0" destOrd="0" presId="urn:microsoft.com/office/officeart/2005/8/layout/vList2"/>
    <dgm:cxn modelId="{13415475-D053-4191-B7AC-507E3D0C57C8}" type="presOf" srcId="{996E0E08-8AE7-4CB4-AD17-59429B406352}" destId="{2D76D21F-54D8-4851-96B4-7E79CF1F0174}" srcOrd="0" destOrd="0" presId="urn:microsoft.com/office/officeart/2005/8/layout/vList2"/>
    <dgm:cxn modelId="{9AA484FC-2A8C-4038-B332-1A9FC141A24A}" srcId="{A966A031-8A4E-4E11-A6CB-4DB187EC1E40}" destId="{324EFE5A-3E57-4715-99C7-696C38DCF1D9}" srcOrd="3" destOrd="0" parTransId="{AA71E7D9-0A0E-4759-9079-EC02598762D4}" sibTransId="{FBEF9FA5-E8A7-4C4F-B183-E9EC1764F402}"/>
    <dgm:cxn modelId="{94BDF722-183E-45C5-B384-BF9EEE013EC6}" type="presOf" srcId="{C8E53E16-3F62-4F39-BADE-67EACDA4DC2E}" destId="{2D76D21F-54D8-4851-96B4-7E79CF1F0174}" srcOrd="0" destOrd="6" presId="urn:microsoft.com/office/officeart/2005/8/layout/vList2"/>
    <dgm:cxn modelId="{9960957C-9C70-4286-9F43-507E623D682E}" type="presOf" srcId="{879FF297-7C6B-4F90-8D67-A0B2416ABF1B}" destId="{2D76D21F-54D8-4851-96B4-7E79CF1F0174}" srcOrd="0" destOrd="5" presId="urn:microsoft.com/office/officeart/2005/8/layout/vList2"/>
    <dgm:cxn modelId="{62BF511E-44CD-4980-AAA3-265CA82DA013}" srcId="{A966A031-8A4E-4E11-A6CB-4DB187EC1E40}" destId="{C8E53E16-3F62-4F39-BADE-67EACDA4DC2E}" srcOrd="6" destOrd="0" parTransId="{7DBF0C6D-4FA6-435A-A817-5FA4A0A270C9}" sibTransId="{1479371F-42D7-41EF-975E-ED272B6DFE93}"/>
    <dgm:cxn modelId="{DAE3C733-8E90-43FA-9A8C-0F15035BC15D}" srcId="{BF48EE7C-AEB8-4231-AF0C-C18CA4A2148C}" destId="{A966A031-8A4E-4E11-A6CB-4DB187EC1E40}" srcOrd="0" destOrd="0" parTransId="{618F2D8C-3BA5-4869-A8E0-718C441CE852}" sibTransId="{22DC77D6-DB7D-4D03-B105-31A48D957B0E}"/>
    <dgm:cxn modelId="{2E595D86-CFB9-4621-91F8-3BDAC58B42E6}" srcId="{A966A031-8A4E-4E11-A6CB-4DB187EC1E40}" destId="{1FDF1D1C-4C63-4E41-A43E-4F1FCD0E1659}" srcOrd="4" destOrd="0" parTransId="{023699C5-9803-4220-BC2C-20F76B88DD07}" sibTransId="{83AE9953-571D-4F33-A4ED-60A49972C655}"/>
    <dgm:cxn modelId="{454BC519-A976-45BB-9798-D9C13E0AC647}" srcId="{A966A031-8A4E-4E11-A6CB-4DB187EC1E40}" destId="{879FF297-7C6B-4F90-8D67-A0B2416ABF1B}" srcOrd="5" destOrd="0" parTransId="{5538283E-ADFD-47A4-A6CB-4F438A955336}" sibTransId="{5FB2D372-D67E-4FAE-91B7-F0347C086238}"/>
    <dgm:cxn modelId="{630FEB6E-1078-45BA-997F-A3B2F68D1520}" type="presOf" srcId="{F3879489-4645-4605-8AFB-4BBAD56E6FA4}" destId="{2D76D21F-54D8-4851-96B4-7E79CF1F0174}" srcOrd="0" destOrd="1" presId="urn:microsoft.com/office/officeart/2005/8/layout/vList2"/>
    <dgm:cxn modelId="{B08D558B-36F5-47E9-AD63-8A248BA24B1F}" srcId="{A966A031-8A4E-4E11-A6CB-4DB187EC1E40}" destId="{2C28E7DE-34EA-400F-B7A5-C03E0DB19B93}" srcOrd="7" destOrd="0" parTransId="{E6C1D521-B238-4E4E-ABBF-2F6E8158B761}" sibTransId="{83593794-F109-4A58-A801-680575A10C42}"/>
    <dgm:cxn modelId="{72C9FFAD-0A04-469D-8A55-48E4715A5CAB}" type="presOf" srcId="{1FDF1D1C-4C63-4E41-A43E-4F1FCD0E1659}" destId="{2D76D21F-54D8-4851-96B4-7E79CF1F0174}" srcOrd="0" destOrd="4" presId="urn:microsoft.com/office/officeart/2005/8/layout/vList2"/>
    <dgm:cxn modelId="{59AFCBC3-42D3-46CE-8C08-EBEAB21AFE47}" type="presOf" srcId="{324EFE5A-3E57-4715-99C7-696C38DCF1D9}" destId="{2D76D21F-54D8-4851-96B4-7E79CF1F0174}" srcOrd="0" destOrd="3" presId="urn:microsoft.com/office/officeart/2005/8/layout/vList2"/>
    <dgm:cxn modelId="{6167BC5A-30B3-4E45-ACC5-CDC24C4BE4FC}" type="presOf" srcId="{3508BA1D-14A0-4994-B149-E650A3794EA3}" destId="{2D76D21F-54D8-4851-96B4-7E79CF1F0174}" srcOrd="0" destOrd="2" presId="urn:microsoft.com/office/officeart/2005/8/layout/vList2"/>
    <dgm:cxn modelId="{5B296007-D626-41EF-BBCE-1961EDD52DDC}" type="presParOf" srcId="{6DF5F0E4-F3DA-4C18-B552-BE498FDF63DA}" destId="{5BF6FD7D-B6DA-4486-8E04-8C93B50D1468}" srcOrd="0" destOrd="0" presId="urn:microsoft.com/office/officeart/2005/8/layout/vList2"/>
    <dgm:cxn modelId="{3683CB5E-9639-45C5-9B97-4154CA7B3FCD}"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有價證券暫停交易或恢復交易時，配合暫停或恢復之交易種類為何</a:t>
          </a:r>
          <a:r>
            <a:rPr lang="en-US" altLang="en-US" sz="2800" kern="1200" dirty="0" smtClean="0">
              <a:solidFill>
                <a:srgbClr val="0000FF"/>
              </a:solidFill>
              <a:latin typeface="標楷體" panose="03000509000000000000" pitchFamily="65" charset="-120"/>
              <a:ea typeface="標楷體" panose="03000509000000000000" pitchFamily="65" charset="-120"/>
            </a:rPr>
            <a:t>?</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996E0E08-8AE7-4CB4-AD17-59429B406352}">
      <dgm:prSet phldrT="[文字]" custT="1"/>
      <dgm:spPr/>
      <dgm:t>
        <a:bodyPr/>
        <a:lstStyle/>
        <a:p>
          <a:pPr rtl="0"/>
          <a:r>
            <a:rPr lang="zh-TW" altLang="en-US" sz="2400" dirty="0" smtClean="0">
              <a:solidFill>
                <a:srgbClr val="0000FF"/>
              </a:solidFill>
              <a:latin typeface="標楷體" panose="03000509000000000000" pitchFamily="65" charset="-120"/>
              <a:ea typeface="標楷體" panose="03000509000000000000" pitchFamily="65" charset="-120"/>
            </a:rPr>
            <a:t>配合暫停或恢復交易之各項交易如下：</a:t>
          </a:r>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DCD17314-5332-4B76-A243-741797E274BF}">
      <dgm:prSet custT="1"/>
      <dgm:spPr/>
      <dgm:t>
        <a:bodyPr/>
        <a:lstStyle/>
        <a:p>
          <a:endParaRPr lang="zh-TW" altLang="en-US" sz="2400" dirty="0" smtClean="0">
            <a:solidFill>
              <a:srgbClr val="0000FF"/>
            </a:solidFill>
            <a:latin typeface="標楷體" panose="03000509000000000000" pitchFamily="65" charset="-120"/>
            <a:ea typeface="標楷體" panose="03000509000000000000" pitchFamily="65" charset="-120"/>
          </a:endParaRPr>
        </a:p>
      </dgm:t>
    </dgm:pt>
    <dgm:pt modelId="{BE2E1E03-0977-4C97-96E5-D44CA5F71112}" type="parTrans" cxnId="{AE1BF31E-82F9-4DDC-996C-D50C172AADE9}">
      <dgm:prSet/>
      <dgm:spPr/>
      <dgm:t>
        <a:bodyPr/>
        <a:lstStyle/>
        <a:p>
          <a:endParaRPr lang="zh-TW" altLang="en-US"/>
        </a:p>
      </dgm:t>
    </dgm:pt>
    <dgm:pt modelId="{75CE17CE-CC8C-4247-A35D-56479A839072}" type="sibTrans" cxnId="{AE1BF31E-82F9-4DDC-996C-D50C172AADE9}">
      <dgm:prSet/>
      <dgm:spPr/>
      <dgm:t>
        <a:bodyPr/>
        <a:lstStyle/>
        <a:p>
          <a:endParaRPr lang="zh-TW" altLang="en-US"/>
        </a:p>
      </dgm:t>
    </dgm:pt>
    <dgm:pt modelId="{EFC805FD-9EC6-454E-8251-33CEB76A11B8}">
      <dgm:prSet phldrT="[文字]" custT="1"/>
      <dgm:spPr/>
      <dgm:t>
        <a:bodyPr/>
        <a:lstStyle/>
        <a:p>
          <a:pPr rtl="0"/>
          <a:r>
            <a:rPr lang="zh-TW" altLang="en-US" sz="2400" dirty="0" smtClean="0">
              <a:solidFill>
                <a:srgbClr val="0000FF"/>
              </a:solidFill>
              <a:latin typeface="標楷體" panose="03000509000000000000" pitchFamily="65" charset="-120"/>
              <a:ea typeface="標楷體" panose="03000509000000000000" pitchFamily="65" charset="-120"/>
            </a:rPr>
            <a:t>其他交易：鉅額交易、盤後定價交易、零股、拍賣及一般標購等。</a:t>
          </a:r>
          <a:endParaRPr lang="zh-TW" altLang="en-US" sz="2400" dirty="0"/>
        </a:p>
      </dgm:t>
    </dgm:pt>
    <dgm:pt modelId="{9B8CD596-FDEF-42D3-8FCC-01C8CCB23F96}" type="parTrans" cxnId="{D468FB09-30D2-46D3-BC54-E6C4C5A1EF74}">
      <dgm:prSet/>
      <dgm:spPr/>
    </dgm:pt>
    <dgm:pt modelId="{45654C40-64CD-4EB4-A956-E1F483BD99CF}" type="sibTrans" cxnId="{D468FB09-30D2-46D3-BC54-E6C4C5A1EF74}">
      <dgm:prSet/>
      <dgm:spPr/>
    </dgm:pt>
    <dgm:pt modelId="{27C4E578-FF58-4B67-93E4-545427709EA5}">
      <dgm:prSet phldrT="[文字]" custT="1"/>
      <dgm:spPr/>
      <dgm:t>
        <a:bodyPr/>
        <a:lstStyle/>
        <a:p>
          <a:pPr rtl="0"/>
          <a:r>
            <a:rPr lang="zh-TW" altLang="en-US" sz="2400" dirty="0" smtClean="0">
              <a:solidFill>
                <a:srgbClr val="0000FF"/>
              </a:solidFill>
              <a:latin typeface="標楷體" panose="03000509000000000000" pitchFamily="65" charset="-120"/>
              <a:ea typeface="標楷體" panose="03000509000000000000" pitchFamily="65" charset="-120"/>
            </a:rPr>
            <a:t>一般交易。</a:t>
          </a:r>
          <a:endParaRPr lang="zh-TW" altLang="en-US" sz="2400" dirty="0"/>
        </a:p>
      </dgm:t>
    </dgm:pt>
    <dgm:pt modelId="{97F93971-1050-403B-9FE3-F4E5409CB17D}" type="parTrans" cxnId="{6A267D3F-5DA7-4502-8FE3-59CBDFB8561A}">
      <dgm:prSet/>
      <dgm:spPr/>
    </dgm:pt>
    <dgm:pt modelId="{8A3E14E3-1B3B-4CBB-B10E-28F8CD39E3C6}" type="sibTrans" cxnId="{6A267D3F-5DA7-4502-8FE3-59CBDFB8561A}">
      <dgm:prSet/>
      <dgm:spPr/>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Y="276110"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281698" custLinFactNeighborY="2348">
        <dgm:presLayoutVars>
          <dgm:bulletEnabled val="1"/>
        </dgm:presLayoutVars>
      </dgm:prSet>
      <dgm:spPr/>
      <dgm:t>
        <a:bodyPr/>
        <a:lstStyle/>
        <a:p>
          <a:endParaRPr lang="zh-TW" altLang="en-US"/>
        </a:p>
      </dgm:t>
    </dgm:pt>
  </dgm:ptLst>
  <dgm:cxnLst>
    <dgm:cxn modelId="{41A88D13-4D16-4E79-BF6E-62FA6C9AECC7}" type="presOf" srcId="{A966A031-8A4E-4E11-A6CB-4DB187EC1E40}" destId="{5BF6FD7D-B6DA-4486-8E04-8C93B50D1468}" srcOrd="0" destOrd="0" presId="urn:microsoft.com/office/officeart/2005/8/layout/vList2"/>
    <dgm:cxn modelId="{5BE0C815-4924-440D-8FDD-1A16202BF9CA}" srcId="{A966A031-8A4E-4E11-A6CB-4DB187EC1E40}" destId="{996E0E08-8AE7-4CB4-AD17-59429B406352}" srcOrd="0" destOrd="0" parTransId="{701FFFE4-875A-40D6-8870-0086481408FB}" sibTransId="{8E728C55-F5B3-4B47-8339-ADBE7A9A6DD4}"/>
    <dgm:cxn modelId="{9F9753C2-3A4E-45FA-A963-9EEB8216A294}" type="presOf" srcId="{EFC805FD-9EC6-454E-8251-33CEB76A11B8}" destId="{2D76D21F-54D8-4851-96B4-7E79CF1F0174}" srcOrd="0" destOrd="2" presId="urn:microsoft.com/office/officeart/2005/8/layout/vList2"/>
    <dgm:cxn modelId="{AE1BF31E-82F9-4DDC-996C-D50C172AADE9}" srcId="{A966A031-8A4E-4E11-A6CB-4DB187EC1E40}" destId="{DCD17314-5332-4B76-A243-741797E274BF}" srcOrd="3" destOrd="0" parTransId="{BE2E1E03-0977-4C97-96E5-D44CA5F71112}" sibTransId="{75CE17CE-CC8C-4247-A35D-56479A839072}"/>
    <dgm:cxn modelId="{DAE3C733-8E90-43FA-9A8C-0F15035BC15D}" srcId="{BF48EE7C-AEB8-4231-AF0C-C18CA4A2148C}" destId="{A966A031-8A4E-4E11-A6CB-4DB187EC1E40}" srcOrd="0" destOrd="0" parTransId="{618F2D8C-3BA5-4869-A8E0-718C441CE852}" sibTransId="{22DC77D6-DB7D-4D03-B105-31A48D957B0E}"/>
    <dgm:cxn modelId="{6A267D3F-5DA7-4502-8FE3-59CBDFB8561A}" srcId="{A966A031-8A4E-4E11-A6CB-4DB187EC1E40}" destId="{27C4E578-FF58-4B67-93E4-545427709EA5}" srcOrd="1" destOrd="0" parTransId="{97F93971-1050-403B-9FE3-F4E5409CB17D}" sibTransId="{8A3E14E3-1B3B-4CBB-B10E-28F8CD39E3C6}"/>
    <dgm:cxn modelId="{30C26657-9AA7-4810-8802-671F36A8C68D}" type="presOf" srcId="{996E0E08-8AE7-4CB4-AD17-59429B406352}" destId="{2D76D21F-54D8-4851-96B4-7E79CF1F0174}" srcOrd="0" destOrd="0" presId="urn:microsoft.com/office/officeart/2005/8/layout/vList2"/>
    <dgm:cxn modelId="{935331D7-97E5-43BF-AB65-B973733FC8A8}" type="presOf" srcId="{BF48EE7C-AEB8-4231-AF0C-C18CA4A2148C}" destId="{6DF5F0E4-F3DA-4C18-B552-BE498FDF63DA}" srcOrd="0" destOrd="0" presId="urn:microsoft.com/office/officeart/2005/8/layout/vList2"/>
    <dgm:cxn modelId="{90A4BD34-BDE0-4C54-93B4-7358E315FA1C}" type="presOf" srcId="{DCD17314-5332-4B76-A243-741797E274BF}" destId="{2D76D21F-54D8-4851-96B4-7E79CF1F0174}" srcOrd="0" destOrd="3" presId="urn:microsoft.com/office/officeart/2005/8/layout/vList2"/>
    <dgm:cxn modelId="{D468FB09-30D2-46D3-BC54-E6C4C5A1EF74}" srcId="{A966A031-8A4E-4E11-A6CB-4DB187EC1E40}" destId="{EFC805FD-9EC6-454E-8251-33CEB76A11B8}" srcOrd="2" destOrd="0" parTransId="{9B8CD596-FDEF-42D3-8FCC-01C8CCB23F96}" sibTransId="{45654C40-64CD-4EB4-A956-E1F483BD99CF}"/>
    <dgm:cxn modelId="{722C78EA-DB6B-4E5D-9E18-8693FC927C65}" type="presOf" srcId="{27C4E578-FF58-4B67-93E4-545427709EA5}" destId="{2D76D21F-54D8-4851-96B4-7E79CF1F0174}" srcOrd="0" destOrd="1" presId="urn:microsoft.com/office/officeart/2005/8/layout/vList2"/>
    <dgm:cxn modelId="{D134276C-4E6A-4DC4-97C7-AB10D75A4138}" type="presParOf" srcId="{6DF5F0E4-F3DA-4C18-B552-BE498FDF63DA}" destId="{5BF6FD7D-B6DA-4486-8E04-8C93B50D1468}" srcOrd="0" destOrd="0" presId="urn:microsoft.com/office/officeart/2005/8/layout/vList2"/>
    <dgm:cxn modelId="{29595762-38A1-4F98-85AE-419746DF2E2E}"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有價證券暫停交易時，當日執行暫停交易之時間為何</a:t>
          </a:r>
          <a:r>
            <a:rPr lang="en-US" altLang="en-US" sz="2800" kern="1200" dirty="0" smtClean="0">
              <a:solidFill>
                <a:srgbClr val="0000FF"/>
              </a:solidFill>
              <a:latin typeface="標楷體" panose="03000509000000000000" pitchFamily="65" charset="-120"/>
              <a:ea typeface="標楷體" panose="03000509000000000000" pitchFamily="65" charset="-120"/>
            </a:rPr>
            <a:t>?</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996E0E08-8AE7-4CB4-AD17-59429B406352}">
      <dgm:prSet phldrT="[文字]" custT="1"/>
      <dgm:spPr/>
      <dgm:t>
        <a:bodyPr/>
        <a:lstStyle/>
        <a:p>
          <a:pPr rtl="0"/>
          <a:r>
            <a:rPr lang="zh-TW" altLang="en-US" sz="2400" dirty="0" smtClean="0">
              <a:solidFill>
                <a:srgbClr val="0000FF"/>
              </a:solidFill>
              <a:latin typeface="標楷體" panose="03000509000000000000" pitchFamily="65" charset="-120"/>
              <a:ea typeface="標楷體" panose="03000509000000000000" pitchFamily="65" charset="-120"/>
            </a:rPr>
            <a:t>全日</a:t>
          </a:r>
          <a:r>
            <a:rPr lang="en-US" altLang="en-US" sz="2400" dirty="0" smtClean="0">
              <a:solidFill>
                <a:srgbClr val="0000FF"/>
              </a:solidFill>
              <a:latin typeface="標楷體" panose="03000509000000000000" pitchFamily="65" charset="-120"/>
              <a:ea typeface="標楷體" panose="03000509000000000000" pitchFamily="65" charset="-120"/>
            </a:rPr>
            <a:t>(</a:t>
          </a:r>
          <a:r>
            <a:rPr lang="zh-TW" altLang="en-US" sz="2400" dirty="0" smtClean="0">
              <a:solidFill>
                <a:srgbClr val="0000FF"/>
              </a:solidFill>
              <a:latin typeface="標楷體" panose="03000509000000000000" pitchFamily="65" charset="-120"/>
              <a:ea typeface="標楷體" panose="03000509000000000000" pitchFamily="65" charset="-120"/>
            </a:rPr>
            <a:t>上午</a:t>
          </a:r>
          <a:r>
            <a:rPr lang="en-US" altLang="en-US" sz="2400" dirty="0" smtClean="0">
              <a:solidFill>
                <a:srgbClr val="0000FF"/>
              </a:solidFill>
              <a:latin typeface="標楷體" panose="03000509000000000000" pitchFamily="65" charset="-120"/>
              <a:ea typeface="標楷體" panose="03000509000000000000" pitchFamily="65" charset="-120"/>
            </a:rPr>
            <a:t>8</a:t>
          </a:r>
          <a:r>
            <a:rPr lang="zh-TW" altLang="en-US" sz="2400" dirty="0" smtClean="0">
              <a:solidFill>
                <a:srgbClr val="0000FF"/>
              </a:solidFill>
              <a:latin typeface="標楷體" panose="03000509000000000000" pitchFamily="65" charset="-120"/>
              <a:ea typeface="標楷體" panose="03000509000000000000" pitchFamily="65" charset="-120"/>
            </a:rPr>
            <a:t>時至下午</a:t>
          </a:r>
          <a:r>
            <a:rPr lang="en-US" altLang="en-US" sz="2400" dirty="0" smtClean="0">
              <a:solidFill>
                <a:srgbClr val="0000FF"/>
              </a:solidFill>
              <a:latin typeface="標楷體" panose="03000509000000000000" pitchFamily="65" charset="-120"/>
              <a:ea typeface="標楷體" panose="03000509000000000000" pitchFamily="65" charset="-120"/>
            </a:rPr>
            <a:t>5</a:t>
          </a:r>
          <a:r>
            <a:rPr lang="zh-TW" altLang="en-US" sz="2400" dirty="0" smtClean="0">
              <a:solidFill>
                <a:srgbClr val="0000FF"/>
              </a:solidFill>
              <a:latin typeface="標楷體" panose="03000509000000000000" pitchFamily="65" charset="-120"/>
              <a:ea typeface="標楷體" panose="03000509000000000000" pitchFamily="65" charset="-120"/>
            </a:rPr>
            <a:t>時</a:t>
          </a:r>
          <a:r>
            <a:rPr lang="en-US" altLang="en-US" sz="2400" dirty="0" smtClean="0">
              <a:solidFill>
                <a:srgbClr val="0000FF"/>
              </a:solidFill>
              <a:latin typeface="標楷體" panose="03000509000000000000" pitchFamily="65" charset="-120"/>
              <a:ea typeface="標楷體" panose="03000509000000000000" pitchFamily="65" charset="-120"/>
            </a:rPr>
            <a:t>)</a:t>
          </a:r>
          <a:r>
            <a:rPr lang="zh-TW" altLang="en-US" sz="2400" dirty="0" smtClean="0">
              <a:solidFill>
                <a:srgbClr val="0000FF"/>
              </a:solidFill>
              <a:latin typeface="標楷體" panose="03000509000000000000" pitchFamily="65" charset="-120"/>
              <a:ea typeface="標楷體" panose="03000509000000000000" pitchFamily="65" charset="-120"/>
            </a:rPr>
            <a:t>執行暫停交易。因暫停交易時除一般交易（上午</a:t>
          </a:r>
          <a:r>
            <a:rPr lang="en-US" altLang="en-US" sz="2400" dirty="0" smtClean="0">
              <a:solidFill>
                <a:srgbClr val="0000FF"/>
              </a:solidFill>
              <a:latin typeface="標楷體" panose="03000509000000000000" pitchFamily="65" charset="-120"/>
              <a:ea typeface="標楷體" panose="03000509000000000000" pitchFamily="65" charset="-120"/>
            </a:rPr>
            <a:t>8</a:t>
          </a:r>
          <a:r>
            <a:rPr lang="zh-TW" altLang="en-US" sz="2400" dirty="0" smtClean="0">
              <a:solidFill>
                <a:srgbClr val="0000FF"/>
              </a:solidFill>
              <a:latin typeface="標楷體" panose="03000509000000000000" pitchFamily="65" charset="-120"/>
              <a:ea typeface="標楷體" panose="03000509000000000000" pitchFamily="65" charset="-120"/>
            </a:rPr>
            <a:t>時</a:t>
          </a:r>
          <a:r>
            <a:rPr lang="en-US" altLang="en-US" sz="2400" dirty="0" smtClean="0">
              <a:solidFill>
                <a:srgbClr val="0000FF"/>
              </a:solidFill>
              <a:latin typeface="標楷體" panose="03000509000000000000" pitchFamily="65" charset="-120"/>
              <a:ea typeface="標楷體" panose="03000509000000000000" pitchFamily="65" charset="-120"/>
            </a:rPr>
            <a:t>30</a:t>
          </a:r>
          <a:r>
            <a:rPr lang="zh-TW" altLang="en-US" sz="2400" dirty="0" smtClean="0">
              <a:solidFill>
                <a:srgbClr val="0000FF"/>
              </a:solidFill>
              <a:latin typeface="標楷體" panose="03000509000000000000" pitchFamily="65" charset="-120"/>
              <a:ea typeface="標楷體" panose="03000509000000000000" pitchFamily="65" charset="-120"/>
            </a:rPr>
            <a:t>分至下午</a:t>
          </a:r>
          <a:r>
            <a:rPr lang="en-US" altLang="en-US" sz="2400" dirty="0" smtClean="0">
              <a:solidFill>
                <a:srgbClr val="0000FF"/>
              </a:solidFill>
              <a:latin typeface="標楷體" panose="03000509000000000000" pitchFamily="65" charset="-120"/>
              <a:ea typeface="標楷體" panose="03000509000000000000" pitchFamily="65" charset="-120"/>
            </a:rPr>
            <a:t>1</a:t>
          </a:r>
          <a:r>
            <a:rPr lang="zh-TW" altLang="en-US" sz="2400" dirty="0" smtClean="0">
              <a:solidFill>
                <a:srgbClr val="0000FF"/>
              </a:solidFill>
              <a:latin typeface="標楷體" panose="03000509000000000000" pitchFamily="65" charset="-120"/>
              <a:ea typeface="標楷體" panose="03000509000000000000" pitchFamily="65" charset="-120"/>
            </a:rPr>
            <a:t>時</a:t>
          </a:r>
          <a:r>
            <a:rPr lang="en-US" altLang="en-US" sz="2400" dirty="0" smtClean="0">
              <a:solidFill>
                <a:srgbClr val="0000FF"/>
              </a:solidFill>
              <a:latin typeface="標楷體" panose="03000509000000000000" pitchFamily="65" charset="-120"/>
              <a:ea typeface="標楷體" panose="03000509000000000000" pitchFamily="65" charset="-120"/>
            </a:rPr>
            <a:t>30</a:t>
          </a:r>
          <a:r>
            <a:rPr lang="zh-TW" altLang="en-US" sz="2400" dirty="0" smtClean="0">
              <a:solidFill>
                <a:srgbClr val="0000FF"/>
              </a:solidFill>
              <a:latin typeface="標楷體" panose="03000509000000000000" pitchFamily="65" charset="-120"/>
              <a:ea typeface="標楷體" panose="03000509000000000000" pitchFamily="65" charset="-120"/>
            </a:rPr>
            <a:t>分之交易）外，其他交易亦暫停，其中鉅額配對交易最早自上午</a:t>
          </a:r>
          <a:r>
            <a:rPr lang="en-US" altLang="en-US" sz="2400" dirty="0" smtClean="0">
              <a:solidFill>
                <a:srgbClr val="0000FF"/>
              </a:solidFill>
              <a:latin typeface="標楷體" panose="03000509000000000000" pitchFamily="65" charset="-120"/>
              <a:ea typeface="標楷體" panose="03000509000000000000" pitchFamily="65" charset="-120"/>
            </a:rPr>
            <a:t>8</a:t>
          </a:r>
          <a:r>
            <a:rPr lang="zh-TW" altLang="en-US" sz="2400" dirty="0" smtClean="0">
              <a:solidFill>
                <a:srgbClr val="0000FF"/>
              </a:solidFill>
              <a:latin typeface="標楷體" panose="03000509000000000000" pitchFamily="65" charset="-120"/>
              <a:ea typeface="標楷體" panose="03000509000000000000" pitchFamily="65" charset="-120"/>
            </a:rPr>
            <a:t>時開始，最晚可至下午</a:t>
          </a:r>
          <a:r>
            <a:rPr lang="en-US" altLang="en-US" sz="2400" dirty="0" smtClean="0">
              <a:solidFill>
                <a:srgbClr val="0000FF"/>
              </a:solidFill>
              <a:latin typeface="標楷體" panose="03000509000000000000" pitchFamily="65" charset="-120"/>
              <a:ea typeface="標楷體" panose="03000509000000000000" pitchFamily="65" charset="-120"/>
            </a:rPr>
            <a:t>5</a:t>
          </a:r>
          <a:r>
            <a:rPr lang="zh-TW" altLang="en-US" sz="2400" dirty="0" smtClean="0">
              <a:solidFill>
                <a:srgbClr val="0000FF"/>
              </a:solidFill>
              <a:latin typeface="標楷體" panose="03000509000000000000" pitchFamily="65" charset="-120"/>
              <a:ea typeface="標楷體" panose="03000509000000000000" pitchFamily="65" charset="-120"/>
            </a:rPr>
            <a:t>時結束。</a:t>
          </a:r>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DCD17314-5332-4B76-A243-741797E274BF}">
      <dgm:prSet custT="1"/>
      <dgm:spPr/>
      <dgm:t>
        <a:bodyPr/>
        <a:lstStyle/>
        <a:p>
          <a:endParaRPr lang="zh-TW" altLang="en-US" sz="2400" dirty="0" smtClean="0">
            <a:solidFill>
              <a:srgbClr val="0000FF"/>
            </a:solidFill>
            <a:latin typeface="標楷體" panose="03000509000000000000" pitchFamily="65" charset="-120"/>
            <a:ea typeface="標楷體" panose="03000509000000000000" pitchFamily="65" charset="-120"/>
          </a:endParaRPr>
        </a:p>
      </dgm:t>
    </dgm:pt>
    <dgm:pt modelId="{BE2E1E03-0977-4C97-96E5-D44CA5F71112}" type="parTrans" cxnId="{AE1BF31E-82F9-4DDC-996C-D50C172AADE9}">
      <dgm:prSet/>
      <dgm:spPr/>
      <dgm:t>
        <a:bodyPr/>
        <a:lstStyle/>
        <a:p>
          <a:endParaRPr lang="zh-TW" altLang="en-US"/>
        </a:p>
      </dgm:t>
    </dgm:pt>
    <dgm:pt modelId="{75CE17CE-CC8C-4247-A35D-56479A839072}" type="sibTrans" cxnId="{AE1BF31E-82F9-4DDC-996C-D50C172AADE9}">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Y="276110"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281698" custLinFactNeighborY="2348">
        <dgm:presLayoutVars>
          <dgm:bulletEnabled val="1"/>
        </dgm:presLayoutVars>
      </dgm:prSet>
      <dgm:spPr/>
      <dgm:t>
        <a:bodyPr/>
        <a:lstStyle/>
        <a:p>
          <a:endParaRPr lang="zh-TW" altLang="en-US"/>
        </a:p>
      </dgm:t>
    </dgm:pt>
  </dgm:ptLst>
  <dgm:cxnLst>
    <dgm:cxn modelId="{DAE3C733-8E90-43FA-9A8C-0F15035BC15D}" srcId="{BF48EE7C-AEB8-4231-AF0C-C18CA4A2148C}" destId="{A966A031-8A4E-4E11-A6CB-4DB187EC1E40}" srcOrd="0" destOrd="0" parTransId="{618F2D8C-3BA5-4869-A8E0-718C441CE852}" sibTransId="{22DC77D6-DB7D-4D03-B105-31A48D957B0E}"/>
    <dgm:cxn modelId="{A7288BEA-20FF-4EC2-B963-14E96BDEDEE5}" type="presOf" srcId="{A966A031-8A4E-4E11-A6CB-4DB187EC1E40}" destId="{5BF6FD7D-B6DA-4486-8E04-8C93B50D1468}" srcOrd="0" destOrd="0" presId="urn:microsoft.com/office/officeart/2005/8/layout/vList2"/>
    <dgm:cxn modelId="{04B1A2C1-76AE-4624-85EB-4D3B1554B2B3}" type="presOf" srcId="{BF48EE7C-AEB8-4231-AF0C-C18CA4A2148C}" destId="{6DF5F0E4-F3DA-4C18-B552-BE498FDF63DA}" srcOrd="0" destOrd="0" presId="urn:microsoft.com/office/officeart/2005/8/layout/vList2"/>
    <dgm:cxn modelId="{2D0556E2-DAF3-4377-8648-39EFF20B3D13}" type="presOf" srcId="{DCD17314-5332-4B76-A243-741797E274BF}" destId="{2D76D21F-54D8-4851-96B4-7E79CF1F0174}" srcOrd="0" destOrd="1" presId="urn:microsoft.com/office/officeart/2005/8/layout/vList2"/>
    <dgm:cxn modelId="{5BE0C815-4924-440D-8FDD-1A16202BF9CA}" srcId="{A966A031-8A4E-4E11-A6CB-4DB187EC1E40}" destId="{996E0E08-8AE7-4CB4-AD17-59429B406352}" srcOrd="0" destOrd="0" parTransId="{701FFFE4-875A-40D6-8870-0086481408FB}" sibTransId="{8E728C55-F5B3-4B47-8339-ADBE7A9A6DD4}"/>
    <dgm:cxn modelId="{AE1BF31E-82F9-4DDC-996C-D50C172AADE9}" srcId="{A966A031-8A4E-4E11-A6CB-4DB187EC1E40}" destId="{DCD17314-5332-4B76-A243-741797E274BF}" srcOrd="1" destOrd="0" parTransId="{BE2E1E03-0977-4C97-96E5-D44CA5F71112}" sibTransId="{75CE17CE-CC8C-4247-A35D-56479A839072}"/>
    <dgm:cxn modelId="{25E2DA9D-E3AB-4C48-80FA-26026ED03C7E}" type="presOf" srcId="{996E0E08-8AE7-4CB4-AD17-59429B406352}" destId="{2D76D21F-54D8-4851-96B4-7E79CF1F0174}" srcOrd="0" destOrd="0" presId="urn:microsoft.com/office/officeart/2005/8/layout/vList2"/>
    <dgm:cxn modelId="{B3B36C87-C078-46D9-93FB-A2869FAC4084}" type="presParOf" srcId="{6DF5F0E4-F3DA-4C18-B552-BE498FDF63DA}" destId="{5BF6FD7D-B6DA-4486-8E04-8C93B50D1468}" srcOrd="0" destOrd="0" presId="urn:microsoft.com/office/officeart/2005/8/layout/vList2"/>
    <dgm:cxn modelId="{96679D1B-DEB2-4A8B-AC5D-76A2BA479EB0}"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暫停交易期間上櫃公司倘遇除權除息交易日，除權除息價格與一般除權除息價格計算是否不同？</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F3879489-4645-4605-8AFB-4BBAD56E6FA4}">
      <dgm:prSet custT="1"/>
      <dgm:spPr/>
      <dgm:t>
        <a:bodyPr/>
        <a:lstStyle/>
        <a:p>
          <a:pPr rtl="0"/>
          <a:r>
            <a:rPr lang="zh-TW" altLang="en-US" sz="2400" dirty="0" smtClean="0">
              <a:solidFill>
                <a:srgbClr val="0000FF"/>
              </a:solidFill>
              <a:latin typeface="標楷體" panose="03000509000000000000" pitchFamily="65" charset="-120"/>
              <a:ea typeface="標楷體" panose="03000509000000000000" pitchFamily="65" charset="-120"/>
            </a:rPr>
            <a:t>櫃買中心辦理上櫃公司除權除息價格調整，係依上櫃公司公告之除權除息交易日辦理除權除息參考價之計算，故不因暫停交易而延期辦理。</a:t>
          </a:r>
          <a:endParaRPr lang="en-US" sz="2400" dirty="0">
            <a:solidFill>
              <a:srgbClr val="0000FF"/>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Y="276110"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281698" custLinFactNeighborY="2348">
        <dgm:presLayoutVars>
          <dgm:bulletEnabled val="1"/>
        </dgm:presLayoutVars>
      </dgm:prSet>
      <dgm:spPr/>
      <dgm:t>
        <a:bodyPr/>
        <a:lstStyle/>
        <a:p>
          <a:endParaRPr lang="zh-TW" altLang="en-US"/>
        </a:p>
      </dgm:t>
    </dgm:pt>
  </dgm:ptLst>
  <dgm:cxnLst>
    <dgm:cxn modelId="{DAE3C733-8E90-43FA-9A8C-0F15035BC15D}" srcId="{BF48EE7C-AEB8-4231-AF0C-C18CA4A2148C}" destId="{A966A031-8A4E-4E11-A6CB-4DB187EC1E40}" srcOrd="0" destOrd="0" parTransId="{618F2D8C-3BA5-4869-A8E0-718C441CE852}" sibTransId="{22DC77D6-DB7D-4D03-B105-31A48D957B0E}"/>
    <dgm:cxn modelId="{80EE6762-3F1B-40D5-AAC9-B0B63E1E2C00}" type="presOf" srcId="{A966A031-8A4E-4E11-A6CB-4DB187EC1E40}" destId="{5BF6FD7D-B6DA-4486-8E04-8C93B50D1468}" srcOrd="0" destOrd="0" presId="urn:microsoft.com/office/officeart/2005/8/layout/vList2"/>
    <dgm:cxn modelId="{5BE0C815-4924-440D-8FDD-1A16202BF9CA}" srcId="{A966A031-8A4E-4E11-A6CB-4DB187EC1E40}" destId="{996E0E08-8AE7-4CB4-AD17-59429B406352}" srcOrd="0" destOrd="0" parTransId="{701FFFE4-875A-40D6-8870-0086481408FB}" sibTransId="{8E728C55-F5B3-4B47-8339-ADBE7A9A6DD4}"/>
    <dgm:cxn modelId="{EBC07A7F-EE98-40AB-A54B-B8F2A21F7939}" type="presOf" srcId="{BF48EE7C-AEB8-4231-AF0C-C18CA4A2148C}" destId="{6DF5F0E4-F3DA-4C18-B552-BE498FDF63DA}" srcOrd="0" destOrd="0" presId="urn:microsoft.com/office/officeart/2005/8/layout/vList2"/>
    <dgm:cxn modelId="{9BBBA536-77A6-44BC-B882-A5EE39FD0C04}" type="presOf" srcId="{F3879489-4645-4605-8AFB-4BBAD56E6FA4}" destId="{2D76D21F-54D8-4851-96B4-7E79CF1F0174}" srcOrd="0" destOrd="1" presId="urn:microsoft.com/office/officeart/2005/8/layout/vList2"/>
    <dgm:cxn modelId="{39157E82-1E2B-491D-B3B9-6315BAC564AA}" type="presOf" srcId="{996E0E08-8AE7-4CB4-AD17-59429B406352}" destId="{2D76D21F-54D8-4851-96B4-7E79CF1F0174}" srcOrd="0" destOrd="0" presId="urn:microsoft.com/office/officeart/2005/8/layout/vList2"/>
    <dgm:cxn modelId="{76238A32-46A9-408A-B6D9-27256FACD93A}" srcId="{A966A031-8A4E-4E11-A6CB-4DB187EC1E40}" destId="{F3879489-4645-4605-8AFB-4BBAD56E6FA4}" srcOrd="1" destOrd="0" parTransId="{37F491EB-5FA3-4800-BF0A-7F738D3EE6A1}" sibTransId="{DC15E4F9-6CB7-4B9B-AB79-5659C313F725}"/>
    <dgm:cxn modelId="{DA224B4F-CAF0-491A-A5D1-047B1F7EC225}" type="presParOf" srcId="{6DF5F0E4-F3DA-4C18-B552-BE498FDF63DA}" destId="{5BF6FD7D-B6DA-4486-8E04-8C93B50D1468}" srcOrd="0" destOrd="0" presId="urn:microsoft.com/office/officeart/2005/8/layout/vList2"/>
    <dgm:cxn modelId="{81C6169D-8B7F-4313-AB72-5CF4EBF6CE4E}"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sz="2800" b="1" kern="1200" dirty="0" smtClean="0">
              <a:solidFill>
                <a:srgbClr val="0000FF"/>
              </a:solidFill>
              <a:latin typeface="標楷體" panose="03000509000000000000" pitchFamily="65" charset="-120"/>
              <a:ea typeface="標楷體" panose="03000509000000000000" pitchFamily="65" charset="-120"/>
            </a:rPr>
            <a:t>如何查詢或得知暫停交易上市櫃公司之訊息與名單</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F3879489-4645-4605-8AFB-4BBAD56E6FA4}">
      <dgm:prSet custT="1"/>
      <dgm:spPr/>
      <dgm:t>
        <a:bodyPr/>
        <a:lstStyle/>
        <a:p>
          <a:pPr rtl="0"/>
          <a:r>
            <a:rPr lang="zh-TW" sz="2400" dirty="0" smtClean="0">
              <a:solidFill>
                <a:srgbClr val="0000FF"/>
              </a:solidFill>
              <a:latin typeface="標楷體" panose="03000509000000000000" pitchFamily="65" charset="-120"/>
              <a:ea typeface="標楷體" panose="03000509000000000000" pitchFamily="65" charset="-120"/>
            </a:rPr>
            <a:t>基本市況報導網站</a:t>
          </a:r>
          <a:r>
            <a:rPr lang="en-US" sz="2400" dirty="0" smtClean="0">
              <a:solidFill>
                <a:srgbClr val="0000FF"/>
              </a:solidFill>
              <a:latin typeface="標楷體" panose="03000509000000000000" pitchFamily="65" charset="-120"/>
              <a:ea typeface="標楷體" panose="03000509000000000000" pitchFamily="65" charset="-120"/>
            </a:rPr>
            <a:t>(</a:t>
          </a:r>
          <a:r>
            <a:rPr lang="en-US" sz="2400" dirty="0" smtClean="0">
              <a:solidFill>
                <a:srgbClr val="0000FF"/>
              </a:solidFill>
              <a:latin typeface="標楷體" panose="03000509000000000000" pitchFamily="65" charset="-120"/>
              <a:ea typeface="標楷體" panose="03000509000000000000" pitchFamily="65" charset="-120"/>
              <a:hlinkClick xmlns:r="http://schemas.openxmlformats.org/officeDocument/2006/relationships" r:id="rId1"/>
            </a:rPr>
            <a:t>http://mis.twse.com.tw/</a:t>
          </a:r>
          <a:r>
            <a:rPr lang="en-US" sz="2400" dirty="0" smtClean="0">
              <a:solidFill>
                <a:srgbClr val="0000FF"/>
              </a:solidFill>
              <a:latin typeface="標楷體" panose="03000509000000000000" pitchFamily="65" charset="-120"/>
              <a:ea typeface="標楷體" panose="03000509000000000000" pitchFamily="65" charset="-120"/>
            </a:rPr>
            <a:t>)</a:t>
          </a:r>
          <a:r>
            <a:rPr lang="zh-TW" altLang="en-US" sz="2400" dirty="0" smtClean="0">
              <a:solidFill>
                <a:srgbClr val="0000FF"/>
              </a:solidFill>
              <a:latin typeface="標楷體" pitchFamily="65" charset="-120"/>
              <a:ea typeface="標楷體" pitchFamily="65" charset="-120"/>
            </a:rPr>
            <a:t>。</a:t>
          </a:r>
          <a:endParaRPr lang="en-US" sz="2400" dirty="0">
            <a:solidFill>
              <a:srgbClr val="0000FF"/>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3A8D612E-9392-48C6-9791-0F5494395DB9}">
      <dgm:prSet custT="1"/>
      <dgm:spPr/>
      <dgm:t>
        <a:bodyPr/>
        <a:lstStyle/>
        <a:p>
          <a:pPr rtl="0"/>
          <a:r>
            <a:rPr lang="zh-TW" sz="2400" dirty="0" smtClean="0">
              <a:solidFill>
                <a:srgbClr val="0000FF"/>
              </a:solidFill>
              <a:latin typeface="標楷體" panose="03000509000000000000" pitchFamily="65" charset="-120"/>
              <a:ea typeface="標楷體" panose="03000509000000000000" pitchFamily="65" charset="-120"/>
            </a:rPr>
            <a:t>公開資訊觀測站</a:t>
          </a:r>
          <a:r>
            <a:rPr lang="en-US" sz="2400" dirty="0" smtClean="0">
              <a:solidFill>
                <a:srgbClr val="0000FF"/>
              </a:solidFill>
              <a:latin typeface="標楷體" panose="03000509000000000000" pitchFamily="65" charset="-120"/>
              <a:ea typeface="標楷體" panose="03000509000000000000" pitchFamily="65" charset="-120"/>
            </a:rPr>
            <a:t>(</a:t>
          </a:r>
          <a:r>
            <a:rPr lang="en-US" sz="2400" dirty="0" smtClean="0">
              <a:solidFill>
                <a:srgbClr val="0000FF"/>
              </a:solidFill>
              <a:latin typeface="標楷體" panose="03000509000000000000" pitchFamily="65" charset="-120"/>
              <a:ea typeface="標楷體" panose="03000509000000000000" pitchFamily="65" charset="-120"/>
              <a:hlinkClick xmlns:r="http://schemas.openxmlformats.org/officeDocument/2006/relationships" r:id="rId2"/>
            </a:rPr>
            <a:t>http://mops.twse.com.tw/mops/web/index</a:t>
          </a:r>
          <a:r>
            <a:rPr lang="en-US" sz="2400" dirty="0" smtClean="0">
              <a:solidFill>
                <a:srgbClr val="0000FF"/>
              </a:solidFill>
              <a:latin typeface="標楷體" panose="03000509000000000000" pitchFamily="65" charset="-120"/>
              <a:ea typeface="標楷體" panose="03000509000000000000" pitchFamily="65" charset="-120"/>
            </a:rPr>
            <a:t>)</a:t>
          </a:r>
          <a:endParaRPr lang="en-US" sz="2400" dirty="0">
            <a:solidFill>
              <a:srgbClr val="0000FF"/>
            </a:solidFill>
            <a:latin typeface="標楷體" pitchFamily="65" charset="-120"/>
            <a:ea typeface="標楷體" pitchFamily="65" charset="-120"/>
          </a:endParaRPr>
        </a:p>
      </dgm:t>
    </dgm:pt>
    <dgm:pt modelId="{008A7EFC-53C1-4B5E-BFC1-980EDA0D4745}" type="parTrans" cxnId="{3278495F-BCAB-44AF-863F-90E93C824C15}">
      <dgm:prSet/>
      <dgm:spPr/>
      <dgm:t>
        <a:bodyPr/>
        <a:lstStyle/>
        <a:p>
          <a:endParaRPr lang="zh-TW" altLang="en-US"/>
        </a:p>
      </dgm:t>
    </dgm:pt>
    <dgm:pt modelId="{0576A9CD-0F8B-4EAB-BA97-E88D5096741E}" type="sibTrans" cxnId="{3278495F-BCAB-44AF-863F-90E93C824C15}">
      <dgm:prSet/>
      <dgm:spPr/>
      <dgm:t>
        <a:bodyPr/>
        <a:lstStyle/>
        <a:p>
          <a:endParaRPr lang="zh-TW" altLang="en-US"/>
        </a:p>
      </dgm:t>
    </dgm:pt>
    <dgm:pt modelId="{D9953FFD-8AA0-4DD9-B5F3-9E0A63D3C195}">
      <dgm:prSet custT="1"/>
      <dgm:spPr/>
      <dgm:t>
        <a:bodyPr/>
        <a:lstStyle/>
        <a:p>
          <a:pPr rtl="0"/>
          <a:r>
            <a:rPr lang="zh-TW" altLang="en-US" sz="2400" dirty="0" smtClean="0">
              <a:solidFill>
                <a:srgbClr val="0000FF"/>
              </a:solidFill>
              <a:latin typeface="標楷體" pitchFamily="65" charset="-120"/>
              <a:ea typeface="標楷體" pitchFamily="65" charset="-120"/>
            </a:rPr>
            <a:t>證交所官網</a:t>
          </a:r>
          <a:r>
            <a:rPr lang="en-US" altLang="zh-TW" sz="2400" dirty="0" smtClean="0">
              <a:solidFill>
                <a:srgbClr val="0000FF"/>
              </a:solidFill>
              <a:latin typeface="標楷體" pitchFamily="65" charset="-120"/>
              <a:ea typeface="標楷體" pitchFamily="65" charset="-120"/>
            </a:rPr>
            <a:t>(http//www.twse.com.tw):</a:t>
          </a:r>
          <a:endParaRPr lang="en-US" sz="2400" dirty="0">
            <a:solidFill>
              <a:srgbClr val="0000FF"/>
            </a:solidFill>
            <a:latin typeface="標楷體" pitchFamily="65" charset="-120"/>
            <a:ea typeface="標楷體" pitchFamily="65" charset="-120"/>
          </a:endParaRPr>
        </a:p>
      </dgm:t>
    </dgm:pt>
    <dgm:pt modelId="{58F14FDE-58CE-44BC-A4C9-B9B0301AABA2}" type="parTrans" cxnId="{83BBAE4F-CF63-4145-8442-CD0D45FF7A3D}">
      <dgm:prSet/>
      <dgm:spPr/>
      <dgm:t>
        <a:bodyPr/>
        <a:lstStyle/>
        <a:p>
          <a:endParaRPr lang="zh-TW" altLang="en-US"/>
        </a:p>
      </dgm:t>
    </dgm:pt>
    <dgm:pt modelId="{AF797A9E-9A49-49B1-8836-95F72E58B611}" type="sibTrans" cxnId="{83BBAE4F-CF63-4145-8442-CD0D45FF7A3D}">
      <dgm:prSet/>
      <dgm:spPr/>
      <dgm:t>
        <a:bodyPr/>
        <a:lstStyle/>
        <a:p>
          <a:endParaRPr lang="zh-TW" altLang="en-US"/>
        </a:p>
      </dgm:t>
    </dgm:pt>
    <dgm:pt modelId="{E02A49D4-89E7-48AA-B79A-3B684B21A826}">
      <dgm:prSet custT="1"/>
      <dgm:spPr/>
      <dgm:t>
        <a:bodyPr/>
        <a:lstStyle/>
        <a:p>
          <a:pPr rtl="0"/>
          <a:r>
            <a:rPr lang="zh-TW" altLang="en-US" sz="2400" dirty="0" smtClean="0">
              <a:solidFill>
                <a:srgbClr val="0000FF"/>
              </a:solidFill>
              <a:latin typeface="標楷體" pitchFamily="65" charset="-120"/>
              <a:ea typeface="標楷體" pitchFamily="65" charset="-120"/>
            </a:rPr>
            <a:t>櫃買中心官網</a:t>
          </a:r>
          <a:r>
            <a:rPr lang="en-US" altLang="zh-TW" sz="2400" dirty="0" smtClean="0">
              <a:solidFill>
                <a:srgbClr val="0000FF"/>
              </a:solidFill>
              <a:latin typeface="標楷體" pitchFamily="65" charset="-120"/>
              <a:ea typeface="標楷體" pitchFamily="65" charset="-120"/>
            </a:rPr>
            <a:t>(http//www.tpex.com.tw)</a:t>
          </a:r>
          <a:endParaRPr lang="en-US" sz="2400" dirty="0">
            <a:solidFill>
              <a:srgbClr val="0000FF"/>
            </a:solidFill>
            <a:latin typeface="標楷體" pitchFamily="65" charset="-120"/>
            <a:ea typeface="標楷體" pitchFamily="65" charset="-120"/>
          </a:endParaRPr>
        </a:p>
      </dgm:t>
    </dgm:pt>
    <dgm:pt modelId="{72988D26-A75B-4A60-990D-0622ACF02FFD}" type="parTrans" cxnId="{81506DE6-6628-4E34-9D5B-DBE1C681D3F6}">
      <dgm:prSet/>
      <dgm:spPr/>
      <dgm:t>
        <a:bodyPr/>
        <a:lstStyle/>
        <a:p>
          <a:endParaRPr lang="zh-TW" altLang="en-US"/>
        </a:p>
      </dgm:t>
    </dgm:pt>
    <dgm:pt modelId="{AD0B7EF9-70F9-49C4-BF89-74F35E7E7486}" type="sibTrans" cxnId="{81506DE6-6628-4E34-9D5B-DBE1C681D3F6}">
      <dgm:prSet/>
      <dgm:spPr/>
      <dgm:t>
        <a:bodyPr/>
        <a:lstStyle/>
        <a:p>
          <a:endParaRPr lang="zh-TW" altLang="en-US"/>
        </a:p>
      </dgm:t>
    </dgm:pt>
    <dgm:pt modelId="{513614FC-B55A-439E-B093-26DC6D96613F}">
      <dgm:prSet custT="1"/>
      <dgm:spPr/>
      <dgm:t>
        <a:bodyPr/>
        <a:lstStyle/>
        <a:p>
          <a:pPr rtl="0"/>
          <a:r>
            <a:rPr lang="zh-TW" altLang="en-US" sz="2400" dirty="0" smtClean="0">
              <a:solidFill>
                <a:srgbClr val="0000FF"/>
              </a:solidFill>
              <a:latin typeface="標楷體" pitchFamily="65" charset="-120"/>
              <a:ea typeface="標楷體" pitchFamily="65" charset="-120"/>
            </a:rPr>
            <a:t>資訊公司系統</a:t>
          </a:r>
          <a:endParaRPr lang="en-US" sz="2400" dirty="0">
            <a:solidFill>
              <a:srgbClr val="0000FF"/>
            </a:solidFill>
            <a:latin typeface="標楷體" pitchFamily="65" charset="-120"/>
            <a:ea typeface="標楷體" pitchFamily="65" charset="-120"/>
          </a:endParaRPr>
        </a:p>
      </dgm:t>
    </dgm:pt>
    <dgm:pt modelId="{A4BBA404-3635-4914-A829-03C47FB41331}" type="parTrans" cxnId="{5C68CF36-46D9-4364-960B-5B80AF928AAD}">
      <dgm:prSet/>
      <dgm:spPr/>
      <dgm:t>
        <a:bodyPr/>
        <a:lstStyle/>
        <a:p>
          <a:endParaRPr lang="zh-TW" altLang="en-US"/>
        </a:p>
      </dgm:t>
    </dgm:pt>
    <dgm:pt modelId="{A59E8BBA-54AB-400C-8A2D-FE9B2AD13F6B}" type="sibTrans" cxnId="{5C68CF36-46D9-4364-960B-5B80AF928AAD}">
      <dgm:prSet/>
      <dgm:spPr/>
      <dgm:t>
        <a:bodyPr/>
        <a:lstStyle/>
        <a:p>
          <a:endParaRPr lang="zh-TW" altLang="en-US"/>
        </a:p>
      </dgm:t>
    </dgm:pt>
    <dgm:pt modelId="{98B02D81-F7AF-4C12-A141-20F9FDC3CBF1}">
      <dgm:prSet custT="1"/>
      <dgm:spPr/>
      <dgm:t>
        <a:bodyPr/>
        <a:lstStyle/>
        <a:p>
          <a:pPr rtl="0"/>
          <a:r>
            <a:rPr lang="zh-TW" altLang="en-US" sz="2400" dirty="0" smtClean="0">
              <a:solidFill>
                <a:srgbClr val="0000FF"/>
              </a:solidFill>
              <a:latin typeface="標楷體" pitchFamily="65" charset="-120"/>
              <a:ea typeface="標楷體" pitchFamily="65" charset="-120"/>
            </a:rPr>
            <a:t>證券商處</a:t>
          </a:r>
          <a:r>
            <a:rPr lang="en-US" altLang="zh-TW" sz="2400" dirty="0" smtClean="0">
              <a:solidFill>
                <a:srgbClr val="0000FF"/>
              </a:solidFill>
              <a:latin typeface="標楷體" pitchFamily="65" charset="-120"/>
              <a:ea typeface="標楷體" pitchFamily="65" charset="-120"/>
            </a:rPr>
            <a:t>(</a:t>
          </a:r>
          <a:r>
            <a:rPr lang="zh-TW" sz="2400" dirty="0" smtClean="0">
              <a:solidFill>
                <a:srgbClr val="0000FF"/>
              </a:solidFill>
              <a:latin typeface="標楷體" panose="03000509000000000000" pitchFamily="65" charset="-120"/>
              <a:ea typeface="標楷體" panose="03000509000000000000" pitchFamily="65" charset="-120"/>
            </a:rPr>
            <a:t>交所或櫃買中心會傳送訊息面暫停</a:t>
          </a:r>
          <a:r>
            <a:rPr lang="en-US" sz="2400" dirty="0" smtClean="0">
              <a:solidFill>
                <a:srgbClr val="0000FF"/>
              </a:solidFill>
              <a:latin typeface="標楷體" panose="03000509000000000000" pitchFamily="65" charset="-120"/>
              <a:ea typeface="標楷體" panose="03000509000000000000" pitchFamily="65" charset="-120"/>
            </a:rPr>
            <a:t>/</a:t>
          </a:r>
          <a:r>
            <a:rPr lang="zh-TW" sz="2400" dirty="0" smtClean="0">
              <a:solidFill>
                <a:srgbClr val="0000FF"/>
              </a:solidFill>
              <a:latin typeface="標楷體" panose="03000509000000000000" pitchFamily="65" charset="-120"/>
              <a:ea typeface="標楷體" panose="03000509000000000000" pitchFamily="65" charset="-120"/>
            </a:rPr>
            <a:t>恢復交易訊息予證券商</a:t>
          </a:r>
          <a:r>
            <a:rPr lang="en-US" altLang="zh-TW" sz="2400" dirty="0" smtClean="0">
              <a:solidFill>
                <a:srgbClr val="0000FF"/>
              </a:solidFill>
              <a:latin typeface="標楷體" panose="03000509000000000000" pitchFamily="65" charset="-120"/>
              <a:ea typeface="標楷體" panose="03000509000000000000" pitchFamily="65" charset="-120"/>
            </a:rPr>
            <a:t>)</a:t>
          </a:r>
          <a:endParaRPr lang="en-US" sz="2400" dirty="0">
            <a:solidFill>
              <a:srgbClr val="0000FF"/>
            </a:solidFill>
            <a:latin typeface="標楷體" pitchFamily="65" charset="-120"/>
            <a:ea typeface="標楷體" pitchFamily="65" charset="-120"/>
          </a:endParaRPr>
        </a:p>
      </dgm:t>
    </dgm:pt>
    <dgm:pt modelId="{67262B41-702F-438D-AA1B-E000F67F3A56}" type="parTrans" cxnId="{16965217-C84B-434A-8332-1CAC4CF882D2}">
      <dgm:prSet/>
      <dgm:spPr/>
      <dgm:t>
        <a:bodyPr/>
        <a:lstStyle/>
        <a:p>
          <a:endParaRPr lang="zh-TW" altLang="en-US"/>
        </a:p>
      </dgm:t>
    </dgm:pt>
    <dgm:pt modelId="{0346FBB0-58F7-4B74-A007-02A2E3DBBF8D}" type="sibTrans" cxnId="{16965217-C84B-434A-8332-1CAC4CF882D2}">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Y="276110"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146392" custLinFactNeighborY="2348">
        <dgm:presLayoutVars>
          <dgm:bulletEnabled val="1"/>
        </dgm:presLayoutVars>
      </dgm:prSet>
      <dgm:spPr/>
      <dgm:t>
        <a:bodyPr/>
        <a:lstStyle/>
        <a:p>
          <a:endParaRPr lang="zh-TW" altLang="en-US"/>
        </a:p>
      </dgm:t>
    </dgm:pt>
  </dgm:ptLst>
  <dgm:cxnLst>
    <dgm:cxn modelId="{86C82032-7C7D-4059-A88B-DAA7C24E836B}" type="presOf" srcId="{A966A031-8A4E-4E11-A6CB-4DB187EC1E40}" destId="{5BF6FD7D-B6DA-4486-8E04-8C93B50D1468}" srcOrd="0" destOrd="0" presId="urn:microsoft.com/office/officeart/2005/8/layout/vList2"/>
    <dgm:cxn modelId="{81506DE6-6628-4E34-9D5B-DBE1C681D3F6}" srcId="{A966A031-8A4E-4E11-A6CB-4DB187EC1E40}" destId="{E02A49D4-89E7-48AA-B79A-3B684B21A826}" srcOrd="4" destOrd="0" parTransId="{72988D26-A75B-4A60-990D-0622ACF02FFD}" sibTransId="{AD0B7EF9-70F9-49C4-BF89-74F35E7E7486}"/>
    <dgm:cxn modelId="{5BE0C815-4924-440D-8FDD-1A16202BF9CA}" srcId="{A966A031-8A4E-4E11-A6CB-4DB187EC1E40}" destId="{996E0E08-8AE7-4CB4-AD17-59429B406352}" srcOrd="0" destOrd="0" parTransId="{701FFFE4-875A-40D6-8870-0086481408FB}" sibTransId="{8E728C55-F5B3-4B47-8339-ADBE7A9A6DD4}"/>
    <dgm:cxn modelId="{F6AA32F7-1760-4667-9C37-7850AC8E11D7}" type="presOf" srcId="{F3879489-4645-4605-8AFB-4BBAD56E6FA4}" destId="{2D76D21F-54D8-4851-96B4-7E79CF1F0174}" srcOrd="0" destOrd="1" presId="urn:microsoft.com/office/officeart/2005/8/layout/vList2"/>
    <dgm:cxn modelId="{16965217-C84B-434A-8332-1CAC4CF882D2}" srcId="{A966A031-8A4E-4E11-A6CB-4DB187EC1E40}" destId="{98B02D81-F7AF-4C12-A141-20F9FDC3CBF1}" srcOrd="6" destOrd="0" parTransId="{67262B41-702F-438D-AA1B-E000F67F3A56}" sibTransId="{0346FBB0-58F7-4B74-A007-02A2E3DBBF8D}"/>
    <dgm:cxn modelId="{5C68CF36-46D9-4364-960B-5B80AF928AAD}" srcId="{A966A031-8A4E-4E11-A6CB-4DB187EC1E40}" destId="{513614FC-B55A-439E-B093-26DC6D96613F}" srcOrd="5" destOrd="0" parTransId="{A4BBA404-3635-4914-A829-03C47FB41331}" sibTransId="{A59E8BBA-54AB-400C-8A2D-FE9B2AD13F6B}"/>
    <dgm:cxn modelId="{83BBAE4F-CF63-4145-8442-CD0D45FF7A3D}" srcId="{A966A031-8A4E-4E11-A6CB-4DB187EC1E40}" destId="{D9953FFD-8AA0-4DD9-B5F3-9E0A63D3C195}" srcOrd="3" destOrd="0" parTransId="{58F14FDE-58CE-44BC-A4C9-B9B0301AABA2}" sibTransId="{AF797A9E-9A49-49B1-8836-95F72E58B611}"/>
    <dgm:cxn modelId="{6CE6354F-5C48-4695-B6D2-00772FAB6A5E}" type="presOf" srcId="{98B02D81-F7AF-4C12-A141-20F9FDC3CBF1}" destId="{2D76D21F-54D8-4851-96B4-7E79CF1F0174}" srcOrd="0" destOrd="6" presId="urn:microsoft.com/office/officeart/2005/8/layout/vList2"/>
    <dgm:cxn modelId="{DAE3C733-8E90-43FA-9A8C-0F15035BC15D}" srcId="{BF48EE7C-AEB8-4231-AF0C-C18CA4A2148C}" destId="{A966A031-8A4E-4E11-A6CB-4DB187EC1E40}" srcOrd="0" destOrd="0" parTransId="{618F2D8C-3BA5-4869-A8E0-718C441CE852}" sibTransId="{22DC77D6-DB7D-4D03-B105-31A48D957B0E}"/>
    <dgm:cxn modelId="{76238A32-46A9-408A-B6D9-27256FACD93A}" srcId="{A966A031-8A4E-4E11-A6CB-4DB187EC1E40}" destId="{F3879489-4645-4605-8AFB-4BBAD56E6FA4}" srcOrd="1" destOrd="0" parTransId="{37F491EB-5FA3-4800-BF0A-7F738D3EE6A1}" sibTransId="{DC15E4F9-6CB7-4B9B-AB79-5659C313F725}"/>
    <dgm:cxn modelId="{754A997F-4BEA-400C-B3B1-DA0F83EB4A0D}" type="presOf" srcId="{D9953FFD-8AA0-4DD9-B5F3-9E0A63D3C195}" destId="{2D76D21F-54D8-4851-96B4-7E79CF1F0174}" srcOrd="0" destOrd="3" presId="urn:microsoft.com/office/officeart/2005/8/layout/vList2"/>
    <dgm:cxn modelId="{B9997216-1248-45A2-BBB4-5BE8613FBB16}" type="presOf" srcId="{E02A49D4-89E7-48AA-B79A-3B684B21A826}" destId="{2D76D21F-54D8-4851-96B4-7E79CF1F0174}" srcOrd="0" destOrd="4" presId="urn:microsoft.com/office/officeart/2005/8/layout/vList2"/>
    <dgm:cxn modelId="{3278495F-BCAB-44AF-863F-90E93C824C15}" srcId="{A966A031-8A4E-4E11-A6CB-4DB187EC1E40}" destId="{3A8D612E-9392-48C6-9791-0F5494395DB9}" srcOrd="2" destOrd="0" parTransId="{008A7EFC-53C1-4B5E-BFC1-980EDA0D4745}" sibTransId="{0576A9CD-0F8B-4EAB-BA97-E88D5096741E}"/>
    <dgm:cxn modelId="{69D07C42-EFEC-456F-8AF3-DD5FBABFFC7E}" type="presOf" srcId="{3A8D612E-9392-48C6-9791-0F5494395DB9}" destId="{2D76D21F-54D8-4851-96B4-7E79CF1F0174}" srcOrd="0" destOrd="2" presId="urn:microsoft.com/office/officeart/2005/8/layout/vList2"/>
    <dgm:cxn modelId="{6D2EB22B-2C63-443A-AA4A-A4EDD46AAE79}" type="presOf" srcId="{513614FC-B55A-439E-B093-26DC6D96613F}" destId="{2D76D21F-54D8-4851-96B4-7E79CF1F0174}" srcOrd="0" destOrd="5" presId="urn:microsoft.com/office/officeart/2005/8/layout/vList2"/>
    <dgm:cxn modelId="{F860A498-AF83-4EC1-8C01-8192D6CD6C20}" type="presOf" srcId="{BF48EE7C-AEB8-4231-AF0C-C18CA4A2148C}" destId="{6DF5F0E4-F3DA-4C18-B552-BE498FDF63DA}" srcOrd="0" destOrd="0" presId="urn:microsoft.com/office/officeart/2005/8/layout/vList2"/>
    <dgm:cxn modelId="{62C8E459-B773-4CE8-B031-663CFC9AD034}" type="presOf" srcId="{996E0E08-8AE7-4CB4-AD17-59429B406352}" destId="{2D76D21F-54D8-4851-96B4-7E79CF1F0174}" srcOrd="0" destOrd="0" presId="urn:microsoft.com/office/officeart/2005/8/layout/vList2"/>
    <dgm:cxn modelId="{58B3C6F7-3E51-4DFE-8924-B284561380C3}" type="presParOf" srcId="{6DF5F0E4-F3DA-4C18-B552-BE498FDF63DA}" destId="{5BF6FD7D-B6DA-4486-8E04-8C93B50D1468}" srcOrd="0" destOrd="0" presId="urn:microsoft.com/office/officeart/2005/8/layout/vList2"/>
    <dgm:cxn modelId="{386313C6-BC9B-46E9-B5AE-8C1CAF2C6EEF}"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sz="2800" b="1" kern="1200" dirty="0" smtClean="0">
              <a:solidFill>
                <a:srgbClr val="0000FF"/>
              </a:solidFill>
              <a:latin typeface="標楷體" panose="03000509000000000000" pitchFamily="65" charset="-120"/>
              <a:ea typeface="標楷體" panose="03000509000000000000" pitchFamily="65" charset="-120"/>
            </a:rPr>
            <a:t>如何查詢或得知暫停交易上市櫃公司之訊息與名單</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F3879489-4645-4605-8AFB-4BBAD56E6FA4}">
      <dgm:prSet custT="1"/>
      <dgm:spPr/>
      <dgm:t>
        <a:bodyPr/>
        <a:lstStyle/>
        <a:p>
          <a:pPr rtl="0"/>
          <a:r>
            <a:rPr lang="zh-TW" sz="2400" dirty="0" smtClean="0">
              <a:solidFill>
                <a:srgbClr val="0000FF"/>
              </a:solidFill>
              <a:latin typeface="標楷體" panose="03000509000000000000" pitchFamily="65" charset="-120"/>
              <a:ea typeface="標楷體" panose="03000509000000000000" pitchFamily="65" charset="-120"/>
            </a:rPr>
            <a:t>基本市況報導網站</a:t>
          </a:r>
          <a:r>
            <a:rPr lang="en-US" sz="2400" dirty="0" smtClean="0">
              <a:solidFill>
                <a:srgbClr val="0000FF"/>
              </a:solidFill>
              <a:latin typeface="標楷體" panose="03000509000000000000" pitchFamily="65" charset="-120"/>
              <a:ea typeface="標楷體" panose="03000509000000000000" pitchFamily="65" charset="-120"/>
            </a:rPr>
            <a:t>(</a:t>
          </a:r>
          <a:r>
            <a:rPr lang="en-US" sz="2400" dirty="0" smtClean="0">
              <a:solidFill>
                <a:srgbClr val="0000FF"/>
              </a:solidFill>
              <a:latin typeface="標楷體" panose="03000509000000000000" pitchFamily="65" charset="-120"/>
              <a:ea typeface="標楷體" panose="03000509000000000000" pitchFamily="65" charset="-120"/>
              <a:hlinkClick xmlns:r="http://schemas.openxmlformats.org/officeDocument/2006/relationships" r:id="rId1"/>
            </a:rPr>
            <a:t>http://mis.twse.com.tw/</a:t>
          </a:r>
          <a:r>
            <a:rPr lang="en-US" sz="2400" dirty="0" smtClean="0">
              <a:solidFill>
                <a:srgbClr val="0000FF"/>
              </a:solidFill>
              <a:latin typeface="標楷體" panose="03000509000000000000" pitchFamily="65" charset="-120"/>
              <a:ea typeface="標楷體" panose="03000509000000000000" pitchFamily="65" charset="-120"/>
            </a:rPr>
            <a:t>)</a:t>
          </a:r>
          <a:r>
            <a:rPr lang="zh-TW" altLang="en-US" sz="2400" dirty="0" smtClean="0">
              <a:solidFill>
                <a:srgbClr val="0000FF"/>
              </a:solidFill>
              <a:latin typeface="標楷體" pitchFamily="65" charset="-120"/>
              <a:ea typeface="標楷體" pitchFamily="65" charset="-120"/>
            </a:rPr>
            <a:t>。</a:t>
          </a:r>
          <a:endParaRPr lang="en-US" sz="2400" dirty="0">
            <a:solidFill>
              <a:srgbClr val="0000FF"/>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3A8D612E-9392-48C6-9791-0F5494395DB9}">
      <dgm:prSet custT="1"/>
      <dgm:spPr/>
      <dgm:t>
        <a:bodyPr/>
        <a:lstStyle/>
        <a:p>
          <a:pPr rtl="0"/>
          <a:r>
            <a:rPr lang="zh-TW" sz="2400" dirty="0" smtClean="0">
              <a:solidFill>
                <a:srgbClr val="0000FF"/>
              </a:solidFill>
              <a:latin typeface="標楷體" panose="03000509000000000000" pitchFamily="65" charset="-120"/>
              <a:ea typeface="標楷體" panose="03000509000000000000" pitchFamily="65" charset="-120"/>
            </a:rPr>
            <a:t>公開資訊觀測站</a:t>
          </a:r>
          <a:r>
            <a:rPr lang="en-US" sz="2400" dirty="0" smtClean="0">
              <a:solidFill>
                <a:srgbClr val="0000FF"/>
              </a:solidFill>
              <a:latin typeface="標楷體" panose="03000509000000000000" pitchFamily="65" charset="-120"/>
              <a:ea typeface="標楷體" panose="03000509000000000000" pitchFamily="65" charset="-120"/>
            </a:rPr>
            <a:t>(</a:t>
          </a:r>
          <a:r>
            <a:rPr lang="en-US" sz="2400" dirty="0" smtClean="0">
              <a:solidFill>
                <a:srgbClr val="0000FF"/>
              </a:solidFill>
              <a:latin typeface="標楷體" panose="03000509000000000000" pitchFamily="65" charset="-120"/>
              <a:ea typeface="標楷體" panose="03000509000000000000" pitchFamily="65" charset="-120"/>
              <a:hlinkClick xmlns:r="http://schemas.openxmlformats.org/officeDocument/2006/relationships" r:id="rId2"/>
            </a:rPr>
            <a:t>http://mops.twse.com.tw/mops/web/index</a:t>
          </a:r>
          <a:r>
            <a:rPr lang="en-US" sz="2400" dirty="0" smtClean="0">
              <a:solidFill>
                <a:srgbClr val="0000FF"/>
              </a:solidFill>
              <a:latin typeface="標楷體" panose="03000509000000000000" pitchFamily="65" charset="-120"/>
              <a:ea typeface="標楷體" panose="03000509000000000000" pitchFamily="65" charset="-120"/>
            </a:rPr>
            <a:t>)</a:t>
          </a:r>
          <a:endParaRPr lang="en-US" sz="2400" dirty="0">
            <a:solidFill>
              <a:srgbClr val="0000FF"/>
            </a:solidFill>
            <a:latin typeface="標楷體" pitchFamily="65" charset="-120"/>
            <a:ea typeface="標楷體" pitchFamily="65" charset="-120"/>
          </a:endParaRPr>
        </a:p>
      </dgm:t>
    </dgm:pt>
    <dgm:pt modelId="{008A7EFC-53C1-4B5E-BFC1-980EDA0D4745}" type="parTrans" cxnId="{3278495F-BCAB-44AF-863F-90E93C824C15}">
      <dgm:prSet/>
      <dgm:spPr/>
      <dgm:t>
        <a:bodyPr/>
        <a:lstStyle/>
        <a:p>
          <a:endParaRPr lang="zh-TW" altLang="en-US"/>
        </a:p>
      </dgm:t>
    </dgm:pt>
    <dgm:pt modelId="{0576A9CD-0F8B-4EAB-BA97-E88D5096741E}" type="sibTrans" cxnId="{3278495F-BCAB-44AF-863F-90E93C824C15}">
      <dgm:prSet/>
      <dgm:spPr/>
      <dgm:t>
        <a:bodyPr/>
        <a:lstStyle/>
        <a:p>
          <a:endParaRPr lang="zh-TW" altLang="en-US"/>
        </a:p>
      </dgm:t>
    </dgm:pt>
    <dgm:pt modelId="{D9953FFD-8AA0-4DD9-B5F3-9E0A63D3C195}">
      <dgm:prSet custT="1"/>
      <dgm:spPr/>
      <dgm:t>
        <a:bodyPr/>
        <a:lstStyle/>
        <a:p>
          <a:pPr rtl="0"/>
          <a:r>
            <a:rPr lang="zh-TW" altLang="en-US" sz="2400" dirty="0" smtClean="0">
              <a:solidFill>
                <a:srgbClr val="0000FF"/>
              </a:solidFill>
              <a:latin typeface="標楷體" pitchFamily="65" charset="-120"/>
              <a:ea typeface="標楷體" pitchFamily="65" charset="-120"/>
            </a:rPr>
            <a:t>證交所官網</a:t>
          </a:r>
          <a:r>
            <a:rPr lang="en-US" altLang="zh-TW" sz="2400" dirty="0" smtClean="0">
              <a:solidFill>
                <a:srgbClr val="0000FF"/>
              </a:solidFill>
              <a:latin typeface="標楷體" pitchFamily="65" charset="-120"/>
              <a:ea typeface="標楷體" pitchFamily="65" charset="-120"/>
            </a:rPr>
            <a:t>(http//www.twse.com.tw):</a:t>
          </a:r>
          <a:endParaRPr lang="en-US" sz="2400" dirty="0">
            <a:solidFill>
              <a:srgbClr val="0000FF"/>
            </a:solidFill>
            <a:latin typeface="標楷體" pitchFamily="65" charset="-120"/>
            <a:ea typeface="標楷體" pitchFamily="65" charset="-120"/>
          </a:endParaRPr>
        </a:p>
      </dgm:t>
    </dgm:pt>
    <dgm:pt modelId="{58F14FDE-58CE-44BC-A4C9-B9B0301AABA2}" type="parTrans" cxnId="{83BBAE4F-CF63-4145-8442-CD0D45FF7A3D}">
      <dgm:prSet/>
      <dgm:spPr/>
      <dgm:t>
        <a:bodyPr/>
        <a:lstStyle/>
        <a:p>
          <a:endParaRPr lang="zh-TW" altLang="en-US"/>
        </a:p>
      </dgm:t>
    </dgm:pt>
    <dgm:pt modelId="{AF797A9E-9A49-49B1-8836-95F72E58B611}" type="sibTrans" cxnId="{83BBAE4F-CF63-4145-8442-CD0D45FF7A3D}">
      <dgm:prSet/>
      <dgm:spPr/>
      <dgm:t>
        <a:bodyPr/>
        <a:lstStyle/>
        <a:p>
          <a:endParaRPr lang="zh-TW" altLang="en-US"/>
        </a:p>
      </dgm:t>
    </dgm:pt>
    <dgm:pt modelId="{E02A49D4-89E7-48AA-B79A-3B684B21A826}">
      <dgm:prSet custT="1"/>
      <dgm:spPr/>
      <dgm:t>
        <a:bodyPr/>
        <a:lstStyle/>
        <a:p>
          <a:pPr rtl="0"/>
          <a:r>
            <a:rPr lang="zh-TW" altLang="en-US" sz="2400" dirty="0" smtClean="0">
              <a:solidFill>
                <a:srgbClr val="0000FF"/>
              </a:solidFill>
              <a:latin typeface="標楷體" pitchFamily="65" charset="-120"/>
              <a:ea typeface="標楷體" pitchFamily="65" charset="-120"/>
            </a:rPr>
            <a:t>櫃買中心官網</a:t>
          </a:r>
          <a:r>
            <a:rPr lang="en-US" altLang="zh-TW" sz="2400" dirty="0" smtClean="0">
              <a:solidFill>
                <a:srgbClr val="0000FF"/>
              </a:solidFill>
              <a:latin typeface="標楷體" pitchFamily="65" charset="-120"/>
              <a:ea typeface="標楷體" pitchFamily="65" charset="-120"/>
            </a:rPr>
            <a:t>(http//www.tpex.com.tw)</a:t>
          </a:r>
          <a:endParaRPr lang="en-US" sz="2400" dirty="0">
            <a:solidFill>
              <a:srgbClr val="0000FF"/>
            </a:solidFill>
            <a:latin typeface="標楷體" pitchFamily="65" charset="-120"/>
            <a:ea typeface="標楷體" pitchFamily="65" charset="-120"/>
          </a:endParaRPr>
        </a:p>
      </dgm:t>
    </dgm:pt>
    <dgm:pt modelId="{72988D26-A75B-4A60-990D-0622ACF02FFD}" type="parTrans" cxnId="{81506DE6-6628-4E34-9D5B-DBE1C681D3F6}">
      <dgm:prSet/>
      <dgm:spPr/>
      <dgm:t>
        <a:bodyPr/>
        <a:lstStyle/>
        <a:p>
          <a:endParaRPr lang="zh-TW" altLang="en-US"/>
        </a:p>
      </dgm:t>
    </dgm:pt>
    <dgm:pt modelId="{AD0B7EF9-70F9-49C4-BF89-74F35E7E7486}" type="sibTrans" cxnId="{81506DE6-6628-4E34-9D5B-DBE1C681D3F6}">
      <dgm:prSet/>
      <dgm:spPr/>
      <dgm:t>
        <a:bodyPr/>
        <a:lstStyle/>
        <a:p>
          <a:endParaRPr lang="zh-TW" altLang="en-US"/>
        </a:p>
      </dgm:t>
    </dgm:pt>
    <dgm:pt modelId="{513614FC-B55A-439E-B093-26DC6D96613F}">
      <dgm:prSet custT="1"/>
      <dgm:spPr/>
      <dgm:t>
        <a:bodyPr/>
        <a:lstStyle/>
        <a:p>
          <a:pPr rtl="0"/>
          <a:r>
            <a:rPr lang="zh-TW" altLang="en-US" sz="2400" dirty="0" smtClean="0">
              <a:solidFill>
                <a:srgbClr val="0000FF"/>
              </a:solidFill>
              <a:latin typeface="標楷體" pitchFamily="65" charset="-120"/>
              <a:ea typeface="標楷體" pitchFamily="65" charset="-120"/>
            </a:rPr>
            <a:t>資訊公司系統</a:t>
          </a:r>
          <a:endParaRPr lang="en-US" sz="2400" dirty="0">
            <a:solidFill>
              <a:srgbClr val="0000FF"/>
            </a:solidFill>
            <a:latin typeface="標楷體" pitchFamily="65" charset="-120"/>
            <a:ea typeface="標楷體" pitchFamily="65" charset="-120"/>
          </a:endParaRPr>
        </a:p>
      </dgm:t>
    </dgm:pt>
    <dgm:pt modelId="{A4BBA404-3635-4914-A829-03C47FB41331}" type="parTrans" cxnId="{5C68CF36-46D9-4364-960B-5B80AF928AAD}">
      <dgm:prSet/>
      <dgm:spPr/>
      <dgm:t>
        <a:bodyPr/>
        <a:lstStyle/>
        <a:p>
          <a:endParaRPr lang="zh-TW" altLang="en-US"/>
        </a:p>
      </dgm:t>
    </dgm:pt>
    <dgm:pt modelId="{A59E8BBA-54AB-400C-8A2D-FE9B2AD13F6B}" type="sibTrans" cxnId="{5C68CF36-46D9-4364-960B-5B80AF928AAD}">
      <dgm:prSet/>
      <dgm:spPr/>
      <dgm:t>
        <a:bodyPr/>
        <a:lstStyle/>
        <a:p>
          <a:endParaRPr lang="zh-TW" altLang="en-US"/>
        </a:p>
      </dgm:t>
    </dgm:pt>
    <dgm:pt modelId="{98B02D81-F7AF-4C12-A141-20F9FDC3CBF1}">
      <dgm:prSet custT="1"/>
      <dgm:spPr/>
      <dgm:t>
        <a:bodyPr/>
        <a:lstStyle/>
        <a:p>
          <a:pPr rtl="0"/>
          <a:r>
            <a:rPr lang="zh-TW" altLang="en-US" sz="2400" dirty="0" smtClean="0">
              <a:solidFill>
                <a:srgbClr val="0000FF"/>
              </a:solidFill>
              <a:latin typeface="標楷體" pitchFamily="65" charset="-120"/>
              <a:ea typeface="標楷體" pitchFamily="65" charset="-120"/>
            </a:rPr>
            <a:t>證券商處</a:t>
          </a:r>
          <a:r>
            <a:rPr lang="en-US" altLang="zh-TW" sz="2400" dirty="0" smtClean="0">
              <a:solidFill>
                <a:srgbClr val="0000FF"/>
              </a:solidFill>
              <a:latin typeface="標楷體" pitchFamily="65" charset="-120"/>
              <a:ea typeface="標楷體" pitchFamily="65" charset="-120"/>
            </a:rPr>
            <a:t>(</a:t>
          </a:r>
          <a:r>
            <a:rPr lang="zh-TW" sz="2400" dirty="0" smtClean="0">
              <a:solidFill>
                <a:srgbClr val="0000FF"/>
              </a:solidFill>
              <a:latin typeface="標楷體" panose="03000509000000000000" pitchFamily="65" charset="-120"/>
              <a:ea typeface="標楷體" panose="03000509000000000000" pitchFamily="65" charset="-120"/>
            </a:rPr>
            <a:t>交所或櫃買中心會傳送訊息面暫停</a:t>
          </a:r>
          <a:r>
            <a:rPr lang="en-US" sz="2400" dirty="0" smtClean="0">
              <a:solidFill>
                <a:srgbClr val="0000FF"/>
              </a:solidFill>
              <a:latin typeface="標楷體" panose="03000509000000000000" pitchFamily="65" charset="-120"/>
              <a:ea typeface="標楷體" panose="03000509000000000000" pitchFamily="65" charset="-120"/>
            </a:rPr>
            <a:t>/</a:t>
          </a:r>
          <a:r>
            <a:rPr lang="zh-TW" sz="2400" dirty="0" smtClean="0">
              <a:solidFill>
                <a:srgbClr val="0000FF"/>
              </a:solidFill>
              <a:latin typeface="標楷體" panose="03000509000000000000" pitchFamily="65" charset="-120"/>
              <a:ea typeface="標楷體" panose="03000509000000000000" pitchFamily="65" charset="-120"/>
            </a:rPr>
            <a:t>恢復交易訊息予證券商</a:t>
          </a:r>
          <a:r>
            <a:rPr lang="en-US" altLang="zh-TW" sz="2400" dirty="0" smtClean="0">
              <a:solidFill>
                <a:srgbClr val="0000FF"/>
              </a:solidFill>
              <a:latin typeface="標楷體" panose="03000509000000000000" pitchFamily="65" charset="-120"/>
              <a:ea typeface="標楷體" panose="03000509000000000000" pitchFamily="65" charset="-120"/>
            </a:rPr>
            <a:t>)</a:t>
          </a:r>
          <a:endParaRPr lang="en-US" sz="2400" dirty="0">
            <a:solidFill>
              <a:srgbClr val="0000FF"/>
            </a:solidFill>
            <a:latin typeface="標楷體" pitchFamily="65" charset="-120"/>
            <a:ea typeface="標楷體" pitchFamily="65" charset="-120"/>
          </a:endParaRPr>
        </a:p>
      </dgm:t>
    </dgm:pt>
    <dgm:pt modelId="{67262B41-702F-438D-AA1B-E000F67F3A56}" type="parTrans" cxnId="{16965217-C84B-434A-8332-1CAC4CF882D2}">
      <dgm:prSet/>
      <dgm:spPr/>
      <dgm:t>
        <a:bodyPr/>
        <a:lstStyle/>
        <a:p>
          <a:endParaRPr lang="zh-TW" altLang="en-US"/>
        </a:p>
      </dgm:t>
    </dgm:pt>
    <dgm:pt modelId="{0346FBB0-58F7-4B74-A007-02A2E3DBBF8D}" type="sibTrans" cxnId="{16965217-C84B-434A-8332-1CAC4CF882D2}">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Y="276110"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146392" custLinFactNeighborY="2348">
        <dgm:presLayoutVars>
          <dgm:bulletEnabled val="1"/>
        </dgm:presLayoutVars>
      </dgm:prSet>
      <dgm:spPr/>
      <dgm:t>
        <a:bodyPr/>
        <a:lstStyle/>
        <a:p>
          <a:endParaRPr lang="zh-TW" altLang="en-US"/>
        </a:p>
      </dgm:t>
    </dgm:pt>
  </dgm:ptLst>
  <dgm:cxnLst>
    <dgm:cxn modelId="{81506DE6-6628-4E34-9D5B-DBE1C681D3F6}" srcId="{A966A031-8A4E-4E11-A6CB-4DB187EC1E40}" destId="{E02A49D4-89E7-48AA-B79A-3B684B21A826}" srcOrd="4" destOrd="0" parTransId="{72988D26-A75B-4A60-990D-0622ACF02FFD}" sibTransId="{AD0B7EF9-70F9-49C4-BF89-74F35E7E7486}"/>
    <dgm:cxn modelId="{5BE0C815-4924-440D-8FDD-1A16202BF9CA}" srcId="{A966A031-8A4E-4E11-A6CB-4DB187EC1E40}" destId="{996E0E08-8AE7-4CB4-AD17-59429B406352}" srcOrd="0" destOrd="0" parTransId="{701FFFE4-875A-40D6-8870-0086481408FB}" sibTransId="{8E728C55-F5B3-4B47-8339-ADBE7A9A6DD4}"/>
    <dgm:cxn modelId="{FDFF413A-815C-4983-A264-57D7BDC3547A}" type="presOf" srcId="{D9953FFD-8AA0-4DD9-B5F3-9E0A63D3C195}" destId="{2D76D21F-54D8-4851-96B4-7E79CF1F0174}" srcOrd="0" destOrd="3" presId="urn:microsoft.com/office/officeart/2005/8/layout/vList2"/>
    <dgm:cxn modelId="{16965217-C84B-434A-8332-1CAC4CF882D2}" srcId="{A966A031-8A4E-4E11-A6CB-4DB187EC1E40}" destId="{98B02D81-F7AF-4C12-A141-20F9FDC3CBF1}" srcOrd="6" destOrd="0" parTransId="{67262B41-702F-438D-AA1B-E000F67F3A56}" sibTransId="{0346FBB0-58F7-4B74-A007-02A2E3DBBF8D}"/>
    <dgm:cxn modelId="{28296822-29BF-4337-931B-031042F78245}" type="presOf" srcId="{E02A49D4-89E7-48AA-B79A-3B684B21A826}" destId="{2D76D21F-54D8-4851-96B4-7E79CF1F0174}" srcOrd="0" destOrd="4" presId="urn:microsoft.com/office/officeart/2005/8/layout/vList2"/>
    <dgm:cxn modelId="{5C68CF36-46D9-4364-960B-5B80AF928AAD}" srcId="{A966A031-8A4E-4E11-A6CB-4DB187EC1E40}" destId="{513614FC-B55A-439E-B093-26DC6D96613F}" srcOrd="5" destOrd="0" parTransId="{A4BBA404-3635-4914-A829-03C47FB41331}" sibTransId="{A59E8BBA-54AB-400C-8A2D-FE9B2AD13F6B}"/>
    <dgm:cxn modelId="{83BBAE4F-CF63-4145-8442-CD0D45FF7A3D}" srcId="{A966A031-8A4E-4E11-A6CB-4DB187EC1E40}" destId="{D9953FFD-8AA0-4DD9-B5F3-9E0A63D3C195}" srcOrd="3" destOrd="0" parTransId="{58F14FDE-58CE-44BC-A4C9-B9B0301AABA2}" sibTransId="{AF797A9E-9A49-49B1-8836-95F72E58B611}"/>
    <dgm:cxn modelId="{7DE4A9C3-3844-4052-AAEB-7289D1B27283}" type="presOf" srcId="{F3879489-4645-4605-8AFB-4BBAD56E6FA4}" destId="{2D76D21F-54D8-4851-96B4-7E79CF1F0174}" srcOrd="0" destOrd="1" presId="urn:microsoft.com/office/officeart/2005/8/layout/vList2"/>
    <dgm:cxn modelId="{36F004AD-3EE6-409B-A738-A6CEB87BCE48}" type="presOf" srcId="{513614FC-B55A-439E-B093-26DC6D96613F}" destId="{2D76D21F-54D8-4851-96B4-7E79CF1F0174}" srcOrd="0" destOrd="5" presId="urn:microsoft.com/office/officeart/2005/8/layout/vList2"/>
    <dgm:cxn modelId="{DAE3C733-8E90-43FA-9A8C-0F15035BC15D}" srcId="{BF48EE7C-AEB8-4231-AF0C-C18CA4A2148C}" destId="{A966A031-8A4E-4E11-A6CB-4DB187EC1E40}" srcOrd="0" destOrd="0" parTransId="{618F2D8C-3BA5-4869-A8E0-718C441CE852}" sibTransId="{22DC77D6-DB7D-4D03-B105-31A48D957B0E}"/>
    <dgm:cxn modelId="{76238A32-46A9-408A-B6D9-27256FACD93A}" srcId="{A966A031-8A4E-4E11-A6CB-4DB187EC1E40}" destId="{F3879489-4645-4605-8AFB-4BBAD56E6FA4}" srcOrd="1" destOrd="0" parTransId="{37F491EB-5FA3-4800-BF0A-7F738D3EE6A1}" sibTransId="{DC15E4F9-6CB7-4B9B-AB79-5659C313F725}"/>
    <dgm:cxn modelId="{59A9B4DA-38DE-4DF7-A062-3F1B735F9DED}" type="presOf" srcId="{996E0E08-8AE7-4CB4-AD17-59429B406352}" destId="{2D76D21F-54D8-4851-96B4-7E79CF1F0174}" srcOrd="0" destOrd="0" presId="urn:microsoft.com/office/officeart/2005/8/layout/vList2"/>
    <dgm:cxn modelId="{3278495F-BCAB-44AF-863F-90E93C824C15}" srcId="{A966A031-8A4E-4E11-A6CB-4DB187EC1E40}" destId="{3A8D612E-9392-48C6-9791-0F5494395DB9}" srcOrd="2" destOrd="0" parTransId="{008A7EFC-53C1-4B5E-BFC1-980EDA0D4745}" sibTransId="{0576A9CD-0F8B-4EAB-BA97-E88D5096741E}"/>
    <dgm:cxn modelId="{1D725810-79B9-4E2F-B768-AF117F532137}" type="presOf" srcId="{A966A031-8A4E-4E11-A6CB-4DB187EC1E40}" destId="{5BF6FD7D-B6DA-4486-8E04-8C93B50D1468}" srcOrd="0" destOrd="0" presId="urn:microsoft.com/office/officeart/2005/8/layout/vList2"/>
    <dgm:cxn modelId="{D0D91533-44C0-4837-A2EA-1430E55E980F}" type="presOf" srcId="{98B02D81-F7AF-4C12-A141-20F9FDC3CBF1}" destId="{2D76D21F-54D8-4851-96B4-7E79CF1F0174}" srcOrd="0" destOrd="6" presId="urn:microsoft.com/office/officeart/2005/8/layout/vList2"/>
    <dgm:cxn modelId="{77DAB968-9F5C-4EB8-902C-6E25B0BB08D1}" type="presOf" srcId="{3A8D612E-9392-48C6-9791-0F5494395DB9}" destId="{2D76D21F-54D8-4851-96B4-7E79CF1F0174}" srcOrd="0" destOrd="2" presId="urn:microsoft.com/office/officeart/2005/8/layout/vList2"/>
    <dgm:cxn modelId="{A42896E9-81BD-4C38-B533-F11370B8088D}" type="presOf" srcId="{BF48EE7C-AEB8-4231-AF0C-C18CA4A2148C}" destId="{6DF5F0E4-F3DA-4C18-B552-BE498FDF63DA}" srcOrd="0" destOrd="0" presId="urn:microsoft.com/office/officeart/2005/8/layout/vList2"/>
    <dgm:cxn modelId="{2B13B8C2-5300-4B98-8851-FC9159EE4836}" type="presParOf" srcId="{6DF5F0E4-F3DA-4C18-B552-BE498FDF63DA}" destId="{5BF6FD7D-B6DA-4486-8E04-8C93B50D1468}" srcOrd="0" destOrd="0" presId="urn:microsoft.com/office/officeart/2005/8/layout/vList2"/>
    <dgm:cxn modelId="{E049CD29-4669-46F8-A134-0CDC0675999D}"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A5E0B6-5444-4231-98C1-BC10437EF9CC}" type="doc">
      <dgm:prSet loTypeId="urn:microsoft.com/office/officeart/2005/8/layout/vProcess5" loCatId="process" qsTypeId="urn:microsoft.com/office/officeart/2005/8/quickstyle/simple1" qsCatId="simple" csTypeId="urn:microsoft.com/office/officeart/2005/8/colors/colorful1#1" csCatId="colorful" phldr="1"/>
      <dgm:spPr/>
      <dgm:t>
        <a:bodyPr/>
        <a:lstStyle/>
        <a:p>
          <a:endParaRPr lang="zh-TW" altLang="en-US"/>
        </a:p>
      </dgm:t>
    </dgm:pt>
    <dgm:pt modelId="{084CD3D6-62D2-4A7A-AB64-85F03AAB61AA}">
      <dgm:prSet phldrT="[文字]"/>
      <dgm:spPr/>
      <dgm:t>
        <a:bodyPr/>
        <a:lstStyle/>
        <a:p>
          <a:r>
            <a:rPr lang="zh-TW" altLang="en-US" b="1" dirty="0" smtClean="0">
              <a:latin typeface="標楷體" pitchFamily="65" charset="-120"/>
              <a:ea typeface="標楷體" pitchFamily="65" charset="-120"/>
            </a:rPr>
            <a:t>公司擬於董事會決議合併、分割、破產或重整等特定類別重大訊息時</a:t>
          </a:r>
          <a:endParaRPr lang="zh-TW" altLang="en-US" b="1" dirty="0">
            <a:latin typeface="標楷體" pitchFamily="65" charset="-120"/>
            <a:ea typeface="標楷體" pitchFamily="65" charset="-120"/>
          </a:endParaRPr>
        </a:p>
      </dgm:t>
    </dgm:pt>
    <dgm:pt modelId="{99CDA16B-C747-4D32-A9BC-F2BDB23B0EA5}" type="parTrans" cxnId="{2BF1D727-A299-4848-9FB5-F3E038D8BBF8}">
      <dgm:prSet/>
      <dgm:spPr/>
      <dgm:t>
        <a:bodyPr/>
        <a:lstStyle/>
        <a:p>
          <a:endParaRPr lang="zh-TW" altLang="en-US"/>
        </a:p>
      </dgm:t>
    </dgm:pt>
    <dgm:pt modelId="{94355722-195C-4D43-BC4E-4BDE4BE4F5C0}" type="sibTrans" cxnId="{2BF1D727-A299-4848-9FB5-F3E038D8BBF8}">
      <dgm:prSet/>
      <dgm:spPr/>
      <dgm:t>
        <a:bodyPr/>
        <a:lstStyle/>
        <a:p>
          <a:endParaRPr lang="zh-TW" altLang="en-US"/>
        </a:p>
      </dgm:t>
    </dgm:pt>
    <dgm:pt modelId="{E2515EA2-37AB-4332-B00F-82926D23B1B1}">
      <dgm:prSet phldrT="[文字]"/>
      <dgm:spPr/>
      <dgm:t>
        <a:bodyPr/>
        <a:lstStyle/>
        <a:p>
          <a:r>
            <a:rPr lang="zh-TW" altLang="en-US" b="1" dirty="0" smtClean="0">
              <a:latin typeface="標楷體" pitchFamily="65" charset="-120"/>
              <a:ea typeface="標楷體" pitchFamily="65" charset="-120"/>
            </a:rPr>
            <a:t>董事會決議通過合併案後，召開重大訊息說明記者會，公開重大訊息</a:t>
          </a:r>
          <a:endParaRPr lang="zh-TW" altLang="en-US" b="1" dirty="0">
            <a:latin typeface="標楷體" pitchFamily="65" charset="-120"/>
            <a:ea typeface="標楷體" pitchFamily="65" charset="-120"/>
          </a:endParaRPr>
        </a:p>
      </dgm:t>
    </dgm:pt>
    <dgm:pt modelId="{DBE468FD-32E3-459C-A53F-3817CDBB6FC1}" type="sibTrans" cxnId="{BC8896CE-0F85-465F-9DE0-B1EEBA67C1A9}">
      <dgm:prSet/>
      <dgm:spPr/>
      <dgm:t>
        <a:bodyPr/>
        <a:lstStyle/>
        <a:p>
          <a:endParaRPr lang="zh-TW" altLang="en-US"/>
        </a:p>
      </dgm:t>
    </dgm:pt>
    <dgm:pt modelId="{B1B4C7FA-B80B-4585-9125-BBC107FA9848}" type="parTrans" cxnId="{BC8896CE-0F85-465F-9DE0-B1EEBA67C1A9}">
      <dgm:prSet/>
      <dgm:spPr/>
      <dgm:t>
        <a:bodyPr/>
        <a:lstStyle/>
        <a:p>
          <a:endParaRPr lang="zh-TW" altLang="en-US"/>
        </a:p>
      </dgm:t>
    </dgm:pt>
    <dgm:pt modelId="{CB8D761D-97A7-4466-AA80-771F4D99FE42}">
      <dgm:prSet phldrT="[文字]"/>
      <dgm:spPr>
        <a:solidFill>
          <a:srgbClr val="0070C0"/>
        </a:solidFill>
      </dgm:spPr>
      <dgm:t>
        <a:bodyPr/>
        <a:lstStyle/>
        <a:p>
          <a:r>
            <a:rPr lang="zh-TW" altLang="en-US" b="1" dirty="0" smtClean="0">
              <a:latin typeface="標楷體" pitchFamily="65" charset="-120"/>
              <a:ea typeface="標楷體" pitchFamily="65" charset="-120"/>
            </a:rPr>
            <a:t>董事會決議通過上開案件後，召開重大訊息說明記者會，公開重大訊息</a:t>
          </a:r>
          <a:endParaRPr lang="zh-TW" altLang="en-US" b="1" dirty="0">
            <a:latin typeface="標楷體" pitchFamily="65" charset="-120"/>
            <a:ea typeface="標楷體" pitchFamily="65" charset="-120"/>
          </a:endParaRPr>
        </a:p>
      </dgm:t>
    </dgm:pt>
    <dgm:pt modelId="{B0E7DE34-D97E-4ECB-B8C1-6FD6178A53EF}" type="parTrans" cxnId="{0CD51031-61A1-4364-9683-132B94D7FAF8}">
      <dgm:prSet/>
      <dgm:spPr/>
      <dgm:t>
        <a:bodyPr/>
        <a:lstStyle/>
        <a:p>
          <a:endParaRPr lang="zh-TW" altLang="en-US"/>
        </a:p>
      </dgm:t>
    </dgm:pt>
    <dgm:pt modelId="{D18153BE-BC07-4A90-8BB4-5A8426114356}" type="sibTrans" cxnId="{0CD51031-61A1-4364-9683-132B94D7FAF8}">
      <dgm:prSet/>
      <dgm:spPr/>
      <dgm:t>
        <a:bodyPr/>
        <a:lstStyle/>
        <a:p>
          <a:endParaRPr lang="zh-TW" altLang="en-US"/>
        </a:p>
      </dgm:t>
    </dgm:pt>
    <dgm:pt modelId="{4D06390F-EED0-4E0A-89F3-902FA421AE7D}" type="pres">
      <dgm:prSet presAssocID="{A8A5E0B6-5444-4231-98C1-BC10437EF9CC}" presName="outerComposite" presStyleCnt="0">
        <dgm:presLayoutVars>
          <dgm:chMax val="5"/>
          <dgm:dir/>
          <dgm:resizeHandles val="exact"/>
        </dgm:presLayoutVars>
      </dgm:prSet>
      <dgm:spPr/>
      <dgm:t>
        <a:bodyPr/>
        <a:lstStyle/>
        <a:p>
          <a:endParaRPr lang="zh-TW" altLang="en-US"/>
        </a:p>
      </dgm:t>
    </dgm:pt>
    <dgm:pt modelId="{A647BE6C-222B-44D2-A976-DEA781D1D950}" type="pres">
      <dgm:prSet presAssocID="{A8A5E0B6-5444-4231-98C1-BC10437EF9CC}" presName="dummyMaxCanvas" presStyleCnt="0">
        <dgm:presLayoutVars/>
      </dgm:prSet>
      <dgm:spPr/>
    </dgm:pt>
    <dgm:pt modelId="{4F023A05-15F7-4128-9102-96A8BEC2A42D}" type="pres">
      <dgm:prSet presAssocID="{A8A5E0B6-5444-4231-98C1-BC10437EF9CC}" presName="ThreeNodes_1" presStyleLbl="node1" presStyleIdx="0" presStyleCnt="3" custScaleX="100347" custScaleY="180144">
        <dgm:presLayoutVars>
          <dgm:bulletEnabled val="1"/>
        </dgm:presLayoutVars>
      </dgm:prSet>
      <dgm:spPr/>
      <dgm:t>
        <a:bodyPr/>
        <a:lstStyle/>
        <a:p>
          <a:endParaRPr lang="zh-TW" altLang="en-US"/>
        </a:p>
      </dgm:t>
    </dgm:pt>
    <dgm:pt modelId="{060F2945-F2EE-4346-8B11-B20A04546FF2}" type="pres">
      <dgm:prSet presAssocID="{A8A5E0B6-5444-4231-98C1-BC10437EF9CC}" presName="ThreeNodes_2" presStyleLbl="node1" presStyleIdx="1" presStyleCnt="3">
        <dgm:presLayoutVars>
          <dgm:bulletEnabled val="1"/>
        </dgm:presLayoutVars>
      </dgm:prSet>
      <dgm:spPr/>
      <dgm:t>
        <a:bodyPr/>
        <a:lstStyle/>
        <a:p>
          <a:endParaRPr lang="zh-TW" altLang="en-US"/>
        </a:p>
      </dgm:t>
    </dgm:pt>
    <dgm:pt modelId="{CE65ED1D-BFC6-4F65-8CEA-702B939C11D7}" type="pres">
      <dgm:prSet presAssocID="{A8A5E0B6-5444-4231-98C1-BC10437EF9CC}" presName="ThreeNodes_3" presStyleLbl="node1" presStyleIdx="2" presStyleCnt="3" custScaleY="93964" custLinFactNeighborX="148" custLinFactNeighborY="-49359">
        <dgm:presLayoutVars>
          <dgm:bulletEnabled val="1"/>
        </dgm:presLayoutVars>
      </dgm:prSet>
      <dgm:spPr/>
      <dgm:t>
        <a:bodyPr/>
        <a:lstStyle/>
        <a:p>
          <a:endParaRPr lang="zh-TW" altLang="en-US"/>
        </a:p>
      </dgm:t>
    </dgm:pt>
    <dgm:pt modelId="{E3DD51FA-5283-4EA6-B3EC-0DC00A2D3D10}" type="pres">
      <dgm:prSet presAssocID="{A8A5E0B6-5444-4231-98C1-BC10437EF9CC}" presName="ThreeConn_1-2" presStyleLbl="fgAccFollowNode1" presStyleIdx="0" presStyleCnt="2" custScaleY="157335">
        <dgm:presLayoutVars>
          <dgm:bulletEnabled val="1"/>
        </dgm:presLayoutVars>
      </dgm:prSet>
      <dgm:spPr/>
      <dgm:t>
        <a:bodyPr/>
        <a:lstStyle/>
        <a:p>
          <a:endParaRPr lang="zh-TW" altLang="en-US"/>
        </a:p>
      </dgm:t>
    </dgm:pt>
    <dgm:pt modelId="{9E0F64B0-29BB-406D-B773-E7FAD8726B7B}" type="pres">
      <dgm:prSet presAssocID="{A8A5E0B6-5444-4231-98C1-BC10437EF9CC}" presName="ThreeConn_2-3" presStyleLbl="fgAccFollowNode1" presStyleIdx="1" presStyleCnt="2" custFlipVert="1" custScaleX="14464" custScaleY="15907">
        <dgm:presLayoutVars>
          <dgm:bulletEnabled val="1"/>
        </dgm:presLayoutVars>
      </dgm:prSet>
      <dgm:spPr/>
      <dgm:t>
        <a:bodyPr/>
        <a:lstStyle/>
        <a:p>
          <a:endParaRPr lang="zh-TW" altLang="en-US"/>
        </a:p>
      </dgm:t>
    </dgm:pt>
    <dgm:pt modelId="{4969DCBD-AB22-4269-8F34-D7C4A8669487}" type="pres">
      <dgm:prSet presAssocID="{A8A5E0B6-5444-4231-98C1-BC10437EF9CC}" presName="ThreeNodes_1_text" presStyleLbl="node1" presStyleIdx="2" presStyleCnt="3">
        <dgm:presLayoutVars>
          <dgm:bulletEnabled val="1"/>
        </dgm:presLayoutVars>
      </dgm:prSet>
      <dgm:spPr/>
      <dgm:t>
        <a:bodyPr/>
        <a:lstStyle/>
        <a:p>
          <a:endParaRPr lang="zh-TW" altLang="en-US"/>
        </a:p>
      </dgm:t>
    </dgm:pt>
    <dgm:pt modelId="{5A4AB885-CA28-4D0C-9CF7-4146A25186A6}" type="pres">
      <dgm:prSet presAssocID="{A8A5E0B6-5444-4231-98C1-BC10437EF9CC}" presName="ThreeNodes_2_text" presStyleLbl="node1" presStyleIdx="2" presStyleCnt="3">
        <dgm:presLayoutVars>
          <dgm:bulletEnabled val="1"/>
        </dgm:presLayoutVars>
      </dgm:prSet>
      <dgm:spPr/>
      <dgm:t>
        <a:bodyPr/>
        <a:lstStyle/>
        <a:p>
          <a:endParaRPr lang="zh-TW" altLang="en-US"/>
        </a:p>
      </dgm:t>
    </dgm:pt>
    <dgm:pt modelId="{AB00C91F-12EA-4818-9938-272F28E07E8C}" type="pres">
      <dgm:prSet presAssocID="{A8A5E0B6-5444-4231-98C1-BC10437EF9CC}" presName="ThreeNodes_3_text" presStyleLbl="node1" presStyleIdx="2" presStyleCnt="3">
        <dgm:presLayoutVars>
          <dgm:bulletEnabled val="1"/>
        </dgm:presLayoutVars>
      </dgm:prSet>
      <dgm:spPr/>
      <dgm:t>
        <a:bodyPr/>
        <a:lstStyle/>
        <a:p>
          <a:endParaRPr lang="zh-TW" altLang="en-US"/>
        </a:p>
      </dgm:t>
    </dgm:pt>
  </dgm:ptLst>
  <dgm:cxnLst>
    <dgm:cxn modelId="{A57478AB-41EF-4E8E-9C9E-0F35C91F68F2}" type="presOf" srcId="{E2515EA2-37AB-4332-B00F-82926D23B1B1}" destId="{060F2945-F2EE-4346-8B11-B20A04546FF2}" srcOrd="0" destOrd="0" presId="urn:microsoft.com/office/officeart/2005/8/layout/vProcess5"/>
    <dgm:cxn modelId="{5B776DF7-32A1-45F9-8B54-AFD5778A2068}" type="presOf" srcId="{A8A5E0B6-5444-4231-98C1-BC10437EF9CC}" destId="{4D06390F-EED0-4E0A-89F3-902FA421AE7D}" srcOrd="0" destOrd="0" presId="urn:microsoft.com/office/officeart/2005/8/layout/vProcess5"/>
    <dgm:cxn modelId="{33A5D50C-6AA1-46C5-A1E6-0CB00B77F8FA}" type="presOf" srcId="{084CD3D6-62D2-4A7A-AB64-85F03AAB61AA}" destId="{4969DCBD-AB22-4269-8F34-D7C4A8669487}" srcOrd="1" destOrd="0" presId="urn:microsoft.com/office/officeart/2005/8/layout/vProcess5"/>
    <dgm:cxn modelId="{EA27E926-3882-4B86-A1B8-A74774C23258}" type="presOf" srcId="{CB8D761D-97A7-4466-AA80-771F4D99FE42}" destId="{CE65ED1D-BFC6-4F65-8CEA-702B939C11D7}" srcOrd="0" destOrd="0" presId="urn:microsoft.com/office/officeart/2005/8/layout/vProcess5"/>
    <dgm:cxn modelId="{BC8896CE-0F85-465F-9DE0-B1EEBA67C1A9}" srcId="{A8A5E0B6-5444-4231-98C1-BC10437EF9CC}" destId="{E2515EA2-37AB-4332-B00F-82926D23B1B1}" srcOrd="1" destOrd="0" parTransId="{B1B4C7FA-B80B-4585-9125-BBC107FA9848}" sibTransId="{DBE468FD-32E3-459C-A53F-3817CDBB6FC1}"/>
    <dgm:cxn modelId="{0E0E4DFD-CCA3-4236-A594-71597ABA233F}" type="presOf" srcId="{E2515EA2-37AB-4332-B00F-82926D23B1B1}" destId="{5A4AB885-CA28-4D0C-9CF7-4146A25186A6}" srcOrd="1" destOrd="0" presId="urn:microsoft.com/office/officeart/2005/8/layout/vProcess5"/>
    <dgm:cxn modelId="{356CA389-00F5-4F90-9419-D53D05A10B29}" type="presOf" srcId="{084CD3D6-62D2-4A7A-AB64-85F03AAB61AA}" destId="{4F023A05-15F7-4128-9102-96A8BEC2A42D}" srcOrd="0" destOrd="0" presId="urn:microsoft.com/office/officeart/2005/8/layout/vProcess5"/>
    <dgm:cxn modelId="{F4A70FE7-143F-4770-9EFA-55D8F11BAED7}" type="presOf" srcId="{94355722-195C-4D43-BC4E-4BDE4BE4F5C0}" destId="{E3DD51FA-5283-4EA6-B3EC-0DC00A2D3D10}" srcOrd="0" destOrd="0" presId="urn:microsoft.com/office/officeart/2005/8/layout/vProcess5"/>
    <dgm:cxn modelId="{2BF1D727-A299-4848-9FB5-F3E038D8BBF8}" srcId="{A8A5E0B6-5444-4231-98C1-BC10437EF9CC}" destId="{084CD3D6-62D2-4A7A-AB64-85F03AAB61AA}" srcOrd="0" destOrd="0" parTransId="{99CDA16B-C747-4D32-A9BC-F2BDB23B0EA5}" sibTransId="{94355722-195C-4D43-BC4E-4BDE4BE4F5C0}"/>
    <dgm:cxn modelId="{784D16BA-F814-478E-8F36-5EFD79E3B3F6}" type="presOf" srcId="{DBE468FD-32E3-459C-A53F-3817CDBB6FC1}" destId="{9E0F64B0-29BB-406D-B773-E7FAD8726B7B}" srcOrd="0" destOrd="0" presId="urn:microsoft.com/office/officeart/2005/8/layout/vProcess5"/>
    <dgm:cxn modelId="{913BFC9B-AB0D-4FA0-A16B-62BCB27C75EE}" type="presOf" srcId="{CB8D761D-97A7-4466-AA80-771F4D99FE42}" destId="{AB00C91F-12EA-4818-9938-272F28E07E8C}" srcOrd="1" destOrd="0" presId="urn:microsoft.com/office/officeart/2005/8/layout/vProcess5"/>
    <dgm:cxn modelId="{0CD51031-61A1-4364-9683-132B94D7FAF8}" srcId="{A8A5E0B6-5444-4231-98C1-BC10437EF9CC}" destId="{CB8D761D-97A7-4466-AA80-771F4D99FE42}" srcOrd="2" destOrd="0" parTransId="{B0E7DE34-D97E-4ECB-B8C1-6FD6178A53EF}" sibTransId="{D18153BE-BC07-4A90-8BB4-5A8426114356}"/>
    <dgm:cxn modelId="{FE713A1F-1BAA-487D-8449-48673CBD3DB5}" type="presParOf" srcId="{4D06390F-EED0-4E0A-89F3-902FA421AE7D}" destId="{A647BE6C-222B-44D2-A976-DEA781D1D950}" srcOrd="0" destOrd="0" presId="urn:microsoft.com/office/officeart/2005/8/layout/vProcess5"/>
    <dgm:cxn modelId="{502DD6F4-9091-4A95-A67C-B1F8E500FD23}" type="presParOf" srcId="{4D06390F-EED0-4E0A-89F3-902FA421AE7D}" destId="{4F023A05-15F7-4128-9102-96A8BEC2A42D}" srcOrd="1" destOrd="0" presId="urn:microsoft.com/office/officeart/2005/8/layout/vProcess5"/>
    <dgm:cxn modelId="{1A3B4AA1-4E78-4AAF-83B5-F9C09F35F0FF}" type="presParOf" srcId="{4D06390F-EED0-4E0A-89F3-902FA421AE7D}" destId="{060F2945-F2EE-4346-8B11-B20A04546FF2}" srcOrd="2" destOrd="0" presId="urn:microsoft.com/office/officeart/2005/8/layout/vProcess5"/>
    <dgm:cxn modelId="{7BA4DC14-5355-4240-BD06-A8E5898AE81B}" type="presParOf" srcId="{4D06390F-EED0-4E0A-89F3-902FA421AE7D}" destId="{CE65ED1D-BFC6-4F65-8CEA-702B939C11D7}" srcOrd="3" destOrd="0" presId="urn:microsoft.com/office/officeart/2005/8/layout/vProcess5"/>
    <dgm:cxn modelId="{7ADDE4DA-4C80-433D-BF00-45836678FC3D}" type="presParOf" srcId="{4D06390F-EED0-4E0A-89F3-902FA421AE7D}" destId="{E3DD51FA-5283-4EA6-B3EC-0DC00A2D3D10}" srcOrd="4" destOrd="0" presId="urn:microsoft.com/office/officeart/2005/8/layout/vProcess5"/>
    <dgm:cxn modelId="{ACD45DEA-8ECE-4FBA-BCA2-AF05A1225B60}" type="presParOf" srcId="{4D06390F-EED0-4E0A-89F3-902FA421AE7D}" destId="{9E0F64B0-29BB-406D-B773-E7FAD8726B7B}" srcOrd="5" destOrd="0" presId="urn:microsoft.com/office/officeart/2005/8/layout/vProcess5"/>
    <dgm:cxn modelId="{8544567F-17F1-442C-A725-6A03E1C1682A}" type="presParOf" srcId="{4D06390F-EED0-4E0A-89F3-902FA421AE7D}" destId="{4969DCBD-AB22-4269-8F34-D7C4A8669487}" srcOrd="6" destOrd="0" presId="urn:microsoft.com/office/officeart/2005/8/layout/vProcess5"/>
    <dgm:cxn modelId="{4EFA1A70-FC34-445A-984D-1B74F938DFA9}" type="presParOf" srcId="{4D06390F-EED0-4E0A-89F3-902FA421AE7D}" destId="{5A4AB885-CA28-4D0C-9CF7-4146A25186A6}" srcOrd="7" destOrd="0" presId="urn:microsoft.com/office/officeart/2005/8/layout/vProcess5"/>
    <dgm:cxn modelId="{143F0426-2013-40D7-8F0C-EFAE1BFA2F87}" type="presParOf" srcId="{4D06390F-EED0-4E0A-89F3-902FA421AE7D}" destId="{AB00C91F-12EA-4818-9938-272F28E07E8C}"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上櫃公司於營業日下午</a:t>
          </a:r>
          <a:r>
            <a:rPr lang="en-US" altLang="en-US" sz="2800" b="1" kern="1200" dirty="0" smtClean="0">
              <a:solidFill>
                <a:srgbClr val="0000FF"/>
              </a:solidFill>
              <a:latin typeface="標楷體" panose="03000509000000000000" pitchFamily="65" charset="-120"/>
              <a:ea typeface="標楷體" panose="03000509000000000000" pitchFamily="65" charset="-120"/>
            </a:rPr>
            <a:t>5</a:t>
          </a:r>
          <a:r>
            <a:rPr lang="zh-TW" altLang="en-US" sz="2800" b="1" kern="1200" dirty="0" smtClean="0">
              <a:solidFill>
                <a:srgbClr val="0000FF"/>
              </a:solidFill>
              <a:latin typeface="標楷體" panose="03000509000000000000" pitchFamily="65" charset="-120"/>
              <a:ea typeface="標楷體" panose="03000509000000000000" pitchFamily="65" charset="-120"/>
            </a:rPr>
            <a:t>時前公開或召開董事會決議特定重大事件，作為申請暫停交易要件之原因</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F3879489-4645-4605-8AFB-4BBAD56E6FA4}">
      <dgm:prSet custT="1"/>
      <dgm:spPr/>
      <dgm:t>
        <a:bodyPr/>
        <a:lstStyle/>
        <a:p>
          <a:pPr rtl="0"/>
          <a:r>
            <a:rPr lang="zh-TW" sz="2400" dirty="0" smtClean="0">
              <a:solidFill>
                <a:srgbClr val="0070C0"/>
              </a:solidFill>
              <a:latin typeface="標楷體" panose="03000509000000000000" pitchFamily="65" charset="-120"/>
              <a:ea typeface="標楷體" panose="03000509000000000000" pitchFamily="65" charset="-120"/>
            </a:rPr>
            <a:t>上</a:t>
          </a:r>
          <a:r>
            <a:rPr lang="zh-TW" altLang="en-US" sz="2400" dirty="0" smtClean="0">
              <a:solidFill>
                <a:srgbClr val="0070C0"/>
              </a:solidFill>
              <a:latin typeface="標楷體" panose="03000509000000000000" pitchFamily="65" charset="-120"/>
              <a:ea typeface="標楷體" panose="03000509000000000000" pitchFamily="65" charset="-120"/>
            </a:rPr>
            <a:t>櫃</a:t>
          </a:r>
          <a:r>
            <a:rPr lang="zh-TW" sz="2400" dirty="0" smtClean="0">
              <a:solidFill>
                <a:srgbClr val="0070C0"/>
              </a:solidFill>
              <a:latin typeface="標楷體" panose="03000509000000000000" pitchFamily="65" charset="-120"/>
              <a:ea typeface="標楷體" panose="03000509000000000000" pitchFamily="65" charset="-120"/>
            </a:rPr>
            <a:t>有價證券一般交易時間雖至下午</a:t>
          </a:r>
          <a:r>
            <a:rPr lang="en-US" sz="2400" dirty="0" smtClean="0">
              <a:solidFill>
                <a:srgbClr val="0070C0"/>
              </a:solidFill>
              <a:latin typeface="標楷體" panose="03000509000000000000" pitchFamily="65" charset="-120"/>
              <a:ea typeface="標楷體" panose="03000509000000000000" pitchFamily="65" charset="-120"/>
            </a:rPr>
            <a:t>1</a:t>
          </a:r>
          <a:r>
            <a:rPr lang="zh-TW" sz="2400" dirty="0" smtClean="0">
              <a:solidFill>
                <a:srgbClr val="0070C0"/>
              </a:solidFill>
              <a:latin typeface="標楷體" panose="03000509000000000000" pitchFamily="65" charset="-120"/>
              <a:ea typeface="標楷體" panose="03000509000000000000" pitchFamily="65" charset="-120"/>
            </a:rPr>
            <a:t>時</a:t>
          </a:r>
          <a:r>
            <a:rPr lang="en-US" sz="2400" dirty="0" smtClean="0">
              <a:solidFill>
                <a:srgbClr val="0070C0"/>
              </a:solidFill>
              <a:latin typeface="標楷體" panose="03000509000000000000" pitchFamily="65" charset="-120"/>
              <a:ea typeface="標楷體" panose="03000509000000000000" pitchFamily="65" charset="-120"/>
            </a:rPr>
            <a:t>30</a:t>
          </a:r>
          <a:r>
            <a:rPr lang="zh-TW" sz="2400" dirty="0" smtClean="0">
              <a:solidFill>
                <a:srgbClr val="0070C0"/>
              </a:solidFill>
              <a:latin typeface="標楷體" panose="03000509000000000000" pitchFamily="65" charset="-120"/>
              <a:ea typeface="標楷體" panose="03000509000000000000" pitchFamily="65" charset="-120"/>
            </a:rPr>
            <a:t>分止，惟考量鉅額交易時間係至下午</a:t>
          </a:r>
          <a:r>
            <a:rPr lang="en-US" sz="2400" dirty="0" smtClean="0">
              <a:solidFill>
                <a:srgbClr val="0070C0"/>
              </a:solidFill>
              <a:latin typeface="標楷體" panose="03000509000000000000" pitchFamily="65" charset="-120"/>
              <a:ea typeface="標楷體" panose="03000509000000000000" pitchFamily="65" charset="-120"/>
            </a:rPr>
            <a:t>5</a:t>
          </a:r>
          <a:r>
            <a:rPr lang="zh-TW" sz="2400" dirty="0" smtClean="0">
              <a:solidFill>
                <a:srgbClr val="0070C0"/>
              </a:solidFill>
              <a:latin typeface="標楷體" panose="03000509000000000000" pitchFamily="65" charset="-120"/>
              <a:ea typeface="標楷體" panose="03000509000000000000" pitchFamily="65" charset="-120"/>
            </a:rPr>
            <a:t>時止，是以上櫃公司於營業日下午</a:t>
          </a:r>
          <a:r>
            <a:rPr lang="en-US" sz="2400" dirty="0" smtClean="0">
              <a:solidFill>
                <a:srgbClr val="0070C0"/>
              </a:solidFill>
              <a:latin typeface="標楷體" panose="03000509000000000000" pitchFamily="65" charset="-120"/>
              <a:ea typeface="標楷體" panose="03000509000000000000" pitchFamily="65" charset="-120"/>
            </a:rPr>
            <a:t>5</a:t>
          </a:r>
          <a:r>
            <a:rPr lang="zh-TW" sz="2400" dirty="0" smtClean="0">
              <a:solidFill>
                <a:srgbClr val="0070C0"/>
              </a:solidFill>
              <a:latin typeface="標楷體" panose="03000509000000000000" pitchFamily="65" charset="-120"/>
              <a:ea typeface="標楷體" panose="03000509000000000000" pitchFamily="65" charset="-120"/>
            </a:rPr>
            <a:t>時前公開或召開董事會決議特定重大事件，仍屬在交易時間內所為，故以該時點作為上櫃公司應否申請暫停交易之要件</a:t>
          </a:r>
          <a:endParaRPr lang="en-US" sz="2400" dirty="0">
            <a:solidFill>
              <a:srgbClr val="0070C0"/>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6CA4A35E-393F-46CF-9B9D-EC2527F7F829}">
      <dgm:prSet custT="1"/>
      <dgm:spPr/>
      <dgm:t>
        <a:bodyPr/>
        <a:lstStyle/>
        <a:p>
          <a:endParaRPr lang="zh-TW" altLang="en-US" sz="2400" dirty="0" smtClean="0">
            <a:solidFill>
              <a:srgbClr val="3366FF"/>
            </a:solidFill>
            <a:latin typeface="標楷體" pitchFamily="65" charset="-120"/>
            <a:ea typeface="標楷體" pitchFamily="65" charset="-120"/>
          </a:endParaRPr>
        </a:p>
      </dgm:t>
    </dgm:pt>
    <dgm:pt modelId="{81129939-28F0-4442-B9F5-5D49863A0CBA}" type="parTrans" cxnId="{3FC122C3-E042-4128-A709-111DD32B6581}">
      <dgm:prSet/>
      <dgm:spPr/>
      <dgm:t>
        <a:bodyPr/>
        <a:lstStyle/>
        <a:p>
          <a:endParaRPr lang="zh-TW" altLang="en-US"/>
        </a:p>
      </dgm:t>
    </dgm:pt>
    <dgm:pt modelId="{00A9DC6F-F92B-461E-9536-1482D16C8AF3}" type="sibTrans" cxnId="{3FC122C3-E042-4128-A709-111DD32B6581}">
      <dgm:prSet/>
      <dgm:spPr/>
      <dgm:t>
        <a:bodyPr/>
        <a:lstStyle/>
        <a:p>
          <a:endParaRPr lang="zh-TW" altLang="en-US"/>
        </a:p>
      </dgm:t>
    </dgm:pt>
    <dgm:pt modelId="{2C28E7DE-34EA-400F-B7A5-C03E0DB19B93}">
      <dgm:prSet custT="1"/>
      <dgm:spPr/>
      <dgm:t>
        <a:bodyPr/>
        <a:lstStyle/>
        <a:p>
          <a:pPr rtl="0"/>
          <a:endParaRPr lang="en-US" sz="2000" dirty="0">
            <a:solidFill>
              <a:srgbClr val="3366FF"/>
            </a:solidFill>
            <a:latin typeface="標楷體" pitchFamily="65" charset="-120"/>
            <a:ea typeface="標楷體" pitchFamily="65" charset="-120"/>
          </a:endParaRPr>
        </a:p>
      </dgm:t>
    </dgm:pt>
    <dgm:pt modelId="{E6C1D521-B238-4E4E-ABBF-2F6E8158B761}" type="parTrans" cxnId="{B08D558B-36F5-47E9-AD63-8A248BA24B1F}">
      <dgm:prSet/>
      <dgm:spPr/>
      <dgm:t>
        <a:bodyPr/>
        <a:lstStyle/>
        <a:p>
          <a:endParaRPr lang="zh-TW" altLang="en-US"/>
        </a:p>
      </dgm:t>
    </dgm:pt>
    <dgm:pt modelId="{83593794-F109-4A58-A801-680575A10C42}" type="sibTrans" cxnId="{B08D558B-36F5-47E9-AD63-8A248BA24B1F}">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X="97937" custScaleY="489357" custLinFactNeighborX="840" custLinFactNeighborY="-22350">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146392" custLinFactNeighborY="2348">
        <dgm:presLayoutVars>
          <dgm:bulletEnabled val="1"/>
        </dgm:presLayoutVars>
      </dgm:prSet>
      <dgm:spPr/>
      <dgm:t>
        <a:bodyPr/>
        <a:lstStyle/>
        <a:p>
          <a:endParaRPr lang="zh-TW" altLang="en-US"/>
        </a:p>
      </dgm:t>
    </dgm:pt>
  </dgm:ptLst>
  <dgm:cxnLst>
    <dgm:cxn modelId="{4AA68C1F-705C-41BB-BF03-DFBC525EE8BB}" type="presOf" srcId="{996E0E08-8AE7-4CB4-AD17-59429B406352}" destId="{2D76D21F-54D8-4851-96B4-7E79CF1F0174}" srcOrd="0" destOrd="0" presId="urn:microsoft.com/office/officeart/2005/8/layout/vList2"/>
    <dgm:cxn modelId="{B08D558B-36F5-47E9-AD63-8A248BA24B1F}" srcId="{A966A031-8A4E-4E11-A6CB-4DB187EC1E40}" destId="{2C28E7DE-34EA-400F-B7A5-C03E0DB19B93}" srcOrd="2" destOrd="0" parTransId="{E6C1D521-B238-4E4E-ABBF-2F6E8158B761}" sibTransId="{83593794-F109-4A58-A801-680575A10C42}"/>
    <dgm:cxn modelId="{5BE0C815-4924-440D-8FDD-1A16202BF9CA}" srcId="{A966A031-8A4E-4E11-A6CB-4DB187EC1E40}" destId="{996E0E08-8AE7-4CB4-AD17-59429B406352}" srcOrd="0" destOrd="0" parTransId="{701FFFE4-875A-40D6-8870-0086481408FB}" sibTransId="{8E728C55-F5B3-4B47-8339-ADBE7A9A6DD4}"/>
    <dgm:cxn modelId="{C28BC618-7CBE-4DDA-B8E1-12D0A6B53AEA}" type="presOf" srcId="{A966A031-8A4E-4E11-A6CB-4DB187EC1E40}" destId="{5BF6FD7D-B6DA-4486-8E04-8C93B50D1468}" srcOrd="0" destOrd="0" presId="urn:microsoft.com/office/officeart/2005/8/layout/vList2"/>
    <dgm:cxn modelId="{62EE35FE-CB5A-420D-81B3-4AB0B23E39F1}" type="presOf" srcId="{2C28E7DE-34EA-400F-B7A5-C03E0DB19B93}" destId="{2D76D21F-54D8-4851-96B4-7E79CF1F0174}" srcOrd="0" destOrd="2" presId="urn:microsoft.com/office/officeart/2005/8/layout/vList2"/>
    <dgm:cxn modelId="{DAE3C733-8E90-43FA-9A8C-0F15035BC15D}" srcId="{BF48EE7C-AEB8-4231-AF0C-C18CA4A2148C}" destId="{A966A031-8A4E-4E11-A6CB-4DB187EC1E40}" srcOrd="0" destOrd="0" parTransId="{618F2D8C-3BA5-4869-A8E0-718C441CE852}" sibTransId="{22DC77D6-DB7D-4D03-B105-31A48D957B0E}"/>
    <dgm:cxn modelId="{76238A32-46A9-408A-B6D9-27256FACD93A}" srcId="{A966A031-8A4E-4E11-A6CB-4DB187EC1E40}" destId="{F3879489-4645-4605-8AFB-4BBAD56E6FA4}" srcOrd="1" destOrd="0" parTransId="{37F491EB-5FA3-4800-BF0A-7F738D3EE6A1}" sibTransId="{DC15E4F9-6CB7-4B9B-AB79-5659C313F725}"/>
    <dgm:cxn modelId="{3FC122C3-E042-4128-A709-111DD32B6581}" srcId="{A966A031-8A4E-4E11-A6CB-4DB187EC1E40}" destId="{6CA4A35E-393F-46CF-9B9D-EC2527F7F829}" srcOrd="3" destOrd="0" parTransId="{81129939-28F0-4442-B9F5-5D49863A0CBA}" sibTransId="{00A9DC6F-F92B-461E-9536-1482D16C8AF3}"/>
    <dgm:cxn modelId="{77390DA9-DE95-4EDB-9333-48F303CE723C}" type="presOf" srcId="{6CA4A35E-393F-46CF-9B9D-EC2527F7F829}" destId="{2D76D21F-54D8-4851-96B4-7E79CF1F0174}" srcOrd="0" destOrd="3" presId="urn:microsoft.com/office/officeart/2005/8/layout/vList2"/>
    <dgm:cxn modelId="{AD3E0FA6-CC71-46DB-A9FB-85AE9EB3F750}" type="presOf" srcId="{F3879489-4645-4605-8AFB-4BBAD56E6FA4}" destId="{2D76D21F-54D8-4851-96B4-7E79CF1F0174}" srcOrd="0" destOrd="1" presId="urn:microsoft.com/office/officeart/2005/8/layout/vList2"/>
    <dgm:cxn modelId="{00B94A7B-5295-4332-8C6C-253BF14237C8}" type="presOf" srcId="{BF48EE7C-AEB8-4231-AF0C-C18CA4A2148C}" destId="{6DF5F0E4-F3DA-4C18-B552-BE498FDF63DA}" srcOrd="0" destOrd="0" presId="urn:microsoft.com/office/officeart/2005/8/layout/vList2"/>
    <dgm:cxn modelId="{905F1BE0-6CA4-4093-870A-73259DA6DDC6}" type="presParOf" srcId="{6DF5F0E4-F3DA-4C18-B552-BE498FDF63DA}" destId="{5BF6FD7D-B6DA-4486-8E04-8C93B50D1468}" srcOrd="0" destOrd="0" presId="urn:microsoft.com/office/officeart/2005/8/layout/vList2"/>
    <dgm:cxn modelId="{8A9D374F-9863-4B9E-832F-CA4746AB125C}"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訊息面暫停交易之原則</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6CA4A35E-393F-46CF-9B9D-EC2527F7F829}">
      <dgm:prSet custT="1"/>
      <dgm:spPr/>
      <dgm:t>
        <a:bodyPr/>
        <a:lstStyle/>
        <a:p>
          <a:endParaRPr lang="zh-TW" altLang="en-US" sz="2400" dirty="0" smtClean="0">
            <a:solidFill>
              <a:srgbClr val="3366FF"/>
            </a:solidFill>
            <a:latin typeface="標楷體" pitchFamily="65" charset="-120"/>
            <a:ea typeface="標楷體" pitchFamily="65" charset="-120"/>
          </a:endParaRPr>
        </a:p>
      </dgm:t>
    </dgm:pt>
    <dgm:pt modelId="{81129939-28F0-4442-B9F5-5D49863A0CBA}" type="parTrans" cxnId="{3FC122C3-E042-4128-A709-111DD32B6581}">
      <dgm:prSet/>
      <dgm:spPr/>
      <dgm:t>
        <a:bodyPr/>
        <a:lstStyle/>
        <a:p>
          <a:endParaRPr lang="zh-TW" altLang="en-US"/>
        </a:p>
      </dgm:t>
    </dgm:pt>
    <dgm:pt modelId="{00A9DC6F-F92B-461E-9536-1482D16C8AF3}" type="sibTrans" cxnId="{3FC122C3-E042-4128-A709-111DD32B6581}">
      <dgm:prSet/>
      <dgm:spPr/>
      <dgm:t>
        <a:bodyPr/>
        <a:lstStyle/>
        <a:p>
          <a:endParaRPr lang="zh-TW" altLang="en-US"/>
        </a:p>
      </dgm:t>
    </dgm:pt>
    <dgm:pt modelId="{2C28E7DE-34EA-400F-B7A5-C03E0DB19B93}">
      <dgm:prSet custT="1"/>
      <dgm:spPr/>
      <dgm:t>
        <a:bodyPr/>
        <a:lstStyle/>
        <a:p>
          <a:pPr rtl="0"/>
          <a:endParaRPr lang="en-US" sz="2000" dirty="0">
            <a:solidFill>
              <a:srgbClr val="3366FF"/>
            </a:solidFill>
            <a:latin typeface="標楷體" pitchFamily="65" charset="-120"/>
            <a:ea typeface="標楷體" pitchFamily="65" charset="-120"/>
          </a:endParaRPr>
        </a:p>
      </dgm:t>
    </dgm:pt>
    <dgm:pt modelId="{E6C1D521-B238-4E4E-ABBF-2F6E8158B761}" type="parTrans" cxnId="{B08D558B-36F5-47E9-AD63-8A248BA24B1F}">
      <dgm:prSet/>
      <dgm:spPr/>
      <dgm:t>
        <a:bodyPr/>
        <a:lstStyle/>
        <a:p>
          <a:endParaRPr lang="zh-TW" altLang="en-US"/>
        </a:p>
      </dgm:t>
    </dgm:pt>
    <dgm:pt modelId="{83593794-F109-4A58-A801-680575A10C42}" type="sibTrans" cxnId="{B08D558B-36F5-47E9-AD63-8A248BA24B1F}">
      <dgm:prSet/>
      <dgm:spPr/>
      <dgm:t>
        <a:bodyPr/>
        <a:lstStyle/>
        <a:p>
          <a:endParaRPr lang="zh-TW" altLang="en-US"/>
        </a:p>
      </dgm:t>
    </dgm:pt>
    <dgm:pt modelId="{4BACBE4D-BB96-41A5-966C-42B142C312DE}">
      <dgm:prSet custT="1"/>
      <dgm:spPr/>
      <dgm:t>
        <a:bodyPr/>
        <a:lstStyle/>
        <a:p>
          <a:pPr rtl="0"/>
          <a:endParaRPr lang="en-US" sz="2400" dirty="0">
            <a:solidFill>
              <a:srgbClr val="0070C0"/>
            </a:solidFill>
            <a:latin typeface="標楷體" pitchFamily="65" charset="-120"/>
            <a:ea typeface="標楷體" pitchFamily="65" charset="-120"/>
          </a:endParaRPr>
        </a:p>
      </dgm:t>
    </dgm:pt>
    <dgm:pt modelId="{FBCEE342-A557-4858-926E-7162873AC8E8}" type="parTrans" cxnId="{07CEC334-2EED-435A-9721-0F1C19564A66}">
      <dgm:prSet/>
      <dgm:spPr/>
      <dgm:t>
        <a:bodyPr/>
        <a:lstStyle/>
        <a:p>
          <a:endParaRPr lang="zh-TW" altLang="en-US"/>
        </a:p>
      </dgm:t>
    </dgm:pt>
    <dgm:pt modelId="{7CF5B4C9-C232-43B5-84EB-9F9C567E9CC9}" type="sibTrans" cxnId="{07CEC334-2EED-435A-9721-0F1C19564A66}">
      <dgm:prSet/>
      <dgm:spPr/>
      <dgm:t>
        <a:bodyPr/>
        <a:lstStyle/>
        <a:p>
          <a:endParaRPr lang="zh-TW" altLang="en-US"/>
        </a:p>
      </dgm:t>
    </dgm:pt>
    <dgm:pt modelId="{7CF8A2FF-4977-4299-96A4-65A267F65753}">
      <dgm:prSet custT="1"/>
      <dgm:spPr/>
      <dgm:t>
        <a:bodyPr/>
        <a:lstStyle/>
        <a:p>
          <a:pPr rtl="0"/>
          <a:endParaRPr lang="en-US" sz="2400" dirty="0">
            <a:solidFill>
              <a:srgbClr val="0070C0"/>
            </a:solidFill>
            <a:latin typeface="標楷體" pitchFamily="65" charset="-120"/>
            <a:ea typeface="標楷體" pitchFamily="65" charset="-120"/>
          </a:endParaRPr>
        </a:p>
      </dgm:t>
    </dgm:pt>
    <dgm:pt modelId="{610BCF6A-7E1C-47F4-9FA6-B12C88C1AD3C}" type="parTrans" cxnId="{DB991B45-B404-4302-A2C6-123EE1AA6B85}">
      <dgm:prSet/>
      <dgm:spPr/>
      <dgm:t>
        <a:bodyPr/>
        <a:lstStyle/>
        <a:p>
          <a:endParaRPr lang="zh-TW" altLang="en-US"/>
        </a:p>
      </dgm:t>
    </dgm:pt>
    <dgm:pt modelId="{64767DA2-90DB-4B48-91D7-198776EAE572}" type="sibTrans" cxnId="{DB991B45-B404-4302-A2C6-123EE1AA6B85}">
      <dgm:prSet/>
      <dgm:spPr/>
      <dgm:t>
        <a:bodyPr/>
        <a:lstStyle/>
        <a:p>
          <a:endParaRPr lang="zh-TW" altLang="en-US"/>
        </a:p>
      </dgm:t>
    </dgm:pt>
    <dgm:pt modelId="{1A5AF8D5-4128-4A3E-9F86-3580E56D7A9B}">
      <dgm:prSet custT="1"/>
      <dgm:spPr/>
      <dgm:t>
        <a:bodyPr/>
        <a:lstStyle/>
        <a:p>
          <a:r>
            <a:rPr lang="zh-TW" altLang="en-US" sz="2400" dirty="0" smtClean="0">
              <a:solidFill>
                <a:srgbClr val="0070C0"/>
              </a:solidFill>
              <a:latin typeface="標楷體" panose="03000509000000000000" pitchFamily="65" charset="-120"/>
              <a:ea typeface="標楷體" panose="03000509000000000000" pitchFamily="65" charset="-120"/>
            </a:rPr>
            <a:t>上市櫃公司如於營業日</a:t>
          </a:r>
          <a:r>
            <a:rPr lang="zh-TW" altLang="en-US" sz="2400" u="sng" dirty="0" smtClean="0">
              <a:solidFill>
                <a:srgbClr val="0070C0"/>
              </a:solidFill>
              <a:latin typeface="標楷體" panose="03000509000000000000" pitchFamily="65" charset="-120"/>
              <a:ea typeface="標楷體" panose="03000509000000000000" pitchFamily="65" charset="-120"/>
            </a:rPr>
            <a:t>下午</a:t>
          </a:r>
          <a:r>
            <a:rPr lang="en-US" altLang="en-US" sz="2400" u="sng" dirty="0" smtClean="0">
              <a:solidFill>
                <a:srgbClr val="0070C0"/>
              </a:solidFill>
              <a:latin typeface="標楷體" panose="03000509000000000000" pitchFamily="65" charset="-120"/>
              <a:ea typeface="標楷體" panose="03000509000000000000" pitchFamily="65" charset="-120"/>
            </a:rPr>
            <a:t>5</a:t>
          </a:r>
          <a:r>
            <a:rPr lang="zh-TW" altLang="en-US" sz="2400" u="sng" dirty="0" smtClean="0">
              <a:solidFill>
                <a:srgbClr val="0070C0"/>
              </a:solidFill>
              <a:latin typeface="標楷體" panose="03000509000000000000" pitchFamily="65" charset="-120"/>
              <a:ea typeface="標楷體" panose="03000509000000000000" pitchFamily="65" charset="-120"/>
            </a:rPr>
            <a:t>點後</a:t>
          </a:r>
          <a:r>
            <a:rPr lang="zh-TW" altLang="en-US" sz="2400" dirty="0" smtClean="0">
              <a:solidFill>
                <a:srgbClr val="0070C0"/>
              </a:solidFill>
              <a:latin typeface="標楷體" panose="03000509000000000000" pitchFamily="65" charset="-120"/>
              <a:ea typeface="標楷體" panose="03000509000000000000" pitchFamily="65" charset="-120"/>
            </a:rPr>
            <a:t>有公開處理程序第</a:t>
          </a:r>
          <a:r>
            <a:rPr lang="en-US" altLang="en-US" sz="2400" dirty="0" smtClean="0">
              <a:solidFill>
                <a:srgbClr val="0070C0"/>
              </a:solidFill>
              <a:latin typeface="標楷體" panose="03000509000000000000" pitchFamily="65" charset="-120"/>
              <a:ea typeface="標楷體" panose="03000509000000000000" pitchFamily="65" charset="-120"/>
            </a:rPr>
            <a:t>13</a:t>
          </a:r>
          <a:r>
            <a:rPr lang="zh-TW" altLang="en-US" sz="2400" dirty="0" smtClean="0">
              <a:solidFill>
                <a:srgbClr val="0070C0"/>
              </a:solidFill>
              <a:latin typeface="標楷體" panose="03000509000000000000" pitchFamily="65" charset="-120"/>
              <a:ea typeface="標楷體" panose="03000509000000000000" pitchFamily="65" charset="-120"/>
            </a:rPr>
            <a:t>條之</a:t>
          </a:r>
          <a:r>
            <a:rPr lang="en-US" altLang="en-US" sz="2400" dirty="0" smtClean="0">
              <a:solidFill>
                <a:srgbClr val="0070C0"/>
              </a:solidFill>
              <a:latin typeface="標楷體" panose="03000509000000000000" pitchFamily="65" charset="-120"/>
              <a:ea typeface="標楷體" panose="03000509000000000000" pitchFamily="65" charset="-120"/>
            </a:rPr>
            <a:t>1</a:t>
          </a:r>
          <a:r>
            <a:rPr lang="zh-TW" altLang="en-US" sz="2400" dirty="0" smtClean="0">
              <a:solidFill>
                <a:srgbClr val="0070C0"/>
              </a:solidFill>
              <a:latin typeface="標楷體" panose="03000509000000000000" pitchFamily="65" charset="-120"/>
              <a:ea typeface="標楷體" panose="03000509000000000000" pitchFamily="65" charset="-120"/>
            </a:rPr>
            <a:t>所定之事由時，因訊息已有充份時間供投資人知悉</a:t>
          </a:r>
          <a:r>
            <a:rPr lang="zh-TW" altLang="en-US" sz="2400" dirty="0" smtClean="0">
              <a:solidFill>
                <a:srgbClr val="0070C0"/>
              </a:solidFill>
              <a:latin typeface="標楷體" panose="03000509000000000000" pitchFamily="65" charset="-120"/>
              <a:ea typeface="標楷體" panose="03000509000000000000" pitchFamily="65" charset="-120"/>
            </a:rPr>
            <a:t>，且非屬交易時段，故無需申請暫停交易</a:t>
          </a:r>
          <a:endParaRPr lang="zh-TW" altLang="en-US" dirty="0"/>
        </a:p>
      </dgm:t>
    </dgm:pt>
    <dgm:pt modelId="{89632962-A27A-4123-8C04-94A66A72D413}" type="sibTrans" cxnId="{C3527E94-143C-4F07-B145-9E6179223602}">
      <dgm:prSet/>
      <dgm:spPr/>
    </dgm:pt>
    <dgm:pt modelId="{99A69461-1B58-49C1-8FF3-6EC725E3B794}" type="parTrans" cxnId="{C3527E94-143C-4F07-B145-9E6179223602}">
      <dgm:prSet/>
      <dgm:spPr/>
    </dgm:pt>
    <dgm:pt modelId="{F3879489-4645-4605-8AFB-4BBAD56E6FA4}">
      <dgm:prSet custT="1"/>
      <dgm:spPr/>
      <dgm:t>
        <a:bodyPr/>
        <a:lstStyle/>
        <a:p>
          <a:pPr rtl="0"/>
          <a:r>
            <a:rPr lang="zh-TW" altLang="en-US" sz="2400" dirty="0" smtClean="0">
              <a:solidFill>
                <a:srgbClr val="0070C0"/>
              </a:solidFill>
              <a:latin typeface="標楷體" panose="03000509000000000000" pitchFamily="65" charset="-120"/>
              <a:ea typeface="標楷體" panose="03000509000000000000" pitchFamily="65" charset="-120"/>
            </a:rPr>
            <a:t>上市櫃公司如於營業日</a:t>
          </a:r>
          <a:r>
            <a:rPr lang="zh-TW" altLang="en-US" sz="2400" u="sng" dirty="0" smtClean="0">
              <a:solidFill>
                <a:srgbClr val="0070C0"/>
              </a:solidFill>
              <a:latin typeface="標楷體" panose="03000509000000000000" pitchFamily="65" charset="-120"/>
              <a:ea typeface="標楷體" panose="03000509000000000000" pitchFamily="65" charset="-120"/>
            </a:rPr>
            <a:t>下午</a:t>
          </a:r>
          <a:r>
            <a:rPr lang="en-US" altLang="zh-TW" sz="2400" u="sng" dirty="0" smtClean="0">
              <a:solidFill>
                <a:srgbClr val="0070C0"/>
              </a:solidFill>
              <a:latin typeface="標楷體" panose="03000509000000000000" pitchFamily="65" charset="-120"/>
              <a:ea typeface="標楷體" panose="03000509000000000000" pitchFamily="65" charset="-120"/>
            </a:rPr>
            <a:t>5</a:t>
          </a:r>
          <a:r>
            <a:rPr lang="zh-TW" altLang="en-US" sz="2400" u="sng" dirty="0" smtClean="0">
              <a:solidFill>
                <a:srgbClr val="0070C0"/>
              </a:solidFill>
              <a:latin typeface="標楷體" panose="03000509000000000000" pitchFamily="65" charset="-120"/>
              <a:ea typeface="標楷體" panose="03000509000000000000" pitchFamily="65" charset="-120"/>
            </a:rPr>
            <a:t>點前</a:t>
          </a:r>
          <a:r>
            <a:rPr lang="zh-TW" altLang="en-US" sz="2400" dirty="0" smtClean="0">
              <a:solidFill>
                <a:srgbClr val="0070C0"/>
              </a:solidFill>
              <a:latin typeface="標楷體" panose="03000509000000000000" pitchFamily="65" charset="-120"/>
              <a:ea typeface="標楷體" panose="03000509000000000000" pitchFamily="65" charset="-120"/>
            </a:rPr>
            <a:t>有公開處理程序第</a:t>
          </a:r>
          <a:r>
            <a:rPr lang="en-US" altLang="zh-TW" sz="2400" dirty="0" smtClean="0">
              <a:solidFill>
                <a:srgbClr val="0070C0"/>
              </a:solidFill>
              <a:latin typeface="標楷體" panose="03000509000000000000" pitchFamily="65" charset="-120"/>
              <a:ea typeface="標楷體" panose="03000509000000000000" pitchFamily="65" charset="-120"/>
            </a:rPr>
            <a:t>13</a:t>
          </a:r>
          <a:r>
            <a:rPr lang="zh-TW" altLang="en-US" sz="2400" dirty="0" smtClean="0">
              <a:solidFill>
                <a:srgbClr val="0070C0"/>
              </a:solidFill>
              <a:latin typeface="標楷體" panose="03000509000000000000" pitchFamily="65" charset="-120"/>
              <a:ea typeface="標楷體" panose="03000509000000000000" pitchFamily="65" charset="-120"/>
            </a:rPr>
            <a:t>條之</a:t>
          </a:r>
          <a:r>
            <a:rPr lang="en-US" altLang="zh-TW" sz="2400" dirty="0" smtClean="0">
              <a:solidFill>
                <a:srgbClr val="0070C0"/>
              </a:solidFill>
              <a:latin typeface="標楷體" panose="03000509000000000000" pitchFamily="65" charset="-120"/>
              <a:ea typeface="標楷體" panose="03000509000000000000" pitchFamily="65" charset="-120"/>
            </a:rPr>
            <a:t>1</a:t>
          </a:r>
          <a:r>
            <a:rPr lang="zh-TW" altLang="en-US" sz="2400" dirty="0" smtClean="0">
              <a:solidFill>
                <a:srgbClr val="0070C0"/>
              </a:solidFill>
              <a:latin typeface="標楷體" panose="03000509000000000000" pitchFamily="65" charset="-120"/>
              <a:ea typeface="標楷體" panose="03000509000000000000" pitchFamily="65" charset="-120"/>
            </a:rPr>
            <a:t>所定之事由時，為使前開訊息能讓投資人有時間知悉</a:t>
          </a:r>
          <a:r>
            <a:rPr lang="zh-TW" altLang="en-US" sz="2400" dirty="0" smtClean="0">
              <a:solidFill>
                <a:srgbClr val="0070C0"/>
              </a:solidFill>
              <a:latin typeface="標楷體" panose="03000509000000000000" pitchFamily="65" charset="-120"/>
              <a:ea typeface="標楷體" panose="03000509000000000000" pitchFamily="65" charset="-120"/>
            </a:rPr>
            <a:t>，並避免於交易時段對有價證券價量造成過度波動，故應申請暫停交易</a:t>
          </a:r>
          <a:endParaRPr lang="en-US" sz="2400" dirty="0">
            <a:solidFill>
              <a:srgbClr val="0070C0"/>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X="97203" custScaleY="145592" custLinFactNeighborX="840" custLinFactNeighborY="-22350">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Ang="0" custScaleY="1339468" custLinFactNeighborY="2348">
        <dgm:presLayoutVars>
          <dgm:bulletEnabled val="1"/>
        </dgm:presLayoutVars>
      </dgm:prSet>
      <dgm:spPr/>
      <dgm:t>
        <a:bodyPr/>
        <a:lstStyle/>
        <a:p>
          <a:endParaRPr lang="zh-TW" altLang="en-US"/>
        </a:p>
      </dgm:t>
    </dgm:pt>
  </dgm:ptLst>
  <dgm:cxnLst>
    <dgm:cxn modelId="{0BD8D641-631C-41CF-BD80-B233745E6915}" type="presOf" srcId="{4BACBE4D-BB96-41A5-966C-42B142C312DE}" destId="{2D76D21F-54D8-4851-96B4-7E79CF1F0174}" srcOrd="0" destOrd="4" presId="urn:microsoft.com/office/officeart/2005/8/layout/vList2"/>
    <dgm:cxn modelId="{D5AB354C-E98A-4746-A2D5-05684C3B4868}" type="presOf" srcId="{F3879489-4645-4605-8AFB-4BBAD56E6FA4}" destId="{2D76D21F-54D8-4851-96B4-7E79CF1F0174}" srcOrd="0" destOrd="1" presId="urn:microsoft.com/office/officeart/2005/8/layout/vList2"/>
    <dgm:cxn modelId="{8DAECBA6-9EF8-4114-93D4-3EC9EFE75FEA}" type="presOf" srcId="{2C28E7DE-34EA-400F-B7A5-C03E0DB19B93}" destId="{2D76D21F-54D8-4851-96B4-7E79CF1F0174}" srcOrd="0" destOrd="5" presId="urn:microsoft.com/office/officeart/2005/8/layout/vList2"/>
    <dgm:cxn modelId="{76238A32-46A9-408A-B6D9-27256FACD93A}" srcId="{A966A031-8A4E-4E11-A6CB-4DB187EC1E40}" destId="{F3879489-4645-4605-8AFB-4BBAD56E6FA4}" srcOrd="1" destOrd="0" parTransId="{37F491EB-5FA3-4800-BF0A-7F738D3EE6A1}" sibTransId="{DC15E4F9-6CB7-4B9B-AB79-5659C313F725}"/>
    <dgm:cxn modelId="{3FC122C3-E042-4128-A709-111DD32B6581}" srcId="{A966A031-8A4E-4E11-A6CB-4DB187EC1E40}" destId="{6CA4A35E-393F-46CF-9B9D-EC2527F7F829}" srcOrd="6" destOrd="0" parTransId="{81129939-28F0-4442-B9F5-5D49863A0CBA}" sibTransId="{00A9DC6F-F92B-461E-9536-1482D16C8AF3}"/>
    <dgm:cxn modelId="{24C449B7-50C5-44C9-9889-605A0BFA8307}" type="presOf" srcId="{A966A031-8A4E-4E11-A6CB-4DB187EC1E40}" destId="{5BF6FD7D-B6DA-4486-8E04-8C93B50D1468}" srcOrd="0" destOrd="0" presId="urn:microsoft.com/office/officeart/2005/8/layout/vList2"/>
    <dgm:cxn modelId="{5BE0C815-4924-440D-8FDD-1A16202BF9CA}" srcId="{A966A031-8A4E-4E11-A6CB-4DB187EC1E40}" destId="{996E0E08-8AE7-4CB4-AD17-59429B406352}" srcOrd="0" destOrd="0" parTransId="{701FFFE4-875A-40D6-8870-0086481408FB}" sibTransId="{8E728C55-F5B3-4B47-8339-ADBE7A9A6DD4}"/>
    <dgm:cxn modelId="{DB991B45-B404-4302-A2C6-123EE1AA6B85}" srcId="{A966A031-8A4E-4E11-A6CB-4DB187EC1E40}" destId="{7CF8A2FF-4977-4299-96A4-65A267F65753}" srcOrd="3" destOrd="0" parTransId="{610BCF6A-7E1C-47F4-9FA6-B12C88C1AD3C}" sibTransId="{64767DA2-90DB-4B48-91D7-198776EAE572}"/>
    <dgm:cxn modelId="{07CEC334-2EED-435A-9721-0F1C19564A66}" srcId="{A966A031-8A4E-4E11-A6CB-4DB187EC1E40}" destId="{4BACBE4D-BB96-41A5-966C-42B142C312DE}" srcOrd="4" destOrd="0" parTransId="{FBCEE342-A557-4858-926E-7162873AC8E8}" sibTransId="{7CF5B4C9-C232-43B5-84EB-9F9C567E9CC9}"/>
    <dgm:cxn modelId="{2B08C1B3-6DA1-4BD4-B9C3-31FCF3CC3FEE}" type="presOf" srcId="{1A5AF8D5-4128-4A3E-9F86-3580E56D7A9B}" destId="{2D76D21F-54D8-4851-96B4-7E79CF1F0174}" srcOrd="0" destOrd="2" presId="urn:microsoft.com/office/officeart/2005/8/layout/vList2"/>
    <dgm:cxn modelId="{8A9FB628-E9CF-40DD-8BA2-3120CD21F218}" type="presOf" srcId="{6CA4A35E-393F-46CF-9B9D-EC2527F7F829}" destId="{2D76D21F-54D8-4851-96B4-7E79CF1F0174}" srcOrd="0" destOrd="6" presId="urn:microsoft.com/office/officeart/2005/8/layout/vList2"/>
    <dgm:cxn modelId="{E303648B-457E-4AC2-A306-6E86546CCBAC}" type="presOf" srcId="{BF48EE7C-AEB8-4231-AF0C-C18CA4A2148C}" destId="{6DF5F0E4-F3DA-4C18-B552-BE498FDF63DA}" srcOrd="0" destOrd="0" presId="urn:microsoft.com/office/officeart/2005/8/layout/vList2"/>
    <dgm:cxn modelId="{C3527E94-143C-4F07-B145-9E6179223602}" srcId="{A966A031-8A4E-4E11-A6CB-4DB187EC1E40}" destId="{1A5AF8D5-4128-4A3E-9F86-3580E56D7A9B}" srcOrd="2" destOrd="0" parTransId="{99A69461-1B58-49C1-8FF3-6EC725E3B794}" sibTransId="{89632962-A27A-4123-8C04-94A66A72D413}"/>
    <dgm:cxn modelId="{61702A9B-9CAA-4DF3-9E99-B39F52FF848A}" type="presOf" srcId="{7CF8A2FF-4977-4299-96A4-65A267F65753}" destId="{2D76D21F-54D8-4851-96B4-7E79CF1F0174}" srcOrd="0" destOrd="3" presId="urn:microsoft.com/office/officeart/2005/8/layout/vList2"/>
    <dgm:cxn modelId="{A4304DC5-BF6F-4F85-84E4-E37842F0E911}" type="presOf" srcId="{996E0E08-8AE7-4CB4-AD17-59429B406352}" destId="{2D76D21F-54D8-4851-96B4-7E79CF1F0174}" srcOrd="0" destOrd="0" presId="urn:microsoft.com/office/officeart/2005/8/layout/vList2"/>
    <dgm:cxn modelId="{B08D558B-36F5-47E9-AD63-8A248BA24B1F}" srcId="{A966A031-8A4E-4E11-A6CB-4DB187EC1E40}" destId="{2C28E7DE-34EA-400F-B7A5-C03E0DB19B93}" srcOrd="5" destOrd="0" parTransId="{E6C1D521-B238-4E4E-ABBF-2F6E8158B761}" sibTransId="{83593794-F109-4A58-A801-680575A10C42}"/>
    <dgm:cxn modelId="{DAE3C733-8E90-43FA-9A8C-0F15035BC15D}" srcId="{BF48EE7C-AEB8-4231-AF0C-C18CA4A2148C}" destId="{A966A031-8A4E-4E11-A6CB-4DB187EC1E40}" srcOrd="0" destOrd="0" parTransId="{618F2D8C-3BA5-4869-A8E0-718C441CE852}" sibTransId="{22DC77D6-DB7D-4D03-B105-31A48D957B0E}"/>
    <dgm:cxn modelId="{F1C99D1A-3ED8-4EE7-9091-08AB6670B325}" type="presParOf" srcId="{6DF5F0E4-F3DA-4C18-B552-BE498FDF63DA}" destId="{5BF6FD7D-B6DA-4486-8E04-8C93B50D1468}" srcOrd="0" destOrd="0" presId="urn:microsoft.com/office/officeart/2005/8/layout/vList2"/>
    <dgm:cxn modelId="{A68F2170-D7C7-4C8C-B849-51375B5DE366}"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   訊息面暫停交易之原則</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6CA4A35E-393F-46CF-9B9D-EC2527F7F829}">
      <dgm:prSet custT="1"/>
      <dgm:spPr/>
      <dgm:t>
        <a:bodyPr/>
        <a:lstStyle/>
        <a:p>
          <a:endParaRPr lang="zh-TW" altLang="en-US" sz="2400" dirty="0" smtClean="0">
            <a:solidFill>
              <a:srgbClr val="3366FF"/>
            </a:solidFill>
            <a:latin typeface="標楷體" pitchFamily="65" charset="-120"/>
            <a:ea typeface="標楷體" pitchFamily="65" charset="-120"/>
          </a:endParaRPr>
        </a:p>
      </dgm:t>
    </dgm:pt>
    <dgm:pt modelId="{81129939-28F0-4442-B9F5-5D49863A0CBA}" type="parTrans" cxnId="{3FC122C3-E042-4128-A709-111DD32B6581}">
      <dgm:prSet/>
      <dgm:spPr/>
      <dgm:t>
        <a:bodyPr/>
        <a:lstStyle/>
        <a:p>
          <a:endParaRPr lang="zh-TW" altLang="en-US"/>
        </a:p>
      </dgm:t>
    </dgm:pt>
    <dgm:pt modelId="{00A9DC6F-F92B-461E-9536-1482D16C8AF3}" type="sibTrans" cxnId="{3FC122C3-E042-4128-A709-111DD32B6581}">
      <dgm:prSet/>
      <dgm:spPr/>
      <dgm:t>
        <a:bodyPr/>
        <a:lstStyle/>
        <a:p>
          <a:endParaRPr lang="zh-TW" altLang="en-US"/>
        </a:p>
      </dgm:t>
    </dgm:pt>
    <dgm:pt modelId="{2C28E7DE-34EA-400F-B7A5-C03E0DB19B93}">
      <dgm:prSet custT="1"/>
      <dgm:spPr/>
      <dgm:t>
        <a:bodyPr/>
        <a:lstStyle/>
        <a:p>
          <a:pPr rtl="0"/>
          <a:endParaRPr lang="en-US" sz="2000" dirty="0">
            <a:solidFill>
              <a:srgbClr val="3366FF"/>
            </a:solidFill>
            <a:latin typeface="標楷體" pitchFamily="65" charset="-120"/>
            <a:ea typeface="標楷體" pitchFamily="65" charset="-120"/>
          </a:endParaRPr>
        </a:p>
      </dgm:t>
    </dgm:pt>
    <dgm:pt modelId="{E6C1D521-B238-4E4E-ABBF-2F6E8158B761}" type="parTrans" cxnId="{B08D558B-36F5-47E9-AD63-8A248BA24B1F}">
      <dgm:prSet/>
      <dgm:spPr/>
      <dgm:t>
        <a:bodyPr/>
        <a:lstStyle/>
        <a:p>
          <a:endParaRPr lang="zh-TW" altLang="en-US"/>
        </a:p>
      </dgm:t>
    </dgm:pt>
    <dgm:pt modelId="{83593794-F109-4A58-A801-680575A10C42}" type="sibTrans" cxnId="{B08D558B-36F5-47E9-AD63-8A248BA24B1F}">
      <dgm:prSet/>
      <dgm:spPr/>
      <dgm:t>
        <a:bodyPr/>
        <a:lstStyle/>
        <a:p>
          <a:endParaRPr lang="zh-TW" altLang="en-US"/>
        </a:p>
      </dgm:t>
    </dgm:pt>
    <dgm:pt modelId="{4BACBE4D-BB96-41A5-966C-42B142C312DE}">
      <dgm:prSet custT="1"/>
      <dgm:spPr/>
      <dgm:t>
        <a:bodyPr/>
        <a:lstStyle/>
        <a:p>
          <a:pPr rtl="0"/>
          <a:endParaRPr lang="en-US" sz="2400" dirty="0">
            <a:solidFill>
              <a:srgbClr val="0070C0"/>
            </a:solidFill>
            <a:latin typeface="標楷體" pitchFamily="65" charset="-120"/>
            <a:ea typeface="標楷體" pitchFamily="65" charset="-120"/>
          </a:endParaRPr>
        </a:p>
      </dgm:t>
    </dgm:pt>
    <dgm:pt modelId="{FBCEE342-A557-4858-926E-7162873AC8E8}" type="parTrans" cxnId="{07CEC334-2EED-435A-9721-0F1C19564A66}">
      <dgm:prSet/>
      <dgm:spPr/>
      <dgm:t>
        <a:bodyPr/>
        <a:lstStyle/>
        <a:p>
          <a:endParaRPr lang="zh-TW" altLang="en-US"/>
        </a:p>
      </dgm:t>
    </dgm:pt>
    <dgm:pt modelId="{7CF5B4C9-C232-43B5-84EB-9F9C567E9CC9}" type="sibTrans" cxnId="{07CEC334-2EED-435A-9721-0F1C19564A66}">
      <dgm:prSet/>
      <dgm:spPr/>
      <dgm:t>
        <a:bodyPr/>
        <a:lstStyle/>
        <a:p>
          <a:endParaRPr lang="zh-TW" altLang="en-US"/>
        </a:p>
      </dgm:t>
    </dgm:pt>
    <dgm:pt modelId="{7CF8A2FF-4977-4299-96A4-65A267F65753}">
      <dgm:prSet custT="1"/>
      <dgm:spPr/>
      <dgm:t>
        <a:bodyPr/>
        <a:lstStyle/>
        <a:p>
          <a:pPr rtl="0"/>
          <a:endParaRPr lang="en-US" sz="2400" dirty="0">
            <a:solidFill>
              <a:srgbClr val="0070C0"/>
            </a:solidFill>
            <a:latin typeface="標楷體" pitchFamily="65" charset="-120"/>
            <a:ea typeface="標楷體" pitchFamily="65" charset="-120"/>
          </a:endParaRPr>
        </a:p>
      </dgm:t>
    </dgm:pt>
    <dgm:pt modelId="{610BCF6A-7E1C-47F4-9FA6-B12C88C1AD3C}" type="parTrans" cxnId="{DB991B45-B404-4302-A2C6-123EE1AA6B85}">
      <dgm:prSet/>
      <dgm:spPr/>
      <dgm:t>
        <a:bodyPr/>
        <a:lstStyle/>
        <a:p>
          <a:endParaRPr lang="zh-TW" altLang="en-US"/>
        </a:p>
      </dgm:t>
    </dgm:pt>
    <dgm:pt modelId="{64767DA2-90DB-4B48-91D7-198776EAE572}" type="sibTrans" cxnId="{DB991B45-B404-4302-A2C6-123EE1AA6B85}">
      <dgm:prSet/>
      <dgm:spPr/>
      <dgm:t>
        <a:bodyPr/>
        <a:lstStyle/>
        <a:p>
          <a:endParaRPr lang="zh-TW" altLang="en-US"/>
        </a:p>
      </dgm:t>
    </dgm:pt>
    <dgm:pt modelId="{1A5AF8D5-4128-4A3E-9F86-3580E56D7A9B}">
      <dgm:prSet custT="1"/>
      <dgm:spPr/>
      <dgm:t>
        <a:bodyPr/>
        <a:lstStyle/>
        <a:p>
          <a:r>
            <a:rPr lang="zh-TW" altLang="en-US" sz="2400" dirty="0" smtClean="0">
              <a:solidFill>
                <a:srgbClr val="0070C0"/>
              </a:solidFill>
              <a:latin typeface="標楷體" panose="03000509000000000000" pitchFamily="65" charset="-120"/>
              <a:ea typeface="標楷體" panose="03000509000000000000" pitchFamily="65" charset="-120"/>
            </a:rPr>
            <a:t>上市櫃公司如於營業日</a:t>
          </a:r>
          <a:r>
            <a:rPr lang="zh-TW" altLang="en-US" sz="2400" u="sng" dirty="0" smtClean="0">
              <a:solidFill>
                <a:srgbClr val="0070C0"/>
              </a:solidFill>
              <a:latin typeface="標楷體" panose="03000509000000000000" pitchFamily="65" charset="-120"/>
              <a:ea typeface="標楷體" panose="03000509000000000000" pitchFamily="65" charset="-120"/>
            </a:rPr>
            <a:t>下午</a:t>
          </a:r>
          <a:r>
            <a:rPr lang="en-US" altLang="en-US" sz="2400" u="sng" dirty="0" smtClean="0">
              <a:solidFill>
                <a:srgbClr val="0070C0"/>
              </a:solidFill>
              <a:latin typeface="標楷體" panose="03000509000000000000" pitchFamily="65" charset="-120"/>
              <a:ea typeface="標楷體" panose="03000509000000000000" pitchFamily="65" charset="-120"/>
            </a:rPr>
            <a:t>5</a:t>
          </a:r>
          <a:r>
            <a:rPr lang="zh-TW" altLang="en-US" sz="2400" u="sng" dirty="0" smtClean="0">
              <a:solidFill>
                <a:srgbClr val="0070C0"/>
              </a:solidFill>
              <a:latin typeface="標楷體" panose="03000509000000000000" pitchFamily="65" charset="-120"/>
              <a:ea typeface="標楷體" panose="03000509000000000000" pitchFamily="65" charset="-120"/>
            </a:rPr>
            <a:t>點後</a:t>
          </a:r>
          <a:r>
            <a:rPr lang="zh-TW" altLang="en-US" sz="2400" dirty="0" smtClean="0">
              <a:solidFill>
                <a:srgbClr val="0070C0"/>
              </a:solidFill>
              <a:latin typeface="標楷體" panose="03000509000000000000" pitchFamily="65" charset="-120"/>
              <a:ea typeface="標楷體" panose="03000509000000000000" pitchFamily="65" charset="-120"/>
            </a:rPr>
            <a:t>有公開處理程序第</a:t>
          </a:r>
          <a:r>
            <a:rPr lang="en-US" altLang="en-US" sz="2400" dirty="0" smtClean="0">
              <a:solidFill>
                <a:srgbClr val="0070C0"/>
              </a:solidFill>
              <a:latin typeface="標楷體" panose="03000509000000000000" pitchFamily="65" charset="-120"/>
              <a:ea typeface="標楷體" panose="03000509000000000000" pitchFamily="65" charset="-120"/>
            </a:rPr>
            <a:t>13</a:t>
          </a:r>
          <a:r>
            <a:rPr lang="zh-TW" altLang="en-US" sz="2400" dirty="0" smtClean="0">
              <a:solidFill>
                <a:srgbClr val="0070C0"/>
              </a:solidFill>
              <a:latin typeface="標楷體" panose="03000509000000000000" pitchFamily="65" charset="-120"/>
              <a:ea typeface="標楷體" panose="03000509000000000000" pitchFamily="65" charset="-120"/>
            </a:rPr>
            <a:t>條之</a:t>
          </a:r>
          <a:r>
            <a:rPr lang="en-US" altLang="en-US" sz="2400" dirty="0" smtClean="0">
              <a:solidFill>
                <a:srgbClr val="0070C0"/>
              </a:solidFill>
              <a:latin typeface="標楷體" panose="03000509000000000000" pitchFamily="65" charset="-120"/>
              <a:ea typeface="標楷體" panose="03000509000000000000" pitchFamily="65" charset="-120"/>
            </a:rPr>
            <a:t>1</a:t>
          </a:r>
          <a:r>
            <a:rPr lang="zh-TW" altLang="en-US" sz="2400" dirty="0" smtClean="0">
              <a:solidFill>
                <a:srgbClr val="0070C0"/>
              </a:solidFill>
              <a:latin typeface="標楷體" panose="03000509000000000000" pitchFamily="65" charset="-120"/>
              <a:ea typeface="標楷體" panose="03000509000000000000" pitchFamily="65" charset="-120"/>
            </a:rPr>
            <a:t>所定之事由時，因訊息已有充份時間供投資人知悉，故無需申請暫停交易</a:t>
          </a:r>
          <a:endParaRPr lang="zh-TW" altLang="en-US" dirty="0"/>
        </a:p>
      </dgm:t>
    </dgm:pt>
    <dgm:pt modelId="{89632962-A27A-4123-8C04-94A66A72D413}" type="sibTrans" cxnId="{C3527E94-143C-4F07-B145-9E6179223602}">
      <dgm:prSet/>
      <dgm:spPr/>
    </dgm:pt>
    <dgm:pt modelId="{99A69461-1B58-49C1-8FF3-6EC725E3B794}" type="parTrans" cxnId="{C3527E94-143C-4F07-B145-9E6179223602}">
      <dgm:prSet/>
      <dgm:spPr/>
    </dgm:pt>
    <dgm:pt modelId="{F3879489-4645-4605-8AFB-4BBAD56E6FA4}">
      <dgm:prSet custT="1"/>
      <dgm:spPr/>
      <dgm:t>
        <a:bodyPr/>
        <a:lstStyle/>
        <a:p>
          <a:pPr rtl="0"/>
          <a:r>
            <a:rPr lang="zh-TW" altLang="en-US" sz="2400" dirty="0" smtClean="0">
              <a:solidFill>
                <a:srgbClr val="0070C0"/>
              </a:solidFill>
              <a:latin typeface="標楷體" panose="03000509000000000000" pitchFamily="65" charset="-120"/>
              <a:ea typeface="標楷體" panose="03000509000000000000" pitchFamily="65" charset="-120"/>
            </a:rPr>
            <a:t>上市櫃公司如於營業日</a:t>
          </a:r>
          <a:r>
            <a:rPr lang="zh-TW" altLang="en-US" sz="2400" u="sng" dirty="0" smtClean="0">
              <a:solidFill>
                <a:srgbClr val="0070C0"/>
              </a:solidFill>
              <a:latin typeface="標楷體" panose="03000509000000000000" pitchFamily="65" charset="-120"/>
              <a:ea typeface="標楷體" panose="03000509000000000000" pitchFamily="65" charset="-120"/>
            </a:rPr>
            <a:t>下午</a:t>
          </a:r>
          <a:r>
            <a:rPr lang="en-US" altLang="zh-TW" sz="2400" u="sng" dirty="0" smtClean="0">
              <a:solidFill>
                <a:srgbClr val="0070C0"/>
              </a:solidFill>
              <a:latin typeface="標楷體" panose="03000509000000000000" pitchFamily="65" charset="-120"/>
              <a:ea typeface="標楷體" panose="03000509000000000000" pitchFamily="65" charset="-120"/>
            </a:rPr>
            <a:t>5</a:t>
          </a:r>
          <a:r>
            <a:rPr lang="zh-TW" altLang="en-US" sz="2400" u="sng" dirty="0" smtClean="0">
              <a:solidFill>
                <a:srgbClr val="0070C0"/>
              </a:solidFill>
              <a:latin typeface="標楷體" panose="03000509000000000000" pitchFamily="65" charset="-120"/>
              <a:ea typeface="標楷體" panose="03000509000000000000" pitchFamily="65" charset="-120"/>
            </a:rPr>
            <a:t>點前</a:t>
          </a:r>
          <a:r>
            <a:rPr lang="zh-TW" altLang="en-US" sz="2400" dirty="0" smtClean="0">
              <a:solidFill>
                <a:srgbClr val="0070C0"/>
              </a:solidFill>
              <a:latin typeface="標楷體" panose="03000509000000000000" pitchFamily="65" charset="-120"/>
              <a:ea typeface="標楷體" panose="03000509000000000000" pitchFamily="65" charset="-120"/>
            </a:rPr>
            <a:t>有公開處理程序第</a:t>
          </a:r>
          <a:r>
            <a:rPr lang="en-US" altLang="zh-TW" sz="2400" dirty="0" smtClean="0">
              <a:solidFill>
                <a:srgbClr val="0070C0"/>
              </a:solidFill>
              <a:latin typeface="標楷體" panose="03000509000000000000" pitchFamily="65" charset="-120"/>
              <a:ea typeface="標楷體" panose="03000509000000000000" pitchFamily="65" charset="-120"/>
            </a:rPr>
            <a:t>13</a:t>
          </a:r>
          <a:r>
            <a:rPr lang="zh-TW" altLang="en-US" sz="2400" dirty="0" smtClean="0">
              <a:solidFill>
                <a:srgbClr val="0070C0"/>
              </a:solidFill>
              <a:latin typeface="標楷體" panose="03000509000000000000" pitchFamily="65" charset="-120"/>
              <a:ea typeface="標楷體" panose="03000509000000000000" pitchFamily="65" charset="-120"/>
            </a:rPr>
            <a:t>條之</a:t>
          </a:r>
          <a:r>
            <a:rPr lang="en-US" altLang="zh-TW" sz="2400" dirty="0" smtClean="0">
              <a:solidFill>
                <a:srgbClr val="0070C0"/>
              </a:solidFill>
              <a:latin typeface="標楷體" panose="03000509000000000000" pitchFamily="65" charset="-120"/>
              <a:ea typeface="標楷體" panose="03000509000000000000" pitchFamily="65" charset="-120"/>
            </a:rPr>
            <a:t>1</a:t>
          </a:r>
          <a:r>
            <a:rPr lang="zh-TW" altLang="en-US" sz="2400" dirty="0" smtClean="0">
              <a:solidFill>
                <a:srgbClr val="0070C0"/>
              </a:solidFill>
              <a:latin typeface="標楷體" panose="03000509000000000000" pitchFamily="65" charset="-120"/>
              <a:ea typeface="標楷體" panose="03000509000000000000" pitchFamily="65" charset="-120"/>
            </a:rPr>
            <a:t>所定之事由時，為使前開訊息能讓投資人有時間知悉，應申請暫停交易</a:t>
          </a:r>
          <a:endParaRPr lang="en-US" sz="2400" dirty="0">
            <a:solidFill>
              <a:srgbClr val="0070C0"/>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X="97203" custScaleY="145592" custLinFactNeighborX="840" custLinFactNeighborY="-22350">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Ang="0" custScaleY="1339468" custLinFactNeighborY="2348">
        <dgm:presLayoutVars>
          <dgm:bulletEnabled val="1"/>
        </dgm:presLayoutVars>
      </dgm:prSet>
      <dgm:spPr/>
      <dgm:t>
        <a:bodyPr/>
        <a:lstStyle/>
        <a:p>
          <a:endParaRPr lang="zh-TW" altLang="en-US"/>
        </a:p>
      </dgm:t>
    </dgm:pt>
  </dgm:ptLst>
  <dgm:cxnLst>
    <dgm:cxn modelId="{A2C189DC-5884-4C28-87FA-37F84D199819}" type="presOf" srcId="{BF48EE7C-AEB8-4231-AF0C-C18CA4A2148C}" destId="{6DF5F0E4-F3DA-4C18-B552-BE498FDF63DA}" srcOrd="0" destOrd="0" presId="urn:microsoft.com/office/officeart/2005/8/layout/vList2"/>
    <dgm:cxn modelId="{B08D558B-36F5-47E9-AD63-8A248BA24B1F}" srcId="{A966A031-8A4E-4E11-A6CB-4DB187EC1E40}" destId="{2C28E7DE-34EA-400F-B7A5-C03E0DB19B93}" srcOrd="5" destOrd="0" parTransId="{E6C1D521-B238-4E4E-ABBF-2F6E8158B761}" sibTransId="{83593794-F109-4A58-A801-680575A10C42}"/>
    <dgm:cxn modelId="{6798BD69-A335-4AE1-B179-BF29E83C4C74}" type="presOf" srcId="{2C28E7DE-34EA-400F-B7A5-C03E0DB19B93}" destId="{2D76D21F-54D8-4851-96B4-7E79CF1F0174}" srcOrd="0" destOrd="5" presId="urn:microsoft.com/office/officeart/2005/8/layout/vList2"/>
    <dgm:cxn modelId="{5BE0C815-4924-440D-8FDD-1A16202BF9CA}" srcId="{A966A031-8A4E-4E11-A6CB-4DB187EC1E40}" destId="{996E0E08-8AE7-4CB4-AD17-59429B406352}" srcOrd="0" destOrd="0" parTransId="{701FFFE4-875A-40D6-8870-0086481408FB}" sibTransId="{8E728C55-F5B3-4B47-8339-ADBE7A9A6DD4}"/>
    <dgm:cxn modelId="{CD52B64B-F5B5-4639-8B34-44B51F812BC2}" type="presOf" srcId="{A966A031-8A4E-4E11-A6CB-4DB187EC1E40}" destId="{5BF6FD7D-B6DA-4486-8E04-8C93B50D1468}" srcOrd="0" destOrd="0" presId="urn:microsoft.com/office/officeart/2005/8/layout/vList2"/>
    <dgm:cxn modelId="{84B5D096-48B0-46CF-8A97-1C398DDCD08C}" type="presOf" srcId="{1A5AF8D5-4128-4A3E-9F86-3580E56D7A9B}" destId="{2D76D21F-54D8-4851-96B4-7E79CF1F0174}" srcOrd="0" destOrd="2" presId="urn:microsoft.com/office/officeart/2005/8/layout/vList2"/>
    <dgm:cxn modelId="{E12738F0-6FFC-422E-9999-94F53874B8FA}" type="presOf" srcId="{F3879489-4645-4605-8AFB-4BBAD56E6FA4}" destId="{2D76D21F-54D8-4851-96B4-7E79CF1F0174}" srcOrd="0" destOrd="1" presId="urn:microsoft.com/office/officeart/2005/8/layout/vList2"/>
    <dgm:cxn modelId="{8FDDE3D8-CB45-479A-B041-DB30AD45CA65}" type="presOf" srcId="{4BACBE4D-BB96-41A5-966C-42B142C312DE}" destId="{2D76D21F-54D8-4851-96B4-7E79CF1F0174}" srcOrd="0" destOrd="4" presId="urn:microsoft.com/office/officeart/2005/8/layout/vList2"/>
    <dgm:cxn modelId="{DAE3C733-8E90-43FA-9A8C-0F15035BC15D}" srcId="{BF48EE7C-AEB8-4231-AF0C-C18CA4A2148C}" destId="{A966A031-8A4E-4E11-A6CB-4DB187EC1E40}" srcOrd="0" destOrd="0" parTransId="{618F2D8C-3BA5-4869-A8E0-718C441CE852}" sibTransId="{22DC77D6-DB7D-4D03-B105-31A48D957B0E}"/>
    <dgm:cxn modelId="{76238A32-46A9-408A-B6D9-27256FACD93A}" srcId="{A966A031-8A4E-4E11-A6CB-4DB187EC1E40}" destId="{F3879489-4645-4605-8AFB-4BBAD56E6FA4}" srcOrd="1" destOrd="0" parTransId="{37F491EB-5FA3-4800-BF0A-7F738D3EE6A1}" sibTransId="{DC15E4F9-6CB7-4B9B-AB79-5659C313F725}"/>
    <dgm:cxn modelId="{5FA4B46B-E9FA-49FE-9CA8-99E7196E6858}" type="presOf" srcId="{996E0E08-8AE7-4CB4-AD17-59429B406352}" destId="{2D76D21F-54D8-4851-96B4-7E79CF1F0174}" srcOrd="0" destOrd="0" presId="urn:microsoft.com/office/officeart/2005/8/layout/vList2"/>
    <dgm:cxn modelId="{C3527E94-143C-4F07-B145-9E6179223602}" srcId="{A966A031-8A4E-4E11-A6CB-4DB187EC1E40}" destId="{1A5AF8D5-4128-4A3E-9F86-3580E56D7A9B}" srcOrd="2" destOrd="0" parTransId="{99A69461-1B58-49C1-8FF3-6EC725E3B794}" sibTransId="{89632962-A27A-4123-8C04-94A66A72D413}"/>
    <dgm:cxn modelId="{07CEC334-2EED-435A-9721-0F1C19564A66}" srcId="{A966A031-8A4E-4E11-A6CB-4DB187EC1E40}" destId="{4BACBE4D-BB96-41A5-966C-42B142C312DE}" srcOrd="4" destOrd="0" parTransId="{FBCEE342-A557-4858-926E-7162873AC8E8}" sibTransId="{7CF5B4C9-C232-43B5-84EB-9F9C567E9CC9}"/>
    <dgm:cxn modelId="{A12B91BD-F60C-480C-AEFA-C18ED57AD80E}" type="presOf" srcId="{6CA4A35E-393F-46CF-9B9D-EC2527F7F829}" destId="{2D76D21F-54D8-4851-96B4-7E79CF1F0174}" srcOrd="0" destOrd="6" presId="urn:microsoft.com/office/officeart/2005/8/layout/vList2"/>
    <dgm:cxn modelId="{DB991B45-B404-4302-A2C6-123EE1AA6B85}" srcId="{A966A031-8A4E-4E11-A6CB-4DB187EC1E40}" destId="{7CF8A2FF-4977-4299-96A4-65A267F65753}" srcOrd="3" destOrd="0" parTransId="{610BCF6A-7E1C-47F4-9FA6-B12C88C1AD3C}" sibTransId="{64767DA2-90DB-4B48-91D7-198776EAE572}"/>
    <dgm:cxn modelId="{3FC122C3-E042-4128-A709-111DD32B6581}" srcId="{A966A031-8A4E-4E11-A6CB-4DB187EC1E40}" destId="{6CA4A35E-393F-46CF-9B9D-EC2527F7F829}" srcOrd="6" destOrd="0" parTransId="{81129939-28F0-4442-B9F5-5D49863A0CBA}" sibTransId="{00A9DC6F-F92B-461E-9536-1482D16C8AF3}"/>
    <dgm:cxn modelId="{9A7F235C-9D50-46A5-B993-728B8E8B92F4}" type="presOf" srcId="{7CF8A2FF-4977-4299-96A4-65A267F65753}" destId="{2D76D21F-54D8-4851-96B4-7E79CF1F0174}" srcOrd="0" destOrd="3" presId="urn:microsoft.com/office/officeart/2005/8/layout/vList2"/>
    <dgm:cxn modelId="{4AB65EFA-DE04-465F-AC32-05B40AEBA4B4}" type="presParOf" srcId="{6DF5F0E4-F3DA-4C18-B552-BE498FDF63DA}" destId="{5BF6FD7D-B6DA-4486-8E04-8C93B50D1468}" srcOrd="0" destOrd="0" presId="urn:microsoft.com/office/officeart/2005/8/layout/vList2"/>
    <dgm:cxn modelId="{87F2C0F3-5475-48C8-BEB0-48634DF3602D}"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sz="2800" b="1" kern="1200" dirty="0" smtClean="0">
              <a:solidFill>
                <a:srgbClr val="0000CC"/>
              </a:solidFill>
              <a:latin typeface="標楷體" panose="03000509000000000000" pitchFamily="65" charset="-120"/>
              <a:ea typeface="標楷體" panose="03000509000000000000" pitchFamily="65" charset="-120"/>
            </a:rPr>
            <a:t>處理程序第</a:t>
          </a:r>
          <a:r>
            <a:rPr lang="en-US" sz="2800" b="1" kern="1200" dirty="0" smtClean="0">
              <a:solidFill>
                <a:srgbClr val="0000CC"/>
              </a:solidFill>
              <a:latin typeface="標楷體" panose="03000509000000000000" pitchFamily="65" charset="-120"/>
              <a:ea typeface="標楷體" panose="03000509000000000000" pitchFamily="65" charset="-120"/>
            </a:rPr>
            <a:t>13</a:t>
          </a:r>
          <a:r>
            <a:rPr lang="zh-TW" sz="2800" b="1" kern="1200" dirty="0" smtClean="0">
              <a:solidFill>
                <a:srgbClr val="0000CC"/>
              </a:solidFill>
              <a:latin typeface="標楷體" panose="03000509000000000000" pitchFamily="65" charset="-120"/>
              <a:ea typeface="標楷體" panose="03000509000000000000" pitchFamily="65" charset="-120"/>
            </a:rPr>
            <a:t>條之</a:t>
          </a:r>
          <a:r>
            <a:rPr lang="en-US" sz="2800" b="1" kern="1200" dirty="0" smtClean="0">
              <a:solidFill>
                <a:srgbClr val="0000CC"/>
              </a:solidFill>
              <a:latin typeface="標楷體" panose="03000509000000000000" pitchFamily="65" charset="-120"/>
              <a:ea typeface="標楷體" panose="03000509000000000000" pitchFamily="65" charset="-120"/>
            </a:rPr>
            <a:t>1</a:t>
          </a:r>
          <a:r>
            <a:rPr lang="zh-TW" sz="2800" b="1" kern="1200" dirty="0" smtClean="0">
              <a:solidFill>
                <a:srgbClr val="0000CC"/>
              </a:solidFill>
              <a:latin typeface="標楷體" panose="03000509000000000000" pitchFamily="65" charset="-120"/>
              <a:ea typeface="標楷體" panose="03000509000000000000" pitchFamily="65" charset="-120"/>
            </a:rPr>
            <a:t>第</a:t>
          </a:r>
          <a:r>
            <a:rPr lang="en-US" sz="2800" b="1" kern="1200" dirty="0" smtClean="0">
              <a:solidFill>
                <a:srgbClr val="0000CC"/>
              </a:solidFill>
              <a:latin typeface="標楷體" panose="03000509000000000000" pitchFamily="65" charset="-120"/>
              <a:ea typeface="標楷體" panose="03000509000000000000" pitchFamily="65" charset="-120"/>
            </a:rPr>
            <a:t>1</a:t>
          </a:r>
          <a:r>
            <a:rPr lang="zh-TW" sz="2800" b="1" kern="1200" dirty="0" smtClean="0">
              <a:solidFill>
                <a:srgbClr val="0000CC"/>
              </a:solidFill>
              <a:latin typeface="標楷體" panose="03000509000000000000" pitchFamily="65" charset="-120"/>
              <a:ea typeface="標楷體" panose="03000509000000000000" pitchFamily="65" charset="-120"/>
            </a:rPr>
            <a:t>項第</a:t>
          </a:r>
          <a:r>
            <a:rPr lang="en-US" sz="2800" b="1" kern="1200" dirty="0" smtClean="0">
              <a:solidFill>
                <a:srgbClr val="0000CC"/>
              </a:solidFill>
              <a:latin typeface="標楷體" panose="03000509000000000000" pitchFamily="65" charset="-120"/>
              <a:ea typeface="標楷體" panose="03000509000000000000" pitchFamily="65" charset="-120"/>
            </a:rPr>
            <a:t>5</a:t>
          </a:r>
          <a:r>
            <a:rPr lang="zh-TW" sz="2800" b="1" kern="1200" dirty="0" smtClean="0">
              <a:solidFill>
                <a:srgbClr val="0000CC"/>
              </a:solidFill>
              <a:latin typeface="標楷體" panose="03000509000000000000" pitchFamily="65" charset="-120"/>
              <a:ea typeface="標楷體" panose="03000509000000000000" pitchFamily="65" charset="-120"/>
            </a:rPr>
            <a:t>款</a:t>
          </a:r>
          <a:r>
            <a:rPr lang="zh-TW" altLang="en-US" sz="2800" b="1" kern="1200" dirty="0" smtClean="0">
              <a:solidFill>
                <a:srgbClr val="0000CC"/>
              </a:solidFill>
              <a:latin typeface="標楷體" pitchFamily="65" charset="-120"/>
              <a:ea typeface="標楷體" pitchFamily="65" charset="-120"/>
            </a:rPr>
            <a:t>新產品、</a:t>
          </a:r>
          <a:endParaRPr lang="en-US" altLang="zh-TW" sz="2800" b="1" kern="1200" dirty="0" smtClean="0">
            <a:solidFill>
              <a:srgbClr val="0000CC"/>
            </a:solidFill>
            <a:latin typeface="標楷體" pitchFamily="65" charset="-120"/>
            <a:ea typeface="標楷體" pitchFamily="65" charset="-120"/>
          </a:endParaRPr>
        </a:p>
        <a:p>
          <a:r>
            <a:rPr lang="zh-TW" altLang="en-US" sz="2800" b="1" kern="1200" dirty="0" smtClean="0">
              <a:solidFill>
                <a:srgbClr val="0000CC"/>
              </a:solidFill>
              <a:latin typeface="標楷體" pitchFamily="65" charset="-120"/>
              <a:ea typeface="標楷體" pitchFamily="65" charset="-120"/>
            </a:rPr>
            <a:t>   新技術之開發進度有重大進展者</a:t>
          </a:r>
          <a:r>
            <a:rPr lang="zh-TW" sz="2800" b="1" kern="1200" dirty="0" smtClean="0">
              <a:solidFill>
                <a:srgbClr val="0000CC"/>
              </a:solidFill>
              <a:latin typeface="標楷體" panose="03000509000000000000" pitchFamily="65" charset="-120"/>
              <a:ea typeface="標楷體" panose="03000509000000000000" pitchFamily="65" charset="-120"/>
            </a:rPr>
            <a:t>之意涵</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F3879489-4645-4605-8AFB-4BBAD56E6FA4}">
      <dgm:prSet custT="1"/>
      <dgm:spPr/>
      <dgm:t>
        <a:bodyPr/>
        <a:lstStyle/>
        <a:p>
          <a:pPr rtl="0"/>
          <a:r>
            <a:rPr lang="zh-TW" altLang="en-US" sz="2000" dirty="0" smtClean="0">
              <a:solidFill>
                <a:srgbClr val="0070C0"/>
              </a:solidFill>
              <a:effectLst/>
              <a:ea typeface="標楷體"/>
              <a:cs typeface="+mn-cs"/>
            </a:rPr>
            <a:t>完成新產品開發，試驗之產品已開發成功且正式進入量產階段</a:t>
          </a:r>
          <a:r>
            <a:rPr lang="en-US" altLang="zh-TW" sz="2000" dirty="0" smtClean="0">
              <a:solidFill>
                <a:srgbClr val="0070C0"/>
              </a:solidFill>
              <a:effectLst/>
              <a:ea typeface="標楷體"/>
              <a:cs typeface="+mn-cs"/>
            </a:rPr>
            <a:t>:</a:t>
          </a:r>
          <a:r>
            <a:rPr lang="zh-TW" altLang="en-US" sz="2000" dirty="0" smtClean="0">
              <a:solidFill>
                <a:srgbClr val="0070C0"/>
              </a:solidFill>
              <a:effectLst/>
              <a:ea typeface="標楷體"/>
              <a:cs typeface="+mn-cs"/>
            </a:rPr>
            <a:t>係指公司研發之新產品已達技術可行性後進入量產階段，經評估該產品之銷售量、授權金或其他由該產品衍生之未來經濟效益對公司財務或業務有重大影響，且有相關客觀事實依據可資佐證評估者。</a:t>
          </a:r>
          <a:endParaRPr lang="en-US" sz="2000" dirty="0">
            <a:solidFill>
              <a:srgbClr val="0070C0"/>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6CA4A35E-393F-46CF-9B9D-EC2527F7F829}">
      <dgm:prSet custT="1"/>
      <dgm:spPr/>
      <dgm:t>
        <a:bodyPr/>
        <a:lstStyle/>
        <a:p>
          <a:endParaRPr lang="zh-TW" altLang="en-US" sz="2400" dirty="0" smtClean="0">
            <a:solidFill>
              <a:srgbClr val="3366FF"/>
            </a:solidFill>
            <a:latin typeface="標楷體" pitchFamily="65" charset="-120"/>
            <a:ea typeface="標楷體" pitchFamily="65" charset="-120"/>
          </a:endParaRPr>
        </a:p>
      </dgm:t>
    </dgm:pt>
    <dgm:pt modelId="{81129939-28F0-4442-B9F5-5D49863A0CBA}" type="parTrans" cxnId="{3FC122C3-E042-4128-A709-111DD32B6581}">
      <dgm:prSet/>
      <dgm:spPr/>
      <dgm:t>
        <a:bodyPr/>
        <a:lstStyle/>
        <a:p>
          <a:endParaRPr lang="zh-TW" altLang="en-US"/>
        </a:p>
      </dgm:t>
    </dgm:pt>
    <dgm:pt modelId="{00A9DC6F-F92B-461E-9536-1482D16C8AF3}" type="sibTrans" cxnId="{3FC122C3-E042-4128-A709-111DD32B6581}">
      <dgm:prSet/>
      <dgm:spPr/>
      <dgm:t>
        <a:bodyPr/>
        <a:lstStyle/>
        <a:p>
          <a:endParaRPr lang="zh-TW" altLang="en-US"/>
        </a:p>
      </dgm:t>
    </dgm:pt>
    <dgm:pt modelId="{2C28E7DE-34EA-400F-B7A5-C03E0DB19B93}">
      <dgm:prSet custT="1"/>
      <dgm:spPr/>
      <dgm:t>
        <a:bodyPr/>
        <a:lstStyle/>
        <a:p>
          <a:pPr rtl="0"/>
          <a:r>
            <a:rPr lang="zh-TW" sz="2000" dirty="0" smtClean="0">
              <a:solidFill>
                <a:srgbClr val="0070C0"/>
              </a:solidFill>
              <a:latin typeface="標楷體" panose="03000509000000000000" pitchFamily="65" charset="-120"/>
              <a:ea typeface="標楷體" panose="03000509000000000000" pitchFamily="65" charset="-120"/>
            </a:rPr>
            <a:t>新產品或新技術之重要開發進度</a:t>
          </a:r>
          <a:r>
            <a:rPr lang="en-US" sz="2000" dirty="0" smtClean="0">
              <a:solidFill>
                <a:srgbClr val="0070C0"/>
              </a:solidFill>
              <a:latin typeface="標楷體" panose="03000509000000000000" pitchFamily="65" charset="-120"/>
              <a:ea typeface="標楷體" panose="03000509000000000000" pitchFamily="65" charset="-120"/>
            </a:rPr>
            <a:t>:</a:t>
          </a:r>
          <a:r>
            <a:rPr lang="zh-TW" sz="2000" dirty="0" smtClean="0">
              <a:solidFill>
                <a:srgbClr val="0070C0"/>
              </a:solidFill>
              <a:latin typeface="標楷體" panose="03000509000000000000" pitchFamily="65" charset="-120"/>
              <a:ea typeface="標楷體" panose="03000509000000000000" pitchFamily="65" charset="-120"/>
            </a:rPr>
            <a:t>係指新藥研發、高科技新創等公司因其產品之研發具有開發時程長、投入經費高之特性，產品或技術開發雖尚未完成，惟仍可能已具有可觀之技轉、授權或出售價值，上開類型公司應本諸事實，評估新產品或新技術最終研發成果</a:t>
          </a:r>
          <a:r>
            <a:rPr lang="en-US" sz="2000" dirty="0" smtClean="0">
              <a:solidFill>
                <a:srgbClr val="0070C0"/>
              </a:solidFill>
              <a:latin typeface="標楷體" panose="03000509000000000000" pitchFamily="65" charset="-120"/>
              <a:ea typeface="標楷體" panose="03000509000000000000" pitchFamily="65" charset="-120"/>
            </a:rPr>
            <a:t>(</a:t>
          </a:r>
          <a:r>
            <a:rPr lang="zh-TW" sz="2000" dirty="0" smtClean="0">
              <a:solidFill>
                <a:srgbClr val="0070C0"/>
              </a:solidFill>
              <a:latin typeface="標楷體" panose="03000509000000000000" pitchFamily="65" charset="-120"/>
              <a:ea typeface="標楷體" panose="03000509000000000000" pitchFamily="65" charset="-120"/>
            </a:rPr>
            <a:t>如新藥公司主要研發之新藥第三期臨床實驗或其期中分析結果、高科技新創等公司之重要研發結果</a:t>
          </a:r>
          <a:r>
            <a:rPr lang="en-US" sz="2000" dirty="0" smtClean="0">
              <a:solidFill>
                <a:srgbClr val="0070C0"/>
              </a:solidFill>
              <a:latin typeface="標楷體" panose="03000509000000000000" pitchFamily="65" charset="-120"/>
              <a:ea typeface="標楷體" panose="03000509000000000000" pitchFamily="65" charset="-120"/>
            </a:rPr>
            <a:t>)</a:t>
          </a:r>
          <a:r>
            <a:rPr lang="zh-TW" sz="2000" dirty="0" smtClean="0">
              <a:solidFill>
                <a:srgbClr val="0070C0"/>
              </a:solidFill>
              <a:latin typeface="標楷體" panose="03000509000000000000" pitchFamily="65" charset="-120"/>
              <a:ea typeface="標楷體" panose="03000509000000000000" pitchFamily="65" charset="-120"/>
            </a:rPr>
            <a:t>是否對公司股東權益或證券價格有重大影響。</a:t>
          </a:r>
          <a:endParaRPr lang="en-US" sz="2000" dirty="0">
            <a:solidFill>
              <a:srgbClr val="3366FF"/>
            </a:solidFill>
            <a:latin typeface="標楷體" pitchFamily="65" charset="-120"/>
            <a:ea typeface="標楷體" pitchFamily="65" charset="-120"/>
          </a:endParaRPr>
        </a:p>
      </dgm:t>
    </dgm:pt>
    <dgm:pt modelId="{E6C1D521-B238-4E4E-ABBF-2F6E8158B761}" type="parTrans" cxnId="{B08D558B-36F5-47E9-AD63-8A248BA24B1F}">
      <dgm:prSet/>
      <dgm:spPr/>
      <dgm:t>
        <a:bodyPr/>
        <a:lstStyle/>
        <a:p>
          <a:endParaRPr lang="zh-TW" altLang="en-US"/>
        </a:p>
      </dgm:t>
    </dgm:pt>
    <dgm:pt modelId="{83593794-F109-4A58-A801-680575A10C42}" type="sibTrans" cxnId="{B08D558B-36F5-47E9-AD63-8A248BA24B1F}">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Y="276110"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146392" custLinFactNeighborY="2348">
        <dgm:presLayoutVars>
          <dgm:bulletEnabled val="1"/>
        </dgm:presLayoutVars>
      </dgm:prSet>
      <dgm:spPr/>
      <dgm:t>
        <a:bodyPr/>
        <a:lstStyle/>
        <a:p>
          <a:endParaRPr lang="zh-TW" altLang="en-US"/>
        </a:p>
      </dgm:t>
    </dgm:pt>
  </dgm:ptLst>
  <dgm:cxnLst>
    <dgm:cxn modelId="{6C2F8A8B-7C92-46EE-B9FB-1429635D8DB0}" type="presOf" srcId="{A966A031-8A4E-4E11-A6CB-4DB187EC1E40}" destId="{5BF6FD7D-B6DA-4486-8E04-8C93B50D1468}" srcOrd="0" destOrd="0" presId="urn:microsoft.com/office/officeart/2005/8/layout/vList2"/>
    <dgm:cxn modelId="{B08D558B-36F5-47E9-AD63-8A248BA24B1F}" srcId="{A966A031-8A4E-4E11-A6CB-4DB187EC1E40}" destId="{2C28E7DE-34EA-400F-B7A5-C03E0DB19B93}" srcOrd="2" destOrd="0" parTransId="{E6C1D521-B238-4E4E-ABBF-2F6E8158B761}" sibTransId="{83593794-F109-4A58-A801-680575A10C42}"/>
    <dgm:cxn modelId="{5BE0C815-4924-440D-8FDD-1A16202BF9CA}" srcId="{A966A031-8A4E-4E11-A6CB-4DB187EC1E40}" destId="{996E0E08-8AE7-4CB4-AD17-59429B406352}" srcOrd="0" destOrd="0" parTransId="{701FFFE4-875A-40D6-8870-0086481408FB}" sibTransId="{8E728C55-F5B3-4B47-8339-ADBE7A9A6DD4}"/>
    <dgm:cxn modelId="{D28C8FD8-998E-4528-9A03-A7FB0D0207F3}" type="presOf" srcId="{BF48EE7C-AEB8-4231-AF0C-C18CA4A2148C}" destId="{6DF5F0E4-F3DA-4C18-B552-BE498FDF63DA}" srcOrd="0" destOrd="0" presId="urn:microsoft.com/office/officeart/2005/8/layout/vList2"/>
    <dgm:cxn modelId="{DAE3C733-8E90-43FA-9A8C-0F15035BC15D}" srcId="{BF48EE7C-AEB8-4231-AF0C-C18CA4A2148C}" destId="{A966A031-8A4E-4E11-A6CB-4DB187EC1E40}" srcOrd="0" destOrd="0" parTransId="{618F2D8C-3BA5-4869-A8E0-718C441CE852}" sibTransId="{22DC77D6-DB7D-4D03-B105-31A48D957B0E}"/>
    <dgm:cxn modelId="{76238A32-46A9-408A-B6D9-27256FACD93A}" srcId="{A966A031-8A4E-4E11-A6CB-4DB187EC1E40}" destId="{F3879489-4645-4605-8AFB-4BBAD56E6FA4}" srcOrd="1" destOrd="0" parTransId="{37F491EB-5FA3-4800-BF0A-7F738D3EE6A1}" sibTransId="{DC15E4F9-6CB7-4B9B-AB79-5659C313F725}"/>
    <dgm:cxn modelId="{7BC43CCC-2160-48F9-8D28-189A964387D3}" type="presOf" srcId="{996E0E08-8AE7-4CB4-AD17-59429B406352}" destId="{2D76D21F-54D8-4851-96B4-7E79CF1F0174}" srcOrd="0" destOrd="0" presId="urn:microsoft.com/office/officeart/2005/8/layout/vList2"/>
    <dgm:cxn modelId="{5F23978D-2424-4C48-987A-2F6C1574916F}" type="presOf" srcId="{2C28E7DE-34EA-400F-B7A5-C03E0DB19B93}" destId="{2D76D21F-54D8-4851-96B4-7E79CF1F0174}" srcOrd="0" destOrd="2" presId="urn:microsoft.com/office/officeart/2005/8/layout/vList2"/>
    <dgm:cxn modelId="{1E93CEFC-253C-4CFE-803E-8BC702A2FB7C}" type="presOf" srcId="{6CA4A35E-393F-46CF-9B9D-EC2527F7F829}" destId="{2D76D21F-54D8-4851-96B4-7E79CF1F0174}" srcOrd="0" destOrd="3" presId="urn:microsoft.com/office/officeart/2005/8/layout/vList2"/>
    <dgm:cxn modelId="{3FC122C3-E042-4128-A709-111DD32B6581}" srcId="{A966A031-8A4E-4E11-A6CB-4DB187EC1E40}" destId="{6CA4A35E-393F-46CF-9B9D-EC2527F7F829}" srcOrd="3" destOrd="0" parTransId="{81129939-28F0-4442-B9F5-5D49863A0CBA}" sibTransId="{00A9DC6F-F92B-461E-9536-1482D16C8AF3}"/>
    <dgm:cxn modelId="{E5E4D912-06C3-4899-A0D7-221A0CA59031}" type="presOf" srcId="{F3879489-4645-4605-8AFB-4BBAD56E6FA4}" destId="{2D76D21F-54D8-4851-96B4-7E79CF1F0174}" srcOrd="0" destOrd="1" presId="urn:microsoft.com/office/officeart/2005/8/layout/vList2"/>
    <dgm:cxn modelId="{3BA1D952-2BDB-491B-8F61-908189B8D2BD}" type="presParOf" srcId="{6DF5F0E4-F3DA-4C18-B552-BE498FDF63DA}" destId="{5BF6FD7D-B6DA-4486-8E04-8C93B50D1468}" srcOrd="0" destOrd="0" presId="urn:microsoft.com/office/officeart/2005/8/layout/vList2"/>
    <dgm:cxn modelId="{C6B734A5-66F0-405D-846F-27D5DD15EE1D}"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4877C0-C255-4EB7-89FE-DC0406D71BBA}" type="doc">
      <dgm:prSet loTypeId="urn:microsoft.com/office/officeart/2005/8/layout/list1" loCatId="list" qsTypeId="urn:microsoft.com/office/officeart/2005/8/quickstyle/simple1" qsCatId="simple" csTypeId="urn:microsoft.com/office/officeart/2005/8/colors/colorful1#3" csCatId="colorful" phldr="1"/>
      <dgm:spPr/>
      <dgm:t>
        <a:bodyPr/>
        <a:lstStyle/>
        <a:p>
          <a:endParaRPr lang="zh-TW" altLang="en-US"/>
        </a:p>
      </dgm:t>
    </dgm:pt>
    <dgm:pt modelId="{C4F994E1-875E-4239-ACF9-C9B25D566738}">
      <dgm:prSet phldrT="[文字]" custT="1"/>
      <dgm:spPr/>
      <dgm:t>
        <a:bodyPr/>
        <a:lstStyle/>
        <a:p>
          <a:r>
            <a:rPr lang="zh-TW" altLang="en-US" sz="2800" b="1" dirty="0" smtClean="0">
              <a:effectLst>
                <a:outerShdw blurRad="38100" dist="38100" dir="2700000" algn="tl">
                  <a:srgbClr val="000000">
                    <a:alpha val="43137"/>
                  </a:srgbClr>
                </a:outerShdw>
              </a:effectLst>
              <a:latin typeface="Book Antiqua" pitchFamily="18" charset="0"/>
              <a:ea typeface="標楷體" pitchFamily="65" charset="-120"/>
            </a:rPr>
            <a:t>暫停交易</a:t>
          </a:r>
          <a:endParaRPr lang="zh-TW" altLang="en-US" sz="2800" b="1" dirty="0">
            <a:effectLst>
              <a:outerShdw blurRad="38100" dist="38100" dir="2700000" algn="tl">
                <a:srgbClr val="000000">
                  <a:alpha val="43137"/>
                </a:srgbClr>
              </a:outerShdw>
            </a:effectLst>
            <a:latin typeface="Book Antiqua" pitchFamily="18" charset="0"/>
            <a:ea typeface="標楷體" pitchFamily="65" charset="-120"/>
          </a:endParaRPr>
        </a:p>
      </dgm:t>
    </dgm:pt>
    <dgm:pt modelId="{CC873151-8D09-4212-B1B5-94AE701B67DF}" type="parTrans" cxnId="{BE8E2707-4F7A-4F9E-AE31-C10FAD05D0BC}">
      <dgm:prSet/>
      <dgm:spPr/>
      <dgm:t>
        <a:bodyPr/>
        <a:lstStyle/>
        <a:p>
          <a:endParaRPr lang="zh-TW" altLang="en-US">
            <a:latin typeface="Book Antiqua" pitchFamily="18" charset="0"/>
            <a:ea typeface="標楷體" pitchFamily="65" charset="-120"/>
          </a:endParaRPr>
        </a:p>
      </dgm:t>
    </dgm:pt>
    <dgm:pt modelId="{46FCEEF2-2ECE-4F93-9570-BBB686DCD69F}" type="sibTrans" cxnId="{BE8E2707-4F7A-4F9E-AE31-C10FAD05D0BC}">
      <dgm:prSet/>
      <dgm:spPr/>
      <dgm:t>
        <a:bodyPr/>
        <a:lstStyle/>
        <a:p>
          <a:endParaRPr lang="zh-TW" altLang="en-US">
            <a:latin typeface="Book Antiqua" pitchFamily="18" charset="0"/>
            <a:ea typeface="標楷體" pitchFamily="65" charset="-120"/>
          </a:endParaRPr>
        </a:p>
      </dgm:t>
    </dgm:pt>
    <dgm:pt modelId="{540CC5D1-8AFD-421B-96B2-FE7FBCDBD401}">
      <dgm:prSet phldrT="[文字]" custT="1"/>
      <dgm:spPr/>
      <dgm:t>
        <a:bodyPr lIns="468000" tIns="432000" rIns="468000" bIns="108000"/>
        <a:lstStyle/>
        <a:p>
          <a:pPr algn="l"/>
          <a:r>
            <a:rPr lang="zh-TW" altLang="en-US" sz="2000" dirty="0" smtClean="0">
              <a:latin typeface="Book Antiqua" pitchFamily="18" charset="0"/>
              <a:ea typeface="標楷體" pitchFamily="65" charset="-120"/>
            </a:rPr>
            <a:t>公司申請</a:t>
          </a:r>
          <a:r>
            <a:rPr lang="en-US" altLang="zh-TW" sz="2000" dirty="0" smtClean="0">
              <a:latin typeface="Book Antiqua" pitchFamily="18" charset="0"/>
              <a:ea typeface="標楷體" pitchFamily="65" charset="-120"/>
            </a:rPr>
            <a:t>:</a:t>
          </a:r>
          <a:r>
            <a:rPr lang="zh-TW" sz="2000" u="none" dirty="0" smtClean="0">
              <a:latin typeface="標楷體" pitchFamily="65" charset="-120"/>
              <a:ea typeface="標楷體" pitchFamily="65" charset="-120"/>
            </a:rPr>
            <a:t>原則為</a:t>
          </a:r>
          <a:r>
            <a:rPr lang="en-US" altLang="zh-TW" sz="2000" b="1" u="sng" dirty="0" smtClean="0">
              <a:solidFill>
                <a:srgbClr val="FF0000"/>
              </a:solidFill>
              <a:latin typeface="標楷體" pitchFamily="65" charset="-120"/>
              <a:ea typeface="標楷體" pitchFamily="65" charset="-120"/>
            </a:rPr>
            <a:t>T</a:t>
          </a:r>
          <a:r>
            <a:rPr lang="zh-TW" altLang="en-US" sz="2000" b="1" u="sng" dirty="0" smtClean="0">
              <a:solidFill>
                <a:srgbClr val="FF0000"/>
              </a:solidFill>
              <a:latin typeface="標楷體" pitchFamily="65" charset="-120"/>
              <a:ea typeface="標楷體" pitchFamily="65" charset="-120"/>
            </a:rPr>
            <a:t>日</a:t>
          </a:r>
          <a:r>
            <a:rPr lang="zh-TW" sz="2000" u="none" dirty="0" smtClean="0">
              <a:latin typeface="標楷體" pitchFamily="65" charset="-120"/>
              <a:ea typeface="標楷體" pitchFamily="65" charset="-120"/>
            </a:rPr>
            <a:t>申請</a:t>
          </a:r>
          <a:r>
            <a:rPr lang="zh-TW" altLang="en-US" sz="2000" u="none" dirty="0" smtClean="0">
              <a:latin typeface="標楷體" pitchFamily="65" charset="-120"/>
              <a:ea typeface="標楷體" pitchFamily="65" charset="-120"/>
            </a:rPr>
            <a:t>，本中心</a:t>
          </a:r>
          <a:r>
            <a:rPr lang="zh-TW" sz="2000" u="none" dirty="0" smtClean="0">
              <a:latin typeface="標楷體" pitchFamily="65" charset="-120"/>
              <a:ea typeface="標楷體" pitchFamily="65" charset="-120"/>
            </a:rPr>
            <a:t>審查</a:t>
          </a:r>
          <a:r>
            <a:rPr lang="zh-TW" altLang="en-US" sz="2000" u="none" dirty="0" smtClean="0">
              <a:latin typeface="標楷體" pitchFamily="65" charset="-120"/>
              <a:ea typeface="標楷體" pitchFamily="65" charset="-120"/>
            </a:rPr>
            <a:t>並</a:t>
          </a:r>
          <a:r>
            <a:rPr lang="zh-TW" sz="2000" u="none" dirty="0" smtClean="0">
              <a:latin typeface="標楷體" pitchFamily="65" charset="-120"/>
              <a:ea typeface="標楷體" pitchFamily="65" charset="-120"/>
            </a:rPr>
            <a:t>公</a:t>
          </a:r>
          <a:r>
            <a:rPr lang="zh-TW" altLang="en-US" sz="2000" u="none" dirty="0" smtClean="0">
              <a:latin typeface="標楷體" pitchFamily="65" charset="-120"/>
              <a:ea typeface="標楷體" pitchFamily="65" charset="-120"/>
            </a:rPr>
            <a:t>告</a:t>
          </a:r>
          <a:r>
            <a:rPr lang="en-US" altLang="zh-TW" sz="2000" b="1" u="sng" dirty="0" smtClean="0">
              <a:solidFill>
                <a:srgbClr val="FF0000"/>
              </a:solidFill>
              <a:latin typeface="標楷體" pitchFamily="65" charset="-120"/>
              <a:ea typeface="標楷體" pitchFamily="65" charset="-120"/>
            </a:rPr>
            <a:t>T+1</a:t>
          </a:r>
          <a:r>
            <a:rPr lang="zh-TW" altLang="en-US" sz="2000" b="1" u="sng" dirty="0" smtClean="0">
              <a:solidFill>
                <a:srgbClr val="FF0000"/>
              </a:solidFill>
              <a:latin typeface="標楷體" pitchFamily="65" charset="-120"/>
              <a:ea typeface="標楷體" pitchFamily="65" charset="-120"/>
            </a:rPr>
            <a:t>日</a:t>
          </a:r>
          <a:r>
            <a:rPr lang="zh-TW" sz="2000" b="1" u="sng" dirty="0" smtClean="0">
              <a:solidFill>
                <a:srgbClr val="FF0000"/>
              </a:solidFill>
              <a:latin typeface="標楷體" pitchFamily="65" charset="-120"/>
              <a:ea typeface="標楷體" pitchFamily="65" charset="-120"/>
            </a:rPr>
            <a:t>暫停</a:t>
          </a:r>
          <a:r>
            <a:rPr lang="zh-TW" altLang="en-US" sz="2000" b="1" u="sng" dirty="0" smtClean="0">
              <a:solidFill>
                <a:srgbClr val="FF0000"/>
              </a:solidFill>
              <a:latin typeface="標楷體" pitchFamily="65" charset="-120"/>
              <a:ea typeface="標楷體" pitchFamily="65" charset="-120"/>
            </a:rPr>
            <a:t>交易</a:t>
          </a:r>
          <a:r>
            <a:rPr lang="zh-TW" altLang="en-US" sz="2000" u="none" dirty="0" smtClean="0">
              <a:latin typeface="標楷體" pitchFamily="65" charset="-120"/>
              <a:ea typeface="標楷體" pitchFamily="65" charset="-120"/>
            </a:rPr>
            <a:t>。遇緊急情事者，</a:t>
          </a:r>
          <a:r>
            <a:rPr lang="zh-TW" sz="2000" dirty="0" smtClean="0">
              <a:latin typeface="標楷體" pitchFamily="65" charset="-120"/>
              <a:ea typeface="標楷體" pitchFamily="65" charset="-120"/>
            </a:rPr>
            <a:t>得</a:t>
          </a:r>
          <a:r>
            <a:rPr lang="zh-TW" altLang="en-US" sz="2000" dirty="0" smtClean="0">
              <a:latin typeface="標楷體" pitchFamily="65" charset="-120"/>
              <a:ea typeface="標楷體" pitchFamily="65" charset="-120"/>
            </a:rPr>
            <a:t>於</a:t>
          </a:r>
          <a:r>
            <a:rPr lang="zh-TW" sz="2000" b="1" u="sng" dirty="0" smtClean="0">
              <a:solidFill>
                <a:srgbClr val="FF0000"/>
              </a:solidFill>
              <a:latin typeface="標楷體" pitchFamily="65" charset="-120"/>
              <a:ea typeface="標楷體" pitchFamily="65" charset="-120"/>
            </a:rPr>
            <a:t>當日</a:t>
          </a:r>
          <a:r>
            <a:rPr lang="en-US" altLang="zh-TW" sz="2000" b="1" u="sng" dirty="0" smtClean="0">
              <a:solidFill>
                <a:srgbClr val="FF0000"/>
              </a:solidFill>
              <a:latin typeface="標楷體" pitchFamily="65" charset="-120"/>
              <a:ea typeface="標楷體" pitchFamily="65" charset="-120"/>
            </a:rPr>
            <a:t>7</a:t>
          </a:r>
          <a:r>
            <a:rPr lang="en-US" sz="2000" b="1" u="sng" dirty="0" smtClean="0">
              <a:solidFill>
                <a:srgbClr val="FF0000"/>
              </a:solidFill>
              <a:latin typeface="標楷體" pitchFamily="65" charset="-120"/>
              <a:ea typeface="標楷體" pitchFamily="65" charset="-120"/>
            </a:rPr>
            <a:t>:</a:t>
          </a:r>
          <a:r>
            <a:rPr lang="en-US" altLang="zh-TW" sz="2000" b="1" u="sng" dirty="0" smtClean="0">
              <a:solidFill>
                <a:srgbClr val="FF0000"/>
              </a:solidFill>
              <a:latin typeface="標楷體" pitchFamily="65" charset="-120"/>
              <a:ea typeface="標楷體" pitchFamily="65" charset="-120"/>
            </a:rPr>
            <a:t>30</a:t>
          </a:r>
          <a:r>
            <a:rPr lang="zh-TW" sz="2000" b="1" u="sng" dirty="0" smtClean="0">
              <a:solidFill>
                <a:srgbClr val="FF0000"/>
              </a:solidFill>
              <a:latin typeface="標楷體" pitchFamily="65" charset="-120"/>
              <a:ea typeface="標楷體" pitchFamily="65" charset="-120"/>
            </a:rPr>
            <a:t>前</a:t>
          </a:r>
          <a:r>
            <a:rPr lang="zh-TW" sz="2000" u="none" dirty="0" smtClean="0">
              <a:latin typeface="標楷體" pitchFamily="65" charset="-120"/>
              <a:ea typeface="標楷體" pitchFamily="65" charset="-120"/>
            </a:rPr>
            <a:t>申請</a:t>
          </a:r>
          <a:r>
            <a:rPr lang="zh-TW" altLang="en-US" sz="2000" b="1" u="sng" dirty="0" smtClean="0">
              <a:solidFill>
                <a:srgbClr val="FF0000"/>
              </a:solidFill>
              <a:latin typeface="標楷體" pitchFamily="65" charset="-120"/>
              <a:ea typeface="標楷體" pitchFamily="65" charset="-120"/>
            </a:rPr>
            <a:t>當日</a:t>
          </a:r>
          <a:r>
            <a:rPr lang="zh-TW" sz="2000" u="none" dirty="0" smtClean="0">
              <a:latin typeface="標楷體" pitchFamily="65" charset="-120"/>
              <a:ea typeface="標楷體" pitchFamily="65" charset="-120"/>
            </a:rPr>
            <a:t>暫停交易</a:t>
          </a:r>
          <a:endParaRPr lang="zh-TW" altLang="en-US" sz="2000" dirty="0" smtClean="0">
            <a:latin typeface="Book Antiqua" pitchFamily="18" charset="0"/>
            <a:ea typeface="標楷體" pitchFamily="65" charset="-120"/>
          </a:endParaRPr>
        </a:p>
      </dgm:t>
    </dgm:pt>
    <dgm:pt modelId="{3C5865FB-D288-4CB7-808A-4F452A5F855D}" type="parTrans" cxnId="{8C7C9916-7ECC-4C45-A5AD-DB7D9804A0F2}">
      <dgm:prSet/>
      <dgm:spPr/>
      <dgm:t>
        <a:bodyPr/>
        <a:lstStyle/>
        <a:p>
          <a:endParaRPr lang="zh-TW" altLang="en-US">
            <a:latin typeface="Book Antiqua" pitchFamily="18" charset="0"/>
            <a:ea typeface="標楷體" pitchFamily="65" charset="-120"/>
          </a:endParaRPr>
        </a:p>
      </dgm:t>
    </dgm:pt>
    <dgm:pt modelId="{769C58CC-F2DF-43A4-BF40-48DB4D4797DB}" type="sibTrans" cxnId="{8C7C9916-7ECC-4C45-A5AD-DB7D9804A0F2}">
      <dgm:prSet/>
      <dgm:spPr/>
      <dgm:t>
        <a:bodyPr/>
        <a:lstStyle/>
        <a:p>
          <a:endParaRPr lang="zh-TW" altLang="en-US">
            <a:latin typeface="Book Antiqua" pitchFamily="18" charset="0"/>
            <a:ea typeface="標楷體" pitchFamily="65" charset="-120"/>
          </a:endParaRPr>
        </a:p>
      </dgm:t>
    </dgm:pt>
    <dgm:pt modelId="{AC28FEFD-B4CD-4CF3-AEB9-BEF11656C067}">
      <dgm:prSet phldrT="[文字]" custT="1"/>
      <dgm:spPr/>
      <dgm:t>
        <a:bodyPr lIns="468000" tIns="432000" rIns="468000" bIns="108000"/>
        <a:lstStyle/>
        <a:p>
          <a:pPr algn="l"/>
          <a:r>
            <a:rPr lang="zh-TW" altLang="en-US" sz="2000" dirty="0" smtClean="0">
              <a:latin typeface="Book Antiqua" pitchFamily="18" charset="0"/>
              <a:ea typeface="標楷體" pitchFamily="65" charset="-120"/>
            </a:rPr>
            <a:t>本中心執行</a:t>
          </a:r>
          <a:r>
            <a:rPr lang="en-US" altLang="zh-TW" sz="2000" dirty="0" smtClean="0">
              <a:latin typeface="Book Antiqua" pitchFamily="18" charset="0"/>
              <a:ea typeface="標楷體" pitchFamily="65" charset="-120"/>
            </a:rPr>
            <a:t>:</a:t>
          </a:r>
          <a:r>
            <a:rPr lang="zh-TW" altLang="en-US" sz="2000" b="1" u="sng" dirty="0" smtClean="0">
              <a:solidFill>
                <a:srgbClr val="FF0000"/>
              </a:solidFill>
              <a:latin typeface="標楷體" pitchFamily="65" charset="-120"/>
              <a:ea typeface="標楷體" pitchFamily="65" charset="-120"/>
            </a:rPr>
            <a:t>決議後次一營業日</a:t>
          </a:r>
          <a:r>
            <a:rPr lang="zh-TW" altLang="en-US" sz="2000" dirty="0" smtClean="0">
              <a:latin typeface="標楷體" pitchFamily="65" charset="-120"/>
              <a:ea typeface="標楷體" pitchFamily="65" charset="-120"/>
            </a:rPr>
            <a:t>實施暫停交易。</a:t>
          </a:r>
          <a:endParaRPr lang="zh-TW" altLang="en-US" sz="2000" dirty="0">
            <a:latin typeface="Book Antiqua" pitchFamily="18" charset="0"/>
            <a:ea typeface="標楷體" pitchFamily="65" charset="-120"/>
          </a:endParaRPr>
        </a:p>
      </dgm:t>
    </dgm:pt>
    <dgm:pt modelId="{1FACC65C-706E-4390-8714-BA3B69EAF90F}" type="parTrans" cxnId="{F1D37F17-E2AE-4145-A688-A6FDAFC50582}">
      <dgm:prSet/>
      <dgm:spPr/>
      <dgm:t>
        <a:bodyPr/>
        <a:lstStyle/>
        <a:p>
          <a:endParaRPr lang="zh-TW" altLang="en-US">
            <a:latin typeface="Book Antiqua" pitchFamily="18" charset="0"/>
            <a:ea typeface="標楷體" pitchFamily="65" charset="-120"/>
          </a:endParaRPr>
        </a:p>
      </dgm:t>
    </dgm:pt>
    <dgm:pt modelId="{6E2BE020-9F1F-4D14-8E39-E29947C23D8E}" type="sibTrans" cxnId="{F1D37F17-E2AE-4145-A688-A6FDAFC50582}">
      <dgm:prSet/>
      <dgm:spPr/>
      <dgm:t>
        <a:bodyPr/>
        <a:lstStyle/>
        <a:p>
          <a:endParaRPr lang="zh-TW" altLang="en-US">
            <a:latin typeface="Book Antiqua" pitchFamily="18" charset="0"/>
            <a:ea typeface="標楷體" pitchFamily="65" charset="-120"/>
          </a:endParaRPr>
        </a:p>
      </dgm:t>
    </dgm:pt>
    <dgm:pt modelId="{64000A3B-E911-4827-9D9A-35ED7E84F9DC}">
      <dgm:prSet phldrT="[文字]" custT="1"/>
      <dgm:spPr/>
      <dgm:t>
        <a:bodyPr lIns="468000" tIns="432000" rIns="468000" bIns="108000"/>
        <a:lstStyle/>
        <a:p>
          <a:pPr algn="l"/>
          <a:r>
            <a:rPr lang="zh-TW" altLang="en-US" sz="2000" dirty="0" smtClean="0">
              <a:latin typeface="Book Antiqua" pitchFamily="18" charset="0"/>
              <a:ea typeface="標楷體" pitchFamily="65" charset="-120"/>
            </a:rPr>
            <a:t>每次暫停交易期間以一個營業日為原則，三個營業日為上限，必要時得持續執行之。</a:t>
          </a:r>
          <a:endParaRPr lang="zh-TW" altLang="en-US" sz="2000" dirty="0">
            <a:latin typeface="Book Antiqua" pitchFamily="18" charset="0"/>
            <a:ea typeface="標楷體" pitchFamily="65" charset="-120"/>
          </a:endParaRPr>
        </a:p>
      </dgm:t>
    </dgm:pt>
    <dgm:pt modelId="{014F7362-E6BD-4065-AE28-6AE8FA164262}" type="parTrans" cxnId="{842DCA74-81B5-4843-99AA-3DFF2F928439}">
      <dgm:prSet/>
      <dgm:spPr/>
      <dgm:t>
        <a:bodyPr/>
        <a:lstStyle/>
        <a:p>
          <a:endParaRPr lang="zh-TW" altLang="en-US"/>
        </a:p>
      </dgm:t>
    </dgm:pt>
    <dgm:pt modelId="{5AB7B0EB-6AB2-4127-AFD9-B77145BC6F2F}" type="sibTrans" cxnId="{842DCA74-81B5-4843-99AA-3DFF2F928439}">
      <dgm:prSet/>
      <dgm:spPr/>
      <dgm:t>
        <a:bodyPr/>
        <a:lstStyle/>
        <a:p>
          <a:endParaRPr lang="zh-TW" altLang="en-US"/>
        </a:p>
      </dgm:t>
    </dgm:pt>
    <dgm:pt modelId="{8AEDC23C-A54A-4298-856A-5F54ACB3EDB5}">
      <dgm:prSet phldrT="[文字]" custT="1"/>
      <dgm:spPr/>
      <dgm:t>
        <a:bodyPr/>
        <a:lstStyle/>
        <a:p>
          <a:r>
            <a:rPr lang="zh-TW" altLang="en-US" sz="2000" dirty="0" smtClean="0">
              <a:latin typeface="Book Antiqua" pitchFamily="18" charset="0"/>
              <a:ea typeface="標楷體" pitchFamily="65" charset="-120"/>
            </a:rPr>
            <a:t>暫停交易期間逾一個營業日者，於暫停交易期間屆滿後次一營業日恢復交易。</a:t>
          </a:r>
          <a:endParaRPr lang="zh-TW" altLang="en-US" sz="2000" dirty="0">
            <a:latin typeface="Book Antiqua" pitchFamily="18" charset="0"/>
            <a:ea typeface="標楷體" pitchFamily="65" charset="-120"/>
          </a:endParaRPr>
        </a:p>
      </dgm:t>
    </dgm:pt>
    <dgm:pt modelId="{43C5F0A7-4AC2-45D6-8A92-0DBEE5E022B4}" type="parTrans" cxnId="{39D505E2-3A85-41AF-9CE4-8DB2E60B4608}">
      <dgm:prSet/>
      <dgm:spPr/>
      <dgm:t>
        <a:bodyPr/>
        <a:lstStyle/>
        <a:p>
          <a:endParaRPr lang="zh-TW" altLang="en-US"/>
        </a:p>
      </dgm:t>
    </dgm:pt>
    <dgm:pt modelId="{0C6B6284-4B4A-4A98-8A71-FE6670DA4BC9}" type="sibTrans" cxnId="{39D505E2-3A85-41AF-9CE4-8DB2E60B4608}">
      <dgm:prSet/>
      <dgm:spPr/>
      <dgm:t>
        <a:bodyPr/>
        <a:lstStyle/>
        <a:p>
          <a:endParaRPr lang="zh-TW" altLang="en-US"/>
        </a:p>
      </dgm:t>
    </dgm:pt>
    <dgm:pt modelId="{06B6CBED-AD82-4837-BDE1-50A8803899B2}">
      <dgm:prSet phldrT="[文字]" custT="1"/>
      <dgm:spPr/>
      <dgm:t>
        <a:bodyPr/>
        <a:lstStyle/>
        <a:p>
          <a:r>
            <a:rPr lang="zh-TW" altLang="en-US" sz="2000" dirty="0" smtClean="0">
              <a:latin typeface="標楷體" pitchFamily="65" charset="-120"/>
              <a:ea typeface="標楷體" pitchFamily="65" charset="-120"/>
            </a:rPr>
            <a:t>暫停交易期間為一個營業日者，於次一營業日恢復交易。</a:t>
          </a:r>
          <a:endParaRPr lang="zh-TW" altLang="en-US" sz="2000" dirty="0">
            <a:latin typeface="Book Antiqua" pitchFamily="18" charset="0"/>
            <a:ea typeface="標楷體" pitchFamily="65" charset="-120"/>
          </a:endParaRPr>
        </a:p>
      </dgm:t>
    </dgm:pt>
    <dgm:pt modelId="{51A99086-7552-4C4C-BE7B-4A1EF96DE339}" type="parTrans" cxnId="{0D2708C1-6EA5-4B51-BAD1-1CE0AA7A0392}">
      <dgm:prSet/>
      <dgm:spPr/>
      <dgm:t>
        <a:bodyPr/>
        <a:lstStyle/>
        <a:p>
          <a:endParaRPr lang="zh-TW" altLang="en-US"/>
        </a:p>
      </dgm:t>
    </dgm:pt>
    <dgm:pt modelId="{1CA22968-63F6-49FA-9476-70932EFE4045}" type="sibTrans" cxnId="{0D2708C1-6EA5-4B51-BAD1-1CE0AA7A0392}">
      <dgm:prSet/>
      <dgm:spPr/>
      <dgm:t>
        <a:bodyPr/>
        <a:lstStyle/>
        <a:p>
          <a:endParaRPr lang="zh-TW" altLang="en-US"/>
        </a:p>
      </dgm:t>
    </dgm:pt>
    <dgm:pt modelId="{23E0E046-7537-4DDF-9813-CF9A4572BD0C}">
      <dgm:prSet phldrT="[文字]" custT="1"/>
      <dgm:spPr/>
      <dgm:t>
        <a:bodyPr/>
        <a:lstStyle/>
        <a:p>
          <a:endParaRPr lang="zh-TW" altLang="en-US" sz="2200" dirty="0">
            <a:latin typeface="Book Antiqua" pitchFamily="18" charset="0"/>
            <a:ea typeface="標楷體" pitchFamily="65" charset="-120"/>
          </a:endParaRPr>
        </a:p>
      </dgm:t>
    </dgm:pt>
    <dgm:pt modelId="{40B80253-E0F3-47A7-9ABB-3AB801475E96}" type="sibTrans" cxnId="{1C04E58D-16F6-4EC8-BA12-64D031F7E5D1}">
      <dgm:prSet/>
      <dgm:spPr/>
      <dgm:t>
        <a:bodyPr/>
        <a:lstStyle/>
        <a:p>
          <a:endParaRPr lang="zh-TW" altLang="en-US"/>
        </a:p>
      </dgm:t>
    </dgm:pt>
    <dgm:pt modelId="{97CB11B8-9D4F-4FC6-9553-301C542B177E}" type="parTrans" cxnId="{1C04E58D-16F6-4EC8-BA12-64D031F7E5D1}">
      <dgm:prSet/>
      <dgm:spPr/>
      <dgm:t>
        <a:bodyPr/>
        <a:lstStyle/>
        <a:p>
          <a:endParaRPr lang="zh-TW" altLang="en-US"/>
        </a:p>
      </dgm:t>
    </dgm:pt>
    <dgm:pt modelId="{5959C491-9B2D-4D20-9BD1-4EAC299F5249}">
      <dgm:prSet phldrT="[文字]" custT="1"/>
      <dgm:spPr/>
      <dgm:t>
        <a:bodyPr/>
        <a:lstStyle/>
        <a:p>
          <a:r>
            <a:rPr lang="zh-TW" altLang="en-US" sz="2800" b="1" dirty="0" smtClean="0">
              <a:solidFill>
                <a:srgbClr val="3366FF"/>
              </a:solidFill>
              <a:effectLst>
                <a:outerShdw blurRad="38100" dist="38100" dir="2700000" algn="tl">
                  <a:srgbClr val="000000">
                    <a:alpha val="43137"/>
                  </a:srgbClr>
                </a:outerShdw>
              </a:effectLst>
              <a:latin typeface="Book Antiqua" pitchFamily="18" charset="0"/>
              <a:ea typeface="標楷體" pitchFamily="65" charset="-120"/>
            </a:rPr>
            <a:t>恢復交易</a:t>
          </a:r>
          <a:endParaRPr lang="zh-TW" altLang="en-US" sz="2800" b="1" dirty="0">
            <a:solidFill>
              <a:srgbClr val="3366FF"/>
            </a:solidFill>
            <a:effectLst>
              <a:outerShdw blurRad="38100" dist="38100" dir="2700000" algn="tl">
                <a:srgbClr val="000000">
                  <a:alpha val="43137"/>
                </a:srgbClr>
              </a:outerShdw>
            </a:effectLst>
            <a:latin typeface="Book Antiqua" pitchFamily="18" charset="0"/>
            <a:ea typeface="標楷體" pitchFamily="65" charset="-120"/>
          </a:endParaRPr>
        </a:p>
      </dgm:t>
    </dgm:pt>
    <dgm:pt modelId="{BAAC18F8-F377-41C3-BFBD-A4FDED667577}" type="sibTrans" cxnId="{33AEB0B7-0DE3-4CAB-9C48-13FEC227A76D}">
      <dgm:prSet/>
      <dgm:spPr/>
      <dgm:t>
        <a:bodyPr/>
        <a:lstStyle/>
        <a:p>
          <a:endParaRPr lang="zh-TW" altLang="en-US">
            <a:latin typeface="Book Antiqua" pitchFamily="18" charset="0"/>
            <a:ea typeface="標楷體" pitchFamily="65" charset="-120"/>
          </a:endParaRPr>
        </a:p>
      </dgm:t>
    </dgm:pt>
    <dgm:pt modelId="{2CD374EC-DA2C-443E-8383-3418F110A2B0}" type="parTrans" cxnId="{33AEB0B7-0DE3-4CAB-9C48-13FEC227A76D}">
      <dgm:prSet/>
      <dgm:spPr/>
      <dgm:t>
        <a:bodyPr/>
        <a:lstStyle/>
        <a:p>
          <a:endParaRPr lang="zh-TW" altLang="en-US">
            <a:latin typeface="Book Antiqua" pitchFamily="18" charset="0"/>
            <a:ea typeface="標楷體" pitchFamily="65" charset="-120"/>
          </a:endParaRPr>
        </a:p>
      </dgm:t>
    </dgm:pt>
    <dgm:pt modelId="{06484DF8-5DA9-44CF-9305-063D6D098178}" type="pres">
      <dgm:prSet presAssocID="{BF4877C0-C255-4EB7-89FE-DC0406D71BBA}" presName="linear" presStyleCnt="0">
        <dgm:presLayoutVars>
          <dgm:dir/>
          <dgm:animLvl val="lvl"/>
          <dgm:resizeHandles val="exact"/>
        </dgm:presLayoutVars>
      </dgm:prSet>
      <dgm:spPr/>
      <dgm:t>
        <a:bodyPr/>
        <a:lstStyle/>
        <a:p>
          <a:endParaRPr lang="zh-TW" altLang="en-US"/>
        </a:p>
      </dgm:t>
    </dgm:pt>
    <dgm:pt modelId="{F3E89051-AD4D-4087-9874-B988BBF97C58}" type="pres">
      <dgm:prSet presAssocID="{C4F994E1-875E-4239-ACF9-C9B25D566738}" presName="parentLin" presStyleCnt="0"/>
      <dgm:spPr/>
    </dgm:pt>
    <dgm:pt modelId="{57275340-9EDD-44EC-AA16-6401927B7516}" type="pres">
      <dgm:prSet presAssocID="{C4F994E1-875E-4239-ACF9-C9B25D566738}" presName="parentLeftMargin" presStyleLbl="node1" presStyleIdx="0" presStyleCnt="2"/>
      <dgm:spPr/>
      <dgm:t>
        <a:bodyPr/>
        <a:lstStyle/>
        <a:p>
          <a:endParaRPr lang="zh-TW" altLang="en-US"/>
        </a:p>
      </dgm:t>
    </dgm:pt>
    <dgm:pt modelId="{7E891CD4-FCDF-424C-AAA5-31CED97CDAA9}" type="pres">
      <dgm:prSet presAssocID="{C4F994E1-875E-4239-ACF9-C9B25D566738}" presName="parentText" presStyleLbl="node1" presStyleIdx="0" presStyleCnt="2" custScaleY="47432" custLinFactNeighborX="8108" custLinFactNeighborY="-19257">
        <dgm:presLayoutVars>
          <dgm:chMax val="0"/>
          <dgm:bulletEnabled val="1"/>
        </dgm:presLayoutVars>
      </dgm:prSet>
      <dgm:spPr/>
      <dgm:t>
        <a:bodyPr/>
        <a:lstStyle/>
        <a:p>
          <a:endParaRPr lang="zh-TW" altLang="en-US"/>
        </a:p>
      </dgm:t>
    </dgm:pt>
    <dgm:pt modelId="{C1B1B025-FAE8-4888-9A8F-108AA079F70B}" type="pres">
      <dgm:prSet presAssocID="{C4F994E1-875E-4239-ACF9-C9B25D566738}" presName="negativeSpace" presStyleCnt="0"/>
      <dgm:spPr/>
    </dgm:pt>
    <dgm:pt modelId="{3CC81DF7-512C-4C1D-921B-02F8CB5EDD3A}" type="pres">
      <dgm:prSet presAssocID="{C4F994E1-875E-4239-ACF9-C9B25D566738}" presName="childText" presStyleLbl="conFgAcc1" presStyleIdx="0" presStyleCnt="2" custLinFactNeighborY="55374">
        <dgm:presLayoutVars>
          <dgm:bulletEnabled val="1"/>
        </dgm:presLayoutVars>
      </dgm:prSet>
      <dgm:spPr/>
      <dgm:t>
        <a:bodyPr/>
        <a:lstStyle/>
        <a:p>
          <a:endParaRPr lang="zh-TW" altLang="en-US"/>
        </a:p>
      </dgm:t>
    </dgm:pt>
    <dgm:pt modelId="{637D56EA-7D76-4BDA-974E-1B12371A9AAC}" type="pres">
      <dgm:prSet presAssocID="{46FCEEF2-2ECE-4F93-9570-BBB686DCD69F}" presName="spaceBetweenRectangles" presStyleCnt="0"/>
      <dgm:spPr/>
    </dgm:pt>
    <dgm:pt modelId="{FE85E1A6-CAA4-4358-B2BF-0E5F30E2EFD7}" type="pres">
      <dgm:prSet presAssocID="{5959C491-9B2D-4D20-9BD1-4EAC299F5249}" presName="parentLin" presStyleCnt="0"/>
      <dgm:spPr/>
    </dgm:pt>
    <dgm:pt modelId="{4A9BA036-E603-455E-80DF-089F18539433}" type="pres">
      <dgm:prSet presAssocID="{5959C491-9B2D-4D20-9BD1-4EAC299F5249}" presName="parentLeftMargin" presStyleLbl="node1" presStyleIdx="0" presStyleCnt="2"/>
      <dgm:spPr/>
      <dgm:t>
        <a:bodyPr/>
        <a:lstStyle/>
        <a:p>
          <a:endParaRPr lang="zh-TW" altLang="en-US"/>
        </a:p>
      </dgm:t>
    </dgm:pt>
    <dgm:pt modelId="{2FA4E762-A765-4971-B846-158DB3C2F312}" type="pres">
      <dgm:prSet presAssocID="{5959C491-9B2D-4D20-9BD1-4EAC299F5249}" presName="parentText" presStyleLbl="node1" presStyleIdx="1" presStyleCnt="2" custScaleY="38713" custLinFactNeighborX="-9910" custLinFactNeighborY="-5147">
        <dgm:presLayoutVars>
          <dgm:chMax val="0"/>
          <dgm:bulletEnabled val="1"/>
        </dgm:presLayoutVars>
      </dgm:prSet>
      <dgm:spPr/>
      <dgm:t>
        <a:bodyPr/>
        <a:lstStyle/>
        <a:p>
          <a:endParaRPr lang="zh-TW" altLang="en-US"/>
        </a:p>
      </dgm:t>
    </dgm:pt>
    <dgm:pt modelId="{930EF635-8BE9-4AC9-B4C5-25DB5A8FDD63}" type="pres">
      <dgm:prSet presAssocID="{5959C491-9B2D-4D20-9BD1-4EAC299F5249}" presName="negativeSpace" presStyleCnt="0"/>
      <dgm:spPr/>
    </dgm:pt>
    <dgm:pt modelId="{5E1826A2-1A11-4FDC-BD83-29C3015B08E7}" type="pres">
      <dgm:prSet presAssocID="{5959C491-9B2D-4D20-9BD1-4EAC299F5249}" presName="childText" presStyleLbl="conFgAcc1" presStyleIdx="1" presStyleCnt="2" custScaleY="64310" custLinFactNeighborY="73262">
        <dgm:presLayoutVars>
          <dgm:bulletEnabled val="1"/>
        </dgm:presLayoutVars>
      </dgm:prSet>
      <dgm:spPr/>
      <dgm:t>
        <a:bodyPr/>
        <a:lstStyle/>
        <a:p>
          <a:endParaRPr lang="zh-TW" altLang="en-US"/>
        </a:p>
      </dgm:t>
    </dgm:pt>
  </dgm:ptLst>
  <dgm:cxnLst>
    <dgm:cxn modelId="{33AEB0B7-0DE3-4CAB-9C48-13FEC227A76D}" srcId="{BF4877C0-C255-4EB7-89FE-DC0406D71BBA}" destId="{5959C491-9B2D-4D20-9BD1-4EAC299F5249}" srcOrd="1" destOrd="0" parTransId="{2CD374EC-DA2C-443E-8383-3418F110A2B0}" sibTransId="{BAAC18F8-F377-41C3-BFBD-A4FDED667577}"/>
    <dgm:cxn modelId="{E0989C42-ABAF-4D71-8989-A39EB239D652}" type="presOf" srcId="{5959C491-9B2D-4D20-9BD1-4EAC299F5249}" destId="{2FA4E762-A765-4971-B846-158DB3C2F312}" srcOrd="1" destOrd="0" presId="urn:microsoft.com/office/officeart/2005/8/layout/list1"/>
    <dgm:cxn modelId="{B6F0793C-C994-458F-A25D-145F441FCDBB}" type="presOf" srcId="{C4F994E1-875E-4239-ACF9-C9B25D566738}" destId="{57275340-9EDD-44EC-AA16-6401927B7516}" srcOrd="0" destOrd="0" presId="urn:microsoft.com/office/officeart/2005/8/layout/list1"/>
    <dgm:cxn modelId="{842DCA74-81B5-4843-99AA-3DFF2F928439}" srcId="{C4F994E1-875E-4239-ACF9-C9B25D566738}" destId="{64000A3B-E911-4827-9D9A-35ED7E84F9DC}" srcOrd="2" destOrd="0" parTransId="{014F7362-E6BD-4065-AE28-6AE8FA164262}" sibTransId="{5AB7B0EB-6AB2-4127-AFD9-B77145BC6F2F}"/>
    <dgm:cxn modelId="{0D2708C1-6EA5-4B51-BAD1-1CE0AA7A0392}" srcId="{5959C491-9B2D-4D20-9BD1-4EAC299F5249}" destId="{06B6CBED-AD82-4837-BDE1-50A8803899B2}" srcOrd="1" destOrd="0" parTransId="{51A99086-7552-4C4C-BE7B-4A1EF96DE339}" sibTransId="{1CA22968-63F6-49FA-9476-70932EFE4045}"/>
    <dgm:cxn modelId="{4B82CC24-4CA4-4320-A172-57EE80F8B5FC}" type="presOf" srcId="{06B6CBED-AD82-4837-BDE1-50A8803899B2}" destId="{5E1826A2-1A11-4FDC-BD83-29C3015B08E7}" srcOrd="0" destOrd="1" presId="urn:microsoft.com/office/officeart/2005/8/layout/list1"/>
    <dgm:cxn modelId="{BE8E2707-4F7A-4F9E-AE31-C10FAD05D0BC}" srcId="{BF4877C0-C255-4EB7-89FE-DC0406D71BBA}" destId="{C4F994E1-875E-4239-ACF9-C9B25D566738}" srcOrd="0" destOrd="0" parTransId="{CC873151-8D09-4212-B1B5-94AE701B67DF}" sibTransId="{46FCEEF2-2ECE-4F93-9570-BBB686DCD69F}"/>
    <dgm:cxn modelId="{51ED91C6-1C2D-40E3-BFFB-CD0FF1167D33}" type="presOf" srcId="{23E0E046-7537-4DDF-9813-CF9A4572BD0C}" destId="{5E1826A2-1A11-4FDC-BD83-29C3015B08E7}" srcOrd="0" destOrd="0" presId="urn:microsoft.com/office/officeart/2005/8/layout/list1"/>
    <dgm:cxn modelId="{D83FD6AD-98C2-4F52-BDD4-6BDACB00D61F}" type="presOf" srcId="{5959C491-9B2D-4D20-9BD1-4EAC299F5249}" destId="{4A9BA036-E603-455E-80DF-089F18539433}" srcOrd="0" destOrd="0" presId="urn:microsoft.com/office/officeart/2005/8/layout/list1"/>
    <dgm:cxn modelId="{8C7C9916-7ECC-4C45-A5AD-DB7D9804A0F2}" srcId="{C4F994E1-875E-4239-ACF9-C9B25D566738}" destId="{540CC5D1-8AFD-421B-96B2-FE7FBCDBD401}" srcOrd="0" destOrd="0" parTransId="{3C5865FB-D288-4CB7-808A-4F452A5F855D}" sibTransId="{769C58CC-F2DF-43A4-BF40-48DB4D4797DB}"/>
    <dgm:cxn modelId="{5E65DF2A-4845-4D01-A0CE-4986D07075C9}" type="presOf" srcId="{64000A3B-E911-4827-9D9A-35ED7E84F9DC}" destId="{3CC81DF7-512C-4C1D-921B-02F8CB5EDD3A}" srcOrd="0" destOrd="2" presId="urn:microsoft.com/office/officeart/2005/8/layout/list1"/>
    <dgm:cxn modelId="{478EE426-D8DC-4F04-8D9D-5DA744F8A2E9}" type="presOf" srcId="{C4F994E1-875E-4239-ACF9-C9B25D566738}" destId="{7E891CD4-FCDF-424C-AAA5-31CED97CDAA9}" srcOrd="1" destOrd="0" presId="urn:microsoft.com/office/officeart/2005/8/layout/list1"/>
    <dgm:cxn modelId="{F1D37F17-E2AE-4145-A688-A6FDAFC50582}" srcId="{C4F994E1-875E-4239-ACF9-C9B25D566738}" destId="{AC28FEFD-B4CD-4CF3-AEB9-BEF11656C067}" srcOrd="1" destOrd="0" parTransId="{1FACC65C-706E-4390-8714-BA3B69EAF90F}" sibTransId="{6E2BE020-9F1F-4D14-8E39-E29947C23D8E}"/>
    <dgm:cxn modelId="{05556449-3A20-4E37-9959-A9162101E68D}" type="presOf" srcId="{8AEDC23C-A54A-4298-856A-5F54ACB3EDB5}" destId="{5E1826A2-1A11-4FDC-BD83-29C3015B08E7}" srcOrd="0" destOrd="2" presId="urn:microsoft.com/office/officeart/2005/8/layout/list1"/>
    <dgm:cxn modelId="{F5BD15AF-427D-422F-9D13-7DA1FFBC717B}" type="presOf" srcId="{BF4877C0-C255-4EB7-89FE-DC0406D71BBA}" destId="{06484DF8-5DA9-44CF-9305-063D6D098178}" srcOrd="0" destOrd="0" presId="urn:microsoft.com/office/officeart/2005/8/layout/list1"/>
    <dgm:cxn modelId="{1C04E58D-16F6-4EC8-BA12-64D031F7E5D1}" srcId="{5959C491-9B2D-4D20-9BD1-4EAC299F5249}" destId="{23E0E046-7537-4DDF-9813-CF9A4572BD0C}" srcOrd="0" destOrd="0" parTransId="{97CB11B8-9D4F-4FC6-9553-301C542B177E}" sibTransId="{40B80253-E0F3-47A7-9ABB-3AB801475E96}"/>
    <dgm:cxn modelId="{56B47804-5FE8-4BF0-985B-C7AB0799D49E}" type="presOf" srcId="{540CC5D1-8AFD-421B-96B2-FE7FBCDBD401}" destId="{3CC81DF7-512C-4C1D-921B-02F8CB5EDD3A}" srcOrd="0" destOrd="0" presId="urn:microsoft.com/office/officeart/2005/8/layout/list1"/>
    <dgm:cxn modelId="{39D505E2-3A85-41AF-9CE4-8DB2E60B4608}" srcId="{5959C491-9B2D-4D20-9BD1-4EAC299F5249}" destId="{8AEDC23C-A54A-4298-856A-5F54ACB3EDB5}" srcOrd="2" destOrd="0" parTransId="{43C5F0A7-4AC2-45D6-8A92-0DBEE5E022B4}" sibTransId="{0C6B6284-4B4A-4A98-8A71-FE6670DA4BC9}"/>
    <dgm:cxn modelId="{E5490A9B-1A7F-407A-B5F5-F6885F206056}" type="presOf" srcId="{AC28FEFD-B4CD-4CF3-AEB9-BEF11656C067}" destId="{3CC81DF7-512C-4C1D-921B-02F8CB5EDD3A}" srcOrd="0" destOrd="1" presId="urn:microsoft.com/office/officeart/2005/8/layout/list1"/>
    <dgm:cxn modelId="{3818D04B-17B5-4098-B635-4F483557A35F}" type="presParOf" srcId="{06484DF8-5DA9-44CF-9305-063D6D098178}" destId="{F3E89051-AD4D-4087-9874-B988BBF97C58}" srcOrd="0" destOrd="0" presId="urn:microsoft.com/office/officeart/2005/8/layout/list1"/>
    <dgm:cxn modelId="{8A80C7BE-7C9D-4DFA-956B-85FDA3D4504E}" type="presParOf" srcId="{F3E89051-AD4D-4087-9874-B988BBF97C58}" destId="{57275340-9EDD-44EC-AA16-6401927B7516}" srcOrd="0" destOrd="0" presId="urn:microsoft.com/office/officeart/2005/8/layout/list1"/>
    <dgm:cxn modelId="{6A44AFA5-BDEE-42B1-A889-4303736C04C5}" type="presParOf" srcId="{F3E89051-AD4D-4087-9874-B988BBF97C58}" destId="{7E891CD4-FCDF-424C-AAA5-31CED97CDAA9}" srcOrd="1" destOrd="0" presId="urn:microsoft.com/office/officeart/2005/8/layout/list1"/>
    <dgm:cxn modelId="{C5550A12-8500-4909-B5FD-2605CF559236}" type="presParOf" srcId="{06484DF8-5DA9-44CF-9305-063D6D098178}" destId="{C1B1B025-FAE8-4888-9A8F-108AA079F70B}" srcOrd="1" destOrd="0" presId="urn:microsoft.com/office/officeart/2005/8/layout/list1"/>
    <dgm:cxn modelId="{68D83CBD-F486-4AD7-A128-6B4E18F401B4}" type="presParOf" srcId="{06484DF8-5DA9-44CF-9305-063D6D098178}" destId="{3CC81DF7-512C-4C1D-921B-02F8CB5EDD3A}" srcOrd="2" destOrd="0" presId="urn:microsoft.com/office/officeart/2005/8/layout/list1"/>
    <dgm:cxn modelId="{6009AB4F-A294-4000-B85A-4F1AB43D6A7E}" type="presParOf" srcId="{06484DF8-5DA9-44CF-9305-063D6D098178}" destId="{637D56EA-7D76-4BDA-974E-1B12371A9AAC}" srcOrd="3" destOrd="0" presId="urn:microsoft.com/office/officeart/2005/8/layout/list1"/>
    <dgm:cxn modelId="{05C1F282-E019-443F-B126-B703C3D268E6}" type="presParOf" srcId="{06484DF8-5DA9-44CF-9305-063D6D098178}" destId="{FE85E1A6-CAA4-4358-B2BF-0E5F30E2EFD7}" srcOrd="4" destOrd="0" presId="urn:microsoft.com/office/officeart/2005/8/layout/list1"/>
    <dgm:cxn modelId="{FD6C61EC-4866-4EBD-B242-2D3E6052FEAF}" type="presParOf" srcId="{FE85E1A6-CAA4-4358-B2BF-0E5F30E2EFD7}" destId="{4A9BA036-E603-455E-80DF-089F18539433}" srcOrd="0" destOrd="0" presId="urn:microsoft.com/office/officeart/2005/8/layout/list1"/>
    <dgm:cxn modelId="{C27EA817-A4FB-4848-A84C-45ABA9EB6B7B}" type="presParOf" srcId="{FE85E1A6-CAA4-4358-B2BF-0E5F30E2EFD7}" destId="{2FA4E762-A765-4971-B846-158DB3C2F312}" srcOrd="1" destOrd="0" presId="urn:microsoft.com/office/officeart/2005/8/layout/list1"/>
    <dgm:cxn modelId="{35CF5F18-AA8F-49D6-80E3-2CCD471E0933}" type="presParOf" srcId="{06484DF8-5DA9-44CF-9305-063D6D098178}" destId="{930EF635-8BE9-4AC9-B4C5-25DB5A8FDD63}" srcOrd="5" destOrd="0" presId="urn:microsoft.com/office/officeart/2005/8/layout/list1"/>
    <dgm:cxn modelId="{6E221262-633C-45D7-AAD2-DBF6A472EF40}" type="presParOf" srcId="{06484DF8-5DA9-44CF-9305-063D6D098178}" destId="{5E1826A2-1A11-4FDC-BD83-29C3015B08E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sz="2800" kern="1200" dirty="0" smtClean="0">
              <a:solidFill>
                <a:srgbClr val="0000FF"/>
              </a:solidFill>
              <a:latin typeface="標楷體" panose="03000509000000000000" pitchFamily="65" charset="-120"/>
              <a:ea typeface="標楷體" panose="03000509000000000000" pitchFamily="65" charset="-120"/>
            </a:rPr>
            <a:t>處理程序第</a:t>
          </a:r>
          <a:r>
            <a:rPr lang="en-US" sz="2800" kern="1200" dirty="0" smtClean="0">
              <a:solidFill>
                <a:srgbClr val="0000FF"/>
              </a:solidFill>
              <a:latin typeface="標楷體" panose="03000509000000000000" pitchFamily="65" charset="-120"/>
              <a:ea typeface="標楷體" panose="03000509000000000000" pitchFamily="65" charset="-120"/>
            </a:rPr>
            <a:t>13</a:t>
          </a:r>
          <a:r>
            <a:rPr lang="zh-TW" sz="2800" kern="1200" dirty="0" smtClean="0">
              <a:solidFill>
                <a:srgbClr val="0000FF"/>
              </a:solidFill>
              <a:latin typeface="標楷體" panose="03000509000000000000" pitchFamily="65" charset="-120"/>
              <a:ea typeface="標楷體" panose="03000509000000000000" pitchFamily="65" charset="-120"/>
            </a:rPr>
            <a:t>條之</a:t>
          </a:r>
          <a:r>
            <a:rPr lang="en-US" sz="2800" kern="1200" dirty="0" smtClean="0">
              <a:solidFill>
                <a:srgbClr val="0000FF"/>
              </a:solidFill>
              <a:latin typeface="標楷體" panose="03000509000000000000" pitchFamily="65" charset="-120"/>
              <a:ea typeface="標楷體" panose="03000509000000000000" pitchFamily="65" charset="-120"/>
            </a:rPr>
            <a:t>1</a:t>
          </a:r>
          <a:r>
            <a:rPr lang="zh-TW" sz="2800" kern="1200" dirty="0" smtClean="0">
              <a:solidFill>
                <a:srgbClr val="0000FF"/>
              </a:solidFill>
              <a:latin typeface="標楷體" panose="03000509000000000000" pitchFamily="65" charset="-120"/>
              <a:ea typeface="標楷體" panose="03000509000000000000" pitchFamily="65" charset="-120"/>
            </a:rPr>
            <a:t>第</a:t>
          </a:r>
          <a:r>
            <a:rPr lang="en-US" sz="2800" kern="1200" dirty="0" smtClean="0">
              <a:solidFill>
                <a:srgbClr val="0000FF"/>
              </a:solidFill>
              <a:latin typeface="標楷體" panose="03000509000000000000" pitchFamily="65" charset="-120"/>
              <a:ea typeface="標楷體" panose="03000509000000000000" pitchFamily="65" charset="-120"/>
            </a:rPr>
            <a:t>1</a:t>
          </a:r>
          <a:r>
            <a:rPr lang="zh-TW" sz="2800" kern="1200" dirty="0" smtClean="0">
              <a:solidFill>
                <a:srgbClr val="0000FF"/>
              </a:solidFill>
              <a:latin typeface="標楷體" panose="03000509000000000000" pitchFamily="65" charset="-120"/>
              <a:ea typeface="標楷體" panose="03000509000000000000" pitchFamily="65" charset="-120"/>
            </a:rPr>
            <a:t>項但書「情事緊急」</a:t>
          </a:r>
          <a:r>
            <a:rPr lang="zh-TW" altLang="en-US" sz="2800" kern="1200" dirty="0" smtClean="0">
              <a:solidFill>
                <a:srgbClr val="0000FF"/>
              </a:solidFill>
              <a:latin typeface="標楷體" panose="03000509000000000000" pitchFamily="65" charset="-120"/>
              <a:ea typeface="標楷體" panose="03000509000000000000" pitchFamily="65" charset="-120"/>
            </a:rPr>
            <a:t>之定義</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F3879489-4645-4605-8AFB-4BBAD56E6FA4}">
      <dgm:prSet custT="1"/>
      <dgm:spPr/>
      <dgm:t>
        <a:bodyPr/>
        <a:lstStyle/>
        <a:p>
          <a:pPr rtl="0"/>
          <a:r>
            <a:rPr lang="zh-TW" altLang="en-US" sz="2400" dirty="0" smtClean="0">
              <a:solidFill>
                <a:srgbClr val="3366FF"/>
              </a:solidFill>
              <a:latin typeface="標楷體" pitchFamily="65" charset="-120"/>
              <a:ea typeface="標楷體" pitchFamily="65" charset="-120"/>
            </a:rPr>
            <a:t>處理程序第</a:t>
          </a:r>
          <a:r>
            <a:rPr lang="en-US" altLang="en-US" sz="2400" dirty="0" smtClean="0">
              <a:solidFill>
                <a:srgbClr val="3366FF"/>
              </a:solidFill>
              <a:latin typeface="標楷體" pitchFamily="65" charset="-120"/>
              <a:ea typeface="標楷體" pitchFamily="65" charset="-120"/>
            </a:rPr>
            <a:t>13</a:t>
          </a:r>
          <a:r>
            <a:rPr lang="zh-TW" altLang="en-US" sz="2400" dirty="0" smtClean="0">
              <a:solidFill>
                <a:srgbClr val="3366FF"/>
              </a:solidFill>
              <a:latin typeface="標楷體" pitchFamily="65" charset="-120"/>
              <a:ea typeface="標楷體" pitchFamily="65" charset="-120"/>
            </a:rPr>
            <a:t>條之</a:t>
          </a:r>
          <a:r>
            <a:rPr lang="en-US" altLang="en-US" sz="2400" dirty="0" smtClean="0">
              <a:solidFill>
                <a:srgbClr val="3366FF"/>
              </a:solidFill>
              <a:latin typeface="標楷體" pitchFamily="65" charset="-120"/>
              <a:ea typeface="標楷體" pitchFamily="65" charset="-120"/>
            </a:rPr>
            <a:t>1</a:t>
          </a:r>
          <a:r>
            <a:rPr lang="zh-TW" altLang="en-US" sz="2400" dirty="0" smtClean="0">
              <a:solidFill>
                <a:srgbClr val="3366FF"/>
              </a:solidFill>
              <a:latin typeface="標楷體" pitchFamily="65" charset="-120"/>
              <a:ea typeface="標楷體" pitchFamily="65" charset="-120"/>
            </a:rPr>
            <a:t>第</a:t>
          </a:r>
          <a:r>
            <a:rPr lang="en-US" altLang="en-US" sz="2400" dirty="0" smtClean="0">
              <a:solidFill>
                <a:srgbClr val="3366FF"/>
              </a:solidFill>
              <a:latin typeface="標楷體" pitchFamily="65" charset="-120"/>
              <a:ea typeface="標楷體" pitchFamily="65" charset="-120"/>
            </a:rPr>
            <a:t>1</a:t>
          </a:r>
          <a:r>
            <a:rPr lang="zh-TW" altLang="en-US" sz="2400" dirty="0" smtClean="0">
              <a:solidFill>
                <a:srgbClr val="3366FF"/>
              </a:solidFill>
              <a:latin typeface="標楷體" pitchFamily="65" charset="-120"/>
              <a:ea typeface="標楷體" pitchFamily="65" charset="-120"/>
            </a:rPr>
            <a:t>項但書所謂情事緊急，係指情況特殊，且非上市櫃公司可合理預估其發生之情事</a:t>
          </a:r>
          <a:r>
            <a:rPr lang="en-US" altLang="en-US" sz="2400" dirty="0" smtClean="0">
              <a:solidFill>
                <a:srgbClr val="3366FF"/>
              </a:solidFill>
              <a:latin typeface="標楷體" pitchFamily="65" charset="-120"/>
              <a:ea typeface="標楷體" pitchFamily="65" charset="-120"/>
            </a:rPr>
            <a:t>(</a:t>
          </a:r>
          <a:r>
            <a:rPr lang="zh-TW" altLang="en-US" sz="2400" dirty="0" smtClean="0">
              <a:solidFill>
                <a:srgbClr val="3366FF"/>
              </a:solidFill>
              <a:latin typeface="標楷體" pitchFamily="65" charset="-120"/>
              <a:ea typeface="標楷體" pitchFamily="65" charset="-120"/>
            </a:rPr>
            <a:t>如於深夜發生之重大天災、爆炸或廠房發生罷工或暴動等</a:t>
          </a:r>
          <a:r>
            <a:rPr lang="en-US" altLang="en-US" sz="2400" dirty="0" smtClean="0">
              <a:solidFill>
                <a:srgbClr val="3366FF"/>
              </a:solidFill>
              <a:latin typeface="標楷體" pitchFamily="65" charset="-120"/>
              <a:ea typeface="標楷體" pitchFamily="65" charset="-120"/>
            </a:rPr>
            <a:t>)</a:t>
          </a:r>
          <a:r>
            <a:rPr lang="zh-TW" altLang="en-US" sz="2400" dirty="0" smtClean="0">
              <a:solidFill>
                <a:srgbClr val="3366FF"/>
              </a:solidFill>
              <a:latin typeface="標楷體" pitchFamily="65" charset="-120"/>
              <a:ea typeface="標楷體" pitchFamily="65" charset="-120"/>
            </a:rPr>
            <a:t>，致其客觀上無法於前一營業日向本中心申請暫停交易。</a:t>
          </a:r>
          <a:endParaRPr lang="en-US" sz="2400" dirty="0">
            <a:solidFill>
              <a:srgbClr val="3366FF"/>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4F241FCD-BCFB-4C07-85B5-AE92834701FF}">
      <dgm:prSet custT="1"/>
      <dgm:spPr/>
      <dgm:t>
        <a:bodyPr/>
        <a:lstStyle/>
        <a:p>
          <a:pPr rtl="0"/>
          <a:r>
            <a:rPr lang="zh-TW" altLang="en-US" sz="2400" dirty="0" smtClean="0">
              <a:solidFill>
                <a:srgbClr val="3366FF"/>
              </a:solidFill>
              <a:latin typeface="標楷體" pitchFamily="65" charset="-120"/>
              <a:ea typeface="標楷體" pitchFamily="65" charset="-120"/>
            </a:rPr>
            <a:t>處理程序第</a:t>
          </a:r>
          <a:r>
            <a:rPr lang="en-US" altLang="zh-TW" sz="2400" dirty="0" smtClean="0">
              <a:solidFill>
                <a:srgbClr val="3366FF"/>
              </a:solidFill>
              <a:latin typeface="標楷體" pitchFamily="65" charset="-120"/>
              <a:ea typeface="標楷體" pitchFamily="65" charset="-120"/>
            </a:rPr>
            <a:t>13</a:t>
          </a:r>
          <a:r>
            <a:rPr lang="zh-TW" altLang="en-US" sz="2400" dirty="0" smtClean="0">
              <a:solidFill>
                <a:srgbClr val="3366FF"/>
              </a:solidFill>
              <a:latin typeface="標楷體" pitchFamily="65" charset="-120"/>
              <a:ea typeface="標楷體" pitchFamily="65" charset="-120"/>
            </a:rPr>
            <a:t>條之</a:t>
          </a:r>
          <a:r>
            <a:rPr lang="en-US" altLang="zh-TW" sz="2400" dirty="0" smtClean="0">
              <a:solidFill>
                <a:srgbClr val="3366FF"/>
              </a:solidFill>
              <a:latin typeface="標楷體" pitchFamily="65" charset="-120"/>
              <a:ea typeface="標楷體" pitchFamily="65" charset="-120"/>
            </a:rPr>
            <a:t>1</a:t>
          </a:r>
          <a:r>
            <a:rPr lang="zh-TW" altLang="en-US" sz="2400" dirty="0" smtClean="0">
              <a:solidFill>
                <a:srgbClr val="3366FF"/>
              </a:solidFill>
              <a:latin typeface="標楷體" pitchFamily="65" charset="-120"/>
              <a:ea typeface="標楷體" pitchFamily="65" charset="-120"/>
            </a:rPr>
            <a:t>第</a:t>
          </a:r>
          <a:r>
            <a:rPr lang="en-US" altLang="zh-TW" sz="2400" dirty="0" smtClean="0">
              <a:solidFill>
                <a:srgbClr val="3366FF"/>
              </a:solidFill>
              <a:latin typeface="標楷體" pitchFamily="65" charset="-120"/>
              <a:ea typeface="標楷體" pitchFamily="65" charset="-120"/>
            </a:rPr>
            <a:t>1</a:t>
          </a:r>
          <a:r>
            <a:rPr lang="zh-TW" altLang="en-US" sz="2400" dirty="0" smtClean="0">
              <a:solidFill>
                <a:srgbClr val="3366FF"/>
              </a:solidFill>
              <a:latin typeface="標楷體" pitchFamily="65" charset="-120"/>
              <a:ea typeface="標楷體" pitchFamily="65" charset="-120"/>
            </a:rPr>
            <a:t>項第</a:t>
          </a:r>
          <a:r>
            <a:rPr lang="en-US" altLang="zh-TW" sz="2400" dirty="0" smtClean="0">
              <a:solidFill>
                <a:srgbClr val="3366FF"/>
              </a:solidFill>
              <a:latin typeface="標楷體" pitchFamily="65" charset="-120"/>
              <a:ea typeface="標楷體" pitchFamily="65" charset="-120"/>
            </a:rPr>
            <a:t>1</a:t>
          </a:r>
          <a:r>
            <a:rPr lang="zh-TW" altLang="en-US" sz="2400" dirty="0" smtClean="0">
              <a:solidFill>
                <a:srgbClr val="3366FF"/>
              </a:solidFill>
              <a:latin typeface="標楷體" pitchFamily="65" charset="-120"/>
              <a:ea typeface="標楷體" pitchFamily="65" charset="-120"/>
            </a:rPr>
            <a:t>款至第</a:t>
          </a:r>
          <a:r>
            <a:rPr lang="en-US" altLang="zh-TW" sz="2400" dirty="0" smtClean="0">
              <a:solidFill>
                <a:srgbClr val="3366FF"/>
              </a:solidFill>
              <a:latin typeface="標楷體" pitchFamily="65" charset="-120"/>
              <a:ea typeface="標楷體" pitchFamily="65" charset="-120"/>
            </a:rPr>
            <a:t>5</a:t>
          </a:r>
          <a:r>
            <a:rPr lang="zh-TW" altLang="en-US" sz="2400" dirty="0" smtClean="0">
              <a:solidFill>
                <a:srgbClr val="3366FF"/>
              </a:solidFill>
              <a:latin typeface="標楷體" pitchFamily="65" charset="-120"/>
              <a:ea typeface="標楷體" pitchFamily="65" charset="-120"/>
            </a:rPr>
            <a:t>款規範情事，均屬上櫃公司可事先知悉之事實，原則上應無從適用情事緊急之但書規定。</a:t>
          </a:r>
          <a:endParaRPr lang="en-US" sz="2400" dirty="0">
            <a:solidFill>
              <a:srgbClr val="3366FF"/>
            </a:solidFill>
            <a:latin typeface="標楷體" pitchFamily="65" charset="-120"/>
            <a:ea typeface="標楷體" pitchFamily="65" charset="-120"/>
          </a:endParaRPr>
        </a:p>
      </dgm:t>
    </dgm:pt>
    <dgm:pt modelId="{618242C4-B283-4438-A632-32D8302E253C}" type="parTrans" cxnId="{1BEC9D27-1B22-4180-98F2-35580AF6A8BF}">
      <dgm:prSet/>
      <dgm:spPr/>
      <dgm:t>
        <a:bodyPr/>
        <a:lstStyle/>
        <a:p>
          <a:endParaRPr lang="zh-TW" altLang="en-US"/>
        </a:p>
      </dgm:t>
    </dgm:pt>
    <dgm:pt modelId="{35EB24AA-EA2D-4D45-B06E-6048BFC7C1FA}" type="sibTrans" cxnId="{1BEC9D27-1B22-4180-98F2-35580AF6A8BF}">
      <dgm:prSet/>
      <dgm:spPr/>
      <dgm:t>
        <a:bodyPr/>
        <a:lstStyle/>
        <a:p>
          <a:endParaRPr lang="zh-TW" altLang="en-US"/>
        </a:p>
      </dgm:t>
    </dgm:pt>
    <dgm:pt modelId="{6CA4A35E-393F-46CF-9B9D-EC2527F7F829}">
      <dgm:prSet custT="1"/>
      <dgm:spPr/>
      <dgm:t>
        <a:bodyPr/>
        <a:lstStyle/>
        <a:p>
          <a:endParaRPr lang="zh-TW" altLang="en-US" sz="2400" dirty="0" smtClean="0">
            <a:solidFill>
              <a:srgbClr val="3366FF"/>
            </a:solidFill>
            <a:latin typeface="標楷體" pitchFamily="65" charset="-120"/>
            <a:ea typeface="標楷體" pitchFamily="65" charset="-120"/>
          </a:endParaRPr>
        </a:p>
      </dgm:t>
    </dgm:pt>
    <dgm:pt modelId="{81129939-28F0-4442-B9F5-5D49863A0CBA}" type="parTrans" cxnId="{3FC122C3-E042-4128-A709-111DD32B6581}">
      <dgm:prSet/>
      <dgm:spPr/>
      <dgm:t>
        <a:bodyPr/>
        <a:lstStyle/>
        <a:p>
          <a:endParaRPr lang="zh-TW" altLang="en-US"/>
        </a:p>
      </dgm:t>
    </dgm:pt>
    <dgm:pt modelId="{00A9DC6F-F92B-461E-9536-1482D16C8AF3}" type="sibTrans" cxnId="{3FC122C3-E042-4128-A709-111DD32B6581}">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LinFactNeighborY="2348">
        <dgm:presLayoutVars>
          <dgm:bulletEnabled val="1"/>
        </dgm:presLayoutVars>
      </dgm:prSet>
      <dgm:spPr/>
      <dgm:t>
        <a:bodyPr/>
        <a:lstStyle/>
        <a:p>
          <a:endParaRPr lang="zh-TW" altLang="en-US"/>
        </a:p>
      </dgm:t>
    </dgm:pt>
  </dgm:ptLst>
  <dgm:cxnLst>
    <dgm:cxn modelId="{0782B59B-D2FB-43A6-A80B-284B20814658}" type="presOf" srcId="{BF48EE7C-AEB8-4231-AF0C-C18CA4A2148C}" destId="{6DF5F0E4-F3DA-4C18-B552-BE498FDF63DA}" srcOrd="0" destOrd="0" presId="urn:microsoft.com/office/officeart/2005/8/layout/vList2"/>
    <dgm:cxn modelId="{2E48B548-3F16-4C01-9619-29E4E4E074D8}" type="presOf" srcId="{4F241FCD-BCFB-4C07-85B5-AE92834701FF}" destId="{2D76D21F-54D8-4851-96B4-7E79CF1F0174}" srcOrd="0" destOrd="2" presId="urn:microsoft.com/office/officeart/2005/8/layout/vList2"/>
    <dgm:cxn modelId="{5BE0C815-4924-440D-8FDD-1A16202BF9CA}" srcId="{A966A031-8A4E-4E11-A6CB-4DB187EC1E40}" destId="{996E0E08-8AE7-4CB4-AD17-59429B406352}" srcOrd="0" destOrd="0" parTransId="{701FFFE4-875A-40D6-8870-0086481408FB}" sibTransId="{8E728C55-F5B3-4B47-8339-ADBE7A9A6DD4}"/>
    <dgm:cxn modelId="{1BEC9D27-1B22-4180-98F2-35580AF6A8BF}" srcId="{A966A031-8A4E-4E11-A6CB-4DB187EC1E40}" destId="{4F241FCD-BCFB-4C07-85B5-AE92834701FF}" srcOrd="2" destOrd="0" parTransId="{618242C4-B283-4438-A632-32D8302E253C}" sibTransId="{35EB24AA-EA2D-4D45-B06E-6048BFC7C1FA}"/>
    <dgm:cxn modelId="{DAE3C733-8E90-43FA-9A8C-0F15035BC15D}" srcId="{BF48EE7C-AEB8-4231-AF0C-C18CA4A2148C}" destId="{A966A031-8A4E-4E11-A6CB-4DB187EC1E40}" srcOrd="0" destOrd="0" parTransId="{618F2D8C-3BA5-4869-A8E0-718C441CE852}" sibTransId="{22DC77D6-DB7D-4D03-B105-31A48D957B0E}"/>
    <dgm:cxn modelId="{76238A32-46A9-408A-B6D9-27256FACD93A}" srcId="{A966A031-8A4E-4E11-A6CB-4DB187EC1E40}" destId="{F3879489-4645-4605-8AFB-4BBAD56E6FA4}" srcOrd="1" destOrd="0" parTransId="{37F491EB-5FA3-4800-BF0A-7F738D3EE6A1}" sibTransId="{DC15E4F9-6CB7-4B9B-AB79-5659C313F725}"/>
    <dgm:cxn modelId="{ED61378E-C452-479A-8FB8-82ABF1756D16}" type="presOf" srcId="{F3879489-4645-4605-8AFB-4BBAD56E6FA4}" destId="{2D76D21F-54D8-4851-96B4-7E79CF1F0174}" srcOrd="0" destOrd="1" presId="urn:microsoft.com/office/officeart/2005/8/layout/vList2"/>
    <dgm:cxn modelId="{55F7A37A-0C2B-4661-AF50-02D828382577}" type="presOf" srcId="{A966A031-8A4E-4E11-A6CB-4DB187EC1E40}" destId="{5BF6FD7D-B6DA-4486-8E04-8C93B50D1468}" srcOrd="0" destOrd="0" presId="urn:microsoft.com/office/officeart/2005/8/layout/vList2"/>
    <dgm:cxn modelId="{3FC122C3-E042-4128-A709-111DD32B6581}" srcId="{A966A031-8A4E-4E11-A6CB-4DB187EC1E40}" destId="{6CA4A35E-393F-46CF-9B9D-EC2527F7F829}" srcOrd="3" destOrd="0" parTransId="{81129939-28F0-4442-B9F5-5D49863A0CBA}" sibTransId="{00A9DC6F-F92B-461E-9536-1482D16C8AF3}"/>
    <dgm:cxn modelId="{4A767D66-E439-448A-9EC4-94D5B6E9D148}" type="presOf" srcId="{6CA4A35E-393F-46CF-9B9D-EC2527F7F829}" destId="{2D76D21F-54D8-4851-96B4-7E79CF1F0174}" srcOrd="0" destOrd="3" presId="urn:microsoft.com/office/officeart/2005/8/layout/vList2"/>
    <dgm:cxn modelId="{7B8B776A-D034-46DE-BCC0-83E230D52058}" type="presOf" srcId="{996E0E08-8AE7-4CB4-AD17-59429B406352}" destId="{2D76D21F-54D8-4851-96B4-7E79CF1F0174}" srcOrd="0" destOrd="0" presId="urn:microsoft.com/office/officeart/2005/8/layout/vList2"/>
    <dgm:cxn modelId="{D1B0452E-BD6C-48A7-AD6D-C0FF2D4BDDD0}" type="presParOf" srcId="{6DF5F0E4-F3DA-4C18-B552-BE498FDF63DA}" destId="{5BF6FD7D-B6DA-4486-8E04-8C93B50D1468}" srcOrd="0" destOrd="0" presId="urn:microsoft.com/office/officeart/2005/8/layout/vList2"/>
    <dgm:cxn modelId="{E0D68AB7-BDF0-42A7-8F65-09E50174F935}"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F48EE7C-AEB8-4231-AF0C-C18CA4A2148C}" type="doc">
      <dgm:prSet loTypeId="urn:microsoft.com/office/officeart/2005/8/layout/vList2" loCatId="list" qsTypeId="urn:microsoft.com/office/officeart/2005/8/quickstyle/simple3" qsCatId="simple" csTypeId="urn:microsoft.com/office/officeart/2005/8/colors/colorful1#4" csCatId="colorful" phldr="1"/>
      <dgm:spPr/>
      <dgm:t>
        <a:bodyPr/>
        <a:lstStyle/>
        <a:p>
          <a:endParaRPr lang="zh-TW" altLang="en-US"/>
        </a:p>
      </dgm:t>
    </dgm:pt>
    <dgm:pt modelId="{A966A031-8A4E-4E11-A6CB-4DB187EC1E40}">
      <dgm:prSet phldrT="[文字]" custT="1"/>
      <dgm:spPr/>
      <dgm:t>
        <a:bodyPr/>
        <a:lstStyle/>
        <a:p>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上櫃公司申請暫停</a:t>
          </a:r>
          <a:r>
            <a:rPr lang="en-US" altLang="zh-TW" sz="2800" b="1" kern="1200" dirty="0" smtClean="0">
              <a:solidFill>
                <a:srgbClr val="0000FF"/>
              </a:solidFill>
              <a:latin typeface="標楷體" panose="03000509000000000000" pitchFamily="65" charset="-120"/>
              <a:ea typeface="標楷體" panose="03000509000000000000" pitchFamily="65" charset="-120"/>
            </a:rPr>
            <a:t>(</a:t>
          </a:r>
          <a:r>
            <a:rPr lang="zh-TW" altLang="en-US" sz="2800" b="1" kern="1200" dirty="0" smtClean="0">
              <a:solidFill>
                <a:srgbClr val="0000FF"/>
              </a:solidFill>
              <a:latin typeface="標楷體" panose="03000509000000000000" pitchFamily="65" charset="-120"/>
              <a:ea typeface="標楷體" panose="03000509000000000000" pitchFamily="65" charset="-120"/>
            </a:rPr>
            <a:t>恢復</a:t>
          </a:r>
          <a:r>
            <a:rPr lang="en-US" altLang="zh-TW" sz="2800" b="1" kern="1200" dirty="0" smtClean="0">
              <a:solidFill>
                <a:srgbClr val="0000FF"/>
              </a:solidFill>
              <a:latin typeface="標楷體" panose="03000509000000000000" pitchFamily="65" charset="-120"/>
              <a:ea typeface="標楷體" panose="03000509000000000000" pitchFamily="65" charset="-120"/>
            </a:rPr>
            <a:t>)</a:t>
          </a:r>
          <a:r>
            <a:rPr lang="zh-TW" altLang="en-US" sz="2800" b="1" kern="1200" dirty="0" smtClean="0">
              <a:solidFill>
                <a:srgbClr val="0000FF"/>
              </a:solidFill>
              <a:latin typeface="標楷體" panose="03000509000000000000" pitchFamily="65" charset="-120"/>
              <a:ea typeface="標楷體" panose="03000509000000000000" pitchFamily="65" charset="-120"/>
            </a:rPr>
            <a:t>交易之時間</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gm:t>
    </dgm:pt>
    <dgm:pt modelId="{618F2D8C-3BA5-4869-A8E0-718C441CE852}" type="parTrans" cxnId="{DAE3C733-8E90-43FA-9A8C-0F15035BC15D}">
      <dgm:prSet/>
      <dgm:spPr/>
      <dgm:t>
        <a:bodyPr/>
        <a:lstStyle/>
        <a:p>
          <a:endParaRPr lang="zh-TW" altLang="en-US"/>
        </a:p>
      </dgm:t>
    </dgm:pt>
    <dgm:pt modelId="{22DC77D6-DB7D-4D03-B105-31A48D957B0E}" type="sibTrans" cxnId="{DAE3C733-8E90-43FA-9A8C-0F15035BC15D}">
      <dgm:prSet/>
      <dgm:spPr/>
      <dgm:t>
        <a:bodyPr/>
        <a:lstStyle/>
        <a:p>
          <a:endParaRPr lang="zh-TW" altLang="en-US"/>
        </a:p>
      </dgm:t>
    </dgm:pt>
    <dgm:pt modelId="{F3879489-4645-4605-8AFB-4BBAD56E6FA4}">
      <dgm:prSet custT="1"/>
      <dgm:spPr/>
      <dgm:t>
        <a:bodyPr/>
        <a:lstStyle/>
        <a:p>
          <a:pPr rtl="0"/>
          <a:r>
            <a:rPr lang="zh-TW" sz="2400" dirty="0" smtClean="0">
              <a:solidFill>
                <a:srgbClr val="3366FF"/>
              </a:solidFill>
              <a:effectLst/>
              <a:ea typeface="標楷體"/>
              <a:cs typeface="+mn-cs"/>
            </a:rPr>
            <a:t>為免影響市場交易秩序並利作業執行，上市櫃公司宜於公開或召開董事會決議特定事項之前一營業日下午</a:t>
          </a:r>
          <a:r>
            <a:rPr lang="en-US" sz="2400" dirty="0" smtClean="0">
              <a:solidFill>
                <a:srgbClr val="3366FF"/>
              </a:solidFill>
              <a:effectLst/>
              <a:ea typeface="標楷體"/>
              <a:cs typeface="+mn-cs"/>
            </a:rPr>
            <a:t>1</a:t>
          </a:r>
          <a:r>
            <a:rPr lang="zh-TW" sz="2400" dirty="0" smtClean="0">
              <a:solidFill>
                <a:srgbClr val="3366FF"/>
              </a:solidFill>
              <a:effectLst/>
              <a:ea typeface="標楷體"/>
              <a:cs typeface="+mn-cs"/>
            </a:rPr>
            <a:t>時</a:t>
          </a:r>
          <a:r>
            <a:rPr lang="en-US" sz="2400" dirty="0" smtClean="0">
              <a:solidFill>
                <a:srgbClr val="3366FF"/>
              </a:solidFill>
              <a:effectLst/>
              <a:ea typeface="標楷體"/>
              <a:cs typeface="+mn-cs"/>
            </a:rPr>
            <a:t>30</a:t>
          </a:r>
          <a:r>
            <a:rPr lang="zh-TW" sz="2400" dirty="0" smtClean="0">
              <a:solidFill>
                <a:srgbClr val="3366FF"/>
              </a:solidFill>
              <a:effectLst/>
              <a:ea typeface="標楷體"/>
              <a:cs typeface="+mn-cs"/>
            </a:rPr>
            <a:t>分後之營業時間內向本中心提出暫停交易申請，儘量避免於一般交易時間內為之。</a:t>
          </a:r>
          <a:endParaRPr lang="en-US" sz="2400" dirty="0">
            <a:solidFill>
              <a:srgbClr val="3366FF"/>
            </a:solidFill>
            <a:latin typeface="標楷體" pitchFamily="65" charset="-120"/>
            <a:ea typeface="標楷體" pitchFamily="65" charset="-120"/>
          </a:endParaRPr>
        </a:p>
      </dgm:t>
    </dgm:pt>
    <dgm:pt modelId="{DC15E4F9-6CB7-4B9B-AB79-5659C313F725}" type="sibTrans" cxnId="{76238A32-46A9-408A-B6D9-27256FACD93A}">
      <dgm:prSet/>
      <dgm:spPr/>
      <dgm:t>
        <a:bodyPr/>
        <a:lstStyle/>
        <a:p>
          <a:endParaRPr lang="zh-TW" altLang="en-US"/>
        </a:p>
      </dgm:t>
    </dgm:pt>
    <dgm:pt modelId="{37F491EB-5FA3-4800-BF0A-7F738D3EE6A1}" type="parTrans" cxnId="{76238A32-46A9-408A-B6D9-27256FACD93A}">
      <dgm:prSet/>
      <dgm:spPr/>
      <dgm:t>
        <a:bodyPr/>
        <a:lstStyle/>
        <a:p>
          <a:endParaRPr lang="zh-TW" altLang="en-US"/>
        </a:p>
      </dgm:t>
    </dgm:pt>
    <dgm:pt modelId="{996E0E08-8AE7-4CB4-AD17-59429B406352}">
      <dgm:prSet phldrT="[文字]" custT="1"/>
      <dgm:spPr/>
      <dgm:t>
        <a:bodyPr/>
        <a:lstStyle/>
        <a:p>
          <a:pPr rtl="0"/>
          <a:endParaRPr lang="zh-TW" altLang="en-US" sz="2400" dirty="0"/>
        </a:p>
      </dgm:t>
    </dgm:pt>
    <dgm:pt modelId="{8E728C55-F5B3-4B47-8339-ADBE7A9A6DD4}" type="sibTrans" cxnId="{5BE0C815-4924-440D-8FDD-1A16202BF9CA}">
      <dgm:prSet/>
      <dgm:spPr/>
      <dgm:t>
        <a:bodyPr/>
        <a:lstStyle/>
        <a:p>
          <a:endParaRPr lang="zh-TW" altLang="en-US"/>
        </a:p>
      </dgm:t>
    </dgm:pt>
    <dgm:pt modelId="{701FFFE4-875A-40D6-8870-0086481408FB}" type="parTrans" cxnId="{5BE0C815-4924-440D-8FDD-1A16202BF9CA}">
      <dgm:prSet/>
      <dgm:spPr/>
      <dgm:t>
        <a:bodyPr/>
        <a:lstStyle/>
        <a:p>
          <a:endParaRPr lang="zh-TW" altLang="en-US"/>
        </a:p>
      </dgm:t>
    </dgm:pt>
    <dgm:pt modelId="{6CA4A35E-393F-46CF-9B9D-EC2527F7F829}">
      <dgm:prSet custT="1"/>
      <dgm:spPr/>
      <dgm:t>
        <a:bodyPr/>
        <a:lstStyle/>
        <a:p>
          <a:endParaRPr lang="zh-TW" altLang="en-US" sz="2400" dirty="0" smtClean="0">
            <a:solidFill>
              <a:srgbClr val="3366FF"/>
            </a:solidFill>
            <a:latin typeface="標楷體" pitchFamily="65" charset="-120"/>
            <a:ea typeface="標楷體" pitchFamily="65" charset="-120"/>
          </a:endParaRPr>
        </a:p>
      </dgm:t>
    </dgm:pt>
    <dgm:pt modelId="{81129939-28F0-4442-B9F5-5D49863A0CBA}" type="parTrans" cxnId="{3FC122C3-E042-4128-A709-111DD32B6581}">
      <dgm:prSet/>
      <dgm:spPr/>
      <dgm:t>
        <a:bodyPr/>
        <a:lstStyle/>
        <a:p>
          <a:endParaRPr lang="zh-TW" altLang="en-US"/>
        </a:p>
      </dgm:t>
    </dgm:pt>
    <dgm:pt modelId="{00A9DC6F-F92B-461E-9536-1482D16C8AF3}" type="sibTrans" cxnId="{3FC122C3-E042-4128-A709-111DD32B6581}">
      <dgm:prSet/>
      <dgm:spPr/>
      <dgm:t>
        <a:bodyPr/>
        <a:lstStyle/>
        <a:p>
          <a:endParaRPr lang="zh-TW" altLang="en-US"/>
        </a:p>
      </dgm:t>
    </dgm:pt>
    <dgm:pt modelId="{2C28E7DE-34EA-400F-B7A5-C03E0DB19B93}">
      <dgm:prSet custT="1"/>
      <dgm:spPr/>
      <dgm:t>
        <a:bodyPr/>
        <a:lstStyle/>
        <a:p>
          <a:pPr rtl="0"/>
          <a:r>
            <a:rPr lang="zh-TW" altLang="en-US" sz="2400" dirty="0" smtClean="0">
              <a:solidFill>
                <a:srgbClr val="3366FF"/>
              </a:solidFill>
              <a:latin typeface="標楷體" pitchFamily="65" charset="-120"/>
              <a:ea typeface="標楷體" pitchFamily="65" charset="-120"/>
            </a:rPr>
            <a:t>倘因內部作業，致須於下午</a:t>
          </a:r>
          <a:r>
            <a:rPr lang="en-US" altLang="en-US" sz="2400" dirty="0" smtClean="0">
              <a:solidFill>
                <a:srgbClr val="3366FF"/>
              </a:solidFill>
              <a:latin typeface="標楷體" pitchFamily="65" charset="-120"/>
              <a:ea typeface="標楷體" pitchFamily="65" charset="-120"/>
            </a:rPr>
            <a:t>5</a:t>
          </a:r>
          <a:r>
            <a:rPr lang="zh-TW" altLang="en-US" sz="2400" dirty="0" smtClean="0">
              <a:solidFill>
                <a:srgbClr val="3366FF"/>
              </a:solidFill>
              <a:latin typeface="標楷體" pitchFamily="65" charset="-120"/>
              <a:ea typeface="標楷體" pitchFamily="65" charset="-120"/>
            </a:rPr>
            <a:t>時</a:t>
          </a:r>
          <a:r>
            <a:rPr lang="en-US" altLang="en-US" sz="2400" dirty="0" smtClean="0">
              <a:solidFill>
                <a:srgbClr val="3366FF"/>
              </a:solidFill>
              <a:latin typeface="標楷體" pitchFamily="65" charset="-120"/>
              <a:ea typeface="標楷體" pitchFamily="65" charset="-120"/>
            </a:rPr>
            <a:t>30</a:t>
          </a:r>
          <a:r>
            <a:rPr lang="zh-TW" altLang="en-US" sz="2400" dirty="0" smtClean="0">
              <a:solidFill>
                <a:srgbClr val="3366FF"/>
              </a:solidFill>
              <a:latin typeface="標楷體" pitchFamily="65" charset="-120"/>
              <a:ea typeface="標楷體" pitchFamily="65" charset="-120"/>
            </a:rPr>
            <a:t>分後，始能檢具暫停</a:t>
          </a:r>
          <a:r>
            <a:rPr lang="en-US" altLang="en-US" sz="2400" dirty="0" smtClean="0">
              <a:solidFill>
                <a:srgbClr val="3366FF"/>
              </a:solidFill>
              <a:latin typeface="標楷體" pitchFamily="65" charset="-120"/>
              <a:ea typeface="標楷體" pitchFamily="65" charset="-120"/>
            </a:rPr>
            <a:t>(</a:t>
          </a:r>
          <a:r>
            <a:rPr lang="zh-TW" altLang="en-US" sz="2400" dirty="0" smtClean="0">
              <a:solidFill>
                <a:srgbClr val="3366FF"/>
              </a:solidFill>
              <a:latin typeface="標楷體" pitchFamily="65" charset="-120"/>
              <a:ea typeface="標楷體" pitchFamily="65" charset="-120"/>
            </a:rPr>
            <a:t>恢復</a:t>
          </a:r>
          <a:r>
            <a:rPr lang="en-US" altLang="en-US" sz="2400" dirty="0" smtClean="0">
              <a:solidFill>
                <a:srgbClr val="3366FF"/>
              </a:solidFill>
              <a:latin typeface="標楷體" pitchFamily="65" charset="-120"/>
              <a:ea typeface="標楷體" pitchFamily="65" charset="-120"/>
            </a:rPr>
            <a:t>)</a:t>
          </a:r>
          <a:r>
            <a:rPr lang="zh-TW" altLang="en-US" sz="2400" dirty="0" smtClean="0">
              <a:solidFill>
                <a:srgbClr val="3366FF"/>
              </a:solidFill>
              <a:latin typeface="標楷體" pitchFamily="65" charset="-120"/>
              <a:ea typeface="標楷體" pitchFamily="65" charset="-120"/>
            </a:rPr>
            <a:t>交易申請書及相關資料向本中心申請暫停</a:t>
          </a:r>
          <a:r>
            <a:rPr lang="en-US" altLang="en-US" sz="2400" dirty="0" smtClean="0">
              <a:solidFill>
                <a:srgbClr val="3366FF"/>
              </a:solidFill>
              <a:latin typeface="標楷體" pitchFamily="65" charset="-120"/>
              <a:ea typeface="標楷體" pitchFamily="65" charset="-120"/>
            </a:rPr>
            <a:t>(</a:t>
          </a:r>
          <a:r>
            <a:rPr lang="zh-TW" altLang="en-US" sz="2400" dirty="0" smtClean="0">
              <a:solidFill>
                <a:srgbClr val="3366FF"/>
              </a:solidFill>
              <a:latin typeface="標楷體" pitchFamily="65" charset="-120"/>
              <a:ea typeface="標楷體" pitchFamily="65" charset="-120"/>
            </a:rPr>
            <a:t>恢復</a:t>
          </a:r>
          <a:r>
            <a:rPr lang="en-US" altLang="en-US" sz="2400" dirty="0" smtClean="0">
              <a:solidFill>
                <a:srgbClr val="3366FF"/>
              </a:solidFill>
              <a:latin typeface="標楷體" pitchFamily="65" charset="-120"/>
              <a:ea typeface="標楷體" pitchFamily="65" charset="-120"/>
            </a:rPr>
            <a:t>)</a:t>
          </a:r>
          <a:r>
            <a:rPr lang="zh-TW" altLang="en-US" sz="2400" dirty="0" smtClean="0">
              <a:solidFill>
                <a:srgbClr val="3366FF"/>
              </a:solidFill>
              <a:latin typeface="標楷體" pitchFamily="65" charset="-120"/>
              <a:ea typeface="標楷體" pitchFamily="65" charset="-120"/>
            </a:rPr>
            <a:t>交易，請於申請當日下午</a:t>
          </a:r>
          <a:r>
            <a:rPr lang="en-US" altLang="en-US" sz="2400" dirty="0" smtClean="0">
              <a:solidFill>
                <a:srgbClr val="3366FF"/>
              </a:solidFill>
              <a:latin typeface="標楷體" pitchFamily="65" charset="-120"/>
              <a:ea typeface="標楷體" pitchFamily="65" charset="-120"/>
            </a:rPr>
            <a:t>1</a:t>
          </a:r>
          <a:r>
            <a:rPr lang="zh-TW" altLang="en-US" sz="2400" dirty="0" smtClean="0">
              <a:solidFill>
                <a:srgbClr val="3366FF"/>
              </a:solidFill>
              <a:latin typeface="標楷體" pitchFamily="65" charset="-120"/>
              <a:ea typeface="標楷體" pitchFamily="65" charset="-120"/>
            </a:rPr>
            <a:t>時</a:t>
          </a:r>
          <a:r>
            <a:rPr lang="en-US" altLang="en-US" sz="2400" dirty="0" smtClean="0">
              <a:solidFill>
                <a:srgbClr val="3366FF"/>
              </a:solidFill>
              <a:latin typeface="標楷體" pitchFamily="65" charset="-120"/>
              <a:ea typeface="標楷體" pitchFamily="65" charset="-120"/>
            </a:rPr>
            <a:t>30</a:t>
          </a:r>
          <a:r>
            <a:rPr lang="zh-TW" altLang="en-US" sz="2400" dirty="0" smtClean="0">
              <a:solidFill>
                <a:srgbClr val="3366FF"/>
              </a:solidFill>
              <a:latin typeface="標楷體" pitchFamily="65" charset="-120"/>
              <a:ea typeface="標楷體" pitchFamily="65" charset="-120"/>
            </a:rPr>
            <a:t>分後，先與本中心服務同仁聯繫，以利後續作業之進行。</a:t>
          </a:r>
          <a:endParaRPr lang="en-US" sz="2400" dirty="0">
            <a:solidFill>
              <a:srgbClr val="3366FF"/>
            </a:solidFill>
            <a:latin typeface="標楷體" pitchFamily="65" charset="-120"/>
            <a:ea typeface="標楷體" pitchFamily="65" charset="-120"/>
          </a:endParaRPr>
        </a:p>
      </dgm:t>
    </dgm:pt>
    <dgm:pt modelId="{E6C1D521-B238-4E4E-ABBF-2F6E8158B761}" type="parTrans" cxnId="{B08D558B-36F5-47E9-AD63-8A248BA24B1F}">
      <dgm:prSet/>
      <dgm:spPr/>
      <dgm:t>
        <a:bodyPr/>
        <a:lstStyle/>
        <a:p>
          <a:endParaRPr lang="zh-TW" altLang="en-US"/>
        </a:p>
      </dgm:t>
    </dgm:pt>
    <dgm:pt modelId="{83593794-F109-4A58-A801-680575A10C42}" type="sibTrans" cxnId="{B08D558B-36F5-47E9-AD63-8A248BA24B1F}">
      <dgm:prSet/>
      <dgm:spPr/>
      <dgm:t>
        <a:bodyPr/>
        <a:lstStyle/>
        <a:p>
          <a:endParaRPr lang="zh-TW" altLang="en-US"/>
        </a:p>
      </dgm:t>
    </dgm:pt>
    <dgm:pt modelId="{6DF5F0E4-F3DA-4C18-B552-BE498FDF63DA}" type="pres">
      <dgm:prSet presAssocID="{BF48EE7C-AEB8-4231-AF0C-C18CA4A2148C}" presName="linear" presStyleCnt="0">
        <dgm:presLayoutVars>
          <dgm:animLvl val="lvl"/>
          <dgm:resizeHandles val="exact"/>
        </dgm:presLayoutVars>
      </dgm:prSet>
      <dgm:spPr/>
      <dgm:t>
        <a:bodyPr/>
        <a:lstStyle/>
        <a:p>
          <a:endParaRPr lang="zh-TW" altLang="en-US"/>
        </a:p>
      </dgm:t>
    </dgm:pt>
    <dgm:pt modelId="{5BF6FD7D-B6DA-4486-8E04-8C93B50D1468}" type="pres">
      <dgm:prSet presAssocID="{A966A031-8A4E-4E11-A6CB-4DB187EC1E40}" presName="parentText" presStyleLbl="node1" presStyleIdx="0" presStyleCnt="1" custScaleY="276110" custLinFactNeighborY="-7749">
        <dgm:presLayoutVars>
          <dgm:chMax val="0"/>
          <dgm:bulletEnabled val="1"/>
        </dgm:presLayoutVars>
      </dgm:prSet>
      <dgm:spPr/>
      <dgm:t>
        <a:bodyPr/>
        <a:lstStyle/>
        <a:p>
          <a:endParaRPr lang="zh-TW" altLang="en-US"/>
        </a:p>
      </dgm:t>
    </dgm:pt>
    <dgm:pt modelId="{2D76D21F-54D8-4851-96B4-7E79CF1F0174}" type="pres">
      <dgm:prSet presAssocID="{A966A031-8A4E-4E11-A6CB-4DB187EC1E40}" presName="childText" presStyleLbl="revTx" presStyleIdx="0" presStyleCnt="1" custScaleY="146392" custLinFactNeighborY="2348">
        <dgm:presLayoutVars>
          <dgm:bulletEnabled val="1"/>
        </dgm:presLayoutVars>
      </dgm:prSet>
      <dgm:spPr/>
      <dgm:t>
        <a:bodyPr/>
        <a:lstStyle/>
        <a:p>
          <a:endParaRPr lang="zh-TW" altLang="en-US"/>
        </a:p>
      </dgm:t>
    </dgm:pt>
  </dgm:ptLst>
  <dgm:cxnLst>
    <dgm:cxn modelId="{95800207-8B22-48B5-AC0B-9D8B3BB2D177}" type="presOf" srcId="{996E0E08-8AE7-4CB4-AD17-59429B406352}" destId="{2D76D21F-54D8-4851-96B4-7E79CF1F0174}" srcOrd="0" destOrd="0" presId="urn:microsoft.com/office/officeart/2005/8/layout/vList2"/>
    <dgm:cxn modelId="{B08D558B-36F5-47E9-AD63-8A248BA24B1F}" srcId="{A966A031-8A4E-4E11-A6CB-4DB187EC1E40}" destId="{2C28E7DE-34EA-400F-B7A5-C03E0DB19B93}" srcOrd="2" destOrd="0" parTransId="{E6C1D521-B238-4E4E-ABBF-2F6E8158B761}" sibTransId="{83593794-F109-4A58-A801-680575A10C42}"/>
    <dgm:cxn modelId="{5BE0C815-4924-440D-8FDD-1A16202BF9CA}" srcId="{A966A031-8A4E-4E11-A6CB-4DB187EC1E40}" destId="{996E0E08-8AE7-4CB4-AD17-59429B406352}" srcOrd="0" destOrd="0" parTransId="{701FFFE4-875A-40D6-8870-0086481408FB}" sibTransId="{8E728C55-F5B3-4B47-8339-ADBE7A9A6DD4}"/>
    <dgm:cxn modelId="{0DED06CD-44C3-4D79-BE9D-7CC44E3834A3}" type="presOf" srcId="{6CA4A35E-393F-46CF-9B9D-EC2527F7F829}" destId="{2D76D21F-54D8-4851-96B4-7E79CF1F0174}" srcOrd="0" destOrd="3" presId="urn:microsoft.com/office/officeart/2005/8/layout/vList2"/>
    <dgm:cxn modelId="{1ECB4C52-F09B-485C-9785-BD90672C94D9}" type="presOf" srcId="{2C28E7DE-34EA-400F-B7A5-C03E0DB19B93}" destId="{2D76D21F-54D8-4851-96B4-7E79CF1F0174}" srcOrd="0" destOrd="2" presId="urn:microsoft.com/office/officeart/2005/8/layout/vList2"/>
    <dgm:cxn modelId="{B75DD13D-BF31-4AA7-8D6B-2DF21AF3B78D}" type="presOf" srcId="{F3879489-4645-4605-8AFB-4BBAD56E6FA4}" destId="{2D76D21F-54D8-4851-96B4-7E79CF1F0174}" srcOrd="0" destOrd="1" presId="urn:microsoft.com/office/officeart/2005/8/layout/vList2"/>
    <dgm:cxn modelId="{DAE3C733-8E90-43FA-9A8C-0F15035BC15D}" srcId="{BF48EE7C-AEB8-4231-AF0C-C18CA4A2148C}" destId="{A966A031-8A4E-4E11-A6CB-4DB187EC1E40}" srcOrd="0" destOrd="0" parTransId="{618F2D8C-3BA5-4869-A8E0-718C441CE852}" sibTransId="{22DC77D6-DB7D-4D03-B105-31A48D957B0E}"/>
    <dgm:cxn modelId="{76238A32-46A9-408A-B6D9-27256FACD93A}" srcId="{A966A031-8A4E-4E11-A6CB-4DB187EC1E40}" destId="{F3879489-4645-4605-8AFB-4BBAD56E6FA4}" srcOrd="1" destOrd="0" parTransId="{37F491EB-5FA3-4800-BF0A-7F738D3EE6A1}" sibTransId="{DC15E4F9-6CB7-4B9B-AB79-5659C313F725}"/>
    <dgm:cxn modelId="{92F59BD8-B6A2-4150-89C6-F5A7F634099F}" type="presOf" srcId="{BF48EE7C-AEB8-4231-AF0C-C18CA4A2148C}" destId="{6DF5F0E4-F3DA-4C18-B552-BE498FDF63DA}" srcOrd="0" destOrd="0" presId="urn:microsoft.com/office/officeart/2005/8/layout/vList2"/>
    <dgm:cxn modelId="{3FC122C3-E042-4128-A709-111DD32B6581}" srcId="{A966A031-8A4E-4E11-A6CB-4DB187EC1E40}" destId="{6CA4A35E-393F-46CF-9B9D-EC2527F7F829}" srcOrd="3" destOrd="0" parTransId="{81129939-28F0-4442-B9F5-5D49863A0CBA}" sibTransId="{00A9DC6F-F92B-461E-9536-1482D16C8AF3}"/>
    <dgm:cxn modelId="{5103CDC5-AC74-4250-98C5-E16069EB7881}" type="presOf" srcId="{A966A031-8A4E-4E11-A6CB-4DB187EC1E40}" destId="{5BF6FD7D-B6DA-4486-8E04-8C93B50D1468}" srcOrd="0" destOrd="0" presId="urn:microsoft.com/office/officeart/2005/8/layout/vList2"/>
    <dgm:cxn modelId="{D686AAC7-E1A6-4B5F-AB45-EB0BF7BC29A7}" type="presParOf" srcId="{6DF5F0E4-F3DA-4C18-B552-BE498FDF63DA}" destId="{5BF6FD7D-B6DA-4486-8E04-8C93B50D1468}" srcOrd="0" destOrd="0" presId="urn:microsoft.com/office/officeart/2005/8/layout/vList2"/>
    <dgm:cxn modelId="{1AF1A347-D980-4E09-BAC1-CA4EBAD14798}" type="presParOf" srcId="{6DF5F0E4-F3DA-4C18-B552-BE498FDF63DA}" destId="{2D76D21F-54D8-4851-96B4-7E79CF1F017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568952" cy="121680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zh-TW" altLang="en-US" sz="3200" b="1" kern="1200" dirty="0" smtClean="0">
              <a:solidFill>
                <a:srgbClr val="3366FF"/>
              </a:solidFill>
              <a:latin typeface="標楷體" panose="03000509000000000000" pitchFamily="65" charset="-120"/>
              <a:ea typeface="標楷體" panose="03000509000000000000" pitchFamily="65" charset="-120"/>
              <a:cs typeface="+mn-cs"/>
            </a:rPr>
            <a:t>我國導入暫停交易制度之緣由</a:t>
          </a:r>
          <a:endParaRPr lang="zh-TW" altLang="en-US" sz="3200" b="1" kern="1200" dirty="0">
            <a:solidFill>
              <a:srgbClr val="3366FF"/>
            </a:solidFill>
            <a:latin typeface="標楷體" panose="03000509000000000000" pitchFamily="65" charset="-120"/>
            <a:ea typeface="標楷體" panose="03000509000000000000" pitchFamily="65" charset="-120"/>
            <a:cs typeface="+mn-cs"/>
          </a:endParaRPr>
        </a:p>
      </dsp:txBody>
      <dsp:txXfrm>
        <a:off x="59399" y="59399"/>
        <a:ext cx="8450154" cy="1098002"/>
      </dsp:txXfrm>
    </dsp:sp>
    <dsp:sp modelId="{2D76D21F-54D8-4851-96B4-7E79CF1F0174}">
      <dsp:nvSpPr>
        <dsp:cNvPr id="0" name=""/>
        <dsp:cNvSpPr/>
      </dsp:nvSpPr>
      <dsp:spPr>
        <a:xfrm>
          <a:off x="0" y="1296143"/>
          <a:ext cx="8568952" cy="31619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altLang="en-US" sz="2400" kern="1200" dirty="0" smtClean="0">
              <a:solidFill>
                <a:srgbClr val="3366FF"/>
              </a:solidFill>
              <a:latin typeface="標楷體" pitchFamily="65" charset="-120"/>
              <a:ea typeface="標楷體" pitchFamily="65" charset="-120"/>
            </a:rPr>
            <a:t>實務上仍有發生對財務業務有重大影響之事件，而上市櫃公司無法即時於第一時間內發布重大訊息說明，或有說明不完整之情形，可能影響投資人權益，為降低資訊不對稱之情事，櫃買中心及證交所參酌國際主要證券市場作法，並考量國內實務，規劃暫停交易機制。</a:t>
          </a:r>
          <a:endParaRPr lang="en-US" sz="2400" kern="1200" dirty="0">
            <a:solidFill>
              <a:srgbClr val="3366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3366FF"/>
              </a:solidFill>
              <a:latin typeface="標楷體" pitchFamily="65" charset="-120"/>
              <a:ea typeface="標楷體" pitchFamily="65" charset="-120"/>
            </a:rPr>
            <a:t>適用對象</a:t>
          </a:r>
          <a:r>
            <a:rPr lang="en-US" altLang="zh-TW" sz="2400" kern="1200" dirty="0" smtClean="0">
              <a:solidFill>
                <a:srgbClr val="3366FF"/>
              </a:solidFill>
              <a:latin typeface="標楷體" pitchFamily="65" charset="-120"/>
              <a:ea typeface="標楷體" pitchFamily="65" charset="-120"/>
            </a:rPr>
            <a:t>:</a:t>
          </a:r>
          <a:r>
            <a:rPr lang="zh-TW" altLang="en-US" sz="2400" kern="1200" dirty="0" smtClean="0">
              <a:solidFill>
                <a:srgbClr val="3366FF"/>
              </a:solidFill>
              <a:latin typeface="標楷體" pitchFamily="65" charset="-120"/>
              <a:ea typeface="標楷體" pitchFamily="65" charset="-120"/>
            </a:rPr>
            <a:t>上市櫃公司</a:t>
          </a:r>
          <a:r>
            <a:rPr lang="en-US" altLang="zh-TW" sz="2400" kern="1200" dirty="0" smtClean="0">
              <a:solidFill>
                <a:srgbClr val="3366FF"/>
              </a:solidFill>
              <a:latin typeface="標楷體" pitchFamily="65" charset="-120"/>
              <a:ea typeface="標楷體" pitchFamily="65" charset="-120"/>
            </a:rPr>
            <a:t>(</a:t>
          </a:r>
          <a:r>
            <a:rPr lang="zh-TW" altLang="en-US" sz="2400" kern="1200" dirty="0" smtClean="0">
              <a:solidFill>
                <a:srgbClr val="3366FF"/>
              </a:solidFill>
              <a:latin typeface="標楷體" pitchFamily="65" charset="-120"/>
              <a:ea typeface="標楷體" pitchFamily="65" charset="-120"/>
            </a:rPr>
            <a:t>不含興櫃公司</a:t>
          </a:r>
          <a:r>
            <a:rPr lang="en-US" altLang="zh-TW" sz="2400" kern="1200" dirty="0" smtClean="0">
              <a:solidFill>
                <a:srgbClr val="3366FF"/>
              </a:solidFill>
              <a:latin typeface="標楷體" pitchFamily="65" charset="-120"/>
              <a:ea typeface="標楷體" pitchFamily="65" charset="-120"/>
            </a:rPr>
            <a:t>)</a:t>
          </a:r>
          <a:endParaRPr lang="en-US" sz="2400" kern="1200" dirty="0">
            <a:solidFill>
              <a:srgbClr val="3366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endParaRPr lang="en-US" sz="2400" kern="1200" dirty="0">
            <a:solidFill>
              <a:srgbClr val="3366FF"/>
            </a:solidFill>
            <a:latin typeface="標楷體" pitchFamily="65" charset="-120"/>
            <a:ea typeface="標楷體" pitchFamily="65" charset="-120"/>
          </a:endParaRPr>
        </a:p>
      </dsp:txBody>
      <dsp:txXfrm>
        <a:off x="0" y="1296143"/>
        <a:ext cx="8568952" cy="316192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496944" cy="1210249"/>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上櫃公司於非上班時間申請暫停交易時之處理程序</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sp:txBody>
      <dsp:txXfrm>
        <a:off x="59079" y="59079"/>
        <a:ext cx="8378786" cy="1092091"/>
      </dsp:txXfrm>
    </dsp:sp>
    <dsp:sp modelId="{2D76D21F-54D8-4851-96B4-7E79CF1F0174}">
      <dsp:nvSpPr>
        <dsp:cNvPr id="0" name=""/>
        <dsp:cNvSpPr/>
      </dsp:nvSpPr>
      <dsp:spPr>
        <a:xfrm>
          <a:off x="0" y="1217112"/>
          <a:ext cx="8496944" cy="2023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sz="2400" kern="1200" dirty="0" smtClean="0">
              <a:solidFill>
                <a:srgbClr val="3366FF"/>
              </a:solidFill>
              <a:effectLst/>
              <a:ea typeface="標楷體"/>
              <a:cs typeface="+mn-cs"/>
            </a:rPr>
            <a:t>公務門號</a:t>
          </a:r>
          <a:r>
            <a:rPr lang="en-US" sz="2400" kern="1200" dirty="0" smtClean="0">
              <a:solidFill>
                <a:srgbClr val="3366FF"/>
              </a:solidFill>
              <a:effectLst/>
              <a:ea typeface="標楷體"/>
              <a:cs typeface="+mn-cs"/>
            </a:rPr>
            <a:t>(0905025626)</a:t>
          </a:r>
          <a:r>
            <a:rPr lang="zh-TW" sz="2400" kern="1200" dirty="0" smtClean="0">
              <a:solidFill>
                <a:srgbClr val="3366FF"/>
              </a:solidFill>
              <a:effectLst/>
              <a:ea typeface="標楷體"/>
              <a:cs typeface="+mn-cs"/>
            </a:rPr>
            <a:t>係櫃買中心供非上班時間與上櫃公司間緊急事項簡訊聯繫使用，相關簡訊會傳送至櫃買中心服務窗口，故務請告知上櫃公司聯絡人員姓名及聯絡電話</a:t>
          </a:r>
          <a:r>
            <a:rPr lang="en-US" sz="2400" kern="1200" dirty="0" smtClean="0">
              <a:solidFill>
                <a:srgbClr val="3366FF"/>
              </a:solidFill>
              <a:effectLst/>
              <a:ea typeface="標楷體"/>
              <a:cs typeface="+mn-cs"/>
            </a:rPr>
            <a:t>(</a:t>
          </a:r>
          <a:r>
            <a:rPr lang="zh-TW" sz="2400" kern="1200" dirty="0" smtClean="0">
              <a:solidFill>
                <a:srgbClr val="3366FF"/>
              </a:solidFill>
              <a:effectLst/>
              <a:ea typeface="標楷體"/>
              <a:cs typeface="+mn-cs"/>
            </a:rPr>
            <a:t>建議</a:t>
          </a:r>
          <a:r>
            <a:rPr lang="en-US" sz="2400" kern="1200" dirty="0" smtClean="0">
              <a:solidFill>
                <a:srgbClr val="3366FF"/>
              </a:solidFill>
              <a:effectLst/>
              <a:ea typeface="標楷體"/>
              <a:cs typeface="+mn-cs"/>
            </a:rPr>
            <a:t>2</a:t>
          </a:r>
          <a:r>
            <a:rPr lang="zh-TW" sz="2400" kern="1200" dirty="0" smtClean="0">
              <a:solidFill>
                <a:srgbClr val="3366FF"/>
              </a:solidFill>
              <a:effectLst/>
              <a:ea typeface="標楷體"/>
              <a:cs typeface="+mn-cs"/>
            </a:rPr>
            <a:t>名</a:t>
          </a:r>
          <a:r>
            <a:rPr lang="en-US" sz="2400" kern="1200" dirty="0" smtClean="0">
              <a:solidFill>
                <a:srgbClr val="3366FF"/>
              </a:solidFill>
              <a:effectLst/>
              <a:ea typeface="標楷體"/>
              <a:cs typeface="+mn-cs"/>
            </a:rPr>
            <a:t>)</a:t>
          </a:r>
          <a:r>
            <a:rPr lang="zh-TW" sz="2400" kern="1200" smtClean="0">
              <a:solidFill>
                <a:srgbClr val="3366FF"/>
              </a:solidFill>
              <a:effectLst/>
              <a:ea typeface="標楷體"/>
              <a:cs typeface="+mn-cs"/>
            </a:rPr>
            <a:t>，俾</a:t>
          </a:r>
          <a:r>
            <a:rPr lang="zh-TW" altLang="en-US" sz="2400" kern="1200" smtClean="0">
              <a:solidFill>
                <a:srgbClr val="3366FF"/>
              </a:solidFill>
              <a:effectLst/>
              <a:ea typeface="標楷體"/>
              <a:cs typeface="+mn-cs"/>
            </a:rPr>
            <a:t>櫃買中心</a:t>
          </a:r>
          <a:r>
            <a:rPr lang="zh-TW" sz="2400" kern="1200" smtClean="0">
              <a:solidFill>
                <a:srgbClr val="3366FF"/>
              </a:solidFill>
              <a:effectLst/>
              <a:ea typeface="標楷體"/>
              <a:cs typeface="+mn-cs"/>
            </a:rPr>
            <a:t>服務</a:t>
          </a:r>
          <a:r>
            <a:rPr lang="zh-TW" sz="2400" kern="1200" dirty="0" smtClean="0">
              <a:solidFill>
                <a:srgbClr val="3366FF"/>
              </a:solidFill>
              <a:effectLst/>
              <a:ea typeface="標楷體"/>
              <a:cs typeface="+mn-cs"/>
            </a:rPr>
            <a:t>同仁迅即與上櫃公司聯絡，以利辦理後續作業。</a:t>
          </a:r>
          <a:endParaRPr lang="en-US" sz="2400" kern="1200" dirty="0">
            <a:solidFill>
              <a:srgbClr val="3366FF"/>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endParaRPr lang="zh-TW" altLang="en-US" sz="2400" kern="1200" dirty="0" smtClean="0">
            <a:solidFill>
              <a:srgbClr val="3366FF"/>
            </a:solidFill>
            <a:latin typeface="標楷體" pitchFamily="65" charset="-120"/>
            <a:ea typeface="標楷體" pitchFamily="65" charset="-120"/>
          </a:endParaRPr>
        </a:p>
      </dsp:txBody>
      <dsp:txXfrm>
        <a:off x="0" y="1217112"/>
        <a:ext cx="8496944" cy="202324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72CD67-4558-47D2-BB74-FF0783B7BA43}">
      <dsp:nvSpPr>
        <dsp:cNvPr id="0" name=""/>
        <dsp:cNvSpPr/>
      </dsp:nvSpPr>
      <dsp:spPr>
        <a:xfrm>
          <a:off x="0" y="0"/>
          <a:ext cx="7837512" cy="676672"/>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altLang="zh-TW" sz="3000" b="1" kern="1200" dirty="0" smtClean="0">
              <a:latin typeface="標楷體" pitchFamily="65" charset="-120"/>
              <a:ea typeface="標楷體" pitchFamily="65" charset="-120"/>
            </a:rPr>
            <a:t>4/1</a:t>
          </a:r>
          <a:r>
            <a:rPr lang="zh-TW" altLang="en-US" sz="3000" b="1" kern="1200" dirty="0" smtClean="0">
              <a:latin typeface="標楷體" pitchFamily="65" charset="-120"/>
              <a:ea typeface="標楷體" pitchFamily="65" charset="-120"/>
            </a:rPr>
            <a:t> 下午</a:t>
          </a:r>
          <a:r>
            <a:rPr lang="en-US" altLang="zh-TW" sz="3000" b="1" kern="1200" dirty="0" smtClean="0">
              <a:latin typeface="標楷體" pitchFamily="65" charset="-120"/>
              <a:ea typeface="標楷體" pitchFamily="65" charset="-120"/>
            </a:rPr>
            <a:t>2</a:t>
          </a:r>
          <a:r>
            <a:rPr lang="zh-TW" altLang="en-US" sz="3000" b="1" kern="1200" dirty="0" smtClean="0">
              <a:latin typeface="標楷體" pitchFamily="65" charset="-120"/>
              <a:ea typeface="標楷體" pitchFamily="65" charset="-120"/>
            </a:rPr>
            <a:t>點公司召開董事會討論重大合併案</a:t>
          </a:r>
          <a:endParaRPr lang="zh-TW" altLang="en-US" sz="3000" b="1" kern="1200" dirty="0">
            <a:latin typeface="標楷體" pitchFamily="65" charset="-120"/>
            <a:ea typeface="標楷體" pitchFamily="65" charset="-120"/>
          </a:endParaRPr>
        </a:p>
      </dsp:txBody>
      <dsp:txXfrm>
        <a:off x="33032" y="33032"/>
        <a:ext cx="7771448" cy="61060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9"/>
          <a:ext cx="8568952" cy="121680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b="1" kern="1200" dirty="0" smtClean="0">
              <a:latin typeface="標楷體" pitchFamily="65" charset="-120"/>
              <a:ea typeface="標楷體" pitchFamily="65" charset="-120"/>
            </a:rPr>
            <a:t>本中心「對有價證券上櫃公司重大訊息之查證暨公開處理程序」</a:t>
          </a:r>
          <a:endParaRPr lang="zh-TW" altLang="en-US" sz="2800" kern="1200" dirty="0"/>
        </a:p>
      </dsp:txBody>
      <dsp:txXfrm>
        <a:off x="59399" y="59408"/>
        <a:ext cx="8450154" cy="1098002"/>
      </dsp:txXfrm>
    </dsp:sp>
    <dsp:sp modelId="{2D76D21F-54D8-4851-96B4-7E79CF1F0174}">
      <dsp:nvSpPr>
        <dsp:cNvPr id="0" name=""/>
        <dsp:cNvSpPr/>
      </dsp:nvSpPr>
      <dsp:spPr>
        <a:xfrm>
          <a:off x="0" y="1464331"/>
          <a:ext cx="8568952" cy="2825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zh-TW" altLang="en-US" sz="2400" kern="1200" dirty="0" smtClean="0">
              <a:latin typeface="標楷體" pitchFamily="65" charset="-120"/>
              <a:ea typeface="標楷體" pitchFamily="65" charset="-120"/>
            </a:rPr>
            <a:t>增訂第四章「暫停及恢復交易」專章，並配合該機制修正相關條文。</a:t>
          </a:r>
          <a:endParaRPr lang="zh-TW" altLang="en-US" sz="2400" kern="1200" dirty="0"/>
        </a:p>
        <a:p>
          <a:pPr marL="228600" lvl="1" indent="-228600" algn="l" defTabSz="1066800" rtl="0">
            <a:lnSpc>
              <a:spcPct val="90000"/>
            </a:lnSpc>
            <a:spcBef>
              <a:spcPct val="0"/>
            </a:spcBef>
            <a:spcAft>
              <a:spcPct val="20000"/>
            </a:spcAft>
            <a:buChar char="••"/>
          </a:pPr>
          <a:r>
            <a:rPr lang="zh-TW" sz="2400" kern="1200" dirty="0" smtClean="0">
              <a:latin typeface="標楷體" pitchFamily="65" charset="-120"/>
              <a:ea typeface="標楷體" pitchFamily="65" charset="-120"/>
            </a:rPr>
            <a:t>將</a:t>
          </a:r>
          <a:r>
            <a:rPr lang="zh-TW" altLang="en-US" sz="2400" kern="1200" dirty="0" smtClean="0">
              <a:latin typeface="標楷體" pitchFamily="65" charset="-120"/>
              <a:ea typeface="標楷體" pitchFamily="65" charset="-120"/>
            </a:rPr>
            <a:t>重大訊息</a:t>
          </a:r>
          <a:r>
            <a:rPr lang="zh-TW" sz="2400" kern="1200" dirty="0" smtClean="0">
              <a:latin typeface="標楷體" pitchFamily="65" charset="-120"/>
              <a:ea typeface="標楷體" pitchFamily="65" charset="-120"/>
            </a:rPr>
            <a:t>公告時點由</a:t>
          </a:r>
          <a:r>
            <a:rPr lang="zh-TW" altLang="en-US" sz="2400" kern="1200" dirty="0" smtClean="0">
              <a:latin typeface="標楷體" pitchFamily="65" charset="-120"/>
              <a:ea typeface="標楷體" pitchFamily="65" charset="-120"/>
            </a:rPr>
            <a:t>原次一營業日交易時間開始</a:t>
          </a:r>
          <a:r>
            <a:rPr lang="zh-TW" sz="2400" kern="1200" dirty="0" smtClean="0">
              <a:latin typeface="標楷體" pitchFamily="65" charset="-120"/>
              <a:ea typeface="標楷體" pitchFamily="65" charset="-120"/>
            </a:rPr>
            <a:t>前</a:t>
          </a:r>
          <a:r>
            <a:rPr lang="en-US" sz="2400" kern="1200" dirty="0" smtClean="0">
              <a:latin typeface="標楷體" pitchFamily="65" charset="-120"/>
              <a:ea typeface="標楷體" pitchFamily="65" charset="-120"/>
            </a:rPr>
            <a:t>(9:00)</a:t>
          </a:r>
          <a:r>
            <a:rPr lang="zh-TW" sz="2400" kern="1200" dirty="0" smtClean="0">
              <a:latin typeface="標楷體" pitchFamily="65" charset="-120"/>
              <a:ea typeface="標楷體" pitchFamily="65" charset="-120"/>
            </a:rPr>
            <a:t>提前</a:t>
          </a:r>
          <a:r>
            <a:rPr lang="zh-TW" altLang="en-US" sz="2400" kern="1200" dirty="0" smtClean="0">
              <a:latin typeface="標楷體" pitchFamily="65" charset="-120"/>
              <a:ea typeface="標楷體" pitchFamily="65" charset="-120"/>
            </a:rPr>
            <a:t>至</a:t>
          </a:r>
          <a:r>
            <a:rPr lang="zh-TW" altLang="en-US" sz="2400" b="1" kern="1200" dirty="0" smtClean="0">
              <a:solidFill>
                <a:srgbClr val="FF0000"/>
              </a:solidFill>
              <a:latin typeface="標楷體" pitchFamily="65" charset="-120"/>
              <a:ea typeface="標楷體" pitchFamily="65" charset="-120"/>
            </a:rPr>
            <a:t>次一營業日</a:t>
          </a:r>
          <a:r>
            <a:rPr lang="en-US" sz="2400" b="1" kern="1200" dirty="0" smtClean="0">
              <a:solidFill>
                <a:srgbClr val="FF0000"/>
              </a:solidFill>
              <a:latin typeface="標楷體" pitchFamily="65" charset="-120"/>
              <a:ea typeface="標楷體" pitchFamily="65" charset="-120"/>
            </a:rPr>
            <a:t>8:</a:t>
          </a:r>
          <a:r>
            <a:rPr lang="en-US" altLang="zh-TW" sz="2400" b="1" kern="1200" dirty="0" smtClean="0">
              <a:solidFill>
                <a:srgbClr val="FF0000"/>
              </a:solidFill>
              <a:latin typeface="標楷體" pitchFamily="65" charset="-120"/>
              <a:ea typeface="標楷體" pitchFamily="65" charset="-120"/>
            </a:rPr>
            <a:t>0</a:t>
          </a:r>
          <a:r>
            <a:rPr lang="en-US" sz="2400" b="1" kern="1200" dirty="0" smtClean="0">
              <a:solidFill>
                <a:srgbClr val="FF0000"/>
              </a:solidFill>
              <a:latin typeface="標楷體" pitchFamily="65" charset="-120"/>
              <a:ea typeface="標楷體" pitchFamily="65" charset="-120"/>
            </a:rPr>
            <a:t>0</a:t>
          </a:r>
          <a:r>
            <a:rPr lang="zh-TW" altLang="en-US" sz="2400" b="0" kern="1200" dirty="0" smtClean="0">
              <a:latin typeface="標楷體" pitchFamily="65" charset="-120"/>
              <a:ea typeface="標楷體" pitchFamily="65" charset="-120"/>
            </a:rPr>
            <a:t>前，俾</a:t>
          </a:r>
          <a:r>
            <a:rPr lang="zh-TW" altLang="zh-TW" sz="2400" kern="1200" dirty="0" smtClean="0">
              <a:latin typeface="標楷體" pitchFamily="65" charset="-120"/>
              <a:ea typeface="標楷體" pitchFamily="65" charset="-120"/>
            </a:rPr>
            <a:t>予投資人</a:t>
          </a:r>
          <a:r>
            <a:rPr lang="zh-TW" altLang="en-US" sz="2400" kern="1200" dirty="0" smtClean="0">
              <a:latin typeface="標楷體" pitchFamily="65" charset="-120"/>
              <a:ea typeface="標楷體" pitchFamily="65" charset="-120"/>
            </a:rPr>
            <a:t>有充分時間解讀</a:t>
          </a:r>
          <a:r>
            <a:rPr lang="zh-TW" altLang="zh-TW" sz="2400" kern="1200" dirty="0" smtClean="0">
              <a:latin typeface="標楷體" pitchFamily="65" charset="-120"/>
              <a:ea typeface="標楷體" pitchFamily="65" charset="-120"/>
            </a:rPr>
            <a:t>訊息。</a:t>
          </a:r>
          <a:endParaRPr lang="en-US" sz="2400" kern="1200" dirty="0">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latin typeface="標楷體" pitchFamily="65" charset="-120"/>
              <a:ea typeface="標楷體" pitchFamily="65" charset="-120"/>
            </a:rPr>
            <a:t>就未依規申請暫停交易公司為違約金之處置。</a:t>
          </a:r>
          <a:endParaRPr lang="en-US" sz="2400" kern="1200" dirty="0">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latin typeface="標楷體" pitchFamily="65" charset="-120"/>
              <a:ea typeface="標楷體" pitchFamily="65" charset="-120"/>
            </a:rPr>
            <a:t>配合系統調整及宣導事宜，該機制自</a:t>
          </a:r>
          <a:r>
            <a:rPr lang="en-US" altLang="zh-TW" sz="2400" b="1" kern="1200" dirty="0" smtClean="0">
              <a:solidFill>
                <a:srgbClr val="FF0000"/>
              </a:solidFill>
              <a:latin typeface="標楷體" pitchFamily="65" charset="-120"/>
              <a:ea typeface="標楷體" pitchFamily="65" charset="-120"/>
            </a:rPr>
            <a:t>105</a:t>
          </a:r>
          <a:r>
            <a:rPr lang="zh-TW" altLang="en-US" sz="2400" b="1" kern="1200" dirty="0" smtClean="0">
              <a:solidFill>
                <a:srgbClr val="FF0000"/>
              </a:solidFill>
              <a:latin typeface="標楷體" pitchFamily="65" charset="-120"/>
              <a:ea typeface="標楷體" pitchFamily="65" charset="-120"/>
            </a:rPr>
            <a:t>年</a:t>
          </a:r>
          <a:r>
            <a:rPr lang="en-US" altLang="zh-TW" sz="2400" b="1" kern="1200" dirty="0" smtClean="0">
              <a:solidFill>
                <a:srgbClr val="FF0000"/>
              </a:solidFill>
              <a:latin typeface="標楷體" pitchFamily="65" charset="-120"/>
              <a:ea typeface="標楷體" pitchFamily="65" charset="-120"/>
            </a:rPr>
            <a:t>1</a:t>
          </a:r>
          <a:r>
            <a:rPr lang="zh-TW" altLang="en-US" sz="2400" b="1" kern="1200" dirty="0" smtClean="0">
              <a:solidFill>
                <a:srgbClr val="FF0000"/>
              </a:solidFill>
              <a:latin typeface="標楷體" pitchFamily="65" charset="-120"/>
              <a:ea typeface="標楷體" pitchFamily="65" charset="-120"/>
            </a:rPr>
            <a:t>月</a:t>
          </a:r>
          <a:r>
            <a:rPr lang="en-US" altLang="zh-TW" sz="2400" b="1" kern="1200" dirty="0" smtClean="0">
              <a:solidFill>
                <a:srgbClr val="FF0000"/>
              </a:solidFill>
              <a:latin typeface="標楷體" pitchFamily="65" charset="-120"/>
              <a:ea typeface="標楷體" pitchFamily="65" charset="-120"/>
            </a:rPr>
            <a:t>15</a:t>
          </a:r>
          <a:r>
            <a:rPr lang="zh-TW" altLang="en-US" sz="2400" b="1" kern="1200" dirty="0" smtClean="0">
              <a:solidFill>
                <a:srgbClr val="FF0000"/>
              </a:solidFill>
              <a:latin typeface="標楷體" pitchFamily="65" charset="-120"/>
              <a:ea typeface="標楷體" pitchFamily="65" charset="-120"/>
            </a:rPr>
            <a:t>日</a:t>
          </a:r>
          <a:r>
            <a:rPr lang="zh-TW" altLang="en-US" sz="2400" kern="1200" dirty="0" smtClean="0">
              <a:latin typeface="標楷體" pitchFamily="65" charset="-120"/>
              <a:ea typeface="標楷體" pitchFamily="65" charset="-120"/>
            </a:rPr>
            <a:t>起實施。</a:t>
          </a:r>
          <a:endParaRPr lang="en-US" sz="2400" kern="1200" dirty="0">
            <a:latin typeface="標楷體" pitchFamily="65" charset="-120"/>
            <a:ea typeface="標楷體" pitchFamily="65" charset="-120"/>
          </a:endParaRPr>
        </a:p>
      </dsp:txBody>
      <dsp:txXfrm>
        <a:off x="0" y="1464331"/>
        <a:ext cx="8568952" cy="282555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7992888" cy="507327"/>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暫停交易之標的及期間</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sp:txBody>
      <dsp:txXfrm>
        <a:off x="24766" y="24766"/>
        <a:ext cx="7943356" cy="457795"/>
      </dsp:txXfrm>
    </dsp:sp>
    <dsp:sp modelId="{2D76D21F-54D8-4851-96B4-7E79CF1F0174}">
      <dsp:nvSpPr>
        <dsp:cNvPr id="0" name=""/>
        <dsp:cNvSpPr/>
      </dsp:nvSpPr>
      <dsp:spPr>
        <a:xfrm>
          <a:off x="0" y="513965"/>
          <a:ext cx="7992888" cy="3734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3774"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altLang="en-US" sz="2400" kern="1200" dirty="0" smtClean="0">
              <a:solidFill>
                <a:srgbClr val="0070C0"/>
              </a:solidFill>
              <a:latin typeface="標楷體" panose="03000509000000000000" pitchFamily="65" charset="-120"/>
              <a:ea typeface="標楷體" panose="03000509000000000000" pitchFamily="65" charset="-120"/>
            </a:rPr>
            <a:t>上市櫃公司上市櫃之有價證券</a:t>
          </a:r>
          <a:r>
            <a:rPr lang="en-US" altLang="zh-TW" sz="2400" kern="1200" dirty="0" smtClean="0">
              <a:solidFill>
                <a:srgbClr val="0070C0"/>
              </a:solidFill>
              <a:latin typeface="標楷體" panose="03000509000000000000" pitchFamily="65" charset="-120"/>
              <a:ea typeface="標楷體" panose="03000509000000000000" pitchFamily="65" charset="-120"/>
            </a:rPr>
            <a:t>(</a:t>
          </a:r>
          <a:r>
            <a:rPr lang="zh-TW" altLang="en-US" sz="2400" kern="1200" dirty="0" smtClean="0">
              <a:solidFill>
                <a:srgbClr val="0070C0"/>
              </a:solidFill>
              <a:latin typeface="標楷體" panose="03000509000000000000" pitchFamily="65" charset="-120"/>
              <a:ea typeface="標楷體" panose="03000509000000000000" pitchFamily="65" charset="-120"/>
            </a:rPr>
            <a:t>如普通股、特別股等</a:t>
          </a:r>
          <a:r>
            <a:rPr lang="en-US" altLang="zh-TW" sz="2400" kern="1200" dirty="0" smtClean="0">
              <a:solidFill>
                <a:srgbClr val="0070C0"/>
              </a:solidFill>
              <a:latin typeface="標楷體" panose="03000509000000000000" pitchFamily="65" charset="-120"/>
              <a:ea typeface="標楷體" panose="03000509000000000000" pitchFamily="65" charset="-120"/>
            </a:rPr>
            <a:t>)</a:t>
          </a:r>
          <a:r>
            <a:rPr lang="zh-TW" altLang="en-US" sz="2400" kern="1200" dirty="0" smtClean="0">
              <a:solidFill>
                <a:srgbClr val="0070C0"/>
              </a:solidFill>
              <a:latin typeface="標楷體" panose="03000509000000000000" pitchFamily="65" charset="-120"/>
              <a:ea typeface="標楷體" panose="03000509000000000000" pitchFamily="65" charset="-120"/>
            </a:rPr>
            <a:t>。</a:t>
          </a:r>
          <a:endParaRPr lang="en-US" sz="2400" kern="1200" dirty="0">
            <a:solidFill>
              <a:srgbClr val="0070C0"/>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r>
            <a:rPr lang="zh-TW" altLang="en-US" sz="2400" kern="1200" dirty="0" smtClean="0">
              <a:solidFill>
                <a:srgbClr val="0070C0"/>
              </a:solidFill>
              <a:latin typeface="標楷體" panose="03000509000000000000" pitchFamily="65" charset="-120"/>
              <a:ea typeface="標楷體" panose="03000509000000000000" pitchFamily="65" charset="-120"/>
            </a:rPr>
            <a:t>前開上市櫃公司發行與其股權連結之商品</a:t>
          </a:r>
          <a:r>
            <a:rPr lang="en-US" altLang="zh-TW" sz="2400" kern="1200" dirty="0" smtClean="0">
              <a:solidFill>
                <a:srgbClr val="0070C0"/>
              </a:solidFill>
              <a:latin typeface="標楷體" panose="03000509000000000000" pitchFamily="65" charset="-120"/>
              <a:ea typeface="標楷體" panose="03000509000000000000" pitchFamily="65" charset="-120"/>
            </a:rPr>
            <a:t>(</a:t>
          </a:r>
          <a:r>
            <a:rPr lang="zh-TW" altLang="en-US" sz="2400" kern="1200" dirty="0" smtClean="0">
              <a:solidFill>
                <a:srgbClr val="0070C0"/>
              </a:solidFill>
              <a:latin typeface="標楷體" panose="03000509000000000000" pitchFamily="65" charset="-120"/>
              <a:ea typeface="標楷體" panose="03000509000000000000" pitchFamily="65" charset="-120"/>
            </a:rPr>
            <a:t>如可轉換公司債、附認股權公司債或債券換股權利證書</a:t>
          </a:r>
          <a:r>
            <a:rPr lang="en-US" altLang="zh-TW" sz="2400" kern="1200" dirty="0" smtClean="0">
              <a:solidFill>
                <a:srgbClr val="0070C0"/>
              </a:solidFill>
              <a:latin typeface="標楷體" panose="03000509000000000000" pitchFamily="65" charset="-120"/>
              <a:ea typeface="標楷體" panose="03000509000000000000" pitchFamily="65" charset="-120"/>
            </a:rPr>
            <a:t>)</a:t>
          </a:r>
          <a:r>
            <a:rPr lang="zh-TW" altLang="en-US" sz="2400" kern="1200" dirty="0" smtClean="0">
              <a:solidFill>
                <a:srgbClr val="0070C0"/>
              </a:solidFill>
              <a:latin typeface="標楷體" panose="03000509000000000000" pitchFamily="65" charset="-120"/>
              <a:ea typeface="標楷體" panose="03000509000000000000" pitchFamily="65" charset="-120"/>
            </a:rPr>
            <a:t>，並於櫃買中心交易者。</a:t>
          </a:r>
        </a:p>
        <a:p>
          <a:pPr marL="228600" lvl="1" indent="-228600" algn="l" defTabSz="1066800">
            <a:lnSpc>
              <a:spcPct val="90000"/>
            </a:lnSpc>
            <a:spcBef>
              <a:spcPct val="0"/>
            </a:spcBef>
            <a:spcAft>
              <a:spcPct val="20000"/>
            </a:spcAft>
            <a:buChar char="••"/>
          </a:pPr>
          <a:r>
            <a:rPr lang="zh-TW" altLang="en-US" sz="2400" kern="1200" dirty="0" smtClean="0">
              <a:solidFill>
                <a:srgbClr val="0070C0"/>
              </a:solidFill>
              <a:latin typeface="標楷體" panose="03000509000000000000" pitchFamily="65" charset="-120"/>
              <a:ea typeface="標楷體" panose="03000509000000000000" pitchFamily="65" charset="-120"/>
            </a:rPr>
            <a:t>第三方發行與前開上市櫃公司股權連結之商品</a:t>
          </a:r>
          <a:r>
            <a:rPr lang="en-US" altLang="zh-TW" sz="2400" kern="1200" dirty="0" smtClean="0">
              <a:solidFill>
                <a:srgbClr val="0070C0"/>
              </a:solidFill>
              <a:latin typeface="標楷體" panose="03000509000000000000" pitchFamily="65" charset="-120"/>
              <a:ea typeface="標楷體" panose="03000509000000000000" pitchFamily="65" charset="-120"/>
            </a:rPr>
            <a:t>(</a:t>
          </a:r>
          <a:r>
            <a:rPr lang="zh-TW" altLang="en-US" sz="2400" kern="1200" dirty="0" smtClean="0">
              <a:solidFill>
                <a:srgbClr val="0070C0"/>
              </a:solidFill>
              <a:latin typeface="標楷體" panose="03000509000000000000" pitchFamily="65" charset="-120"/>
              <a:ea typeface="標楷體" panose="03000509000000000000" pitchFamily="65" charset="-120"/>
            </a:rPr>
            <a:t>如交換公司債 、權證、個股選擇權、個股期貨</a:t>
          </a:r>
          <a:r>
            <a:rPr lang="en-US" altLang="zh-TW" sz="2400" kern="1200" dirty="0" smtClean="0">
              <a:solidFill>
                <a:srgbClr val="0070C0"/>
              </a:solidFill>
              <a:latin typeface="標楷體" panose="03000509000000000000" pitchFamily="65" charset="-120"/>
              <a:ea typeface="標楷體" panose="03000509000000000000" pitchFamily="65" charset="-120"/>
            </a:rPr>
            <a:t>)</a:t>
          </a:r>
          <a:r>
            <a:rPr lang="zh-TW" altLang="en-US" sz="2400" kern="1200" dirty="0" smtClean="0">
              <a:solidFill>
                <a:srgbClr val="0070C0"/>
              </a:solidFill>
              <a:latin typeface="標楷體" panose="03000509000000000000" pitchFamily="65" charset="-120"/>
              <a:ea typeface="標楷體" panose="03000509000000000000" pitchFamily="65" charset="-120"/>
            </a:rPr>
            <a:t>，並於證交所、櫃買中心或臺灣期貨交易所交易者。</a:t>
          </a:r>
        </a:p>
        <a:p>
          <a:pPr marL="228600" lvl="1" indent="-228600" algn="l" defTabSz="1066800">
            <a:lnSpc>
              <a:spcPct val="90000"/>
            </a:lnSpc>
            <a:spcBef>
              <a:spcPct val="0"/>
            </a:spcBef>
            <a:spcAft>
              <a:spcPct val="20000"/>
            </a:spcAft>
            <a:buChar char="••"/>
          </a:pPr>
          <a:r>
            <a:rPr lang="zh-TW" sz="2400" kern="1200" dirty="0" smtClean="0">
              <a:solidFill>
                <a:srgbClr val="0070C0"/>
              </a:solidFill>
              <a:latin typeface="標楷體" panose="03000509000000000000" pitchFamily="65" charset="-120"/>
              <a:ea typeface="標楷體" panose="03000509000000000000" pitchFamily="65" charset="-120"/>
            </a:rPr>
            <a:t>暫停交易以一個營業日為原則，三個營業日為上限，必要時證交所或櫃買中心得持續執行之</a:t>
          </a:r>
          <a:r>
            <a:rPr lang="zh-TW" altLang="en-US" sz="2400" kern="1200" dirty="0" smtClean="0">
              <a:solidFill>
                <a:srgbClr val="0070C0"/>
              </a:solidFill>
              <a:latin typeface="標楷體" panose="03000509000000000000" pitchFamily="65" charset="-120"/>
              <a:ea typeface="標楷體" panose="03000509000000000000" pitchFamily="65" charset="-120"/>
            </a:rPr>
            <a:t>。</a:t>
          </a:r>
        </a:p>
        <a:p>
          <a:pPr marL="228600" lvl="1" indent="-228600" algn="l" defTabSz="1066800">
            <a:lnSpc>
              <a:spcPct val="90000"/>
            </a:lnSpc>
            <a:spcBef>
              <a:spcPct val="0"/>
            </a:spcBef>
            <a:spcAft>
              <a:spcPct val="20000"/>
            </a:spcAft>
            <a:buChar char="••"/>
          </a:pPr>
          <a:endParaRPr lang="zh-TW" altLang="en-US" sz="2400" kern="1200" dirty="0" smtClean="0">
            <a:solidFill>
              <a:srgbClr val="0070C0"/>
            </a:solidFill>
            <a:latin typeface="標楷體" panose="03000509000000000000" pitchFamily="65" charset="-120"/>
            <a:ea typeface="標楷體" panose="03000509000000000000" pitchFamily="65" charset="-120"/>
          </a:endParaRPr>
        </a:p>
        <a:p>
          <a:pPr marL="228600" lvl="1" indent="-228600" algn="l" defTabSz="1066800">
            <a:lnSpc>
              <a:spcPct val="90000"/>
            </a:lnSpc>
            <a:spcBef>
              <a:spcPct val="0"/>
            </a:spcBef>
            <a:spcAft>
              <a:spcPct val="20000"/>
            </a:spcAft>
            <a:buChar char="••"/>
          </a:pPr>
          <a:endParaRPr lang="zh-TW" altLang="en-US" sz="2400" kern="1200" dirty="0" smtClean="0">
            <a:solidFill>
              <a:srgbClr val="0070C0"/>
            </a:solidFill>
            <a:latin typeface="標楷體" panose="03000509000000000000" pitchFamily="65" charset="-120"/>
            <a:ea typeface="標楷體" panose="03000509000000000000" pitchFamily="65" charset="-120"/>
          </a:endParaRPr>
        </a:p>
        <a:p>
          <a:pPr marL="228600" lvl="1" indent="-228600" algn="l" defTabSz="889000" rtl="0">
            <a:lnSpc>
              <a:spcPct val="90000"/>
            </a:lnSpc>
            <a:spcBef>
              <a:spcPct val="0"/>
            </a:spcBef>
            <a:spcAft>
              <a:spcPct val="20000"/>
            </a:spcAft>
            <a:buChar char="••"/>
          </a:pPr>
          <a:endParaRPr lang="en-US" sz="2000" kern="1200" dirty="0">
            <a:solidFill>
              <a:srgbClr val="3366FF"/>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endParaRPr lang="zh-TW" altLang="en-US" sz="2400" kern="1200" dirty="0" smtClean="0">
            <a:solidFill>
              <a:srgbClr val="3366FF"/>
            </a:solidFill>
            <a:latin typeface="標楷體" pitchFamily="65" charset="-120"/>
            <a:ea typeface="標楷體" pitchFamily="65" charset="-120"/>
          </a:endParaRPr>
        </a:p>
      </dsp:txBody>
      <dsp:txXfrm>
        <a:off x="0" y="513965"/>
        <a:ext cx="7992888" cy="373450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568952" cy="1861315"/>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有價證券暫停交易或恢復交易時，配合暫停或恢復之交易種類為何</a:t>
          </a:r>
          <a:r>
            <a:rPr lang="en-US" altLang="en-US" sz="2800" kern="1200" dirty="0" smtClean="0">
              <a:solidFill>
                <a:srgbClr val="0000FF"/>
              </a:solidFill>
              <a:latin typeface="標楷體" panose="03000509000000000000" pitchFamily="65" charset="-120"/>
              <a:ea typeface="標楷體" panose="03000509000000000000" pitchFamily="65" charset="-120"/>
            </a:rPr>
            <a:t>?</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sp:txBody>
      <dsp:txXfrm>
        <a:off x="90862" y="90862"/>
        <a:ext cx="8387228" cy="1679591"/>
      </dsp:txXfrm>
    </dsp:sp>
    <dsp:sp modelId="{2D76D21F-54D8-4851-96B4-7E79CF1F0174}">
      <dsp:nvSpPr>
        <dsp:cNvPr id="0" name=""/>
        <dsp:cNvSpPr/>
      </dsp:nvSpPr>
      <dsp:spPr>
        <a:xfrm>
          <a:off x="0" y="1868346"/>
          <a:ext cx="8568952" cy="2539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anose="03000509000000000000" pitchFamily="65" charset="-120"/>
              <a:ea typeface="標楷體" panose="03000509000000000000" pitchFamily="65" charset="-120"/>
            </a:rPr>
            <a:t>配合暫停或恢復交易之各項交易如下：</a:t>
          </a:r>
          <a:endParaRPr lang="zh-TW" altLang="en-US" sz="2400" kern="1200" dirty="0"/>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anose="03000509000000000000" pitchFamily="65" charset="-120"/>
              <a:ea typeface="標楷體" panose="03000509000000000000" pitchFamily="65" charset="-120"/>
            </a:rPr>
            <a:t>一般交易。</a:t>
          </a:r>
          <a:endParaRPr lang="zh-TW" altLang="en-US" sz="2400" kern="1200" dirty="0"/>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anose="03000509000000000000" pitchFamily="65" charset="-120"/>
              <a:ea typeface="標楷體" panose="03000509000000000000" pitchFamily="65" charset="-120"/>
            </a:rPr>
            <a:t>其他交易：鉅額交易、盤後定價交易、零股、拍賣及一般標購等。</a:t>
          </a:r>
          <a:endParaRPr lang="zh-TW" altLang="en-US" sz="2400" kern="1200" dirty="0"/>
        </a:p>
        <a:p>
          <a:pPr marL="228600" lvl="1" indent="-228600" algn="l" defTabSz="1066800">
            <a:lnSpc>
              <a:spcPct val="90000"/>
            </a:lnSpc>
            <a:spcBef>
              <a:spcPct val="0"/>
            </a:spcBef>
            <a:spcAft>
              <a:spcPct val="20000"/>
            </a:spcAft>
            <a:buChar char="••"/>
          </a:pPr>
          <a:endParaRPr lang="zh-TW" altLang="en-US" sz="2400" kern="1200" dirty="0" smtClean="0">
            <a:solidFill>
              <a:srgbClr val="0000FF"/>
            </a:solidFill>
            <a:latin typeface="標楷體" panose="03000509000000000000" pitchFamily="65" charset="-120"/>
            <a:ea typeface="標楷體" panose="03000509000000000000" pitchFamily="65" charset="-120"/>
          </a:endParaRPr>
        </a:p>
      </dsp:txBody>
      <dsp:txXfrm>
        <a:off x="0" y="1868346"/>
        <a:ext cx="8568952" cy="253991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568952" cy="1861315"/>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有價證券暫停交易時，當日執行暫停交易之時間為何</a:t>
          </a:r>
          <a:r>
            <a:rPr lang="en-US" altLang="en-US" sz="2800" kern="1200" dirty="0" smtClean="0">
              <a:solidFill>
                <a:srgbClr val="0000FF"/>
              </a:solidFill>
              <a:latin typeface="標楷體" panose="03000509000000000000" pitchFamily="65" charset="-120"/>
              <a:ea typeface="標楷體" panose="03000509000000000000" pitchFamily="65" charset="-120"/>
            </a:rPr>
            <a:t>?</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sp:txBody>
      <dsp:txXfrm>
        <a:off x="90862" y="90862"/>
        <a:ext cx="8387228" cy="1679591"/>
      </dsp:txXfrm>
    </dsp:sp>
    <dsp:sp modelId="{2D76D21F-54D8-4851-96B4-7E79CF1F0174}">
      <dsp:nvSpPr>
        <dsp:cNvPr id="0" name=""/>
        <dsp:cNvSpPr/>
      </dsp:nvSpPr>
      <dsp:spPr>
        <a:xfrm>
          <a:off x="0" y="1868346"/>
          <a:ext cx="8568952" cy="2539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anose="03000509000000000000" pitchFamily="65" charset="-120"/>
              <a:ea typeface="標楷體" panose="03000509000000000000" pitchFamily="65" charset="-120"/>
            </a:rPr>
            <a:t>全日</a:t>
          </a:r>
          <a:r>
            <a:rPr lang="en-US" altLang="en-US" sz="2400" kern="1200" dirty="0" smtClean="0">
              <a:solidFill>
                <a:srgbClr val="0000FF"/>
              </a:solidFill>
              <a:latin typeface="標楷體" panose="03000509000000000000" pitchFamily="65" charset="-120"/>
              <a:ea typeface="標楷體" panose="03000509000000000000" pitchFamily="65" charset="-120"/>
            </a:rPr>
            <a:t>(</a:t>
          </a:r>
          <a:r>
            <a:rPr lang="zh-TW" altLang="en-US" sz="2400" kern="1200" dirty="0" smtClean="0">
              <a:solidFill>
                <a:srgbClr val="0000FF"/>
              </a:solidFill>
              <a:latin typeface="標楷體" panose="03000509000000000000" pitchFamily="65" charset="-120"/>
              <a:ea typeface="標楷體" panose="03000509000000000000" pitchFamily="65" charset="-120"/>
            </a:rPr>
            <a:t>上午</a:t>
          </a:r>
          <a:r>
            <a:rPr lang="en-US" altLang="en-US" sz="2400" kern="1200" dirty="0" smtClean="0">
              <a:solidFill>
                <a:srgbClr val="0000FF"/>
              </a:solidFill>
              <a:latin typeface="標楷體" panose="03000509000000000000" pitchFamily="65" charset="-120"/>
              <a:ea typeface="標楷體" panose="03000509000000000000" pitchFamily="65" charset="-120"/>
            </a:rPr>
            <a:t>8</a:t>
          </a:r>
          <a:r>
            <a:rPr lang="zh-TW" altLang="en-US" sz="2400" kern="1200" dirty="0" smtClean="0">
              <a:solidFill>
                <a:srgbClr val="0000FF"/>
              </a:solidFill>
              <a:latin typeface="標楷體" panose="03000509000000000000" pitchFamily="65" charset="-120"/>
              <a:ea typeface="標楷體" panose="03000509000000000000" pitchFamily="65" charset="-120"/>
            </a:rPr>
            <a:t>時至下午</a:t>
          </a:r>
          <a:r>
            <a:rPr lang="en-US" altLang="en-US" sz="2400" kern="1200" dirty="0" smtClean="0">
              <a:solidFill>
                <a:srgbClr val="0000FF"/>
              </a:solidFill>
              <a:latin typeface="標楷體" panose="03000509000000000000" pitchFamily="65" charset="-120"/>
              <a:ea typeface="標楷體" panose="03000509000000000000" pitchFamily="65" charset="-120"/>
            </a:rPr>
            <a:t>5</a:t>
          </a:r>
          <a:r>
            <a:rPr lang="zh-TW" altLang="en-US" sz="2400" kern="1200" dirty="0" smtClean="0">
              <a:solidFill>
                <a:srgbClr val="0000FF"/>
              </a:solidFill>
              <a:latin typeface="標楷體" panose="03000509000000000000" pitchFamily="65" charset="-120"/>
              <a:ea typeface="標楷體" panose="03000509000000000000" pitchFamily="65" charset="-120"/>
            </a:rPr>
            <a:t>時</a:t>
          </a:r>
          <a:r>
            <a:rPr lang="en-US" altLang="en-US" sz="2400" kern="1200" dirty="0" smtClean="0">
              <a:solidFill>
                <a:srgbClr val="0000FF"/>
              </a:solidFill>
              <a:latin typeface="標楷體" panose="03000509000000000000" pitchFamily="65" charset="-120"/>
              <a:ea typeface="標楷體" panose="03000509000000000000" pitchFamily="65" charset="-120"/>
            </a:rPr>
            <a:t>)</a:t>
          </a:r>
          <a:r>
            <a:rPr lang="zh-TW" altLang="en-US" sz="2400" kern="1200" dirty="0" smtClean="0">
              <a:solidFill>
                <a:srgbClr val="0000FF"/>
              </a:solidFill>
              <a:latin typeface="標楷體" panose="03000509000000000000" pitchFamily="65" charset="-120"/>
              <a:ea typeface="標楷體" panose="03000509000000000000" pitchFamily="65" charset="-120"/>
            </a:rPr>
            <a:t>執行暫停交易。因暫停交易時除一般交易（上午</a:t>
          </a:r>
          <a:r>
            <a:rPr lang="en-US" altLang="en-US" sz="2400" kern="1200" dirty="0" smtClean="0">
              <a:solidFill>
                <a:srgbClr val="0000FF"/>
              </a:solidFill>
              <a:latin typeface="標楷體" panose="03000509000000000000" pitchFamily="65" charset="-120"/>
              <a:ea typeface="標楷體" panose="03000509000000000000" pitchFamily="65" charset="-120"/>
            </a:rPr>
            <a:t>8</a:t>
          </a:r>
          <a:r>
            <a:rPr lang="zh-TW" altLang="en-US" sz="2400" kern="1200" dirty="0" smtClean="0">
              <a:solidFill>
                <a:srgbClr val="0000FF"/>
              </a:solidFill>
              <a:latin typeface="標楷體" panose="03000509000000000000" pitchFamily="65" charset="-120"/>
              <a:ea typeface="標楷體" panose="03000509000000000000" pitchFamily="65" charset="-120"/>
            </a:rPr>
            <a:t>時</a:t>
          </a:r>
          <a:r>
            <a:rPr lang="en-US" altLang="en-US" sz="2400" kern="1200" dirty="0" smtClean="0">
              <a:solidFill>
                <a:srgbClr val="0000FF"/>
              </a:solidFill>
              <a:latin typeface="標楷體" panose="03000509000000000000" pitchFamily="65" charset="-120"/>
              <a:ea typeface="標楷體" panose="03000509000000000000" pitchFamily="65" charset="-120"/>
            </a:rPr>
            <a:t>30</a:t>
          </a:r>
          <a:r>
            <a:rPr lang="zh-TW" altLang="en-US" sz="2400" kern="1200" dirty="0" smtClean="0">
              <a:solidFill>
                <a:srgbClr val="0000FF"/>
              </a:solidFill>
              <a:latin typeface="標楷體" panose="03000509000000000000" pitchFamily="65" charset="-120"/>
              <a:ea typeface="標楷體" panose="03000509000000000000" pitchFamily="65" charset="-120"/>
            </a:rPr>
            <a:t>分至下午</a:t>
          </a:r>
          <a:r>
            <a:rPr lang="en-US" altLang="en-US" sz="2400" kern="1200" dirty="0" smtClean="0">
              <a:solidFill>
                <a:srgbClr val="0000FF"/>
              </a:solidFill>
              <a:latin typeface="標楷體" panose="03000509000000000000" pitchFamily="65" charset="-120"/>
              <a:ea typeface="標楷體" panose="03000509000000000000" pitchFamily="65" charset="-120"/>
            </a:rPr>
            <a:t>1</a:t>
          </a:r>
          <a:r>
            <a:rPr lang="zh-TW" altLang="en-US" sz="2400" kern="1200" dirty="0" smtClean="0">
              <a:solidFill>
                <a:srgbClr val="0000FF"/>
              </a:solidFill>
              <a:latin typeface="標楷體" panose="03000509000000000000" pitchFamily="65" charset="-120"/>
              <a:ea typeface="標楷體" panose="03000509000000000000" pitchFamily="65" charset="-120"/>
            </a:rPr>
            <a:t>時</a:t>
          </a:r>
          <a:r>
            <a:rPr lang="en-US" altLang="en-US" sz="2400" kern="1200" dirty="0" smtClean="0">
              <a:solidFill>
                <a:srgbClr val="0000FF"/>
              </a:solidFill>
              <a:latin typeface="標楷體" panose="03000509000000000000" pitchFamily="65" charset="-120"/>
              <a:ea typeface="標楷體" panose="03000509000000000000" pitchFamily="65" charset="-120"/>
            </a:rPr>
            <a:t>30</a:t>
          </a:r>
          <a:r>
            <a:rPr lang="zh-TW" altLang="en-US" sz="2400" kern="1200" dirty="0" smtClean="0">
              <a:solidFill>
                <a:srgbClr val="0000FF"/>
              </a:solidFill>
              <a:latin typeface="標楷體" panose="03000509000000000000" pitchFamily="65" charset="-120"/>
              <a:ea typeface="標楷體" panose="03000509000000000000" pitchFamily="65" charset="-120"/>
            </a:rPr>
            <a:t>分之交易）外，其他交易亦暫停，其中鉅額配對交易最早自上午</a:t>
          </a:r>
          <a:r>
            <a:rPr lang="en-US" altLang="en-US" sz="2400" kern="1200" dirty="0" smtClean="0">
              <a:solidFill>
                <a:srgbClr val="0000FF"/>
              </a:solidFill>
              <a:latin typeface="標楷體" panose="03000509000000000000" pitchFamily="65" charset="-120"/>
              <a:ea typeface="標楷體" panose="03000509000000000000" pitchFamily="65" charset="-120"/>
            </a:rPr>
            <a:t>8</a:t>
          </a:r>
          <a:r>
            <a:rPr lang="zh-TW" altLang="en-US" sz="2400" kern="1200" dirty="0" smtClean="0">
              <a:solidFill>
                <a:srgbClr val="0000FF"/>
              </a:solidFill>
              <a:latin typeface="標楷體" panose="03000509000000000000" pitchFamily="65" charset="-120"/>
              <a:ea typeface="標楷體" panose="03000509000000000000" pitchFamily="65" charset="-120"/>
            </a:rPr>
            <a:t>時開始，最晚可至下午</a:t>
          </a:r>
          <a:r>
            <a:rPr lang="en-US" altLang="en-US" sz="2400" kern="1200" dirty="0" smtClean="0">
              <a:solidFill>
                <a:srgbClr val="0000FF"/>
              </a:solidFill>
              <a:latin typeface="標楷體" panose="03000509000000000000" pitchFamily="65" charset="-120"/>
              <a:ea typeface="標楷體" panose="03000509000000000000" pitchFamily="65" charset="-120"/>
            </a:rPr>
            <a:t>5</a:t>
          </a:r>
          <a:r>
            <a:rPr lang="zh-TW" altLang="en-US" sz="2400" kern="1200" dirty="0" smtClean="0">
              <a:solidFill>
                <a:srgbClr val="0000FF"/>
              </a:solidFill>
              <a:latin typeface="標楷體" panose="03000509000000000000" pitchFamily="65" charset="-120"/>
              <a:ea typeface="標楷體" panose="03000509000000000000" pitchFamily="65" charset="-120"/>
            </a:rPr>
            <a:t>時結束。</a:t>
          </a:r>
          <a:endParaRPr lang="zh-TW" altLang="en-US" sz="2400" kern="1200" dirty="0"/>
        </a:p>
        <a:p>
          <a:pPr marL="228600" lvl="1" indent="-228600" algn="l" defTabSz="1066800">
            <a:lnSpc>
              <a:spcPct val="90000"/>
            </a:lnSpc>
            <a:spcBef>
              <a:spcPct val="0"/>
            </a:spcBef>
            <a:spcAft>
              <a:spcPct val="20000"/>
            </a:spcAft>
            <a:buChar char="••"/>
          </a:pPr>
          <a:endParaRPr lang="zh-TW" altLang="en-US" sz="2400" kern="1200" dirty="0" smtClean="0">
            <a:solidFill>
              <a:srgbClr val="0000FF"/>
            </a:solidFill>
            <a:latin typeface="標楷體" panose="03000509000000000000" pitchFamily="65" charset="-120"/>
            <a:ea typeface="標楷體" panose="03000509000000000000" pitchFamily="65" charset="-120"/>
          </a:endParaRPr>
        </a:p>
      </dsp:txBody>
      <dsp:txXfrm>
        <a:off x="0" y="1868346"/>
        <a:ext cx="8568952" cy="253991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568952" cy="1861315"/>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暫停交易期間上櫃公司倘遇除權除息交易日，除權除息價格與一般除權除息價格計算是否不同？</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sp:txBody>
      <dsp:txXfrm>
        <a:off x="90862" y="90862"/>
        <a:ext cx="8387228" cy="1679591"/>
      </dsp:txXfrm>
    </dsp:sp>
    <dsp:sp modelId="{2D76D21F-54D8-4851-96B4-7E79CF1F0174}">
      <dsp:nvSpPr>
        <dsp:cNvPr id="0" name=""/>
        <dsp:cNvSpPr/>
      </dsp:nvSpPr>
      <dsp:spPr>
        <a:xfrm>
          <a:off x="0" y="1868346"/>
          <a:ext cx="8568952" cy="2539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anose="03000509000000000000" pitchFamily="65" charset="-120"/>
              <a:ea typeface="標楷體" panose="03000509000000000000" pitchFamily="65" charset="-120"/>
            </a:rPr>
            <a:t>櫃買中心辦理上櫃公司除權除息價格調整，係依上櫃公司公告之除權除息交易日辦理除權除息參考價之計算，故不因暫停交易而延期辦理。</a:t>
          </a:r>
          <a:endParaRPr lang="en-US" sz="2400" kern="1200" dirty="0">
            <a:solidFill>
              <a:srgbClr val="0000FF"/>
            </a:solidFill>
            <a:latin typeface="標楷體" pitchFamily="65" charset="-120"/>
            <a:ea typeface="標楷體" pitchFamily="65" charset="-120"/>
          </a:endParaRPr>
        </a:p>
      </dsp:txBody>
      <dsp:txXfrm>
        <a:off x="0" y="1868346"/>
        <a:ext cx="8568952" cy="253991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568952" cy="1344511"/>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sz="2800" b="1" kern="1200" dirty="0" smtClean="0">
              <a:solidFill>
                <a:srgbClr val="0000FF"/>
              </a:solidFill>
              <a:latin typeface="標楷體" panose="03000509000000000000" pitchFamily="65" charset="-120"/>
              <a:ea typeface="標楷體" panose="03000509000000000000" pitchFamily="65" charset="-120"/>
            </a:rPr>
            <a:t>如何查詢或得知暫停交易上市櫃公司之訊息與名單</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sp:txBody>
      <dsp:txXfrm>
        <a:off x="65634" y="65634"/>
        <a:ext cx="8437684" cy="1213243"/>
      </dsp:txXfrm>
    </dsp:sp>
    <dsp:sp modelId="{2D76D21F-54D8-4851-96B4-7E79CF1F0174}">
      <dsp:nvSpPr>
        <dsp:cNvPr id="0" name=""/>
        <dsp:cNvSpPr/>
      </dsp:nvSpPr>
      <dsp:spPr>
        <a:xfrm>
          <a:off x="0" y="1350436"/>
          <a:ext cx="8568952" cy="3057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sz="2400" kern="1200" dirty="0" smtClean="0">
              <a:solidFill>
                <a:srgbClr val="0000FF"/>
              </a:solidFill>
              <a:latin typeface="標楷體" panose="03000509000000000000" pitchFamily="65" charset="-120"/>
              <a:ea typeface="標楷體" panose="03000509000000000000" pitchFamily="65" charset="-120"/>
            </a:rPr>
            <a:t>基本市況報導網站</a:t>
          </a:r>
          <a:r>
            <a:rPr lang="en-US" sz="2400" kern="1200" dirty="0" smtClean="0">
              <a:solidFill>
                <a:srgbClr val="0000FF"/>
              </a:solidFill>
              <a:latin typeface="標楷體" panose="03000509000000000000" pitchFamily="65" charset="-120"/>
              <a:ea typeface="標楷體" panose="03000509000000000000" pitchFamily="65" charset="-120"/>
            </a:rPr>
            <a:t>(</a:t>
          </a:r>
          <a:r>
            <a:rPr lang="en-US" sz="2400" kern="1200" dirty="0" smtClean="0">
              <a:solidFill>
                <a:srgbClr val="0000FF"/>
              </a:solidFill>
              <a:latin typeface="標楷體" panose="03000509000000000000" pitchFamily="65" charset="-120"/>
              <a:ea typeface="標楷體" panose="03000509000000000000" pitchFamily="65" charset="-120"/>
              <a:hlinkClick xmlns:r="http://schemas.openxmlformats.org/officeDocument/2006/relationships" r:id="rId1"/>
            </a:rPr>
            <a:t>http://mis.twse.com.tw/</a:t>
          </a:r>
          <a:r>
            <a:rPr lang="en-US" sz="2400" kern="1200" dirty="0" smtClean="0">
              <a:solidFill>
                <a:srgbClr val="0000FF"/>
              </a:solidFill>
              <a:latin typeface="標楷體" panose="03000509000000000000" pitchFamily="65" charset="-120"/>
              <a:ea typeface="標楷體" panose="03000509000000000000" pitchFamily="65" charset="-120"/>
            </a:rPr>
            <a:t>)</a:t>
          </a:r>
          <a:r>
            <a:rPr lang="zh-TW" altLang="en-US" sz="2400" kern="1200" dirty="0" smtClean="0">
              <a:solidFill>
                <a:srgbClr val="0000FF"/>
              </a:solidFill>
              <a:latin typeface="標楷體" pitchFamily="65" charset="-120"/>
              <a:ea typeface="標楷體" pitchFamily="65" charset="-120"/>
            </a:rPr>
            <a:t>。</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sz="2400" kern="1200" dirty="0" smtClean="0">
              <a:solidFill>
                <a:srgbClr val="0000FF"/>
              </a:solidFill>
              <a:latin typeface="標楷體" panose="03000509000000000000" pitchFamily="65" charset="-120"/>
              <a:ea typeface="標楷體" panose="03000509000000000000" pitchFamily="65" charset="-120"/>
            </a:rPr>
            <a:t>公開資訊觀測站</a:t>
          </a:r>
          <a:r>
            <a:rPr lang="en-US" sz="2400" kern="1200" dirty="0" smtClean="0">
              <a:solidFill>
                <a:srgbClr val="0000FF"/>
              </a:solidFill>
              <a:latin typeface="標楷體" panose="03000509000000000000" pitchFamily="65" charset="-120"/>
              <a:ea typeface="標楷體" panose="03000509000000000000" pitchFamily="65" charset="-120"/>
            </a:rPr>
            <a:t>(</a:t>
          </a:r>
          <a:r>
            <a:rPr lang="en-US" sz="2400" kern="1200" dirty="0" smtClean="0">
              <a:solidFill>
                <a:srgbClr val="0000FF"/>
              </a:solidFill>
              <a:latin typeface="標楷體" panose="03000509000000000000" pitchFamily="65" charset="-120"/>
              <a:ea typeface="標楷體" panose="03000509000000000000" pitchFamily="65" charset="-120"/>
              <a:hlinkClick xmlns:r="http://schemas.openxmlformats.org/officeDocument/2006/relationships" r:id="rId2"/>
            </a:rPr>
            <a:t>http://mops.twse.com.tw/mops/web/index</a:t>
          </a:r>
          <a:r>
            <a:rPr lang="en-US" sz="2400" kern="1200" dirty="0" smtClean="0">
              <a:solidFill>
                <a:srgbClr val="0000FF"/>
              </a:solidFill>
              <a:latin typeface="標楷體" panose="03000509000000000000" pitchFamily="65" charset="-120"/>
              <a:ea typeface="標楷體" panose="03000509000000000000" pitchFamily="65" charset="-120"/>
            </a:rPr>
            <a:t>)</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itchFamily="65" charset="-120"/>
              <a:ea typeface="標楷體" pitchFamily="65" charset="-120"/>
            </a:rPr>
            <a:t>證交所官網</a:t>
          </a:r>
          <a:r>
            <a:rPr lang="en-US" altLang="zh-TW" sz="2400" kern="1200" dirty="0" smtClean="0">
              <a:solidFill>
                <a:srgbClr val="0000FF"/>
              </a:solidFill>
              <a:latin typeface="標楷體" pitchFamily="65" charset="-120"/>
              <a:ea typeface="標楷體" pitchFamily="65" charset="-120"/>
            </a:rPr>
            <a:t>(http//www.twse.com.tw):</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itchFamily="65" charset="-120"/>
              <a:ea typeface="標楷體" pitchFamily="65" charset="-120"/>
            </a:rPr>
            <a:t>櫃買中心官網</a:t>
          </a:r>
          <a:r>
            <a:rPr lang="en-US" altLang="zh-TW" sz="2400" kern="1200" dirty="0" smtClean="0">
              <a:solidFill>
                <a:srgbClr val="0000FF"/>
              </a:solidFill>
              <a:latin typeface="標楷體" pitchFamily="65" charset="-120"/>
              <a:ea typeface="標楷體" pitchFamily="65" charset="-120"/>
            </a:rPr>
            <a:t>(http//www.tpex.com.tw)</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itchFamily="65" charset="-120"/>
              <a:ea typeface="標楷體" pitchFamily="65" charset="-120"/>
            </a:rPr>
            <a:t>資訊公司系統</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itchFamily="65" charset="-120"/>
              <a:ea typeface="標楷體" pitchFamily="65" charset="-120"/>
            </a:rPr>
            <a:t>證券商處</a:t>
          </a:r>
          <a:r>
            <a:rPr lang="en-US" altLang="zh-TW" sz="2400" kern="1200" dirty="0" smtClean="0">
              <a:solidFill>
                <a:srgbClr val="0000FF"/>
              </a:solidFill>
              <a:latin typeface="標楷體" pitchFamily="65" charset="-120"/>
              <a:ea typeface="標楷體" pitchFamily="65" charset="-120"/>
            </a:rPr>
            <a:t>(</a:t>
          </a:r>
          <a:r>
            <a:rPr lang="zh-TW" sz="2400" kern="1200" dirty="0" smtClean="0">
              <a:solidFill>
                <a:srgbClr val="0000FF"/>
              </a:solidFill>
              <a:latin typeface="標楷體" panose="03000509000000000000" pitchFamily="65" charset="-120"/>
              <a:ea typeface="標楷體" panose="03000509000000000000" pitchFamily="65" charset="-120"/>
            </a:rPr>
            <a:t>交所或櫃買中心會傳送訊息面暫停</a:t>
          </a:r>
          <a:r>
            <a:rPr lang="en-US" sz="2400" kern="1200" dirty="0" smtClean="0">
              <a:solidFill>
                <a:srgbClr val="0000FF"/>
              </a:solidFill>
              <a:latin typeface="標楷體" panose="03000509000000000000" pitchFamily="65" charset="-120"/>
              <a:ea typeface="標楷體" panose="03000509000000000000" pitchFamily="65" charset="-120"/>
            </a:rPr>
            <a:t>/</a:t>
          </a:r>
          <a:r>
            <a:rPr lang="zh-TW" sz="2400" kern="1200" dirty="0" smtClean="0">
              <a:solidFill>
                <a:srgbClr val="0000FF"/>
              </a:solidFill>
              <a:latin typeface="標楷體" panose="03000509000000000000" pitchFamily="65" charset="-120"/>
              <a:ea typeface="標楷體" panose="03000509000000000000" pitchFamily="65" charset="-120"/>
            </a:rPr>
            <a:t>恢復交易訊息予證券商</a:t>
          </a:r>
          <a:r>
            <a:rPr lang="en-US" altLang="zh-TW" sz="2400" kern="1200" dirty="0" smtClean="0">
              <a:solidFill>
                <a:srgbClr val="0000FF"/>
              </a:solidFill>
              <a:latin typeface="標楷體" panose="03000509000000000000" pitchFamily="65" charset="-120"/>
              <a:ea typeface="標楷體" panose="03000509000000000000" pitchFamily="65" charset="-120"/>
            </a:rPr>
            <a:t>)</a:t>
          </a:r>
          <a:endParaRPr lang="en-US" sz="2400" kern="1200" dirty="0">
            <a:solidFill>
              <a:srgbClr val="0000FF"/>
            </a:solidFill>
            <a:latin typeface="標楷體" pitchFamily="65" charset="-120"/>
            <a:ea typeface="標楷體" pitchFamily="65" charset="-120"/>
          </a:endParaRPr>
        </a:p>
      </dsp:txBody>
      <dsp:txXfrm>
        <a:off x="0" y="1350436"/>
        <a:ext cx="8568952" cy="305782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568952" cy="1344511"/>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sz="2800" b="1" kern="1200" dirty="0" smtClean="0">
              <a:solidFill>
                <a:srgbClr val="0000FF"/>
              </a:solidFill>
              <a:latin typeface="標楷體" panose="03000509000000000000" pitchFamily="65" charset="-120"/>
              <a:ea typeface="標楷體" panose="03000509000000000000" pitchFamily="65" charset="-120"/>
            </a:rPr>
            <a:t>如何查詢或得知暫停交易上市櫃公司之訊息與名單</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sp:txBody>
      <dsp:txXfrm>
        <a:off x="65634" y="65634"/>
        <a:ext cx="8437684" cy="1213243"/>
      </dsp:txXfrm>
    </dsp:sp>
    <dsp:sp modelId="{2D76D21F-54D8-4851-96B4-7E79CF1F0174}">
      <dsp:nvSpPr>
        <dsp:cNvPr id="0" name=""/>
        <dsp:cNvSpPr/>
      </dsp:nvSpPr>
      <dsp:spPr>
        <a:xfrm>
          <a:off x="0" y="1350436"/>
          <a:ext cx="8568952" cy="3057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sz="2400" kern="1200" dirty="0" smtClean="0">
              <a:solidFill>
                <a:srgbClr val="0000FF"/>
              </a:solidFill>
              <a:latin typeface="標楷體" panose="03000509000000000000" pitchFamily="65" charset="-120"/>
              <a:ea typeface="標楷體" panose="03000509000000000000" pitchFamily="65" charset="-120"/>
            </a:rPr>
            <a:t>基本市況報導網站</a:t>
          </a:r>
          <a:r>
            <a:rPr lang="en-US" sz="2400" kern="1200" dirty="0" smtClean="0">
              <a:solidFill>
                <a:srgbClr val="0000FF"/>
              </a:solidFill>
              <a:latin typeface="標楷體" panose="03000509000000000000" pitchFamily="65" charset="-120"/>
              <a:ea typeface="標楷體" panose="03000509000000000000" pitchFamily="65" charset="-120"/>
            </a:rPr>
            <a:t>(</a:t>
          </a:r>
          <a:r>
            <a:rPr lang="en-US" sz="2400" kern="1200" dirty="0" smtClean="0">
              <a:solidFill>
                <a:srgbClr val="0000FF"/>
              </a:solidFill>
              <a:latin typeface="標楷體" panose="03000509000000000000" pitchFamily="65" charset="-120"/>
              <a:ea typeface="標楷體" panose="03000509000000000000" pitchFamily="65" charset="-120"/>
              <a:hlinkClick xmlns:r="http://schemas.openxmlformats.org/officeDocument/2006/relationships" r:id="rId1"/>
            </a:rPr>
            <a:t>http://mis.twse.com.tw/</a:t>
          </a:r>
          <a:r>
            <a:rPr lang="en-US" sz="2400" kern="1200" dirty="0" smtClean="0">
              <a:solidFill>
                <a:srgbClr val="0000FF"/>
              </a:solidFill>
              <a:latin typeface="標楷體" panose="03000509000000000000" pitchFamily="65" charset="-120"/>
              <a:ea typeface="標楷體" panose="03000509000000000000" pitchFamily="65" charset="-120"/>
            </a:rPr>
            <a:t>)</a:t>
          </a:r>
          <a:r>
            <a:rPr lang="zh-TW" altLang="en-US" sz="2400" kern="1200" dirty="0" smtClean="0">
              <a:solidFill>
                <a:srgbClr val="0000FF"/>
              </a:solidFill>
              <a:latin typeface="標楷體" pitchFamily="65" charset="-120"/>
              <a:ea typeface="標楷體" pitchFamily="65" charset="-120"/>
            </a:rPr>
            <a:t>。</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sz="2400" kern="1200" dirty="0" smtClean="0">
              <a:solidFill>
                <a:srgbClr val="0000FF"/>
              </a:solidFill>
              <a:latin typeface="標楷體" panose="03000509000000000000" pitchFamily="65" charset="-120"/>
              <a:ea typeface="標楷體" panose="03000509000000000000" pitchFamily="65" charset="-120"/>
            </a:rPr>
            <a:t>公開資訊觀測站</a:t>
          </a:r>
          <a:r>
            <a:rPr lang="en-US" sz="2400" kern="1200" dirty="0" smtClean="0">
              <a:solidFill>
                <a:srgbClr val="0000FF"/>
              </a:solidFill>
              <a:latin typeface="標楷體" panose="03000509000000000000" pitchFamily="65" charset="-120"/>
              <a:ea typeface="標楷體" panose="03000509000000000000" pitchFamily="65" charset="-120"/>
            </a:rPr>
            <a:t>(</a:t>
          </a:r>
          <a:r>
            <a:rPr lang="en-US" sz="2400" kern="1200" dirty="0" smtClean="0">
              <a:solidFill>
                <a:srgbClr val="0000FF"/>
              </a:solidFill>
              <a:latin typeface="標楷體" panose="03000509000000000000" pitchFamily="65" charset="-120"/>
              <a:ea typeface="標楷體" panose="03000509000000000000" pitchFamily="65" charset="-120"/>
              <a:hlinkClick xmlns:r="http://schemas.openxmlformats.org/officeDocument/2006/relationships" r:id="rId2"/>
            </a:rPr>
            <a:t>http://mops.twse.com.tw/mops/web/index</a:t>
          </a:r>
          <a:r>
            <a:rPr lang="en-US" sz="2400" kern="1200" dirty="0" smtClean="0">
              <a:solidFill>
                <a:srgbClr val="0000FF"/>
              </a:solidFill>
              <a:latin typeface="標楷體" panose="03000509000000000000" pitchFamily="65" charset="-120"/>
              <a:ea typeface="標楷體" panose="03000509000000000000" pitchFamily="65" charset="-120"/>
            </a:rPr>
            <a:t>)</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itchFamily="65" charset="-120"/>
              <a:ea typeface="標楷體" pitchFamily="65" charset="-120"/>
            </a:rPr>
            <a:t>證交所官網</a:t>
          </a:r>
          <a:r>
            <a:rPr lang="en-US" altLang="zh-TW" sz="2400" kern="1200" dirty="0" smtClean="0">
              <a:solidFill>
                <a:srgbClr val="0000FF"/>
              </a:solidFill>
              <a:latin typeface="標楷體" pitchFamily="65" charset="-120"/>
              <a:ea typeface="標楷體" pitchFamily="65" charset="-120"/>
            </a:rPr>
            <a:t>(http//www.twse.com.tw):</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itchFamily="65" charset="-120"/>
              <a:ea typeface="標楷體" pitchFamily="65" charset="-120"/>
            </a:rPr>
            <a:t>櫃買中心官網</a:t>
          </a:r>
          <a:r>
            <a:rPr lang="en-US" altLang="zh-TW" sz="2400" kern="1200" dirty="0" smtClean="0">
              <a:solidFill>
                <a:srgbClr val="0000FF"/>
              </a:solidFill>
              <a:latin typeface="標楷體" pitchFamily="65" charset="-120"/>
              <a:ea typeface="標楷體" pitchFamily="65" charset="-120"/>
            </a:rPr>
            <a:t>(http//www.tpex.com.tw)</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itchFamily="65" charset="-120"/>
              <a:ea typeface="標楷體" pitchFamily="65" charset="-120"/>
            </a:rPr>
            <a:t>資訊公司系統</a:t>
          </a:r>
          <a:endParaRPr lang="en-US" sz="2400" kern="1200" dirty="0">
            <a:solidFill>
              <a:srgbClr val="0000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0000FF"/>
              </a:solidFill>
              <a:latin typeface="標楷體" pitchFamily="65" charset="-120"/>
              <a:ea typeface="標楷體" pitchFamily="65" charset="-120"/>
            </a:rPr>
            <a:t>證券商處</a:t>
          </a:r>
          <a:r>
            <a:rPr lang="en-US" altLang="zh-TW" sz="2400" kern="1200" dirty="0" smtClean="0">
              <a:solidFill>
                <a:srgbClr val="0000FF"/>
              </a:solidFill>
              <a:latin typeface="標楷體" pitchFamily="65" charset="-120"/>
              <a:ea typeface="標楷體" pitchFamily="65" charset="-120"/>
            </a:rPr>
            <a:t>(</a:t>
          </a:r>
          <a:r>
            <a:rPr lang="zh-TW" sz="2400" kern="1200" dirty="0" smtClean="0">
              <a:solidFill>
                <a:srgbClr val="0000FF"/>
              </a:solidFill>
              <a:latin typeface="標楷體" panose="03000509000000000000" pitchFamily="65" charset="-120"/>
              <a:ea typeface="標楷體" panose="03000509000000000000" pitchFamily="65" charset="-120"/>
            </a:rPr>
            <a:t>交所或櫃買中心會傳送訊息面暫停</a:t>
          </a:r>
          <a:r>
            <a:rPr lang="en-US" sz="2400" kern="1200" dirty="0" smtClean="0">
              <a:solidFill>
                <a:srgbClr val="0000FF"/>
              </a:solidFill>
              <a:latin typeface="標楷體" panose="03000509000000000000" pitchFamily="65" charset="-120"/>
              <a:ea typeface="標楷體" panose="03000509000000000000" pitchFamily="65" charset="-120"/>
            </a:rPr>
            <a:t>/</a:t>
          </a:r>
          <a:r>
            <a:rPr lang="zh-TW" sz="2400" kern="1200" dirty="0" smtClean="0">
              <a:solidFill>
                <a:srgbClr val="0000FF"/>
              </a:solidFill>
              <a:latin typeface="標楷體" panose="03000509000000000000" pitchFamily="65" charset="-120"/>
              <a:ea typeface="標楷體" panose="03000509000000000000" pitchFamily="65" charset="-120"/>
            </a:rPr>
            <a:t>恢復交易訊息予證券商</a:t>
          </a:r>
          <a:r>
            <a:rPr lang="en-US" altLang="zh-TW" sz="2400" kern="1200" dirty="0" smtClean="0">
              <a:solidFill>
                <a:srgbClr val="0000FF"/>
              </a:solidFill>
              <a:latin typeface="標楷體" panose="03000509000000000000" pitchFamily="65" charset="-120"/>
              <a:ea typeface="標楷體" panose="03000509000000000000" pitchFamily="65" charset="-120"/>
            </a:rPr>
            <a:t>)</a:t>
          </a:r>
          <a:endParaRPr lang="en-US" sz="2400" kern="1200" dirty="0">
            <a:solidFill>
              <a:srgbClr val="0000FF"/>
            </a:solidFill>
            <a:latin typeface="標楷體" pitchFamily="65" charset="-120"/>
            <a:ea typeface="標楷體" pitchFamily="65" charset="-120"/>
          </a:endParaRPr>
        </a:p>
      </dsp:txBody>
      <dsp:txXfrm>
        <a:off x="0" y="1350436"/>
        <a:ext cx="8568952" cy="30578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23A05-15F7-4128-9102-96A8BEC2A42D}">
      <dsp:nvSpPr>
        <dsp:cNvPr id="0" name=""/>
        <dsp:cNvSpPr/>
      </dsp:nvSpPr>
      <dsp:spPr>
        <a:xfrm>
          <a:off x="-6318" y="-177458"/>
          <a:ext cx="7308882" cy="159553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TW" altLang="en-US" sz="2000" b="1" kern="1200" dirty="0" smtClean="0">
              <a:latin typeface="標楷體" pitchFamily="65" charset="-120"/>
              <a:ea typeface="標楷體" pitchFamily="65" charset="-120"/>
            </a:rPr>
            <a:t>公司擬於董事會決議合併、分割、破產或重整等特定類別重大訊息時</a:t>
          </a:r>
          <a:endParaRPr lang="zh-TW" altLang="en-US" sz="2000" b="1" kern="1200" dirty="0">
            <a:latin typeface="標楷體" pitchFamily="65" charset="-120"/>
            <a:ea typeface="標楷體" pitchFamily="65" charset="-120"/>
          </a:endParaRPr>
        </a:p>
      </dsp:txBody>
      <dsp:txXfrm>
        <a:off x="40414" y="-130726"/>
        <a:ext cx="6308426" cy="1502068"/>
      </dsp:txXfrm>
    </dsp:sp>
    <dsp:sp modelId="{060F2945-F2EE-4346-8B11-B20A04546FF2}">
      <dsp:nvSpPr>
        <dsp:cNvPr id="0" name=""/>
        <dsp:cNvSpPr/>
      </dsp:nvSpPr>
      <dsp:spPr>
        <a:xfrm>
          <a:off x="648989" y="1210773"/>
          <a:ext cx="7283608" cy="88569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TW" altLang="en-US" sz="2000" b="1" kern="1200" dirty="0" smtClean="0">
              <a:latin typeface="標楷體" pitchFamily="65" charset="-120"/>
              <a:ea typeface="標楷體" pitchFamily="65" charset="-120"/>
            </a:rPr>
            <a:t>董事會決議通過合併案後，召開重大訊息說明記者會，公開重大訊息</a:t>
          </a:r>
          <a:endParaRPr lang="zh-TW" altLang="en-US" sz="2000" b="1" kern="1200" dirty="0">
            <a:latin typeface="標楷體" pitchFamily="65" charset="-120"/>
            <a:ea typeface="標楷體" pitchFamily="65" charset="-120"/>
          </a:endParaRPr>
        </a:p>
      </dsp:txBody>
      <dsp:txXfrm>
        <a:off x="674930" y="1236714"/>
        <a:ext cx="6013351" cy="833816"/>
      </dsp:txXfrm>
    </dsp:sp>
    <dsp:sp modelId="{CE65ED1D-BFC6-4F65-8CEA-702B939C11D7}">
      <dsp:nvSpPr>
        <dsp:cNvPr id="0" name=""/>
        <dsp:cNvSpPr/>
      </dsp:nvSpPr>
      <dsp:spPr>
        <a:xfrm>
          <a:off x="1291661" y="1833646"/>
          <a:ext cx="7283608" cy="832237"/>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TW" altLang="en-US" sz="2000" b="1" kern="1200" dirty="0" smtClean="0">
              <a:latin typeface="標楷體" pitchFamily="65" charset="-120"/>
              <a:ea typeface="標楷體" pitchFamily="65" charset="-120"/>
            </a:rPr>
            <a:t>董事會決議通過上開案件後，召開重大訊息說明記者會，公開重大訊息</a:t>
          </a:r>
          <a:endParaRPr lang="zh-TW" altLang="en-US" sz="2000" b="1" kern="1200" dirty="0">
            <a:latin typeface="標楷體" pitchFamily="65" charset="-120"/>
            <a:ea typeface="標楷體" pitchFamily="65" charset="-120"/>
          </a:endParaRPr>
        </a:p>
      </dsp:txBody>
      <dsp:txXfrm>
        <a:off x="1316036" y="1858021"/>
        <a:ext cx="6016483" cy="783487"/>
      </dsp:txXfrm>
    </dsp:sp>
    <dsp:sp modelId="{E3DD51FA-5283-4EA6-B3EC-0DC00A2D3D10}">
      <dsp:nvSpPr>
        <dsp:cNvPr id="0" name=""/>
        <dsp:cNvSpPr/>
      </dsp:nvSpPr>
      <dsp:spPr>
        <a:xfrm>
          <a:off x="6714222" y="684073"/>
          <a:ext cx="575703" cy="905783"/>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zh-TW" altLang="en-US" sz="3500" kern="1200"/>
        </a:p>
      </dsp:txBody>
      <dsp:txXfrm>
        <a:off x="6843755" y="684073"/>
        <a:ext cx="316637" cy="763297"/>
      </dsp:txXfrm>
    </dsp:sp>
    <dsp:sp modelId="{9E0F64B0-29BB-406D-B773-E7FAD8726B7B}">
      <dsp:nvSpPr>
        <dsp:cNvPr id="0" name=""/>
        <dsp:cNvSpPr/>
      </dsp:nvSpPr>
      <dsp:spPr>
        <a:xfrm flipV="1">
          <a:off x="7603111" y="2118586"/>
          <a:ext cx="83269" cy="91577"/>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endParaRPr lang="zh-TW" altLang="en-US" sz="500" kern="1200"/>
        </a:p>
      </dsp:txBody>
      <dsp:txXfrm rot="10800000">
        <a:off x="7621847" y="2139195"/>
        <a:ext cx="45797" cy="709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228947" y="0"/>
          <a:ext cx="7666503" cy="1246996"/>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上櫃公司於營業日下午</a:t>
          </a:r>
          <a:r>
            <a:rPr lang="en-US" altLang="en-US" sz="2800" b="1" kern="1200" dirty="0" smtClean="0">
              <a:solidFill>
                <a:srgbClr val="0000FF"/>
              </a:solidFill>
              <a:latin typeface="標楷體" panose="03000509000000000000" pitchFamily="65" charset="-120"/>
              <a:ea typeface="標楷體" panose="03000509000000000000" pitchFamily="65" charset="-120"/>
            </a:rPr>
            <a:t>5</a:t>
          </a:r>
          <a:r>
            <a:rPr lang="zh-TW" altLang="en-US" sz="2800" b="1" kern="1200" dirty="0" smtClean="0">
              <a:solidFill>
                <a:srgbClr val="0000FF"/>
              </a:solidFill>
              <a:latin typeface="標楷體" panose="03000509000000000000" pitchFamily="65" charset="-120"/>
              <a:ea typeface="標楷體" panose="03000509000000000000" pitchFamily="65" charset="-120"/>
            </a:rPr>
            <a:t>時前公開或召開董事會決議特定重大事件，作為申請暫停交易要件之原因</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sp:txBody>
      <dsp:txXfrm>
        <a:off x="289820" y="60873"/>
        <a:ext cx="7544757" cy="1125250"/>
      </dsp:txXfrm>
    </dsp:sp>
    <dsp:sp modelId="{2D76D21F-54D8-4851-96B4-7E79CF1F0174}">
      <dsp:nvSpPr>
        <dsp:cNvPr id="0" name=""/>
        <dsp:cNvSpPr/>
      </dsp:nvSpPr>
      <dsp:spPr>
        <a:xfrm>
          <a:off x="0" y="1248566"/>
          <a:ext cx="7992888" cy="36479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3774"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sz="2400" kern="1200" dirty="0" smtClean="0">
              <a:solidFill>
                <a:srgbClr val="0070C0"/>
              </a:solidFill>
              <a:latin typeface="標楷體" panose="03000509000000000000" pitchFamily="65" charset="-120"/>
              <a:ea typeface="標楷體" panose="03000509000000000000" pitchFamily="65" charset="-120"/>
            </a:rPr>
            <a:t>上</a:t>
          </a:r>
          <a:r>
            <a:rPr lang="zh-TW" altLang="en-US" sz="2400" kern="1200" dirty="0" smtClean="0">
              <a:solidFill>
                <a:srgbClr val="0070C0"/>
              </a:solidFill>
              <a:latin typeface="標楷體" panose="03000509000000000000" pitchFamily="65" charset="-120"/>
              <a:ea typeface="標楷體" panose="03000509000000000000" pitchFamily="65" charset="-120"/>
            </a:rPr>
            <a:t>櫃</a:t>
          </a:r>
          <a:r>
            <a:rPr lang="zh-TW" sz="2400" kern="1200" dirty="0" smtClean="0">
              <a:solidFill>
                <a:srgbClr val="0070C0"/>
              </a:solidFill>
              <a:latin typeface="標楷體" panose="03000509000000000000" pitchFamily="65" charset="-120"/>
              <a:ea typeface="標楷體" panose="03000509000000000000" pitchFamily="65" charset="-120"/>
            </a:rPr>
            <a:t>有價證券一般交易時間雖至下午</a:t>
          </a:r>
          <a:r>
            <a:rPr lang="en-US" sz="2400" kern="1200" dirty="0" smtClean="0">
              <a:solidFill>
                <a:srgbClr val="0070C0"/>
              </a:solidFill>
              <a:latin typeface="標楷體" panose="03000509000000000000" pitchFamily="65" charset="-120"/>
              <a:ea typeface="標楷體" panose="03000509000000000000" pitchFamily="65" charset="-120"/>
            </a:rPr>
            <a:t>1</a:t>
          </a:r>
          <a:r>
            <a:rPr lang="zh-TW" sz="2400" kern="1200" dirty="0" smtClean="0">
              <a:solidFill>
                <a:srgbClr val="0070C0"/>
              </a:solidFill>
              <a:latin typeface="標楷體" panose="03000509000000000000" pitchFamily="65" charset="-120"/>
              <a:ea typeface="標楷體" panose="03000509000000000000" pitchFamily="65" charset="-120"/>
            </a:rPr>
            <a:t>時</a:t>
          </a:r>
          <a:r>
            <a:rPr lang="en-US" sz="2400" kern="1200" dirty="0" smtClean="0">
              <a:solidFill>
                <a:srgbClr val="0070C0"/>
              </a:solidFill>
              <a:latin typeface="標楷體" panose="03000509000000000000" pitchFamily="65" charset="-120"/>
              <a:ea typeface="標楷體" panose="03000509000000000000" pitchFamily="65" charset="-120"/>
            </a:rPr>
            <a:t>30</a:t>
          </a:r>
          <a:r>
            <a:rPr lang="zh-TW" sz="2400" kern="1200" dirty="0" smtClean="0">
              <a:solidFill>
                <a:srgbClr val="0070C0"/>
              </a:solidFill>
              <a:latin typeface="標楷體" panose="03000509000000000000" pitchFamily="65" charset="-120"/>
              <a:ea typeface="標楷體" panose="03000509000000000000" pitchFamily="65" charset="-120"/>
            </a:rPr>
            <a:t>分止，惟考量鉅額交易時間係至下午</a:t>
          </a:r>
          <a:r>
            <a:rPr lang="en-US" sz="2400" kern="1200" dirty="0" smtClean="0">
              <a:solidFill>
                <a:srgbClr val="0070C0"/>
              </a:solidFill>
              <a:latin typeface="標楷體" panose="03000509000000000000" pitchFamily="65" charset="-120"/>
              <a:ea typeface="標楷體" panose="03000509000000000000" pitchFamily="65" charset="-120"/>
            </a:rPr>
            <a:t>5</a:t>
          </a:r>
          <a:r>
            <a:rPr lang="zh-TW" sz="2400" kern="1200" dirty="0" smtClean="0">
              <a:solidFill>
                <a:srgbClr val="0070C0"/>
              </a:solidFill>
              <a:latin typeface="標楷體" panose="03000509000000000000" pitchFamily="65" charset="-120"/>
              <a:ea typeface="標楷體" panose="03000509000000000000" pitchFamily="65" charset="-120"/>
            </a:rPr>
            <a:t>時止，是以上櫃公司於營業日下午</a:t>
          </a:r>
          <a:r>
            <a:rPr lang="en-US" sz="2400" kern="1200" dirty="0" smtClean="0">
              <a:solidFill>
                <a:srgbClr val="0070C0"/>
              </a:solidFill>
              <a:latin typeface="標楷體" panose="03000509000000000000" pitchFamily="65" charset="-120"/>
              <a:ea typeface="標楷體" panose="03000509000000000000" pitchFamily="65" charset="-120"/>
            </a:rPr>
            <a:t>5</a:t>
          </a:r>
          <a:r>
            <a:rPr lang="zh-TW" sz="2400" kern="1200" dirty="0" smtClean="0">
              <a:solidFill>
                <a:srgbClr val="0070C0"/>
              </a:solidFill>
              <a:latin typeface="標楷體" panose="03000509000000000000" pitchFamily="65" charset="-120"/>
              <a:ea typeface="標楷體" panose="03000509000000000000" pitchFamily="65" charset="-120"/>
            </a:rPr>
            <a:t>時前公開或召開董事會決議特定重大事件，仍屬在交易時間內所為，故以該時點作為上櫃公司應否申請暫停交易之要件</a:t>
          </a:r>
          <a:endParaRPr lang="en-US" sz="2400" kern="1200" dirty="0">
            <a:solidFill>
              <a:srgbClr val="0070C0"/>
            </a:solidFill>
            <a:latin typeface="標楷體" pitchFamily="65" charset="-120"/>
            <a:ea typeface="標楷體" pitchFamily="65" charset="-120"/>
          </a:endParaRPr>
        </a:p>
        <a:p>
          <a:pPr marL="228600" lvl="1" indent="-228600" algn="l" defTabSz="889000" rtl="0">
            <a:lnSpc>
              <a:spcPct val="90000"/>
            </a:lnSpc>
            <a:spcBef>
              <a:spcPct val="0"/>
            </a:spcBef>
            <a:spcAft>
              <a:spcPct val="20000"/>
            </a:spcAft>
            <a:buChar char="••"/>
          </a:pPr>
          <a:endParaRPr lang="en-US" sz="2000" kern="1200" dirty="0">
            <a:solidFill>
              <a:srgbClr val="3366FF"/>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endParaRPr lang="zh-TW" altLang="en-US" sz="2400" kern="1200" dirty="0" smtClean="0">
            <a:solidFill>
              <a:srgbClr val="3366FF"/>
            </a:solidFill>
            <a:latin typeface="標楷體" pitchFamily="65" charset="-120"/>
            <a:ea typeface="標楷體" pitchFamily="65" charset="-120"/>
          </a:endParaRPr>
        </a:p>
      </dsp:txBody>
      <dsp:txXfrm>
        <a:off x="0" y="1248566"/>
        <a:ext cx="7992888" cy="36479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277975" y="0"/>
          <a:ext cx="7347910" cy="820635"/>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訊息面暫停交易之原則</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sp:txBody>
      <dsp:txXfrm>
        <a:off x="318035" y="40060"/>
        <a:ext cx="7267790" cy="740515"/>
      </dsp:txXfrm>
    </dsp:sp>
    <dsp:sp modelId="{2D76D21F-54D8-4851-96B4-7E79CF1F0174}">
      <dsp:nvSpPr>
        <dsp:cNvPr id="0" name=""/>
        <dsp:cNvSpPr/>
      </dsp:nvSpPr>
      <dsp:spPr>
        <a:xfrm>
          <a:off x="0" y="828763"/>
          <a:ext cx="7776864" cy="3376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915"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altLang="en-US" sz="2400" kern="1200" dirty="0" smtClean="0">
              <a:solidFill>
                <a:srgbClr val="0070C0"/>
              </a:solidFill>
              <a:latin typeface="標楷體" panose="03000509000000000000" pitchFamily="65" charset="-120"/>
              <a:ea typeface="標楷體" panose="03000509000000000000" pitchFamily="65" charset="-120"/>
            </a:rPr>
            <a:t>上市櫃公司如於營業日</a:t>
          </a:r>
          <a:r>
            <a:rPr lang="zh-TW" altLang="en-US" sz="2400" u="sng" kern="1200" dirty="0" smtClean="0">
              <a:solidFill>
                <a:srgbClr val="0070C0"/>
              </a:solidFill>
              <a:latin typeface="標楷體" panose="03000509000000000000" pitchFamily="65" charset="-120"/>
              <a:ea typeface="標楷體" panose="03000509000000000000" pitchFamily="65" charset="-120"/>
            </a:rPr>
            <a:t>下午</a:t>
          </a:r>
          <a:r>
            <a:rPr lang="en-US" altLang="zh-TW" sz="2400" u="sng" kern="1200" dirty="0" smtClean="0">
              <a:solidFill>
                <a:srgbClr val="0070C0"/>
              </a:solidFill>
              <a:latin typeface="標楷體" panose="03000509000000000000" pitchFamily="65" charset="-120"/>
              <a:ea typeface="標楷體" panose="03000509000000000000" pitchFamily="65" charset="-120"/>
            </a:rPr>
            <a:t>5</a:t>
          </a:r>
          <a:r>
            <a:rPr lang="zh-TW" altLang="en-US" sz="2400" u="sng" kern="1200" dirty="0" smtClean="0">
              <a:solidFill>
                <a:srgbClr val="0070C0"/>
              </a:solidFill>
              <a:latin typeface="標楷體" panose="03000509000000000000" pitchFamily="65" charset="-120"/>
              <a:ea typeface="標楷體" panose="03000509000000000000" pitchFamily="65" charset="-120"/>
            </a:rPr>
            <a:t>點前</a:t>
          </a:r>
          <a:r>
            <a:rPr lang="zh-TW" altLang="en-US" sz="2400" kern="1200" dirty="0" smtClean="0">
              <a:solidFill>
                <a:srgbClr val="0070C0"/>
              </a:solidFill>
              <a:latin typeface="標楷體" panose="03000509000000000000" pitchFamily="65" charset="-120"/>
              <a:ea typeface="標楷體" panose="03000509000000000000" pitchFamily="65" charset="-120"/>
            </a:rPr>
            <a:t>有公開處理程序第</a:t>
          </a:r>
          <a:r>
            <a:rPr lang="en-US" altLang="zh-TW" sz="2400" kern="1200" dirty="0" smtClean="0">
              <a:solidFill>
                <a:srgbClr val="0070C0"/>
              </a:solidFill>
              <a:latin typeface="標楷體" panose="03000509000000000000" pitchFamily="65" charset="-120"/>
              <a:ea typeface="標楷體" panose="03000509000000000000" pitchFamily="65" charset="-120"/>
            </a:rPr>
            <a:t>13</a:t>
          </a:r>
          <a:r>
            <a:rPr lang="zh-TW" altLang="en-US" sz="2400" kern="1200" dirty="0" smtClean="0">
              <a:solidFill>
                <a:srgbClr val="0070C0"/>
              </a:solidFill>
              <a:latin typeface="標楷體" panose="03000509000000000000" pitchFamily="65" charset="-120"/>
              <a:ea typeface="標楷體" panose="03000509000000000000" pitchFamily="65" charset="-120"/>
            </a:rPr>
            <a:t>條之</a:t>
          </a:r>
          <a:r>
            <a:rPr lang="en-US" altLang="zh-TW" sz="2400" kern="1200" dirty="0" smtClean="0">
              <a:solidFill>
                <a:srgbClr val="0070C0"/>
              </a:solidFill>
              <a:latin typeface="標楷體" panose="03000509000000000000" pitchFamily="65" charset="-120"/>
              <a:ea typeface="標楷體" panose="03000509000000000000" pitchFamily="65" charset="-120"/>
            </a:rPr>
            <a:t>1</a:t>
          </a:r>
          <a:r>
            <a:rPr lang="zh-TW" altLang="en-US" sz="2400" kern="1200" dirty="0" smtClean="0">
              <a:solidFill>
                <a:srgbClr val="0070C0"/>
              </a:solidFill>
              <a:latin typeface="標楷體" panose="03000509000000000000" pitchFamily="65" charset="-120"/>
              <a:ea typeface="標楷體" panose="03000509000000000000" pitchFamily="65" charset="-120"/>
            </a:rPr>
            <a:t>所定之事由時，為使前開訊息能讓投資人有時間知悉</a:t>
          </a:r>
          <a:r>
            <a:rPr lang="zh-TW" altLang="en-US" sz="2400" kern="1200" dirty="0" smtClean="0">
              <a:solidFill>
                <a:srgbClr val="0070C0"/>
              </a:solidFill>
              <a:latin typeface="標楷體" panose="03000509000000000000" pitchFamily="65" charset="-120"/>
              <a:ea typeface="標楷體" panose="03000509000000000000" pitchFamily="65" charset="-120"/>
            </a:rPr>
            <a:t>，並避免於交易時段對有價證券價量造成過度波動，故應申請暫停交易</a:t>
          </a:r>
          <a:endParaRPr lang="en-US" sz="2400" kern="1200" dirty="0">
            <a:solidFill>
              <a:srgbClr val="0070C0"/>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r>
            <a:rPr lang="zh-TW" altLang="en-US" sz="2400" kern="1200" dirty="0" smtClean="0">
              <a:solidFill>
                <a:srgbClr val="0070C0"/>
              </a:solidFill>
              <a:latin typeface="標楷體" panose="03000509000000000000" pitchFamily="65" charset="-120"/>
              <a:ea typeface="標楷體" panose="03000509000000000000" pitchFamily="65" charset="-120"/>
            </a:rPr>
            <a:t>上市櫃公司如於營業日</a:t>
          </a:r>
          <a:r>
            <a:rPr lang="zh-TW" altLang="en-US" sz="2400" u="sng" kern="1200" dirty="0" smtClean="0">
              <a:solidFill>
                <a:srgbClr val="0070C0"/>
              </a:solidFill>
              <a:latin typeface="標楷體" panose="03000509000000000000" pitchFamily="65" charset="-120"/>
              <a:ea typeface="標楷體" panose="03000509000000000000" pitchFamily="65" charset="-120"/>
            </a:rPr>
            <a:t>下午</a:t>
          </a:r>
          <a:r>
            <a:rPr lang="en-US" altLang="en-US" sz="2400" u="sng" kern="1200" dirty="0" smtClean="0">
              <a:solidFill>
                <a:srgbClr val="0070C0"/>
              </a:solidFill>
              <a:latin typeface="標楷體" panose="03000509000000000000" pitchFamily="65" charset="-120"/>
              <a:ea typeface="標楷體" panose="03000509000000000000" pitchFamily="65" charset="-120"/>
            </a:rPr>
            <a:t>5</a:t>
          </a:r>
          <a:r>
            <a:rPr lang="zh-TW" altLang="en-US" sz="2400" u="sng" kern="1200" dirty="0" smtClean="0">
              <a:solidFill>
                <a:srgbClr val="0070C0"/>
              </a:solidFill>
              <a:latin typeface="標楷體" panose="03000509000000000000" pitchFamily="65" charset="-120"/>
              <a:ea typeface="標楷體" panose="03000509000000000000" pitchFamily="65" charset="-120"/>
            </a:rPr>
            <a:t>點後</a:t>
          </a:r>
          <a:r>
            <a:rPr lang="zh-TW" altLang="en-US" sz="2400" kern="1200" dirty="0" smtClean="0">
              <a:solidFill>
                <a:srgbClr val="0070C0"/>
              </a:solidFill>
              <a:latin typeface="標楷體" panose="03000509000000000000" pitchFamily="65" charset="-120"/>
              <a:ea typeface="標楷體" panose="03000509000000000000" pitchFamily="65" charset="-120"/>
            </a:rPr>
            <a:t>有公開處理程序第</a:t>
          </a:r>
          <a:r>
            <a:rPr lang="en-US" altLang="en-US" sz="2400" kern="1200" dirty="0" smtClean="0">
              <a:solidFill>
                <a:srgbClr val="0070C0"/>
              </a:solidFill>
              <a:latin typeface="標楷體" panose="03000509000000000000" pitchFamily="65" charset="-120"/>
              <a:ea typeface="標楷體" panose="03000509000000000000" pitchFamily="65" charset="-120"/>
            </a:rPr>
            <a:t>13</a:t>
          </a:r>
          <a:r>
            <a:rPr lang="zh-TW" altLang="en-US" sz="2400" kern="1200" dirty="0" smtClean="0">
              <a:solidFill>
                <a:srgbClr val="0070C0"/>
              </a:solidFill>
              <a:latin typeface="標楷體" panose="03000509000000000000" pitchFamily="65" charset="-120"/>
              <a:ea typeface="標楷體" panose="03000509000000000000" pitchFamily="65" charset="-120"/>
            </a:rPr>
            <a:t>條之</a:t>
          </a:r>
          <a:r>
            <a:rPr lang="en-US" altLang="en-US" sz="2400" kern="1200" dirty="0" smtClean="0">
              <a:solidFill>
                <a:srgbClr val="0070C0"/>
              </a:solidFill>
              <a:latin typeface="標楷體" panose="03000509000000000000" pitchFamily="65" charset="-120"/>
              <a:ea typeface="標楷體" panose="03000509000000000000" pitchFamily="65" charset="-120"/>
            </a:rPr>
            <a:t>1</a:t>
          </a:r>
          <a:r>
            <a:rPr lang="zh-TW" altLang="en-US" sz="2400" kern="1200" dirty="0" smtClean="0">
              <a:solidFill>
                <a:srgbClr val="0070C0"/>
              </a:solidFill>
              <a:latin typeface="標楷體" panose="03000509000000000000" pitchFamily="65" charset="-120"/>
              <a:ea typeface="標楷體" panose="03000509000000000000" pitchFamily="65" charset="-120"/>
            </a:rPr>
            <a:t>所定之事由時，因訊息已有充份時間供投資人知悉</a:t>
          </a:r>
          <a:r>
            <a:rPr lang="zh-TW" altLang="en-US" sz="2400" kern="1200" dirty="0" smtClean="0">
              <a:solidFill>
                <a:srgbClr val="0070C0"/>
              </a:solidFill>
              <a:latin typeface="標楷體" panose="03000509000000000000" pitchFamily="65" charset="-120"/>
              <a:ea typeface="標楷體" panose="03000509000000000000" pitchFamily="65" charset="-120"/>
            </a:rPr>
            <a:t>，且非屬交易時段，故無需申請暫停交易</a:t>
          </a:r>
          <a:endParaRPr lang="zh-TW" altLang="en-US" kern="1200" dirty="0"/>
        </a:p>
        <a:p>
          <a:pPr marL="228600" lvl="1" indent="-228600" algn="l" defTabSz="1066800" rtl="0">
            <a:lnSpc>
              <a:spcPct val="90000"/>
            </a:lnSpc>
            <a:spcBef>
              <a:spcPct val="0"/>
            </a:spcBef>
            <a:spcAft>
              <a:spcPct val="20000"/>
            </a:spcAft>
            <a:buChar char="••"/>
          </a:pPr>
          <a:endParaRPr lang="en-US" sz="2400" kern="1200" dirty="0">
            <a:solidFill>
              <a:srgbClr val="0070C0"/>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endParaRPr lang="en-US" sz="2400" kern="1200" dirty="0">
            <a:solidFill>
              <a:srgbClr val="0070C0"/>
            </a:solidFill>
            <a:latin typeface="標楷體" pitchFamily="65" charset="-120"/>
            <a:ea typeface="標楷體" pitchFamily="65" charset="-120"/>
          </a:endParaRPr>
        </a:p>
        <a:p>
          <a:pPr marL="228600" lvl="1" indent="-228600" algn="l" defTabSz="889000" rtl="0">
            <a:lnSpc>
              <a:spcPct val="90000"/>
            </a:lnSpc>
            <a:spcBef>
              <a:spcPct val="0"/>
            </a:spcBef>
            <a:spcAft>
              <a:spcPct val="20000"/>
            </a:spcAft>
            <a:buChar char="••"/>
          </a:pPr>
          <a:endParaRPr lang="en-US" sz="2000" kern="1200" dirty="0">
            <a:solidFill>
              <a:srgbClr val="3366FF"/>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endParaRPr lang="zh-TW" altLang="en-US" sz="2400" kern="1200" dirty="0" smtClean="0">
            <a:solidFill>
              <a:srgbClr val="3366FF"/>
            </a:solidFill>
            <a:latin typeface="標楷體" pitchFamily="65" charset="-120"/>
            <a:ea typeface="標楷體" pitchFamily="65" charset="-120"/>
          </a:endParaRPr>
        </a:p>
      </dsp:txBody>
      <dsp:txXfrm>
        <a:off x="0" y="828763"/>
        <a:ext cx="7776864" cy="33765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277975" y="0"/>
          <a:ext cx="7347910" cy="820635"/>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   訊息面暫停交易之原則</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sp:txBody>
      <dsp:txXfrm>
        <a:off x="318035" y="40060"/>
        <a:ext cx="7267790" cy="740515"/>
      </dsp:txXfrm>
    </dsp:sp>
    <dsp:sp modelId="{2D76D21F-54D8-4851-96B4-7E79CF1F0174}">
      <dsp:nvSpPr>
        <dsp:cNvPr id="0" name=""/>
        <dsp:cNvSpPr/>
      </dsp:nvSpPr>
      <dsp:spPr>
        <a:xfrm>
          <a:off x="0" y="828763"/>
          <a:ext cx="7776864" cy="3376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915"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altLang="en-US" sz="2400" kern="1200" dirty="0" smtClean="0">
              <a:solidFill>
                <a:srgbClr val="0070C0"/>
              </a:solidFill>
              <a:latin typeface="標楷體" panose="03000509000000000000" pitchFamily="65" charset="-120"/>
              <a:ea typeface="標楷體" panose="03000509000000000000" pitchFamily="65" charset="-120"/>
            </a:rPr>
            <a:t>上市櫃公司如於營業日</a:t>
          </a:r>
          <a:r>
            <a:rPr lang="zh-TW" altLang="en-US" sz="2400" u="sng" kern="1200" dirty="0" smtClean="0">
              <a:solidFill>
                <a:srgbClr val="0070C0"/>
              </a:solidFill>
              <a:latin typeface="標楷體" panose="03000509000000000000" pitchFamily="65" charset="-120"/>
              <a:ea typeface="標楷體" panose="03000509000000000000" pitchFamily="65" charset="-120"/>
            </a:rPr>
            <a:t>下午</a:t>
          </a:r>
          <a:r>
            <a:rPr lang="en-US" altLang="zh-TW" sz="2400" u="sng" kern="1200" dirty="0" smtClean="0">
              <a:solidFill>
                <a:srgbClr val="0070C0"/>
              </a:solidFill>
              <a:latin typeface="標楷體" panose="03000509000000000000" pitchFamily="65" charset="-120"/>
              <a:ea typeface="標楷體" panose="03000509000000000000" pitchFamily="65" charset="-120"/>
            </a:rPr>
            <a:t>5</a:t>
          </a:r>
          <a:r>
            <a:rPr lang="zh-TW" altLang="en-US" sz="2400" u="sng" kern="1200" dirty="0" smtClean="0">
              <a:solidFill>
                <a:srgbClr val="0070C0"/>
              </a:solidFill>
              <a:latin typeface="標楷體" panose="03000509000000000000" pitchFamily="65" charset="-120"/>
              <a:ea typeface="標楷體" panose="03000509000000000000" pitchFamily="65" charset="-120"/>
            </a:rPr>
            <a:t>點前</a:t>
          </a:r>
          <a:r>
            <a:rPr lang="zh-TW" altLang="en-US" sz="2400" kern="1200" dirty="0" smtClean="0">
              <a:solidFill>
                <a:srgbClr val="0070C0"/>
              </a:solidFill>
              <a:latin typeface="標楷體" panose="03000509000000000000" pitchFamily="65" charset="-120"/>
              <a:ea typeface="標楷體" panose="03000509000000000000" pitchFamily="65" charset="-120"/>
            </a:rPr>
            <a:t>有公開處理程序第</a:t>
          </a:r>
          <a:r>
            <a:rPr lang="en-US" altLang="zh-TW" sz="2400" kern="1200" dirty="0" smtClean="0">
              <a:solidFill>
                <a:srgbClr val="0070C0"/>
              </a:solidFill>
              <a:latin typeface="標楷體" panose="03000509000000000000" pitchFamily="65" charset="-120"/>
              <a:ea typeface="標楷體" panose="03000509000000000000" pitchFamily="65" charset="-120"/>
            </a:rPr>
            <a:t>13</a:t>
          </a:r>
          <a:r>
            <a:rPr lang="zh-TW" altLang="en-US" sz="2400" kern="1200" dirty="0" smtClean="0">
              <a:solidFill>
                <a:srgbClr val="0070C0"/>
              </a:solidFill>
              <a:latin typeface="標楷體" panose="03000509000000000000" pitchFamily="65" charset="-120"/>
              <a:ea typeface="標楷體" panose="03000509000000000000" pitchFamily="65" charset="-120"/>
            </a:rPr>
            <a:t>條之</a:t>
          </a:r>
          <a:r>
            <a:rPr lang="en-US" altLang="zh-TW" sz="2400" kern="1200" dirty="0" smtClean="0">
              <a:solidFill>
                <a:srgbClr val="0070C0"/>
              </a:solidFill>
              <a:latin typeface="標楷體" panose="03000509000000000000" pitchFamily="65" charset="-120"/>
              <a:ea typeface="標楷體" panose="03000509000000000000" pitchFamily="65" charset="-120"/>
            </a:rPr>
            <a:t>1</a:t>
          </a:r>
          <a:r>
            <a:rPr lang="zh-TW" altLang="en-US" sz="2400" kern="1200" dirty="0" smtClean="0">
              <a:solidFill>
                <a:srgbClr val="0070C0"/>
              </a:solidFill>
              <a:latin typeface="標楷體" panose="03000509000000000000" pitchFamily="65" charset="-120"/>
              <a:ea typeface="標楷體" panose="03000509000000000000" pitchFamily="65" charset="-120"/>
            </a:rPr>
            <a:t>所定之事由時，為使前開訊息能讓投資人有時間知悉，應申請暫停交易</a:t>
          </a:r>
          <a:endParaRPr lang="en-US" sz="2400" kern="1200" dirty="0">
            <a:solidFill>
              <a:srgbClr val="0070C0"/>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r>
            <a:rPr lang="zh-TW" altLang="en-US" sz="2400" kern="1200" dirty="0" smtClean="0">
              <a:solidFill>
                <a:srgbClr val="0070C0"/>
              </a:solidFill>
              <a:latin typeface="標楷體" panose="03000509000000000000" pitchFamily="65" charset="-120"/>
              <a:ea typeface="標楷體" panose="03000509000000000000" pitchFamily="65" charset="-120"/>
            </a:rPr>
            <a:t>上市櫃公司如於營業日</a:t>
          </a:r>
          <a:r>
            <a:rPr lang="zh-TW" altLang="en-US" sz="2400" u="sng" kern="1200" dirty="0" smtClean="0">
              <a:solidFill>
                <a:srgbClr val="0070C0"/>
              </a:solidFill>
              <a:latin typeface="標楷體" panose="03000509000000000000" pitchFamily="65" charset="-120"/>
              <a:ea typeface="標楷體" panose="03000509000000000000" pitchFamily="65" charset="-120"/>
            </a:rPr>
            <a:t>下午</a:t>
          </a:r>
          <a:r>
            <a:rPr lang="en-US" altLang="en-US" sz="2400" u="sng" kern="1200" dirty="0" smtClean="0">
              <a:solidFill>
                <a:srgbClr val="0070C0"/>
              </a:solidFill>
              <a:latin typeface="標楷體" panose="03000509000000000000" pitchFamily="65" charset="-120"/>
              <a:ea typeface="標楷體" panose="03000509000000000000" pitchFamily="65" charset="-120"/>
            </a:rPr>
            <a:t>5</a:t>
          </a:r>
          <a:r>
            <a:rPr lang="zh-TW" altLang="en-US" sz="2400" u="sng" kern="1200" dirty="0" smtClean="0">
              <a:solidFill>
                <a:srgbClr val="0070C0"/>
              </a:solidFill>
              <a:latin typeface="標楷體" panose="03000509000000000000" pitchFamily="65" charset="-120"/>
              <a:ea typeface="標楷體" panose="03000509000000000000" pitchFamily="65" charset="-120"/>
            </a:rPr>
            <a:t>點後</a:t>
          </a:r>
          <a:r>
            <a:rPr lang="zh-TW" altLang="en-US" sz="2400" kern="1200" dirty="0" smtClean="0">
              <a:solidFill>
                <a:srgbClr val="0070C0"/>
              </a:solidFill>
              <a:latin typeface="標楷體" panose="03000509000000000000" pitchFamily="65" charset="-120"/>
              <a:ea typeface="標楷體" panose="03000509000000000000" pitchFamily="65" charset="-120"/>
            </a:rPr>
            <a:t>有公開處理程序第</a:t>
          </a:r>
          <a:r>
            <a:rPr lang="en-US" altLang="en-US" sz="2400" kern="1200" dirty="0" smtClean="0">
              <a:solidFill>
                <a:srgbClr val="0070C0"/>
              </a:solidFill>
              <a:latin typeface="標楷體" panose="03000509000000000000" pitchFamily="65" charset="-120"/>
              <a:ea typeface="標楷體" panose="03000509000000000000" pitchFamily="65" charset="-120"/>
            </a:rPr>
            <a:t>13</a:t>
          </a:r>
          <a:r>
            <a:rPr lang="zh-TW" altLang="en-US" sz="2400" kern="1200" dirty="0" smtClean="0">
              <a:solidFill>
                <a:srgbClr val="0070C0"/>
              </a:solidFill>
              <a:latin typeface="標楷體" panose="03000509000000000000" pitchFamily="65" charset="-120"/>
              <a:ea typeface="標楷體" panose="03000509000000000000" pitchFamily="65" charset="-120"/>
            </a:rPr>
            <a:t>條之</a:t>
          </a:r>
          <a:r>
            <a:rPr lang="en-US" altLang="en-US" sz="2400" kern="1200" dirty="0" smtClean="0">
              <a:solidFill>
                <a:srgbClr val="0070C0"/>
              </a:solidFill>
              <a:latin typeface="標楷體" panose="03000509000000000000" pitchFamily="65" charset="-120"/>
              <a:ea typeface="標楷體" panose="03000509000000000000" pitchFamily="65" charset="-120"/>
            </a:rPr>
            <a:t>1</a:t>
          </a:r>
          <a:r>
            <a:rPr lang="zh-TW" altLang="en-US" sz="2400" kern="1200" dirty="0" smtClean="0">
              <a:solidFill>
                <a:srgbClr val="0070C0"/>
              </a:solidFill>
              <a:latin typeface="標楷體" panose="03000509000000000000" pitchFamily="65" charset="-120"/>
              <a:ea typeface="標楷體" panose="03000509000000000000" pitchFamily="65" charset="-120"/>
            </a:rPr>
            <a:t>所定之事由時，因訊息已有充份時間供投資人知悉，故無需申請暫停交易</a:t>
          </a:r>
          <a:endParaRPr lang="zh-TW" altLang="en-US" kern="1200" dirty="0"/>
        </a:p>
        <a:p>
          <a:pPr marL="228600" lvl="1" indent="-228600" algn="l" defTabSz="1066800" rtl="0">
            <a:lnSpc>
              <a:spcPct val="90000"/>
            </a:lnSpc>
            <a:spcBef>
              <a:spcPct val="0"/>
            </a:spcBef>
            <a:spcAft>
              <a:spcPct val="20000"/>
            </a:spcAft>
            <a:buChar char="••"/>
          </a:pPr>
          <a:endParaRPr lang="en-US" sz="2400" kern="1200" dirty="0">
            <a:solidFill>
              <a:srgbClr val="0070C0"/>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endParaRPr lang="en-US" sz="2400" kern="1200" dirty="0">
            <a:solidFill>
              <a:srgbClr val="0070C0"/>
            </a:solidFill>
            <a:latin typeface="標楷體" pitchFamily="65" charset="-120"/>
            <a:ea typeface="標楷體" pitchFamily="65" charset="-120"/>
          </a:endParaRPr>
        </a:p>
        <a:p>
          <a:pPr marL="228600" lvl="1" indent="-228600" algn="l" defTabSz="889000" rtl="0">
            <a:lnSpc>
              <a:spcPct val="90000"/>
            </a:lnSpc>
            <a:spcBef>
              <a:spcPct val="0"/>
            </a:spcBef>
            <a:spcAft>
              <a:spcPct val="20000"/>
            </a:spcAft>
            <a:buChar char="••"/>
          </a:pPr>
          <a:endParaRPr lang="en-US" sz="2000" kern="1200" dirty="0">
            <a:solidFill>
              <a:srgbClr val="3366FF"/>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endParaRPr lang="zh-TW" altLang="en-US" sz="2400" kern="1200" dirty="0" smtClean="0">
            <a:solidFill>
              <a:srgbClr val="3366FF"/>
            </a:solidFill>
            <a:latin typeface="標楷體" pitchFamily="65" charset="-120"/>
            <a:ea typeface="標楷體" pitchFamily="65" charset="-120"/>
          </a:endParaRPr>
        </a:p>
      </dsp:txBody>
      <dsp:txXfrm>
        <a:off x="0" y="828763"/>
        <a:ext cx="7776864" cy="33765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568952" cy="2021747"/>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sz="2800" b="1" kern="1200" dirty="0" smtClean="0">
              <a:solidFill>
                <a:srgbClr val="0000CC"/>
              </a:solidFill>
              <a:latin typeface="標楷體" panose="03000509000000000000" pitchFamily="65" charset="-120"/>
              <a:ea typeface="標楷體" panose="03000509000000000000" pitchFamily="65" charset="-120"/>
            </a:rPr>
            <a:t>處理程序第</a:t>
          </a:r>
          <a:r>
            <a:rPr lang="en-US" sz="2800" b="1" kern="1200" dirty="0" smtClean="0">
              <a:solidFill>
                <a:srgbClr val="0000CC"/>
              </a:solidFill>
              <a:latin typeface="標楷體" panose="03000509000000000000" pitchFamily="65" charset="-120"/>
              <a:ea typeface="標楷體" panose="03000509000000000000" pitchFamily="65" charset="-120"/>
            </a:rPr>
            <a:t>13</a:t>
          </a:r>
          <a:r>
            <a:rPr lang="zh-TW" sz="2800" b="1" kern="1200" dirty="0" smtClean="0">
              <a:solidFill>
                <a:srgbClr val="0000CC"/>
              </a:solidFill>
              <a:latin typeface="標楷體" panose="03000509000000000000" pitchFamily="65" charset="-120"/>
              <a:ea typeface="標楷體" panose="03000509000000000000" pitchFamily="65" charset="-120"/>
            </a:rPr>
            <a:t>條之</a:t>
          </a:r>
          <a:r>
            <a:rPr lang="en-US" sz="2800" b="1" kern="1200" dirty="0" smtClean="0">
              <a:solidFill>
                <a:srgbClr val="0000CC"/>
              </a:solidFill>
              <a:latin typeface="標楷體" panose="03000509000000000000" pitchFamily="65" charset="-120"/>
              <a:ea typeface="標楷體" panose="03000509000000000000" pitchFamily="65" charset="-120"/>
            </a:rPr>
            <a:t>1</a:t>
          </a:r>
          <a:r>
            <a:rPr lang="zh-TW" sz="2800" b="1" kern="1200" dirty="0" smtClean="0">
              <a:solidFill>
                <a:srgbClr val="0000CC"/>
              </a:solidFill>
              <a:latin typeface="標楷體" panose="03000509000000000000" pitchFamily="65" charset="-120"/>
              <a:ea typeface="標楷體" panose="03000509000000000000" pitchFamily="65" charset="-120"/>
            </a:rPr>
            <a:t>第</a:t>
          </a:r>
          <a:r>
            <a:rPr lang="en-US" sz="2800" b="1" kern="1200" dirty="0" smtClean="0">
              <a:solidFill>
                <a:srgbClr val="0000CC"/>
              </a:solidFill>
              <a:latin typeface="標楷體" panose="03000509000000000000" pitchFamily="65" charset="-120"/>
              <a:ea typeface="標楷體" panose="03000509000000000000" pitchFamily="65" charset="-120"/>
            </a:rPr>
            <a:t>1</a:t>
          </a:r>
          <a:r>
            <a:rPr lang="zh-TW" sz="2800" b="1" kern="1200" dirty="0" smtClean="0">
              <a:solidFill>
                <a:srgbClr val="0000CC"/>
              </a:solidFill>
              <a:latin typeface="標楷體" panose="03000509000000000000" pitchFamily="65" charset="-120"/>
              <a:ea typeface="標楷體" panose="03000509000000000000" pitchFamily="65" charset="-120"/>
            </a:rPr>
            <a:t>項第</a:t>
          </a:r>
          <a:r>
            <a:rPr lang="en-US" sz="2800" b="1" kern="1200" dirty="0" smtClean="0">
              <a:solidFill>
                <a:srgbClr val="0000CC"/>
              </a:solidFill>
              <a:latin typeface="標楷體" panose="03000509000000000000" pitchFamily="65" charset="-120"/>
              <a:ea typeface="標楷體" panose="03000509000000000000" pitchFamily="65" charset="-120"/>
            </a:rPr>
            <a:t>5</a:t>
          </a:r>
          <a:r>
            <a:rPr lang="zh-TW" sz="2800" b="1" kern="1200" dirty="0" smtClean="0">
              <a:solidFill>
                <a:srgbClr val="0000CC"/>
              </a:solidFill>
              <a:latin typeface="標楷體" panose="03000509000000000000" pitchFamily="65" charset="-120"/>
              <a:ea typeface="標楷體" panose="03000509000000000000" pitchFamily="65" charset="-120"/>
            </a:rPr>
            <a:t>款</a:t>
          </a:r>
          <a:r>
            <a:rPr lang="zh-TW" altLang="en-US" sz="2800" b="1" kern="1200" dirty="0" smtClean="0">
              <a:solidFill>
                <a:srgbClr val="0000CC"/>
              </a:solidFill>
              <a:latin typeface="標楷體" pitchFamily="65" charset="-120"/>
              <a:ea typeface="標楷體" pitchFamily="65" charset="-120"/>
            </a:rPr>
            <a:t>新產品、</a:t>
          </a:r>
          <a:endParaRPr lang="en-US" altLang="zh-TW" sz="2800" b="1" kern="1200" dirty="0" smtClean="0">
            <a:solidFill>
              <a:srgbClr val="0000CC"/>
            </a:solidFill>
            <a:latin typeface="標楷體" pitchFamily="65" charset="-120"/>
            <a:ea typeface="標楷體" pitchFamily="65" charset="-120"/>
          </a:endParaRPr>
        </a:p>
        <a:p>
          <a:pPr lvl="0" algn="l" defTabSz="1244600">
            <a:lnSpc>
              <a:spcPct val="90000"/>
            </a:lnSpc>
            <a:spcBef>
              <a:spcPct val="0"/>
            </a:spcBef>
            <a:spcAft>
              <a:spcPct val="35000"/>
            </a:spcAft>
          </a:pPr>
          <a:r>
            <a:rPr lang="zh-TW" altLang="en-US" sz="2800" b="1" kern="1200" dirty="0" smtClean="0">
              <a:solidFill>
                <a:srgbClr val="0000CC"/>
              </a:solidFill>
              <a:latin typeface="標楷體" pitchFamily="65" charset="-120"/>
              <a:ea typeface="標楷體" pitchFamily="65" charset="-120"/>
            </a:rPr>
            <a:t>   新技術之開發進度有重大進展者</a:t>
          </a:r>
          <a:r>
            <a:rPr lang="zh-TW" sz="2800" b="1" kern="1200" dirty="0" smtClean="0">
              <a:solidFill>
                <a:srgbClr val="0000CC"/>
              </a:solidFill>
              <a:latin typeface="標楷體" panose="03000509000000000000" pitchFamily="65" charset="-120"/>
              <a:ea typeface="標楷體" panose="03000509000000000000" pitchFamily="65" charset="-120"/>
            </a:rPr>
            <a:t>之意涵</a:t>
          </a:r>
          <a:endParaRPr lang="zh-TW" altLang="en-US" sz="2800" b="1" kern="1200" dirty="0">
            <a:solidFill>
              <a:srgbClr val="0000CC"/>
            </a:solidFill>
            <a:latin typeface="標楷體" panose="03000509000000000000" pitchFamily="65" charset="-120"/>
            <a:ea typeface="標楷體" panose="03000509000000000000" pitchFamily="65" charset="-120"/>
            <a:cs typeface="+mn-cs"/>
          </a:endParaRPr>
        </a:p>
      </dsp:txBody>
      <dsp:txXfrm>
        <a:off x="98694" y="98694"/>
        <a:ext cx="8371564" cy="1824359"/>
      </dsp:txXfrm>
    </dsp:sp>
    <dsp:sp modelId="{2D76D21F-54D8-4851-96B4-7E79CF1F0174}">
      <dsp:nvSpPr>
        <dsp:cNvPr id="0" name=""/>
        <dsp:cNvSpPr/>
      </dsp:nvSpPr>
      <dsp:spPr>
        <a:xfrm>
          <a:off x="0" y="2029954"/>
          <a:ext cx="8568952" cy="2378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889000" rtl="0">
            <a:lnSpc>
              <a:spcPct val="90000"/>
            </a:lnSpc>
            <a:spcBef>
              <a:spcPct val="0"/>
            </a:spcBef>
            <a:spcAft>
              <a:spcPct val="20000"/>
            </a:spcAft>
            <a:buChar char="••"/>
          </a:pPr>
          <a:r>
            <a:rPr lang="zh-TW" altLang="en-US" sz="2000" kern="1200" dirty="0" smtClean="0">
              <a:solidFill>
                <a:srgbClr val="0070C0"/>
              </a:solidFill>
              <a:effectLst/>
              <a:ea typeface="標楷體"/>
              <a:cs typeface="+mn-cs"/>
            </a:rPr>
            <a:t>完成新產品開發，試驗之產品已開發成功且正式進入量產階段</a:t>
          </a:r>
          <a:r>
            <a:rPr lang="en-US" altLang="zh-TW" sz="2000" kern="1200" dirty="0" smtClean="0">
              <a:solidFill>
                <a:srgbClr val="0070C0"/>
              </a:solidFill>
              <a:effectLst/>
              <a:ea typeface="標楷體"/>
              <a:cs typeface="+mn-cs"/>
            </a:rPr>
            <a:t>:</a:t>
          </a:r>
          <a:r>
            <a:rPr lang="zh-TW" altLang="en-US" sz="2000" kern="1200" dirty="0" smtClean="0">
              <a:solidFill>
                <a:srgbClr val="0070C0"/>
              </a:solidFill>
              <a:effectLst/>
              <a:ea typeface="標楷體"/>
              <a:cs typeface="+mn-cs"/>
            </a:rPr>
            <a:t>係指公司研發之新產品已達技術可行性後進入量產階段，經評估該產品之銷售量、授權金或其他由該產品衍生之未來經濟效益對公司財務或業務有重大影響，且有相關客觀事實依據可資佐證評估者。</a:t>
          </a:r>
          <a:endParaRPr lang="en-US" sz="2000" kern="1200" dirty="0">
            <a:solidFill>
              <a:srgbClr val="0070C0"/>
            </a:solidFill>
            <a:latin typeface="標楷體" pitchFamily="65" charset="-120"/>
            <a:ea typeface="標楷體" pitchFamily="65" charset="-120"/>
          </a:endParaRPr>
        </a:p>
        <a:p>
          <a:pPr marL="228600" lvl="1" indent="-228600" algn="l" defTabSz="889000" rtl="0">
            <a:lnSpc>
              <a:spcPct val="90000"/>
            </a:lnSpc>
            <a:spcBef>
              <a:spcPct val="0"/>
            </a:spcBef>
            <a:spcAft>
              <a:spcPct val="20000"/>
            </a:spcAft>
            <a:buChar char="••"/>
          </a:pPr>
          <a:r>
            <a:rPr lang="zh-TW" sz="2000" kern="1200" dirty="0" smtClean="0">
              <a:solidFill>
                <a:srgbClr val="0070C0"/>
              </a:solidFill>
              <a:latin typeface="標楷體" panose="03000509000000000000" pitchFamily="65" charset="-120"/>
              <a:ea typeface="標楷體" panose="03000509000000000000" pitchFamily="65" charset="-120"/>
            </a:rPr>
            <a:t>新產品或新技術之重要開發進度</a:t>
          </a:r>
          <a:r>
            <a:rPr lang="en-US" sz="2000" kern="1200" dirty="0" smtClean="0">
              <a:solidFill>
                <a:srgbClr val="0070C0"/>
              </a:solidFill>
              <a:latin typeface="標楷體" panose="03000509000000000000" pitchFamily="65" charset="-120"/>
              <a:ea typeface="標楷體" panose="03000509000000000000" pitchFamily="65" charset="-120"/>
            </a:rPr>
            <a:t>:</a:t>
          </a:r>
          <a:r>
            <a:rPr lang="zh-TW" sz="2000" kern="1200" dirty="0" smtClean="0">
              <a:solidFill>
                <a:srgbClr val="0070C0"/>
              </a:solidFill>
              <a:latin typeface="標楷體" panose="03000509000000000000" pitchFamily="65" charset="-120"/>
              <a:ea typeface="標楷體" panose="03000509000000000000" pitchFamily="65" charset="-120"/>
            </a:rPr>
            <a:t>係指新藥研發、高科技新創等公司因其產品之研發具有開發時程長、投入經費高之特性，產品或技術開發雖尚未完成，惟仍可能已具有可觀之技轉、授權或出售價值，上開類型公司應本諸事實，評估新產品或新技術最終研發成果</a:t>
          </a:r>
          <a:r>
            <a:rPr lang="en-US" sz="2000" kern="1200" dirty="0" smtClean="0">
              <a:solidFill>
                <a:srgbClr val="0070C0"/>
              </a:solidFill>
              <a:latin typeface="標楷體" panose="03000509000000000000" pitchFamily="65" charset="-120"/>
              <a:ea typeface="標楷體" panose="03000509000000000000" pitchFamily="65" charset="-120"/>
            </a:rPr>
            <a:t>(</a:t>
          </a:r>
          <a:r>
            <a:rPr lang="zh-TW" sz="2000" kern="1200" dirty="0" smtClean="0">
              <a:solidFill>
                <a:srgbClr val="0070C0"/>
              </a:solidFill>
              <a:latin typeface="標楷體" panose="03000509000000000000" pitchFamily="65" charset="-120"/>
              <a:ea typeface="標楷體" panose="03000509000000000000" pitchFamily="65" charset="-120"/>
            </a:rPr>
            <a:t>如新藥公司主要研發之新藥第三期臨床實驗或其期中分析結果、高科技新創等公司之重要研發結果</a:t>
          </a:r>
          <a:r>
            <a:rPr lang="en-US" sz="2000" kern="1200" dirty="0" smtClean="0">
              <a:solidFill>
                <a:srgbClr val="0070C0"/>
              </a:solidFill>
              <a:latin typeface="標楷體" panose="03000509000000000000" pitchFamily="65" charset="-120"/>
              <a:ea typeface="標楷體" panose="03000509000000000000" pitchFamily="65" charset="-120"/>
            </a:rPr>
            <a:t>)</a:t>
          </a:r>
          <a:r>
            <a:rPr lang="zh-TW" sz="2000" kern="1200" dirty="0" smtClean="0">
              <a:solidFill>
                <a:srgbClr val="0070C0"/>
              </a:solidFill>
              <a:latin typeface="標楷體" panose="03000509000000000000" pitchFamily="65" charset="-120"/>
              <a:ea typeface="標楷體" panose="03000509000000000000" pitchFamily="65" charset="-120"/>
            </a:rPr>
            <a:t>是否對公司股東權益或證券價格有重大影響。</a:t>
          </a:r>
          <a:endParaRPr lang="en-US" sz="2000" kern="1200" dirty="0">
            <a:solidFill>
              <a:srgbClr val="3366FF"/>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endParaRPr lang="zh-TW" altLang="en-US" sz="2400" kern="1200" dirty="0" smtClean="0">
            <a:solidFill>
              <a:srgbClr val="3366FF"/>
            </a:solidFill>
            <a:latin typeface="標楷體" pitchFamily="65" charset="-120"/>
            <a:ea typeface="標楷體" pitchFamily="65" charset="-120"/>
          </a:endParaRPr>
        </a:p>
      </dsp:txBody>
      <dsp:txXfrm>
        <a:off x="0" y="2029954"/>
        <a:ext cx="8568952" cy="237830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C81DF7-512C-4C1D-921B-02F8CB5EDD3A}">
      <dsp:nvSpPr>
        <dsp:cNvPr id="0" name=""/>
        <dsp:cNvSpPr/>
      </dsp:nvSpPr>
      <dsp:spPr>
        <a:xfrm>
          <a:off x="0" y="510315"/>
          <a:ext cx="7992888" cy="2167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8000" tIns="432000" rIns="468000" bIns="10800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smtClean="0">
              <a:latin typeface="Book Antiqua" pitchFamily="18" charset="0"/>
              <a:ea typeface="標楷體" pitchFamily="65" charset="-120"/>
            </a:rPr>
            <a:t>公司申請</a:t>
          </a:r>
          <a:r>
            <a:rPr lang="en-US" altLang="zh-TW" sz="2000" kern="1200" dirty="0" smtClean="0">
              <a:latin typeface="Book Antiqua" pitchFamily="18" charset="0"/>
              <a:ea typeface="標楷體" pitchFamily="65" charset="-120"/>
            </a:rPr>
            <a:t>:</a:t>
          </a:r>
          <a:r>
            <a:rPr lang="zh-TW" sz="2000" u="none" kern="1200" dirty="0" smtClean="0">
              <a:latin typeface="標楷體" pitchFamily="65" charset="-120"/>
              <a:ea typeface="標楷體" pitchFamily="65" charset="-120"/>
            </a:rPr>
            <a:t>原則為</a:t>
          </a:r>
          <a:r>
            <a:rPr lang="en-US" altLang="zh-TW" sz="2000" b="1" u="sng" kern="1200" dirty="0" smtClean="0">
              <a:solidFill>
                <a:srgbClr val="FF0000"/>
              </a:solidFill>
              <a:latin typeface="標楷體" pitchFamily="65" charset="-120"/>
              <a:ea typeface="標楷體" pitchFamily="65" charset="-120"/>
            </a:rPr>
            <a:t>T</a:t>
          </a:r>
          <a:r>
            <a:rPr lang="zh-TW" altLang="en-US" sz="2000" b="1" u="sng" kern="1200" dirty="0" smtClean="0">
              <a:solidFill>
                <a:srgbClr val="FF0000"/>
              </a:solidFill>
              <a:latin typeface="標楷體" pitchFamily="65" charset="-120"/>
              <a:ea typeface="標楷體" pitchFamily="65" charset="-120"/>
            </a:rPr>
            <a:t>日</a:t>
          </a:r>
          <a:r>
            <a:rPr lang="zh-TW" sz="2000" u="none" kern="1200" dirty="0" smtClean="0">
              <a:latin typeface="標楷體" pitchFamily="65" charset="-120"/>
              <a:ea typeface="標楷體" pitchFamily="65" charset="-120"/>
            </a:rPr>
            <a:t>申請</a:t>
          </a:r>
          <a:r>
            <a:rPr lang="zh-TW" altLang="en-US" sz="2000" u="none" kern="1200" dirty="0" smtClean="0">
              <a:latin typeface="標楷體" pitchFamily="65" charset="-120"/>
              <a:ea typeface="標楷體" pitchFamily="65" charset="-120"/>
            </a:rPr>
            <a:t>，本中心</a:t>
          </a:r>
          <a:r>
            <a:rPr lang="zh-TW" sz="2000" u="none" kern="1200" dirty="0" smtClean="0">
              <a:latin typeface="標楷體" pitchFamily="65" charset="-120"/>
              <a:ea typeface="標楷體" pitchFamily="65" charset="-120"/>
            </a:rPr>
            <a:t>審查</a:t>
          </a:r>
          <a:r>
            <a:rPr lang="zh-TW" altLang="en-US" sz="2000" u="none" kern="1200" dirty="0" smtClean="0">
              <a:latin typeface="標楷體" pitchFamily="65" charset="-120"/>
              <a:ea typeface="標楷體" pitchFamily="65" charset="-120"/>
            </a:rPr>
            <a:t>並</a:t>
          </a:r>
          <a:r>
            <a:rPr lang="zh-TW" sz="2000" u="none" kern="1200" dirty="0" smtClean="0">
              <a:latin typeface="標楷體" pitchFamily="65" charset="-120"/>
              <a:ea typeface="標楷體" pitchFamily="65" charset="-120"/>
            </a:rPr>
            <a:t>公</a:t>
          </a:r>
          <a:r>
            <a:rPr lang="zh-TW" altLang="en-US" sz="2000" u="none" kern="1200" dirty="0" smtClean="0">
              <a:latin typeface="標楷體" pitchFamily="65" charset="-120"/>
              <a:ea typeface="標楷體" pitchFamily="65" charset="-120"/>
            </a:rPr>
            <a:t>告</a:t>
          </a:r>
          <a:r>
            <a:rPr lang="en-US" altLang="zh-TW" sz="2000" b="1" u="sng" kern="1200" dirty="0" smtClean="0">
              <a:solidFill>
                <a:srgbClr val="FF0000"/>
              </a:solidFill>
              <a:latin typeface="標楷體" pitchFamily="65" charset="-120"/>
              <a:ea typeface="標楷體" pitchFamily="65" charset="-120"/>
            </a:rPr>
            <a:t>T+1</a:t>
          </a:r>
          <a:r>
            <a:rPr lang="zh-TW" altLang="en-US" sz="2000" b="1" u="sng" kern="1200" dirty="0" smtClean="0">
              <a:solidFill>
                <a:srgbClr val="FF0000"/>
              </a:solidFill>
              <a:latin typeface="標楷體" pitchFamily="65" charset="-120"/>
              <a:ea typeface="標楷體" pitchFamily="65" charset="-120"/>
            </a:rPr>
            <a:t>日</a:t>
          </a:r>
          <a:r>
            <a:rPr lang="zh-TW" sz="2000" b="1" u="sng" kern="1200" dirty="0" smtClean="0">
              <a:solidFill>
                <a:srgbClr val="FF0000"/>
              </a:solidFill>
              <a:latin typeface="標楷體" pitchFamily="65" charset="-120"/>
              <a:ea typeface="標楷體" pitchFamily="65" charset="-120"/>
            </a:rPr>
            <a:t>暫停</a:t>
          </a:r>
          <a:r>
            <a:rPr lang="zh-TW" altLang="en-US" sz="2000" b="1" u="sng" kern="1200" dirty="0" smtClean="0">
              <a:solidFill>
                <a:srgbClr val="FF0000"/>
              </a:solidFill>
              <a:latin typeface="標楷體" pitchFamily="65" charset="-120"/>
              <a:ea typeface="標楷體" pitchFamily="65" charset="-120"/>
            </a:rPr>
            <a:t>交易</a:t>
          </a:r>
          <a:r>
            <a:rPr lang="zh-TW" altLang="en-US" sz="2000" u="none" kern="1200" dirty="0" smtClean="0">
              <a:latin typeface="標楷體" pitchFamily="65" charset="-120"/>
              <a:ea typeface="標楷體" pitchFamily="65" charset="-120"/>
            </a:rPr>
            <a:t>。遇緊急情事者，</a:t>
          </a:r>
          <a:r>
            <a:rPr lang="zh-TW" sz="2000" kern="1200" dirty="0" smtClean="0">
              <a:latin typeface="標楷體" pitchFamily="65" charset="-120"/>
              <a:ea typeface="標楷體" pitchFamily="65" charset="-120"/>
            </a:rPr>
            <a:t>得</a:t>
          </a:r>
          <a:r>
            <a:rPr lang="zh-TW" altLang="en-US" sz="2000" kern="1200" dirty="0" smtClean="0">
              <a:latin typeface="標楷體" pitchFamily="65" charset="-120"/>
              <a:ea typeface="標楷體" pitchFamily="65" charset="-120"/>
            </a:rPr>
            <a:t>於</a:t>
          </a:r>
          <a:r>
            <a:rPr lang="zh-TW" sz="2000" b="1" u="sng" kern="1200" dirty="0" smtClean="0">
              <a:solidFill>
                <a:srgbClr val="FF0000"/>
              </a:solidFill>
              <a:latin typeface="標楷體" pitchFamily="65" charset="-120"/>
              <a:ea typeface="標楷體" pitchFamily="65" charset="-120"/>
            </a:rPr>
            <a:t>當日</a:t>
          </a:r>
          <a:r>
            <a:rPr lang="en-US" altLang="zh-TW" sz="2000" b="1" u="sng" kern="1200" dirty="0" smtClean="0">
              <a:solidFill>
                <a:srgbClr val="FF0000"/>
              </a:solidFill>
              <a:latin typeface="標楷體" pitchFamily="65" charset="-120"/>
              <a:ea typeface="標楷體" pitchFamily="65" charset="-120"/>
            </a:rPr>
            <a:t>7</a:t>
          </a:r>
          <a:r>
            <a:rPr lang="en-US" sz="2000" b="1" u="sng" kern="1200" dirty="0" smtClean="0">
              <a:solidFill>
                <a:srgbClr val="FF0000"/>
              </a:solidFill>
              <a:latin typeface="標楷體" pitchFamily="65" charset="-120"/>
              <a:ea typeface="標楷體" pitchFamily="65" charset="-120"/>
            </a:rPr>
            <a:t>:</a:t>
          </a:r>
          <a:r>
            <a:rPr lang="en-US" altLang="zh-TW" sz="2000" b="1" u="sng" kern="1200" dirty="0" smtClean="0">
              <a:solidFill>
                <a:srgbClr val="FF0000"/>
              </a:solidFill>
              <a:latin typeface="標楷體" pitchFamily="65" charset="-120"/>
              <a:ea typeface="標楷體" pitchFamily="65" charset="-120"/>
            </a:rPr>
            <a:t>30</a:t>
          </a:r>
          <a:r>
            <a:rPr lang="zh-TW" sz="2000" b="1" u="sng" kern="1200" dirty="0" smtClean="0">
              <a:solidFill>
                <a:srgbClr val="FF0000"/>
              </a:solidFill>
              <a:latin typeface="標楷體" pitchFamily="65" charset="-120"/>
              <a:ea typeface="標楷體" pitchFamily="65" charset="-120"/>
            </a:rPr>
            <a:t>前</a:t>
          </a:r>
          <a:r>
            <a:rPr lang="zh-TW" sz="2000" u="none" kern="1200" dirty="0" smtClean="0">
              <a:latin typeface="標楷體" pitchFamily="65" charset="-120"/>
              <a:ea typeface="標楷體" pitchFamily="65" charset="-120"/>
            </a:rPr>
            <a:t>申請</a:t>
          </a:r>
          <a:r>
            <a:rPr lang="zh-TW" altLang="en-US" sz="2000" b="1" u="sng" kern="1200" dirty="0" smtClean="0">
              <a:solidFill>
                <a:srgbClr val="FF0000"/>
              </a:solidFill>
              <a:latin typeface="標楷體" pitchFamily="65" charset="-120"/>
              <a:ea typeface="標楷體" pitchFamily="65" charset="-120"/>
            </a:rPr>
            <a:t>當日</a:t>
          </a:r>
          <a:r>
            <a:rPr lang="zh-TW" sz="2000" u="none" kern="1200" dirty="0" smtClean="0">
              <a:latin typeface="標楷體" pitchFamily="65" charset="-120"/>
              <a:ea typeface="標楷體" pitchFamily="65" charset="-120"/>
            </a:rPr>
            <a:t>暫停交易</a:t>
          </a:r>
          <a:endParaRPr lang="zh-TW" altLang="en-US" sz="2000" kern="1200" dirty="0" smtClean="0">
            <a:latin typeface="Book Antiqua" pitchFamily="18" charset="0"/>
            <a:ea typeface="標楷體" pitchFamily="65" charset="-120"/>
          </a:endParaRPr>
        </a:p>
        <a:p>
          <a:pPr marL="228600" lvl="1" indent="-228600" algn="l" defTabSz="889000">
            <a:lnSpc>
              <a:spcPct val="90000"/>
            </a:lnSpc>
            <a:spcBef>
              <a:spcPct val="0"/>
            </a:spcBef>
            <a:spcAft>
              <a:spcPct val="15000"/>
            </a:spcAft>
            <a:buChar char="••"/>
          </a:pPr>
          <a:r>
            <a:rPr lang="zh-TW" altLang="en-US" sz="2000" kern="1200" dirty="0" smtClean="0">
              <a:latin typeface="Book Antiqua" pitchFamily="18" charset="0"/>
              <a:ea typeface="標楷體" pitchFamily="65" charset="-120"/>
            </a:rPr>
            <a:t>本中心執行</a:t>
          </a:r>
          <a:r>
            <a:rPr lang="en-US" altLang="zh-TW" sz="2000" kern="1200" dirty="0" smtClean="0">
              <a:latin typeface="Book Antiqua" pitchFamily="18" charset="0"/>
              <a:ea typeface="標楷體" pitchFamily="65" charset="-120"/>
            </a:rPr>
            <a:t>:</a:t>
          </a:r>
          <a:r>
            <a:rPr lang="zh-TW" altLang="en-US" sz="2000" b="1" u="sng" kern="1200" dirty="0" smtClean="0">
              <a:solidFill>
                <a:srgbClr val="FF0000"/>
              </a:solidFill>
              <a:latin typeface="標楷體" pitchFamily="65" charset="-120"/>
              <a:ea typeface="標楷體" pitchFamily="65" charset="-120"/>
            </a:rPr>
            <a:t>決議後次一營業日</a:t>
          </a:r>
          <a:r>
            <a:rPr lang="zh-TW" altLang="en-US" sz="2000" kern="1200" dirty="0" smtClean="0">
              <a:latin typeface="標楷體" pitchFamily="65" charset="-120"/>
              <a:ea typeface="標楷體" pitchFamily="65" charset="-120"/>
            </a:rPr>
            <a:t>實施暫停交易。</a:t>
          </a:r>
          <a:endParaRPr lang="zh-TW" altLang="en-US" sz="2000" kern="1200" dirty="0">
            <a:latin typeface="Book Antiqua" pitchFamily="18" charset="0"/>
            <a:ea typeface="標楷體" pitchFamily="65" charset="-120"/>
          </a:endParaRPr>
        </a:p>
        <a:p>
          <a:pPr marL="228600" lvl="1" indent="-228600" algn="l" defTabSz="889000">
            <a:lnSpc>
              <a:spcPct val="90000"/>
            </a:lnSpc>
            <a:spcBef>
              <a:spcPct val="0"/>
            </a:spcBef>
            <a:spcAft>
              <a:spcPct val="15000"/>
            </a:spcAft>
            <a:buChar char="••"/>
          </a:pPr>
          <a:r>
            <a:rPr lang="zh-TW" altLang="en-US" sz="2000" kern="1200" dirty="0" smtClean="0">
              <a:latin typeface="Book Antiqua" pitchFamily="18" charset="0"/>
              <a:ea typeface="標楷體" pitchFamily="65" charset="-120"/>
            </a:rPr>
            <a:t>每次暫停交易期間以一個營業日為原則，三個營業日為上限，必要時得持續執行之。</a:t>
          </a:r>
          <a:endParaRPr lang="zh-TW" altLang="en-US" sz="2000" kern="1200" dirty="0">
            <a:latin typeface="Book Antiqua" pitchFamily="18" charset="0"/>
            <a:ea typeface="標楷體" pitchFamily="65" charset="-120"/>
          </a:endParaRPr>
        </a:p>
      </dsp:txBody>
      <dsp:txXfrm>
        <a:off x="0" y="510315"/>
        <a:ext cx="7992888" cy="2167200"/>
      </dsp:txXfrm>
    </dsp:sp>
    <dsp:sp modelId="{7E891CD4-FCDF-424C-AAA5-31CED97CDAA9}">
      <dsp:nvSpPr>
        <dsp:cNvPr id="0" name=""/>
        <dsp:cNvSpPr/>
      </dsp:nvSpPr>
      <dsp:spPr>
        <a:xfrm>
          <a:off x="432047" y="3640"/>
          <a:ext cx="5595021" cy="89612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1244600">
            <a:lnSpc>
              <a:spcPct val="90000"/>
            </a:lnSpc>
            <a:spcBef>
              <a:spcPct val="0"/>
            </a:spcBef>
            <a:spcAft>
              <a:spcPct val="35000"/>
            </a:spcAft>
          </a:pPr>
          <a:r>
            <a:rPr lang="zh-TW" altLang="en-US" sz="2800" b="1" kern="1200" dirty="0" smtClean="0">
              <a:effectLst>
                <a:outerShdw blurRad="38100" dist="38100" dir="2700000" algn="tl">
                  <a:srgbClr val="000000">
                    <a:alpha val="43137"/>
                  </a:srgbClr>
                </a:outerShdw>
              </a:effectLst>
              <a:latin typeface="Book Antiqua" pitchFamily="18" charset="0"/>
              <a:ea typeface="標楷體" pitchFamily="65" charset="-120"/>
            </a:rPr>
            <a:t>暫停交易</a:t>
          </a:r>
          <a:endParaRPr lang="zh-TW" altLang="en-US" sz="2800" b="1" kern="1200" dirty="0">
            <a:effectLst>
              <a:outerShdw blurRad="38100" dist="38100" dir="2700000" algn="tl">
                <a:srgbClr val="000000">
                  <a:alpha val="43137"/>
                </a:srgbClr>
              </a:outerShdw>
            </a:effectLst>
            <a:latin typeface="Book Antiqua" pitchFamily="18" charset="0"/>
            <a:ea typeface="標楷體" pitchFamily="65" charset="-120"/>
          </a:endParaRPr>
        </a:p>
      </dsp:txBody>
      <dsp:txXfrm>
        <a:off x="475792" y="47385"/>
        <a:ext cx="5507531" cy="808633"/>
      </dsp:txXfrm>
    </dsp:sp>
    <dsp:sp modelId="{5E1826A2-1A11-4FDC-BD83-29C3015B08E7}">
      <dsp:nvSpPr>
        <dsp:cNvPr id="0" name=""/>
        <dsp:cNvSpPr/>
      </dsp:nvSpPr>
      <dsp:spPr>
        <a:xfrm>
          <a:off x="0" y="2937442"/>
          <a:ext cx="7992888" cy="1815085"/>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354076" rIns="620337" bIns="156464" numCol="1" spcCol="1270" anchor="t" anchorCtr="0">
          <a:noAutofit/>
        </a:bodyPr>
        <a:lstStyle/>
        <a:p>
          <a:pPr marL="228600" lvl="1" indent="-228600" algn="l" defTabSz="977900">
            <a:lnSpc>
              <a:spcPct val="90000"/>
            </a:lnSpc>
            <a:spcBef>
              <a:spcPct val="0"/>
            </a:spcBef>
            <a:spcAft>
              <a:spcPct val="15000"/>
            </a:spcAft>
            <a:buChar char="••"/>
          </a:pPr>
          <a:endParaRPr lang="zh-TW" altLang="en-US" sz="2200" kern="1200" dirty="0">
            <a:latin typeface="Book Antiqua" pitchFamily="18" charset="0"/>
            <a:ea typeface="標楷體" pitchFamily="65" charset="-120"/>
          </a:endParaRPr>
        </a:p>
        <a:p>
          <a:pPr marL="228600" lvl="1" indent="-228600" algn="l" defTabSz="889000">
            <a:lnSpc>
              <a:spcPct val="90000"/>
            </a:lnSpc>
            <a:spcBef>
              <a:spcPct val="0"/>
            </a:spcBef>
            <a:spcAft>
              <a:spcPct val="15000"/>
            </a:spcAft>
            <a:buChar char="••"/>
          </a:pPr>
          <a:r>
            <a:rPr lang="zh-TW" altLang="en-US" sz="2000" kern="1200" dirty="0" smtClean="0">
              <a:latin typeface="標楷體" pitchFamily="65" charset="-120"/>
              <a:ea typeface="標楷體" pitchFamily="65" charset="-120"/>
            </a:rPr>
            <a:t>暫停交易期間為一個營業日者，於次一營業日恢復交易。</a:t>
          </a:r>
          <a:endParaRPr lang="zh-TW" altLang="en-US" sz="2000" kern="1200" dirty="0">
            <a:latin typeface="Book Antiqua" pitchFamily="18" charset="0"/>
            <a:ea typeface="標楷體" pitchFamily="65" charset="-120"/>
          </a:endParaRPr>
        </a:p>
        <a:p>
          <a:pPr marL="228600" lvl="1" indent="-228600" algn="l" defTabSz="889000">
            <a:lnSpc>
              <a:spcPct val="90000"/>
            </a:lnSpc>
            <a:spcBef>
              <a:spcPct val="0"/>
            </a:spcBef>
            <a:spcAft>
              <a:spcPct val="15000"/>
            </a:spcAft>
            <a:buChar char="••"/>
          </a:pPr>
          <a:r>
            <a:rPr lang="zh-TW" altLang="en-US" sz="2000" kern="1200" dirty="0" smtClean="0">
              <a:latin typeface="Book Antiqua" pitchFamily="18" charset="0"/>
              <a:ea typeface="標楷體" pitchFamily="65" charset="-120"/>
            </a:rPr>
            <a:t>暫停交易期間逾一個營業日者，於暫停交易期間屆滿後次一營業日恢復交易。</a:t>
          </a:r>
          <a:endParaRPr lang="zh-TW" altLang="en-US" sz="2000" kern="1200" dirty="0">
            <a:latin typeface="Book Antiqua" pitchFamily="18" charset="0"/>
            <a:ea typeface="標楷體" pitchFamily="65" charset="-120"/>
          </a:endParaRPr>
        </a:p>
      </dsp:txBody>
      <dsp:txXfrm>
        <a:off x="0" y="2937442"/>
        <a:ext cx="7992888" cy="1815085"/>
      </dsp:txXfrm>
    </dsp:sp>
    <dsp:sp modelId="{2FA4E762-A765-4971-B846-158DB3C2F312}">
      <dsp:nvSpPr>
        <dsp:cNvPr id="0" name=""/>
        <dsp:cNvSpPr/>
      </dsp:nvSpPr>
      <dsp:spPr>
        <a:xfrm>
          <a:off x="360039" y="2734501"/>
          <a:ext cx="5595021" cy="73139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1244600">
            <a:lnSpc>
              <a:spcPct val="90000"/>
            </a:lnSpc>
            <a:spcBef>
              <a:spcPct val="0"/>
            </a:spcBef>
            <a:spcAft>
              <a:spcPct val="35000"/>
            </a:spcAft>
          </a:pPr>
          <a:r>
            <a:rPr lang="zh-TW" altLang="en-US" sz="2800" b="1" kern="1200" dirty="0" smtClean="0">
              <a:solidFill>
                <a:srgbClr val="3366FF"/>
              </a:solidFill>
              <a:effectLst>
                <a:outerShdw blurRad="38100" dist="38100" dir="2700000" algn="tl">
                  <a:srgbClr val="000000">
                    <a:alpha val="43137"/>
                  </a:srgbClr>
                </a:outerShdw>
              </a:effectLst>
              <a:latin typeface="Book Antiqua" pitchFamily="18" charset="0"/>
              <a:ea typeface="標楷體" pitchFamily="65" charset="-120"/>
            </a:rPr>
            <a:t>恢復交易</a:t>
          </a:r>
          <a:endParaRPr lang="zh-TW" altLang="en-US" sz="2800" b="1" kern="1200" dirty="0">
            <a:solidFill>
              <a:srgbClr val="3366FF"/>
            </a:solidFill>
            <a:effectLst>
              <a:outerShdw blurRad="38100" dist="38100" dir="2700000" algn="tl">
                <a:srgbClr val="000000">
                  <a:alpha val="43137"/>
                </a:srgbClr>
              </a:outerShdw>
            </a:effectLst>
            <a:latin typeface="Book Antiqua" pitchFamily="18" charset="0"/>
            <a:ea typeface="標楷體" pitchFamily="65" charset="-120"/>
          </a:endParaRPr>
        </a:p>
      </dsp:txBody>
      <dsp:txXfrm>
        <a:off x="395743" y="2770205"/>
        <a:ext cx="5523613" cy="6599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568952" cy="93600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sz="2800" kern="1200" dirty="0" smtClean="0">
              <a:solidFill>
                <a:srgbClr val="0000FF"/>
              </a:solidFill>
              <a:latin typeface="標楷體" panose="03000509000000000000" pitchFamily="65" charset="-120"/>
              <a:ea typeface="標楷體" panose="03000509000000000000" pitchFamily="65" charset="-120"/>
            </a:rPr>
            <a:t>處理程序第</a:t>
          </a:r>
          <a:r>
            <a:rPr lang="en-US" sz="2800" kern="1200" dirty="0" smtClean="0">
              <a:solidFill>
                <a:srgbClr val="0000FF"/>
              </a:solidFill>
              <a:latin typeface="標楷體" panose="03000509000000000000" pitchFamily="65" charset="-120"/>
              <a:ea typeface="標楷體" panose="03000509000000000000" pitchFamily="65" charset="-120"/>
            </a:rPr>
            <a:t>13</a:t>
          </a:r>
          <a:r>
            <a:rPr lang="zh-TW" sz="2800" kern="1200" dirty="0" smtClean="0">
              <a:solidFill>
                <a:srgbClr val="0000FF"/>
              </a:solidFill>
              <a:latin typeface="標楷體" panose="03000509000000000000" pitchFamily="65" charset="-120"/>
              <a:ea typeface="標楷體" panose="03000509000000000000" pitchFamily="65" charset="-120"/>
            </a:rPr>
            <a:t>條之</a:t>
          </a:r>
          <a:r>
            <a:rPr lang="en-US" sz="2800" kern="1200" dirty="0" smtClean="0">
              <a:solidFill>
                <a:srgbClr val="0000FF"/>
              </a:solidFill>
              <a:latin typeface="標楷體" panose="03000509000000000000" pitchFamily="65" charset="-120"/>
              <a:ea typeface="標楷體" panose="03000509000000000000" pitchFamily="65" charset="-120"/>
            </a:rPr>
            <a:t>1</a:t>
          </a:r>
          <a:r>
            <a:rPr lang="zh-TW" sz="2800" kern="1200" dirty="0" smtClean="0">
              <a:solidFill>
                <a:srgbClr val="0000FF"/>
              </a:solidFill>
              <a:latin typeface="標楷體" panose="03000509000000000000" pitchFamily="65" charset="-120"/>
              <a:ea typeface="標楷體" panose="03000509000000000000" pitchFamily="65" charset="-120"/>
            </a:rPr>
            <a:t>第</a:t>
          </a:r>
          <a:r>
            <a:rPr lang="en-US" sz="2800" kern="1200" dirty="0" smtClean="0">
              <a:solidFill>
                <a:srgbClr val="0000FF"/>
              </a:solidFill>
              <a:latin typeface="標楷體" panose="03000509000000000000" pitchFamily="65" charset="-120"/>
              <a:ea typeface="標楷體" panose="03000509000000000000" pitchFamily="65" charset="-120"/>
            </a:rPr>
            <a:t>1</a:t>
          </a:r>
          <a:r>
            <a:rPr lang="zh-TW" sz="2800" kern="1200" dirty="0" smtClean="0">
              <a:solidFill>
                <a:srgbClr val="0000FF"/>
              </a:solidFill>
              <a:latin typeface="標楷體" panose="03000509000000000000" pitchFamily="65" charset="-120"/>
              <a:ea typeface="標楷體" panose="03000509000000000000" pitchFamily="65" charset="-120"/>
            </a:rPr>
            <a:t>項但書「情事緊急」</a:t>
          </a:r>
          <a:r>
            <a:rPr lang="zh-TW" altLang="en-US" sz="2800" kern="1200" dirty="0" smtClean="0">
              <a:solidFill>
                <a:srgbClr val="0000FF"/>
              </a:solidFill>
              <a:latin typeface="標楷體" panose="03000509000000000000" pitchFamily="65" charset="-120"/>
              <a:ea typeface="標楷體" panose="03000509000000000000" pitchFamily="65" charset="-120"/>
            </a:rPr>
            <a:t>之定義</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sp:txBody>
      <dsp:txXfrm>
        <a:off x="45692" y="45692"/>
        <a:ext cx="8477568" cy="844616"/>
      </dsp:txXfrm>
    </dsp:sp>
    <dsp:sp modelId="{2D76D21F-54D8-4851-96B4-7E79CF1F0174}">
      <dsp:nvSpPr>
        <dsp:cNvPr id="0" name=""/>
        <dsp:cNvSpPr/>
      </dsp:nvSpPr>
      <dsp:spPr>
        <a:xfrm>
          <a:off x="0" y="961272"/>
          <a:ext cx="8568952" cy="351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altLang="en-US" sz="2400" kern="1200" dirty="0" smtClean="0">
              <a:solidFill>
                <a:srgbClr val="3366FF"/>
              </a:solidFill>
              <a:latin typeface="標楷體" pitchFamily="65" charset="-120"/>
              <a:ea typeface="標楷體" pitchFamily="65" charset="-120"/>
            </a:rPr>
            <a:t>處理程序第</a:t>
          </a:r>
          <a:r>
            <a:rPr lang="en-US" altLang="en-US" sz="2400" kern="1200" dirty="0" smtClean="0">
              <a:solidFill>
                <a:srgbClr val="3366FF"/>
              </a:solidFill>
              <a:latin typeface="標楷體" pitchFamily="65" charset="-120"/>
              <a:ea typeface="標楷體" pitchFamily="65" charset="-120"/>
            </a:rPr>
            <a:t>13</a:t>
          </a:r>
          <a:r>
            <a:rPr lang="zh-TW" altLang="en-US" sz="2400" kern="1200" dirty="0" smtClean="0">
              <a:solidFill>
                <a:srgbClr val="3366FF"/>
              </a:solidFill>
              <a:latin typeface="標楷體" pitchFamily="65" charset="-120"/>
              <a:ea typeface="標楷體" pitchFamily="65" charset="-120"/>
            </a:rPr>
            <a:t>條之</a:t>
          </a:r>
          <a:r>
            <a:rPr lang="en-US" altLang="en-US" sz="2400" kern="1200" dirty="0" smtClean="0">
              <a:solidFill>
                <a:srgbClr val="3366FF"/>
              </a:solidFill>
              <a:latin typeface="標楷體" pitchFamily="65" charset="-120"/>
              <a:ea typeface="標楷體" pitchFamily="65" charset="-120"/>
            </a:rPr>
            <a:t>1</a:t>
          </a:r>
          <a:r>
            <a:rPr lang="zh-TW" altLang="en-US" sz="2400" kern="1200" dirty="0" smtClean="0">
              <a:solidFill>
                <a:srgbClr val="3366FF"/>
              </a:solidFill>
              <a:latin typeface="標楷體" pitchFamily="65" charset="-120"/>
              <a:ea typeface="標楷體" pitchFamily="65" charset="-120"/>
            </a:rPr>
            <a:t>第</a:t>
          </a:r>
          <a:r>
            <a:rPr lang="en-US" altLang="en-US" sz="2400" kern="1200" dirty="0" smtClean="0">
              <a:solidFill>
                <a:srgbClr val="3366FF"/>
              </a:solidFill>
              <a:latin typeface="標楷體" pitchFamily="65" charset="-120"/>
              <a:ea typeface="標楷體" pitchFamily="65" charset="-120"/>
            </a:rPr>
            <a:t>1</a:t>
          </a:r>
          <a:r>
            <a:rPr lang="zh-TW" altLang="en-US" sz="2400" kern="1200" dirty="0" smtClean="0">
              <a:solidFill>
                <a:srgbClr val="3366FF"/>
              </a:solidFill>
              <a:latin typeface="標楷體" pitchFamily="65" charset="-120"/>
              <a:ea typeface="標楷體" pitchFamily="65" charset="-120"/>
            </a:rPr>
            <a:t>項但書所謂情事緊急，係指情況特殊，且非上市櫃公司可合理預估其發生之情事</a:t>
          </a:r>
          <a:r>
            <a:rPr lang="en-US" altLang="en-US" sz="2400" kern="1200" dirty="0" smtClean="0">
              <a:solidFill>
                <a:srgbClr val="3366FF"/>
              </a:solidFill>
              <a:latin typeface="標楷體" pitchFamily="65" charset="-120"/>
              <a:ea typeface="標楷體" pitchFamily="65" charset="-120"/>
            </a:rPr>
            <a:t>(</a:t>
          </a:r>
          <a:r>
            <a:rPr lang="zh-TW" altLang="en-US" sz="2400" kern="1200" dirty="0" smtClean="0">
              <a:solidFill>
                <a:srgbClr val="3366FF"/>
              </a:solidFill>
              <a:latin typeface="標楷體" pitchFamily="65" charset="-120"/>
              <a:ea typeface="標楷體" pitchFamily="65" charset="-120"/>
            </a:rPr>
            <a:t>如於深夜發生之重大天災、爆炸或廠房發生罷工或暴動等</a:t>
          </a:r>
          <a:r>
            <a:rPr lang="en-US" altLang="en-US" sz="2400" kern="1200" dirty="0" smtClean="0">
              <a:solidFill>
                <a:srgbClr val="3366FF"/>
              </a:solidFill>
              <a:latin typeface="標楷體" pitchFamily="65" charset="-120"/>
              <a:ea typeface="標楷體" pitchFamily="65" charset="-120"/>
            </a:rPr>
            <a:t>)</a:t>
          </a:r>
          <a:r>
            <a:rPr lang="zh-TW" altLang="en-US" sz="2400" kern="1200" dirty="0" smtClean="0">
              <a:solidFill>
                <a:srgbClr val="3366FF"/>
              </a:solidFill>
              <a:latin typeface="標楷體" pitchFamily="65" charset="-120"/>
              <a:ea typeface="標楷體" pitchFamily="65" charset="-120"/>
            </a:rPr>
            <a:t>，致其客觀上無法於前一營業日向本中心申請暫停交易。</a:t>
          </a:r>
          <a:endParaRPr lang="en-US" sz="2400" kern="1200" dirty="0">
            <a:solidFill>
              <a:srgbClr val="3366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3366FF"/>
              </a:solidFill>
              <a:latin typeface="標楷體" pitchFamily="65" charset="-120"/>
              <a:ea typeface="標楷體" pitchFamily="65" charset="-120"/>
            </a:rPr>
            <a:t>處理程序第</a:t>
          </a:r>
          <a:r>
            <a:rPr lang="en-US" altLang="zh-TW" sz="2400" kern="1200" dirty="0" smtClean="0">
              <a:solidFill>
                <a:srgbClr val="3366FF"/>
              </a:solidFill>
              <a:latin typeface="標楷體" pitchFamily="65" charset="-120"/>
              <a:ea typeface="標楷體" pitchFamily="65" charset="-120"/>
            </a:rPr>
            <a:t>13</a:t>
          </a:r>
          <a:r>
            <a:rPr lang="zh-TW" altLang="en-US" sz="2400" kern="1200" dirty="0" smtClean="0">
              <a:solidFill>
                <a:srgbClr val="3366FF"/>
              </a:solidFill>
              <a:latin typeface="標楷體" pitchFamily="65" charset="-120"/>
              <a:ea typeface="標楷體" pitchFamily="65" charset="-120"/>
            </a:rPr>
            <a:t>條之</a:t>
          </a:r>
          <a:r>
            <a:rPr lang="en-US" altLang="zh-TW" sz="2400" kern="1200" dirty="0" smtClean="0">
              <a:solidFill>
                <a:srgbClr val="3366FF"/>
              </a:solidFill>
              <a:latin typeface="標楷體" pitchFamily="65" charset="-120"/>
              <a:ea typeface="標楷體" pitchFamily="65" charset="-120"/>
            </a:rPr>
            <a:t>1</a:t>
          </a:r>
          <a:r>
            <a:rPr lang="zh-TW" altLang="en-US" sz="2400" kern="1200" dirty="0" smtClean="0">
              <a:solidFill>
                <a:srgbClr val="3366FF"/>
              </a:solidFill>
              <a:latin typeface="標楷體" pitchFamily="65" charset="-120"/>
              <a:ea typeface="標楷體" pitchFamily="65" charset="-120"/>
            </a:rPr>
            <a:t>第</a:t>
          </a:r>
          <a:r>
            <a:rPr lang="en-US" altLang="zh-TW" sz="2400" kern="1200" dirty="0" smtClean="0">
              <a:solidFill>
                <a:srgbClr val="3366FF"/>
              </a:solidFill>
              <a:latin typeface="標楷體" pitchFamily="65" charset="-120"/>
              <a:ea typeface="標楷體" pitchFamily="65" charset="-120"/>
            </a:rPr>
            <a:t>1</a:t>
          </a:r>
          <a:r>
            <a:rPr lang="zh-TW" altLang="en-US" sz="2400" kern="1200" dirty="0" smtClean="0">
              <a:solidFill>
                <a:srgbClr val="3366FF"/>
              </a:solidFill>
              <a:latin typeface="標楷體" pitchFamily="65" charset="-120"/>
              <a:ea typeface="標楷體" pitchFamily="65" charset="-120"/>
            </a:rPr>
            <a:t>項第</a:t>
          </a:r>
          <a:r>
            <a:rPr lang="en-US" altLang="zh-TW" sz="2400" kern="1200" dirty="0" smtClean="0">
              <a:solidFill>
                <a:srgbClr val="3366FF"/>
              </a:solidFill>
              <a:latin typeface="標楷體" pitchFamily="65" charset="-120"/>
              <a:ea typeface="標楷體" pitchFamily="65" charset="-120"/>
            </a:rPr>
            <a:t>1</a:t>
          </a:r>
          <a:r>
            <a:rPr lang="zh-TW" altLang="en-US" sz="2400" kern="1200" dirty="0" smtClean="0">
              <a:solidFill>
                <a:srgbClr val="3366FF"/>
              </a:solidFill>
              <a:latin typeface="標楷體" pitchFamily="65" charset="-120"/>
              <a:ea typeface="標楷體" pitchFamily="65" charset="-120"/>
            </a:rPr>
            <a:t>款至第</a:t>
          </a:r>
          <a:r>
            <a:rPr lang="en-US" altLang="zh-TW" sz="2400" kern="1200" dirty="0" smtClean="0">
              <a:solidFill>
                <a:srgbClr val="3366FF"/>
              </a:solidFill>
              <a:latin typeface="標楷體" pitchFamily="65" charset="-120"/>
              <a:ea typeface="標楷體" pitchFamily="65" charset="-120"/>
            </a:rPr>
            <a:t>5</a:t>
          </a:r>
          <a:r>
            <a:rPr lang="zh-TW" altLang="en-US" sz="2400" kern="1200" dirty="0" smtClean="0">
              <a:solidFill>
                <a:srgbClr val="3366FF"/>
              </a:solidFill>
              <a:latin typeface="標楷體" pitchFamily="65" charset="-120"/>
              <a:ea typeface="標楷體" pitchFamily="65" charset="-120"/>
            </a:rPr>
            <a:t>款規範情事，均屬上櫃公司可事先知悉之事實，原則上應無從適用情事緊急之但書規定。</a:t>
          </a:r>
          <a:endParaRPr lang="en-US" sz="2400" kern="1200" dirty="0">
            <a:solidFill>
              <a:srgbClr val="3366FF"/>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endParaRPr lang="zh-TW" altLang="en-US" sz="2400" kern="1200" dirty="0" smtClean="0">
            <a:solidFill>
              <a:srgbClr val="3366FF"/>
            </a:solidFill>
            <a:latin typeface="標楷體" pitchFamily="65" charset="-120"/>
            <a:ea typeface="標楷體" pitchFamily="65" charset="-120"/>
          </a:endParaRPr>
        </a:p>
      </dsp:txBody>
      <dsp:txXfrm>
        <a:off x="0" y="961272"/>
        <a:ext cx="8568952" cy="3519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6FD7D-B6DA-4486-8E04-8C93B50D1468}">
      <dsp:nvSpPr>
        <dsp:cNvPr id="0" name=""/>
        <dsp:cNvSpPr/>
      </dsp:nvSpPr>
      <dsp:spPr>
        <a:xfrm>
          <a:off x="0" y="0"/>
          <a:ext cx="8568952" cy="1344511"/>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solidFill>
                <a:srgbClr val="0000FF"/>
              </a:solidFill>
              <a:latin typeface="標楷體" panose="03000509000000000000" pitchFamily="65" charset="-120"/>
              <a:ea typeface="標楷體" panose="03000509000000000000" pitchFamily="65" charset="-120"/>
            </a:rPr>
            <a:t>   </a:t>
          </a:r>
          <a:r>
            <a:rPr lang="zh-TW" altLang="en-US" sz="2800" b="1" kern="1200" dirty="0" smtClean="0">
              <a:solidFill>
                <a:srgbClr val="0000FF"/>
              </a:solidFill>
              <a:latin typeface="標楷體" panose="03000509000000000000" pitchFamily="65" charset="-120"/>
              <a:ea typeface="標楷體" panose="03000509000000000000" pitchFamily="65" charset="-120"/>
            </a:rPr>
            <a:t>上櫃公司申請暫停</a:t>
          </a:r>
          <a:r>
            <a:rPr lang="en-US" altLang="zh-TW" sz="2800" b="1" kern="1200" dirty="0" smtClean="0">
              <a:solidFill>
                <a:srgbClr val="0000FF"/>
              </a:solidFill>
              <a:latin typeface="標楷體" panose="03000509000000000000" pitchFamily="65" charset="-120"/>
              <a:ea typeface="標楷體" panose="03000509000000000000" pitchFamily="65" charset="-120"/>
            </a:rPr>
            <a:t>(</a:t>
          </a:r>
          <a:r>
            <a:rPr lang="zh-TW" altLang="en-US" sz="2800" b="1" kern="1200" dirty="0" smtClean="0">
              <a:solidFill>
                <a:srgbClr val="0000FF"/>
              </a:solidFill>
              <a:latin typeface="標楷體" panose="03000509000000000000" pitchFamily="65" charset="-120"/>
              <a:ea typeface="標楷體" panose="03000509000000000000" pitchFamily="65" charset="-120"/>
            </a:rPr>
            <a:t>恢復</a:t>
          </a:r>
          <a:r>
            <a:rPr lang="en-US" altLang="zh-TW" sz="2800" b="1" kern="1200" dirty="0" smtClean="0">
              <a:solidFill>
                <a:srgbClr val="0000FF"/>
              </a:solidFill>
              <a:latin typeface="標楷體" panose="03000509000000000000" pitchFamily="65" charset="-120"/>
              <a:ea typeface="標楷體" panose="03000509000000000000" pitchFamily="65" charset="-120"/>
            </a:rPr>
            <a:t>)</a:t>
          </a:r>
          <a:r>
            <a:rPr lang="zh-TW" altLang="en-US" sz="2800" b="1" kern="1200" dirty="0" smtClean="0">
              <a:solidFill>
                <a:srgbClr val="0000FF"/>
              </a:solidFill>
              <a:latin typeface="標楷體" panose="03000509000000000000" pitchFamily="65" charset="-120"/>
              <a:ea typeface="標楷體" panose="03000509000000000000" pitchFamily="65" charset="-120"/>
            </a:rPr>
            <a:t>交易之時間</a:t>
          </a:r>
          <a:endParaRPr lang="zh-TW" altLang="en-US" sz="2800" b="1" kern="1200" dirty="0">
            <a:solidFill>
              <a:srgbClr val="0000FF"/>
            </a:solidFill>
            <a:latin typeface="標楷體" panose="03000509000000000000" pitchFamily="65" charset="-120"/>
            <a:ea typeface="標楷體" panose="03000509000000000000" pitchFamily="65" charset="-120"/>
            <a:cs typeface="+mn-cs"/>
          </a:endParaRPr>
        </a:p>
      </dsp:txBody>
      <dsp:txXfrm>
        <a:off x="65634" y="65634"/>
        <a:ext cx="8437684" cy="1213243"/>
      </dsp:txXfrm>
    </dsp:sp>
    <dsp:sp modelId="{2D76D21F-54D8-4851-96B4-7E79CF1F0174}">
      <dsp:nvSpPr>
        <dsp:cNvPr id="0" name=""/>
        <dsp:cNvSpPr/>
      </dsp:nvSpPr>
      <dsp:spPr>
        <a:xfrm>
          <a:off x="0" y="1350436"/>
          <a:ext cx="8568952" cy="3057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064" tIns="30480" rIns="170688" bIns="30480" numCol="1" spcCol="1270" anchor="t" anchorCtr="0">
          <a:noAutofit/>
        </a:bodyPr>
        <a:lstStyle/>
        <a:p>
          <a:pPr marL="228600" lvl="1" indent="-228600" algn="l" defTabSz="1066800" rtl="0">
            <a:lnSpc>
              <a:spcPct val="90000"/>
            </a:lnSpc>
            <a:spcBef>
              <a:spcPct val="0"/>
            </a:spcBef>
            <a:spcAft>
              <a:spcPct val="20000"/>
            </a:spcAft>
            <a:buChar char="••"/>
          </a:pPr>
          <a:endParaRPr lang="zh-TW" altLang="en-US" sz="2400" kern="1200" dirty="0"/>
        </a:p>
        <a:p>
          <a:pPr marL="228600" lvl="1" indent="-228600" algn="l" defTabSz="1066800" rtl="0">
            <a:lnSpc>
              <a:spcPct val="90000"/>
            </a:lnSpc>
            <a:spcBef>
              <a:spcPct val="0"/>
            </a:spcBef>
            <a:spcAft>
              <a:spcPct val="20000"/>
            </a:spcAft>
            <a:buChar char="••"/>
          </a:pPr>
          <a:r>
            <a:rPr lang="zh-TW" sz="2400" kern="1200" dirty="0" smtClean="0">
              <a:solidFill>
                <a:srgbClr val="3366FF"/>
              </a:solidFill>
              <a:effectLst/>
              <a:ea typeface="標楷體"/>
              <a:cs typeface="+mn-cs"/>
            </a:rPr>
            <a:t>為免影響市場交易秩序並利作業執行，上市櫃公司宜於公開或召開董事會決議特定事項之前一營業日下午</a:t>
          </a:r>
          <a:r>
            <a:rPr lang="en-US" sz="2400" kern="1200" dirty="0" smtClean="0">
              <a:solidFill>
                <a:srgbClr val="3366FF"/>
              </a:solidFill>
              <a:effectLst/>
              <a:ea typeface="標楷體"/>
              <a:cs typeface="+mn-cs"/>
            </a:rPr>
            <a:t>1</a:t>
          </a:r>
          <a:r>
            <a:rPr lang="zh-TW" sz="2400" kern="1200" dirty="0" smtClean="0">
              <a:solidFill>
                <a:srgbClr val="3366FF"/>
              </a:solidFill>
              <a:effectLst/>
              <a:ea typeface="標楷體"/>
              <a:cs typeface="+mn-cs"/>
            </a:rPr>
            <a:t>時</a:t>
          </a:r>
          <a:r>
            <a:rPr lang="en-US" sz="2400" kern="1200" dirty="0" smtClean="0">
              <a:solidFill>
                <a:srgbClr val="3366FF"/>
              </a:solidFill>
              <a:effectLst/>
              <a:ea typeface="標楷體"/>
              <a:cs typeface="+mn-cs"/>
            </a:rPr>
            <a:t>30</a:t>
          </a:r>
          <a:r>
            <a:rPr lang="zh-TW" sz="2400" kern="1200" dirty="0" smtClean="0">
              <a:solidFill>
                <a:srgbClr val="3366FF"/>
              </a:solidFill>
              <a:effectLst/>
              <a:ea typeface="標楷體"/>
              <a:cs typeface="+mn-cs"/>
            </a:rPr>
            <a:t>分後之營業時間內向本中心提出暫停交易申請，儘量避免於一般交易時間內為之。</a:t>
          </a:r>
          <a:endParaRPr lang="en-US" sz="2400" kern="1200" dirty="0">
            <a:solidFill>
              <a:srgbClr val="3366FF"/>
            </a:solidFill>
            <a:latin typeface="標楷體" pitchFamily="65" charset="-120"/>
            <a:ea typeface="標楷體" pitchFamily="65" charset="-120"/>
          </a:endParaRPr>
        </a:p>
        <a:p>
          <a:pPr marL="228600" lvl="1" indent="-228600" algn="l" defTabSz="1066800" rtl="0">
            <a:lnSpc>
              <a:spcPct val="90000"/>
            </a:lnSpc>
            <a:spcBef>
              <a:spcPct val="0"/>
            </a:spcBef>
            <a:spcAft>
              <a:spcPct val="20000"/>
            </a:spcAft>
            <a:buChar char="••"/>
          </a:pPr>
          <a:r>
            <a:rPr lang="zh-TW" altLang="en-US" sz="2400" kern="1200" dirty="0" smtClean="0">
              <a:solidFill>
                <a:srgbClr val="3366FF"/>
              </a:solidFill>
              <a:latin typeface="標楷體" pitchFamily="65" charset="-120"/>
              <a:ea typeface="標楷體" pitchFamily="65" charset="-120"/>
            </a:rPr>
            <a:t>倘因內部作業，致須於下午</a:t>
          </a:r>
          <a:r>
            <a:rPr lang="en-US" altLang="en-US" sz="2400" kern="1200" dirty="0" smtClean="0">
              <a:solidFill>
                <a:srgbClr val="3366FF"/>
              </a:solidFill>
              <a:latin typeface="標楷體" pitchFamily="65" charset="-120"/>
              <a:ea typeface="標楷體" pitchFamily="65" charset="-120"/>
            </a:rPr>
            <a:t>5</a:t>
          </a:r>
          <a:r>
            <a:rPr lang="zh-TW" altLang="en-US" sz="2400" kern="1200" dirty="0" smtClean="0">
              <a:solidFill>
                <a:srgbClr val="3366FF"/>
              </a:solidFill>
              <a:latin typeface="標楷體" pitchFamily="65" charset="-120"/>
              <a:ea typeface="標楷體" pitchFamily="65" charset="-120"/>
            </a:rPr>
            <a:t>時</a:t>
          </a:r>
          <a:r>
            <a:rPr lang="en-US" altLang="en-US" sz="2400" kern="1200" dirty="0" smtClean="0">
              <a:solidFill>
                <a:srgbClr val="3366FF"/>
              </a:solidFill>
              <a:latin typeface="標楷體" pitchFamily="65" charset="-120"/>
              <a:ea typeface="標楷體" pitchFamily="65" charset="-120"/>
            </a:rPr>
            <a:t>30</a:t>
          </a:r>
          <a:r>
            <a:rPr lang="zh-TW" altLang="en-US" sz="2400" kern="1200" dirty="0" smtClean="0">
              <a:solidFill>
                <a:srgbClr val="3366FF"/>
              </a:solidFill>
              <a:latin typeface="標楷體" pitchFamily="65" charset="-120"/>
              <a:ea typeface="標楷體" pitchFamily="65" charset="-120"/>
            </a:rPr>
            <a:t>分後，始能檢具暫停</a:t>
          </a:r>
          <a:r>
            <a:rPr lang="en-US" altLang="en-US" sz="2400" kern="1200" dirty="0" smtClean="0">
              <a:solidFill>
                <a:srgbClr val="3366FF"/>
              </a:solidFill>
              <a:latin typeface="標楷體" pitchFamily="65" charset="-120"/>
              <a:ea typeface="標楷體" pitchFamily="65" charset="-120"/>
            </a:rPr>
            <a:t>(</a:t>
          </a:r>
          <a:r>
            <a:rPr lang="zh-TW" altLang="en-US" sz="2400" kern="1200" dirty="0" smtClean="0">
              <a:solidFill>
                <a:srgbClr val="3366FF"/>
              </a:solidFill>
              <a:latin typeface="標楷體" pitchFamily="65" charset="-120"/>
              <a:ea typeface="標楷體" pitchFamily="65" charset="-120"/>
            </a:rPr>
            <a:t>恢復</a:t>
          </a:r>
          <a:r>
            <a:rPr lang="en-US" altLang="en-US" sz="2400" kern="1200" dirty="0" smtClean="0">
              <a:solidFill>
                <a:srgbClr val="3366FF"/>
              </a:solidFill>
              <a:latin typeface="標楷體" pitchFamily="65" charset="-120"/>
              <a:ea typeface="標楷體" pitchFamily="65" charset="-120"/>
            </a:rPr>
            <a:t>)</a:t>
          </a:r>
          <a:r>
            <a:rPr lang="zh-TW" altLang="en-US" sz="2400" kern="1200" dirty="0" smtClean="0">
              <a:solidFill>
                <a:srgbClr val="3366FF"/>
              </a:solidFill>
              <a:latin typeface="標楷體" pitchFamily="65" charset="-120"/>
              <a:ea typeface="標楷體" pitchFamily="65" charset="-120"/>
            </a:rPr>
            <a:t>交易申請書及相關資料向本中心申請暫停</a:t>
          </a:r>
          <a:r>
            <a:rPr lang="en-US" altLang="en-US" sz="2400" kern="1200" dirty="0" smtClean="0">
              <a:solidFill>
                <a:srgbClr val="3366FF"/>
              </a:solidFill>
              <a:latin typeface="標楷體" pitchFamily="65" charset="-120"/>
              <a:ea typeface="標楷體" pitchFamily="65" charset="-120"/>
            </a:rPr>
            <a:t>(</a:t>
          </a:r>
          <a:r>
            <a:rPr lang="zh-TW" altLang="en-US" sz="2400" kern="1200" dirty="0" smtClean="0">
              <a:solidFill>
                <a:srgbClr val="3366FF"/>
              </a:solidFill>
              <a:latin typeface="標楷體" pitchFamily="65" charset="-120"/>
              <a:ea typeface="標楷體" pitchFamily="65" charset="-120"/>
            </a:rPr>
            <a:t>恢復</a:t>
          </a:r>
          <a:r>
            <a:rPr lang="en-US" altLang="en-US" sz="2400" kern="1200" dirty="0" smtClean="0">
              <a:solidFill>
                <a:srgbClr val="3366FF"/>
              </a:solidFill>
              <a:latin typeface="標楷體" pitchFamily="65" charset="-120"/>
              <a:ea typeface="標楷體" pitchFamily="65" charset="-120"/>
            </a:rPr>
            <a:t>)</a:t>
          </a:r>
          <a:r>
            <a:rPr lang="zh-TW" altLang="en-US" sz="2400" kern="1200" dirty="0" smtClean="0">
              <a:solidFill>
                <a:srgbClr val="3366FF"/>
              </a:solidFill>
              <a:latin typeface="標楷體" pitchFamily="65" charset="-120"/>
              <a:ea typeface="標楷體" pitchFamily="65" charset="-120"/>
            </a:rPr>
            <a:t>交易，請於申請當日下午</a:t>
          </a:r>
          <a:r>
            <a:rPr lang="en-US" altLang="en-US" sz="2400" kern="1200" dirty="0" smtClean="0">
              <a:solidFill>
                <a:srgbClr val="3366FF"/>
              </a:solidFill>
              <a:latin typeface="標楷體" pitchFamily="65" charset="-120"/>
              <a:ea typeface="標楷體" pitchFamily="65" charset="-120"/>
            </a:rPr>
            <a:t>1</a:t>
          </a:r>
          <a:r>
            <a:rPr lang="zh-TW" altLang="en-US" sz="2400" kern="1200" dirty="0" smtClean="0">
              <a:solidFill>
                <a:srgbClr val="3366FF"/>
              </a:solidFill>
              <a:latin typeface="標楷體" pitchFamily="65" charset="-120"/>
              <a:ea typeface="標楷體" pitchFamily="65" charset="-120"/>
            </a:rPr>
            <a:t>時</a:t>
          </a:r>
          <a:r>
            <a:rPr lang="en-US" altLang="en-US" sz="2400" kern="1200" dirty="0" smtClean="0">
              <a:solidFill>
                <a:srgbClr val="3366FF"/>
              </a:solidFill>
              <a:latin typeface="標楷體" pitchFamily="65" charset="-120"/>
              <a:ea typeface="標楷體" pitchFamily="65" charset="-120"/>
            </a:rPr>
            <a:t>30</a:t>
          </a:r>
          <a:r>
            <a:rPr lang="zh-TW" altLang="en-US" sz="2400" kern="1200" dirty="0" smtClean="0">
              <a:solidFill>
                <a:srgbClr val="3366FF"/>
              </a:solidFill>
              <a:latin typeface="標楷體" pitchFamily="65" charset="-120"/>
              <a:ea typeface="標楷體" pitchFamily="65" charset="-120"/>
            </a:rPr>
            <a:t>分後，先與本中心服務同仁聯繫，以利後續作業之進行。</a:t>
          </a:r>
          <a:endParaRPr lang="en-US" sz="2400" kern="1200" dirty="0">
            <a:solidFill>
              <a:srgbClr val="3366FF"/>
            </a:solidFill>
            <a:latin typeface="標楷體" pitchFamily="65" charset="-120"/>
            <a:ea typeface="標楷體" pitchFamily="65" charset="-120"/>
          </a:endParaRPr>
        </a:p>
        <a:p>
          <a:pPr marL="228600" lvl="1" indent="-228600" algn="l" defTabSz="1066800">
            <a:lnSpc>
              <a:spcPct val="90000"/>
            </a:lnSpc>
            <a:spcBef>
              <a:spcPct val="0"/>
            </a:spcBef>
            <a:spcAft>
              <a:spcPct val="20000"/>
            </a:spcAft>
            <a:buChar char="••"/>
          </a:pPr>
          <a:endParaRPr lang="zh-TW" altLang="en-US" sz="2400" kern="1200" dirty="0" smtClean="0">
            <a:solidFill>
              <a:srgbClr val="3366FF"/>
            </a:solidFill>
            <a:latin typeface="標楷體" pitchFamily="65" charset="-120"/>
            <a:ea typeface="標楷體" pitchFamily="65" charset="-120"/>
          </a:endParaRPr>
        </a:p>
      </dsp:txBody>
      <dsp:txXfrm>
        <a:off x="0" y="1350436"/>
        <a:ext cx="8568952" cy="305782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2690" name="Rectangle 2"/>
          <p:cNvSpPr>
            <a:spLocks noGrp="1" noChangeArrowheads="1"/>
          </p:cNvSpPr>
          <p:nvPr>
            <p:ph type="hdr" sz="quarter"/>
          </p:nvPr>
        </p:nvSpPr>
        <p:spPr bwMode="auto">
          <a:xfrm>
            <a:off x="0" y="0"/>
            <a:ext cx="2946400" cy="496412"/>
          </a:xfrm>
          <a:prstGeom prst="rect">
            <a:avLst/>
          </a:prstGeom>
          <a:noFill/>
          <a:ln w="9525">
            <a:noFill/>
            <a:miter lim="800000"/>
            <a:headEnd/>
            <a:tailEnd/>
          </a:ln>
          <a:effectLst/>
        </p:spPr>
        <p:txBody>
          <a:bodyPr vert="horz" wrap="square" lIns="92737" tIns="46364" rIns="92737" bIns="46364" numCol="1" anchor="t" anchorCtr="0" compatLnSpc="1">
            <a:prstTxWarp prst="textNoShape">
              <a:avLst/>
            </a:prstTxWarp>
          </a:bodyPr>
          <a:lstStyle>
            <a:lvl1pPr algn="l" defTabSz="927100" eaLnBrk="1" latinLnBrk="1" hangingPunct="1">
              <a:defRPr kumimoji="1">
                <a:solidFill>
                  <a:schemeClr val="tx1"/>
                </a:solidFill>
                <a:latin typeface="Gulim" pitchFamily="34" charset="-127"/>
              </a:defRPr>
            </a:lvl1pPr>
          </a:lstStyle>
          <a:p>
            <a:pPr>
              <a:defRPr/>
            </a:pPr>
            <a:endParaRPr lang="en-US" altLang="ko-KR"/>
          </a:p>
        </p:txBody>
      </p:sp>
      <p:sp>
        <p:nvSpPr>
          <p:cNvPr id="242691" name="Rectangle 3"/>
          <p:cNvSpPr>
            <a:spLocks noGrp="1" noChangeArrowheads="1"/>
          </p:cNvSpPr>
          <p:nvPr>
            <p:ph type="dt" sz="quarter" idx="1"/>
          </p:nvPr>
        </p:nvSpPr>
        <p:spPr bwMode="auto">
          <a:xfrm>
            <a:off x="3851275" y="0"/>
            <a:ext cx="2946400" cy="496412"/>
          </a:xfrm>
          <a:prstGeom prst="rect">
            <a:avLst/>
          </a:prstGeom>
          <a:noFill/>
          <a:ln w="9525">
            <a:noFill/>
            <a:miter lim="800000"/>
            <a:headEnd/>
            <a:tailEnd/>
          </a:ln>
          <a:effectLst/>
        </p:spPr>
        <p:txBody>
          <a:bodyPr vert="horz" wrap="square" lIns="92737" tIns="46364" rIns="92737" bIns="46364" numCol="1" anchor="t" anchorCtr="0" compatLnSpc="1">
            <a:prstTxWarp prst="textNoShape">
              <a:avLst/>
            </a:prstTxWarp>
          </a:bodyPr>
          <a:lstStyle>
            <a:lvl1pPr algn="r" defTabSz="927100" eaLnBrk="1" latinLnBrk="1" hangingPunct="1">
              <a:defRPr kumimoji="1">
                <a:solidFill>
                  <a:schemeClr val="tx1"/>
                </a:solidFill>
                <a:latin typeface="Gulim" pitchFamily="34" charset="-127"/>
              </a:defRPr>
            </a:lvl1pPr>
          </a:lstStyle>
          <a:p>
            <a:pPr>
              <a:defRPr/>
            </a:pPr>
            <a:endParaRPr lang="en-US" altLang="ko-KR"/>
          </a:p>
        </p:txBody>
      </p:sp>
      <p:sp>
        <p:nvSpPr>
          <p:cNvPr id="242692" name="Rectangle 4"/>
          <p:cNvSpPr>
            <a:spLocks noGrp="1" noChangeArrowheads="1"/>
          </p:cNvSpPr>
          <p:nvPr>
            <p:ph type="ftr" sz="quarter" idx="2"/>
          </p:nvPr>
        </p:nvSpPr>
        <p:spPr bwMode="auto">
          <a:xfrm>
            <a:off x="0" y="9431814"/>
            <a:ext cx="2946400" cy="496411"/>
          </a:xfrm>
          <a:prstGeom prst="rect">
            <a:avLst/>
          </a:prstGeom>
          <a:noFill/>
          <a:ln w="9525">
            <a:noFill/>
            <a:miter lim="800000"/>
            <a:headEnd/>
            <a:tailEnd/>
          </a:ln>
          <a:effectLst/>
        </p:spPr>
        <p:txBody>
          <a:bodyPr vert="horz" wrap="square" lIns="92737" tIns="46364" rIns="92737" bIns="46364" numCol="1" anchor="b" anchorCtr="0" compatLnSpc="1">
            <a:prstTxWarp prst="textNoShape">
              <a:avLst/>
            </a:prstTxWarp>
          </a:bodyPr>
          <a:lstStyle>
            <a:lvl1pPr algn="l" defTabSz="927100" eaLnBrk="1" latinLnBrk="1" hangingPunct="1">
              <a:defRPr kumimoji="1">
                <a:solidFill>
                  <a:schemeClr val="tx1"/>
                </a:solidFill>
                <a:latin typeface="Gulim" pitchFamily="34" charset="-127"/>
              </a:defRPr>
            </a:lvl1pPr>
          </a:lstStyle>
          <a:p>
            <a:pPr>
              <a:defRPr/>
            </a:pPr>
            <a:endParaRPr lang="en-US" altLang="ko-KR"/>
          </a:p>
        </p:txBody>
      </p:sp>
      <p:sp>
        <p:nvSpPr>
          <p:cNvPr id="242693" name="Rectangle 5"/>
          <p:cNvSpPr>
            <a:spLocks noGrp="1" noChangeArrowheads="1"/>
          </p:cNvSpPr>
          <p:nvPr>
            <p:ph type="sldNum" sz="quarter" idx="3"/>
          </p:nvPr>
        </p:nvSpPr>
        <p:spPr bwMode="auto">
          <a:xfrm>
            <a:off x="3851275" y="9431814"/>
            <a:ext cx="2946400" cy="496411"/>
          </a:xfrm>
          <a:prstGeom prst="rect">
            <a:avLst/>
          </a:prstGeom>
          <a:noFill/>
          <a:ln w="9525">
            <a:noFill/>
            <a:miter lim="800000"/>
            <a:headEnd/>
            <a:tailEnd/>
          </a:ln>
          <a:effectLst/>
        </p:spPr>
        <p:txBody>
          <a:bodyPr vert="horz" wrap="square" lIns="92737" tIns="46364" rIns="92737" bIns="46364" numCol="1" anchor="b" anchorCtr="0" compatLnSpc="1">
            <a:prstTxWarp prst="textNoShape">
              <a:avLst/>
            </a:prstTxWarp>
          </a:bodyPr>
          <a:lstStyle>
            <a:lvl1pPr algn="r" defTabSz="927100" eaLnBrk="1" latinLnBrk="1" hangingPunct="1">
              <a:defRPr kumimoji="1">
                <a:solidFill>
                  <a:schemeClr val="tx1"/>
                </a:solidFill>
                <a:latin typeface="Gulim" pitchFamily="34" charset="-127"/>
              </a:defRPr>
            </a:lvl1pPr>
          </a:lstStyle>
          <a:p>
            <a:pPr>
              <a:defRPr/>
            </a:pPr>
            <a:fld id="{749EB704-2DEF-40B4-9251-DB707210FDA1}" type="slidenum">
              <a:rPr lang="en-US" altLang="ko-KR"/>
              <a:pPr>
                <a:defRPr/>
              </a:pPr>
              <a:t>‹#›</a:t>
            </a:fld>
            <a:endParaRPr lang="en-US" altLang="ko-KR"/>
          </a:p>
        </p:txBody>
      </p:sp>
    </p:spTree>
    <p:extLst>
      <p:ext uri="{BB962C8B-B14F-4D97-AF65-F5344CB8AC3E}">
        <p14:creationId xmlns:p14="http://schemas.microsoft.com/office/powerpoint/2010/main" val="12515977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6400" cy="496412"/>
          </a:xfrm>
          <a:prstGeom prst="rect">
            <a:avLst/>
          </a:prstGeom>
          <a:noFill/>
          <a:ln w="9525">
            <a:noFill/>
            <a:miter lim="800000"/>
            <a:headEnd/>
            <a:tailEnd/>
          </a:ln>
          <a:effectLst/>
        </p:spPr>
        <p:txBody>
          <a:bodyPr vert="horz" wrap="square" lIns="92737" tIns="46364" rIns="92737" bIns="46364" numCol="1" anchor="t" anchorCtr="0" compatLnSpc="1">
            <a:prstTxWarp prst="textNoShape">
              <a:avLst/>
            </a:prstTxWarp>
          </a:bodyPr>
          <a:lstStyle>
            <a:lvl1pPr algn="l" defTabSz="927100" eaLnBrk="1" latinLnBrk="1" hangingPunct="1">
              <a:defRPr kumimoji="1" b="0">
                <a:solidFill>
                  <a:schemeClr val="tx1"/>
                </a:solidFill>
                <a:latin typeface="Gulim" pitchFamily="34" charset="-127"/>
              </a:defRPr>
            </a:lvl1pPr>
          </a:lstStyle>
          <a:p>
            <a:pPr>
              <a:defRPr/>
            </a:pPr>
            <a:endParaRPr lang="en-US" altLang="ko-KR"/>
          </a:p>
        </p:txBody>
      </p:sp>
      <p:sp>
        <p:nvSpPr>
          <p:cNvPr id="10243" name="Rectangle 3"/>
          <p:cNvSpPr>
            <a:spLocks noGrp="1" noChangeArrowheads="1"/>
          </p:cNvSpPr>
          <p:nvPr>
            <p:ph type="dt" idx="1"/>
          </p:nvPr>
        </p:nvSpPr>
        <p:spPr bwMode="auto">
          <a:xfrm>
            <a:off x="3849688" y="0"/>
            <a:ext cx="2946400" cy="496412"/>
          </a:xfrm>
          <a:prstGeom prst="rect">
            <a:avLst/>
          </a:prstGeom>
          <a:noFill/>
          <a:ln w="9525">
            <a:noFill/>
            <a:miter lim="800000"/>
            <a:headEnd/>
            <a:tailEnd/>
          </a:ln>
          <a:effectLst/>
        </p:spPr>
        <p:txBody>
          <a:bodyPr vert="horz" wrap="square" lIns="92737" tIns="46364" rIns="92737" bIns="46364" numCol="1" anchor="t" anchorCtr="0" compatLnSpc="1">
            <a:prstTxWarp prst="textNoShape">
              <a:avLst/>
            </a:prstTxWarp>
          </a:bodyPr>
          <a:lstStyle>
            <a:lvl1pPr algn="r" defTabSz="927100" eaLnBrk="1" latinLnBrk="1" hangingPunct="1">
              <a:defRPr kumimoji="1" b="0">
                <a:solidFill>
                  <a:schemeClr val="tx1"/>
                </a:solidFill>
                <a:latin typeface="Gulim" pitchFamily="34" charset="-127"/>
              </a:defRPr>
            </a:lvl1pPr>
          </a:lstStyle>
          <a:p>
            <a:pPr>
              <a:defRPr/>
            </a:pPr>
            <a:endParaRPr lang="en-US" altLang="ko-KR"/>
          </a:p>
        </p:txBody>
      </p:sp>
      <p:sp>
        <p:nvSpPr>
          <p:cNvPr id="76804" name="Rectangle 4"/>
          <p:cNvSpPr>
            <a:spLocks noGrp="1" noRot="1" noChangeAspect="1" noChangeArrowheads="1" noTextEdit="1"/>
          </p:cNvSpPr>
          <p:nvPr>
            <p:ph type="sldImg" idx="2"/>
          </p:nvPr>
        </p:nvSpPr>
        <p:spPr bwMode="auto">
          <a:xfrm>
            <a:off x="920750" y="746125"/>
            <a:ext cx="4960938" cy="3722688"/>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77863" y="4715109"/>
            <a:ext cx="5441950" cy="4467702"/>
          </a:xfrm>
          <a:prstGeom prst="rect">
            <a:avLst/>
          </a:prstGeom>
          <a:noFill/>
          <a:ln w="9525">
            <a:noFill/>
            <a:miter lim="800000"/>
            <a:headEnd/>
            <a:tailEnd/>
          </a:ln>
          <a:effectLst/>
        </p:spPr>
        <p:txBody>
          <a:bodyPr vert="horz" wrap="square" lIns="92737" tIns="46364" rIns="92737" bIns="46364" numCol="1" anchor="t" anchorCtr="0" compatLnSpc="1">
            <a:prstTxWarp prst="textNoShape">
              <a:avLst/>
            </a:prstTxWarp>
          </a:bodyPr>
          <a:lstStyle/>
          <a:p>
            <a:pPr lvl="0"/>
            <a:r>
              <a:rPr lang="ko-KR" altLang="en-US" noProof="0" smtClean="0"/>
              <a:t>마스터 텍스트 스타일을 편집합니다</a:t>
            </a:r>
          </a:p>
          <a:p>
            <a:pPr lvl="1"/>
            <a:r>
              <a:rPr lang="ko-KR" altLang="en-US" noProof="0" smtClean="0"/>
              <a:t>둘째 수준</a:t>
            </a:r>
          </a:p>
          <a:p>
            <a:pPr lvl="2"/>
            <a:r>
              <a:rPr lang="ko-KR" altLang="en-US" noProof="0" smtClean="0"/>
              <a:t>셋째 수준</a:t>
            </a:r>
          </a:p>
          <a:p>
            <a:pPr lvl="3"/>
            <a:r>
              <a:rPr lang="ko-KR" altLang="en-US" noProof="0" smtClean="0"/>
              <a:t>넷째 수준</a:t>
            </a:r>
          </a:p>
          <a:p>
            <a:pPr lvl="4"/>
            <a:r>
              <a:rPr lang="ko-KR" altLang="en-US" noProof="0" smtClean="0"/>
              <a:t>다섯째 수준</a:t>
            </a:r>
          </a:p>
        </p:txBody>
      </p:sp>
      <p:sp>
        <p:nvSpPr>
          <p:cNvPr id="10246" name="Rectangle 6"/>
          <p:cNvSpPr>
            <a:spLocks noGrp="1" noChangeArrowheads="1"/>
          </p:cNvSpPr>
          <p:nvPr>
            <p:ph type="ftr" sz="quarter" idx="4"/>
          </p:nvPr>
        </p:nvSpPr>
        <p:spPr bwMode="auto">
          <a:xfrm>
            <a:off x="0" y="9430220"/>
            <a:ext cx="2946400" cy="496412"/>
          </a:xfrm>
          <a:prstGeom prst="rect">
            <a:avLst/>
          </a:prstGeom>
          <a:noFill/>
          <a:ln w="9525">
            <a:noFill/>
            <a:miter lim="800000"/>
            <a:headEnd/>
            <a:tailEnd/>
          </a:ln>
          <a:effectLst/>
        </p:spPr>
        <p:txBody>
          <a:bodyPr vert="horz" wrap="square" lIns="92737" tIns="46364" rIns="92737" bIns="46364" numCol="1" anchor="b" anchorCtr="0" compatLnSpc="1">
            <a:prstTxWarp prst="textNoShape">
              <a:avLst/>
            </a:prstTxWarp>
          </a:bodyPr>
          <a:lstStyle>
            <a:lvl1pPr algn="l" defTabSz="927100" eaLnBrk="1" latinLnBrk="1" hangingPunct="1">
              <a:defRPr kumimoji="1" b="0">
                <a:solidFill>
                  <a:schemeClr val="tx1"/>
                </a:solidFill>
                <a:latin typeface="Gulim" pitchFamily="34" charset="-127"/>
              </a:defRPr>
            </a:lvl1pPr>
          </a:lstStyle>
          <a:p>
            <a:pPr>
              <a:defRPr/>
            </a:pPr>
            <a:endParaRPr lang="en-US" altLang="ko-KR"/>
          </a:p>
        </p:txBody>
      </p:sp>
      <p:sp>
        <p:nvSpPr>
          <p:cNvPr id="10247" name="Rectangle 7"/>
          <p:cNvSpPr>
            <a:spLocks noGrp="1" noChangeArrowheads="1"/>
          </p:cNvSpPr>
          <p:nvPr>
            <p:ph type="sldNum" sz="quarter" idx="5"/>
          </p:nvPr>
        </p:nvSpPr>
        <p:spPr bwMode="auto">
          <a:xfrm>
            <a:off x="3849688" y="9430220"/>
            <a:ext cx="2946400" cy="496412"/>
          </a:xfrm>
          <a:prstGeom prst="rect">
            <a:avLst/>
          </a:prstGeom>
          <a:noFill/>
          <a:ln w="9525">
            <a:noFill/>
            <a:miter lim="800000"/>
            <a:headEnd/>
            <a:tailEnd/>
          </a:ln>
          <a:effectLst/>
        </p:spPr>
        <p:txBody>
          <a:bodyPr vert="horz" wrap="square" lIns="92737" tIns="46364" rIns="92737" bIns="46364" numCol="1" anchor="b" anchorCtr="0" compatLnSpc="1">
            <a:prstTxWarp prst="textNoShape">
              <a:avLst/>
            </a:prstTxWarp>
          </a:bodyPr>
          <a:lstStyle>
            <a:lvl1pPr algn="r" defTabSz="927100" eaLnBrk="1" latinLnBrk="1" hangingPunct="1">
              <a:defRPr kumimoji="1" b="0">
                <a:solidFill>
                  <a:schemeClr val="tx1"/>
                </a:solidFill>
                <a:latin typeface="Gulim" pitchFamily="34" charset="-127"/>
              </a:defRPr>
            </a:lvl1pPr>
          </a:lstStyle>
          <a:p>
            <a:pPr>
              <a:defRPr/>
            </a:pPr>
            <a:fld id="{2E6727E4-4FD2-4F3B-97AE-2F04ACB3E821}" type="slidenum">
              <a:rPr lang="en-US" altLang="ko-KR"/>
              <a:pPr>
                <a:defRPr/>
              </a:pPr>
              <a:t>‹#›</a:t>
            </a:fld>
            <a:endParaRPr lang="en-US" altLang="ko-KR"/>
          </a:p>
        </p:txBody>
      </p:sp>
    </p:spTree>
    <p:extLst>
      <p:ext uri="{BB962C8B-B14F-4D97-AF65-F5344CB8AC3E}">
        <p14:creationId xmlns:p14="http://schemas.microsoft.com/office/powerpoint/2010/main" val="1805472156"/>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1pPr>
    <a:lvl2pPr marL="4572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2pPr>
    <a:lvl3pPr marL="9144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3pPr>
    <a:lvl4pPr marL="13716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4pPr>
    <a:lvl5pPr marL="18288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E9C00400-4528-4EBE-B9C2-6DD5B2EFEF52}" type="slidenum">
              <a:rPr lang="en-US" altLang="ko-KR" smtClean="0"/>
              <a:pPr/>
              <a:t>0</a:t>
            </a:fld>
            <a:endParaRPr lang="en-US" altLang="ko-KR" smtClean="0"/>
          </a:p>
        </p:txBody>
      </p:sp>
      <p:sp>
        <p:nvSpPr>
          <p:cNvPr id="77827" name="Rectangle 2"/>
          <p:cNvSpPr>
            <a:spLocks noGrp="1" noRot="1" noChangeAspect="1" noChangeArrowheads="1" noTextEdit="1"/>
          </p:cNvSpPr>
          <p:nvPr>
            <p:ph type="sldImg"/>
          </p:nvPr>
        </p:nvSpPr>
        <p:spPr>
          <a:solidFill>
            <a:srgbClr val="FFFFFF"/>
          </a:solidFill>
          <a:ln/>
        </p:spPr>
      </p:sp>
      <p:sp>
        <p:nvSpPr>
          <p:cNvPr id="77828" name="Rectangle 3"/>
          <p:cNvSpPr>
            <a:spLocks noGrp="1" noChangeArrowheads="1"/>
          </p:cNvSpPr>
          <p:nvPr>
            <p:ph type="body" idx="1"/>
          </p:nvPr>
        </p:nvSpPr>
        <p:spPr>
          <a:solidFill>
            <a:srgbClr val="FFFFFF"/>
          </a:solidFill>
          <a:ln>
            <a:solidFill>
              <a:srgbClr val="000000"/>
            </a:solidFill>
          </a:ln>
        </p:spPr>
        <p:txBody>
          <a:bodyPr lIns="92402" tIns="46201" rIns="92402" bIns="46201"/>
          <a:lstStyle/>
          <a:p>
            <a:pPr eaLnBrk="1" hangingPunct="1"/>
            <a:endParaRPr lang="zh-TW" altLang="en-US" dirty="0" smtClean="0"/>
          </a:p>
        </p:txBody>
      </p:sp>
    </p:spTree>
    <p:extLst>
      <p:ext uri="{BB962C8B-B14F-4D97-AF65-F5344CB8AC3E}">
        <p14:creationId xmlns:p14="http://schemas.microsoft.com/office/powerpoint/2010/main" val="3377607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24652350-7A44-46EB-ADEC-38EE7BAA1E8E}" type="slidenum">
              <a:rPr lang="zh-TW" altLang="en-US" smtClean="0"/>
              <a:pPr>
                <a:defRPr/>
              </a:pPr>
              <a:t>2</a:t>
            </a:fld>
            <a:endParaRPr lang="zh-TW" altLang="en-US"/>
          </a:p>
        </p:txBody>
      </p:sp>
    </p:spTree>
    <p:extLst>
      <p:ext uri="{BB962C8B-B14F-4D97-AF65-F5344CB8AC3E}">
        <p14:creationId xmlns:p14="http://schemas.microsoft.com/office/powerpoint/2010/main" val="284124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24652350-7A44-46EB-ADEC-38EE7BAA1E8E}" type="slidenum">
              <a:rPr lang="zh-TW" altLang="en-US" smtClean="0"/>
              <a:pPr>
                <a:defRPr/>
              </a:pPr>
              <a:t>3</a:t>
            </a:fld>
            <a:endParaRPr lang="zh-TW" altLang="en-US"/>
          </a:p>
        </p:txBody>
      </p:sp>
    </p:spTree>
    <p:extLst>
      <p:ext uri="{BB962C8B-B14F-4D97-AF65-F5344CB8AC3E}">
        <p14:creationId xmlns:p14="http://schemas.microsoft.com/office/powerpoint/2010/main" val="2432070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24652350-7A44-46EB-ADEC-38EE7BAA1E8E}" type="slidenum">
              <a:rPr lang="zh-TW" altLang="en-US" smtClean="0"/>
              <a:pPr>
                <a:defRPr/>
              </a:pPr>
              <a:t>4</a:t>
            </a:fld>
            <a:endParaRPr lang="zh-TW" altLang="en-US"/>
          </a:p>
        </p:txBody>
      </p:sp>
    </p:spTree>
    <p:extLst>
      <p:ext uri="{BB962C8B-B14F-4D97-AF65-F5344CB8AC3E}">
        <p14:creationId xmlns:p14="http://schemas.microsoft.com/office/powerpoint/2010/main" val="3503493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9459"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smtClean="0"/>
          </a:p>
        </p:txBody>
      </p:sp>
      <p:sp>
        <p:nvSpPr>
          <p:cNvPr id="19460"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47ECE4-F920-474A-9779-D18FEDE9BB99}" type="slidenum">
              <a:rPr lang="zh-TW" altLang="en-US" smtClean="0"/>
              <a:pPr/>
              <a:t>10</a:t>
            </a:fld>
            <a:endParaRPr lang="zh-TW" altLang="en-US" smtClean="0"/>
          </a:p>
        </p:txBody>
      </p:sp>
    </p:spTree>
    <p:extLst>
      <p:ext uri="{BB962C8B-B14F-4D97-AF65-F5344CB8AC3E}">
        <p14:creationId xmlns:p14="http://schemas.microsoft.com/office/powerpoint/2010/main" val="2356684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9459"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smtClean="0"/>
          </a:p>
        </p:txBody>
      </p:sp>
      <p:sp>
        <p:nvSpPr>
          <p:cNvPr id="19460"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47ECE4-F920-474A-9779-D18FEDE9BB99}" type="slidenum">
              <a:rPr lang="zh-TW" altLang="en-US" smtClean="0"/>
              <a:pPr/>
              <a:t>15</a:t>
            </a:fld>
            <a:endParaRPr lang="zh-TW" altLang="en-US" smtClean="0"/>
          </a:p>
        </p:txBody>
      </p:sp>
    </p:spTree>
    <p:extLst>
      <p:ext uri="{BB962C8B-B14F-4D97-AF65-F5344CB8AC3E}">
        <p14:creationId xmlns:p14="http://schemas.microsoft.com/office/powerpoint/2010/main" val="1794606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24652350-7A44-46EB-ADEC-38EE7BAA1E8E}" type="slidenum">
              <a:rPr lang="zh-TW" altLang="en-US" smtClean="0"/>
              <a:pPr>
                <a:defRPr/>
              </a:pPr>
              <a:t>17</a:t>
            </a:fld>
            <a:endParaRPr lang="zh-TW" altLang="en-US"/>
          </a:p>
        </p:txBody>
      </p:sp>
    </p:spTree>
    <p:extLst>
      <p:ext uri="{BB962C8B-B14F-4D97-AF65-F5344CB8AC3E}">
        <p14:creationId xmlns:p14="http://schemas.microsoft.com/office/powerpoint/2010/main" val="4172757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2E6727E4-4FD2-4F3B-97AE-2F04ACB3E821}" type="slidenum">
              <a:rPr lang="en-US" altLang="ko-KR" smtClean="0"/>
              <a:pPr>
                <a:defRPr/>
              </a:pPr>
              <a:t>24</a:t>
            </a:fld>
            <a:endParaRPr lang="en-US" altLang="ko-KR"/>
          </a:p>
        </p:txBody>
      </p:sp>
    </p:spTree>
    <p:extLst>
      <p:ext uri="{BB962C8B-B14F-4D97-AF65-F5344CB8AC3E}">
        <p14:creationId xmlns:p14="http://schemas.microsoft.com/office/powerpoint/2010/main" val="34105610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3.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54"/>
          <p:cNvSpPr>
            <a:spLocks noGrp="1" noChangeArrowheads="1"/>
          </p:cNvSpPr>
          <p:nvPr>
            <p:ph type="sldNum" sz="quarter" idx="10"/>
          </p:nvPr>
        </p:nvSpPr>
        <p:spPr>
          <a:ln/>
        </p:spPr>
        <p:txBody>
          <a:bodyPr/>
          <a:lstStyle>
            <a:lvl1pPr>
              <a:defRPr/>
            </a:lvl1pPr>
          </a:lstStyle>
          <a:p>
            <a:pPr>
              <a:defRPr/>
            </a:pPr>
            <a:fld id="{D6CB008B-3A15-46F3-9BA2-E3A6DD8348F7}" type="slidenum">
              <a:rPr lang="zh-TW" altLang="en-US"/>
              <a:pPr>
                <a:defRPr/>
              </a:pPr>
              <a:t>‹#›</a:t>
            </a:fld>
            <a:endParaRPr lang="zh-TW" altLang="en-US"/>
          </a:p>
        </p:txBody>
      </p:sp>
      <p:pic>
        <p:nvPicPr>
          <p:cNvPr id="5" name="圖片 1" descr="image0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63" y="120650"/>
            <a:ext cx="19812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4"/>
          <p:cNvSpPr>
            <a:spLocks noGrp="1" noChangeArrowheads="1"/>
          </p:cNvSpPr>
          <p:nvPr>
            <p:ph type="sldNum" sz="quarter" idx="10"/>
          </p:nvPr>
        </p:nvSpPr>
        <p:spPr>
          <a:ln/>
        </p:spPr>
        <p:txBody>
          <a:bodyPr/>
          <a:lstStyle>
            <a:lvl1pPr>
              <a:defRPr/>
            </a:lvl1pPr>
          </a:lstStyle>
          <a:p>
            <a:pPr>
              <a:defRPr/>
            </a:pPr>
            <a:fld id="{E7D90E1B-4985-415C-A4D6-58EA1F9AF57F}"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4"/>
          <p:cNvSpPr>
            <a:spLocks noGrp="1" noChangeArrowheads="1"/>
          </p:cNvSpPr>
          <p:nvPr>
            <p:ph type="sldNum" sz="quarter" idx="10"/>
          </p:nvPr>
        </p:nvSpPr>
        <p:spPr>
          <a:ln/>
        </p:spPr>
        <p:txBody>
          <a:bodyPr/>
          <a:lstStyle>
            <a:lvl1pPr>
              <a:defRPr/>
            </a:lvl1pPr>
          </a:lstStyle>
          <a:p>
            <a:pPr>
              <a:defRPr/>
            </a:pPr>
            <a:fld id="{2D1208C4-CD36-4F19-9F45-A0A23436B0CD}"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底頁">
    <p:spTree>
      <p:nvGrpSpPr>
        <p:cNvPr id="1" name=""/>
        <p:cNvGrpSpPr/>
        <p:nvPr/>
      </p:nvGrpSpPr>
      <p:grpSpPr>
        <a:xfrm>
          <a:off x="0" y="0"/>
          <a:ext cx="0" cy="0"/>
          <a:chOff x="0" y="0"/>
          <a:chExt cx="0" cy="0"/>
        </a:xfrm>
      </p:grpSpPr>
      <p:pic>
        <p:nvPicPr>
          <p:cNvPr id="3" name="Picture 2" descr="D:\yi-siou\Twse\1020527-排版\簡報底頁-W25.png"/>
          <p:cNvPicPr>
            <a:picLocks noChangeAspect="1" noChangeArrowheads="1"/>
          </p:cNvPicPr>
          <p:nvPr userDrawn="1"/>
        </p:nvPicPr>
        <p:blipFill>
          <a:blip r:embed="rId2" cstate="print"/>
          <a:srcRect/>
          <a:stretch>
            <a:fillRect/>
          </a:stretch>
        </p:blipFill>
        <p:spPr bwMode="auto">
          <a:xfrm>
            <a:off x="388938" y="6335713"/>
            <a:ext cx="8366125" cy="261937"/>
          </a:xfrm>
          <a:prstGeom prst="rect">
            <a:avLst/>
          </a:prstGeom>
          <a:noFill/>
          <a:ln w="9525">
            <a:noFill/>
            <a:miter lim="800000"/>
            <a:headEnd/>
            <a:tailEnd/>
          </a:ln>
        </p:spPr>
      </p:pic>
      <p:sp>
        <p:nvSpPr>
          <p:cNvPr id="2" name="標題 1"/>
          <p:cNvSpPr>
            <a:spLocks noGrp="1"/>
          </p:cNvSpPr>
          <p:nvPr>
            <p:ph type="title"/>
          </p:nvPr>
        </p:nvSpPr>
        <p:spPr>
          <a:xfrm>
            <a:off x="722313" y="2564904"/>
            <a:ext cx="7772400" cy="1362075"/>
          </a:xfrm>
          <a:prstGeom prst="rect">
            <a:avLst/>
          </a:prstGeom>
        </p:spPr>
        <p:txBody>
          <a:bodyPr anchor="t"/>
          <a:lstStyle>
            <a:lvl1pPr algn="ctr">
              <a:defRPr sz="4000" b="1" cap="all"/>
            </a:lvl1pPr>
          </a:lstStyle>
          <a:p>
            <a:r>
              <a:rPr lang="zh-TW" altLang="en-US" dirty="0" smtClean="0"/>
              <a:t>按一下以編輯母片標題樣式</a:t>
            </a:r>
            <a:endParaRPr lang="zh-TW" altLang="en-US" dirty="0"/>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a:lvl1pPr>
          </a:lstStyle>
          <a:p>
            <a:pPr>
              <a:defRPr/>
            </a:pPr>
            <a:fld id="{98A68375-5239-4613-A8A3-545217D56A77}" type="datetime1">
              <a:rPr lang="zh-TW" altLang="en-US" smtClean="0"/>
              <a:pPr>
                <a:defRPr/>
              </a:pPr>
              <a:t>2015/10/20</a:t>
            </a:fld>
            <a:endParaRPr lang="zh-TW" altLang="en-US"/>
          </a:p>
        </p:txBody>
      </p:sp>
      <p:sp>
        <p:nvSpPr>
          <p:cNvPr id="5" name="頁尾版面配置區 4"/>
          <p:cNvSpPr>
            <a:spLocks noGrp="1"/>
          </p:cNvSpPr>
          <p:nvPr>
            <p:ph type="ftr" sz="quarter" idx="11"/>
          </p:nvPr>
        </p:nvSpPr>
        <p:spPr>
          <a:xfrm>
            <a:off x="5795963" y="6356350"/>
            <a:ext cx="2895600" cy="365125"/>
          </a:xfrm>
          <a:prstGeom prst="rect">
            <a:avLst/>
          </a:prstGeom>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CC1D5166-8966-4370-A355-34F499BB147F}" type="slidenum">
              <a:rPr lang="zh-TW" altLang="en-US"/>
              <a:pPr>
                <a:defRPr/>
              </a:pPr>
              <a:t>‹#›</a:t>
            </a:fld>
            <a:endParaRPr lang="zh-TW" altLang="en-US"/>
          </a:p>
        </p:txBody>
      </p:sp>
    </p:spTree>
    <p:extLst>
      <p:ext uri="{BB962C8B-B14F-4D97-AF65-F5344CB8AC3E}">
        <p14:creationId xmlns:p14="http://schemas.microsoft.com/office/powerpoint/2010/main" val="230543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676400" y="274638"/>
            <a:ext cx="6629400" cy="868362"/>
          </a:xfrm>
          <a:prstGeom prst="rect">
            <a:avLst/>
          </a:prstGeo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57200" y="1447800"/>
            <a:ext cx="8229600" cy="4949825"/>
          </a:xfrm>
        </p:spPr>
        <p:txBody>
          <a:bodyPr/>
          <a:lstStyle/>
          <a:p>
            <a:pPr lvl="0"/>
            <a:endParaRPr lang="zh-TW" altLang="en-US" noProof="0" smtClean="0"/>
          </a:p>
        </p:txBody>
      </p:sp>
      <p:sp>
        <p:nvSpPr>
          <p:cNvPr id="4" name="Rectangle 4"/>
          <p:cNvSpPr>
            <a:spLocks noGrp="1" noChangeArrowheads="1"/>
          </p:cNvSpPr>
          <p:nvPr>
            <p:ph type="dt" sz="half" idx="10"/>
          </p:nvPr>
        </p:nvSpPr>
        <p:spPr>
          <a:xfrm>
            <a:off x="457200" y="6356350"/>
            <a:ext cx="2133600" cy="365125"/>
          </a:xfrm>
          <a:prstGeom prst="rect">
            <a:avLst/>
          </a:prstGeom>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xfrm>
            <a:off x="5795963" y="6356350"/>
            <a:ext cx="2895600" cy="365125"/>
          </a:xfrm>
          <a:prstGeom prst="rect">
            <a:avLst/>
          </a:prstGeom>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3654CD79-7F28-40C8-98C5-210692B8DC3E}" type="slidenum">
              <a:rPr lang="zh-TW" altLang="en-US"/>
              <a:pPr>
                <a:defRPr/>
              </a:pPr>
              <a:t>‹#›</a:t>
            </a:fld>
            <a:endParaRPr lang="en-US" altLang="zh-TW"/>
          </a:p>
        </p:txBody>
      </p:sp>
    </p:spTree>
    <p:extLst>
      <p:ext uri="{BB962C8B-B14F-4D97-AF65-F5344CB8AC3E}">
        <p14:creationId xmlns:p14="http://schemas.microsoft.com/office/powerpoint/2010/main" val="2627200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4"/>
          <p:cNvSpPr>
            <a:spLocks noGrp="1" noChangeArrowheads="1"/>
          </p:cNvSpPr>
          <p:nvPr>
            <p:ph type="sldNum" sz="quarter" idx="10"/>
          </p:nvPr>
        </p:nvSpPr>
        <p:spPr>
          <a:ln/>
        </p:spPr>
        <p:txBody>
          <a:bodyPr/>
          <a:lstStyle>
            <a:lvl1pPr>
              <a:defRPr/>
            </a:lvl1pPr>
          </a:lstStyle>
          <a:p>
            <a:pPr>
              <a:defRPr/>
            </a:pPr>
            <a:fld id="{CB6D3136-A83F-44A5-9D71-2132FD4BDDC7}" type="slidenum">
              <a:rPr lang="zh-TW" altLang="en-US"/>
              <a:pPr>
                <a:defRPr/>
              </a:pPr>
              <a:t>‹#›</a:t>
            </a:fld>
            <a:endParaRPr lang="zh-TW" altLang="en-US"/>
          </a:p>
        </p:txBody>
      </p:sp>
      <p:graphicFrame>
        <p:nvGraphicFramePr>
          <p:cNvPr id="5" name="Object 3"/>
          <p:cNvGraphicFramePr>
            <a:graphicFrameLocks noChangeAspect="1"/>
          </p:cNvGraphicFramePr>
          <p:nvPr userDrawn="1"/>
        </p:nvGraphicFramePr>
        <p:xfrm>
          <a:off x="8172450" y="44450"/>
          <a:ext cx="971550" cy="765175"/>
        </p:xfrm>
        <a:graphic>
          <a:graphicData uri="http://schemas.openxmlformats.org/presentationml/2006/ole">
            <mc:AlternateContent xmlns:mc="http://schemas.openxmlformats.org/markup-compatibility/2006">
              <mc:Choice xmlns:v="urn:schemas-microsoft-com:vml" Requires="v">
                <p:oleObj spid="_x0000_s511420" name="Image" r:id="rId3" imgW="1993651" imgH="1536508" progId="">
                  <p:embed/>
                </p:oleObj>
              </mc:Choice>
              <mc:Fallback>
                <p:oleObj name="Image" r:id="rId3" imgW="1993651" imgH="1536508"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2450" y="44450"/>
                        <a:ext cx="971550"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 name="圖片 1" descr="image00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763" y="120650"/>
            <a:ext cx="19812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54"/>
          <p:cNvSpPr>
            <a:spLocks noGrp="1" noChangeArrowheads="1"/>
          </p:cNvSpPr>
          <p:nvPr>
            <p:ph type="sldNum" sz="quarter" idx="10"/>
          </p:nvPr>
        </p:nvSpPr>
        <p:spPr>
          <a:ln/>
        </p:spPr>
        <p:txBody>
          <a:bodyPr/>
          <a:lstStyle>
            <a:lvl1pPr>
              <a:defRPr/>
            </a:lvl1pPr>
          </a:lstStyle>
          <a:p>
            <a:pPr>
              <a:defRPr/>
            </a:pPr>
            <a:fld id="{F923AF72-2BD0-4EC9-B77C-47F72104D051}"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54"/>
          <p:cNvSpPr>
            <a:spLocks noGrp="1" noChangeArrowheads="1"/>
          </p:cNvSpPr>
          <p:nvPr>
            <p:ph type="sldNum" sz="quarter" idx="10"/>
          </p:nvPr>
        </p:nvSpPr>
        <p:spPr>
          <a:ln/>
        </p:spPr>
        <p:txBody>
          <a:bodyPr/>
          <a:lstStyle>
            <a:lvl1pPr>
              <a:defRPr/>
            </a:lvl1pPr>
          </a:lstStyle>
          <a:p>
            <a:pPr>
              <a:defRPr/>
            </a:pPr>
            <a:fld id="{A3309D12-1A8D-4A4F-91CD-CC2664C0C722}"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54"/>
          <p:cNvSpPr>
            <a:spLocks noGrp="1" noChangeArrowheads="1"/>
          </p:cNvSpPr>
          <p:nvPr>
            <p:ph type="sldNum" sz="quarter" idx="10"/>
          </p:nvPr>
        </p:nvSpPr>
        <p:spPr>
          <a:ln/>
        </p:spPr>
        <p:txBody>
          <a:bodyPr/>
          <a:lstStyle>
            <a:lvl1pPr>
              <a:defRPr/>
            </a:lvl1pPr>
          </a:lstStyle>
          <a:p>
            <a:pPr>
              <a:defRPr/>
            </a:pPr>
            <a:fld id="{D227F666-D4FC-4DB7-B119-220473C51D41}"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Rectangle 54"/>
          <p:cNvSpPr>
            <a:spLocks noGrp="1" noChangeArrowheads="1"/>
          </p:cNvSpPr>
          <p:nvPr>
            <p:ph type="sldNum" sz="quarter" idx="10"/>
          </p:nvPr>
        </p:nvSpPr>
        <p:spPr>
          <a:ln/>
        </p:spPr>
        <p:txBody>
          <a:bodyPr/>
          <a:lstStyle>
            <a:lvl1pPr>
              <a:defRPr/>
            </a:lvl1pPr>
          </a:lstStyle>
          <a:p>
            <a:pPr>
              <a:defRPr/>
            </a:pPr>
            <a:fld id="{3CB1FE47-130D-4AD9-B6FE-785CEF027A23}" type="slidenum">
              <a:rPr lang="zh-TW" altLang="en-US"/>
              <a:pPr>
                <a:defRPr/>
              </a:pPr>
              <a:t>‹#›</a:t>
            </a:fld>
            <a:endParaRPr lang="zh-TW" altLang="en-US"/>
          </a:p>
        </p:txBody>
      </p:sp>
      <p:pic>
        <p:nvPicPr>
          <p:cNvPr id="4" name="圖片 1" descr="image0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63" y="120650"/>
            <a:ext cx="19812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4"/>
          <p:cNvSpPr>
            <a:spLocks noGrp="1" noChangeArrowheads="1"/>
          </p:cNvSpPr>
          <p:nvPr>
            <p:ph type="sldNum" sz="quarter" idx="10"/>
          </p:nvPr>
        </p:nvSpPr>
        <p:spPr>
          <a:ln/>
        </p:spPr>
        <p:txBody>
          <a:bodyPr/>
          <a:lstStyle>
            <a:lvl1pPr>
              <a:defRPr/>
            </a:lvl1pPr>
          </a:lstStyle>
          <a:p>
            <a:pPr>
              <a:defRPr/>
            </a:pPr>
            <a:fld id="{AA671FA8-42AC-4607-BC08-329DB1A44953}"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4"/>
          <p:cNvSpPr>
            <a:spLocks noGrp="1" noChangeArrowheads="1"/>
          </p:cNvSpPr>
          <p:nvPr>
            <p:ph type="sldNum" sz="quarter" idx="10"/>
          </p:nvPr>
        </p:nvSpPr>
        <p:spPr>
          <a:ln/>
        </p:spPr>
        <p:txBody>
          <a:bodyPr/>
          <a:lstStyle>
            <a:lvl1pPr>
              <a:defRPr/>
            </a:lvl1pPr>
          </a:lstStyle>
          <a:p>
            <a:pPr>
              <a:defRPr/>
            </a:pPr>
            <a:fld id="{4E7A0E01-F243-4C98-968D-FA9C4DBFA050}"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4"/>
          <p:cNvSpPr>
            <a:spLocks noGrp="1" noChangeArrowheads="1"/>
          </p:cNvSpPr>
          <p:nvPr>
            <p:ph type="sldNum" sz="quarter" idx="10"/>
          </p:nvPr>
        </p:nvSpPr>
        <p:spPr>
          <a:ln/>
        </p:spPr>
        <p:txBody>
          <a:bodyPr/>
          <a:lstStyle>
            <a:lvl1pPr>
              <a:defRPr/>
            </a:lvl1pPr>
          </a:lstStyle>
          <a:p>
            <a:pPr>
              <a:defRPr/>
            </a:pPr>
            <a:fld id="{5C9FDA46-80B9-47B4-BEB7-9246E516ECA0}"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oleObject" Target="../embeddings/oleObject1.bin"/><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oleObject" Target="../embeddings/oleObject2.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36" name="Text Box 12"/>
          <p:cNvSpPr txBox="1">
            <a:spLocks noChangeArrowheads="1"/>
          </p:cNvSpPr>
          <p:nvPr/>
        </p:nvSpPr>
        <p:spPr bwMode="auto">
          <a:xfrm>
            <a:off x="304800" y="457200"/>
            <a:ext cx="1323975" cy="274638"/>
          </a:xfrm>
          <a:prstGeom prst="rect">
            <a:avLst/>
          </a:prstGeom>
          <a:noFill/>
          <a:ln w="9525">
            <a:noFill/>
            <a:miter lim="800000"/>
            <a:headEnd/>
            <a:tailEnd/>
          </a:ln>
          <a:effectLst/>
        </p:spPr>
        <p:txBody>
          <a:bodyPr wrap="none">
            <a:spAutoFit/>
          </a:bodyPr>
          <a:lstStyle/>
          <a:p>
            <a:pPr latinLnBrk="1">
              <a:defRPr/>
            </a:pPr>
            <a:r>
              <a:rPr kumimoji="1" lang="en-US" altLang="ko-KR" i="1">
                <a:solidFill>
                  <a:schemeClr val="tx1"/>
                </a:solidFill>
                <a:latin typeface="Times New Roman" pitchFamily="18" charset="0"/>
                <a:ea typeface="굴림" pitchFamily="50" charset="-127"/>
              </a:rPr>
              <a:t>www.gretai.org.tw</a:t>
            </a:r>
          </a:p>
        </p:txBody>
      </p:sp>
      <p:sp>
        <p:nvSpPr>
          <p:cNvPr id="1037" name="Rectangle 13"/>
          <p:cNvSpPr>
            <a:spLocks noChangeArrowheads="1"/>
          </p:cNvSpPr>
          <p:nvPr/>
        </p:nvSpPr>
        <p:spPr bwMode="auto">
          <a:xfrm>
            <a:off x="1979613" y="44450"/>
            <a:ext cx="6192837" cy="693738"/>
          </a:xfrm>
          <a:prstGeom prst="rect">
            <a:avLst/>
          </a:prstGeom>
          <a:gradFill rotWithShape="1">
            <a:gsLst>
              <a:gs pos="0">
                <a:srgbClr val="333399">
                  <a:gamma/>
                  <a:shade val="46275"/>
                  <a:invGamma/>
                </a:srgbClr>
              </a:gs>
              <a:gs pos="100000">
                <a:srgbClr val="333399">
                  <a:alpha val="16000"/>
                </a:srgbClr>
              </a:gs>
            </a:gsLst>
            <a:lin ang="2700000" scaled="1"/>
          </a:gradFill>
          <a:ln w="9525">
            <a:noFill/>
            <a:miter lim="800000"/>
            <a:headEnd/>
            <a:tailEnd/>
          </a:ln>
          <a:effectLst/>
        </p:spPr>
        <p:txBody>
          <a:bodyPr wrap="none" anchor="ctr"/>
          <a:lstStyle/>
          <a:p>
            <a:pPr algn="ctr" eaLnBrk="0" hangingPunct="0">
              <a:defRPr/>
            </a:pPr>
            <a:endParaRPr lang="zh-TW" altLang="en-US">
              <a:solidFill>
                <a:srgbClr val="FFFF66"/>
              </a:solidFill>
            </a:endParaRPr>
          </a:p>
        </p:txBody>
      </p:sp>
      <p:sp>
        <p:nvSpPr>
          <p:cNvPr id="1041" name="Rectangle 17"/>
          <p:cNvSpPr>
            <a:spLocks noChangeArrowheads="1"/>
          </p:cNvSpPr>
          <p:nvPr/>
        </p:nvSpPr>
        <p:spPr bwMode="auto">
          <a:xfrm>
            <a:off x="1979613" y="736600"/>
            <a:ext cx="6192837" cy="73025"/>
          </a:xfrm>
          <a:prstGeom prst="rect">
            <a:avLst/>
          </a:prstGeom>
          <a:gradFill rotWithShape="1">
            <a:gsLst>
              <a:gs pos="0">
                <a:srgbClr val="333399">
                  <a:alpha val="16000"/>
                </a:srgbClr>
              </a:gs>
              <a:gs pos="100000">
                <a:srgbClr val="333399">
                  <a:gamma/>
                  <a:shade val="46275"/>
                  <a:invGamma/>
                </a:srgbClr>
              </a:gs>
            </a:gsLst>
            <a:lin ang="2700000" scaled="1"/>
          </a:gradFill>
          <a:ln w="9525">
            <a:noFill/>
            <a:miter lim="800000"/>
            <a:headEnd/>
            <a:tailEnd/>
          </a:ln>
          <a:effectLst/>
        </p:spPr>
        <p:txBody>
          <a:bodyPr wrap="none" anchor="ctr"/>
          <a:lstStyle/>
          <a:p>
            <a:pPr algn="ctr" eaLnBrk="0" hangingPunct="0">
              <a:defRPr/>
            </a:pPr>
            <a:endParaRPr lang="zh-TW" altLang="en-US"/>
          </a:p>
        </p:txBody>
      </p:sp>
      <p:sp>
        <p:nvSpPr>
          <p:cNvPr id="1055" name="Rectangle 31"/>
          <p:cNvSpPr>
            <a:spLocks noChangeArrowheads="1"/>
          </p:cNvSpPr>
          <p:nvPr/>
        </p:nvSpPr>
        <p:spPr bwMode="auto">
          <a:xfrm>
            <a:off x="0" y="44450"/>
            <a:ext cx="1979613" cy="71438"/>
          </a:xfrm>
          <a:prstGeom prst="rect">
            <a:avLst/>
          </a:prstGeom>
          <a:gradFill rotWithShape="1">
            <a:gsLst>
              <a:gs pos="0">
                <a:srgbClr val="333399">
                  <a:alpha val="16000"/>
                </a:srgbClr>
              </a:gs>
              <a:gs pos="100000">
                <a:srgbClr val="333399">
                  <a:gamma/>
                  <a:shade val="46275"/>
                  <a:invGamma/>
                </a:srgbClr>
              </a:gs>
            </a:gsLst>
            <a:path path="shape">
              <a:fillToRect l="50000" t="50000" r="50000" b="50000"/>
            </a:path>
          </a:gradFill>
          <a:ln w="9525">
            <a:noFill/>
            <a:miter lim="800000"/>
            <a:headEnd/>
            <a:tailEnd/>
          </a:ln>
          <a:effectLst/>
        </p:spPr>
        <p:txBody>
          <a:bodyPr wrap="none" anchor="ctr"/>
          <a:lstStyle/>
          <a:p>
            <a:pPr algn="ctr" eaLnBrk="0" hangingPunct="0">
              <a:defRPr/>
            </a:pPr>
            <a:endParaRPr lang="zh-TW" altLang="en-US"/>
          </a:p>
        </p:txBody>
      </p:sp>
      <p:sp>
        <p:nvSpPr>
          <p:cNvPr id="1056" name="Line 32"/>
          <p:cNvSpPr>
            <a:spLocks noChangeShapeType="1"/>
          </p:cNvSpPr>
          <p:nvPr/>
        </p:nvSpPr>
        <p:spPr bwMode="auto">
          <a:xfrm>
            <a:off x="0" y="838200"/>
            <a:ext cx="9144000" cy="0"/>
          </a:xfrm>
          <a:prstGeom prst="line">
            <a:avLst/>
          </a:prstGeom>
          <a:noFill/>
          <a:ln w="25400">
            <a:solidFill>
              <a:srgbClr val="000052"/>
            </a:solidFill>
            <a:miter lim="800000"/>
            <a:headEnd/>
            <a:tailEnd/>
          </a:ln>
          <a:effectLst/>
        </p:spPr>
        <p:txBody>
          <a:bodyPr wrap="none"/>
          <a:lstStyle/>
          <a:p>
            <a:pPr algn="ctr" eaLnBrk="0" hangingPunct="0">
              <a:defRPr/>
            </a:pPr>
            <a:endParaRPr lang="zh-TW" altLang="en-US">
              <a:latin typeface="Arial" charset="0"/>
              <a:ea typeface="굴림" pitchFamily="50" charset="-127"/>
            </a:endParaRPr>
          </a:p>
        </p:txBody>
      </p:sp>
      <p:graphicFrame>
        <p:nvGraphicFramePr>
          <p:cNvPr id="1026" name="Object 53"/>
          <p:cNvGraphicFramePr>
            <a:graphicFrameLocks noChangeAspect="1"/>
          </p:cNvGraphicFramePr>
          <p:nvPr/>
        </p:nvGraphicFramePr>
        <p:xfrm>
          <a:off x="0" y="206375"/>
          <a:ext cx="1905000" cy="327025"/>
        </p:xfrm>
        <a:graphic>
          <a:graphicData uri="http://schemas.openxmlformats.org/presentationml/2006/ole">
            <mc:AlternateContent xmlns:mc="http://schemas.openxmlformats.org/markup-compatibility/2006">
              <mc:Choice xmlns:v="urn:schemas-microsoft-com:vml" Requires="v">
                <p:oleObj spid="_x0000_s582680" name="點陣圖影像" r:id="rId16" imgW="2429214" imgH="476316" progId="PBrush">
                  <p:embed/>
                </p:oleObj>
              </mc:Choice>
              <mc:Fallback>
                <p:oleObj name="點陣圖影像" r:id="rId16" imgW="2429214" imgH="476316" progId="PBrush">
                  <p:embed/>
                  <p:pic>
                    <p:nvPicPr>
                      <p:cNvPr id="0" name="Object 5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206375"/>
                        <a:ext cx="1905000" cy="32702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078" name="Rectangle 54"/>
          <p:cNvSpPr>
            <a:spLocks noGrp="1" noChangeArrowheads="1"/>
          </p:cNvSpPr>
          <p:nvPr>
            <p:ph type="sldNum" sz="quarter" idx="4"/>
          </p:nvPr>
        </p:nvSpPr>
        <p:spPr bwMode="auto">
          <a:xfrm>
            <a:off x="7080250" y="6400800"/>
            <a:ext cx="206375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kumimoji="1" sz="1400" b="0">
                <a:solidFill>
                  <a:srgbClr val="A50021"/>
                </a:solidFill>
                <a:latin typeface="Times New Roman" pitchFamily="18" charset="0"/>
                <a:ea typeface="新細明體" charset="-120"/>
              </a:defRPr>
            </a:lvl1pPr>
          </a:lstStyle>
          <a:p>
            <a:pPr>
              <a:defRPr/>
            </a:pPr>
            <a:fld id="{DBF58CBF-A6A5-4095-BED5-53F9B31FF7A9}" type="slidenum">
              <a:rPr lang="zh-TW" altLang="en-US"/>
              <a:pPr>
                <a:defRPr/>
              </a:pPr>
              <a:t>‹#›</a:t>
            </a:fld>
            <a:endParaRPr lang="zh-TW" altLang="en-US"/>
          </a:p>
        </p:txBody>
      </p:sp>
      <p:pic>
        <p:nvPicPr>
          <p:cNvPr id="10" name="圖片 1" descr="image001"/>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4763" y="120650"/>
            <a:ext cx="19812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Object 3"/>
          <p:cNvGraphicFramePr>
            <a:graphicFrameLocks noChangeAspect="1"/>
          </p:cNvGraphicFramePr>
          <p:nvPr userDrawn="1"/>
        </p:nvGraphicFramePr>
        <p:xfrm>
          <a:off x="8172450" y="44450"/>
          <a:ext cx="971550" cy="765175"/>
        </p:xfrm>
        <a:graphic>
          <a:graphicData uri="http://schemas.openxmlformats.org/presentationml/2006/ole">
            <mc:AlternateContent xmlns:mc="http://schemas.openxmlformats.org/markup-compatibility/2006">
              <mc:Choice xmlns:v="urn:schemas-microsoft-com:vml" Requires="v">
                <p:oleObj spid="_x0000_s582681" name="Image" r:id="rId19" imgW="1993651" imgH="1536508" progId="">
                  <p:embed/>
                </p:oleObj>
              </mc:Choice>
              <mc:Fallback>
                <p:oleObj name="Image" r:id="rId19" imgW="1993651" imgH="1536508" progId="">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172450" y="44450"/>
                        <a:ext cx="971550"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latinLnBrk="1" hangingPunct="0">
        <a:spcBef>
          <a:spcPct val="0"/>
        </a:spcBef>
        <a:spcAft>
          <a:spcPct val="0"/>
        </a:spcAft>
        <a:defRPr kumimoji="1" sz="4400">
          <a:solidFill>
            <a:schemeClr val="tx2"/>
          </a:solidFill>
          <a:latin typeface="Gulim" pitchFamily="34" charset="-127"/>
          <a:ea typeface="Gulim" pitchFamily="34" charset="-127"/>
          <a:cs typeface="+mj-cs"/>
        </a:defRPr>
      </a:lvl1pPr>
      <a:lvl2pPr algn="ctr" rtl="0" eaLnBrk="0" fontAlgn="base" latinLnBrk="1" hangingPunct="0">
        <a:spcBef>
          <a:spcPct val="0"/>
        </a:spcBef>
        <a:spcAft>
          <a:spcPct val="0"/>
        </a:spcAft>
        <a:defRPr kumimoji="1" sz="4400">
          <a:solidFill>
            <a:schemeClr val="tx2"/>
          </a:solidFill>
          <a:latin typeface="Gulim" pitchFamily="34" charset="-127"/>
          <a:ea typeface="Gulim" pitchFamily="34" charset="-127"/>
        </a:defRPr>
      </a:lvl2pPr>
      <a:lvl3pPr algn="ctr" rtl="0" eaLnBrk="0" fontAlgn="base" latinLnBrk="1" hangingPunct="0">
        <a:spcBef>
          <a:spcPct val="0"/>
        </a:spcBef>
        <a:spcAft>
          <a:spcPct val="0"/>
        </a:spcAft>
        <a:defRPr kumimoji="1" sz="4400">
          <a:solidFill>
            <a:schemeClr val="tx2"/>
          </a:solidFill>
          <a:latin typeface="Gulim" pitchFamily="34" charset="-127"/>
          <a:ea typeface="Gulim" pitchFamily="34" charset="-127"/>
        </a:defRPr>
      </a:lvl3pPr>
      <a:lvl4pPr algn="ctr" rtl="0" eaLnBrk="0" fontAlgn="base" latinLnBrk="1" hangingPunct="0">
        <a:spcBef>
          <a:spcPct val="0"/>
        </a:spcBef>
        <a:spcAft>
          <a:spcPct val="0"/>
        </a:spcAft>
        <a:defRPr kumimoji="1" sz="4400">
          <a:solidFill>
            <a:schemeClr val="tx2"/>
          </a:solidFill>
          <a:latin typeface="Gulim" pitchFamily="34" charset="-127"/>
          <a:ea typeface="Gulim" pitchFamily="34" charset="-127"/>
        </a:defRPr>
      </a:lvl4pPr>
      <a:lvl5pPr algn="ctr" rtl="0" eaLnBrk="0" fontAlgn="base" latinLnBrk="1" hangingPunct="0">
        <a:spcBef>
          <a:spcPct val="0"/>
        </a:spcBef>
        <a:spcAft>
          <a:spcPct val="0"/>
        </a:spcAft>
        <a:defRPr kumimoji="1" sz="4400">
          <a:solidFill>
            <a:schemeClr val="tx2"/>
          </a:solidFill>
          <a:latin typeface="Gulim" pitchFamily="34" charset="-127"/>
          <a:ea typeface="Gulim" pitchFamily="34" charset="-127"/>
        </a:defRPr>
      </a:lvl5pPr>
      <a:lvl6pPr marL="457200" algn="ctr" rtl="0" fontAlgn="base" latinLnBrk="1">
        <a:spcBef>
          <a:spcPct val="0"/>
        </a:spcBef>
        <a:spcAft>
          <a:spcPct val="0"/>
        </a:spcAft>
        <a:defRPr kumimoji="1" sz="4400">
          <a:solidFill>
            <a:schemeClr val="tx2"/>
          </a:solidFill>
          <a:latin typeface="굴림" pitchFamily="50" charset="-127"/>
          <a:ea typeface="굴림" pitchFamily="50" charset="-127"/>
        </a:defRPr>
      </a:lvl6pPr>
      <a:lvl7pPr marL="914400" algn="ctr" rtl="0" fontAlgn="base" latinLnBrk="1">
        <a:spcBef>
          <a:spcPct val="0"/>
        </a:spcBef>
        <a:spcAft>
          <a:spcPct val="0"/>
        </a:spcAft>
        <a:defRPr kumimoji="1" sz="4400">
          <a:solidFill>
            <a:schemeClr val="tx2"/>
          </a:solidFill>
          <a:latin typeface="굴림" pitchFamily="50" charset="-127"/>
          <a:ea typeface="굴림" pitchFamily="50" charset="-127"/>
        </a:defRPr>
      </a:lvl7pPr>
      <a:lvl8pPr marL="1371600" algn="ctr" rtl="0" fontAlgn="base" latinLnBrk="1">
        <a:spcBef>
          <a:spcPct val="0"/>
        </a:spcBef>
        <a:spcAft>
          <a:spcPct val="0"/>
        </a:spcAft>
        <a:defRPr kumimoji="1" sz="4400">
          <a:solidFill>
            <a:schemeClr val="tx2"/>
          </a:solidFill>
          <a:latin typeface="굴림" pitchFamily="50" charset="-127"/>
          <a:ea typeface="굴림" pitchFamily="50" charset="-127"/>
        </a:defRPr>
      </a:lvl8pPr>
      <a:lvl9pPr marL="1828800" algn="ctr" rtl="0" fontAlgn="base" latinLnBrk="1">
        <a:spcBef>
          <a:spcPct val="0"/>
        </a:spcBef>
        <a:spcAft>
          <a:spcPct val="0"/>
        </a:spcAft>
        <a:defRPr kumimoji="1" sz="4400">
          <a:solidFill>
            <a:schemeClr val="tx2"/>
          </a:solidFill>
          <a:latin typeface="굴림" pitchFamily="50" charset="-127"/>
          <a:ea typeface="굴림" pitchFamily="50" charset="-127"/>
        </a:defRPr>
      </a:lvl9pPr>
    </p:titleStyle>
    <p:bodyStyle>
      <a:lvl1pPr marL="342900" indent="-342900" algn="l" rtl="0" eaLnBrk="0" fontAlgn="base" latinLnBrk="1" hangingPunct="0">
        <a:spcBef>
          <a:spcPct val="20000"/>
        </a:spcBef>
        <a:spcAft>
          <a:spcPct val="0"/>
        </a:spcAft>
        <a:buChar char="•"/>
        <a:defRPr kumimoji="1" sz="3200">
          <a:solidFill>
            <a:schemeClr val="tx1"/>
          </a:solidFill>
          <a:latin typeface="Gulim" pitchFamily="34" charset="-127"/>
          <a:ea typeface="Gulim" pitchFamily="34" charset="-127"/>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Gulim" pitchFamily="34" charset="-127"/>
          <a:ea typeface="Gulim" pitchFamily="34" charset="-127"/>
        </a:defRPr>
      </a:lvl2pPr>
      <a:lvl3pPr marL="1143000" indent="-228600" algn="l" rtl="0" eaLnBrk="0" fontAlgn="base" latinLnBrk="1" hangingPunct="0">
        <a:spcBef>
          <a:spcPct val="20000"/>
        </a:spcBef>
        <a:spcAft>
          <a:spcPct val="0"/>
        </a:spcAft>
        <a:buChar char="•"/>
        <a:defRPr kumimoji="1" sz="2400">
          <a:solidFill>
            <a:schemeClr val="tx1"/>
          </a:solidFill>
          <a:latin typeface="Gulim" pitchFamily="34" charset="-127"/>
          <a:ea typeface="Gulim" pitchFamily="34" charset="-127"/>
        </a:defRPr>
      </a:lvl3pPr>
      <a:lvl4pPr marL="1600200" indent="-228600" algn="l" rtl="0" eaLnBrk="0" fontAlgn="base" latinLnBrk="1" hangingPunct="0">
        <a:spcBef>
          <a:spcPct val="20000"/>
        </a:spcBef>
        <a:spcAft>
          <a:spcPct val="0"/>
        </a:spcAft>
        <a:buChar char="–"/>
        <a:defRPr kumimoji="1" sz="2000">
          <a:solidFill>
            <a:schemeClr val="tx1"/>
          </a:solidFill>
          <a:latin typeface="Gulim" pitchFamily="34" charset="-127"/>
          <a:ea typeface="Gulim" pitchFamily="34" charset="-127"/>
        </a:defRPr>
      </a:lvl4pPr>
      <a:lvl5pPr marL="2057400" indent="-228600" algn="l" rtl="0" eaLnBrk="0" fontAlgn="base" latinLnBrk="1" hangingPunct="0">
        <a:spcBef>
          <a:spcPct val="20000"/>
        </a:spcBef>
        <a:spcAft>
          <a:spcPct val="0"/>
        </a:spcAft>
        <a:buChar char="»"/>
        <a:defRPr kumimoji="1" sz="2000">
          <a:solidFill>
            <a:schemeClr val="tx1"/>
          </a:solidFill>
          <a:latin typeface="Gulim" pitchFamily="34" charset="-127"/>
          <a:ea typeface="Gulim" pitchFamily="34" charset="-127"/>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6.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6.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6.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6.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oleObject" Target="../embeddings/oleObject4.bin"/><Relationship Id="rId4" Type="http://schemas.openxmlformats.org/officeDocument/2006/relationships/hyperlink" Target="http://www.gretai.org.tw/"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ChangeArrowheads="1"/>
          </p:cNvSpPr>
          <p:nvPr/>
        </p:nvSpPr>
        <p:spPr bwMode="auto">
          <a:xfrm>
            <a:off x="914400" y="1981200"/>
            <a:ext cx="8229600" cy="228600"/>
          </a:xfrm>
          <a:prstGeom prst="rect">
            <a:avLst/>
          </a:prstGeom>
          <a:solidFill>
            <a:srgbClr val="969696"/>
          </a:solidFill>
          <a:ln w="9525">
            <a:solidFill>
              <a:srgbClr val="969696"/>
            </a:solidFill>
            <a:miter lim="800000"/>
            <a:headEnd/>
            <a:tailEnd/>
          </a:ln>
        </p:spPr>
        <p:txBody>
          <a:bodyPr wrap="none" anchor="ctr"/>
          <a:lstStyle/>
          <a:p>
            <a:pPr algn="ctr" eaLnBrk="0" hangingPunct="0"/>
            <a:endParaRPr lang="zh-TW" altLang="en-US"/>
          </a:p>
        </p:txBody>
      </p:sp>
      <p:sp>
        <p:nvSpPr>
          <p:cNvPr id="40964" name="Line 3"/>
          <p:cNvSpPr>
            <a:spLocks noChangeShapeType="1"/>
          </p:cNvSpPr>
          <p:nvPr/>
        </p:nvSpPr>
        <p:spPr bwMode="auto">
          <a:xfrm>
            <a:off x="4800600" y="6477000"/>
            <a:ext cx="4114800" cy="0"/>
          </a:xfrm>
          <a:prstGeom prst="line">
            <a:avLst/>
          </a:prstGeom>
          <a:noFill/>
          <a:ln w="12700">
            <a:solidFill>
              <a:srgbClr val="969696"/>
            </a:solidFill>
            <a:prstDash val="sysDot"/>
            <a:round/>
            <a:headEnd/>
            <a:tailEnd/>
          </a:ln>
        </p:spPr>
        <p:txBody>
          <a:bodyPr wrap="none" anchor="ctr"/>
          <a:lstStyle/>
          <a:p>
            <a:endParaRPr lang="zh-TW" altLang="en-US"/>
          </a:p>
        </p:txBody>
      </p:sp>
      <p:sp>
        <p:nvSpPr>
          <p:cNvPr id="40965" name="Rectangle 4"/>
          <p:cNvSpPr>
            <a:spLocks noChangeArrowheads="1"/>
          </p:cNvSpPr>
          <p:nvPr/>
        </p:nvSpPr>
        <p:spPr bwMode="auto">
          <a:xfrm>
            <a:off x="1979613" y="44450"/>
            <a:ext cx="7164387" cy="981075"/>
          </a:xfrm>
          <a:prstGeom prst="rect">
            <a:avLst/>
          </a:prstGeom>
          <a:solidFill>
            <a:schemeClr val="bg1"/>
          </a:solidFill>
          <a:ln w="9525">
            <a:solidFill>
              <a:schemeClr val="bg1"/>
            </a:solidFill>
            <a:miter lim="800000"/>
            <a:headEnd/>
            <a:tailEnd/>
          </a:ln>
        </p:spPr>
        <p:txBody>
          <a:bodyPr wrap="none" anchor="ctr"/>
          <a:lstStyle/>
          <a:p>
            <a:pPr algn="ctr" eaLnBrk="0" hangingPunct="0"/>
            <a:endParaRPr lang="zh-TW" altLang="en-US"/>
          </a:p>
        </p:txBody>
      </p:sp>
      <p:sp>
        <p:nvSpPr>
          <p:cNvPr id="40966" name="Line 5"/>
          <p:cNvSpPr>
            <a:spLocks noChangeShapeType="1"/>
          </p:cNvSpPr>
          <p:nvPr/>
        </p:nvSpPr>
        <p:spPr bwMode="auto">
          <a:xfrm>
            <a:off x="1979613" y="115888"/>
            <a:ext cx="7138987" cy="0"/>
          </a:xfrm>
          <a:prstGeom prst="line">
            <a:avLst/>
          </a:prstGeom>
          <a:noFill/>
          <a:ln w="38100" cap="rnd">
            <a:solidFill>
              <a:srgbClr val="666699"/>
            </a:solidFill>
            <a:prstDash val="sysDot"/>
            <a:round/>
            <a:headEnd/>
            <a:tailEnd/>
          </a:ln>
        </p:spPr>
        <p:txBody>
          <a:bodyPr wrap="none" anchor="ctr"/>
          <a:lstStyle/>
          <a:p>
            <a:endParaRPr lang="zh-TW" altLang="en-US"/>
          </a:p>
        </p:txBody>
      </p:sp>
      <p:sp>
        <p:nvSpPr>
          <p:cNvPr id="751622" name="Rectangle 6"/>
          <p:cNvSpPr>
            <a:spLocks noChangeArrowheads="1"/>
          </p:cNvSpPr>
          <p:nvPr/>
        </p:nvSpPr>
        <p:spPr bwMode="auto">
          <a:xfrm>
            <a:off x="914400" y="2286000"/>
            <a:ext cx="8229600" cy="3352800"/>
          </a:xfrm>
          <a:prstGeom prst="rect">
            <a:avLst/>
          </a:prstGeom>
          <a:gradFill>
            <a:gsLst>
              <a:gs pos="0">
                <a:schemeClr val="accent6">
                  <a:lumMod val="75000"/>
                </a:schemeClr>
              </a:gs>
              <a:gs pos="39999">
                <a:srgbClr val="0A128C"/>
              </a:gs>
              <a:gs pos="70000">
                <a:srgbClr val="181CC7"/>
              </a:gs>
              <a:gs pos="88000">
                <a:srgbClr val="7005D4"/>
              </a:gs>
              <a:gs pos="100000">
                <a:srgbClr val="8C3D91"/>
              </a:gs>
            </a:gsLst>
            <a:lin ang="2700000" scaled="0"/>
          </a:gradFill>
          <a:ln w="9525">
            <a:noFill/>
            <a:miter lim="800000"/>
            <a:headEnd/>
            <a:tailEnd/>
          </a:ln>
          <a:effectLst/>
        </p:spPr>
        <p:txBody>
          <a:bodyPr wrap="none" anchor="ctr"/>
          <a:lstStyle/>
          <a:p>
            <a:pPr latinLnBrk="1">
              <a:lnSpc>
                <a:spcPct val="30000"/>
              </a:lnSpc>
              <a:defRPr/>
            </a:pPr>
            <a:endParaRPr kumimoji="1" lang="zh-TW" altLang="en-US" sz="4800" i="1">
              <a:solidFill>
                <a:schemeClr val="bg1"/>
              </a:solidFill>
              <a:effectLst>
                <a:outerShdw blurRad="38100" dist="38100" dir="2700000" algn="tl">
                  <a:srgbClr val="000000"/>
                </a:outerShdw>
              </a:effectLst>
            </a:endParaRPr>
          </a:p>
        </p:txBody>
      </p:sp>
      <p:sp>
        <p:nvSpPr>
          <p:cNvPr id="40968" name="Rectangle 7"/>
          <p:cNvSpPr>
            <a:spLocks noChangeArrowheads="1"/>
          </p:cNvSpPr>
          <p:nvPr/>
        </p:nvSpPr>
        <p:spPr bwMode="auto">
          <a:xfrm>
            <a:off x="990600" y="2438400"/>
            <a:ext cx="8153400" cy="3071610"/>
          </a:xfrm>
          <a:prstGeom prst="rect">
            <a:avLst/>
          </a:prstGeom>
          <a:noFill/>
          <a:ln w="3175">
            <a:noFill/>
            <a:miter lim="800000"/>
            <a:headEnd/>
            <a:tailEnd/>
          </a:ln>
        </p:spPr>
        <p:txBody>
          <a:bodyPr wrap="square">
            <a:spAutoFit/>
          </a:bodyPr>
          <a:lstStyle/>
          <a:p>
            <a:pPr algn="ctr" eaLnBrk="0" hangingPunct="0"/>
            <a:r>
              <a:rPr kumimoji="1" lang="zh-TW" altLang="en-US" sz="3200" dirty="0" smtClean="0">
                <a:solidFill>
                  <a:schemeClr val="bg1"/>
                </a:solidFill>
                <a:latin typeface="Verdana" pitchFamily="34" charset="0"/>
                <a:ea typeface="標楷體" pitchFamily="65" charset="-120"/>
              </a:rPr>
              <a:t>訊息</a:t>
            </a:r>
            <a:r>
              <a:rPr kumimoji="1" lang="zh-TW" altLang="en-US" sz="3200" dirty="0">
                <a:solidFill>
                  <a:schemeClr val="bg1"/>
                </a:solidFill>
                <a:latin typeface="Verdana" pitchFamily="34" charset="0"/>
                <a:ea typeface="標楷體" pitchFamily="65" charset="-120"/>
              </a:rPr>
              <a:t>面暫停交易</a:t>
            </a:r>
            <a:r>
              <a:rPr kumimoji="1" lang="zh-TW" altLang="en-US" sz="3200" dirty="0" smtClean="0">
                <a:solidFill>
                  <a:schemeClr val="bg1"/>
                </a:solidFill>
                <a:latin typeface="Verdana" pitchFamily="34" charset="0"/>
                <a:ea typeface="標楷體" pitchFamily="65" charset="-120"/>
              </a:rPr>
              <a:t>機制</a:t>
            </a:r>
            <a:endParaRPr kumimoji="1" lang="zh-TW" altLang="en-US" sz="3200" dirty="0">
              <a:solidFill>
                <a:schemeClr val="bg1"/>
              </a:solidFill>
              <a:latin typeface="Verdana" pitchFamily="34" charset="0"/>
              <a:ea typeface="標楷體" pitchFamily="65" charset="-120"/>
            </a:endParaRPr>
          </a:p>
          <a:p>
            <a:pPr algn="ctr" eaLnBrk="0" hangingPunct="0"/>
            <a:endParaRPr kumimoji="1" lang="zh-TW" altLang="en-US" sz="3200" dirty="0">
              <a:solidFill>
                <a:schemeClr val="bg1"/>
              </a:solidFill>
              <a:latin typeface="Verdana" pitchFamily="34" charset="0"/>
              <a:ea typeface="標楷體" pitchFamily="65" charset="-120"/>
            </a:endParaRPr>
          </a:p>
          <a:p>
            <a:pPr algn="ctr">
              <a:spcBef>
                <a:spcPct val="20000"/>
              </a:spcBef>
              <a:buClr>
                <a:schemeClr val="accent2"/>
              </a:buClr>
              <a:buFont typeface="Wingdings" pitchFamily="2" charset="2"/>
              <a:buNone/>
            </a:pPr>
            <a:endParaRPr kumimoji="1" lang="en-US" altLang="zh-TW" sz="1800" b="0" dirty="0" smtClean="0">
              <a:solidFill>
                <a:srgbClr val="FFFF66"/>
              </a:solidFill>
              <a:latin typeface="標楷體" pitchFamily="65" charset="-120"/>
              <a:ea typeface="標楷體" pitchFamily="65" charset="-120"/>
            </a:endParaRPr>
          </a:p>
          <a:p>
            <a:pPr algn="ctr">
              <a:spcBef>
                <a:spcPct val="20000"/>
              </a:spcBef>
              <a:buClr>
                <a:schemeClr val="accent2"/>
              </a:buClr>
              <a:buFont typeface="Wingdings" pitchFamily="2" charset="2"/>
              <a:buNone/>
            </a:pPr>
            <a:endParaRPr kumimoji="1" lang="en-US" altLang="zh-TW" sz="1800" b="0" dirty="0" smtClean="0">
              <a:solidFill>
                <a:srgbClr val="FFFF66"/>
              </a:solidFill>
              <a:latin typeface="標楷體" pitchFamily="65" charset="-120"/>
              <a:ea typeface="標楷體" pitchFamily="65" charset="-120"/>
            </a:endParaRPr>
          </a:p>
          <a:p>
            <a:pPr algn="ctr">
              <a:spcBef>
                <a:spcPct val="20000"/>
              </a:spcBef>
              <a:buClr>
                <a:schemeClr val="accent2"/>
              </a:buClr>
              <a:buFont typeface="Wingdings" pitchFamily="2" charset="2"/>
              <a:buNone/>
            </a:pPr>
            <a:endParaRPr kumimoji="1" lang="en-US" altLang="zh-TW" sz="1800" b="0" dirty="0" smtClean="0">
              <a:solidFill>
                <a:srgbClr val="FFFF66"/>
              </a:solidFill>
              <a:latin typeface="標楷體" pitchFamily="65" charset="-120"/>
              <a:ea typeface="標楷體" pitchFamily="65" charset="-120"/>
            </a:endParaRPr>
          </a:p>
          <a:p>
            <a:pPr algn="ctr">
              <a:spcBef>
                <a:spcPct val="20000"/>
              </a:spcBef>
              <a:buClr>
                <a:schemeClr val="accent2"/>
              </a:buClr>
              <a:buFont typeface="Wingdings" pitchFamily="2" charset="2"/>
              <a:buNone/>
            </a:pPr>
            <a:endParaRPr kumimoji="1" lang="en-US" altLang="zh-TW" sz="1800" b="0" dirty="0" smtClean="0">
              <a:solidFill>
                <a:srgbClr val="FFFF66"/>
              </a:solidFill>
              <a:latin typeface="標楷體" pitchFamily="65" charset="-120"/>
              <a:ea typeface="標楷體" pitchFamily="65" charset="-120"/>
            </a:endParaRPr>
          </a:p>
          <a:p>
            <a:pPr algn="ctr">
              <a:spcBef>
                <a:spcPct val="20000"/>
              </a:spcBef>
              <a:buClr>
                <a:schemeClr val="accent2"/>
              </a:buClr>
              <a:buFont typeface="Wingdings" pitchFamily="2" charset="2"/>
              <a:buNone/>
            </a:pPr>
            <a:r>
              <a:rPr kumimoji="1" lang="zh-TW" altLang="en-US" sz="1800" b="0" dirty="0" smtClean="0">
                <a:solidFill>
                  <a:srgbClr val="FFFF66"/>
                </a:solidFill>
                <a:latin typeface="標楷體" pitchFamily="65" charset="-120"/>
                <a:ea typeface="標楷體" pitchFamily="65" charset="-120"/>
              </a:rPr>
              <a:t>財團法人</a:t>
            </a:r>
            <a:r>
              <a:rPr kumimoji="1" lang="zh-TW" altLang="en-US" sz="1800" b="0" dirty="0">
                <a:solidFill>
                  <a:srgbClr val="FFFF66"/>
                </a:solidFill>
                <a:latin typeface="標楷體" pitchFamily="65" charset="-120"/>
                <a:ea typeface="標楷體" pitchFamily="65" charset="-120"/>
              </a:rPr>
              <a:t>中華民國證券櫃檯買賣中心</a:t>
            </a:r>
          </a:p>
          <a:p>
            <a:pPr algn="ctr">
              <a:spcBef>
                <a:spcPct val="20000"/>
              </a:spcBef>
              <a:buClr>
                <a:schemeClr val="accent2"/>
              </a:buClr>
              <a:buFont typeface="Wingdings" pitchFamily="2" charset="2"/>
              <a:buNone/>
            </a:pPr>
            <a:r>
              <a:rPr kumimoji="1" lang="zh-TW" altLang="en-US" sz="1800" b="0" dirty="0" smtClean="0">
                <a:solidFill>
                  <a:srgbClr val="FFFF66"/>
                </a:solidFill>
                <a:latin typeface="Verdana" pitchFamily="34" charset="0"/>
                <a:ea typeface="標楷體" pitchFamily="65" charset="-120"/>
              </a:rPr>
              <a:t> </a:t>
            </a:r>
            <a:r>
              <a:rPr kumimoji="1" lang="en-US" altLang="zh-TW" sz="1800" b="0" dirty="0" smtClean="0">
                <a:solidFill>
                  <a:srgbClr val="FFFF66"/>
                </a:solidFill>
                <a:latin typeface="Verdana" pitchFamily="34" charset="0"/>
                <a:ea typeface="標楷體" pitchFamily="65" charset="-120"/>
              </a:rPr>
              <a:t>2015</a:t>
            </a:r>
            <a:r>
              <a:rPr kumimoji="1" lang="zh-TW" altLang="en-US" sz="1800" b="0" dirty="0" smtClean="0">
                <a:solidFill>
                  <a:srgbClr val="FFFF66"/>
                </a:solidFill>
                <a:latin typeface="Verdana" pitchFamily="34" charset="0"/>
                <a:ea typeface="標楷體" pitchFamily="65" charset="-120"/>
              </a:rPr>
              <a:t>年</a:t>
            </a:r>
            <a:r>
              <a:rPr kumimoji="1" lang="en-US" altLang="zh-TW" sz="1800" b="0" dirty="0" smtClean="0">
                <a:solidFill>
                  <a:srgbClr val="FFFF66"/>
                </a:solidFill>
                <a:latin typeface="Verdana" pitchFamily="34" charset="0"/>
                <a:ea typeface="標楷體" pitchFamily="65" charset="-120"/>
              </a:rPr>
              <a:t>10</a:t>
            </a:r>
            <a:r>
              <a:rPr kumimoji="1" lang="zh-TW" altLang="en-US" sz="1800" b="0" smtClean="0">
                <a:solidFill>
                  <a:srgbClr val="FFFF66"/>
                </a:solidFill>
                <a:latin typeface="Verdana" pitchFamily="34" charset="0"/>
                <a:ea typeface="標楷體" pitchFamily="65" charset="-120"/>
              </a:rPr>
              <a:t>月</a:t>
            </a:r>
            <a:endParaRPr kumimoji="1" lang="zh-TW" altLang="en-US" sz="1800" b="0" dirty="0">
              <a:solidFill>
                <a:srgbClr val="FFFF66"/>
              </a:solidFill>
              <a:latin typeface="Verdana" pitchFamily="34" charset="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9</a:t>
            </a:fld>
            <a:endParaRPr lang="zh-TW" altLang="en-US"/>
          </a:p>
        </p:txBody>
      </p:sp>
      <p:graphicFrame>
        <p:nvGraphicFramePr>
          <p:cNvPr id="7" name="資料庫圖表 6"/>
          <p:cNvGraphicFramePr/>
          <p:nvPr>
            <p:extLst>
              <p:ext uri="{D42A27DB-BD31-4B8C-83A1-F6EECF244321}">
                <p14:modId xmlns:p14="http://schemas.microsoft.com/office/powerpoint/2010/main" val="1066191557"/>
              </p:ext>
            </p:extLst>
          </p:nvPr>
        </p:nvGraphicFramePr>
        <p:xfrm>
          <a:off x="323528" y="1052736"/>
          <a:ext cx="8568952"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r>
              <a:rPr kumimoji="1" lang="en-US" altLang="zh-TW" sz="2400" dirty="0" smtClean="0">
                <a:solidFill>
                  <a:srgbClr val="FFFF66"/>
                </a:solidFill>
                <a:latin typeface="Verdana" pitchFamily="34" charset="0"/>
                <a:ea typeface="標楷體" pitchFamily="65" charset="-120"/>
              </a:rPr>
              <a:t>-</a:t>
            </a:r>
            <a:r>
              <a:rPr kumimoji="1" lang="zh-TW" altLang="en-US" sz="2400" dirty="0" smtClean="0">
                <a:solidFill>
                  <a:srgbClr val="FFFF66"/>
                </a:solidFill>
                <a:latin typeface="Verdana" pitchFamily="34" charset="0"/>
                <a:ea typeface="標楷體" pitchFamily="65" charset="-120"/>
              </a:rPr>
              <a:t>暫停事由</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386799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07704" y="116632"/>
            <a:ext cx="6840760" cy="999381"/>
          </a:xfrm>
        </p:spPr>
        <p:txBody>
          <a:bodyPr/>
          <a:lstStyle/>
          <a:p>
            <a:pPr fontAlgn="auto">
              <a:spcBef>
                <a:spcPts val="0"/>
              </a:spcBef>
              <a:spcAft>
                <a:spcPts val="0"/>
              </a:spcAft>
              <a:defRPr/>
            </a:pPr>
            <a:r>
              <a:rPr lang="zh-TW" altLang="en-US" sz="2400" b="1" kern="1200" dirty="0">
                <a:solidFill>
                  <a:srgbClr val="FFFF66"/>
                </a:solidFill>
                <a:latin typeface="Verdana" pitchFamily="34" charset="0"/>
                <a:ea typeface="標楷體" pitchFamily="65" charset="-120"/>
                <a:cs typeface="+mn-cs"/>
              </a:rPr>
              <a:t>我國規劃之暫停交易制度</a:t>
            </a:r>
            <a:r>
              <a:rPr lang="en-US" altLang="zh-TW" sz="2400" b="1" kern="1200" dirty="0" smtClean="0">
                <a:solidFill>
                  <a:srgbClr val="FFFF66"/>
                </a:solidFill>
                <a:latin typeface="Verdana" pitchFamily="34" charset="0"/>
                <a:ea typeface="標楷體" pitchFamily="65" charset="-120"/>
                <a:cs typeface="+mn-cs"/>
              </a:rPr>
              <a:t>-</a:t>
            </a:r>
            <a:r>
              <a:rPr lang="zh-TW" altLang="en-US" sz="2400" b="1" kern="1200" dirty="0" smtClean="0">
                <a:solidFill>
                  <a:srgbClr val="FFFF66"/>
                </a:solidFill>
                <a:latin typeface="Verdana" pitchFamily="34" charset="0"/>
                <a:ea typeface="標楷體" pitchFamily="65" charset="-120"/>
                <a:cs typeface="+mn-cs"/>
              </a:rPr>
              <a:t>暫停</a:t>
            </a:r>
            <a:r>
              <a:rPr lang="zh-TW" altLang="en-US" sz="2400" b="1" kern="1200" dirty="0">
                <a:solidFill>
                  <a:srgbClr val="FFFF66"/>
                </a:solidFill>
                <a:latin typeface="Verdana" pitchFamily="34" charset="0"/>
                <a:ea typeface="標楷體" pitchFamily="65" charset="-120"/>
                <a:cs typeface="+mn-cs"/>
              </a:rPr>
              <a:t>及恢復交易之時間</a:t>
            </a:r>
            <a:endParaRPr lang="en-US" altLang="zh-TW" sz="2400" b="1" kern="1200" dirty="0">
              <a:solidFill>
                <a:srgbClr val="FFFF66"/>
              </a:solidFill>
              <a:latin typeface="Verdana" pitchFamily="34" charset="0"/>
              <a:ea typeface="標楷體" pitchFamily="65" charset="-120"/>
              <a:cs typeface="+mn-cs"/>
            </a:endParaRPr>
          </a:p>
        </p:txBody>
      </p:sp>
      <p:sp>
        <p:nvSpPr>
          <p:cNvPr id="4" name="投影片編號版面配置區 3"/>
          <p:cNvSpPr>
            <a:spLocks noGrp="1"/>
          </p:cNvSpPr>
          <p:nvPr>
            <p:ph type="sldNum" sz="quarter" idx="4294967295"/>
          </p:nvPr>
        </p:nvSpPr>
        <p:spPr>
          <a:xfrm>
            <a:off x="3505200" y="6356350"/>
            <a:ext cx="2133600" cy="365125"/>
          </a:xfrm>
          <a:prstGeom prst="rect">
            <a:avLst/>
          </a:prstGeom>
        </p:spPr>
        <p:txBody>
          <a:bodyPr/>
          <a:lstStyle/>
          <a:p>
            <a:pPr>
              <a:defRPr/>
            </a:pPr>
            <a:fld id="{F6E356D6-E438-4218-BB09-B922362E57F0}" type="slidenum">
              <a:rPr lang="zh-TW" altLang="en-US" smtClean="0"/>
              <a:pPr>
                <a:defRPr/>
              </a:pPr>
              <a:t>10</a:t>
            </a:fld>
            <a:endParaRPr lang="zh-TW" altLang="en-US" dirty="0"/>
          </a:p>
        </p:txBody>
      </p:sp>
      <p:sp>
        <p:nvSpPr>
          <p:cNvPr id="7" name="向右箭號圖說文字 6"/>
          <p:cNvSpPr/>
          <p:nvPr/>
        </p:nvSpPr>
        <p:spPr bwMode="auto">
          <a:xfrm rot="16200000">
            <a:off x="4140027" y="2636837"/>
            <a:ext cx="1008062" cy="7200900"/>
          </a:xfrm>
          <a:prstGeom prst="rightArrowCallou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eaLnBrk="0" hangingPunct="0">
              <a:defRPr/>
            </a:pPr>
            <a:r>
              <a:rPr kumimoji="0" lang="zh-TW" altLang="en-US" sz="2800" b="1" spc="50" dirty="0" smtClean="0">
                <a:ln w="11430"/>
                <a:solidFill>
                  <a:srgbClr val="003296"/>
                </a:solidFill>
                <a:latin typeface="標楷體" pitchFamily="65" charset="-120"/>
                <a:ea typeface="標楷體" pitchFamily="65" charset="-120"/>
              </a:rPr>
              <a:t>無盤中暫停</a:t>
            </a:r>
            <a:r>
              <a:rPr kumimoji="0" lang="en-US" altLang="zh-TW" sz="2800" b="1" spc="50" dirty="0" smtClean="0">
                <a:ln w="11430"/>
                <a:solidFill>
                  <a:srgbClr val="003296"/>
                </a:solidFill>
                <a:latin typeface="標楷體" pitchFamily="65" charset="-120"/>
                <a:ea typeface="標楷體" pitchFamily="65" charset="-120"/>
              </a:rPr>
              <a:t>/</a:t>
            </a:r>
            <a:r>
              <a:rPr kumimoji="0" lang="zh-TW" altLang="en-US" sz="2800" b="1" spc="50" dirty="0" smtClean="0">
                <a:ln w="11430"/>
                <a:solidFill>
                  <a:srgbClr val="003296"/>
                </a:solidFill>
                <a:latin typeface="標楷體" pitchFamily="65" charset="-120"/>
                <a:ea typeface="標楷體" pitchFamily="65" charset="-120"/>
              </a:rPr>
              <a:t>恢復交易</a:t>
            </a:r>
            <a:endParaRPr kumimoji="0" lang="zh-TW" altLang="en-US" sz="2800" b="1" spc="50" dirty="0">
              <a:ln w="11430"/>
              <a:solidFill>
                <a:srgbClr val="003296"/>
              </a:solidFill>
              <a:latin typeface="標楷體" pitchFamily="65" charset="-120"/>
              <a:ea typeface="標楷體" pitchFamily="65" charset="-120"/>
            </a:endParaRPr>
          </a:p>
        </p:txBody>
      </p:sp>
      <p:graphicFrame>
        <p:nvGraphicFramePr>
          <p:cNvPr id="11" name="資料庫圖表 10"/>
          <p:cNvGraphicFramePr/>
          <p:nvPr>
            <p:extLst>
              <p:ext uri="{D42A27DB-BD31-4B8C-83A1-F6EECF244321}">
                <p14:modId xmlns:p14="http://schemas.microsoft.com/office/powerpoint/2010/main" val="173638784"/>
              </p:ext>
            </p:extLst>
          </p:nvPr>
        </p:nvGraphicFramePr>
        <p:xfrm>
          <a:off x="683568" y="836712"/>
          <a:ext cx="7992888"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3451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11</a:t>
            </a:fld>
            <a:endParaRPr lang="zh-TW" altLang="en-US"/>
          </a:p>
        </p:txBody>
      </p:sp>
      <p:graphicFrame>
        <p:nvGraphicFramePr>
          <p:cNvPr id="7" name="資料庫圖表 6"/>
          <p:cNvGraphicFramePr/>
          <p:nvPr>
            <p:extLst>
              <p:ext uri="{D42A27DB-BD31-4B8C-83A1-F6EECF244321}">
                <p14:modId xmlns:p14="http://schemas.microsoft.com/office/powerpoint/2010/main" val="1819115962"/>
              </p:ext>
            </p:extLst>
          </p:nvPr>
        </p:nvGraphicFramePr>
        <p:xfrm>
          <a:off x="323528" y="980728"/>
          <a:ext cx="8568952" cy="448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985740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12</a:t>
            </a:fld>
            <a:endParaRPr lang="zh-TW" altLang="en-US"/>
          </a:p>
        </p:txBody>
      </p:sp>
      <p:graphicFrame>
        <p:nvGraphicFramePr>
          <p:cNvPr id="7" name="資料庫圖表 6"/>
          <p:cNvGraphicFramePr/>
          <p:nvPr>
            <p:extLst>
              <p:ext uri="{D42A27DB-BD31-4B8C-83A1-F6EECF244321}">
                <p14:modId xmlns:p14="http://schemas.microsoft.com/office/powerpoint/2010/main" val="2075703098"/>
              </p:ext>
            </p:extLst>
          </p:nvPr>
        </p:nvGraphicFramePr>
        <p:xfrm>
          <a:off x="323528" y="1052736"/>
          <a:ext cx="8568952"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1564982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13</a:t>
            </a:fld>
            <a:endParaRPr lang="zh-TW" altLang="en-US"/>
          </a:p>
        </p:txBody>
      </p:sp>
      <p:graphicFrame>
        <p:nvGraphicFramePr>
          <p:cNvPr id="7" name="資料庫圖表 6"/>
          <p:cNvGraphicFramePr/>
          <p:nvPr>
            <p:extLst>
              <p:ext uri="{D42A27DB-BD31-4B8C-83A1-F6EECF244321}">
                <p14:modId xmlns:p14="http://schemas.microsoft.com/office/powerpoint/2010/main" val="644878361"/>
              </p:ext>
            </p:extLst>
          </p:nvPr>
        </p:nvGraphicFramePr>
        <p:xfrm>
          <a:off x="323528" y="1052736"/>
          <a:ext cx="8496944"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
        <p:nvSpPr>
          <p:cNvPr id="5" name="文字方塊 1"/>
          <p:cNvSpPr txBox="1">
            <a:spLocks noChangeArrowheads="1"/>
          </p:cNvSpPr>
          <p:nvPr/>
        </p:nvSpPr>
        <p:spPr bwMode="auto">
          <a:xfrm>
            <a:off x="1115616" y="4797152"/>
            <a:ext cx="6552728" cy="89408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en-US" sz="1600" b="1" kern="100" dirty="0">
                <a:solidFill>
                  <a:srgbClr val="FF0000"/>
                </a:solidFill>
                <a:effectLst/>
                <a:latin typeface="標楷體"/>
                <a:ea typeface="新細明體"/>
                <a:cs typeface="Times New Roman"/>
              </a:rPr>
              <a:t>0000(</a:t>
            </a:r>
            <a:r>
              <a:rPr lang="zh-TW" sz="1600" b="1" kern="100" dirty="0">
                <a:solidFill>
                  <a:srgbClr val="FF0000"/>
                </a:solidFill>
                <a:effectLst/>
                <a:latin typeface="Calibri"/>
                <a:ea typeface="標楷體"/>
                <a:cs typeface="Times New Roman"/>
              </a:rPr>
              <a:t>公司代碼</a:t>
            </a:r>
            <a:r>
              <a:rPr lang="en-US" sz="1600" b="1" kern="100" dirty="0">
                <a:solidFill>
                  <a:srgbClr val="FF0000"/>
                </a:solidFill>
                <a:effectLst/>
                <a:latin typeface="Calibri"/>
                <a:ea typeface="標楷體"/>
                <a:cs typeface="Times New Roman"/>
              </a:rPr>
              <a:t>)00</a:t>
            </a:r>
            <a:r>
              <a:rPr lang="zh-TW" sz="1600" b="1" kern="100" dirty="0">
                <a:solidFill>
                  <a:srgbClr val="FF0000"/>
                </a:solidFill>
                <a:effectLst/>
                <a:latin typeface="Calibri"/>
                <a:ea typeface="標楷體"/>
                <a:cs typeface="Times New Roman"/>
              </a:rPr>
              <a:t>公司</a:t>
            </a:r>
            <a:r>
              <a:rPr lang="en-US" sz="1600" b="1" kern="100" dirty="0">
                <a:solidFill>
                  <a:srgbClr val="FF0000"/>
                </a:solidFill>
                <a:effectLst/>
                <a:latin typeface="Calibri"/>
                <a:ea typeface="標楷體"/>
                <a:cs typeface="Times New Roman"/>
              </a:rPr>
              <a:t>(</a:t>
            </a:r>
            <a:r>
              <a:rPr lang="zh-TW" sz="1600" b="1" kern="100" dirty="0">
                <a:solidFill>
                  <a:srgbClr val="FF0000"/>
                </a:solidFill>
                <a:effectLst/>
                <a:latin typeface="Calibri"/>
                <a:ea typeface="標楷體"/>
                <a:cs typeface="Times New Roman"/>
              </a:rPr>
              <a:t>公司名稱</a:t>
            </a:r>
            <a:r>
              <a:rPr lang="en-US" sz="1600" b="1" kern="100" dirty="0">
                <a:solidFill>
                  <a:srgbClr val="FF0000"/>
                </a:solidFill>
                <a:effectLst/>
                <a:latin typeface="Calibri"/>
                <a:ea typeface="標楷體"/>
                <a:cs typeface="Times New Roman"/>
              </a:rPr>
              <a:t>)105</a:t>
            </a:r>
            <a:r>
              <a:rPr lang="zh-TW" sz="1600" b="1" kern="100" dirty="0">
                <a:solidFill>
                  <a:srgbClr val="FF0000"/>
                </a:solidFill>
                <a:effectLst/>
                <a:latin typeface="Calibri"/>
                <a:ea typeface="標楷體"/>
                <a:cs typeface="Times New Roman"/>
              </a:rPr>
              <a:t>年</a:t>
            </a:r>
            <a:r>
              <a:rPr lang="en-US" sz="1600" b="1" kern="100" dirty="0">
                <a:solidFill>
                  <a:srgbClr val="FF0000"/>
                </a:solidFill>
                <a:effectLst/>
                <a:latin typeface="Calibri"/>
                <a:ea typeface="標楷體"/>
                <a:cs typeface="Times New Roman"/>
              </a:rPr>
              <a:t>O</a:t>
            </a:r>
            <a:r>
              <a:rPr lang="zh-TW" sz="1600" b="1" kern="100" dirty="0">
                <a:solidFill>
                  <a:srgbClr val="FF0000"/>
                </a:solidFill>
                <a:effectLst/>
                <a:latin typeface="Calibri"/>
                <a:ea typeface="標楷體"/>
                <a:cs typeface="Times New Roman"/>
              </a:rPr>
              <a:t>月</a:t>
            </a:r>
            <a:r>
              <a:rPr lang="en-US" sz="1600" b="1" kern="100" dirty="0">
                <a:solidFill>
                  <a:srgbClr val="FF0000"/>
                </a:solidFill>
                <a:effectLst/>
                <a:latin typeface="Calibri"/>
                <a:ea typeface="標楷體"/>
                <a:cs typeface="Times New Roman"/>
              </a:rPr>
              <a:t>O</a:t>
            </a:r>
            <a:r>
              <a:rPr lang="zh-TW" sz="1600" b="1" kern="100" dirty="0">
                <a:solidFill>
                  <a:srgbClr val="FF0000"/>
                </a:solidFill>
                <a:effectLst/>
                <a:latin typeface="Calibri"/>
                <a:ea typeface="標楷體"/>
                <a:cs typeface="Times New Roman"/>
              </a:rPr>
              <a:t>日下午</a:t>
            </a:r>
            <a:r>
              <a:rPr lang="en-US" sz="1600" b="1" kern="100" dirty="0">
                <a:solidFill>
                  <a:srgbClr val="FF0000"/>
                </a:solidFill>
                <a:effectLst/>
                <a:latin typeface="Calibri"/>
                <a:ea typeface="標楷體"/>
                <a:cs typeface="Times New Roman"/>
              </a:rPr>
              <a:t>O</a:t>
            </a:r>
            <a:r>
              <a:rPr lang="zh-TW" sz="1600" b="1" kern="100" dirty="0">
                <a:solidFill>
                  <a:srgbClr val="FF0000"/>
                </a:solidFill>
                <a:effectLst/>
                <a:latin typeface="Calibri"/>
                <a:ea typeface="標楷體"/>
                <a:cs typeface="Times New Roman"/>
              </a:rPr>
              <a:t>時</a:t>
            </a:r>
            <a:r>
              <a:rPr lang="en-US" sz="1600" b="1" kern="100" dirty="0">
                <a:solidFill>
                  <a:srgbClr val="FF0000"/>
                </a:solidFill>
                <a:effectLst/>
                <a:latin typeface="Calibri"/>
                <a:ea typeface="標楷體"/>
                <a:cs typeface="Times New Roman"/>
              </a:rPr>
              <a:t>O</a:t>
            </a:r>
            <a:r>
              <a:rPr lang="zh-TW" sz="1600" b="1" kern="100" dirty="0">
                <a:solidFill>
                  <a:srgbClr val="FF0000"/>
                </a:solidFill>
                <a:effectLst/>
                <a:latin typeface="Calibri"/>
                <a:ea typeface="標楷體"/>
                <a:cs typeface="Times New Roman"/>
              </a:rPr>
              <a:t>分</a:t>
            </a:r>
            <a:r>
              <a:rPr lang="en-US" sz="1600" b="1" kern="100" dirty="0">
                <a:solidFill>
                  <a:srgbClr val="FF0000"/>
                </a:solidFill>
                <a:effectLst/>
                <a:latin typeface="Calibri"/>
                <a:ea typeface="標楷體"/>
                <a:cs typeface="Times New Roman"/>
              </a:rPr>
              <a:t>(</a:t>
            </a:r>
            <a:r>
              <a:rPr lang="zh-TW" sz="1600" b="1" kern="100" dirty="0">
                <a:solidFill>
                  <a:srgbClr val="FF0000"/>
                </a:solidFill>
                <a:effectLst/>
                <a:latin typeface="Calibri"/>
                <a:ea typeface="標楷體"/>
                <a:cs typeface="Times New Roman"/>
              </a:rPr>
              <a:t>申請時間</a:t>
            </a:r>
            <a:r>
              <a:rPr lang="en-US" sz="1600" b="1" kern="100" dirty="0">
                <a:solidFill>
                  <a:srgbClr val="FF0000"/>
                </a:solidFill>
                <a:effectLst/>
                <a:latin typeface="Calibri"/>
                <a:ea typeface="標楷體"/>
                <a:cs typeface="Times New Roman"/>
              </a:rPr>
              <a:t>)</a:t>
            </a:r>
            <a:r>
              <a:rPr lang="zh-TW" sz="1600" b="1" kern="100" dirty="0">
                <a:solidFill>
                  <a:srgbClr val="FF0000"/>
                </a:solidFill>
                <a:effectLst/>
                <a:latin typeface="Calibri"/>
                <a:ea typeface="標楷體"/>
                <a:cs typeface="Times New Roman"/>
              </a:rPr>
              <a:t>，向櫃買中心申請暫停交易，請與</a:t>
            </a:r>
            <a:r>
              <a:rPr lang="en-US" sz="1600" b="1" kern="100" dirty="0">
                <a:solidFill>
                  <a:srgbClr val="FF0000"/>
                </a:solidFill>
                <a:effectLst/>
                <a:latin typeface="Calibri"/>
                <a:ea typeface="標楷體"/>
                <a:cs typeface="Times New Roman"/>
              </a:rPr>
              <a:t>00</a:t>
            </a:r>
            <a:r>
              <a:rPr lang="zh-TW" sz="1600" b="1" kern="100" dirty="0">
                <a:solidFill>
                  <a:srgbClr val="FF0000"/>
                </a:solidFill>
                <a:effectLst/>
                <a:latin typeface="Calibri"/>
                <a:ea typeface="標楷體"/>
                <a:cs typeface="Times New Roman"/>
              </a:rPr>
              <a:t>公司王大明</a:t>
            </a:r>
            <a:r>
              <a:rPr lang="en-US" sz="1600" b="1" kern="100" dirty="0">
                <a:solidFill>
                  <a:srgbClr val="FF0000"/>
                </a:solidFill>
                <a:effectLst/>
                <a:latin typeface="Calibri"/>
                <a:ea typeface="標楷體"/>
                <a:cs typeface="Times New Roman"/>
              </a:rPr>
              <a:t>(</a:t>
            </a:r>
            <a:r>
              <a:rPr lang="zh-TW" sz="1600" b="1" kern="100" dirty="0">
                <a:solidFill>
                  <a:srgbClr val="FF0000"/>
                </a:solidFill>
                <a:effectLst/>
                <a:latin typeface="Calibri"/>
                <a:ea typeface="標楷體"/>
                <a:cs typeface="Times New Roman"/>
              </a:rPr>
              <a:t>手機</a:t>
            </a:r>
            <a:r>
              <a:rPr lang="en-US" sz="1600" b="1" kern="100" dirty="0">
                <a:solidFill>
                  <a:srgbClr val="FF0000"/>
                </a:solidFill>
                <a:effectLst/>
                <a:latin typeface="Calibri"/>
                <a:ea typeface="標楷體"/>
                <a:cs typeface="Times New Roman"/>
              </a:rPr>
              <a:t>:0918-000-123 </a:t>
            </a:r>
            <a:r>
              <a:rPr lang="zh-TW" sz="1600" b="1" kern="100" dirty="0">
                <a:solidFill>
                  <a:srgbClr val="FF0000"/>
                </a:solidFill>
                <a:effectLst/>
                <a:latin typeface="Calibri"/>
                <a:ea typeface="標楷體"/>
                <a:cs typeface="Times New Roman"/>
              </a:rPr>
              <a:t>、市話</a:t>
            </a:r>
            <a:r>
              <a:rPr lang="en-US" sz="1600" b="1" kern="100" dirty="0">
                <a:solidFill>
                  <a:srgbClr val="FF0000"/>
                </a:solidFill>
                <a:effectLst/>
                <a:latin typeface="Calibri"/>
                <a:ea typeface="標楷體"/>
                <a:cs typeface="Times New Roman"/>
              </a:rPr>
              <a:t>:02-1234-5678) </a:t>
            </a:r>
            <a:r>
              <a:rPr lang="zh-TW" sz="1600" b="1" kern="100" dirty="0">
                <a:solidFill>
                  <a:srgbClr val="FF0000"/>
                </a:solidFill>
                <a:effectLst/>
                <a:latin typeface="Calibri"/>
                <a:ea typeface="標楷體"/>
                <a:cs typeface="Times New Roman"/>
              </a:rPr>
              <a:t>、李小明</a:t>
            </a:r>
            <a:r>
              <a:rPr lang="en-US" sz="1600" b="1" kern="100" dirty="0">
                <a:solidFill>
                  <a:srgbClr val="FF0000"/>
                </a:solidFill>
                <a:effectLst/>
                <a:latin typeface="Calibri"/>
                <a:ea typeface="標楷體"/>
                <a:cs typeface="Times New Roman"/>
              </a:rPr>
              <a:t>(</a:t>
            </a:r>
            <a:r>
              <a:rPr lang="zh-TW" sz="1600" b="1" kern="100" dirty="0">
                <a:solidFill>
                  <a:srgbClr val="FF0000"/>
                </a:solidFill>
                <a:effectLst/>
                <a:latin typeface="Calibri"/>
                <a:ea typeface="標楷體"/>
                <a:cs typeface="Times New Roman"/>
              </a:rPr>
              <a:t>手機</a:t>
            </a:r>
            <a:r>
              <a:rPr lang="en-US" sz="1600" b="1" kern="100" dirty="0">
                <a:solidFill>
                  <a:srgbClr val="FF0000"/>
                </a:solidFill>
                <a:effectLst/>
                <a:latin typeface="Calibri"/>
                <a:ea typeface="標楷體"/>
                <a:cs typeface="Times New Roman"/>
              </a:rPr>
              <a:t>:0918-000-456</a:t>
            </a:r>
            <a:r>
              <a:rPr lang="zh-TW" sz="1600" b="1" kern="100" dirty="0">
                <a:solidFill>
                  <a:srgbClr val="FF0000"/>
                </a:solidFill>
                <a:effectLst/>
                <a:latin typeface="Calibri"/>
                <a:ea typeface="標楷體"/>
                <a:cs typeface="Times New Roman"/>
              </a:rPr>
              <a:t>、市話</a:t>
            </a:r>
            <a:r>
              <a:rPr lang="en-US" sz="1600" b="1" kern="100" dirty="0">
                <a:solidFill>
                  <a:srgbClr val="FF0000"/>
                </a:solidFill>
                <a:effectLst/>
                <a:latin typeface="Calibri"/>
                <a:ea typeface="標楷體"/>
                <a:cs typeface="Times New Roman"/>
              </a:rPr>
              <a:t>:02-5678-1234)</a:t>
            </a:r>
            <a:r>
              <a:rPr lang="zh-TW" sz="1600" b="1" kern="100" dirty="0">
                <a:solidFill>
                  <a:srgbClr val="FF0000"/>
                </a:solidFill>
                <a:effectLst/>
                <a:latin typeface="Calibri"/>
                <a:ea typeface="標楷體"/>
                <a:cs typeface="Times New Roman"/>
              </a:rPr>
              <a:t>聯絡。</a:t>
            </a:r>
            <a:endParaRPr lang="zh-TW" sz="1600" kern="100" dirty="0">
              <a:effectLst/>
              <a:latin typeface="Calibri"/>
              <a:ea typeface="新細明體"/>
              <a:cs typeface="Times New Roman"/>
            </a:endParaRPr>
          </a:p>
        </p:txBody>
      </p:sp>
    </p:spTree>
    <p:extLst>
      <p:ext uri="{BB962C8B-B14F-4D97-AF65-F5344CB8AC3E}">
        <p14:creationId xmlns:p14="http://schemas.microsoft.com/office/powerpoint/2010/main" val="3062550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投影片編號版面配置區 5"/>
          <p:cNvSpPr>
            <a:spLocks noGrp="1"/>
          </p:cNvSpPr>
          <p:nvPr>
            <p:ph type="sldNum" sz="quarter" idx="12"/>
          </p:nvPr>
        </p:nvSpPr>
        <p:spPr/>
        <p:txBody>
          <a:bodyPr/>
          <a:lstStyle/>
          <a:p>
            <a:pPr>
              <a:defRPr/>
            </a:pPr>
            <a:fld id="{DF99F4B5-FE54-4D06-B6A3-A35C4529335A}" type="slidenum">
              <a:rPr lang="zh-TW" altLang="en-US"/>
              <a:pPr>
                <a:defRPr/>
              </a:pPr>
              <a:t>14</a:t>
            </a:fld>
            <a:endParaRPr lang="en-US" altLang="zh-TW"/>
          </a:p>
        </p:txBody>
      </p:sp>
      <p:sp>
        <p:nvSpPr>
          <p:cNvPr id="10243" name="Rectangle 2"/>
          <p:cNvSpPr>
            <a:spLocks noGrp="1" noChangeArrowheads="1"/>
          </p:cNvSpPr>
          <p:nvPr>
            <p:ph type="title"/>
          </p:nvPr>
        </p:nvSpPr>
        <p:spPr>
          <a:xfrm>
            <a:off x="1907704" y="188640"/>
            <a:ext cx="5832648" cy="940370"/>
          </a:xfrm>
        </p:spPr>
        <p:txBody>
          <a:bodyPr/>
          <a:lstStyle/>
          <a:p>
            <a:pPr fontAlgn="auto">
              <a:spcBef>
                <a:spcPts val="0"/>
              </a:spcBef>
              <a:spcAft>
                <a:spcPts val="0"/>
              </a:spcAft>
              <a:defRPr/>
            </a:pPr>
            <a:r>
              <a:rPr lang="zh-TW" altLang="en-US" sz="3200" kern="1200" dirty="0">
                <a:solidFill>
                  <a:srgbClr val="FFFF66"/>
                </a:solidFill>
                <a:latin typeface="Verdana" pitchFamily="34" charset="0"/>
                <a:ea typeface="標楷體" pitchFamily="65" charset="-120"/>
              </a:rPr>
              <a:t>公司</a:t>
            </a:r>
            <a:r>
              <a:rPr lang="zh-TW" altLang="en-US" sz="3200" kern="1200" dirty="0" smtClean="0">
                <a:solidFill>
                  <a:srgbClr val="FFFF66"/>
                </a:solidFill>
                <a:latin typeface="Verdana" pitchFamily="34" charset="0"/>
                <a:ea typeface="標楷體" pitchFamily="65" charset="-120"/>
              </a:rPr>
              <a:t>暫停交易流程</a:t>
            </a:r>
            <a:endParaRPr lang="zh-TW" altLang="en-US" sz="3200" kern="1200" dirty="0">
              <a:solidFill>
                <a:srgbClr val="FFFF66"/>
              </a:solidFill>
              <a:latin typeface="Verdana" pitchFamily="34" charset="0"/>
              <a:ea typeface="標楷體" pitchFamily="65" charset="-120"/>
            </a:endParaRPr>
          </a:p>
        </p:txBody>
      </p:sp>
      <p:sp>
        <p:nvSpPr>
          <p:cNvPr id="10244" name="Text Box 3"/>
          <p:cNvSpPr txBox="1">
            <a:spLocks noChangeArrowheads="1"/>
          </p:cNvSpPr>
          <p:nvPr/>
        </p:nvSpPr>
        <p:spPr bwMode="auto">
          <a:xfrm>
            <a:off x="2751138" y="2165524"/>
            <a:ext cx="5492750" cy="366712"/>
          </a:xfrm>
          <a:prstGeom prst="rect">
            <a:avLst/>
          </a:prstGeom>
          <a:noFill/>
          <a:ln w="9525">
            <a:noFill/>
            <a:miter lim="800000"/>
            <a:headEnd/>
            <a:tailEnd/>
          </a:ln>
        </p:spPr>
        <p:txBody>
          <a:bodyPr>
            <a:spAutoFit/>
          </a:bodyPr>
          <a:lstStyle/>
          <a:p>
            <a:pPr fontAlgn="b"/>
            <a:endParaRPr lang="zh-TW" altLang="en-US" sz="1800" b="0">
              <a:solidFill>
                <a:schemeClr val="tx1"/>
              </a:solidFill>
              <a:latin typeface="Arial" charset="0"/>
              <a:ea typeface="新細明體" charset="-120"/>
            </a:endParaRPr>
          </a:p>
        </p:txBody>
      </p:sp>
      <p:sp>
        <p:nvSpPr>
          <p:cNvPr id="10245" name="Rectangle 4"/>
          <p:cNvSpPr>
            <a:spLocks noChangeArrowheads="1"/>
          </p:cNvSpPr>
          <p:nvPr/>
        </p:nvSpPr>
        <p:spPr bwMode="auto">
          <a:xfrm>
            <a:off x="395536" y="1484784"/>
            <a:ext cx="8353425" cy="4537075"/>
          </a:xfrm>
          <a:prstGeom prst="rect">
            <a:avLst/>
          </a:prstGeom>
          <a:noFill/>
          <a:ln w="9525">
            <a:noFill/>
            <a:miter lim="800000"/>
            <a:headEnd/>
            <a:tailEnd/>
          </a:ln>
        </p:spPr>
        <p:txBody>
          <a:bodyPr/>
          <a:lstStyle/>
          <a:p>
            <a:pPr marL="609600" indent="-609600">
              <a:buFont typeface="Wingdings" pitchFamily="2" charset="2"/>
              <a:buNone/>
            </a:pPr>
            <a:r>
              <a:rPr lang="zh-TW" altLang="en-US" sz="2400">
                <a:solidFill>
                  <a:srgbClr val="000099"/>
                </a:solidFill>
                <a:latin typeface="Arial" charset="0"/>
              </a:rPr>
              <a:t>　</a:t>
            </a:r>
          </a:p>
        </p:txBody>
      </p:sp>
      <p:sp>
        <p:nvSpPr>
          <p:cNvPr id="10262" name="Rectangle 21"/>
          <p:cNvSpPr>
            <a:spLocks noChangeArrowheads="1"/>
          </p:cNvSpPr>
          <p:nvPr/>
        </p:nvSpPr>
        <p:spPr bwMode="auto">
          <a:xfrm>
            <a:off x="6804248" y="3178026"/>
            <a:ext cx="1296144" cy="792088"/>
          </a:xfrm>
          <a:prstGeom prst="rect">
            <a:avLst/>
          </a:prstGeom>
          <a:noFill/>
          <a:ln w="9525">
            <a:noFill/>
            <a:miter lim="800000"/>
            <a:headEnd/>
            <a:tailEnd/>
          </a:ln>
        </p:spPr>
        <p:txBody>
          <a:bodyPr/>
          <a:lstStyle/>
          <a:p>
            <a:r>
              <a:rPr lang="en-US" altLang="zh-TW" sz="1400" dirty="0" smtClean="0"/>
              <a:t> </a:t>
            </a:r>
            <a:endParaRPr lang="zh-TW" altLang="zh-TW" sz="1400" dirty="0" smtClean="0"/>
          </a:p>
          <a:p>
            <a:pPr fontAlgn="b"/>
            <a:endParaRPr lang="zh-TW" altLang="en-US" sz="1300" dirty="0">
              <a:solidFill>
                <a:srgbClr val="CC0000"/>
              </a:solidFill>
              <a:sym typeface="Wingdings" pitchFamily="2" charset="2"/>
            </a:endParaRPr>
          </a:p>
        </p:txBody>
      </p:sp>
      <p:sp>
        <p:nvSpPr>
          <p:cNvPr id="10264" name="AutoShape 23"/>
          <p:cNvSpPr>
            <a:spLocks noChangeArrowheads="1"/>
          </p:cNvSpPr>
          <p:nvPr/>
        </p:nvSpPr>
        <p:spPr bwMode="auto">
          <a:xfrm>
            <a:off x="1763688" y="2745978"/>
            <a:ext cx="720080" cy="1018699"/>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square" anchor="ctr">
            <a:spAutoFit/>
          </a:bodyPr>
          <a:lstStyle/>
          <a:p>
            <a:r>
              <a:rPr lang="zh-TW" altLang="zh-TW" sz="1400" b="1" dirty="0" smtClean="0">
                <a:solidFill>
                  <a:srgbClr val="FF0000"/>
                </a:solidFill>
                <a:latin typeface="標楷體" pitchFamily="65" charset="-120"/>
                <a:ea typeface="標楷體" pitchFamily="65" charset="-120"/>
              </a:rPr>
              <a:t>申請暫停</a:t>
            </a:r>
            <a:r>
              <a:rPr lang="en-US" altLang="zh-TW" sz="1400" b="1" dirty="0" smtClean="0">
                <a:solidFill>
                  <a:srgbClr val="FF0000"/>
                </a:solidFill>
                <a:latin typeface="標楷體" pitchFamily="65" charset="-120"/>
                <a:ea typeface="標楷體" pitchFamily="65" charset="-120"/>
              </a:rPr>
              <a:t>/</a:t>
            </a:r>
            <a:r>
              <a:rPr lang="zh-TW" altLang="zh-TW" sz="1400" b="1" dirty="0" smtClean="0">
                <a:solidFill>
                  <a:srgbClr val="FF0000"/>
                </a:solidFill>
                <a:latin typeface="標楷體" pitchFamily="65" charset="-120"/>
                <a:ea typeface="標楷體" pitchFamily="65" charset="-120"/>
              </a:rPr>
              <a:t>恢復交易</a:t>
            </a:r>
            <a:endParaRPr lang="zh-TW" altLang="zh-TW" sz="1400" dirty="0">
              <a:solidFill>
                <a:srgbClr val="FF0000"/>
              </a:solidFill>
              <a:latin typeface="標楷體" pitchFamily="65" charset="-120"/>
              <a:ea typeface="標楷體" pitchFamily="65" charset="-120"/>
            </a:endParaRPr>
          </a:p>
        </p:txBody>
      </p:sp>
      <p:sp>
        <p:nvSpPr>
          <p:cNvPr id="10277" name="AutoShape 36"/>
          <p:cNvSpPr>
            <a:spLocks noChangeArrowheads="1"/>
          </p:cNvSpPr>
          <p:nvPr/>
        </p:nvSpPr>
        <p:spPr bwMode="auto">
          <a:xfrm>
            <a:off x="6156176" y="1377826"/>
            <a:ext cx="288032" cy="360040"/>
          </a:xfrm>
          <a:prstGeom prst="flowChartProcess">
            <a:avLst/>
          </a:prstGeom>
          <a:noFill/>
          <a:ln w="9525">
            <a:noFill/>
            <a:miter lim="800000"/>
            <a:headEnd/>
            <a:tailEnd/>
          </a:ln>
        </p:spPr>
        <p:txBody>
          <a:bodyPr/>
          <a:lstStyle/>
          <a:p>
            <a:pPr fontAlgn="b"/>
            <a:r>
              <a:rPr lang="zh-TW" altLang="en-US" sz="1400" b="1" dirty="0" smtClean="0">
                <a:latin typeface="標楷體" pitchFamily="65" charset="-120"/>
                <a:ea typeface="標楷體" pitchFamily="65" charset="-120"/>
                <a:sym typeface="Wingdings" pitchFamily="2" charset="2"/>
              </a:rPr>
              <a:t>否</a:t>
            </a:r>
            <a:endParaRPr lang="en-US" altLang="zh-TW" sz="1400" b="1" dirty="0">
              <a:solidFill>
                <a:schemeClr val="tx1"/>
              </a:solidFill>
              <a:latin typeface="標楷體" pitchFamily="65" charset="-120"/>
              <a:ea typeface="標楷體" pitchFamily="65" charset="-120"/>
              <a:sym typeface="Wingdings" pitchFamily="2" charset="2"/>
            </a:endParaRPr>
          </a:p>
        </p:txBody>
      </p:sp>
      <p:sp>
        <p:nvSpPr>
          <p:cNvPr id="39" name="AutoShape 23"/>
          <p:cNvSpPr>
            <a:spLocks noChangeArrowheads="1"/>
          </p:cNvSpPr>
          <p:nvPr/>
        </p:nvSpPr>
        <p:spPr bwMode="auto">
          <a:xfrm>
            <a:off x="3131840" y="2617822"/>
            <a:ext cx="1224136" cy="1316415"/>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square" anchor="ctr">
            <a:spAutoFit/>
          </a:bodyPr>
          <a:lstStyle/>
          <a:p>
            <a:pPr lvl="0"/>
            <a:r>
              <a:rPr lang="en-US" altLang="zh-TW" sz="1200" dirty="0" smtClean="0">
                <a:latin typeface="標楷體" pitchFamily="65" charset="-120"/>
                <a:ea typeface="標楷體" pitchFamily="65" charset="-120"/>
              </a:rPr>
              <a:t>1.</a:t>
            </a:r>
            <a:r>
              <a:rPr lang="zh-TW" altLang="en-US" sz="1200" dirty="0" smtClean="0">
                <a:latin typeface="標楷體" pitchFamily="65" charset="-120"/>
                <a:ea typeface="標楷體" pitchFamily="65" charset="-120"/>
              </a:rPr>
              <a:t>先</a:t>
            </a:r>
            <a:r>
              <a:rPr lang="zh-TW" altLang="zh-TW" sz="1200" dirty="0" smtClean="0">
                <a:latin typeface="標楷體" pitchFamily="65" charset="-120"/>
                <a:ea typeface="標楷體" pitchFamily="65" charset="-120"/>
              </a:rPr>
              <a:t>電話通知本</a:t>
            </a:r>
            <a:r>
              <a:rPr lang="zh-TW" altLang="en-US" sz="1200" dirty="0" smtClean="0">
                <a:latin typeface="標楷體" pitchFamily="65" charset="-120"/>
                <a:ea typeface="標楷體" pitchFamily="65" charset="-120"/>
              </a:rPr>
              <a:t>中心</a:t>
            </a:r>
            <a:r>
              <a:rPr lang="zh-TW" altLang="zh-TW" sz="1200" dirty="0" smtClean="0">
                <a:latin typeface="標楷體" pitchFamily="65" charset="-120"/>
                <a:ea typeface="標楷體" pitchFamily="65" charset="-120"/>
              </a:rPr>
              <a:t>同仁</a:t>
            </a:r>
            <a:r>
              <a:rPr lang="en-US" altLang="zh-TW" sz="1200" dirty="0" smtClean="0">
                <a:latin typeface="標楷體" pitchFamily="65" charset="-120"/>
                <a:ea typeface="標楷體" pitchFamily="65" charset="-120"/>
              </a:rPr>
              <a:t>;</a:t>
            </a:r>
            <a:endParaRPr lang="zh-TW" altLang="zh-TW" sz="1200" dirty="0" smtClean="0">
              <a:latin typeface="標楷體" pitchFamily="65" charset="-120"/>
              <a:ea typeface="標楷體" pitchFamily="65" charset="-120"/>
            </a:endParaRPr>
          </a:p>
          <a:p>
            <a:pPr lvl="0"/>
            <a:r>
              <a:rPr lang="en-US" altLang="zh-TW" sz="1200" dirty="0" smtClean="0">
                <a:latin typeface="標楷體" pitchFamily="65" charset="-120"/>
                <a:ea typeface="標楷體" pitchFamily="65" charset="-120"/>
              </a:rPr>
              <a:t>2.</a:t>
            </a:r>
            <a:r>
              <a:rPr lang="zh-TW" altLang="zh-TW" sz="1200" dirty="0" smtClean="0">
                <a:latin typeface="標楷體" pitchFamily="65" charset="-120"/>
                <a:ea typeface="標楷體" pitchFamily="65" charset="-120"/>
              </a:rPr>
              <a:t>傳真或以電子郵件</a:t>
            </a:r>
            <a:r>
              <a:rPr lang="zh-TW" altLang="en-US" sz="1200" dirty="0" smtClean="0">
                <a:latin typeface="標楷體" pitchFamily="65" charset="-120"/>
                <a:ea typeface="標楷體" pitchFamily="65" charset="-120"/>
              </a:rPr>
              <a:t>辦理</a:t>
            </a:r>
            <a:r>
              <a:rPr lang="zh-TW" altLang="zh-TW" sz="1200" dirty="0" smtClean="0">
                <a:latin typeface="標楷體" pitchFamily="65" charset="-120"/>
                <a:ea typeface="標楷體" pitchFamily="65" charset="-120"/>
              </a:rPr>
              <a:t>申</a:t>
            </a:r>
            <a:r>
              <a:rPr lang="zh-TW" altLang="en-US" sz="1200" dirty="0" smtClean="0">
                <a:latin typeface="標楷體" pitchFamily="65" charset="-120"/>
                <a:ea typeface="標楷體" pitchFamily="65" charset="-120"/>
              </a:rPr>
              <a:t>請</a:t>
            </a:r>
            <a:r>
              <a:rPr lang="zh-TW" altLang="zh-TW" sz="1200" dirty="0" smtClean="0">
                <a:latin typeface="標楷體" pitchFamily="65" charset="-120"/>
                <a:ea typeface="標楷體" pitchFamily="65" charset="-120"/>
              </a:rPr>
              <a:t>，</a:t>
            </a:r>
            <a:r>
              <a:rPr lang="zh-TW" altLang="en-US" sz="1200" dirty="0" smtClean="0">
                <a:latin typeface="標楷體" pitchFamily="65" charset="-120"/>
                <a:ea typeface="標楷體" pitchFamily="65" charset="-120"/>
              </a:rPr>
              <a:t>並</a:t>
            </a:r>
            <a:r>
              <a:rPr lang="zh-TW" altLang="zh-TW" sz="1200" dirty="0" smtClean="0">
                <a:latin typeface="標楷體" pitchFamily="65" charset="-120"/>
                <a:ea typeface="標楷體" pitchFamily="65" charset="-120"/>
              </a:rPr>
              <a:t>檢附</a:t>
            </a:r>
            <a:r>
              <a:rPr lang="zh-TW" altLang="en-US" sz="1200" dirty="0" smtClean="0">
                <a:latin typeface="標楷體" pitchFamily="65" charset="-120"/>
                <a:ea typeface="標楷體" pitchFamily="65" charset="-120"/>
              </a:rPr>
              <a:t>相關</a:t>
            </a:r>
            <a:r>
              <a:rPr lang="zh-TW" altLang="zh-TW" sz="1200" dirty="0" smtClean="0">
                <a:latin typeface="標楷體" pitchFamily="65" charset="-120"/>
                <a:ea typeface="標楷體" pitchFamily="65" charset="-120"/>
              </a:rPr>
              <a:t>文件</a:t>
            </a:r>
            <a:r>
              <a:rPr lang="zh-TW" altLang="en-US" sz="1200" dirty="0" smtClean="0">
                <a:latin typeface="標楷體" pitchFamily="65" charset="-120"/>
                <a:ea typeface="標楷體" pitchFamily="65" charset="-120"/>
              </a:rPr>
              <a:t>。</a:t>
            </a:r>
            <a:endParaRPr lang="zh-TW" altLang="zh-TW" sz="1200" dirty="0">
              <a:latin typeface="標楷體" pitchFamily="65" charset="-120"/>
              <a:ea typeface="標楷體" pitchFamily="65" charset="-120"/>
            </a:endParaRPr>
          </a:p>
        </p:txBody>
      </p:sp>
      <p:sp>
        <p:nvSpPr>
          <p:cNvPr id="40" name="AutoShape 28"/>
          <p:cNvSpPr>
            <a:spLocks noChangeArrowheads="1"/>
          </p:cNvSpPr>
          <p:nvPr/>
        </p:nvSpPr>
        <p:spPr bwMode="auto">
          <a:xfrm>
            <a:off x="4716016" y="2925315"/>
            <a:ext cx="2520280" cy="1161633"/>
          </a:xfrm>
          <a:prstGeom prst="flowChartDecision">
            <a:avLst/>
          </a:prstGeom>
          <a:ln>
            <a:solidFill>
              <a:srgbClr val="C00000"/>
            </a:solidFill>
            <a:headEnd/>
            <a:tailEnd/>
          </a:ln>
        </p:spPr>
        <p:style>
          <a:lnRef idx="1">
            <a:schemeClr val="accent2"/>
          </a:lnRef>
          <a:fillRef idx="2">
            <a:schemeClr val="accent2"/>
          </a:fillRef>
          <a:effectRef idx="1">
            <a:schemeClr val="accent2"/>
          </a:effectRef>
          <a:fontRef idx="minor">
            <a:schemeClr val="dk1"/>
          </a:fontRef>
        </p:style>
        <p:txBody>
          <a:bodyPr wrap="square" anchor="ctr">
            <a:spAutoFit/>
          </a:bodyPr>
          <a:lstStyle/>
          <a:p>
            <a:r>
              <a:rPr lang="zh-TW" altLang="zh-TW" sz="1100" b="1" u="sng" dirty="0" smtClean="0">
                <a:latin typeface="標楷體" pitchFamily="65" charset="-120"/>
                <a:ea typeface="標楷體" pitchFamily="65" charset="-120"/>
              </a:rPr>
              <a:t>本</a:t>
            </a:r>
            <a:r>
              <a:rPr lang="zh-TW" altLang="en-US" sz="1100" b="1" u="sng" dirty="0" smtClean="0">
                <a:latin typeface="標楷體" pitchFamily="65" charset="-120"/>
                <a:ea typeface="標楷體" pitchFamily="65" charset="-120"/>
              </a:rPr>
              <a:t>中心</a:t>
            </a:r>
            <a:r>
              <a:rPr lang="zh-TW" altLang="zh-TW" sz="1100" b="1" u="sng" dirty="0" smtClean="0">
                <a:latin typeface="標楷體" pitchFamily="65" charset="-120"/>
                <a:ea typeface="標楷體" pitchFamily="65" charset="-120"/>
              </a:rPr>
              <a:t>判斷是否需暫停</a:t>
            </a:r>
            <a:r>
              <a:rPr lang="en-US" altLang="zh-TW" sz="1100" b="1" u="sng" dirty="0" smtClean="0">
                <a:latin typeface="標楷體" pitchFamily="65" charset="-120"/>
                <a:ea typeface="標楷體" pitchFamily="65" charset="-120"/>
              </a:rPr>
              <a:t>/</a:t>
            </a:r>
            <a:r>
              <a:rPr lang="zh-TW" altLang="zh-TW" sz="1100" b="1" u="sng" dirty="0" smtClean="0">
                <a:latin typeface="標楷體" pitchFamily="65" charset="-120"/>
                <a:ea typeface="標楷體" pitchFamily="65" charset="-120"/>
              </a:rPr>
              <a:t>恢復交易</a:t>
            </a:r>
          </a:p>
          <a:p>
            <a:r>
              <a:rPr lang="en-US" altLang="zh-TW" sz="1000" dirty="0" smtClean="0">
                <a:latin typeface="標楷體" pitchFamily="65" charset="-120"/>
                <a:ea typeface="標楷體" pitchFamily="65" charset="-120"/>
              </a:rPr>
              <a:t> </a:t>
            </a:r>
            <a:endParaRPr lang="zh-TW" altLang="zh-TW" sz="1000" dirty="0">
              <a:latin typeface="標楷體" pitchFamily="65" charset="-120"/>
              <a:ea typeface="標楷體" pitchFamily="65" charset="-120"/>
            </a:endParaRPr>
          </a:p>
        </p:txBody>
      </p:sp>
      <p:sp>
        <p:nvSpPr>
          <p:cNvPr id="43" name="AutoShape 23"/>
          <p:cNvSpPr>
            <a:spLocks noChangeArrowheads="1"/>
          </p:cNvSpPr>
          <p:nvPr/>
        </p:nvSpPr>
        <p:spPr bwMode="auto">
          <a:xfrm>
            <a:off x="7596336" y="2817996"/>
            <a:ext cx="1547664" cy="1413153"/>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square" anchor="ctr">
            <a:spAutoFit/>
          </a:bodyPr>
          <a:lstStyle/>
          <a:p>
            <a:r>
              <a:rPr lang="en-US" altLang="zh-TW" sz="1100" dirty="0" smtClean="0">
                <a:latin typeface="標楷體" pitchFamily="65" charset="-120"/>
                <a:ea typeface="標楷體" pitchFamily="65" charset="-120"/>
              </a:rPr>
              <a:t>1.T</a:t>
            </a:r>
            <a:r>
              <a:rPr lang="zh-TW" altLang="en-US" sz="1100" dirty="0" smtClean="0">
                <a:latin typeface="標楷體" pitchFamily="65" charset="-120"/>
                <a:ea typeface="標楷體" pitchFamily="65" charset="-120"/>
              </a:rPr>
              <a:t>日時先行至公開資訊站輸入</a:t>
            </a:r>
            <a:r>
              <a:rPr lang="en-US" altLang="zh-TW" sz="1100" dirty="0" smtClean="0">
                <a:latin typeface="標楷體" pitchFamily="65" charset="-120"/>
                <a:ea typeface="標楷體" pitchFamily="65" charset="-120"/>
              </a:rPr>
              <a:t>T+1</a:t>
            </a:r>
            <a:r>
              <a:rPr lang="zh-TW" altLang="en-US" sz="1100" dirty="0" smtClean="0">
                <a:latin typeface="標楷體" pitchFamily="65" charset="-120"/>
                <a:ea typeface="標楷體" pitchFamily="65" charset="-120"/>
              </a:rPr>
              <a:t>日暫停交易之訊息</a:t>
            </a:r>
            <a:r>
              <a:rPr lang="zh-TW" altLang="zh-TW" sz="1100" dirty="0" smtClean="0">
                <a:latin typeface="標楷體" pitchFamily="65" charset="-120"/>
                <a:ea typeface="標楷體" pitchFamily="65" charset="-120"/>
              </a:rPr>
              <a:t>。</a:t>
            </a:r>
            <a:endParaRPr lang="en-US" altLang="zh-TW" sz="1100" dirty="0" smtClean="0">
              <a:latin typeface="標楷體" pitchFamily="65" charset="-120"/>
              <a:ea typeface="標楷體" pitchFamily="65" charset="-120"/>
            </a:endParaRPr>
          </a:p>
          <a:p>
            <a:r>
              <a:rPr lang="en-US" altLang="zh-TW" sz="1100" dirty="0" smtClean="0">
                <a:latin typeface="標楷體" pitchFamily="65" charset="-120"/>
                <a:ea typeface="標楷體" pitchFamily="65" charset="-120"/>
              </a:rPr>
              <a:t>2.T+1</a:t>
            </a:r>
            <a:r>
              <a:rPr lang="zh-TW" altLang="en-US" sz="1100" dirty="0" smtClean="0">
                <a:latin typeface="標楷體" pitchFamily="65" charset="-120"/>
                <a:ea typeface="標楷體" pitchFamily="65" charset="-120"/>
              </a:rPr>
              <a:t>日至本中心召開記者會並至公開資訊站輸入合併等重大迅息</a:t>
            </a:r>
            <a:endParaRPr lang="zh-TW" altLang="zh-TW" sz="1100" dirty="0" smtClean="0">
              <a:latin typeface="標楷體" pitchFamily="65" charset="-120"/>
              <a:ea typeface="標楷體" pitchFamily="65" charset="-120"/>
            </a:endParaRPr>
          </a:p>
        </p:txBody>
      </p:sp>
      <p:sp>
        <p:nvSpPr>
          <p:cNvPr id="45" name="AutoShape 35"/>
          <p:cNvSpPr>
            <a:spLocks noChangeArrowheads="1"/>
          </p:cNvSpPr>
          <p:nvPr/>
        </p:nvSpPr>
        <p:spPr bwMode="auto">
          <a:xfrm>
            <a:off x="7092280" y="2889994"/>
            <a:ext cx="360040" cy="216024"/>
          </a:xfrm>
          <a:prstGeom prst="flowChartProcess">
            <a:avLst/>
          </a:prstGeom>
          <a:noFill/>
          <a:ln w="9525">
            <a:noFill/>
            <a:miter lim="800000"/>
            <a:headEnd/>
            <a:tailEnd/>
          </a:ln>
        </p:spPr>
        <p:txBody>
          <a:bodyPr/>
          <a:lstStyle/>
          <a:p>
            <a:pPr fontAlgn="b"/>
            <a:r>
              <a:rPr lang="zh-TW" altLang="en-US" sz="1400" b="1" dirty="0" smtClean="0">
                <a:solidFill>
                  <a:srgbClr val="FF0000"/>
                </a:solidFill>
                <a:latin typeface="標楷體" pitchFamily="65" charset="-120"/>
                <a:ea typeface="標楷體" pitchFamily="65" charset="-120"/>
                <a:sym typeface="Wingdings" pitchFamily="2" charset="2"/>
              </a:rPr>
              <a:t>是</a:t>
            </a:r>
            <a:endParaRPr lang="en-US" altLang="zh-TW" sz="1400" b="1" dirty="0">
              <a:solidFill>
                <a:srgbClr val="FF0000"/>
              </a:solidFill>
              <a:latin typeface="標楷體" pitchFamily="65" charset="-120"/>
              <a:ea typeface="標楷體" pitchFamily="65" charset="-120"/>
              <a:sym typeface="Wingdings" pitchFamily="2" charset="2"/>
            </a:endParaRPr>
          </a:p>
        </p:txBody>
      </p:sp>
      <p:sp>
        <p:nvSpPr>
          <p:cNvPr id="46" name="Line 33"/>
          <p:cNvSpPr>
            <a:spLocks noChangeShapeType="1"/>
          </p:cNvSpPr>
          <p:nvPr/>
        </p:nvSpPr>
        <p:spPr bwMode="auto">
          <a:xfrm>
            <a:off x="6012160" y="1305818"/>
            <a:ext cx="648072" cy="0"/>
          </a:xfrm>
          <a:prstGeom prst="line">
            <a:avLst/>
          </a:prstGeom>
          <a:noFill/>
          <a:ln w="9525">
            <a:solidFill>
              <a:srgbClr val="000000"/>
            </a:solidFill>
            <a:round/>
            <a:headEnd/>
            <a:tailEnd type="triangle" w="med" len="med"/>
          </a:ln>
        </p:spPr>
        <p:txBody>
          <a:bodyPr/>
          <a:lstStyle/>
          <a:p>
            <a:endParaRPr lang="zh-TW" altLang="en-US"/>
          </a:p>
        </p:txBody>
      </p:sp>
      <p:sp>
        <p:nvSpPr>
          <p:cNvPr id="50" name="AutoShape 23"/>
          <p:cNvSpPr>
            <a:spLocks noChangeArrowheads="1"/>
          </p:cNvSpPr>
          <p:nvPr/>
        </p:nvSpPr>
        <p:spPr bwMode="auto">
          <a:xfrm>
            <a:off x="7343800" y="5519296"/>
            <a:ext cx="1800200" cy="476726"/>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square" anchor="ctr">
            <a:spAutoFit/>
          </a:bodyPr>
          <a:lstStyle/>
          <a:p>
            <a:r>
              <a:rPr lang="zh-TW" altLang="en-US" sz="1100" dirty="0" smtClean="0">
                <a:latin typeface="標楷體" pitchFamily="65" charset="-120"/>
                <a:ea typeface="標楷體" pitchFamily="65" charset="-120"/>
              </a:rPr>
              <a:t>向本中心申請恢復</a:t>
            </a:r>
            <a:r>
              <a:rPr lang="zh-TW" altLang="en-US" sz="1100" dirty="0">
                <a:latin typeface="標楷體" pitchFamily="65" charset="-120"/>
                <a:ea typeface="標楷體" pitchFamily="65" charset="-120"/>
              </a:rPr>
              <a:t>交易</a:t>
            </a:r>
          </a:p>
          <a:p>
            <a:endParaRPr lang="zh-TW" altLang="zh-TW" sz="1100" dirty="0" smtClean="0">
              <a:latin typeface="標楷體" pitchFamily="65" charset="-120"/>
              <a:ea typeface="標楷體" pitchFamily="65" charset="-120"/>
            </a:endParaRPr>
          </a:p>
        </p:txBody>
      </p:sp>
      <p:cxnSp>
        <p:nvCxnSpPr>
          <p:cNvPr id="70" name="直線接點 69"/>
          <p:cNvCxnSpPr/>
          <p:nvPr/>
        </p:nvCxnSpPr>
        <p:spPr>
          <a:xfrm>
            <a:off x="6012160" y="1305818"/>
            <a:ext cx="0" cy="1440160"/>
          </a:xfrm>
          <a:prstGeom prst="line">
            <a:avLst/>
          </a:prstGeom>
        </p:spPr>
        <p:style>
          <a:lnRef idx="1">
            <a:schemeClr val="dk1"/>
          </a:lnRef>
          <a:fillRef idx="0">
            <a:schemeClr val="dk1"/>
          </a:fillRef>
          <a:effectRef idx="0">
            <a:schemeClr val="dk1"/>
          </a:effectRef>
          <a:fontRef idx="minor">
            <a:schemeClr val="tx1"/>
          </a:fontRef>
        </p:style>
      </p:cxnSp>
      <p:sp>
        <p:nvSpPr>
          <p:cNvPr id="88" name="向右箭號 87"/>
          <p:cNvSpPr/>
          <p:nvPr/>
        </p:nvSpPr>
        <p:spPr bwMode="auto">
          <a:xfrm>
            <a:off x="1187624" y="3034010"/>
            <a:ext cx="500062" cy="642937"/>
          </a:xfrm>
          <a:prstGeom prst="rightArrow">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defRPr/>
            </a:pPr>
            <a:endParaRPr lang="zh-TW" altLang="en-US">
              <a:solidFill>
                <a:schemeClr val="tx1"/>
              </a:solidFill>
            </a:endParaRPr>
          </a:p>
        </p:txBody>
      </p:sp>
      <p:sp>
        <p:nvSpPr>
          <p:cNvPr id="89" name="向右箭號 88"/>
          <p:cNvSpPr/>
          <p:nvPr/>
        </p:nvSpPr>
        <p:spPr bwMode="auto">
          <a:xfrm>
            <a:off x="4427984" y="3034010"/>
            <a:ext cx="500062" cy="642937"/>
          </a:xfrm>
          <a:prstGeom prst="rightArrow">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defRPr/>
            </a:pPr>
            <a:endParaRPr lang="zh-TW" altLang="en-US">
              <a:solidFill>
                <a:schemeClr val="tx1"/>
              </a:solidFill>
            </a:endParaRPr>
          </a:p>
        </p:txBody>
      </p:sp>
      <p:sp>
        <p:nvSpPr>
          <p:cNvPr id="91" name="向下箭號 90"/>
          <p:cNvSpPr/>
          <p:nvPr/>
        </p:nvSpPr>
        <p:spPr bwMode="auto">
          <a:xfrm>
            <a:off x="7956376" y="4258146"/>
            <a:ext cx="642938" cy="648072"/>
          </a:xfrm>
          <a:prstGeom prst="downArrow">
            <a:avLst>
              <a:gd name="adj1" fmla="val 43535"/>
              <a:gd name="adj2" fmla="val 50000"/>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defRPr/>
            </a:pPr>
            <a:endParaRPr lang="zh-TW" altLang="en-US">
              <a:solidFill>
                <a:schemeClr val="tx1"/>
              </a:solidFill>
            </a:endParaRPr>
          </a:p>
        </p:txBody>
      </p:sp>
      <p:sp>
        <p:nvSpPr>
          <p:cNvPr id="49" name="矩形 48"/>
          <p:cNvSpPr/>
          <p:nvPr/>
        </p:nvSpPr>
        <p:spPr>
          <a:xfrm>
            <a:off x="6732240" y="1196752"/>
            <a:ext cx="1008112" cy="9361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b="1" dirty="0" smtClean="0">
                <a:solidFill>
                  <a:schemeClr val="tx1"/>
                </a:solidFill>
                <a:latin typeface="標楷體" pitchFamily="65" charset="-120"/>
                <a:ea typeface="標楷體" pitchFamily="65" charset="-120"/>
              </a:rPr>
              <a:t>結案</a:t>
            </a:r>
            <a:endParaRPr lang="zh-TW" altLang="en-US" b="1" dirty="0">
              <a:solidFill>
                <a:schemeClr val="tx1"/>
              </a:solidFill>
              <a:latin typeface="標楷體" pitchFamily="65" charset="-120"/>
              <a:ea typeface="標楷體" pitchFamily="65" charset="-120"/>
            </a:endParaRPr>
          </a:p>
        </p:txBody>
      </p:sp>
      <p:sp>
        <p:nvSpPr>
          <p:cNvPr id="57" name="AutoShape 23"/>
          <p:cNvSpPr>
            <a:spLocks noChangeArrowheads="1"/>
          </p:cNvSpPr>
          <p:nvPr/>
        </p:nvSpPr>
        <p:spPr bwMode="auto">
          <a:xfrm>
            <a:off x="195038" y="2536917"/>
            <a:ext cx="936104" cy="1037153"/>
          </a:xfrm>
          <a:prstGeom prst="flowChartAlternateProcess">
            <a:avLst/>
          </a:prstGeom>
          <a:ln w="38100">
            <a:headEnd/>
            <a:tailEnd/>
          </a:ln>
        </p:spPr>
        <p:style>
          <a:lnRef idx="2">
            <a:schemeClr val="accent1"/>
          </a:lnRef>
          <a:fillRef idx="1">
            <a:schemeClr val="lt1"/>
          </a:fillRef>
          <a:effectRef idx="0">
            <a:schemeClr val="accent1"/>
          </a:effectRef>
          <a:fontRef idx="minor">
            <a:schemeClr val="dk1"/>
          </a:fontRef>
        </p:style>
        <p:txBody>
          <a:bodyPr wrap="square" anchor="ctr">
            <a:spAutoFit/>
          </a:bodyPr>
          <a:lstStyle/>
          <a:p>
            <a:r>
              <a:rPr lang="zh-TW" altLang="en-US" sz="1400" b="1" dirty="0" smtClean="0">
                <a:solidFill>
                  <a:srgbClr val="0033CC"/>
                </a:solidFill>
                <a:latin typeface="標楷體" pitchFamily="65" charset="-120"/>
                <a:ea typeface="標楷體" pitchFamily="65" charset="-120"/>
              </a:rPr>
              <a:t>公司發生未公開之重大訊息</a:t>
            </a:r>
            <a:endParaRPr lang="zh-TW" altLang="zh-TW" sz="1400" b="1" dirty="0">
              <a:solidFill>
                <a:srgbClr val="0033CC"/>
              </a:solidFill>
              <a:latin typeface="標楷體" pitchFamily="65" charset="-120"/>
              <a:ea typeface="標楷體" pitchFamily="65" charset="-120"/>
            </a:endParaRPr>
          </a:p>
        </p:txBody>
      </p:sp>
      <p:sp>
        <p:nvSpPr>
          <p:cNvPr id="60" name="Line 31"/>
          <p:cNvSpPr>
            <a:spLocks noChangeShapeType="1"/>
          </p:cNvSpPr>
          <p:nvPr/>
        </p:nvSpPr>
        <p:spPr bwMode="auto">
          <a:xfrm>
            <a:off x="611560" y="4186138"/>
            <a:ext cx="1008112" cy="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a:lstStyle/>
          <a:p>
            <a:endParaRPr lang="zh-TW" altLang="en-US"/>
          </a:p>
        </p:txBody>
      </p:sp>
      <p:cxnSp>
        <p:nvCxnSpPr>
          <p:cNvPr id="64" name="直線接點 63"/>
          <p:cNvCxnSpPr/>
          <p:nvPr/>
        </p:nvCxnSpPr>
        <p:spPr>
          <a:xfrm>
            <a:off x="611560" y="3826098"/>
            <a:ext cx="0" cy="360040"/>
          </a:xfrm>
          <a:prstGeom prst="line">
            <a:avLst/>
          </a:prstGeom>
        </p:spPr>
        <p:style>
          <a:lnRef idx="3">
            <a:schemeClr val="accent1"/>
          </a:lnRef>
          <a:fillRef idx="0">
            <a:schemeClr val="accent1"/>
          </a:fillRef>
          <a:effectRef idx="2">
            <a:schemeClr val="accent1"/>
          </a:effectRef>
          <a:fontRef idx="minor">
            <a:schemeClr val="tx1"/>
          </a:fontRef>
        </p:style>
      </p:cxnSp>
      <p:sp>
        <p:nvSpPr>
          <p:cNvPr id="65" name="Rectangle 29"/>
          <p:cNvSpPr>
            <a:spLocks noChangeArrowheads="1"/>
          </p:cNvSpPr>
          <p:nvPr/>
        </p:nvSpPr>
        <p:spPr bwMode="auto">
          <a:xfrm>
            <a:off x="1691680" y="3934401"/>
            <a:ext cx="1440160" cy="954107"/>
          </a:xfrm>
          <a:prstGeom prst="rect">
            <a:avLst/>
          </a:prstGeom>
          <a:solidFill>
            <a:schemeClr val="bg1"/>
          </a:solidFill>
          <a:ln w="9525" algn="ctr">
            <a:solidFill>
              <a:schemeClr val="tx2"/>
            </a:solidFill>
            <a:miter lim="800000"/>
            <a:headEnd/>
            <a:tailEnd/>
          </a:ln>
        </p:spPr>
        <p:txBody>
          <a:bodyPr wrap="square" anchor="ctr">
            <a:spAutoFit/>
          </a:bodyPr>
          <a:lstStyle/>
          <a:p>
            <a:pPr lvl="0"/>
            <a:r>
              <a:rPr lang="zh-TW" altLang="en-US" sz="1400" kern="0" dirty="0" smtClean="0">
                <a:solidFill>
                  <a:srgbClr val="000000"/>
                </a:solidFill>
                <a:latin typeface="標楷體" pitchFamily="65" charset="-120"/>
                <a:ea typeface="標楷體" pitchFamily="65" charset="-120"/>
              </a:rPr>
              <a:t>非屬應申請項目者，踐行保密機制，至得公開時即時予以公開</a:t>
            </a:r>
            <a:endParaRPr lang="en-US" altLang="zh-TW" sz="1400" dirty="0">
              <a:latin typeface="標楷體" pitchFamily="65" charset="-120"/>
              <a:ea typeface="標楷體" pitchFamily="65" charset="-120"/>
              <a:sym typeface="Wingdings" pitchFamily="2" charset="2"/>
            </a:endParaRPr>
          </a:p>
        </p:txBody>
      </p:sp>
      <p:sp>
        <p:nvSpPr>
          <p:cNvPr id="66" name="向右箭號 65"/>
          <p:cNvSpPr/>
          <p:nvPr/>
        </p:nvSpPr>
        <p:spPr bwMode="auto">
          <a:xfrm>
            <a:off x="2555776" y="3034010"/>
            <a:ext cx="500062" cy="642937"/>
          </a:xfrm>
          <a:prstGeom prst="rightArrow">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defRPr/>
            </a:pPr>
            <a:endParaRPr lang="zh-TW" altLang="en-US">
              <a:solidFill>
                <a:schemeClr val="tx1"/>
              </a:solidFill>
            </a:endParaRPr>
          </a:p>
        </p:txBody>
      </p:sp>
      <p:sp>
        <p:nvSpPr>
          <p:cNvPr id="83" name="向右箭號 82"/>
          <p:cNvSpPr/>
          <p:nvPr/>
        </p:nvSpPr>
        <p:spPr bwMode="auto">
          <a:xfrm>
            <a:off x="7164288" y="3034010"/>
            <a:ext cx="500062" cy="642937"/>
          </a:xfrm>
          <a:prstGeom prst="rightArrow">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defRPr/>
            </a:pPr>
            <a:endParaRPr lang="zh-TW" altLang="en-US">
              <a:solidFill>
                <a:schemeClr val="tx1"/>
              </a:solidFill>
            </a:endParaRPr>
          </a:p>
        </p:txBody>
      </p:sp>
      <p:sp>
        <p:nvSpPr>
          <p:cNvPr id="4" name="文字方塊 3"/>
          <p:cNvSpPr txBox="1"/>
          <p:nvPr/>
        </p:nvSpPr>
        <p:spPr>
          <a:xfrm>
            <a:off x="3851920" y="4725144"/>
            <a:ext cx="3744416" cy="523220"/>
          </a:xfrm>
          <a:prstGeom prst="rect">
            <a:avLst/>
          </a:prstGeom>
          <a:solidFill>
            <a:srgbClr val="FFFF00"/>
          </a:solidFill>
        </p:spPr>
        <p:txBody>
          <a:bodyPr wrap="square" rtlCol="0">
            <a:spAutoFit/>
          </a:bodyPr>
          <a:lstStyle/>
          <a:p>
            <a:r>
              <a:rPr lang="en-US" altLang="zh-TW" sz="1400" dirty="0" smtClean="0">
                <a:solidFill>
                  <a:srgbClr val="0000FF"/>
                </a:solidFill>
                <a:latin typeface="標楷體" panose="03000509000000000000" pitchFamily="65" charset="-120"/>
                <a:ea typeface="標楷體" panose="03000509000000000000" pitchFamily="65" charset="-120"/>
              </a:rPr>
              <a:t>1.</a:t>
            </a:r>
            <a:r>
              <a:rPr lang="zh-TW" altLang="en-US" sz="1400" dirty="0" smtClean="0">
                <a:solidFill>
                  <a:srgbClr val="0000FF"/>
                </a:solidFill>
                <a:latin typeface="標楷體" panose="03000509000000000000" pitchFamily="65" charset="-120"/>
                <a:ea typeface="標楷體" panose="03000509000000000000" pitchFamily="65" charset="-120"/>
              </a:rPr>
              <a:t>上櫃公司</a:t>
            </a:r>
            <a:r>
              <a:rPr lang="en-US" altLang="zh-TW" sz="1400" dirty="0" smtClean="0">
                <a:solidFill>
                  <a:srgbClr val="0000FF"/>
                </a:solidFill>
                <a:latin typeface="標楷體" panose="03000509000000000000" pitchFamily="65" charset="-120"/>
                <a:ea typeface="標楷體" panose="03000509000000000000" pitchFamily="65" charset="-120"/>
              </a:rPr>
              <a:t>T</a:t>
            </a:r>
            <a:r>
              <a:rPr lang="zh-TW" altLang="en-US" sz="1400" dirty="0" smtClean="0">
                <a:solidFill>
                  <a:srgbClr val="0000FF"/>
                </a:solidFill>
                <a:latin typeface="標楷體" panose="03000509000000000000" pitchFamily="65" charset="-120"/>
                <a:ea typeface="標楷體" panose="03000509000000000000" pitchFamily="65" charset="-120"/>
              </a:rPr>
              <a:t>日重訊僅說明</a:t>
            </a:r>
            <a:r>
              <a:rPr lang="en-US" altLang="zh-TW" sz="1400" dirty="0" smtClean="0">
                <a:solidFill>
                  <a:srgbClr val="0000FF"/>
                </a:solidFill>
                <a:latin typeface="標楷體" panose="03000509000000000000" pitchFamily="65" charset="-120"/>
                <a:ea typeface="標楷體" panose="03000509000000000000" pitchFamily="65" charset="-120"/>
              </a:rPr>
              <a:t>T+1</a:t>
            </a:r>
            <a:r>
              <a:rPr lang="zh-TW" altLang="en-US" sz="1400" dirty="0" smtClean="0">
                <a:solidFill>
                  <a:srgbClr val="0000FF"/>
                </a:solidFill>
                <a:latin typeface="標楷體" panose="03000509000000000000" pitchFamily="65" charset="-120"/>
                <a:ea typeface="標楷體" panose="03000509000000000000" pitchFamily="65" charset="-120"/>
              </a:rPr>
              <a:t>暫停交易</a:t>
            </a:r>
            <a:endParaRPr lang="en-US" altLang="zh-TW" sz="1400" dirty="0" smtClean="0">
              <a:solidFill>
                <a:srgbClr val="0000FF"/>
              </a:solidFill>
              <a:latin typeface="標楷體" panose="03000509000000000000" pitchFamily="65" charset="-120"/>
              <a:ea typeface="標楷體" panose="03000509000000000000" pitchFamily="65" charset="-120"/>
            </a:endParaRPr>
          </a:p>
          <a:p>
            <a:r>
              <a:rPr lang="en-US" altLang="zh-TW" sz="1400" dirty="0" smtClean="0">
                <a:solidFill>
                  <a:srgbClr val="0000FF"/>
                </a:solidFill>
                <a:latin typeface="標楷體" panose="03000509000000000000" pitchFamily="65" charset="-120"/>
                <a:ea typeface="標楷體" panose="03000509000000000000" pitchFamily="65" charset="-120"/>
              </a:rPr>
              <a:t>2.T+1</a:t>
            </a:r>
            <a:r>
              <a:rPr lang="zh-TW" altLang="en-US" sz="1400" dirty="0" smtClean="0">
                <a:solidFill>
                  <a:srgbClr val="0000FF"/>
                </a:solidFill>
                <a:latin typeface="標楷體" panose="03000509000000000000" pitchFamily="65" charset="-120"/>
                <a:ea typeface="標楷體" panose="03000509000000000000" pitchFamily="65" charset="-120"/>
              </a:rPr>
              <a:t>日召開記者會說明事由並於重訊公開</a:t>
            </a:r>
            <a:endParaRPr lang="zh-TW" altLang="en-US" sz="1400" dirty="0">
              <a:solidFill>
                <a:srgbClr val="0000FF"/>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80027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288" y="-26988"/>
            <a:ext cx="8229600" cy="1143001"/>
          </a:xfrm>
        </p:spPr>
        <p:txBody>
          <a:bodyPr/>
          <a:lstStyle/>
          <a:p>
            <a:pPr lvl="0" fontAlgn="auto">
              <a:spcBef>
                <a:spcPts val="0"/>
              </a:spcBef>
              <a:spcAft>
                <a:spcPts val="0"/>
              </a:spcAft>
              <a:defRPr/>
            </a:pPr>
            <a:r>
              <a:rPr lang="zh-TW" altLang="en-US" sz="3600" b="1" cap="all" spc="50" dirty="0" smtClean="0">
                <a:ln w="11430"/>
                <a:solidFill>
                  <a:srgbClr val="003296"/>
                </a:solidFill>
                <a:latin typeface="標楷體" pitchFamily="65" charset="-120"/>
                <a:ea typeface="標楷體" pitchFamily="65" charset="-120"/>
              </a:rPr>
              <a:t>案例說明</a:t>
            </a:r>
            <a:endParaRPr lang="en-US" altLang="zh-TW" sz="3600" b="1" cap="all" spc="50" dirty="0" smtClean="0">
              <a:ln w="11430"/>
              <a:solidFill>
                <a:srgbClr val="003296"/>
              </a:solidFill>
              <a:latin typeface="標楷體" pitchFamily="65" charset="-120"/>
              <a:ea typeface="標楷體" pitchFamily="65" charset="-120"/>
            </a:endParaRPr>
          </a:p>
        </p:txBody>
      </p:sp>
      <p:sp>
        <p:nvSpPr>
          <p:cNvPr id="4" name="投影片編號版面配置區 3"/>
          <p:cNvSpPr>
            <a:spLocks noGrp="1"/>
          </p:cNvSpPr>
          <p:nvPr>
            <p:ph type="sldNum" sz="quarter" idx="4294967295"/>
          </p:nvPr>
        </p:nvSpPr>
        <p:spPr>
          <a:xfrm>
            <a:off x="3505200" y="6356350"/>
            <a:ext cx="2133600" cy="365125"/>
          </a:xfrm>
          <a:prstGeom prst="rect">
            <a:avLst/>
          </a:prstGeom>
        </p:spPr>
        <p:txBody>
          <a:bodyPr/>
          <a:lstStyle/>
          <a:p>
            <a:pPr>
              <a:defRPr/>
            </a:pPr>
            <a:fld id="{F6E356D6-E438-4218-BB09-B922362E57F0}" type="slidenum">
              <a:rPr lang="zh-TW" altLang="en-US" smtClean="0"/>
              <a:pPr>
                <a:defRPr/>
              </a:pPr>
              <a:t>15</a:t>
            </a:fld>
            <a:endParaRPr lang="zh-TW" altLang="en-US" dirty="0"/>
          </a:p>
        </p:txBody>
      </p:sp>
      <p:grpSp>
        <p:nvGrpSpPr>
          <p:cNvPr id="5" name="群組 6"/>
          <p:cNvGrpSpPr/>
          <p:nvPr/>
        </p:nvGrpSpPr>
        <p:grpSpPr>
          <a:xfrm>
            <a:off x="395536" y="1700808"/>
            <a:ext cx="8072494" cy="714950"/>
            <a:chOff x="285720" y="4785752"/>
            <a:chExt cx="8001056" cy="714950"/>
          </a:xfrm>
        </p:grpSpPr>
        <p:cxnSp>
          <p:nvCxnSpPr>
            <p:cNvPr id="8" name="直線單箭頭接點 7"/>
            <p:cNvCxnSpPr/>
            <p:nvPr/>
          </p:nvCxnSpPr>
          <p:spPr>
            <a:xfrm flipV="1">
              <a:off x="285720" y="5143512"/>
              <a:ext cx="8001056" cy="71438"/>
            </a:xfrm>
            <a:prstGeom prst="straightConnector1">
              <a:avLst/>
            </a:prstGeom>
            <a:ln w="127000">
              <a:solidFill>
                <a:srgbClr val="990033"/>
              </a:solidFill>
              <a:tailEnd type="stealth"/>
            </a:ln>
          </p:spPr>
          <p:style>
            <a:lnRef idx="1">
              <a:schemeClr val="accent1"/>
            </a:lnRef>
            <a:fillRef idx="0">
              <a:schemeClr val="accent1"/>
            </a:fillRef>
            <a:effectRef idx="0">
              <a:schemeClr val="accent1"/>
            </a:effectRef>
            <a:fontRef idx="minor">
              <a:schemeClr val="tx1"/>
            </a:fontRef>
          </p:style>
        </p:cxnSp>
        <p:grpSp>
          <p:nvGrpSpPr>
            <p:cNvPr id="6" name="群組 52"/>
            <p:cNvGrpSpPr/>
            <p:nvPr/>
          </p:nvGrpSpPr>
          <p:grpSpPr>
            <a:xfrm>
              <a:off x="3069179" y="4785752"/>
              <a:ext cx="3570127" cy="714950"/>
              <a:chOff x="3069179" y="4928628"/>
              <a:chExt cx="3570127" cy="714950"/>
            </a:xfrm>
          </p:grpSpPr>
          <p:cxnSp>
            <p:nvCxnSpPr>
              <p:cNvPr id="11" name="直線接點 10"/>
              <p:cNvCxnSpPr/>
              <p:nvPr/>
            </p:nvCxnSpPr>
            <p:spPr>
              <a:xfrm>
                <a:off x="3069179" y="4928628"/>
                <a:ext cx="2152" cy="714950"/>
              </a:xfrm>
              <a:prstGeom prst="line">
                <a:avLst/>
              </a:prstGeom>
              <a:ln w="127000">
                <a:solidFill>
                  <a:srgbClr val="990033"/>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rot="5400000">
                <a:off x="5180017" y="5321313"/>
                <a:ext cx="642942" cy="1588"/>
              </a:xfrm>
              <a:prstGeom prst="line">
                <a:avLst/>
              </a:prstGeom>
              <a:ln w="127000">
                <a:solidFill>
                  <a:srgbClr val="990033"/>
                </a:solidFill>
              </a:ln>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rot="5400000">
                <a:off x="6317041" y="5321313"/>
                <a:ext cx="642942" cy="1588"/>
              </a:xfrm>
              <a:prstGeom prst="line">
                <a:avLst/>
              </a:prstGeom>
              <a:ln w="127000">
                <a:solidFill>
                  <a:srgbClr val="990033"/>
                </a:solidFill>
              </a:ln>
            </p:spPr>
            <p:style>
              <a:lnRef idx="1">
                <a:schemeClr val="accent1"/>
              </a:lnRef>
              <a:fillRef idx="0">
                <a:schemeClr val="accent1"/>
              </a:fillRef>
              <a:effectRef idx="0">
                <a:schemeClr val="accent1"/>
              </a:effectRef>
              <a:fontRef idx="minor">
                <a:schemeClr val="tx1"/>
              </a:fontRef>
            </p:style>
          </p:cxnSp>
        </p:grpSp>
      </p:grpSp>
      <p:sp>
        <p:nvSpPr>
          <p:cNvPr id="16" name="圓角矩形 15"/>
          <p:cNvSpPr/>
          <p:nvPr/>
        </p:nvSpPr>
        <p:spPr>
          <a:xfrm>
            <a:off x="3419872" y="2420888"/>
            <a:ext cx="2808312" cy="10801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buFont typeface="Arial" pitchFamily="34" charset="0"/>
              <a:buChar char="•"/>
            </a:pPr>
            <a:endParaRPr lang="en-US" altLang="zh-TW" sz="1300" b="1" dirty="0" smtClean="0">
              <a:solidFill>
                <a:srgbClr val="FF0000"/>
              </a:solidFill>
              <a:latin typeface="標楷體" pitchFamily="65" charset="-120"/>
              <a:ea typeface="標楷體" pitchFamily="65" charset="-120"/>
            </a:endParaRPr>
          </a:p>
          <a:p>
            <a:pPr>
              <a:buFont typeface="Arial" pitchFamily="34" charset="0"/>
              <a:buChar char="•"/>
            </a:pPr>
            <a:r>
              <a:rPr lang="zh-TW" altLang="en-US" sz="1300" b="1" dirty="0" smtClean="0">
                <a:solidFill>
                  <a:srgbClr val="FF0000"/>
                </a:solidFill>
                <a:latin typeface="標楷體" pitchFamily="65" charset="-120"/>
                <a:ea typeface="標楷體" pitchFamily="65" charset="-120"/>
              </a:rPr>
              <a:t>當日暫停交易</a:t>
            </a:r>
            <a:endParaRPr lang="en-US" altLang="zh-TW" sz="1300" b="1" dirty="0" smtClean="0">
              <a:solidFill>
                <a:srgbClr val="FF0000"/>
              </a:solidFill>
              <a:latin typeface="標楷體" pitchFamily="65" charset="-120"/>
              <a:ea typeface="標楷體" pitchFamily="65" charset="-120"/>
            </a:endParaRPr>
          </a:p>
          <a:p>
            <a:pPr>
              <a:buFont typeface="Arial" pitchFamily="34" charset="0"/>
              <a:buChar char="•"/>
            </a:pPr>
            <a:r>
              <a:rPr lang="zh-TW" altLang="en-US" sz="1300" dirty="0" smtClean="0">
                <a:solidFill>
                  <a:schemeClr val="tx1"/>
                </a:solidFill>
                <a:latin typeface="標楷體" pitchFamily="65" charset="-120"/>
                <a:ea typeface="標楷體" pitchFamily="65" charset="-120"/>
              </a:rPr>
              <a:t>公司公開該重大訊息並申請恢復交易</a:t>
            </a:r>
            <a:endParaRPr lang="en-US" altLang="zh-TW" sz="1300" dirty="0" smtClean="0">
              <a:solidFill>
                <a:schemeClr val="tx1"/>
              </a:solidFill>
              <a:latin typeface="標楷體" pitchFamily="65" charset="-120"/>
              <a:ea typeface="標楷體" pitchFamily="65" charset="-120"/>
            </a:endParaRPr>
          </a:p>
          <a:p>
            <a:pPr>
              <a:buFont typeface="Arial" pitchFamily="34" charset="0"/>
              <a:buChar char="•"/>
            </a:pPr>
            <a:r>
              <a:rPr lang="zh-TW" altLang="en-US" sz="1300" dirty="0" smtClean="0">
                <a:solidFill>
                  <a:schemeClr val="tx1"/>
                </a:solidFill>
                <a:latin typeface="標楷體" pitchFamily="65" charset="-120"/>
                <a:ea typeface="標楷體" pitchFamily="65" charset="-120"/>
              </a:rPr>
              <a:t>本中心公告</a:t>
            </a:r>
            <a:r>
              <a:rPr lang="en-US" altLang="zh-TW" sz="1300" dirty="0" smtClean="0">
                <a:solidFill>
                  <a:schemeClr val="tx1"/>
                </a:solidFill>
                <a:latin typeface="標楷體" pitchFamily="65" charset="-120"/>
                <a:ea typeface="標楷體" pitchFamily="65" charset="-120"/>
              </a:rPr>
              <a:t>4/2</a:t>
            </a:r>
            <a:r>
              <a:rPr lang="zh-TW" altLang="en-US" sz="1300" dirty="0" smtClean="0">
                <a:solidFill>
                  <a:schemeClr val="tx1"/>
                </a:solidFill>
                <a:latin typeface="標楷體" pitchFamily="65" charset="-120"/>
                <a:ea typeface="標楷體" pitchFamily="65" charset="-120"/>
              </a:rPr>
              <a:t>恢復交易</a:t>
            </a:r>
            <a:endParaRPr lang="en-US" altLang="zh-TW" sz="1300" dirty="0" smtClean="0">
              <a:solidFill>
                <a:schemeClr val="tx1"/>
              </a:solidFill>
              <a:latin typeface="標楷體" pitchFamily="65" charset="-120"/>
              <a:ea typeface="標楷體" pitchFamily="65" charset="-120"/>
            </a:endParaRPr>
          </a:p>
          <a:p>
            <a:pPr>
              <a:buFont typeface="Arial" pitchFamily="34" charset="0"/>
              <a:buChar char="•"/>
            </a:pPr>
            <a:r>
              <a:rPr lang="zh-TW" altLang="en-US" sz="1300" dirty="0" smtClean="0">
                <a:solidFill>
                  <a:schemeClr val="tx1"/>
                </a:solidFill>
                <a:latin typeface="標楷體" pitchFamily="65" charset="-120"/>
                <a:ea typeface="標楷體" pitchFamily="65" charset="-120"/>
              </a:rPr>
              <a:t>公司公告</a:t>
            </a:r>
            <a:r>
              <a:rPr lang="en-US" altLang="zh-TW" sz="1300" dirty="0" smtClean="0">
                <a:solidFill>
                  <a:schemeClr val="tx1"/>
                </a:solidFill>
                <a:latin typeface="標楷體" pitchFamily="65" charset="-120"/>
                <a:ea typeface="標楷體" pitchFamily="65" charset="-120"/>
              </a:rPr>
              <a:t>4/2</a:t>
            </a:r>
            <a:r>
              <a:rPr lang="zh-TW" altLang="en-US" sz="1300" dirty="0" smtClean="0">
                <a:solidFill>
                  <a:schemeClr val="tx1"/>
                </a:solidFill>
                <a:latin typeface="標楷體" pitchFamily="65" charset="-120"/>
                <a:ea typeface="標楷體" pitchFamily="65" charset="-120"/>
              </a:rPr>
              <a:t>恢復交易之重大訊息</a:t>
            </a:r>
            <a:endParaRPr lang="en-US" altLang="zh-TW" sz="1300" dirty="0" smtClean="0">
              <a:solidFill>
                <a:schemeClr val="tx1"/>
              </a:solidFill>
              <a:latin typeface="標楷體" pitchFamily="65" charset="-120"/>
              <a:ea typeface="標楷體" pitchFamily="65" charset="-120"/>
            </a:endParaRPr>
          </a:p>
          <a:p>
            <a:pPr>
              <a:buFont typeface="Arial" pitchFamily="34" charset="0"/>
              <a:buChar char="•"/>
            </a:pPr>
            <a:endParaRPr lang="zh-TW" altLang="en-US" sz="1200" dirty="0">
              <a:solidFill>
                <a:schemeClr val="tx1"/>
              </a:solidFill>
              <a:latin typeface="標楷體" pitchFamily="65" charset="-120"/>
              <a:ea typeface="標楷體" pitchFamily="65" charset="-120"/>
            </a:endParaRPr>
          </a:p>
        </p:txBody>
      </p:sp>
      <p:sp>
        <p:nvSpPr>
          <p:cNvPr id="17" name="圓角矩形 16"/>
          <p:cNvSpPr/>
          <p:nvPr/>
        </p:nvSpPr>
        <p:spPr>
          <a:xfrm>
            <a:off x="683568" y="2420888"/>
            <a:ext cx="2520280" cy="10801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buFont typeface="Arial" pitchFamily="34" charset="0"/>
              <a:buChar char="•"/>
            </a:pPr>
            <a:r>
              <a:rPr lang="en-US" altLang="zh-TW" sz="1300" dirty="0" smtClean="0">
                <a:solidFill>
                  <a:schemeClr val="tx1"/>
                </a:solidFill>
                <a:latin typeface="標楷體" pitchFamily="65" charset="-120"/>
                <a:ea typeface="標楷體" pitchFamily="65" charset="-120"/>
              </a:rPr>
              <a:t> </a:t>
            </a:r>
            <a:r>
              <a:rPr lang="zh-TW" altLang="en-US" sz="1300" dirty="0" smtClean="0">
                <a:solidFill>
                  <a:schemeClr val="tx1"/>
                </a:solidFill>
                <a:latin typeface="標楷體" pitchFamily="65" charset="-120"/>
                <a:ea typeface="標楷體" pitchFamily="65" charset="-120"/>
              </a:rPr>
              <a:t>公司</a:t>
            </a:r>
            <a:r>
              <a:rPr lang="zh-TW" altLang="en-US" sz="1300" b="1" dirty="0" smtClean="0">
                <a:solidFill>
                  <a:srgbClr val="FF0000"/>
                </a:solidFill>
                <a:latin typeface="標楷體" pitchFamily="65" charset="-120"/>
                <a:ea typeface="標楷體" pitchFamily="65" charset="-120"/>
              </a:rPr>
              <a:t>應申請暫停交易</a:t>
            </a:r>
            <a:endParaRPr lang="en-US" altLang="zh-TW" sz="1300" b="1" dirty="0" smtClean="0">
              <a:solidFill>
                <a:srgbClr val="FF0000"/>
              </a:solidFill>
              <a:latin typeface="標楷體" pitchFamily="65" charset="-120"/>
              <a:ea typeface="標楷體" pitchFamily="65" charset="-120"/>
            </a:endParaRPr>
          </a:p>
          <a:p>
            <a:pPr>
              <a:buFont typeface="Arial" pitchFamily="34" charset="0"/>
              <a:buChar char="•"/>
            </a:pPr>
            <a:r>
              <a:rPr lang="zh-TW" altLang="en-US" sz="1300" dirty="0" smtClean="0">
                <a:solidFill>
                  <a:schemeClr val="tx1"/>
                </a:solidFill>
                <a:latin typeface="標楷體" pitchFamily="65" charset="-120"/>
                <a:ea typeface="標楷體" pitchFamily="65" charset="-120"/>
              </a:rPr>
              <a:t> 本中心審核及公告</a:t>
            </a:r>
            <a:r>
              <a:rPr lang="en-US" altLang="zh-TW" sz="1300" dirty="0" smtClean="0">
                <a:solidFill>
                  <a:schemeClr val="tx1"/>
                </a:solidFill>
                <a:latin typeface="標楷體" pitchFamily="65" charset="-120"/>
                <a:ea typeface="標楷體" pitchFamily="65" charset="-120"/>
              </a:rPr>
              <a:t>4/1</a:t>
            </a:r>
            <a:r>
              <a:rPr lang="zh-TW" altLang="en-US" sz="1300" dirty="0" smtClean="0">
                <a:solidFill>
                  <a:schemeClr val="tx1"/>
                </a:solidFill>
                <a:latin typeface="標楷體" pitchFamily="65" charset="-120"/>
                <a:ea typeface="標楷體" pitchFamily="65" charset="-120"/>
              </a:rPr>
              <a:t>暫停交易</a:t>
            </a:r>
            <a:endParaRPr lang="en-US" altLang="zh-TW" sz="1300" dirty="0" smtClean="0">
              <a:solidFill>
                <a:schemeClr val="tx1"/>
              </a:solidFill>
              <a:latin typeface="標楷體" pitchFamily="65" charset="-120"/>
              <a:ea typeface="標楷體" pitchFamily="65" charset="-120"/>
            </a:endParaRPr>
          </a:p>
          <a:p>
            <a:pPr>
              <a:buFont typeface="Arial" pitchFamily="34" charset="0"/>
              <a:buChar char="•"/>
            </a:pPr>
            <a:r>
              <a:rPr lang="zh-TW" altLang="en-US" sz="1300" dirty="0" smtClean="0">
                <a:solidFill>
                  <a:schemeClr val="tx1"/>
                </a:solidFill>
                <a:latin typeface="標楷體" pitchFamily="65" charset="-120"/>
                <a:ea typeface="標楷體" pitchFamily="65" charset="-120"/>
              </a:rPr>
              <a:t>公司公告</a:t>
            </a:r>
            <a:r>
              <a:rPr lang="en-US" altLang="zh-TW" sz="1300" dirty="0" smtClean="0">
                <a:solidFill>
                  <a:schemeClr val="tx1"/>
                </a:solidFill>
                <a:latin typeface="標楷體" pitchFamily="65" charset="-120"/>
                <a:ea typeface="標楷體" pitchFamily="65" charset="-120"/>
              </a:rPr>
              <a:t>4/1</a:t>
            </a:r>
            <a:r>
              <a:rPr lang="zh-TW" altLang="en-US" sz="1300" dirty="0" smtClean="0">
                <a:solidFill>
                  <a:schemeClr val="tx1"/>
                </a:solidFill>
                <a:latin typeface="標楷體" pitchFamily="65" charset="-120"/>
                <a:ea typeface="標楷體" pitchFamily="65" charset="-120"/>
              </a:rPr>
              <a:t>暫停交易之重大訊息</a:t>
            </a:r>
            <a:endParaRPr lang="en-US" altLang="zh-TW" sz="1300" dirty="0" smtClean="0">
              <a:solidFill>
                <a:schemeClr val="tx1"/>
              </a:solidFill>
              <a:latin typeface="標楷體" pitchFamily="65" charset="-120"/>
              <a:ea typeface="標楷體" pitchFamily="65" charset="-120"/>
            </a:endParaRPr>
          </a:p>
        </p:txBody>
      </p:sp>
      <p:sp>
        <p:nvSpPr>
          <p:cNvPr id="19" name="圓角矩形 18"/>
          <p:cNvSpPr/>
          <p:nvPr/>
        </p:nvSpPr>
        <p:spPr>
          <a:xfrm>
            <a:off x="2267744" y="1772816"/>
            <a:ext cx="1008112" cy="216024"/>
          </a:xfrm>
          <a:prstGeom prst="roundRect">
            <a:avLst/>
          </a:prstGeom>
          <a:noFill/>
          <a:ln>
            <a:noFill/>
          </a:ln>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en-US" altLang="zh-TW" sz="1200" dirty="0" smtClean="0">
              <a:solidFill>
                <a:schemeClr val="tx1"/>
              </a:solidFill>
              <a:latin typeface="標楷體" pitchFamily="65" charset="-120"/>
              <a:ea typeface="標楷體" pitchFamily="65" charset="-120"/>
            </a:endParaRPr>
          </a:p>
          <a:p>
            <a:pPr algn="ctr"/>
            <a:r>
              <a:rPr lang="en-US" altLang="zh-TW" sz="1200" b="1" dirty="0" smtClean="0">
                <a:solidFill>
                  <a:schemeClr val="tx1"/>
                </a:solidFill>
                <a:latin typeface="標楷體" pitchFamily="65" charset="-120"/>
                <a:ea typeface="標楷體" pitchFamily="65" charset="-120"/>
              </a:rPr>
              <a:t>3/31</a:t>
            </a:r>
            <a:r>
              <a:rPr lang="en-US" altLang="zh-TW" sz="1200" dirty="0" smtClean="0">
                <a:solidFill>
                  <a:schemeClr val="tx1"/>
                </a:solidFill>
                <a:latin typeface="標楷體" pitchFamily="65" charset="-120"/>
                <a:ea typeface="標楷體" pitchFamily="65" charset="-120"/>
              </a:rPr>
              <a:t> </a:t>
            </a:r>
          </a:p>
          <a:p>
            <a:pPr algn="ctr"/>
            <a:endParaRPr lang="zh-TW" altLang="en-US" sz="1200" dirty="0">
              <a:solidFill>
                <a:schemeClr val="tx1"/>
              </a:solidFill>
              <a:latin typeface="標楷體" pitchFamily="65" charset="-120"/>
              <a:ea typeface="標楷體" pitchFamily="65" charset="-120"/>
            </a:endParaRPr>
          </a:p>
        </p:txBody>
      </p:sp>
      <p:sp>
        <p:nvSpPr>
          <p:cNvPr id="20" name="圓角矩形 19"/>
          <p:cNvSpPr/>
          <p:nvPr/>
        </p:nvSpPr>
        <p:spPr>
          <a:xfrm>
            <a:off x="4788024" y="1772816"/>
            <a:ext cx="1008112" cy="216024"/>
          </a:xfrm>
          <a:prstGeom prst="roundRect">
            <a:avLst/>
          </a:prstGeom>
          <a:noFill/>
          <a:ln>
            <a:noFill/>
          </a:ln>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en-US" altLang="zh-TW" sz="1200" dirty="0" smtClean="0">
              <a:solidFill>
                <a:schemeClr val="tx1"/>
              </a:solidFill>
              <a:latin typeface="標楷體" pitchFamily="65" charset="-120"/>
              <a:ea typeface="標楷體" pitchFamily="65" charset="-120"/>
            </a:endParaRPr>
          </a:p>
          <a:p>
            <a:pPr algn="ctr"/>
            <a:r>
              <a:rPr lang="en-US" altLang="zh-TW" sz="1200" b="1" dirty="0" smtClean="0">
                <a:solidFill>
                  <a:schemeClr val="tx1"/>
                </a:solidFill>
                <a:latin typeface="標楷體" pitchFamily="65" charset="-120"/>
                <a:ea typeface="標楷體" pitchFamily="65" charset="-120"/>
              </a:rPr>
              <a:t>4/1</a:t>
            </a:r>
            <a:r>
              <a:rPr lang="en-US" altLang="zh-TW" sz="1200" dirty="0" smtClean="0">
                <a:solidFill>
                  <a:schemeClr val="tx1"/>
                </a:solidFill>
                <a:latin typeface="標楷體" pitchFamily="65" charset="-120"/>
                <a:ea typeface="標楷體" pitchFamily="65" charset="-120"/>
              </a:rPr>
              <a:t> </a:t>
            </a:r>
          </a:p>
          <a:p>
            <a:pPr algn="ctr"/>
            <a:endParaRPr lang="zh-TW" altLang="en-US" sz="1200" dirty="0">
              <a:solidFill>
                <a:schemeClr val="tx1"/>
              </a:solidFill>
              <a:latin typeface="標楷體" pitchFamily="65" charset="-120"/>
              <a:ea typeface="標楷體" pitchFamily="65" charset="-120"/>
            </a:endParaRPr>
          </a:p>
        </p:txBody>
      </p:sp>
      <p:sp>
        <p:nvSpPr>
          <p:cNvPr id="22" name="圓角矩形 21"/>
          <p:cNvSpPr/>
          <p:nvPr/>
        </p:nvSpPr>
        <p:spPr>
          <a:xfrm>
            <a:off x="6300192" y="4581128"/>
            <a:ext cx="1008112" cy="216024"/>
          </a:xfrm>
          <a:prstGeom prst="roundRect">
            <a:avLst/>
          </a:prstGeom>
          <a:noFill/>
          <a:ln>
            <a:noFill/>
          </a:ln>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en-US" altLang="zh-TW" sz="1200" dirty="0" smtClean="0">
              <a:solidFill>
                <a:schemeClr val="tx1"/>
              </a:solidFill>
              <a:latin typeface="標楷體" pitchFamily="65" charset="-120"/>
              <a:ea typeface="標楷體" pitchFamily="65" charset="-120"/>
            </a:endParaRPr>
          </a:p>
          <a:p>
            <a:pPr algn="ctr"/>
            <a:r>
              <a:rPr lang="en-US" altLang="zh-TW" sz="1200" b="1" dirty="0" smtClean="0">
                <a:solidFill>
                  <a:schemeClr val="tx1"/>
                </a:solidFill>
                <a:latin typeface="標楷體" pitchFamily="65" charset="-120"/>
                <a:ea typeface="標楷體" pitchFamily="65" charset="-120"/>
              </a:rPr>
              <a:t>8/15</a:t>
            </a:r>
            <a:r>
              <a:rPr lang="en-US" altLang="zh-TW" sz="1200" dirty="0" smtClean="0">
                <a:solidFill>
                  <a:schemeClr val="tx1"/>
                </a:solidFill>
                <a:latin typeface="標楷體" pitchFamily="65" charset="-120"/>
                <a:ea typeface="標楷體" pitchFamily="65" charset="-120"/>
              </a:rPr>
              <a:t> </a:t>
            </a:r>
          </a:p>
          <a:p>
            <a:pPr algn="ctr"/>
            <a:endParaRPr lang="zh-TW" altLang="en-US" sz="1200" dirty="0">
              <a:solidFill>
                <a:schemeClr val="tx1"/>
              </a:solidFill>
              <a:latin typeface="標楷體" pitchFamily="65" charset="-120"/>
              <a:ea typeface="標楷體" pitchFamily="65" charset="-120"/>
            </a:endParaRPr>
          </a:p>
        </p:txBody>
      </p:sp>
      <p:sp>
        <p:nvSpPr>
          <p:cNvPr id="24" name="圓角矩形 23"/>
          <p:cNvSpPr/>
          <p:nvPr/>
        </p:nvSpPr>
        <p:spPr>
          <a:xfrm>
            <a:off x="6300192" y="2420888"/>
            <a:ext cx="2232248" cy="86409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buFont typeface="Arial" pitchFamily="34" charset="0"/>
              <a:buChar char="•"/>
            </a:pPr>
            <a:r>
              <a:rPr lang="zh-TW" altLang="en-US" sz="1400" b="1" dirty="0" smtClean="0">
                <a:solidFill>
                  <a:srgbClr val="FF0000"/>
                </a:solidFill>
                <a:latin typeface="標楷體" pitchFamily="65" charset="-120"/>
                <a:ea typeface="標楷體" pitchFamily="65" charset="-120"/>
              </a:rPr>
              <a:t>恢復交易</a:t>
            </a:r>
            <a:endParaRPr lang="en-US" altLang="zh-TW" sz="1400" b="1" dirty="0" smtClean="0">
              <a:solidFill>
                <a:srgbClr val="FF0000"/>
              </a:solidFill>
              <a:latin typeface="標楷體" pitchFamily="65" charset="-120"/>
              <a:ea typeface="標楷體" pitchFamily="65" charset="-120"/>
            </a:endParaRPr>
          </a:p>
        </p:txBody>
      </p:sp>
      <p:graphicFrame>
        <p:nvGraphicFramePr>
          <p:cNvPr id="31" name="內容版面配置區 5"/>
          <p:cNvGraphicFramePr>
            <a:graphicFrameLocks noGrp="1"/>
          </p:cNvGraphicFramePr>
          <p:nvPr>
            <p:ph idx="1"/>
            <p:extLst>
              <p:ext uri="{D42A27DB-BD31-4B8C-83A1-F6EECF244321}">
                <p14:modId xmlns:p14="http://schemas.microsoft.com/office/powerpoint/2010/main" val="3400905850"/>
              </p:ext>
            </p:extLst>
          </p:nvPr>
        </p:nvGraphicFramePr>
        <p:xfrm>
          <a:off x="0" y="1052736"/>
          <a:ext cx="8291264" cy="676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7" name="圓角矩形 46"/>
          <p:cNvSpPr/>
          <p:nvPr/>
        </p:nvSpPr>
        <p:spPr>
          <a:xfrm>
            <a:off x="5372472" y="4805536"/>
            <a:ext cx="1008112" cy="216024"/>
          </a:xfrm>
          <a:prstGeom prst="roundRect">
            <a:avLst/>
          </a:prstGeom>
          <a:noFill/>
          <a:ln>
            <a:noFill/>
          </a:ln>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txBody>
          <a:bodyPr rtlCol="0" anchor="ctr"/>
          <a:lstStyle/>
          <a:p>
            <a:pPr algn="ctr"/>
            <a:r>
              <a:rPr lang="en-US" altLang="zh-TW" sz="1200" dirty="0" smtClean="0">
                <a:solidFill>
                  <a:schemeClr val="tx1"/>
                </a:solidFill>
                <a:latin typeface="標楷體" pitchFamily="65" charset="-120"/>
                <a:ea typeface="標楷體" pitchFamily="65" charset="-120"/>
              </a:rPr>
              <a:t> </a:t>
            </a:r>
          </a:p>
          <a:p>
            <a:pPr algn="ctr"/>
            <a:endParaRPr lang="zh-TW" altLang="en-US" sz="1200" dirty="0">
              <a:solidFill>
                <a:schemeClr val="tx1"/>
              </a:solidFill>
              <a:latin typeface="標楷體" pitchFamily="65" charset="-120"/>
              <a:ea typeface="標楷體" pitchFamily="65" charset="-120"/>
            </a:endParaRPr>
          </a:p>
        </p:txBody>
      </p:sp>
      <p:grpSp>
        <p:nvGrpSpPr>
          <p:cNvPr id="12" name="群組 51"/>
          <p:cNvGrpSpPr/>
          <p:nvPr/>
        </p:nvGrpSpPr>
        <p:grpSpPr>
          <a:xfrm>
            <a:off x="539552" y="4509120"/>
            <a:ext cx="8072494" cy="714950"/>
            <a:chOff x="285720" y="4785752"/>
            <a:chExt cx="8001056" cy="714950"/>
          </a:xfrm>
        </p:grpSpPr>
        <p:cxnSp>
          <p:nvCxnSpPr>
            <p:cNvPr id="53" name="直線單箭頭接點 52"/>
            <p:cNvCxnSpPr/>
            <p:nvPr/>
          </p:nvCxnSpPr>
          <p:spPr>
            <a:xfrm flipV="1">
              <a:off x="285720" y="5143512"/>
              <a:ext cx="8001056" cy="71438"/>
            </a:xfrm>
            <a:prstGeom prst="straightConnector1">
              <a:avLst/>
            </a:prstGeom>
            <a:ln w="76200">
              <a:tailEnd type="stealth"/>
            </a:ln>
          </p:spPr>
          <p:style>
            <a:lnRef idx="3">
              <a:schemeClr val="accent3"/>
            </a:lnRef>
            <a:fillRef idx="0">
              <a:schemeClr val="accent3"/>
            </a:fillRef>
            <a:effectRef idx="2">
              <a:schemeClr val="accent3"/>
            </a:effectRef>
            <a:fontRef idx="minor">
              <a:schemeClr val="tx1"/>
            </a:fontRef>
          </p:style>
        </p:cxnSp>
        <p:grpSp>
          <p:nvGrpSpPr>
            <p:cNvPr id="15" name="群組 52"/>
            <p:cNvGrpSpPr/>
            <p:nvPr/>
          </p:nvGrpSpPr>
          <p:grpSpPr>
            <a:xfrm>
              <a:off x="3069179" y="4785752"/>
              <a:ext cx="3641498" cy="714950"/>
              <a:chOff x="3069179" y="4928628"/>
              <a:chExt cx="3641498" cy="714950"/>
            </a:xfrm>
          </p:grpSpPr>
          <p:cxnSp>
            <p:nvCxnSpPr>
              <p:cNvPr id="55" name="直線接點 54"/>
              <p:cNvCxnSpPr/>
              <p:nvPr/>
            </p:nvCxnSpPr>
            <p:spPr>
              <a:xfrm>
                <a:off x="3069179" y="4928628"/>
                <a:ext cx="2152" cy="71495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56" name="直線接點 55"/>
              <p:cNvCxnSpPr/>
              <p:nvPr/>
            </p:nvCxnSpPr>
            <p:spPr>
              <a:xfrm rot="5400000">
                <a:off x="5180017" y="5321313"/>
                <a:ext cx="642942" cy="1588"/>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57" name="直線接點 56"/>
              <p:cNvCxnSpPr/>
              <p:nvPr/>
            </p:nvCxnSpPr>
            <p:spPr>
              <a:xfrm rot="5400000">
                <a:off x="6388412" y="5321313"/>
                <a:ext cx="642942" cy="1588"/>
              </a:xfrm>
              <a:prstGeom prst="line">
                <a:avLst/>
              </a:prstGeom>
              <a:ln w="76200"/>
            </p:spPr>
            <p:style>
              <a:lnRef idx="3">
                <a:schemeClr val="accent3"/>
              </a:lnRef>
              <a:fillRef idx="0">
                <a:schemeClr val="accent3"/>
              </a:fillRef>
              <a:effectRef idx="2">
                <a:schemeClr val="accent3"/>
              </a:effectRef>
              <a:fontRef idx="minor">
                <a:schemeClr val="tx1"/>
              </a:fontRef>
            </p:style>
          </p:cxnSp>
        </p:grpSp>
      </p:grpSp>
      <p:sp>
        <p:nvSpPr>
          <p:cNvPr id="58" name="圓角矩形 57"/>
          <p:cNvSpPr/>
          <p:nvPr/>
        </p:nvSpPr>
        <p:spPr>
          <a:xfrm>
            <a:off x="2483768" y="4581128"/>
            <a:ext cx="1008112" cy="216024"/>
          </a:xfrm>
          <a:prstGeom prst="roundRect">
            <a:avLst/>
          </a:prstGeom>
          <a:noFill/>
          <a:ln>
            <a:noFill/>
          </a:ln>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en-US" altLang="zh-TW" sz="1200" dirty="0" smtClean="0">
              <a:solidFill>
                <a:schemeClr val="tx1"/>
              </a:solidFill>
              <a:latin typeface="標楷體" pitchFamily="65" charset="-120"/>
              <a:ea typeface="標楷體" pitchFamily="65" charset="-120"/>
            </a:endParaRPr>
          </a:p>
          <a:p>
            <a:pPr algn="ctr"/>
            <a:r>
              <a:rPr lang="en-US" altLang="zh-TW" sz="1200" b="1" dirty="0" smtClean="0">
                <a:solidFill>
                  <a:schemeClr val="tx1"/>
                </a:solidFill>
                <a:latin typeface="標楷體" pitchFamily="65" charset="-120"/>
                <a:ea typeface="標楷體" pitchFamily="65" charset="-120"/>
              </a:rPr>
              <a:t>8/13</a:t>
            </a:r>
            <a:r>
              <a:rPr lang="en-US" altLang="zh-TW" sz="1200" dirty="0" smtClean="0">
                <a:solidFill>
                  <a:schemeClr val="tx1"/>
                </a:solidFill>
                <a:latin typeface="標楷體" pitchFamily="65" charset="-120"/>
                <a:ea typeface="標楷體" pitchFamily="65" charset="-120"/>
              </a:rPr>
              <a:t> </a:t>
            </a:r>
          </a:p>
          <a:p>
            <a:pPr algn="ctr"/>
            <a:endParaRPr lang="zh-TW" altLang="en-US" sz="1200" dirty="0">
              <a:solidFill>
                <a:schemeClr val="tx1"/>
              </a:solidFill>
              <a:latin typeface="標楷體" pitchFamily="65" charset="-120"/>
              <a:ea typeface="標楷體" pitchFamily="65" charset="-120"/>
            </a:endParaRPr>
          </a:p>
        </p:txBody>
      </p:sp>
      <p:sp>
        <p:nvSpPr>
          <p:cNvPr id="59" name="圓角矩形 58"/>
          <p:cNvSpPr/>
          <p:nvPr/>
        </p:nvSpPr>
        <p:spPr>
          <a:xfrm>
            <a:off x="4860032" y="4581128"/>
            <a:ext cx="1008112" cy="216024"/>
          </a:xfrm>
          <a:prstGeom prst="roundRect">
            <a:avLst/>
          </a:prstGeom>
          <a:noFill/>
          <a:ln>
            <a:noFill/>
          </a:ln>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en-US" altLang="zh-TW" sz="1200" dirty="0" smtClean="0">
              <a:solidFill>
                <a:schemeClr val="tx1"/>
              </a:solidFill>
              <a:latin typeface="標楷體" pitchFamily="65" charset="-120"/>
              <a:ea typeface="標楷體" pitchFamily="65" charset="-120"/>
            </a:endParaRPr>
          </a:p>
          <a:p>
            <a:pPr algn="ctr"/>
            <a:r>
              <a:rPr lang="en-US" altLang="zh-TW" sz="1200" b="1" dirty="0" smtClean="0">
                <a:solidFill>
                  <a:schemeClr val="tx1"/>
                </a:solidFill>
                <a:latin typeface="標楷體" pitchFamily="65" charset="-120"/>
                <a:ea typeface="標楷體" pitchFamily="65" charset="-120"/>
              </a:rPr>
              <a:t>8/14</a:t>
            </a:r>
            <a:r>
              <a:rPr lang="en-US" altLang="zh-TW" sz="1200" dirty="0" smtClean="0">
                <a:solidFill>
                  <a:schemeClr val="tx1"/>
                </a:solidFill>
                <a:latin typeface="標楷體" pitchFamily="65" charset="-120"/>
                <a:ea typeface="標楷體" pitchFamily="65" charset="-120"/>
              </a:rPr>
              <a:t> </a:t>
            </a:r>
          </a:p>
          <a:p>
            <a:pPr algn="ctr"/>
            <a:endParaRPr lang="zh-TW" altLang="en-US" sz="1200" dirty="0">
              <a:solidFill>
                <a:schemeClr val="tx1"/>
              </a:solidFill>
              <a:latin typeface="標楷體" pitchFamily="65" charset="-120"/>
              <a:ea typeface="標楷體" pitchFamily="65" charset="-120"/>
            </a:endParaRPr>
          </a:p>
        </p:txBody>
      </p:sp>
      <p:sp>
        <p:nvSpPr>
          <p:cNvPr id="60" name="圓角矩形 59"/>
          <p:cNvSpPr/>
          <p:nvPr/>
        </p:nvSpPr>
        <p:spPr>
          <a:xfrm>
            <a:off x="6012160" y="1772816"/>
            <a:ext cx="1008112" cy="216024"/>
          </a:xfrm>
          <a:prstGeom prst="roundRect">
            <a:avLst/>
          </a:prstGeom>
          <a:noFill/>
          <a:ln>
            <a:noFill/>
          </a:ln>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txBody>
          <a:bodyPr rtlCol="0" anchor="ctr"/>
          <a:lstStyle/>
          <a:p>
            <a:pPr algn="ctr"/>
            <a:endParaRPr lang="en-US" altLang="zh-TW" sz="1200" dirty="0" smtClean="0">
              <a:solidFill>
                <a:schemeClr val="tx1"/>
              </a:solidFill>
              <a:latin typeface="標楷體" pitchFamily="65" charset="-120"/>
              <a:ea typeface="標楷體" pitchFamily="65" charset="-120"/>
            </a:endParaRPr>
          </a:p>
          <a:p>
            <a:pPr algn="ctr"/>
            <a:r>
              <a:rPr lang="en-US" altLang="zh-TW" sz="1200" b="1" dirty="0" smtClean="0">
                <a:solidFill>
                  <a:schemeClr val="tx1"/>
                </a:solidFill>
                <a:latin typeface="標楷體" pitchFamily="65" charset="-120"/>
                <a:ea typeface="標楷體" pitchFamily="65" charset="-120"/>
              </a:rPr>
              <a:t>4/2</a:t>
            </a:r>
            <a:r>
              <a:rPr lang="en-US" altLang="zh-TW" sz="1200" dirty="0" smtClean="0">
                <a:solidFill>
                  <a:schemeClr val="tx1"/>
                </a:solidFill>
                <a:latin typeface="標楷體" pitchFamily="65" charset="-120"/>
                <a:ea typeface="標楷體" pitchFamily="65" charset="-120"/>
              </a:rPr>
              <a:t> </a:t>
            </a:r>
          </a:p>
          <a:p>
            <a:pPr algn="ctr"/>
            <a:endParaRPr lang="zh-TW" altLang="en-US" sz="1200" dirty="0">
              <a:solidFill>
                <a:schemeClr val="tx1"/>
              </a:solidFill>
              <a:latin typeface="標楷體" pitchFamily="65" charset="-120"/>
              <a:ea typeface="標楷體" pitchFamily="65" charset="-120"/>
            </a:endParaRPr>
          </a:p>
        </p:txBody>
      </p:sp>
      <p:sp>
        <p:nvSpPr>
          <p:cNvPr id="61" name="圓角矩形 60"/>
          <p:cNvSpPr/>
          <p:nvPr/>
        </p:nvSpPr>
        <p:spPr>
          <a:xfrm>
            <a:off x="408510" y="5301208"/>
            <a:ext cx="2939354" cy="10801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buFont typeface="Arial" pitchFamily="34" charset="0"/>
              <a:buChar char="•"/>
            </a:pPr>
            <a:endParaRPr lang="en-US" altLang="zh-TW" sz="1400" dirty="0" smtClean="0">
              <a:solidFill>
                <a:schemeClr val="tx1"/>
              </a:solidFill>
              <a:latin typeface="標楷體" pitchFamily="65" charset="-120"/>
              <a:ea typeface="標楷體" pitchFamily="65" charset="-120"/>
            </a:endParaRPr>
          </a:p>
          <a:p>
            <a:pPr>
              <a:buFont typeface="Arial" pitchFamily="34" charset="0"/>
              <a:buChar char="•"/>
            </a:pPr>
            <a:r>
              <a:rPr lang="zh-TW" altLang="en-US" sz="1400" dirty="0" smtClean="0">
                <a:solidFill>
                  <a:schemeClr val="tx1"/>
                </a:solidFill>
                <a:latin typeface="標楷體" pitchFamily="65" charset="-120"/>
                <a:ea typeface="標楷體" pitchFamily="65" charset="-120"/>
              </a:rPr>
              <a:t>公司</a:t>
            </a:r>
            <a:r>
              <a:rPr lang="zh-TW" altLang="en-US" sz="1400" b="1" dirty="0" smtClean="0">
                <a:solidFill>
                  <a:srgbClr val="FF0000"/>
                </a:solidFill>
                <a:latin typeface="標楷體" pitchFamily="65" charset="-120"/>
                <a:ea typeface="標楷體" pitchFamily="65" charset="-120"/>
              </a:rPr>
              <a:t>應申請暫停交易</a:t>
            </a:r>
            <a:endParaRPr lang="en-US" altLang="zh-TW" sz="1400" b="1" dirty="0" smtClean="0">
              <a:solidFill>
                <a:srgbClr val="FF0000"/>
              </a:solidFill>
              <a:latin typeface="標楷體" pitchFamily="65" charset="-120"/>
              <a:ea typeface="標楷體" pitchFamily="65" charset="-120"/>
            </a:endParaRPr>
          </a:p>
          <a:p>
            <a:pPr>
              <a:buFont typeface="Arial" pitchFamily="34" charset="0"/>
              <a:buChar char="•"/>
            </a:pPr>
            <a:r>
              <a:rPr lang="zh-TW" altLang="en-US" sz="1400" dirty="0" smtClean="0">
                <a:solidFill>
                  <a:schemeClr val="tx1"/>
                </a:solidFill>
                <a:latin typeface="標楷體" pitchFamily="65" charset="-120"/>
                <a:ea typeface="標楷體" pitchFamily="65" charset="-120"/>
              </a:rPr>
              <a:t>本中心審核及公告</a:t>
            </a:r>
            <a:r>
              <a:rPr lang="en-US" altLang="zh-TW" sz="1400" dirty="0" smtClean="0">
                <a:solidFill>
                  <a:schemeClr val="tx1"/>
                </a:solidFill>
                <a:latin typeface="標楷體" pitchFamily="65" charset="-120"/>
                <a:ea typeface="標楷體" pitchFamily="65" charset="-120"/>
              </a:rPr>
              <a:t>8/14</a:t>
            </a:r>
            <a:r>
              <a:rPr lang="zh-TW" altLang="en-US" sz="1400" dirty="0" smtClean="0">
                <a:solidFill>
                  <a:schemeClr val="tx1"/>
                </a:solidFill>
                <a:latin typeface="標楷體" pitchFamily="65" charset="-120"/>
                <a:ea typeface="標楷體" pitchFamily="65" charset="-120"/>
              </a:rPr>
              <a:t>暫停交易</a:t>
            </a:r>
            <a:endParaRPr lang="en-US" altLang="zh-TW" sz="1400" dirty="0" smtClean="0">
              <a:solidFill>
                <a:schemeClr val="tx1"/>
              </a:solidFill>
              <a:latin typeface="標楷體" pitchFamily="65" charset="-120"/>
              <a:ea typeface="標楷體" pitchFamily="65" charset="-120"/>
            </a:endParaRPr>
          </a:p>
          <a:p>
            <a:pPr>
              <a:buFont typeface="Arial" pitchFamily="34" charset="0"/>
              <a:buChar char="•"/>
            </a:pPr>
            <a:r>
              <a:rPr lang="zh-TW" altLang="en-US" sz="1400" dirty="0" smtClean="0">
                <a:solidFill>
                  <a:schemeClr val="tx1"/>
                </a:solidFill>
                <a:latin typeface="標楷體" pitchFamily="65" charset="-120"/>
                <a:ea typeface="標楷體" pitchFamily="65" charset="-120"/>
              </a:rPr>
              <a:t>公司公告</a:t>
            </a:r>
            <a:r>
              <a:rPr lang="en-US" altLang="zh-TW" sz="1400" dirty="0" smtClean="0">
                <a:solidFill>
                  <a:schemeClr val="tx1"/>
                </a:solidFill>
                <a:latin typeface="標楷體" pitchFamily="65" charset="-120"/>
                <a:ea typeface="標楷體" pitchFamily="65" charset="-120"/>
              </a:rPr>
              <a:t>8/14</a:t>
            </a:r>
            <a:r>
              <a:rPr lang="zh-TW" altLang="en-US" sz="1400" dirty="0" smtClean="0">
                <a:solidFill>
                  <a:schemeClr val="tx1"/>
                </a:solidFill>
                <a:latin typeface="標楷體" pitchFamily="65" charset="-120"/>
                <a:ea typeface="標楷體" pitchFamily="65" charset="-120"/>
              </a:rPr>
              <a:t>暫停交易之重大訊息</a:t>
            </a:r>
            <a:endParaRPr lang="en-US" altLang="zh-TW" sz="1400" dirty="0" smtClean="0">
              <a:solidFill>
                <a:schemeClr val="tx1"/>
              </a:solidFill>
              <a:latin typeface="標楷體" pitchFamily="65" charset="-120"/>
              <a:ea typeface="標楷體" pitchFamily="65" charset="-120"/>
            </a:endParaRPr>
          </a:p>
          <a:p>
            <a:pPr>
              <a:buFont typeface="Arial" pitchFamily="34" charset="0"/>
              <a:buChar char="•"/>
            </a:pPr>
            <a:endParaRPr lang="en-US" altLang="zh-TW" sz="1400" dirty="0" smtClean="0">
              <a:solidFill>
                <a:schemeClr val="tx1"/>
              </a:solidFill>
              <a:latin typeface="標楷體" pitchFamily="65" charset="-120"/>
              <a:ea typeface="標楷體" pitchFamily="65" charset="-120"/>
            </a:endParaRPr>
          </a:p>
        </p:txBody>
      </p:sp>
      <p:sp>
        <p:nvSpPr>
          <p:cNvPr id="69" name="圓角矩形 68"/>
          <p:cNvSpPr/>
          <p:nvPr/>
        </p:nvSpPr>
        <p:spPr>
          <a:xfrm>
            <a:off x="3491880" y="5301208"/>
            <a:ext cx="2880320" cy="10801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buFont typeface="Arial" pitchFamily="34" charset="0"/>
              <a:buChar char="•"/>
            </a:pPr>
            <a:endParaRPr lang="en-US" altLang="zh-TW" sz="1300" b="1" dirty="0" smtClean="0">
              <a:solidFill>
                <a:srgbClr val="FF0000"/>
              </a:solidFill>
              <a:latin typeface="標楷體" pitchFamily="65" charset="-120"/>
              <a:ea typeface="標楷體" pitchFamily="65" charset="-120"/>
            </a:endParaRPr>
          </a:p>
          <a:p>
            <a:pPr>
              <a:buFont typeface="Arial" pitchFamily="34" charset="0"/>
              <a:buChar char="•"/>
            </a:pPr>
            <a:r>
              <a:rPr lang="zh-TW" altLang="en-US" sz="1300" b="1" dirty="0" smtClean="0">
                <a:solidFill>
                  <a:srgbClr val="FF0000"/>
                </a:solidFill>
                <a:latin typeface="標楷體" pitchFamily="65" charset="-120"/>
                <a:ea typeface="標楷體" pitchFamily="65" charset="-120"/>
              </a:rPr>
              <a:t>當日暫停交易</a:t>
            </a:r>
            <a:endParaRPr lang="en-US" altLang="zh-TW" sz="1300" b="1" dirty="0" smtClean="0">
              <a:solidFill>
                <a:srgbClr val="FF0000"/>
              </a:solidFill>
              <a:latin typeface="標楷體" pitchFamily="65" charset="-120"/>
              <a:ea typeface="標楷體" pitchFamily="65" charset="-120"/>
            </a:endParaRPr>
          </a:p>
          <a:p>
            <a:pPr>
              <a:buFont typeface="Arial" pitchFamily="34" charset="0"/>
              <a:buChar char="•"/>
            </a:pPr>
            <a:r>
              <a:rPr lang="zh-TW" altLang="en-US" sz="1300" dirty="0" smtClean="0">
                <a:solidFill>
                  <a:schemeClr val="tx1"/>
                </a:solidFill>
                <a:latin typeface="標楷體" pitchFamily="65" charset="-120"/>
                <a:ea typeface="標楷體" pitchFamily="65" charset="-120"/>
              </a:rPr>
              <a:t>公司公開該重大訊息，並申請恢復交易</a:t>
            </a:r>
            <a:endParaRPr lang="en-US" altLang="zh-TW" sz="1300" dirty="0" smtClean="0">
              <a:solidFill>
                <a:schemeClr val="tx1"/>
              </a:solidFill>
              <a:latin typeface="標楷體" pitchFamily="65" charset="-120"/>
              <a:ea typeface="標楷體" pitchFamily="65" charset="-120"/>
            </a:endParaRPr>
          </a:p>
          <a:p>
            <a:pPr>
              <a:buFont typeface="Arial" pitchFamily="34" charset="0"/>
              <a:buChar char="•"/>
            </a:pPr>
            <a:r>
              <a:rPr lang="zh-TW" altLang="en-US" sz="1300" dirty="0" smtClean="0">
                <a:solidFill>
                  <a:schemeClr val="tx1"/>
                </a:solidFill>
                <a:latin typeface="標楷體" pitchFamily="65" charset="-120"/>
                <a:ea typeface="標楷體" pitchFamily="65" charset="-120"/>
              </a:rPr>
              <a:t>本中心公告</a:t>
            </a:r>
            <a:r>
              <a:rPr lang="en-US" altLang="zh-TW" sz="1300" dirty="0" smtClean="0">
                <a:solidFill>
                  <a:schemeClr val="tx1"/>
                </a:solidFill>
                <a:latin typeface="標楷體" pitchFamily="65" charset="-120"/>
                <a:ea typeface="標楷體" pitchFamily="65" charset="-120"/>
              </a:rPr>
              <a:t>8/15</a:t>
            </a:r>
            <a:r>
              <a:rPr lang="zh-TW" altLang="en-US" sz="1300" dirty="0" smtClean="0">
                <a:solidFill>
                  <a:schemeClr val="tx1"/>
                </a:solidFill>
                <a:latin typeface="標楷體" pitchFamily="65" charset="-120"/>
                <a:ea typeface="標楷體" pitchFamily="65" charset="-120"/>
              </a:rPr>
              <a:t>恢復交易</a:t>
            </a:r>
            <a:endParaRPr lang="en-US" altLang="zh-TW" sz="1300" dirty="0" smtClean="0">
              <a:solidFill>
                <a:schemeClr val="tx1"/>
              </a:solidFill>
              <a:latin typeface="標楷體" pitchFamily="65" charset="-120"/>
              <a:ea typeface="標楷體" pitchFamily="65" charset="-120"/>
            </a:endParaRPr>
          </a:p>
          <a:p>
            <a:pPr>
              <a:buFont typeface="Arial" pitchFamily="34" charset="0"/>
              <a:buChar char="•"/>
            </a:pPr>
            <a:r>
              <a:rPr lang="zh-TW" altLang="en-US" sz="1300" dirty="0" smtClean="0">
                <a:solidFill>
                  <a:schemeClr val="tx1"/>
                </a:solidFill>
                <a:latin typeface="標楷體" pitchFamily="65" charset="-120"/>
                <a:ea typeface="標楷體" pitchFamily="65" charset="-120"/>
              </a:rPr>
              <a:t>公司公告</a:t>
            </a:r>
            <a:r>
              <a:rPr lang="en-US" altLang="zh-TW" sz="1300" dirty="0" smtClean="0">
                <a:solidFill>
                  <a:schemeClr val="tx1"/>
                </a:solidFill>
                <a:latin typeface="標楷體" pitchFamily="65" charset="-120"/>
                <a:ea typeface="標楷體" pitchFamily="65" charset="-120"/>
              </a:rPr>
              <a:t>8/15</a:t>
            </a:r>
            <a:r>
              <a:rPr lang="zh-TW" altLang="en-US" sz="1300" dirty="0" smtClean="0">
                <a:solidFill>
                  <a:schemeClr val="tx1"/>
                </a:solidFill>
                <a:latin typeface="標楷體" pitchFamily="65" charset="-120"/>
                <a:ea typeface="標楷體" pitchFamily="65" charset="-120"/>
              </a:rPr>
              <a:t>恢復交易之重大訊息</a:t>
            </a:r>
            <a:endParaRPr lang="en-US" altLang="zh-TW" sz="1300" dirty="0" smtClean="0">
              <a:solidFill>
                <a:schemeClr val="tx1"/>
              </a:solidFill>
              <a:latin typeface="標楷體" pitchFamily="65" charset="-120"/>
              <a:ea typeface="標楷體" pitchFamily="65" charset="-120"/>
            </a:endParaRPr>
          </a:p>
          <a:p>
            <a:pPr>
              <a:buFont typeface="Arial" pitchFamily="34" charset="0"/>
              <a:buChar char="•"/>
            </a:pPr>
            <a:endParaRPr lang="zh-TW" altLang="en-US" sz="1200" dirty="0" smtClean="0">
              <a:solidFill>
                <a:schemeClr val="tx1"/>
              </a:solidFill>
              <a:latin typeface="標楷體" pitchFamily="65" charset="-120"/>
              <a:ea typeface="標楷體" pitchFamily="65" charset="-120"/>
            </a:endParaRPr>
          </a:p>
        </p:txBody>
      </p:sp>
      <p:sp>
        <p:nvSpPr>
          <p:cNvPr id="70" name="圓角矩形 69"/>
          <p:cNvSpPr/>
          <p:nvPr/>
        </p:nvSpPr>
        <p:spPr>
          <a:xfrm>
            <a:off x="6444208" y="5301208"/>
            <a:ext cx="2232248" cy="86409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buFont typeface="Arial" pitchFamily="34" charset="0"/>
              <a:buChar char="•"/>
            </a:pPr>
            <a:r>
              <a:rPr lang="zh-TW" altLang="en-US" sz="1400" b="1" dirty="0" smtClean="0">
                <a:solidFill>
                  <a:srgbClr val="FF0000"/>
                </a:solidFill>
                <a:latin typeface="標楷體" pitchFamily="65" charset="-120"/>
                <a:ea typeface="標楷體" pitchFamily="65" charset="-120"/>
              </a:rPr>
              <a:t>恢復交易</a:t>
            </a:r>
            <a:endParaRPr lang="en-US" altLang="zh-TW" sz="1400" b="1" dirty="0" smtClean="0">
              <a:solidFill>
                <a:srgbClr val="FF0000"/>
              </a:solidFill>
              <a:latin typeface="標楷體" pitchFamily="65" charset="-120"/>
              <a:ea typeface="標楷體" pitchFamily="65" charset="-120"/>
            </a:endParaRPr>
          </a:p>
        </p:txBody>
      </p:sp>
      <p:grpSp>
        <p:nvGrpSpPr>
          <p:cNvPr id="32" name="群組 31"/>
          <p:cNvGrpSpPr/>
          <p:nvPr/>
        </p:nvGrpSpPr>
        <p:grpSpPr>
          <a:xfrm>
            <a:off x="-108519" y="3737384"/>
            <a:ext cx="9252520" cy="676672"/>
            <a:chOff x="-236647" y="0"/>
            <a:chExt cx="6850011" cy="676672"/>
          </a:xfrm>
          <a:scene3d>
            <a:camera prst="orthographicFront">
              <a:rot lat="0" lon="0" rev="0"/>
            </a:camera>
            <a:lightRig rig="contrasting" dir="t">
              <a:rot lat="0" lon="0" rev="1200000"/>
            </a:lightRig>
          </a:scene3d>
        </p:grpSpPr>
        <p:sp>
          <p:nvSpPr>
            <p:cNvPr id="33" name="圓角矩形 32"/>
            <p:cNvSpPr/>
            <p:nvPr/>
          </p:nvSpPr>
          <p:spPr>
            <a:xfrm>
              <a:off x="0" y="0"/>
              <a:ext cx="6613364" cy="676672"/>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34" name="圓角矩形 4"/>
            <p:cNvSpPr/>
            <p:nvPr/>
          </p:nvSpPr>
          <p:spPr>
            <a:xfrm>
              <a:off x="-236647" y="33032"/>
              <a:ext cx="6816979" cy="61060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8110" tIns="59055" rIns="118110" bIns="59055" numCol="1" spcCol="1270" anchor="ctr" anchorCtr="0">
              <a:noAutofit/>
            </a:bodyPr>
            <a:lstStyle/>
            <a:p>
              <a:pPr lvl="0" algn="ctr" defTabSz="1377950">
                <a:lnSpc>
                  <a:spcPct val="90000"/>
                </a:lnSpc>
                <a:spcAft>
                  <a:spcPct val="35000"/>
                </a:spcAft>
              </a:pPr>
              <a:r>
                <a:rPr lang="en-US" altLang="zh-TW" sz="2600" b="1" kern="1200" dirty="0" smtClean="0">
                  <a:latin typeface="標楷體" pitchFamily="65" charset="-120"/>
                  <a:ea typeface="標楷體" pitchFamily="65" charset="-120"/>
                </a:rPr>
                <a:t>8/14</a:t>
              </a:r>
              <a:r>
                <a:rPr lang="zh-TW" altLang="en-US" sz="2600" dirty="0">
                  <a:latin typeface="標楷體" pitchFamily="65" charset="-120"/>
                  <a:ea typeface="標楷體" pitchFamily="65" charset="-120"/>
                </a:rPr>
                <a:t>下午</a:t>
              </a:r>
              <a:r>
                <a:rPr lang="en-US" altLang="zh-TW" sz="2600" dirty="0">
                  <a:latin typeface="標楷體" pitchFamily="65" charset="-120"/>
                  <a:ea typeface="標楷體" pitchFamily="65" charset="-120"/>
                </a:rPr>
                <a:t>2</a:t>
              </a:r>
              <a:r>
                <a:rPr lang="zh-TW" altLang="en-US" sz="2600" dirty="0" smtClean="0">
                  <a:latin typeface="標楷體" pitchFamily="65" charset="-120"/>
                  <a:ea typeface="標楷體" pitchFamily="65" charset="-120"/>
                </a:rPr>
                <a:t>點</a:t>
              </a:r>
              <a:r>
                <a:rPr lang="zh-TW" altLang="en-US" sz="2600" b="1" kern="1200" dirty="0" smtClean="0">
                  <a:latin typeface="標楷體" pitchFamily="65" charset="-120"/>
                  <a:ea typeface="標楷體" pitchFamily="65" charset="-120"/>
                </a:rPr>
                <a:t>公司董事會通過財務報告</a:t>
              </a:r>
              <a:r>
                <a:rPr lang="en-US" altLang="zh-TW" sz="2600" b="1" kern="1200" dirty="0" smtClean="0">
                  <a:latin typeface="標楷體" pitchFamily="65" charset="-120"/>
                  <a:ea typeface="標楷體" pitchFamily="65" charset="-120"/>
                </a:rPr>
                <a:t>,</a:t>
              </a:r>
              <a:r>
                <a:rPr lang="zh-TW" altLang="en-US" sz="2600" b="1" kern="1200" dirty="0" smtClean="0">
                  <a:latin typeface="標楷體" pitchFamily="65" charset="-120"/>
                  <a:ea typeface="標楷體" pitchFamily="65" charset="-120"/>
                </a:rPr>
                <a:t>認列重大資產減損</a:t>
              </a:r>
              <a:endParaRPr lang="zh-TW" altLang="en-US" sz="2600" b="1" kern="1200" dirty="0">
                <a:latin typeface="標楷體" pitchFamily="65" charset="-120"/>
                <a:ea typeface="標楷體" pitchFamily="65" charset="-120"/>
              </a:endParaRPr>
            </a:p>
          </p:txBody>
        </p:sp>
      </p:grpSp>
    </p:spTree>
    <p:extLst>
      <p:ext uri="{BB962C8B-B14F-4D97-AF65-F5344CB8AC3E}">
        <p14:creationId xmlns:p14="http://schemas.microsoft.com/office/powerpoint/2010/main" val="3888735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par>
                                <p:cTn id="8" presetID="8" presetClass="entr" presetSubtype="16"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amond(in)">
                                      <p:cBhvr>
                                        <p:cTn id="10"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4"/>
          <p:cNvSpPr>
            <a:spLocks noGrp="1"/>
          </p:cNvSpPr>
          <p:nvPr>
            <p:ph type="title"/>
          </p:nvPr>
        </p:nvSpPr>
        <p:spPr>
          <a:xfrm>
            <a:off x="1547664" y="188640"/>
            <a:ext cx="7139136" cy="1156990"/>
          </a:xfrm>
        </p:spPr>
        <p:txBody>
          <a:bodyPr/>
          <a:lstStyle/>
          <a:p>
            <a:r>
              <a:rPr lang="zh-TW" altLang="en-US" sz="3200" kern="1200" dirty="0">
                <a:solidFill>
                  <a:srgbClr val="FFFF66"/>
                </a:solidFill>
                <a:latin typeface="Verdana" pitchFamily="34" charset="0"/>
                <a:ea typeface="標楷體" pitchFamily="65" charset="-120"/>
              </a:rPr>
              <a:t>暫停交易</a:t>
            </a:r>
            <a:r>
              <a:rPr lang="zh-TW" altLang="en-US" sz="3200" kern="1200" dirty="0" smtClean="0">
                <a:solidFill>
                  <a:srgbClr val="FFFF66"/>
                </a:solidFill>
                <a:latin typeface="Verdana" pitchFamily="34" charset="0"/>
                <a:ea typeface="標楷體" pitchFamily="65" charset="-120"/>
              </a:rPr>
              <a:t>制度</a:t>
            </a:r>
            <a:r>
              <a:rPr lang="en-US" altLang="zh-TW" sz="3200" kern="1200" dirty="0" smtClean="0">
                <a:solidFill>
                  <a:srgbClr val="FFFF66"/>
                </a:solidFill>
                <a:latin typeface="Verdana" pitchFamily="34" charset="0"/>
                <a:ea typeface="標楷體" pitchFamily="65" charset="-120"/>
              </a:rPr>
              <a:t>-</a:t>
            </a:r>
            <a:r>
              <a:rPr lang="zh-TW" altLang="en-US" sz="3200" kern="1200" dirty="0" smtClean="0">
                <a:solidFill>
                  <a:srgbClr val="FFFF66"/>
                </a:solidFill>
                <a:latin typeface="Verdana" pitchFamily="34" charset="0"/>
                <a:ea typeface="標楷體" pitchFamily="65" charset="-120"/>
              </a:rPr>
              <a:t>法規</a:t>
            </a:r>
            <a:r>
              <a:rPr lang="zh-TW" altLang="en-US" sz="3200" kern="1200" dirty="0">
                <a:solidFill>
                  <a:srgbClr val="FFFF66"/>
                </a:solidFill>
                <a:latin typeface="Verdana" pitchFamily="34" charset="0"/>
                <a:ea typeface="標楷體" pitchFamily="65" charset="-120"/>
              </a:rPr>
              <a:t>修正</a:t>
            </a:r>
          </a:p>
        </p:txBody>
      </p:sp>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16</a:t>
            </a:fld>
            <a:endParaRPr lang="zh-TW" altLang="en-US"/>
          </a:p>
        </p:txBody>
      </p:sp>
      <p:graphicFrame>
        <p:nvGraphicFramePr>
          <p:cNvPr id="7" name="資料庫圖表 6"/>
          <p:cNvGraphicFramePr/>
          <p:nvPr>
            <p:extLst>
              <p:ext uri="{D42A27DB-BD31-4B8C-83A1-F6EECF244321}">
                <p14:modId xmlns:p14="http://schemas.microsoft.com/office/powerpoint/2010/main" val="4094518702"/>
              </p:ext>
            </p:extLst>
          </p:nvPr>
        </p:nvGraphicFramePr>
        <p:xfrm>
          <a:off x="323528" y="980728"/>
          <a:ext cx="8568952" cy="448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00961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17</a:t>
            </a:fld>
            <a:endParaRPr lang="zh-TW" altLang="en-US"/>
          </a:p>
        </p:txBody>
      </p:sp>
      <p:sp>
        <p:nvSpPr>
          <p:cNvPr id="4" name="標題 4"/>
          <p:cNvSpPr txBox="1">
            <a:spLocks/>
          </p:cNvSpPr>
          <p:nvPr/>
        </p:nvSpPr>
        <p:spPr bwMode="auto">
          <a:xfrm>
            <a:off x="1547664" y="116632"/>
            <a:ext cx="6476256" cy="10092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0" latinLnBrk="1" hangingPunct="0">
              <a:lnSpc>
                <a:spcPct val="100000"/>
              </a:lnSpc>
              <a:buClrTx/>
              <a:buSzTx/>
              <a:buFontTx/>
              <a:buNone/>
              <a:tabLst/>
              <a:defRPr/>
            </a:pPr>
            <a:r>
              <a:rPr kumimoji="1" lang="zh-TW" altLang="en-US" sz="3200" cap="all" dirty="0" smtClean="0">
                <a:solidFill>
                  <a:srgbClr val="FFFF66"/>
                </a:solidFill>
                <a:latin typeface="Verdana" pitchFamily="34" charset="0"/>
                <a:ea typeface="標楷體" pitchFamily="65" charset="-120"/>
                <a:cs typeface="+mj-cs"/>
              </a:rPr>
              <a:t>暫停交易預估之</a:t>
            </a:r>
            <a:r>
              <a:rPr kumimoji="1" lang="zh-TW" altLang="en-US" sz="3200" cap="all" dirty="0">
                <a:solidFill>
                  <a:srgbClr val="FFFF66"/>
                </a:solidFill>
                <a:latin typeface="Verdana" pitchFamily="34" charset="0"/>
                <a:ea typeface="標楷體" pitchFamily="65" charset="-120"/>
                <a:cs typeface="+mj-cs"/>
              </a:rPr>
              <a:t>家數</a:t>
            </a:r>
          </a:p>
        </p:txBody>
      </p:sp>
      <p:graphicFrame>
        <p:nvGraphicFramePr>
          <p:cNvPr id="5" name="表格 4"/>
          <p:cNvGraphicFramePr>
            <a:graphicFrameLocks noGrp="1"/>
          </p:cNvGraphicFramePr>
          <p:nvPr>
            <p:extLst>
              <p:ext uri="{D42A27DB-BD31-4B8C-83A1-F6EECF244321}">
                <p14:modId xmlns:p14="http://schemas.microsoft.com/office/powerpoint/2010/main" val="1566294514"/>
              </p:ext>
            </p:extLst>
          </p:nvPr>
        </p:nvGraphicFramePr>
        <p:xfrm>
          <a:off x="755650" y="1268413"/>
          <a:ext cx="8064821" cy="3639840"/>
        </p:xfrm>
        <a:graphic>
          <a:graphicData uri="http://schemas.openxmlformats.org/drawingml/2006/table">
            <a:tbl>
              <a:tblPr firstRow="1">
                <a:tableStyleId>{69CF1AB2-1976-4502-BF36-3FF5EA218861}</a:tableStyleId>
              </a:tblPr>
              <a:tblGrid>
                <a:gridCol w="5425401"/>
                <a:gridCol w="1319710"/>
                <a:gridCol w="1319710"/>
              </a:tblGrid>
              <a:tr h="647973">
                <a:tc>
                  <a:txBody>
                    <a:bodyPr/>
                    <a:lstStyle/>
                    <a:p>
                      <a:pPr algn="ctr" fontAlgn="ctr"/>
                      <a:r>
                        <a:rPr lang="zh-TW" altLang="en-US" sz="2800" u="none" strike="noStrike" dirty="0">
                          <a:latin typeface="標楷體" pitchFamily="65" charset="-120"/>
                          <a:ea typeface="標楷體" pitchFamily="65" charset="-120"/>
                        </a:rPr>
                        <a:t>　</a:t>
                      </a:r>
                      <a:r>
                        <a:rPr lang="zh-TW" altLang="en-US" sz="2800" u="none" strike="noStrike" dirty="0" smtClean="0">
                          <a:latin typeface="標楷體" pitchFamily="65" charset="-120"/>
                          <a:ea typeface="標楷體" pitchFamily="65" charset="-120"/>
                        </a:rPr>
                        <a:t>暫停交易事由</a:t>
                      </a:r>
                      <a:endParaRPr lang="zh-TW" altLang="en-US" sz="2800" b="1" i="0" u="none" strike="noStrike" dirty="0">
                        <a:latin typeface="標楷體" pitchFamily="65" charset="-120"/>
                        <a:ea typeface="標楷體" pitchFamily="65" charset="-120"/>
                      </a:endParaRPr>
                    </a:p>
                  </a:txBody>
                  <a:tcPr marL="9525" marR="9525" marT="9525" marB="0" anchor="ctr">
                    <a:solidFill>
                      <a:schemeClr val="accent6">
                        <a:lumMod val="40000"/>
                        <a:lumOff val="60000"/>
                      </a:schemeClr>
                    </a:solidFill>
                  </a:tcPr>
                </a:tc>
                <a:tc>
                  <a:txBody>
                    <a:bodyPr/>
                    <a:lstStyle/>
                    <a:p>
                      <a:pPr algn="ctr" fontAlgn="ctr"/>
                      <a:r>
                        <a:rPr lang="zh-TW" altLang="en-US" sz="2200" b="1" u="none" strike="noStrike" kern="1200" dirty="0">
                          <a:solidFill>
                            <a:schemeClr val="dk1"/>
                          </a:solidFill>
                          <a:latin typeface="標楷體" pitchFamily="65" charset="-120"/>
                          <a:ea typeface="標楷體" pitchFamily="65" charset="-120"/>
                          <a:cs typeface="+mn-cs"/>
                        </a:rPr>
                        <a:t> </a:t>
                      </a:r>
                      <a:r>
                        <a:rPr lang="en-US" altLang="zh-TW" sz="2200" b="1" u="none" strike="noStrike" kern="1200" dirty="0" smtClean="0">
                          <a:solidFill>
                            <a:schemeClr val="dk1"/>
                          </a:solidFill>
                          <a:latin typeface="標楷體" pitchFamily="65" charset="-120"/>
                          <a:ea typeface="標楷體" pitchFamily="65" charset="-120"/>
                          <a:cs typeface="+mn-cs"/>
                        </a:rPr>
                        <a:t>103</a:t>
                      </a:r>
                      <a:r>
                        <a:rPr lang="zh-TW" altLang="en-US" sz="2200" b="1" u="none" strike="noStrike" kern="1200" dirty="0" smtClean="0">
                          <a:solidFill>
                            <a:schemeClr val="dk1"/>
                          </a:solidFill>
                          <a:latin typeface="標楷體" pitchFamily="65" charset="-120"/>
                          <a:ea typeface="標楷體" pitchFamily="65" charset="-120"/>
                          <a:cs typeface="+mn-cs"/>
                        </a:rPr>
                        <a:t>年度 </a:t>
                      </a:r>
                      <a:endParaRPr lang="zh-TW" altLang="en-US" sz="2200" b="1" u="none" strike="noStrike" kern="1200" dirty="0">
                        <a:solidFill>
                          <a:schemeClr val="dk1"/>
                        </a:solidFill>
                        <a:latin typeface="標楷體" pitchFamily="65" charset="-120"/>
                        <a:ea typeface="標楷體" pitchFamily="65" charset="-120"/>
                        <a:cs typeface="+mn-cs"/>
                      </a:endParaRPr>
                    </a:p>
                  </a:txBody>
                  <a:tcPr marL="9525" marR="9525" marT="9525" marB="0" anchor="ctr">
                    <a:solidFill>
                      <a:schemeClr val="accent6">
                        <a:lumMod val="40000"/>
                        <a:lumOff val="60000"/>
                      </a:schemeClr>
                    </a:solidFill>
                  </a:tcPr>
                </a:tc>
                <a:tc>
                  <a:txBody>
                    <a:bodyPr/>
                    <a:lstStyle/>
                    <a:p>
                      <a:pPr algn="ctr" fontAlgn="ctr"/>
                      <a:r>
                        <a:rPr lang="zh-TW" altLang="en-US" sz="2200" b="1" u="none" strike="noStrike" kern="1200" dirty="0">
                          <a:solidFill>
                            <a:schemeClr val="dk1"/>
                          </a:solidFill>
                          <a:latin typeface="標楷體" pitchFamily="65" charset="-120"/>
                          <a:ea typeface="標楷體" pitchFamily="65" charset="-120"/>
                          <a:cs typeface="+mn-cs"/>
                        </a:rPr>
                        <a:t> </a:t>
                      </a:r>
                      <a:r>
                        <a:rPr lang="en-US" altLang="zh-TW" sz="2200" b="1" u="none" strike="noStrike" kern="1200" dirty="0" smtClean="0">
                          <a:solidFill>
                            <a:schemeClr val="dk1"/>
                          </a:solidFill>
                          <a:latin typeface="標楷體" pitchFamily="65" charset="-120"/>
                          <a:ea typeface="標楷體" pitchFamily="65" charset="-120"/>
                          <a:cs typeface="+mn-cs"/>
                        </a:rPr>
                        <a:t>104</a:t>
                      </a:r>
                      <a:r>
                        <a:rPr lang="zh-TW" altLang="en-US" sz="2200" b="1" u="none" strike="noStrike" kern="1200" dirty="0" smtClean="0">
                          <a:solidFill>
                            <a:schemeClr val="dk1"/>
                          </a:solidFill>
                          <a:latin typeface="標楷體" pitchFamily="65" charset="-120"/>
                          <a:ea typeface="標楷體" pitchFamily="65" charset="-120"/>
                          <a:cs typeface="+mn-cs"/>
                        </a:rPr>
                        <a:t>年</a:t>
                      </a:r>
                      <a:endParaRPr lang="en-US" altLang="zh-TW" sz="2200" b="1" u="none" strike="noStrike" kern="1200" dirty="0" smtClean="0">
                        <a:solidFill>
                          <a:schemeClr val="dk1"/>
                        </a:solidFill>
                        <a:latin typeface="標楷體" pitchFamily="65" charset="-120"/>
                        <a:ea typeface="標楷體" pitchFamily="65" charset="-120"/>
                        <a:cs typeface="+mn-cs"/>
                      </a:endParaRPr>
                    </a:p>
                    <a:p>
                      <a:pPr algn="ctr" fontAlgn="ctr"/>
                      <a:r>
                        <a:rPr lang="zh-TW" altLang="en-US" sz="2200" b="1" u="none" strike="noStrike" kern="1200" dirty="0" smtClean="0">
                          <a:solidFill>
                            <a:schemeClr val="dk1"/>
                          </a:solidFill>
                          <a:latin typeface="標楷體" pitchFamily="65" charset="-120"/>
                          <a:ea typeface="標楷體" pitchFamily="65" charset="-120"/>
                          <a:cs typeface="+mn-cs"/>
                        </a:rPr>
                        <a:t>上半年度 </a:t>
                      </a:r>
                      <a:endParaRPr lang="zh-TW" altLang="en-US" sz="2200" b="1" u="none" strike="noStrike" kern="1200" dirty="0">
                        <a:solidFill>
                          <a:schemeClr val="dk1"/>
                        </a:solidFill>
                        <a:latin typeface="標楷體" pitchFamily="65" charset="-120"/>
                        <a:ea typeface="標楷體" pitchFamily="65" charset="-120"/>
                        <a:cs typeface="+mn-cs"/>
                      </a:endParaRPr>
                    </a:p>
                  </a:txBody>
                  <a:tcPr marL="9525" marR="9525" marT="9525" marB="0" anchor="ctr">
                    <a:solidFill>
                      <a:schemeClr val="accent6">
                        <a:lumMod val="40000"/>
                        <a:lumOff val="60000"/>
                      </a:schemeClr>
                    </a:solidFill>
                  </a:tcPr>
                </a:tc>
              </a:tr>
              <a:tr h="468126">
                <a:tc>
                  <a:txBody>
                    <a:bodyPr/>
                    <a:lstStyle/>
                    <a:p>
                      <a:pPr algn="l" fontAlgn="ctr"/>
                      <a:r>
                        <a:rPr lang="zh-TW" altLang="en-US" sz="2000" kern="0" dirty="0" smtClean="0">
                          <a:latin typeface="標楷體" pitchFamily="65" charset="-120"/>
                          <a:ea typeface="標楷體" pitchFamily="65" charset="-120"/>
                        </a:rPr>
                        <a:t>嚴重減產或全部停工者</a:t>
                      </a:r>
                      <a:endParaRPr lang="zh-TW" altLang="en-US" sz="2000" b="1" i="0" u="none" strike="noStrike" dirty="0">
                        <a:latin typeface="標楷體" pitchFamily="65" charset="-120"/>
                        <a:ea typeface="標楷體" pitchFamily="65" charset="-120"/>
                      </a:endParaRPr>
                    </a:p>
                  </a:txBody>
                  <a:tcPr marL="9525" marR="9525" marT="9525" marB="0" anchor="ctr">
                    <a:solidFill>
                      <a:srgbClr val="FEF8E0"/>
                    </a:solidFill>
                  </a:tcPr>
                </a:tc>
                <a:tc>
                  <a:txBody>
                    <a:bodyPr/>
                    <a:lstStyle/>
                    <a:p>
                      <a:pPr algn="r" fontAlgn="ctr"/>
                      <a:r>
                        <a:rPr lang="en-US" altLang="zh-TW" sz="2000" b="1" i="0" u="none" strike="noStrike" dirty="0" smtClean="0">
                          <a:latin typeface="+mn-lt"/>
                          <a:ea typeface="標楷體" pitchFamily="65" charset="-120"/>
                        </a:rPr>
                        <a:t>1</a:t>
                      </a:r>
                      <a:endParaRPr lang="en-US" altLang="zh-TW" sz="2000" b="1" i="0" u="none" strike="noStrike" dirty="0">
                        <a:latin typeface="+mn-lt"/>
                        <a:ea typeface="標楷體" pitchFamily="65" charset="-120"/>
                      </a:endParaRPr>
                    </a:p>
                  </a:txBody>
                  <a:tcPr marL="9525" marR="9525" marT="9525" marB="0" anchor="ctr">
                    <a:solidFill>
                      <a:srgbClr val="FEF8E0"/>
                    </a:solidFill>
                  </a:tcPr>
                </a:tc>
                <a:tc>
                  <a:txBody>
                    <a:bodyPr/>
                    <a:lstStyle/>
                    <a:p>
                      <a:pPr algn="r" fontAlgn="ctr"/>
                      <a:r>
                        <a:rPr lang="zh-TW" altLang="en-US" sz="2000" u="none" strike="noStrike" dirty="0" smtClean="0"/>
                        <a:t> </a:t>
                      </a:r>
                      <a:r>
                        <a:rPr lang="en-US" altLang="zh-TW" sz="2000" u="none" strike="noStrike" dirty="0" smtClean="0"/>
                        <a:t>0</a:t>
                      </a:r>
                      <a:endParaRPr lang="en-US" altLang="zh-TW" sz="2000" b="1" i="0" u="none" strike="noStrike" dirty="0">
                        <a:latin typeface="+mn-lt"/>
                        <a:ea typeface="標楷體" pitchFamily="65" charset="-120"/>
                      </a:endParaRPr>
                    </a:p>
                  </a:txBody>
                  <a:tcPr marL="9525" marR="9525" marT="9525" marB="0" anchor="ctr">
                    <a:solidFill>
                      <a:srgbClr val="FEF8E0"/>
                    </a:solidFill>
                  </a:tcPr>
                </a:tc>
              </a:tr>
              <a:tr h="468126">
                <a:tc>
                  <a:txBody>
                    <a:bodyPr/>
                    <a:lstStyle/>
                    <a:p>
                      <a:pPr marL="0" algn="l" defTabSz="914400" rtl="0" eaLnBrk="1" fontAlgn="ctr" latinLnBrk="0" hangingPunct="1"/>
                      <a:r>
                        <a:rPr lang="zh-TW" altLang="en-US" sz="2000" u="none" strike="noStrike" kern="1200" dirty="0" smtClean="0">
                          <a:latin typeface="標楷體" pitchFamily="65" charset="-120"/>
                          <a:ea typeface="標楷體" pitchFamily="65" charset="-120"/>
                        </a:rPr>
                        <a:t>向法院申請破產或重整者</a:t>
                      </a:r>
                      <a:endParaRPr lang="zh-TW" altLang="en-US" sz="2000" b="0" i="0" u="none" strike="noStrike" kern="1200" dirty="0">
                        <a:solidFill>
                          <a:schemeClr val="tx1"/>
                        </a:solidFill>
                        <a:latin typeface="標楷體" pitchFamily="65" charset="-120"/>
                        <a:ea typeface="標楷體" pitchFamily="65" charset="-120"/>
                        <a:cs typeface="+mn-cs"/>
                      </a:endParaRPr>
                    </a:p>
                  </a:txBody>
                  <a:tcPr marL="9525" marR="9525" marT="9525" marB="0" anchor="ctr">
                    <a:solidFill>
                      <a:schemeClr val="accent6">
                        <a:lumMod val="40000"/>
                        <a:lumOff val="60000"/>
                      </a:schemeClr>
                    </a:solidFill>
                  </a:tcPr>
                </a:tc>
                <a:tc>
                  <a:txBody>
                    <a:bodyPr/>
                    <a:lstStyle/>
                    <a:p>
                      <a:pPr marL="0" algn="r" defTabSz="914400" rtl="0" eaLnBrk="1" fontAlgn="ctr" latinLnBrk="0" hangingPunct="1"/>
                      <a:r>
                        <a:rPr lang="zh-TW" altLang="en-US" sz="2000" u="none" strike="noStrike" kern="1200" dirty="0" smtClean="0"/>
                        <a:t>    </a:t>
                      </a:r>
                      <a:r>
                        <a:rPr lang="en-US" altLang="zh-TW" sz="2000" u="none" strike="noStrike" kern="1200" dirty="0" smtClean="0"/>
                        <a:t>0</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chemeClr val="accent6">
                        <a:lumMod val="40000"/>
                        <a:lumOff val="60000"/>
                      </a:schemeClr>
                    </a:solidFill>
                  </a:tcPr>
                </a:tc>
                <a:tc>
                  <a:txBody>
                    <a:bodyPr/>
                    <a:lstStyle/>
                    <a:p>
                      <a:pPr marL="0" algn="r" defTabSz="914400" rtl="0" eaLnBrk="1" fontAlgn="ctr" latinLnBrk="0" hangingPunct="1"/>
                      <a:r>
                        <a:rPr lang="zh-TW" altLang="en-US" sz="2000" u="none" strike="noStrike" kern="1200" dirty="0" smtClean="0"/>
                        <a:t>    </a:t>
                      </a:r>
                      <a:r>
                        <a:rPr lang="en-US" altLang="zh-TW" sz="2000" u="none" strike="noStrike" kern="1200" dirty="0" smtClean="0"/>
                        <a:t>0</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chemeClr val="accent6">
                        <a:lumMod val="40000"/>
                        <a:lumOff val="60000"/>
                      </a:schemeClr>
                    </a:solidFill>
                  </a:tcPr>
                </a:tc>
              </a:tr>
              <a:tr h="468126">
                <a:tc>
                  <a:txBody>
                    <a:bodyPr/>
                    <a:lstStyle/>
                    <a:p>
                      <a:pPr marL="0" algn="l" defTabSz="914400" rtl="0" eaLnBrk="1" fontAlgn="ctr" latinLnBrk="0" hangingPunct="1"/>
                      <a:r>
                        <a:rPr lang="zh-TW" altLang="en-US" sz="2000" u="none" strike="noStrike" kern="1200" dirty="0" smtClean="0">
                          <a:latin typeface="標楷體" pitchFamily="65" charset="-120"/>
                          <a:ea typeface="標楷體" pitchFamily="65" charset="-120"/>
                        </a:rPr>
                        <a:t>公司法第</a:t>
                      </a:r>
                      <a:r>
                        <a:rPr lang="en-US" altLang="zh-TW" sz="2000" u="none" strike="noStrike" kern="1200" dirty="0" smtClean="0">
                          <a:latin typeface="標楷體" pitchFamily="65" charset="-120"/>
                          <a:ea typeface="標楷體" pitchFamily="65" charset="-120"/>
                        </a:rPr>
                        <a:t>185</a:t>
                      </a:r>
                      <a:r>
                        <a:rPr lang="zh-TW" altLang="en-US" sz="2000" u="none" strike="noStrike" kern="1200" dirty="0" smtClean="0">
                          <a:latin typeface="標楷體" pitchFamily="65" charset="-120"/>
                          <a:ea typeface="標楷體" pitchFamily="65" charset="-120"/>
                        </a:rPr>
                        <a:t>條所訂各款情事</a:t>
                      </a:r>
                      <a:endParaRPr lang="zh-TW" altLang="en-US" sz="2000" b="0" i="0" u="none" strike="noStrike" kern="1200" dirty="0">
                        <a:solidFill>
                          <a:schemeClr val="tx1"/>
                        </a:solidFill>
                        <a:latin typeface="標楷體" pitchFamily="65" charset="-120"/>
                        <a:ea typeface="標楷體" pitchFamily="65" charset="-120"/>
                        <a:cs typeface="+mn-cs"/>
                      </a:endParaRPr>
                    </a:p>
                  </a:txBody>
                  <a:tcPr marL="9525" marR="9525" marT="9525" marB="0" anchor="ctr">
                    <a:solidFill>
                      <a:srgbClr val="FEF8E0"/>
                    </a:solidFill>
                  </a:tcPr>
                </a:tc>
                <a:tc>
                  <a:txBody>
                    <a:bodyPr/>
                    <a:lstStyle/>
                    <a:p>
                      <a:pPr marL="0" algn="r" defTabSz="914400" rtl="0" eaLnBrk="1" fontAlgn="ctr" latinLnBrk="0" hangingPunct="1"/>
                      <a:r>
                        <a:rPr lang="zh-TW" altLang="en-US" sz="2000" u="none" strike="noStrike" kern="1200" dirty="0" smtClean="0"/>
                        <a:t>                   </a:t>
                      </a:r>
                      <a:r>
                        <a:rPr lang="en-US" altLang="zh-TW" sz="2000" u="none" strike="noStrike" kern="1200" dirty="0" smtClean="0"/>
                        <a:t>0</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rgbClr val="FEF8E0"/>
                    </a:solidFill>
                  </a:tcPr>
                </a:tc>
                <a:tc>
                  <a:txBody>
                    <a:bodyPr/>
                    <a:lstStyle/>
                    <a:p>
                      <a:pPr marL="0" algn="r" defTabSz="914400" rtl="0" eaLnBrk="1" fontAlgn="ctr" latinLnBrk="0" hangingPunct="1"/>
                      <a:r>
                        <a:rPr lang="zh-TW" altLang="en-US" sz="2000" u="none" strike="noStrike" kern="1200" dirty="0" smtClean="0"/>
                        <a:t>                    </a:t>
                      </a:r>
                      <a:r>
                        <a:rPr lang="en-US" altLang="zh-TW" sz="2000" u="none" strike="noStrike" kern="1200" dirty="0" smtClean="0"/>
                        <a:t>4</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rgbClr val="FEF8E0"/>
                    </a:solidFill>
                  </a:tcPr>
                </a:tc>
              </a:tr>
              <a:tr h="468126">
                <a:tc>
                  <a:txBody>
                    <a:bodyPr/>
                    <a:lstStyle/>
                    <a:p>
                      <a:pPr marL="0" indent="-228600" algn="l" defTabSz="914400" rtl="0" eaLnBrk="1" fontAlgn="ctr" latinLnBrk="0" hangingPunct="1">
                        <a:lnSpc>
                          <a:spcPct val="90000"/>
                        </a:lnSpc>
                        <a:spcBef>
                          <a:spcPct val="20000"/>
                        </a:spcBef>
                        <a:buFont typeface="+mj-lt"/>
                        <a:buNone/>
                        <a:defRPr/>
                      </a:pPr>
                      <a:r>
                        <a:rPr lang="zh-TW" altLang="en-US" sz="2000" u="none" strike="noStrike" kern="1200" dirty="0" smtClean="0">
                          <a:latin typeface="標楷體" pitchFamily="65" charset="-120"/>
                          <a:ea typeface="標楷體" pitchFamily="65" charset="-120"/>
                        </a:rPr>
                        <a:t>合併、分割、收購、股份交換、轉換或受讓。</a:t>
                      </a:r>
                      <a:endParaRPr lang="en-US" altLang="zh-TW" sz="2000" u="none" strike="noStrike" kern="1200" dirty="0" smtClean="0">
                        <a:latin typeface="標楷體" pitchFamily="65" charset="-120"/>
                        <a:ea typeface="標楷體" pitchFamily="65" charset="-120"/>
                      </a:endParaRPr>
                    </a:p>
                  </a:txBody>
                  <a:tcPr marL="9525" marR="9525" marT="9525" marB="0" anchor="ctr">
                    <a:solidFill>
                      <a:schemeClr val="accent6">
                        <a:lumMod val="40000"/>
                        <a:lumOff val="60000"/>
                      </a:schemeClr>
                    </a:solidFill>
                  </a:tcPr>
                </a:tc>
                <a:tc>
                  <a:txBody>
                    <a:bodyPr/>
                    <a:lstStyle/>
                    <a:p>
                      <a:pPr marL="0" algn="r" defTabSz="914400" rtl="0" eaLnBrk="1" fontAlgn="ctr" latinLnBrk="0" hangingPunct="1"/>
                      <a:r>
                        <a:rPr lang="en-US" altLang="zh-TW" sz="2000" b="0" i="0" u="none" strike="noStrike" kern="1200" dirty="0" smtClean="0">
                          <a:solidFill>
                            <a:schemeClr val="tx1"/>
                          </a:solidFill>
                          <a:latin typeface="+mn-lt"/>
                          <a:ea typeface="標楷體" pitchFamily="65" charset="-120"/>
                          <a:cs typeface="+mn-cs"/>
                        </a:rPr>
                        <a:t>6</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chemeClr val="accent6">
                        <a:lumMod val="40000"/>
                        <a:lumOff val="60000"/>
                      </a:schemeClr>
                    </a:solidFill>
                  </a:tcPr>
                </a:tc>
                <a:tc>
                  <a:txBody>
                    <a:bodyPr/>
                    <a:lstStyle/>
                    <a:p>
                      <a:pPr marL="0" algn="r" defTabSz="914400" rtl="0" eaLnBrk="1" fontAlgn="ctr" latinLnBrk="0" hangingPunct="1"/>
                      <a:r>
                        <a:rPr lang="en-US" altLang="zh-TW" sz="2000" b="0" i="0" u="none" strike="noStrike" kern="1200" dirty="0" smtClean="0">
                          <a:solidFill>
                            <a:schemeClr val="tx1"/>
                          </a:solidFill>
                          <a:latin typeface="+mn-lt"/>
                          <a:ea typeface="標楷體" pitchFamily="65" charset="-120"/>
                          <a:cs typeface="+mn-cs"/>
                        </a:rPr>
                        <a:t>0</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chemeClr val="accent6">
                        <a:lumMod val="40000"/>
                        <a:lumOff val="60000"/>
                      </a:schemeClr>
                    </a:solidFill>
                  </a:tcPr>
                </a:tc>
              </a:tr>
              <a:tr h="468126">
                <a:tc>
                  <a:txBody>
                    <a:bodyPr/>
                    <a:lstStyle/>
                    <a:p>
                      <a:pPr marL="0" indent="-228600" algn="l" defTabSz="914400" rtl="0" eaLnBrk="1" fontAlgn="ctr" latinLnBrk="0" hangingPunct="1">
                        <a:lnSpc>
                          <a:spcPct val="90000"/>
                        </a:lnSpc>
                        <a:spcBef>
                          <a:spcPct val="20000"/>
                        </a:spcBef>
                        <a:defRPr/>
                      </a:pPr>
                      <a:r>
                        <a:rPr lang="zh-TW" altLang="en-US" sz="2000" u="none" strike="noStrike" kern="1200" dirty="0" smtClean="0">
                          <a:latin typeface="標楷體" pitchFamily="65" charset="-120"/>
                          <a:ea typeface="標楷體" pitchFamily="65" charset="-120"/>
                        </a:rPr>
                        <a:t>新產品開發完成、新技術之重要開發進度。</a:t>
                      </a:r>
                      <a:endParaRPr lang="en-US" altLang="zh-TW" sz="2000" u="none" strike="noStrike" kern="1200" dirty="0" smtClean="0">
                        <a:latin typeface="標楷體" pitchFamily="65" charset="-120"/>
                        <a:ea typeface="標楷體" pitchFamily="65" charset="-120"/>
                      </a:endParaRPr>
                    </a:p>
                  </a:txBody>
                  <a:tcPr marL="9525" marR="9525" marT="9525" marB="0" anchor="ctr">
                    <a:solidFill>
                      <a:srgbClr val="FEF8E0"/>
                    </a:solidFill>
                  </a:tcPr>
                </a:tc>
                <a:tc>
                  <a:txBody>
                    <a:bodyPr/>
                    <a:lstStyle/>
                    <a:p>
                      <a:pPr marL="0" algn="r" defTabSz="914400" rtl="0" eaLnBrk="1" fontAlgn="ctr" latinLnBrk="0" hangingPunct="1"/>
                      <a:r>
                        <a:rPr lang="en-US" altLang="zh-TW" sz="2000" u="none" strike="noStrike" kern="1200" dirty="0" smtClean="0"/>
                        <a:t>0</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rgbClr val="FEF8E0"/>
                    </a:solidFill>
                  </a:tcPr>
                </a:tc>
                <a:tc>
                  <a:txBody>
                    <a:bodyPr/>
                    <a:lstStyle/>
                    <a:p>
                      <a:pPr marL="0" algn="r" defTabSz="914400" rtl="0" eaLnBrk="1" fontAlgn="ctr" latinLnBrk="0" hangingPunct="1"/>
                      <a:r>
                        <a:rPr lang="en-US" altLang="zh-TW" sz="2000" u="none" strike="noStrike" kern="1200" dirty="0" smtClean="0"/>
                        <a:t>0</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rgbClr val="FEF8E0"/>
                    </a:solidFill>
                  </a:tcPr>
                </a:tc>
              </a:tr>
              <a:tr h="468126">
                <a:tc>
                  <a:txBody>
                    <a:bodyPr/>
                    <a:lstStyle/>
                    <a:p>
                      <a:pPr marL="0" algn="l" defTabSz="914400" rtl="0" eaLnBrk="1" fontAlgn="ctr" latinLnBrk="0" hangingPunct="1"/>
                      <a:r>
                        <a:rPr lang="zh-TW" altLang="en-US" sz="2000" u="none" strike="noStrike" kern="1200" dirty="0" smtClean="0">
                          <a:latin typeface="標楷體" pitchFamily="65" charset="-120"/>
                          <a:ea typeface="標楷體" pitchFamily="65" charset="-120"/>
                        </a:rPr>
                        <a:t>其他</a:t>
                      </a:r>
                      <a:endParaRPr lang="zh-TW" altLang="en-US" sz="2000" b="0" i="0" u="none" strike="noStrike" kern="1200" dirty="0">
                        <a:solidFill>
                          <a:schemeClr val="tx1"/>
                        </a:solidFill>
                        <a:latin typeface="標楷體" pitchFamily="65" charset="-120"/>
                        <a:ea typeface="標楷體" pitchFamily="65" charset="-120"/>
                        <a:cs typeface="+mn-cs"/>
                      </a:endParaRPr>
                    </a:p>
                  </a:txBody>
                  <a:tcPr marL="9525" marR="9525" marT="9525" marB="0" anchor="ctr">
                    <a:solidFill>
                      <a:schemeClr val="accent6">
                        <a:lumMod val="40000"/>
                        <a:lumOff val="60000"/>
                      </a:schemeClr>
                    </a:solidFill>
                  </a:tcPr>
                </a:tc>
                <a:tc>
                  <a:txBody>
                    <a:bodyPr/>
                    <a:lstStyle/>
                    <a:p>
                      <a:pPr marL="0" algn="r" defTabSz="914400" rtl="0" eaLnBrk="1" fontAlgn="ctr" latinLnBrk="0" hangingPunct="1"/>
                      <a:r>
                        <a:rPr lang="en-US" altLang="zh-TW" sz="2000" b="0" i="0" u="none" strike="noStrike" kern="1200" dirty="0" smtClean="0">
                          <a:solidFill>
                            <a:schemeClr val="tx1"/>
                          </a:solidFill>
                          <a:latin typeface="+mn-lt"/>
                          <a:ea typeface="標楷體" pitchFamily="65" charset="-120"/>
                          <a:cs typeface="+mn-cs"/>
                        </a:rPr>
                        <a:t>0</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chemeClr val="accent6">
                        <a:lumMod val="40000"/>
                        <a:lumOff val="60000"/>
                      </a:schemeClr>
                    </a:solidFill>
                  </a:tcPr>
                </a:tc>
                <a:tc>
                  <a:txBody>
                    <a:bodyPr/>
                    <a:lstStyle/>
                    <a:p>
                      <a:pPr marL="0" algn="r" defTabSz="914400" rtl="0" eaLnBrk="1" fontAlgn="ctr" latinLnBrk="0" hangingPunct="1"/>
                      <a:r>
                        <a:rPr lang="en-US" altLang="zh-TW" sz="2000" b="0" i="0" u="none" strike="noStrike" kern="1200" dirty="0" smtClean="0">
                          <a:solidFill>
                            <a:schemeClr val="tx1"/>
                          </a:solidFill>
                          <a:latin typeface="+mn-lt"/>
                          <a:ea typeface="標楷體" pitchFamily="65" charset="-120"/>
                          <a:cs typeface="+mn-cs"/>
                        </a:rPr>
                        <a:t>0</a:t>
                      </a:r>
                      <a:endParaRPr lang="en-US" altLang="zh-TW" sz="2000" b="0" i="0" u="none" strike="noStrike" kern="1200" dirty="0">
                        <a:solidFill>
                          <a:schemeClr val="tx1"/>
                        </a:solidFill>
                        <a:latin typeface="+mn-lt"/>
                        <a:ea typeface="標楷體" pitchFamily="65" charset="-120"/>
                        <a:cs typeface="+mn-cs"/>
                      </a:endParaRPr>
                    </a:p>
                  </a:txBody>
                  <a:tcPr marL="9525" marR="9525" marT="9525" marB="0" anchor="ctr">
                    <a:solidFill>
                      <a:schemeClr val="accent6">
                        <a:lumMod val="40000"/>
                        <a:lumOff val="60000"/>
                      </a:schemeClr>
                    </a:solidFill>
                  </a:tcPr>
                </a:tc>
              </a:tr>
            </a:tbl>
          </a:graphicData>
        </a:graphic>
      </p:graphicFrame>
      <p:sp>
        <p:nvSpPr>
          <p:cNvPr id="7" name="矩形 6"/>
          <p:cNvSpPr/>
          <p:nvPr/>
        </p:nvSpPr>
        <p:spPr>
          <a:xfrm>
            <a:off x="683568" y="4941168"/>
            <a:ext cx="7488832" cy="707886"/>
          </a:xfrm>
          <a:prstGeom prst="rect">
            <a:avLst/>
          </a:prstGeom>
        </p:spPr>
        <p:txBody>
          <a:bodyPr wrap="square">
            <a:spAutoFit/>
          </a:bodyPr>
          <a:lstStyle/>
          <a:p>
            <a:pPr>
              <a:buFont typeface="Wingdings" pitchFamily="2" charset="2"/>
              <a:buChar char="u"/>
              <a:defRPr/>
            </a:pPr>
            <a:r>
              <a:rPr lang="zh-TW" altLang="zh-TW" sz="1400" dirty="0" smtClean="0">
                <a:latin typeface="標楷體" pitchFamily="65" charset="-120"/>
                <a:ea typeface="標楷體" pitchFamily="65" charset="-120"/>
              </a:rPr>
              <a:t>「</a:t>
            </a:r>
            <a:r>
              <a:rPr lang="zh-TW" altLang="en-US" sz="1400" dirty="0" smtClean="0">
                <a:latin typeface="標楷體" pitchFamily="65" charset="-120"/>
                <a:ea typeface="標楷體" pitchFamily="65" charset="-120"/>
              </a:rPr>
              <a:t>其他</a:t>
            </a:r>
            <a:r>
              <a:rPr lang="zh-TW" altLang="zh-TW" sz="1400" dirty="0" smtClean="0">
                <a:latin typeface="標楷體" pitchFamily="65" charset="-120"/>
                <a:ea typeface="標楷體" pitchFamily="65" charset="-120"/>
              </a:rPr>
              <a:t>」包括</a:t>
            </a:r>
            <a:r>
              <a:rPr lang="zh-TW" altLang="en-US" sz="1400" u="sng" dirty="0" smtClean="0">
                <a:latin typeface="標楷體" pitchFamily="65" charset="-120"/>
                <a:ea typeface="標楷體" pitchFamily="65" charset="-120"/>
              </a:rPr>
              <a:t>公司預計公開對股東權益或證券價格影響重大之重大訊息者</a:t>
            </a:r>
            <a:r>
              <a:rPr lang="zh-TW" altLang="en-US" sz="1400" dirty="0" smtClean="0">
                <a:latin typeface="標楷體" pitchFamily="65" charset="-120"/>
                <a:ea typeface="標楷體" pitchFamily="65" charset="-120"/>
              </a:rPr>
              <a:t>及</a:t>
            </a:r>
            <a:r>
              <a:rPr lang="zh-TW" altLang="zh-TW" sz="1400" u="sng" dirty="0" smtClean="0">
                <a:latin typeface="標楷體" pitchFamily="65" charset="-120"/>
                <a:ea typeface="標楷體" pitchFamily="65" charset="-120"/>
              </a:rPr>
              <a:t>發現媒體報導</a:t>
            </a:r>
            <a:r>
              <a:rPr lang="zh-TW" altLang="en-US" sz="1400" u="sng" dirty="0" smtClean="0">
                <a:latin typeface="標楷體" pitchFamily="65" charset="-120"/>
                <a:ea typeface="標楷體" pitchFamily="65" charset="-120"/>
              </a:rPr>
              <a:t>或其他資訊顯示公司</a:t>
            </a:r>
            <a:r>
              <a:rPr lang="zh-TW" altLang="zh-TW" sz="1400" u="sng" dirty="0" smtClean="0">
                <a:latin typeface="標楷體" pitchFamily="65" charset="-120"/>
                <a:ea typeface="標楷體" pitchFamily="65" charset="-120"/>
              </a:rPr>
              <a:t>未公開</a:t>
            </a:r>
            <a:r>
              <a:rPr lang="zh-TW" altLang="en-US" sz="1400" u="sng" dirty="0" smtClean="0">
                <a:latin typeface="標楷體" pitchFamily="65" charset="-120"/>
                <a:ea typeface="標楷體" pitchFamily="65" charset="-120"/>
              </a:rPr>
              <a:t>重大</a:t>
            </a:r>
            <a:r>
              <a:rPr lang="zh-TW" altLang="zh-TW" sz="1400" u="sng" dirty="0" smtClean="0">
                <a:latin typeface="標楷體" pitchFamily="65" charset="-120"/>
                <a:ea typeface="標楷體" pitchFamily="65" charset="-120"/>
              </a:rPr>
              <a:t>資訊</a:t>
            </a:r>
            <a:r>
              <a:rPr lang="zh-TW" altLang="en-US" sz="1400" u="sng" dirty="0" smtClean="0">
                <a:latin typeface="標楷體" pitchFamily="65" charset="-120"/>
                <a:ea typeface="標楷體" pitchFamily="65" charset="-120"/>
              </a:rPr>
              <a:t>或事件，訊息待釐清者</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buFont typeface="Wingdings" pitchFamily="2" charset="2"/>
              <a:buChar char="u"/>
              <a:defRPr/>
            </a:pPr>
            <a:r>
              <a:rPr lang="zh-TW" altLang="en-US" dirty="0">
                <a:latin typeface="標楷體" pitchFamily="65" charset="-120"/>
                <a:ea typeface="標楷體" pitchFamily="65" charset="-120"/>
              </a:rPr>
              <a:t>上開資料</a:t>
            </a:r>
            <a:r>
              <a:rPr lang="zh-TW" altLang="en-US" dirty="0" smtClean="0">
                <a:latin typeface="標楷體" pitchFamily="65" charset="-120"/>
                <a:ea typeface="標楷體" pitchFamily="65" charset="-120"/>
              </a:rPr>
              <a:t>係以上櫃公司</a:t>
            </a:r>
            <a:r>
              <a:rPr lang="en-US" altLang="zh-TW" dirty="0" smtClean="0">
                <a:latin typeface="標楷體" pitchFamily="65" charset="-120"/>
                <a:ea typeface="標楷體" pitchFamily="65" charset="-120"/>
              </a:rPr>
              <a:t>103</a:t>
            </a:r>
            <a:r>
              <a:rPr lang="zh-TW" altLang="en-US" dirty="0" smtClean="0">
                <a:latin typeface="標楷體" pitchFamily="65" charset="-120"/>
                <a:ea typeface="標楷體" pitchFamily="65" charset="-120"/>
              </a:rPr>
              <a:t>年及</a:t>
            </a:r>
            <a:r>
              <a:rPr lang="en-US" altLang="zh-TW" dirty="0" smtClean="0">
                <a:latin typeface="標楷體" pitchFamily="65" charset="-120"/>
                <a:ea typeface="標楷體" pitchFamily="65" charset="-120"/>
              </a:rPr>
              <a:t>104</a:t>
            </a:r>
            <a:r>
              <a:rPr lang="zh-TW" altLang="en-US" dirty="0" smtClean="0">
                <a:latin typeface="標楷體" pitchFamily="65" charset="-120"/>
                <a:ea typeface="標楷體" pitchFamily="65" charset="-120"/>
              </a:rPr>
              <a:t>上半年之資料模擬之</a:t>
            </a:r>
          </a:p>
        </p:txBody>
      </p:sp>
    </p:spTree>
    <p:extLst>
      <p:ext uri="{BB962C8B-B14F-4D97-AF65-F5344CB8AC3E}">
        <p14:creationId xmlns:p14="http://schemas.microsoft.com/office/powerpoint/2010/main" val="3090946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18</a:t>
            </a:fld>
            <a:endParaRPr lang="zh-TW" altLang="en-US"/>
          </a:p>
        </p:txBody>
      </p:sp>
      <p:graphicFrame>
        <p:nvGraphicFramePr>
          <p:cNvPr id="7" name="資料庫圖表 6"/>
          <p:cNvGraphicFramePr/>
          <p:nvPr>
            <p:extLst>
              <p:ext uri="{D42A27DB-BD31-4B8C-83A1-F6EECF244321}">
                <p14:modId xmlns:p14="http://schemas.microsoft.com/office/powerpoint/2010/main" val="547198654"/>
              </p:ext>
            </p:extLst>
          </p:nvPr>
        </p:nvGraphicFramePr>
        <p:xfrm>
          <a:off x="323528" y="1412776"/>
          <a:ext cx="7992888"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3692398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1</a:t>
            </a:fld>
            <a:endParaRPr lang="zh-TW" altLang="en-US"/>
          </a:p>
        </p:txBody>
      </p:sp>
      <p:graphicFrame>
        <p:nvGraphicFramePr>
          <p:cNvPr id="7" name="資料庫圖表 6"/>
          <p:cNvGraphicFramePr/>
          <p:nvPr>
            <p:extLst>
              <p:ext uri="{D42A27DB-BD31-4B8C-83A1-F6EECF244321}">
                <p14:modId xmlns:p14="http://schemas.microsoft.com/office/powerpoint/2010/main" val="1469616318"/>
              </p:ext>
            </p:extLst>
          </p:nvPr>
        </p:nvGraphicFramePr>
        <p:xfrm>
          <a:off x="323528" y="980728"/>
          <a:ext cx="8568952" cy="448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面暫停交易制度之</a:t>
            </a:r>
            <a:r>
              <a:rPr kumimoji="1" lang="zh-TW" altLang="en-US" sz="2400" dirty="0" smtClean="0">
                <a:solidFill>
                  <a:srgbClr val="FFFF66"/>
                </a:solidFill>
                <a:latin typeface="Verdana" pitchFamily="34" charset="0"/>
                <a:ea typeface="標楷體" pitchFamily="65" charset="-120"/>
              </a:rPr>
              <a:t>緣由</a:t>
            </a:r>
            <a:endParaRPr kumimoji="1" lang="en-US" altLang="zh-TW" sz="1600" dirty="0">
              <a:solidFill>
                <a:srgbClr val="FFFF66"/>
              </a:solidFill>
              <a:latin typeface="Verdana" pitchFamily="34" charset="0"/>
              <a:ea typeface="標楷體" pitchFamily="65" charset="-120"/>
            </a:endParaRPr>
          </a:p>
        </p:txBody>
      </p:sp>
      <p:sp>
        <p:nvSpPr>
          <p:cNvPr id="2" name="文字方塊 1"/>
          <p:cNvSpPr txBox="1"/>
          <p:nvPr/>
        </p:nvSpPr>
        <p:spPr>
          <a:xfrm>
            <a:off x="5436696" y="5120762"/>
            <a:ext cx="3672408" cy="830997"/>
          </a:xfrm>
          <a:prstGeom prst="rect">
            <a:avLst/>
          </a:prstGeom>
          <a:noFill/>
        </p:spPr>
        <p:txBody>
          <a:bodyPr wrap="square" rtlCol="0">
            <a:spAutoFit/>
          </a:bodyPr>
          <a:lstStyle/>
          <a:p>
            <a:r>
              <a:rPr lang="zh-TW" altLang="en-US" sz="1600" u="sng" dirty="0" smtClean="0">
                <a:solidFill>
                  <a:srgbClr val="FF0000"/>
                </a:solidFill>
                <a:latin typeface="標楷體" panose="03000509000000000000" pitchFamily="65" charset="-120"/>
                <a:ea typeface="標楷體" panose="03000509000000000000" pitchFamily="65" charset="-120"/>
              </a:rPr>
              <a:t>常見情形 上午媒體報導</a:t>
            </a:r>
            <a:r>
              <a:rPr lang="en-US" altLang="zh-TW" sz="1600" u="sng" dirty="0" smtClean="0">
                <a:solidFill>
                  <a:srgbClr val="FF0000"/>
                </a:solidFill>
                <a:latin typeface="標楷體" panose="03000509000000000000" pitchFamily="65" charset="-120"/>
                <a:ea typeface="標楷體" panose="03000509000000000000" pitchFamily="65" charset="-120"/>
              </a:rPr>
              <a:t>A</a:t>
            </a:r>
            <a:r>
              <a:rPr lang="zh-TW" altLang="en-US" sz="1600" u="sng" dirty="0" smtClean="0">
                <a:solidFill>
                  <a:srgbClr val="FF0000"/>
                </a:solidFill>
                <a:latin typeface="標楷體" panose="03000509000000000000" pitchFamily="65" charset="-120"/>
                <a:ea typeface="標楷體" panose="03000509000000000000" pitchFamily="65" charset="-120"/>
              </a:rPr>
              <a:t>公司合併案</a:t>
            </a:r>
            <a:r>
              <a:rPr lang="en-US" altLang="zh-TW" sz="1600" u="sng" dirty="0" smtClean="0">
                <a:solidFill>
                  <a:srgbClr val="FF0000"/>
                </a:solidFill>
                <a:latin typeface="標楷體" panose="03000509000000000000" pitchFamily="65" charset="-120"/>
                <a:ea typeface="標楷體" panose="03000509000000000000" pitchFamily="65" charset="-120"/>
              </a:rPr>
              <a:t>,</a:t>
            </a:r>
            <a:r>
              <a:rPr lang="zh-TW" altLang="en-US" sz="1600" u="sng" dirty="0" smtClean="0">
                <a:solidFill>
                  <a:srgbClr val="FF0000"/>
                </a:solidFill>
                <a:latin typeface="標楷體" panose="03000509000000000000" pitchFamily="65" charset="-120"/>
                <a:ea typeface="標楷體" panose="03000509000000000000" pitchFamily="65" charset="-120"/>
              </a:rPr>
              <a:t>公司於重大迅息澄清無此情事</a:t>
            </a:r>
            <a:r>
              <a:rPr lang="en-US" altLang="zh-TW" sz="1600" u="sng" dirty="0" smtClean="0">
                <a:solidFill>
                  <a:srgbClr val="FF0000"/>
                </a:solidFill>
                <a:latin typeface="標楷體" panose="03000509000000000000" pitchFamily="65" charset="-120"/>
                <a:ea typeface="標楷體" panose="03000509000000000000" pitchFamily="65" charset="-120"/>
              </a:rPr>
              <a:t>,</a:t>
            </a:r>
            <a:r>
              <a:rPr lang="zh-TW" altLang="en-US" sz="1600" u="sng" dirty="0" smtClean="0">
                <a:solidFill>
                  <a:srgbClr val="FF0000"/>
                </a:solidFill>
                <a:latin typeface="標楷體" panose="03000509000000000000" pitchFamily="65" charset="-120"/>
                <a:ea typeface="標楷體" panose="03000509000000000000" pitchFamily="65" charset="-120"/>
              </a:rPr>
              <a:t>下午卻召開記者說明會公告合併案</a:t>
            </a:r>
            <a:endParaRPr lang="zh-TW" altLang="en-US" sz="1600" u="sng"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03761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19</a:t>
            </a:fld>
            <a:endParaRPr lang="zh-TW" altLang="en-US"/>
          </a:p>
        </p:txBody>
      </p:sp>
      <p:graphicFrame>
        <p:nvGraphicFramePr>
          <p:cNvPr id="7" name="資料庫圖表 6"/>
          <p:cNvGraphicFramePr/>
          <p:nvPr>
            <p:extLst>
              <p:ext uri="{D42A27DB-BD31-4B8C-83A1-F6EECF244321}">
                <p14:modId xmlns:p14="http://schemas.microsoft.com/office/powerpoint/2010/main" val="1272100206"/>
              </p:ext>
            </p:extLst>
          </p:nvPr>
        </p:nvGraphicFramePr>
        <p:xfrm>
          <a:off x="323528" y="1052736"/>
          <a:ext cx="8568952"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2630061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20</a:t>
            </a:fld>
            <a:endParaRPr lang="zh-TW" altLang="en-US"/>
          </a:p>
        </p:txBody>
      </p:sp>
      <p:graphicFrame>
        <p:nvGraphicFramePr>
          <p:cNvPr id="7" name="資料庫圖表 6"/>
          <p:cNvGraphicFramePr/>
          <p:nvPr>
            <p:extLst>
              <p:ext uri="{D42A27DB-BD31-4B8C-83A1-F6EECF244321}">
                <p14:modId xmlns:p14="http://schemas.microsoft.com/office/powerpoint/2010/main" val="4277801196"/>
              </p:ext>
            </p:extLst>
          </p:nvPr>
        </p:nvGraphicFramePr>
        <p:xfrm>
          <a:off x="323528" y="1052736"/>
          <a:ext cx="8568952"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25258251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21</a:t>
            </a:fld>
            <a:endParaRPr lang="zh-TW" altLang="en-US"/>
          </a:p>
        </p:txBody>
      </p:sp>
      <p:graphicFrame>
        <p:nvGraphicFramePr>
          <p:cNvPr id="7" name="資料庫圖表 6"/>
          <p:cNvGraphicFramePr/>
          <p:nvPr>
            <p:extLst>
              <p:ext uri="{D42A27DB-BD31-4B8C-83A1-F6EECF244321}">
                <p14:modId xmlns:p14="http://schemas.microsoft.com/office/powerpoint/2010/main" val="1125349953"/>
              </p:ext>
            </p:extLst>
          </p:nvPr>
        </p:nvGraphicFramePr>
        <p:xfrm>
          <a:off x="323528" y="1052736"/>
          <a:ext cx="8568952"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25075792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22</a:t>
            </a:fld>
            <a:endParaRPr lang="zh-TW" altLang="en-US"/>
          </a:p>
        </p:txBody>
      </p:sp>
      <p:graphicFrame>
        <p:nvGraphicFramePr>
          <p:cNvPr id="7" name="資料庫圖表 6"/>
          <p:cNvGraphicFramePr/>
          <p:nvPr>
            <p:extLst>
              <p:ext uri="{D42A27DB-BD31-4B8C-83A1-F6EECF244321}">
                <p14:modId xmlns:p14="http://schemas.microsoft.com/office/powerpoint/2010/main" val="2541208009"/>
              </p:ext>
            </p:extLst>
          </p:nvPr>
        </p:nvGraphicFramePr>
        <p:xfrm>
          <a:off x="323528" y="1052736"/>
          <a:ext cx="8568952"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9759749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23</a:t>
            </a:fld>
            <a:endParaRPr lang="zh-TW" altLang="en-US"/>
          </a:p>
        </p:txBody>
      </p:sp>
      <p:graphicFrame>
        <p:nvGraphicFramePr>
          <p:cNvPr id="7" name="資料庫圖表 6"/>
          <p:cNvGraphicFramePr/>
          <p:nvPr>
            <p:extLst>
              <p:ext uri="{D42A27DB-BD31-4B8C-83A1-F6EECF244321}">
                <p14:modId xmlns:p14="http://schemas.microsoft.com/office/powerpoint/2010/main" val="3037991912"/>
              </p:ext>
            </p:extLst>
          </p:nvPr>
        </p:nvGraphicFramePr>
        <p:xfrm>
          <a:off x="323528" y="1052736"/>
          <a:ext cx="8568952"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13784720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投影片編號版面配置區 3"/>
          <p:cNvSpPr>
            <a:spLocks noGrp="1"/>
          </p:cNvSpPr>
          <p:nvPr>
            <p:ph type="sldNum" sz="quarter" idx="10"/>
          </p:nvPr>
        </p:nvSpPr>
        <p:spPr>
          <a:noFill/>
        </p:spPr>
        <p:txBody>
          <a:bodyPr/>
          <a:lstStyle/>
          <a:p>
            <a:fld id="{AFF89704-EB58-4246-A5B7-C6C1FD3F356E}" type="slidenum">
              <a:rPr lang="zh-TW" altLang="en-US" smtClean="0">
                <a:ea typeface="新細明體" pitchFamily="18" charset="-120"/>
              </a:rPr>
              <a:pPr/>
              <a:t>24</a:t>
            </a:fld>
            <a:endParaRPr lang="zh-TW" altLang="en-US" dirty="0" smtClean="0">
              <a:ea typeface="新細明體" pitchFamily="18" charset="-120"/>
            </a:endParaRPr>
          </a:p>
        </p:txBody>
      </p:sp>
      <p:sp>
        <p:nvSpPr>
          <p:cNvPr id="834562" name="Rectangle 1026"/>
          <p:cNvSpPr>
            <a:spLocks noGrp="1" noChangeArrowheads="1"/>
          </p:cNvSpPr>
          <p:nvPr>
            <p:ph type="body" idx="1"/>
          </p:nvPr>
        </p:nvSpPr>
        <p:spPr>
          <a:xfrm>
            <a:off x="609600" y="1676400"/>
            <a:ext cx="8210550" cy="4419600"/>
          </a:xfrm>
        </p:spPr>
        <p:txBody>
          <a:bodyPr/>
          <a:lstStyle/>
          <a:p>
            <a:pPr algn="ctr">
              <a:lnSpc>
                <a:spcPct val="90000"/>
              </a:lnSpc>
              <a:buFontTx/>
              <a:buNone/>
              <a:defRPr/>
            </a:pPr>
            <a:endParaRPr lang="zh-TW" altLang="en-US" sz="3000" b="1" dirty="0">
              <a:latin typeface="標楷體" pitchFamily="65" charset="-120"/>
              <a:ea typeface="標楷體" pitchFamily="65" charset="-120"/>
            </a:endParaRPr>
          </a:p>
          <a:p>
            <a:pPr algn="ctr">
              <a:lnSpc>
                <a:spcPct val="90000"/>
              </a:lnSpc>
              <a:buFontTx/>
              <a:buNone/>
              <a:defRPr/>
            </a:pPr>
            <a:r>
              <a:rPr lang="zh-TW" altLang="en-US" sz="5300" b="1" dirty="0" smtClean="0">
                <a:solidFill>
                  <a:schemeClr val="accent2"/>
                </a:solidFill>
                <a:latin typeface="Verdana" pitchFamily="34" charset="0"/>
                <a:ea typeface="標楷體" pitchFamily="65" charset="-120"/>
              </a:rPr>
              <a:t>以上報告</a:t>
            </a:r>
            <a:endParaRPr lang="en-US" altLang="zh-TW" sz="5300" b="1" dirty="0" smtClean="0">
              <a:solidFill>
                <a:schemeClr val="accent2"/>
              </a:solidFill>
              <a:latin typeface="Verdana" pitchFamily="34" charset="0"/>
              <a:ea typeface="標楷體" pitchFamily="65" charset="-120"/>
            </a:endParaRPr>
          </a:p>
          <a:p>
            <a:pPr algn="ctr">
              <a:lnSpc>
                <a:spcPct val="90000"/>
              </a:lnSpc>
              <a:buFontTx/>
              <a:buNone/>
              <a:defRPr/>
            </a:pPr>
            <a:endParaRPr lang="en-US" altLang="zh-TW" sz="5300" b="1" dirty="0" smtClean="0">
              <a:solidFill>
                <a:schemeClr val="accent2"/>
              </a:solidFill>
              <a:latin typeface="Verdana" pitchFamily="34" charset="0"/>
              <a:ea typeface="標楷體" pitchFamily="65" charset="-120"/>
            </a:endParaRPr>
          </a:p>
          <a:p>
            <a:pPr algn="ctr">
              <a:lnSpc>
                <a:spcPct val="90000"/>
              </a:lnSpc>
              <a:spcBef>
                <a:spcPct val="0"/>
              </a:spcBef>
              <a:buClr>
                <a:schemeClr val="tx2"/>
              </a:buClr>
              <a:buFont typeface="Monotype Sorts"/>
              <a:buNone/>
              <a:defRPr/>
            </a:pPr>
            <a:endParaRPr lang="zh-TW" altLang="en-US" sz="5300" b="1" i="1" dirty="0">
              <a:solidFill>
                <a:schemeClr val="accent2"/>
              </a:solidFill>
              <a:latin typeface="Verdana" pitchFamily="34" charset="0"/>
              <a:ea typeface="標楷體" pitchFamily="65" charset="-120"/>
            </a:endParaRPr>
          </a:p>
          <a:p>
            <a:pPr algn="ctr">
              <a:lnSpc>
                <a:spcPct val="90000"/>
              </a:lnSpc>
              <a:spcBef>
                <a:spcPct val="0"/>
              </a:spcBef>
              <a:buClr>
                <a:schemeClr val="tx2"/>
              </a:buClr>
              <a:buFont typeface="Monotype Sorts"/>
              <a:buNone/>
              <a:defRPr/>
            </a:pPr>
            <a:r>
              <a:rPr lang="en-US" altLang="zh-TW" sz="4100" i="1" dirty="0">
                <a:solidFill>
                  <a:schemeClr val="accent2"/>
                </a:solidFill>
                <a:latin typeface="Arial Unicode MS" panose="020B0604020202020204" pitchFamily="34" charset="-120"/>
                <a:ea typeface="Arial Unicode MS" panose="020B0604020202020204" pitchFamily="34" charset="-120"/>
                <a:cs typeface="Arial Unicode MS" panose="020B0604020202020204" pitchFamily="34" charset="-120"/>
                <a:hlinkClick r:id="rId4"/>
              </a:rPr>
              <a:t>http://</a:t>
            </a:r>
            <a:r>
              <a:rPr lang="en-US" altLang="zh-TW" sz="4100" i="1" dirty="0" smtClean="0">
                <a:solidFill>
                  <a:schemeClr val="accent2"/>
                </a:solidFill>
                <a:latin typeface="Arial Unicode MS" panose="020B0604020202020204" pitchFamily="34" charset="-120"/>
                <a:ea typeface="Arial Unicode MS" panose="020B0604020202020204" pitchFamily="34" charset="-120"/>
                <a:cs typeface="Arial Unicode MS" panose="020B0604020202020204" pitchFamily="34" charset="-120"/>
                <a:hlinkClick r:id="rId4"/>
              </a:rPr>
              <a:t>www.tpex.org.tw</a:t>
            </a:r>
            <a:endParaRPr lang="en-US" altLang="zh-TW" sz="4100" i="1" dirty="0" smtClean="0">
              <a:solidFill>
                <a:schemeClr val="accent2"/>
              </a:solidFill>
              <a:latin typeface="Arial Unicode MS" panose="020B0604020202020204" pitchFamily="34" charset="-120"/>
              <a:ea typeface="Arial Unicode MS" panose="020B0604020202020204" pitchFamily="34" charset="-120"/>
              <a:cs typeface="Arial Unicode MS" panose="020B0604020202020204" pitchFamily="34" charset="-120"/>
            </a:endParaRPr>
          </a:p>
          <a:p>
            <a:pPr algn="ctr">
              <a:lnSpc>
                <a:spcPct val="90000"/>
              </a:lnSpc>
              <a:spcBef>
                <a:spcPct val="0"/>
              </a:spcBef>
              <a:buClr>
                <a:schemeClr val="tx2"/>
              </a:buClr>
              <a:buFont typeface="Monotype Sorts"/>
              <a:buNone/>
              <a:defRPr/>
            </a:pPr>
            <a:endParaRPr lang="en-US" altLang="zh-TW" sz="1600" b="1" dirty="0" smtClean="0">
              <a:solidFill>
                <a:schemeClr val="accent2"/>
              </a:solidFill>
              <a:latin typeface="Verdana" pitchFamily="34" charset="0"/>
              <a:ea typeface="標楷體" pitchFamily="65" charset="-120"/>
            </a:endParaRPr>
          </a:p>
          <a:p>
            <a:pPr algn="ctr">
              <a:lnSpc>
                <a:spcPct val="90000"/>
              </a:lnSpc>
              <a:spcBef>
                <a:spcPct val="0"/>
              </a:spcBef>
              <a:buClr>
                <a:schemeClr val="tx2"/>
              </a:buClr>
              <a:buFont typeface="Monotype Sorts"/>
              <a:buNone/>
              <a:defRPr/>
            </a:pPr>
            <a:r>
              <a:rPr lang="zh-TW" altLang="en-US" sz="1600" b="1" dirty="0" smtClean="0">
                <a:solidFill>
                  <a:schemeClr val="accent2">
                    <a:lumMod val="75000"/>
                  </a:schemeClr>
                </a:solidFill>
                <a:latin typeface="Times New Roman" pitchFamily="18" charset="0"/>
                <a:ea typeface="標楷體" pitchFamily="65" charset="-120"/>
                <a:cs typeface="Times New Roman" pitchFamily="18" charset="0"/>
              </a:rPr>
              <a:t>財團法人中華民國證券櫃檯買賣中心</a:t>
            </a:r>
            <a:endParaRPr lang="en-US" altLang="zh-TW" sz="1600" b="1" dirty="0" smtClean="0">
              <a:solidFill>
                <a:schemeClr val="accent2">
                  <a:lumMod val="75000"/>
                </a:schemeClr>
              </a:solidFill>
              <a:latin typeface="Times New Roman" pitchFamily="18" charset="0"/>
              <a:ea typeface="標楷體" pitchFamily="65" charset="-120"/>
              <a:cs typeface="Times New Roman" pitchFamily="18" charset="0"/>
            </a:endParaRPr>
          </a:p>
          <a:p>
            <a:pPr algn="ctr">
              <a:lnSpc>
                <a:spcPct val="90000"/>
              </a:lnSpc>
              <a:spcBef>
                <a:spcPct val="0"/>
              </a:spcBef>
              <a:buClr>
                <a:schemeClr val="tx2"/>
              </a:buClr>
              <a:buFont typeface="Monotype Sorts"/>
              <a:buNone/>
              <a:defRPr/>
            </a:pPr>
            <a:endParaRPr lang="en-US" altLang="zh-TW" sz="1600" b="1" dirty="0">
              <a:solidFill>
                <a:schemeClr val="accent2">
                  <a:lumMod val="75000"/>
                </a:schemeClr>
              </a:solidFill>
              <a:latin typeface="Times New Roman" pitchFamily="18" charset="0"/>
              <a:ea typeface="標楷體" pitchFamily="65" charset="-120"/>
              <a:cs typeface="Times New Roman" pitchFamily="18" charset="0"/>
            </a:endParaRPr>
          </a:p>
        </p:txBody>
      </p:sp>
      <p:graphicFrame>
        <p:nvGraphicFramePr>
          <p:cNvPr id="39938" name="Object 2"/>
          <p:cNvGraphicFramePr>
            <a:graphicFrameLocks noChangeAspect="1"/>
          </p:cNvGraphicFramePr>
          <p:nvPr/>
        </p:nvGraphicFramePr>
        <p:xfrm>
          <a:off x="8172450" y="44450"/>
          <a:ext cx="971550" cy="765175"/>
        </p:xfrm>
        <a:graphic>
          <a:graphicData uri="http://schemas.openxmlformats.org/presentationml/2006/ole">
            <mc:AlternateContent xmlns:mc="http://schemas.openxmlformats.org/markup-compatibility/2006">
              <mc:Choice xmlns:v="urn:schemas-microsoft-com:vml" Requires="v">
                <p:oleObj spid="_x0000_s581724" name="Image" r:id="rId5" imgW="1993651" imgH="1536508" progId="">
                  <p:embed/>
                </p:oleObj>
              </mc:Choice>
              <mc:Fallback>
                <p:oleObj name="Image" r:id="rId5" imgW="1993651" imgH="1536508"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72450" y="44450"/>
                        <a:ext cx="971550"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002811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2</a:t>
            </a:fld>
            <a:endParaRPr lang="zh-TW" altLang="en-US"/>
          </a:p>
        </p:txBody>
      </p:sp>
      <p:sp>
        <p:nvSpPr>
          <p:cNvPr id="4" name="標題 4"/>
          <p:cNvSpPr txBox="1">
            <a:spLocks/>
          </p:cNvSpPr>
          <p:nvPr/>
        </p:nvSpPr>
        <p:spPr bwMode="auto">
          <a:xfrm>
            <a:off x="1547664" y="116632"/>
            <a:ext cx="6476256" cy="10092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0" latinLnBrk="1" hangingPunct="0">
              <a:lnSpc>
                <a:spcPct val="100000"/>
              </a:lnSpc>
              <a:buClrTx/>
              <a:buSzTx/>
              <a:buFontTx/>
              <a:buNone/>
              <a:tabLst/>
              <a:defRPr/>
            </a:pPr>
            <a:r>
              <a:rPr kumimoji="1" lang="zh-TW" altLang="en-US" sz="3200" cap="all" dirty="0">
                <a:solidFill>
                  <a:srgbClr val="FFFF66"/>
                </a:solidFill>
                <a:latin typeface="Verdana" pitchFamily="34" charset="0"/>
                <a:ea typeface="標楷體" pitchFamily="65" charset="-120"/>
                <a:cs typeface="+mj-cs"/>
              </a:rPr>
              <a:t>暫停</a:t>
            </a:r>
            <a:r>
              <a:rPr kumimoji="1" lang="zh-TW" altLang="en-US" sz="3200" cap="all" dirty="0" smtClean="0">
                <a:solidFill>
                  <a:srgbClr val="FFFF66"/>
                </a:solidFill>
                <a:latin typeface="Verdana" pitchFamily="34" charset="0"/>
                <a:ea typeface="標楷體" pitchFamily="65" charset="-120"/>
                <a:cs typeface="+mj-cs"/>
              </a:rPr>
              <a:t>、停止與終止之差異</a:t>
            </a:r>
            <a:endParaRPr kumimoji="1" lang="zh-TW" altLang="en-US" sz="3200" cap="all" dirty="0">
              <a:solidFill>
                <a:srgbClr val="FFFF66"/>
              </a:solidFill>
              <a:latin typeface="Verdana" pitchFamily="34" charset="0"/>
              <a:ea typeface="標楷體" pitchFamily="65" charset="-120"/>
              <a:cs typeface="+mj-cs"/>
            </a:endParaRPr>
          </a:p>
        </p:txBody>
      </p:sp>
      <p:pic>
        <p:nvPicPr>
          <p:cNvPr id="582665"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06" y="1125835"/>
            <a:ext cx="8936037" cy="5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3816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101253"/>
            <a:ext cx="7633124" cy="1143000"/>
          </a:xfrm>
        </p:spPr>
        <p:txBody>
          <a:bodyPr/>
          <a:lstStyle/>
          <a:p>
            <a:pPr marL="342900" indent="-342900">
              <a:spcBef>
                <a:spcPts val="600"/>
              </a:spcBef>
            </a:pPr>
            <a:r>
              <a:rPr lang="zh-TW" altLang="en-US" sz="2400" b="1" kern="1200" dirty="0">
                <a:solidFill>
                  <a:srgbClr val="FFFF66"/>
                </a:solidFill>
                <a:latin typeface="Verdana" pitchFamily="34" charset="0"/>
                <a:ea typeface="標楷體" pitchFamily="65" charset="-120"/>
                <a:cs typeface="+mn-cs"/>
              </a:rPr>
              <a:t>訊息面暫停交易</a:t>
            </a:r>
            <a:r>
              <a:rPr lang="zh-TW" altLang="en-US" sz="2400" b="1" kern="1200" dirty="0" smtClean="0">
                <a:solidFill>
                  <a:srgbClr val="FFFF66"/>
                </a:solidFill>
                <a:latin typeface="Verdana" pitchFamily="34" charset="0"/>
                <a:ea typeface="標楷體" pitchFamily="65" charset="-120"/>
                <a:cs typeface="+mn-cs"/>
              </a:rPr>
              <a:t>制度</a:t>
            </a:r>
            <a:endParaRPr lang="zh-TW" altLang="en-US" sz="2400" b="1" kern="1200" dirty="0">
              <a:solidFill>
                <a:srgbClr val="FFFF66"/>
              </a:solidFill>
              <a:latin typeface="Verdana" pitchFamily="34" charset="0"/>
              <a:ea typeface="標楷體" pitchFamily="65" charset="-120"/>
              <a:cs typeface="+mn-cs"/>
            </a:endParaRPr>
          </a:p>
        </p:txBody>
      </p:sp>
      <p:sp>
        <p:nvSpPr>
          <p:cNvPr id="4" name="投影片編號版面配置區 3"/>
          <p:cNvSpPr>
            <a:spLocks noGrp="1"/>
          </p:cNvSpPr>
          <p:nvPr>
            <p:ph type="sldNum" sz="quarter" idx="4294967295"/>
          </p:nvPr>
        </p:nvSpPr>
        <p:spPr>
          <a:xfrm>
            <a:off x="3505200" y="6356350"/>
            <a:ext cx="2133600" cy="365125"/>
          </a:xfrm>
          <a:prstGeom prst="rect">
            <a:avLst/>
          </a:prstGeom>
        </p:spPr>
        <p:txBody>
          <a:bodyPr/>
          <a:lstStyle/>
          <a:p>
            <a:pPr>
              <a:defRPr/>
            </a:pPr>
            <a:fld id="{8D0C86F1-A473-4DA6-B7AA-B49EE8879875}" type="slidenum">
              <a:rPr lang="zh-TW" altLang="en-US" smtClean="0"/>
              <a:pPr>
                <a:defRPr/>
              </a:pPr>
              <a:t>3</a:t>
            </a:fld>
            <a:endParaRPr lang="zh-TW" altLang="en-US" dirty="0"/>
          </a:p>
        </p:txBody>
      </p:sp>
      <p:graphicFrame>
        <p:nvGraphicFramePr>
          <p:cNvPr id="14" name="內容版面配置區 13"/>
          <p:cNvGraphicFramePr>
            <a:graphicFrameLocks noGrp="1"/>
          </p:cNvGraphicFramePr>
          <p:nvPr>
            <p:ph idx="1"/>
            <p:extLst>
              <p:ext uri="{D42A27DB-BD31-4B8C-83A1-F6EECF244321}">
                <p14:modId xmlns:p14="http://schemas.microsoft.com/office/powerpoint/2010/main" val="3049472403"/>
              </p:ext>
            </p:extLst>
          </p:nvPr>
        </p:nvGraphicFramePr>
        <p:xfrm>
          <a:off x="215567" y="1839145"/>
          <a:ext cx="8568951"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向右箭號圖說文字 16"/>
          <p:cNvSpPr/>
          <p:nvPr/>
        </p:nvSpPr>
        <p:spPr bwMode="auto">
          <a:xfrm rot="16200000">
            <a:off x="3888000" y="1641040"/>
            <a:ext cx="1224086" cy="7200900"/>
          </a:xfrm>
          <a:prstGeom prst="rightArrowCallou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lvl="0" algn="ctr" eaLnBrk="0" hangingPunct="0">
              <a:spcBef>
                <a:spcPct val="30000"/>
              </a:spcBef>
              <a:defRPr/>
            </a:pPr>
            <a:r>
              <a:rPr lang="zh-TW" altLang="en-US" sz="2800" b="1" dirty="0" smtClean="0">
                <a:solidFill>
                  <a:schemeClr val="tx1"/>
                </a:solidFill>
                <a:latin typeface="標楷體" pitchFamily="65" charset="-120"/>
                <a:ea typeface="標楷體" pitchFamily="65" charset="-120"/>
              </a:rPr>
              <a:t>訊息未公開前，公司應踐行保密原則</a:t>
            </a:r>
          </a:p>
        </p:txBody>
      </p:sp>
      <p:sp>
        <p:nvSpPr>
          <p:cNvPr id="18" name="書卷 (水平) 17"/>
          <p:cNvSpPr/>
          <p:nvPr/>
        </p:nvSpPr>
        <p:spPr>
          <a:xfrm>
            <a:off x="0" y="1196752"/>
            <a:ext cx="8964488" cy="613470"/>
          </a:xfrm>
          <a:prstGeom prst="horizontalScroll">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spcBef>
                <a:spcPts val="600"/>
              </a:spcBef>
            </a:pPr>
            <a:r>
              <a:rPr lang="zh-TW" altLang="en-US" sz="2400" dirty="0" smtClean="0">
                <a:solidFill>
                  <a:srgbClr val="0033CC"/>
                </a:solidFill>
                <a:latin typeface="標楷體" pitchFamily="65" charset="-120"/>
                <a:ea typeface="標楷體" pitchFamily="65" charset="-120"/>
              </a:rPr>
              <a:t>現行本</a:t>
            </a:r>
            <a:r>
              <a:rPr lang="zh-TW" altLang="en-US" sz="2400" dirty="0">
                <a:solidFill>
                  <a:srgbClr val="0033CC"/>
                </a:solidFill>
                <a:latin typeface="標楷體" pitchFamily="65" charset="-120"/>
                <a:ea typeface="標楷體" pitchFamily="65" charset="-120"/>
              </a:rPr>
              <a:t>中心</a:t>
            </a:r>
            <a:r>
              <a:rPr lang="zh-TW" altLang="en-US" sz="2400" b="1" dirty="0" smtClean="0">
                <a:solidFill>
                  <a:srgbClr val="0033CC"/>
                </a:solidFill>
                <a:latin typeface="標楷體" pitchFamily="65" charset="-120"/>
                <a:ea typeface="標楷體" pitchFamily="65" charset="-120"/>
              </a:rPr>
              <a:t>「重大訊息之查證暨公開處理程序」規範</a:t>
            </a:r>
          </a:p>
        </p:txBody>
      </p:sp>
      <p:pic>
        <p:nvPicPr>
          <p:cNvPr id="19" name="Picture 4" descr="C:\Documents and Settings\0676\Local Settings\Temporary Internet Files\Content.IE5\MH2N2949\MC900432538[2].png"/>
          <p:cNvPicPr>
            <a:picLocks noChangeAspect="1" noChangeArrowheads="1"/>
          </p:cNvPicPr>
          <p:nvPr/>
        </p:nvPicPr>
        <p:blipFill>
          <a:blip r:embed="rId8" cstate="print"/>
          <a:srcRect/>
          <a:stretch>
            <a:fillRect/>
          </a:stretch>
        </p:blipFill>
        <p:spPr bwMode="auto">
          <a:xfrm>
            <a:off x="683569" y="5229200"/>
            <a:ext cx="720080" cy="624333"/>
          </a:xfrm>
          <a:prstGeom prst="rect">
            <a:avLst/>
          </a:prstGeom>
          <a:noFill/>
          <a:ln w="9525">
            <a:noFill/>
            <a:miter lim="800000"/>
            <a:headEnd/>
            <a:tailEnd/>
          </a:ln>
        </p:spPr>
      </p:pic>
    </p:spTree>
    <p:extLst>
      <p:ext uri="{BB962C8B-B14F-4D97-AF65-F5344CB8AC3E}">
        <p14:creationId xmlns:p14="http://schemas.microsoft.com/office/powerpoint/2010/main" val="2964962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4</a:t>
            </a:fld>
            <a:endParaRPr lang="zh-TW" altLang="en-US"/>
          </a:p>
        </p:txBody>
      </p:sp>
      <p:sp>
        <p:nvSpPr>
          <p:cNvPr id="4" name="標題 4"/>
          <p:cNvSpPr txBox="1">
            <a:spLocks/>
          </p:cNvSpPr>
          <p:nvPr/>
        </p:nvSpPr>
        <p:spPr bwMode="auto">
          <a:xfrm>
            <a:off x="1547664" y="116632"/>
            <a:ext cx="6476256" cy="10092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0" latinLnBrk="1" hangingPunct="0">
              <a:lnSpc>
                <a:spcPct val="100000"/>
              </a:lnSpc>
              <a:buClrTx/>
              <a:buSzTx/>
              <a:buFontTx/>
              <a:buNone/>
              <a:tabLst/>
              <a:defRPr/>
            </a:pPr>
            <a:r>
              <a:rPr kumimoji="1" lang="zh-TW" altLang="en-US" sz="3200" cap="all" dirty="0" smtClean="0">
                <a:solidFill>
                  <a:srgbClr val="FFFF66"/>
                </a:solidFill>
                <a:latin typeface="Verdana" pitchFamily="34" charset="0"/>
                <a:ea typeface="標楷體" pitchFamily="65" charset="-120"/>
                <a:cs typeface="+mj-cs"/>
              </a:rPr>
              <a:t>暫停交易法源</a:t>
            </a:r>
            <a:endParaRPr kumimoji="1" lang="zh-TW" altLang="en-US" sz="3200" cap="all" dirty="0">
              <a:solidFill>
                <a:srgbClr val="FFFF66"/>
              </a:solidFill>
              <a:latin typeface="Verdana" pitchFamily="34" charset="0"/>
              <a:ea typeface="標楷體" pitchFamily="65" charset="-120"/>
              <a:cs typeface="+mj-cs"/>
            </a:endParaRPr>
          </a:p>
        </p:txBody>
      </p:sp>
      <p:graphicFrame>
        <p:nvGraphicFramePr>
          <p:cNvPr id="2" name="表格 1"/>
          <p:cNvGraphicFramePr>
            <a:graphicFrameLocks noGrp="1"/>
          </p:cNvGraphicFramePr>
          <p:nvPr>
            <p:extLst>
              <p:ext uri="{D42A27DB-BD31-4B8C-83A1-F6EECF244321}">
                <p14:modId xmlns:p14="http://schemas.microsoft.com/office/powerpoint/2010/main" val="1791750251"/>
              </p:ext>
            </p:extLst>
          </p:nvPr>
        </p:nvGraphicFramePr>
        <p:xfrm>
          <a:off x="539750" y="1832451"/>
          <a:ext cx="8352731" cy="4061460"/>
        </p:xfrm>
        <a:graphic>
          <a:graphicData uri="http://schemas.openxmlformats.org/drawingml/2006/table">
            <a:tbl>
              <a:tblPr firstRow="1"/>
              <a:tblGrid>
                <a:gridCol w="2907013"/>
                <a:gridCol w="1866005"/>
                <a:gridCol w="1711858"/>
                <a:gridCol w="1867855"/>
              </a:tblGrid>
              <a:tr h="647700">
                <a:tc>
                  <a:txBody>
                    <a:bodyPr/>
                    <a:lstStyle/>
                    <a:p>
                      <a:pPr>
                        <a:spcAft>
                          <a:spcPts val="0"/>
                        </a:spcAft>
                      </a:pPr>
                      <a:r>
                        <a:rPr lang="en-US" sz="2200" b="1" kern="100" dirty="0">
                          <a:solidFill>
                            <a:srgbClr val="000000"/>
                          </a:solidFill>
                          <a:effectLst/>
                          <a:latin typeface="標楷體"/>
                          <a:ea typeface="新細明體"/>
                          <a:cs typeface="Times New Roman"/>
                        </a:rPr>
                        <a:t> </a:t>
                      </a:r>
                      <a:endParaRPr lang="zh-TW" sz="1200" kern="100" dirty="0">
                        <a:effectLst/>
                        <a:latin typeface="Calibri"/>
                        <a:ea typeface="新細明體"/>
                        <a:cs typeface="Times New Roman"/>
                      </a:endParaRPr>
                    </a:p>
                    <a:p>
                      <a:pPr>
                        <a:spcAft>
                          <a:spcPts val="0"/>
                        </a:spcAft>
                      </a:pPr>
                      <a:r>
                        <a:rPr lang="zh-TW" sz="2200" b="1" kern="100" dirty="0">
                          <a:solidFill>
                            <a:srgbClr val="000000"/>
                          </a:solidFill>
                          <a:effectLst/>
                          <a:latin typeface="Calibri"/>
                          <a:ea typeface="標楷體"/>
                          <a:cs typeface="Times New Roman"/>
                        </a:rPr>
                        <a:t>重大訊息處理程序</a:t>
                      </a:r>
                      <a:endParaRPr lang="zh-TW" sz="1200" kern="100" dirty="0">
                        <a:effectLst/>
                        <a:latin typeface="Calibri"/>
                        <a:ea typeface="新細明體"/>
                        <a:cs typeface="Times New Roman"/>
                      </a:endParaRPr>
                    </a:p>
                    <a:p>
                      <a:pPr>
                        <a:spcAft>
                          <a:spcPts val="0"/>
                        </a:spcAft>
                      </a:pPr>
                      <a:r>
                        <a:rPr lang="en-US" sz="2200" b="1" kern="100" dirty="0">
                          <a:solidFill>
                            <a:srgbClr val="000000"/>
                          </a:solidFill>
                          <a:effectLst/>
                          <a:latin typeface="標楷體"/>
                          <a:ea typeface="新細明體"/>
                          <a:cs typeface="Times New Roman"/>
                        </a:rPr>
                        <a:t> </a:t>
                      </a:r>
                      <a:endParaRPr lang="zh-TW" sz="1200" kern="100" dirty="0">
                        <a:effectLst/>
                        <a:latin typeface="Calibri"/>
                        <a:ea typeface="新細明體"/>
                        <a:cs typeface="Times New Roman"/>
                      </a:endParaRPr>
                    </a:p>
                  </a:txBody>
                  <a:tcPr marL="68580" marR="68580" marT="9525" marB="0">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9C9CDF"/>
                    </a:solidFill>
                  </a:tcPr>
                </a:tc>
                <a:tc>
                  <a:txBody>
                    <a:bodyPr/>
                    <a:lstStyle/>
                    <a:p>
                      <a:pPr>
                        <a:spcAft>
                          <a:spcPts val="0"/>
                        </a:spcAft>
                      </a:pPr>
                      <a:r>
                        <a:rPr lang="en-US" sz="2200" b="1" kern="100">
                          <a:solidFill>
                            <a:srgbClr val="000000"/>
                          </a:solidFill>
                          <a:effectLst/>
                          <a:latin typeface="標楷體"/>
                          <a:ea typeface="新細明體"/>
                          <a:cs typeface="Times New Roman"/>
                        </a:rPr>
                        <a:t> </a:t>
                      </a:r>
                      <a:endParaRPr lang="zh-TW" sz="1200" kern="100">
                        <a:effectLst/>
                        <a:latin typeface="Calibri"/>
                        <a:ea typeface="新細明體"/>
                        <a:cs typeface="Times New Roman"/>
                      </a:endParaRPr>
                    </a:p>
                    <a:p>
                      <a:pPr>
                        <a:spcAft>
                          <a:spcPts val="0"/>
                        </a:spcAft>
                      </a:pPr>
                      <a:r>
                        <a:rPr lang="zh-TW" sz="2200" b="1" kern="100">
                          <a:solidFill>
                            <a:srgbClr val="000000"/>
                          </a:solidFill>
                          <a:effectLst/>
                          <a:latin typeface="Calibri"/>
                          <a:ea typeface="標楷體"/>
                          <a:cs typeface="Times New Roman"/>
                        </a:rPr>
                        <a:t>發佈重大訊息</a:t>
                      </a:r>
                      <a:endParaRPr lang="zh-TW" sz="1200" kern="100">
                        <a:effectLst/>
                        <a:latin typeface="Calibri"/>
                        <a:ea typeface="新細明體"/>
                        <a:cs typeface="Times New Roman"/>
                      </a:endParaRPr>
                    </a:p>
                  </a:txBody>
                  <a:tcPr marL="68580" marR="68580" marT="9525" marB="0">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9C9CDF"/>
                    </a:solidFill>
                  </a:tcPr>
                </a:tc>
                <a:tc>
                  <a:txBody>
                    <a:bodyPr/>
                    <a:lstStyle/>
                    <a:p>
                      <a:pPr>
                        <a:spcAft>
                          <a:spcPts val="0"/>
                        </a:spcAft>
                      </a:pPr>
                      <a:r>
                        <a:rPr lang="en-US" sz="2200" b="1" kern="100">
                          <a:solidFill>
                            <a:srgbClr val="000000"/>
                          </a:solidFill>
                          <a:effectLst/>
                          <a:latin typeface="標楷體"/>
                          <a:ea typeface="新細明體"/>
                          <a:cs typeface="Times New Roman"/>
                        </a:rPr>
                        <a:t> </a:t>
                      </a:r>
                      <a:endParaRPr lang="zh-TW" sz="1200" kern="100">
                        <a:effectLst/>
                        <a:latin typeface="Calibri"/>
                        <a:ea typeface="新細明體"/>
                        <a:cs typeface="Times New Roman"/>
                      </a:endParaRPr>
                    </a:p>
                    <a:p>
                      <a:pPr>
                        <a:spcAft>
                          <a:spcPts val="0"/>
                        </a:spcAft>
                      </a:pPr>
                      <a:r>
                        <a:rPr lang="zh-TW" sz="2200" b="1" kern="100">
                          <a:solidFill>
                            <a:srgbClr val="000000"/>
                          </a:solidFill>
                          <a:effectLst/>
                          <a:latin typeface="Calibri"/>
                          <a:ea typeface="標楷體"/>
                          <a:cs typeface="Times New Roman"/>
                        </a:rPr>
                        <a:t>召開記者會</a:t>
                      </a:r>
                      <a:endParaRPr lang="zh-TW" sz="1200" kern="100">
                        <a:effectLst/>
                        <a:latin typeface="Calibri"/>
                        <a:ea typeface="新細明體"/>
                        <a:cs typeface="Times New Roman"/>
                      </a:endParaRPr>
                    </a:p>
                  </a:txBody>
                  <a:tcPr marL="68580" marR="68580" marT="9525" marB="0">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9C9CDF"/>
                    </a:solidFill>
                  </a:tcPr>
                </a:tc>
                <a:tc>
                  <a:txBody>
                    <a:bodyPr/>
                    <a:lstStyle/>
                    <a:p>
                      <a:pPr>
                        <a:spcAft>
                          <a:spcPts val="0"/>
                        </a:spcAft>
                      </a:pPr>
                      <a:r>
                        <a:rPr lang="en-US" sz="2200" b="1" kern="100" dirty="0">
                          <a:solidFill>
                            <a:srgbClr val="000000"/>
                          </a:solidFill>
                          <a:effectLst/>
                          <a:latin typeface="標楷體"/>
                          <a:ea typeface="新細明體"/>
                          <a:cs typeface="Times New Roman"/>
                        </a:rPr>
                        <a:t> </a:t>
                      </a:r>
                      <a:endParaRPr lang="zh-TW" sz="1200" kern="100" dirty="0">
                        <a:effectLst/>
                        <a:latin typeface="Calibri"/>
                        <a:ea typeface="新細明體"/>
                        <a:cs typeface="Times New Roman"/>
                      </a:endParaRPr>
                    </a:p>
                    <a:p>
                      <a:pPr>
                        <a:spcAft>
                          <a:spcPts val="0"/>
                        </a:spcAft>
                      </a:pPr>
                      <a:r>
                        <a:rPr lang="zh-TW" sz="2200" b="1" kern="100" dirty="0">
                          <a:solidFill>
                            <a:srgbClr val="000000"/>
                          </a:solidFill>
                          <a:effectLst/>
                          <a:latin typeface="Calibri"/>
                          <a:ea typeface="標楷體"/>
                          <a:cs typeface="Times New Roman"/>
                        </a:rPr>
                        <a:t>申請暫停交易</a:t>
                      </a:r>
                      <a:endParaRPr lang="zh-TW" sz="1200" kern="100" dirty="0">
                        <a:effectLst/>
                        <a:latin typeface="Calibri"/>
                        <a:ea typeface="新細明體"/>
                        <a:cs typeface="Times New Roman"/>
                      </a:endParaRPr>
                    </a:p>
                  </a:txBody>
                  <a:tcPr marL="68580" marR="68580" marT="9525" marB="0">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9C9CDF"/>
                    </a:solidFill>
                  </a:tcPr>
                </a:tc>
              </a:tr>
              <a:tr h="467995">
                <a:tc>
                  <a:txBody>
                    <a:bodyPr/>
                    <a:lstStyle/>
                    <a:p>
                      <a:pPr>
                        <a:spcAft>
                          <a:spcPts val="0"/>
                        </a:spcAft>
                      </a:pPr>
                      <a:r>
                        <a:rPr lang="en-US" sz="2200" kern="100">
                          <a:solidFill>
                            <a:srgbClr val="000000"/>
                          </a:solidFill>
                          <a:effectLst/>
                          <a:latin typeface="標楷體"/>
                          <a:ea typeface="新細明體"/>
                          <a:cs typeface="Times New Roman"/>
                        </a:rPr>
                        <a:t> </a:t>
                      </a:r>
                      <a:endParaRPr lang="zh-TW" sz="1200" kern="100">
                        <a:effectLst/>
                        <a:latin typeface="Calibri"/>
                        <a:ea typeface="新細明體"/>
                        <a:cs typeface="Times New Roman"/>
                      </a:endParaRPr>
                    </a:p>
                    <a:p>
                      <a:pPr>
                        <a:spcAft>
                          <a:spcPts val="0"/>
                        </a:spcAft>
                      </a:pPr>
                      <a:r>
                        <a:rPr lang="zh-TW" sz="2200" kern="100">
                          <a:solidFill>
                            <a:srgbClr val="000000"/>
                          </a:solidFill>
                          <a:effectLst/>
                          <a:latin typeface="Calibri"/>
                          <a:ea typeface="標楷體"/>
                          <a:cs typeface="Times New Roman"/>
                        </a:rPr>
                        <a:t>第</a:t>
                      </a:r>
                      <a:r>
                        <a:rPr lang="en-US" sz="2200" kern="100">
                          <a:solidFill>
                            <a:srgbClr val="000000"/>
                          </a:solidFill>
                          <a:effectLst/>
                          <a:latin typeface="Calibri"/>
                          <a:ea typeface="標楷體"/>
                          <a:cs typeface="Times New Roman"/>
                        </a:rPr>
                        <a:t>4</a:t>
                      </a:r>
                      <a:r>
                        <a:rPr lang="zh-TW" sz="2200" kern="100">
                          <a:solidFill>
                            <a:srgbClr val="000000"/>
                          </a:solidFill>
                          <a:effectLst/>
                          <a:latin typeface="Calibri"/>
                          <a:ea typeface="標楷體"/>
                          <a:cs typeface="Times New Roman"/>
                        </a:rPr>
                        <a:t>條第</a:t>
                      </a:r>
                      <a:r>
                        <a:rPr lang="en-US" sz="2200" kern="100">
                          <a:solidFill>
                            <a:srgbClr val="000000"/>
                          </a:solidFill>
                          <a:effectLst/>
                          <a:latin typeface="Calibri"/>
                          <a:ea typeface="標楷體"/>
                          <a:cs typeface="Times New Roman"/>
                        </a:rPr>
                        <a:t>1</a:t>
                      </a:r>
                      <a:r>
                        <a:rPr lang="zh-TW" sz="2200" kern="100">
                          <a:solidFill>
                            <a:srgbClr val="000000"/>
                          </a:solidFill>
                          <a:effectLst/>
                          <a:latin typeface="Calibri"/>
                          <a:ea typeface="標楷體"/>
                          <a:cs typeface="Times New Roman"/>
                        </a:rPr>
                        <a:t>項</a:t>
                      </a:r>
                      <a:r>
                        <a:rPr lang="en-US" sz="2200" kern="100">
                          <a:solidFill>
                            <a:srgbClr val="000000"/>
                          </a:solidFill>
                          <a:effectLst/>
                          <a:latin typeface="Calibri"/>
                          <a:ea typeface="標楷體"/>
                          <a:cs typeface="Times New Roman"/>
                        </a:rPr>
                        <a:t>1-51</a:t>
                      </a:r>
                      <a:r>
                        <a:rPr lang="zh-TW" sz="2200" kern="100">
                          <a:solidFill>
                            <a:srgbClr val="000000"/>
                          </a:solidFill>
                          <a:effectLst/>
                          <a:latin typeface="Calibri"/>
                          <a:ea typeface="標楷體"/>
                          <a:cs typeface="Times New Roman"/>
                        </a:rPr>
                        <a:t>款</a:t>
                      </a:r>
                      <a:endParaRPr lang="zh-TW" sz="1200" kern="100">
                        <a:effectLst/>
                        <a:latin typeface="Calibri"/>
                        <a:ea typeface="新細明體"/>
                        <a:cs typeface="Times New Roman"/>
                      </a:endParaRPr>
                    </a:p>
                    <a:p>
                      <a:pPr>
                        <a:spcAft>
                          <a:spcPts val="0"/>
                        </a:spcAft>
                      </a:pPr>
                      <a:r>
                        <a:rPr lang="en-US" sz="2200" kern="100">
                          <a:solidFill>
                            <a:srgbClr val="000000"/>
                          </a:solidFill>
                          <a:effectLst/>
                          <a:latin typeface="標楷體"/>
                          <a:ea typeface="新細明體"/>
                          <a:cs typeface="Times New Roman"/>
                        </a:rPr>
                        <a:t> </a:t>
                      </a:r>
                      <a:endParaRPr lang="zh-TW" sz="1200" kern="100">
                        <a:effectLst/>
                        <a:latin typeface="Calibri"/>
                        <a:ea typeface="新細明體"/>
                        <a:cs typeface="Times New Roman"/>
                      </a:endParaRPr>
                    </a:p>
                  </a:txBody>
                  <a:tcPr marL="68580" marR="68580" marT="9525" marB="0">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FEF8E0"/>
                    </a:solidFill>
                  </a:tcPr>
                </a:tc>
                <a:tc>
                  <a:txBody>
                    <a:bodyPr/>
                    <a:lstStyle/>
                    <a:p>
                      <a:pPr algn="ctr">
                        <a:spcAft>
                          <a:spcPts val="0"/>
                        </a:spcAft>
                      </a:pPr>
                      <a:r>
                        <a:rPr lang="en-US" sz="2200" kern="100">
                          <a:solidFill>
                            <a:srgbClr val="000000"/>
                          </a:solidFill>
                          <a:effectLst/>
                          <a:latin typeface="標楷體"/>
                          <a:ea typeface="新細明體"/>
                          <a:cs typeface="Times New Roman"/>
                        </a:rPr>
                        <a:t>V</a:t>
                      </a:r>
                      <a:endParaRPr lang="zh-TW" sz="1200" kern="100">
                        <a:effectLst/>
                        <a:latin typeface="Calibri"/>
                        <a:ea typeface="新細明體"/>
                        <a:cs typeface="Times New Roman"/>
                      </a:endParaRPr>
                    </a:p>
                  </a:txBody>
                  <a:tcPr marL="68580" marR="68580" marT="9525" marB="0" anchor="ctr">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FEF8E0"/>
                    </a:solidFill>
                  </a:tcPr>
                </a:tc>
                <a:tc>
                  <a:txBody>
                    <a:bodyPr/>
                    <a:lstStyle/>
                    <a:p>
                      <a:pPr algn="ctr">
                        <a:spcAft>
                          <a:spcPts val="0"/>
                        </a:spcAft>
                      </a:pPr>
                      <a:r>
                        <a:rPr lang="en-US" sz="2200" kern="100" dirty="0">
                          <a:solidFill>
                            <a:srgbClr val="000000"/>
                          </a:solidFill>
                          <a:effectLst/>
                          <a:latin typeface="標楷體"/>
                          <a:ea typeface="新細明體"/>
                          <a:cs typeface="Times New Roman"/>
                        </a:rPr>
                        <a:t> </a:t>
                      </a:r>
                      <a:endParaRPr lang="zh-TW" sz="1200" kern="100" dirty="0">
                        <a:effectLst/>
                        <a:latin typeface="Calibri"/>
                        <a:ea typeface="新細明體"/>
                        <a:cs typeface="Times New Roman"/>
                      </a:endParaRPr>
                    </a:p>
                  </a:txBody>
                  <a:tcPr marL="68580" marR="68580" marT="9525" marB="0" anchor="ctr">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FEF8E0"/>
                    </a:solidFill>
                  </a:tcPr>
                </a:tc>
                <a:tc>
                  <a:txBody>
                    <a:bodyPr/>
                    <a:lstStyle/>
                    <a:p>
                      <a:pPr algn="ctr">
                        <a:spcAft>
                          <a:spcPts val="0"/>
                        </a:spcAft>
                      </a:pPr>
                      <a:r>
                        <a:rPr lang="en-US" sz="2200" kern="100" dirty="0">
                          <a:solidFill>
                            <a:srgbClr val="000000"/>
                          </a:solidFill>
                          <a:effectLst/>
                          <a:latin typeface="標楷體"/>
                          <a:ea typeface="新細明體"/>
                          <a:cs typeface="Times New Roman"/>
                        </a:rPr>
                        <a:t> </a:t>
                      </a:r>
                      <a:endParaRPr lang="zh-TW" sz="1200" kern="100" dirty="0">
                        <a:effectLst/>
                        <a:latin typeface="Calibri"/>
                        <a:ea typeface="新細明體"/>
                        <a:cs typeface="Times New Roman"/>
                      </a:endParaRPr>
                    </a:p>
                  </a:txBody>
                  <a:tcPr marL="68580" marR="68580" marT="9525" marB="0" anchor="ctr">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FEF8E0"/>
                    </a:solidFill>
                  </a:tcPr>
                </a:tc>
              </a:tr>
              <a:tr h="467995">
                <a:tc>
                  <a:txBody>
                    <a:bodyPr/>
                    <a:lstStyle/>
                    <a:p>
                      <a:pPr>
                        <a:spcAft>
                          <a:spcPts val="0"/>
                        </a:spcAft>
                      </a:pPr>
                      <a:r>
                        <a:rPr lang="en-US" sz="2200" kern="100">
                          <a:solidFill>
                            <a:srgbClr val="000000"/>
                          </a:solidFill>
                          <a:effectLst/>
                          <a:latin typeface="標楷體"/>
                          <a:ea typeface="新細明體"/>
                          <a:cs typeface="Times New Roman"/>
                        </a:rPr>
                        <a:t> </a:t>
                      </a:r>
                      <a:endParaRPr lang="zh-TW" sz="1200" kern="100">
                        <a:effectLst/>
                        <a:latin typeface="Calibri"/>
                        <a:ea typeface="新細明體"/>
                        <a:cs typeface="Times New Roman"/>
                      </a:endParaRPr>
                    </a:p>
                    <a:p>
                      <a:pPr>
                        <a:spcAft>
                          <a:spcPts val="0"/>
                        </a:spcAft>
                      </a:pPr>
                      <a:r>
                        <a:rPr lang="zh-TW" sz="2200" kern="100">
                          <a:solidFill>
                            <a:srgbClr val="000000"/>
                          </a:solidFill>
                          <a:effectLst/>
                          <a:latin typeface="Calibri"/>
                          <a:ea typeface="標楷體"/>
                          <a:cs typeface="Times New Roman"/>
                        </a:rPr>
                        <a:t>第</a:t>
                      </a:r>
                      <a:r>
                        <a:rPr lang="en-US" sz="2200" kern="100">
                          <a:solidFill>
                            <a:srgbClr val="000000"/>
                          </a:solidFill>
                          <a:effectLst/>
                          <a:latin typeface="Calibri"/>
                          <a:ea typeface="標楷體"/>
                          <a:cs typeface="Times New Roman"/>
                        </a:rPr>
                        <a:t>11</a:t>
                      </a:r>
                      <a:r>
                        <a:rPr lang="zh-TW" sz="2200" kern="100">
                          <a:solidFill>
                            <a:srgbClr val="000000"/>
                          </a:solidFill>
                          <a:effectLst/>
                          <a:latin typeface="Calibri"/>
                          <a:ea typeface="標楷體"/>
                          <a:cs typeface="Times New Roman"/>
                        </a:rPr>
                        <a:t>條第</a:t>
                      </a:r>
                      <a:r>
                        <a:rPr lang="en-US" sz="2200" kern="100">
                          <a:solidFill>
                            <a:srgbClr val="000000"/>
                          </a:solidFill>
                          <a:effectLst/>
                          <a:latin typeface="Calibri"/>
                          <a:ea typeface="標楷體"/>
                          <a:cs typeface="Times New Roman"/>
                        </a:rPr>
                        <a:t>1</a:t>
                      </a:r>
                      <a:r>
                        <a:rPr lang="zh-TW" sz="2200" kern="100">
                          <a:solidFill>
                            <a:srgbClr val="000000"/>
                          </a:solidFill>
                          <a:effectLst/>
                          <a:latin typeface="Calibri"/>
                          <a:ea typeface="標楷體"/>
                          <a:cs typeface="Times New Roman"/>
                        </a:rPr>
                        <a:t>項</a:t>
                      </a:r>
                      <a:r>
                        <a:rPr lang="en-US" sz="2200" kern="100">
                          <a:solidFill>
                            <a:srgbClr val="000000"/>
                          </a:solidFill>
                          <a:effectLst/>
                          <a:latin typeface="Calibri"/>
                          <a:ea typeface="標楷體"/>
                          <a:cs typeface="Times New Roman"/>
                        </a:rPr>
                        <a:t>1-12</a:t>
                      </a:r>
                      <a:r>
                        <a:rPr lang="zh-TW" sz="2200" kern="100">
                          <a:solidFill>
                            <a:srgbClr val="000000"/>
                          </a:solidFill>
                          <a:effectLst/>
                          <a:latin typeface="Calibri"/>
                          <a:ea typeface="標楷體"/>
                          <a:cs typeface="Times New Roman"/>
                        </a:rPr>
                        <a:t>款</a:t>
                      </a:r>
                      <a:endParaRPr lang="zh-TW" sz="1200" kern="100">
                        <a:effectLst/>
                        <a:latin typeface="Calibri"/>
                        <a:ea typeface="新細明體"/>
                        <a:cs typeface="Times New Roman"/>
                      </a:endParaRPr>
                    </a:p>
                    <a:p>
                      <a:pPr>
                        <a:spcAft>
                          <a:spcPts val="0"/>
                        </a:spcAft>
                      </a:pPr>
                      <a:r>
                        <a:rPr lang="en-US" sz="2200" kern="100">
                          <a:solidFill>
                            <a:srgbClr val="000000"/>
                          </a:solidFill>
                          <a:effectLst/>
                          <a:latin typeface="標楷體"/>
                          <a:ea typeface="新細明體"/>
                          <a:cs typeface="Times New Roman"/>
                        </a:rPr>
                        <a:t> </a:t>
                      </a:r>
                      <a:endParaRPr lang="zh-TW" sz="1200" kern="100">
                        <a:effectLst/>
                        <a:latin typeface="Calibri"/>
                        <a:ea typeface="新細明體"/>
                        <a:cs typeface="Times New Roman"/>
                      </a:endParaRPr>
                    </a:p>
                  </a:txBody>
                  <a:tcPr marL="68580" marR="68580" marT="9525" marB="0">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9C9CDF"/>
                    </a:solidFill>
                  </a:tcPr>
                </a:tc>
                <a:tc>
                  <a:txBody>
                    <a:bodyPr/>
                    <a:lstStyle/>
                    <a:p>
                      <a:pPr algn="ctr">
                        <a:spcAft>
                          <a:spcPts val="0"/>
                        </a:spcAft>
                      </a:pPr>
                      <a:r>
                        <a:rPr lang="en-US" sz="2200" kern="100">
                          <a:solidFill>
                            <a:srgbClr val="000000"/>
                          </a:solidFill>
                          <a:effectLst/>
                          <a:latin typeface="標楷體"/>
                          <a:ea typeface="新細明體"/>
                          <a:cs typeface="Times New Roman"/>
                        </a:rPr>
                        <a:t>V</a:t>
                      </a:r>
                      <a:endParaRPr lang="zh-TW" sz="1200" kern="100">
                        <a:effectLst/>
                        <a:latin typeface="Calibri"/>
                        <a:ea typeface="新細明體"/>
                        <a:cs typeface="Times New Roman"/>
                      </a:endParaRPr>
                    </a:p>
                  </a:txBody>
                  <a:tcPr marL="68580" marR="68580" marT="9525" marB="0" anchor="ctr">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9C9CDF"/>
                    </a:solidFill>
                  </a:tcPr>
                </a:tc>
                <a:tc>
                  <a:txBody>
                    <a:bodyPr/>
                    <a:lstStyle/>
                    <a:p>
                      <a:pPr algn="ctr">
                        <a:spcAft>
                          <a:spcPts val="0"/>
                        </a:spcAft>
                      </a:pPr>
                      <a:r>
                        <a:rPr lang="en-US" sz="2200" kern="100">
                          <a:solidFill>
                            <a:srgbClr val="000000"/>
                          </a:solidFill>
                          <a:effectLst/>
                          <a:latin typeface="標楷體"/>
                          <a:ea typeface="新細明體"/>
                          <a:cs typeface="Times New Roman"/>
                        </a:rPr>
                        <a:t>V</a:t>
                      </a:r>
                      <a:endParaRPr lang="zh-TW" sz="1200" kern="100">
                        <a:effectLst/>
                        <a:latin typeface="Calibri"/>
                        <a:ea typeface="新細明體"/>
                        <a:cs typeface="Times New Roman"/>
                      </a:endParaRPr>
                    </a:p>
                  </a:txBody>
                  <a:tcPr marL="68580" marR="68580" marT="9525" marB="0" anchor="ctr">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9C9CDF"/>
                    </a:solidFill>
                  </a:tcPr>
                </a:tc>
                <a:tc>
                  <a:txBody>
                    <a:bodyPr/>
                    <a:lstStyle/>
                    <a:p>
                      <a:pPr algn="ctr">
                        <a:spcAft>
                          <a:spcPts val="0"/>
                        </a:spcAft>
                      </a:pPr>
                      <a:r>
                        <a:rPr lang="en-US" sz="2200" kern="100" dirty="0">
                          <a:solidFill>
                            <a:srgbClr val="000000"/>
                          </a:solidFill>
                          <a:effectLst/>
                          <a:latin typeface="標楷體"/>
                          <a:ea typeface="新細明體"/>
                          <a:cs typeface="Times New Roman"/>
                        </a:rPr>
                        <a:t> </a:t>
                      </a:r>
                      <a:endParaRPr lang="zh-TW" sz="1200" kern="100" dirty="0">
                        <a:effectLst/>
                        <a:latin typeface="Calibri"/>
                        <a:ea typeface="新細明體"/>
                        <a:cs typeface="Times New Roman"/>
                      </a:endParaRPr>
                    </a:p>
                  </a:txBody>
                  <a:tcPr marL="68580" marR="68580" marT="9525" marB="0" anchor="ctr">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9C9CDF"/>
                    </a:solidFill>
                  </a:tcPr>
                </a:tc>
              </a:tr>
              <a:tr h="467995">
                <a:tc>
                  <a:txBody>
                    <a:bodyPr/>
                    <a:lstStyle/>
                    <a:p>
                      <a:pPr>
                        <a:spcAft>
                          <a:spcPts val="0"/>
                        </a:spcAft>
                      </a:pPr>
                      <a:r>
                        <a:rPr lang="en-US" sz="2200" kern="100">
                          <a:solidFill>
                            <a:srgbClr val="000000"/>
                          </a:solidFill>
                          <a:effectLst/>
                          <a:latin typeface="標楷體"/>
                          <a:ea typeface="新細明體"/>
                          <a:cs typeface="Times New Roman"/>
                        </a:rPr>
                        <a:t> </a:t>
                      </a:r>
                      <a:endParaRPr lang="zh-TW" sz="1200" kern="100">
                        <a:effectLst/>
                        <a:latin typeface="Calibri"/>
                        <a:ea typeface="新細明體"/>
                        <a:cs typeface="Times New Roman"/>
                      </a:endParaRPr>
                    </a:p>
                    <a:p>
                      <a:pPr>
                        <a:spcAft>
                          <a:spcPts val="0"/>
                        </a:spcAft>
                      </a:pPr>
                      <a:r>
                        <a:rPr lang="zh-TW" sz="2200" kern="100">
                          <a:solidFill>
                            <a:srgbClr val="000000"/>
                          </a:solidFill>
                          <a:effectLst/>
                          <a:latin typeface="Calibri"/>
                          <a:ea typeface="標楷體"/>
                          <a:cs typeface="Times New Roman"/>
                        </a:rPr>
                        <a:t>第</a:t>
                      </a:r>
                      <a:r>
                        <a:rPr lang="en-US" sz="2200" kern="100">
                          <a:solidFill>
                            <a:srgbClr val="000000"/>
                          </a:solidFill>
                          <a:effectLst/>
                          <a:latin typeface="Calibri"/>
                          <a:ea typeface="標楷體"/>
                          <a:cs typeface="Times New Roman"/>
                        </a:rPr>
                        <a:t>13</a:t>
                      </a:r>
                      <a:r>
                        <a:rPr lang="zh-TW" sz="2200" kern="100">
                          <a:solidFill>
                            <a:srgbClr val="000000"/>
                          </a:solidFill>
                          <a:effectLst/>
                          <a:latin typeface="Calibri"/>
                          <a:ea typeface="標楷體"/>
                          <a:cs typeface="Times New Roman"/>
                        </a:rPr>
                        <a:t>條之</a:t>
                      </a:r>
                      <a:r>
                        <a:rPr lang="en-US" sz="2200" kern="100">
                          <a:solidFill>
                            <a:srgbClr val="000000"/>
                          </a:solidFill>
                          <a:effectLst/>
                          <a:latin typeface="Calibri"/>
                          <a:ea typeface="標楷體"/>
                          <a:cs typeface="Times New Roman"/>
                        </a:rPr>
                        <a:t>1</a:t>
                      </a:r>
                      <a:r>
                        <a:rPr lang="zh-TW" sz="2200" kern="100">
                          <a:solidFill>
                            <a:srgbClr val="000000"/>
                          </a:solidFill>
                          <a:effectLst/>
                          <a:latin typeface="Calibri"/>
                          <a:ea typeface="標楷體"/>
                          <a:cs typeface="Times New Roman"/>
                        </a:rPr>
                        <a:t>第</a:t>
                      </a:r>
                      <a:r>
                        <a:rPr lang="en-US" sz="2200" kern="100">
                          <a:solidFill>
                            <a:srgbClr val="000000"/>
                          </a:solidFill>
                          <a:effectLst/>
                          <a:latin typeface="Calibri"/>
                          <a:ea typeface="標楷體"/>
                          <a:cs typeface="Times New Roman"/>
                        </a:rPr>
                        <a:t>1</a:t>
                      </a:r>
                      <a:r>
                        <a:rPr lang="zh-TW" sz="2200" kern="100">
                          <a:solidFill>
                            <a:srgbClr val="000000"/>
                          </a:solidFill>
                          <a:effectLst/>
                          <a:latin typeface="Calibri"/>
                          <a:ea typeface="標楷體"/>
                          <a:cs typeface="Times New Roman"/>
                        </a:rPr>
                        <a:t>項</a:t>
                      </a:r>
                      <a:r>
                        <a:rPr lang="en-US" sz="2200" kern="100">
                          <a:solidFill>
                            <a:srgbClr val="000000"/>
                          </a:solidFill>
                          <a:effectLst/>
                          <a:latin typeface="Calibri"/>
                          <a:ea typeface="標楷體"/>
                          <a:cs typeface="Times New Roman"/>
                        </a:rPr>
                        <a:t>1-6</a:t>
                      </a:r>
                      <a:r>
                        <a:rPr lang="zh-TW" sz="2200" kern="100">
                          <a:solidFill>
                            <a:srgbClr val="000000"/>
                          </a:solidFill>
                          <a:effectLst/>
                          <a:latin typeface="Calibri"/>
                          <a:ea typeface="標楷體"/>
                          <a:cs typeface="Times New Roman"/>
                        </a:rPr>
                        <a:t>款</a:t>
                      </a:r>
                      <a:endParaRPr lang="zh-TW" sz="1200" kern="100">
                        <a:effectLst/>
                        <a:latin typeface="Calibri"/>
                        <a:ea typeface="新細明體"/>
                        <a:cs typeface="Times New Roman"/>
                      </a:endParaRPr>
                    </a:p>
                    <a:p>
                      <a:pPr>
                        <a:spcAft>
                          <a:spcPts val="0"/>
                        </a:spcAft>
                      </a:pPr>
                      <a:r>
                        <a:rPr lang="en-US" sz="2200" kern="100">
                          <a:solidFill>
                            <a:srgbClr val="000000"/>
                          </a:solidFill>
                          <a:effectLst/>
                          <a:latin typeface="標楷體"/>
                          <a:ea typeface="新細明體"/>
                          <a:cs typeface="Times New Roman"/>
                        </a:rPr>
                        <a:t> </a:t>
                      </a:r>
                      <a:endParaRPr lang="zh-TW" sz="1200" kern="100">
                        <a:effectLst/>
                        <a:latin typeface="Calibri"/>
                        <a:ea typeface="新細明體"/>
                        <a:cs typeface="Times New Roman"/>
                      </a:endParaRPr>
                    </a:p>
                  </a:txBody>
                  <a:tcPr marL="68580" marR="68580" marT="9525" marB="0">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FEF8E0"/>
                    </a:solidFill>
                  </a:tcPr>
                </a:tc>
                <a:tc>
                  <a:txBody>
                    <a:bodyPr/>
                    <a:lstStyle/>
                    <a:p>
                      <a:pPr algn="ctr">
                        <a:spcAft>
                          <a:spcPts val="0"/>
                        </a:spcAft>
                      </a:pPr>
                      <a:r>
                        <a:rPr lang="en-US" sz="2200" kern="100">
                          <a:solidFill>
                            <a:srgbClr val="000000"/>
                          </a:solidFill>
                          <a:effectLst/>
                          <a:latin typeface="標楷體"/>
                          <a:ea typeface="新細明體"/>
                          <a:cs typeface="Times New Roman"/>
                        </a:rPr>
                        <a:t>V</a:t>
                      </a:r>
                      <a:endParaRPr lang="zh-TW" sz="1200" kern="100">
                        <a:effectLst/>
                        <a:latin typeface="Calibri"/>
                        <a:ea typeface="新細明體"/>
                        <a:cs typeface="Times New Roman"/>
                      </a:endParaRPr>
                    </a:p>
                  </a:txBody>
                  <a:tcPr marL="68580" marR="68580" marT="9525" marB="0" anchor="ctr">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FEF8E0"/>
                    </a:solidFill>
                  </a:tcPr>
                </a:tc>
                <a:tc>
                  <a:txBody>
                    <a:bodyPr/>
                    <a:lstStyle/>
                    <a:p>
                      <a:pPr algn="ctr">
                        <a:spcAft>
                          <a:spcPts val="0"/>
                        </a:spcAft>
                      </a:pPr>
                      <a:r>
                        <a:rPr lang="en-US" sz="2200" kern="100">
                          <a:solidFill>
                            <a:srgbClr val="000000"/>
                          </a:solidFill>
                          <a:effectLst/>
                          <a:latin typeface="標楷體"/>
                          <a:ea typeface="新細明體"/>
                          <a:cs typeface="Times New Roman"/>
                        </a:rPr>
                        <a:t>V</a:t>
                      </a:r>
                      <a:endParaRPr lang="zh-TW" sz="1200" kern="100">
                        <a:effectLst/>
                        <a:latin typeface="Calibri"/>
                        <a:ea typeface="新細明體"/>
                        <a:cs typeface="Times New Roman"/>
                      </a:endParaRPr>
                    </a:p>
                  </a:txBody>
                  <a:tcPr marL="68580" marR="68580" marT="9525" marB="0" anchor="ctr">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FEF8E0"/>
                    </a:solidFill>
                  </a:tcPr>
                </a:tc>
                <a:tc>
                  <a:txBody>
                    <a:bodyPr/>
                    <a:lstStyle/>
                    <a:p>
                      <a:pPr algn="ctr">
                        <a:spcAft>
                          <a:spcPts val="0"/>
                        </a:spcAft>
                      </a:pPr>
                      <a:r>
                        <a:rPr lang="en-US" sz="2200" kern="100" dirty="0">
                          <a:solidFill>
                            <a:srgbClr val="000000"/>
                          </a:solidFill>
                          <a:effectLst/>
                          <a:latin typeface="標楷體"/>
                          <a:ea typeface="新細明體"/>
                          <a:cs typeface="Times New Roman"/>
                        </a:rPr>
                        <a:t>V</a:t>
                      </a:r>
                      <a:endParaRPr lang="zh-TW" sz="1200" kern="100" dirty="0">
                        <a:effectLst/>
                        <a:latin typeface="Calibri"/>
                        <a:ea typeface="新細明體"/>
                        <a:cs typeface="Times New Roman"/>
                      </a:endParaRPr>
                    </a:p>
                  </a:txBody>
                  <a:tcPr marL="68580" marR="68580" marT="9525" marB="0" anchor="ctr">
                    <a:lnL w="12700" cap="flat" cmpd="sng" algn="ctr">
                      <a:solidFill>
                        <a:srgbClr val="BBE0E3"/>
                      </a:solidFill>
                      <a:prstDash val="solid"/>
                      <a:round/>
                      <a:headEnd type="none" w="med" len="med"/>
                      <a:tailEnd type="none" w="med" len="med"/>
                    </a:lnL>
                    <a:lnR w="12700" cap="flat" cmpd="sng" algn="ctr">
                      <a:solidFill>
                        <a:srgbClr val="BBE0E3"/>
                      </a:solidFill>
                      <a:prstDash val="solid"/>
                      <a:round/>
                      <a:headEnd type="none" w="med" len="med"/>
                      <a:tailEnd type="none" w="med" len="med"/>
                    </a:lnR>
                    <a:lnT w="12700" cap="flat" cmpd="sng" algn="ctr">
                      <a:solidFill>
                        <a:srgbClr val="BBE0E3"/>
                      </a:solidFill>
                      <a:prstDash val="solid"/>
                      <a:round/>
                      <a:headEnd type="none" w="med" len="med"/>
                      <a:tailEnd type="none" w="med" len="med"/>
                    </a:lnT>
                    <a:lnB w="12700" cap="flat" cmpd="sng" algn="ctr">
                      <a:solidFill>
                        <a:srgbClr val="BBE0E3"/>
                      </a:solidFill>
                      <a:prstDash val="solid"/>
                      <a:round/>
                      <a:headEnd type="none" w="med" len="med"/>
                      <a:tailEnd type="none" w="med" len="med"/>
                    </a:lnB>
                    <a:solidFill>
                      <a:srgbClr val="FEF8E0"/>
                    </a:solidFill>
                  </a:tcPr>
                </a:tc>
              </a:tr>
            </a:tbl>
          </a:graphicData>
        </a:graphic>
      </p:graphicFrame>
    </p:spTree>
    <p:extLst>
      <p:ext uri="{BB962C8B-B14F-4D97-AF65-F5344CB8AC3E}">
        <p14:creationId xmlns:p14="http://schemas.microsoft.com/office/powerpoint/2010/main" val="26604666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圓角矩形 41"/>
          <p:cNvSpPr/>
          <p:nvPr/>
        </p:nvSpPr>
        <p:spPr>
          <a:xfrm>
            <a:off x="1187624" y="43259"/>
            <a:ext cx="7200800" cy="8120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r>
              <a:rPr kumimoji="1" lang="zh-TW" altLang="en-US" sz="2800" dirty="0">
                <a:solidFill>
                  <a:srgbClr val="FFFF66"/>
                </a:solidFill>
                <a:latin typeface="Verdana" pitchFamily="34" charset="0"/>
                <a:ea typeface="標楷體" pitchFamily="65" charset="-120"/>
              </a:rPr>
              <a:t>我國規劃之暫停交易</a:t>
            </a:r>
            <a:r>
              <a:rPr kumimoji="1" lang="zh-TW" altLang="en-US" sz="2800" dirty="0" smtClean="0">
                <a:solidFill>
                  <a:srgbClr val="FFFF66"/>
                </a:solidFill>
                <a:latin typeface="Verdana" pitchFamily="34" charset="0"/>
                <a:ea typeface="標楷體" pitchFamily="65" charset="-120"/>
              </a:rPr>
              <a:t>制度</a:t>
            </a:r>
            <a:r>
              <a:rPr kumimoji="1" lang="en-US" altLang="zh-TW" sz="2800" dirty="0" smtClean="0">
                <a:solidFill>
                  <a:srgbClr val="FFFF66"/>
                </a:solidFill>
                <a:latin typeface="Verdana" pitchFamily="34" charset="0"/>
                <a:ea typeface="標楷體" pitchFamily="65" charset="-120"/>
              </a:rPr>
              <a:t>-</a:t>
            </a:r>
            <a:r>
              <a:rPr kumimoji="1" lang="zh-TW" altLang="en-US" sz="2800" dirty="0" smtClean="0">
                <a:solidFill>
                  <a:srgbClr val="FFFF66"/>
                </a:solidFill>
                <a:latin typeface="Verdana" pitchFamily="34" charset="0"/>
                <a:ea typeface="標楷體" pitchFamily="65" charset="-120"/>
              </a:rPr>
              <a:t>暫停事由</a:t>
            </a:r>
            <a:endParaRPr kumimoji="1" lang="en-US" altLang="zh-TW" sz="2800" dirty="0">
              <a:solidFill>
                <a:srgbClr val="FFFF66"/>
              </a:solidFill>
              <a:latin typeface="Verdana" pitchFamily="34" charset="0"/>
              <a:ea typeface="標楷體" pitchFamily="65" charset="-120"/>
            </a:endParaRPr>
          </a:p>
        </p:txBody>
      </p:sp>
      <p:sp>
        <p:nvSpPr>
          <p:cNvPr id="16398" name="投影片編號版面配置區 3"/>
          <p:cNvSpPr>
            <a:spLocks noGrp="1"/>
          </p:cNvSpPr>
          <p:nvPr>
            <p:ph type="sldNum" sz="quarter" idx="4294967295"/>
          </p:nvPr>
        </p:nvSpPr>
        <p:spPr>
          <a:xfrm>
            <a:off x="3505200" y="6356350"/>
            <a:ext cx="2133600" cy="365125"/>
          </a:xfrm>
          <a:prstGeom prst="rect">
            <a:avLst/>
          </a:prstGeom>
          <a:noFill/>
        </p:spPr>
        <p:txBody>
          <a:bodyPr/>
          <a:lstStyle/>
          <a:p>
            <a:fld id="{B6E82FD4-DADA-4B5F-97E4-68F9B585006A}" type="slidenum">
              <a:rPr lang="zh-TW" altLang="zh-TW" smtClean="0"/>
              <a:pPr/>
              <a:t>5</a:t>
            </a:fld>
            <a:endParaRPr lang="zh-TW" altLang="zh-TW" dirty="0" smtClean="0"/>
          </a:p>
        </p:txBody>
      </p:sp>
      <p:sp>
        <p:nvSpPr>
          <p:cNvPr id="11" name="直排文字版面配置區 5"/>
          <p:cNvSpPr txBox="1">
            <a:spLocks/>
          </p:cNvSpPr>
          <p:nvPr/>
        </p:nvSpPr>
        <p:spPr bwMode="auto">
          <a:xfrm>
            <a:off x="0" y="1052736"/>
            <a:ext cx="8640960" cy="5167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400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altLang="zh-TW" sz="2200" b="1" i="0" u="none" strike="noStrike" kern="1200" cap="none" spc="0" normalizeH="0" baseline="0" noProof="0" dirty="0" smtClean="0">
              <a:ln>
                <a:noFill/>
              </a:ln>
              <a:solidFill>
                <a:schemeClr val="tx1"/>
              </a:solidFill>
              <a:effectLst/>
              <a:uLnTx/>
              <a:uFillTx/>
              <a:latin typeface="Times New Roman" pitchFamily="18" charset="0"/>
              <a:ea typeface="標楷體" pitchFamily="65" charset="-120"/>
              <a:cs typeface="Times New Roman" pitchFamily="18" charset="0"/>
            </a:endParaRP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0" lang="en-US" altLang="zh-TW"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841375" marR="0" lvl="1" indent="-38100" algn="l" defTabSz="914400" rtl="0" eaLnBrk="0" fontAlgn="base" latinLnBrk="0" hangingPunct="0">
              <a:lnSpc>
                <a:spcPct val="100000"/>
              </a:lnSpc>
              <a:spcBef>
                <a:spcPct val="20000"/>
              </a:spcBef>
              <a:spcAft>
                <a:spcPct val="0"/>
              </a:spcAft>
              <a:buClrTx/>
              <a:buSzTx/>
              <a:buFont typeface="Wingdings" pitchFamily="2" charset="2"/>
              <a:buNone/>
              <a:tabLst/>
              <a:defRPr/>
            </a:pPr>
            <a:endParaRPr kumimoji="0" lang="en-US" altLang="zh-TW"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altLang="zh-TW"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altLang="zh-TW"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zh-TW" altLang="zh-TW"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grpSp>
        <p:nvGrpSpPr>
          <p:cNvPr id="15" name="群組 10"/>
          <p:cNvGrpSpPr>
            <a:grpSpLocks/>
          </p:cNvGrpSpPr>
          <p:nvPr/>
        </p:nvGrpSpPr>
        <p:grpSpPr bwMode="auto">
          <a:xfrm>
            <a:off x="107504" y="1412776"/>
            <a:ext cx="4075657" cy="1420515"/>
            <a:chOff x="446088" y="1535113"/>
            <a:chExt cx="2417762" cy="821420"/>
          </a:xfrm>
        </p:grpSpPr>
        <p:sp>
          <p:nvSpPr>
            <p:cNvPr id="19" name="AutoShape 56"/>
            <p:cNvSpPr>
              <a:spLocks noChangeArrowheads="1"/>
            </p:cNvSpPr>
            <p:nvPr/>
          </p:nvSpPr>
          <p:spPr bwMode="auto">
            <a:xfrm flipH="1">
              <a:off x="446088" y="1535113"/>
              <a:ext cx="2417762" cy="512762"/>
            </a:xfrm>
            <a:prstGeom prst="roundRect">
              <a:avLst>
                <a:gd name="adj" fmla="val 11741"/>
              </a:avLst>
            </a:prstGeom>
            <a:gradFill rotWithShape="1">
              <a:gsLst>
                <a:gs pos="0">
                  <a:srgbClr val="093B82"/>
                </a:gs>
                <a:gs pos="50000">
                  <a:srgbClr val="4694DA"/>
                </a:gs>
                <a:gs pos="100000">
                  <a:srgbClr val="093B82"/>
                </a:gs>
              </a:gsLst>
              <a:lin ang="0" scaled="1"/>
            </a:gradFill>
            <a:ln w="9525">
              <a:noFill/>
              <a:round/>
              <a:headEnd/>
              <a:tailEnd/>
            </a:ln>
          </p:spPr>
          <p:txBody>
            <a:bodyPr wrap="none" anchor="ctr"/>
            <a:lstStyle/>
            <a:p>
              <a:endParaRPr lang="zh-TW" altLang="en-US" sz="2000"/>
            </a:p>
          </p:txBody>
        </p:sp>
        <p:sp>
          <p:nvSpPr>
            <p:cNvPr id="20" name="AutoShape 58"/>
            <p:cNvSpPr>
              <a:spLocks noChangeArrowheads="1"/>
            </p:cNvSpPr>
            <p:nvPr/>
          </p:nvSpPr>
          <p:spPr bwMode="auto">
            <a:xfrm flipH="1">
              <a:off x="517173" y="1618477"/>
              <a:ext cx="2329409" cy="738056"/>
            </a:xfrm>
            <a:prstGeom prst="roundRect">
              <a:avLst>
                <a:gd name="adj" fmla="val 7718"/>
              </a:avLst>
            </a:prstGeom>
            <a:gradFill rotWithShape="1">
              <a:gsLst>
                <a:gs pos="0">
                  <a:srgbClr val="F7FDFF"/>
                </a:gs>
                <a:gs pos="50000">
                  <a:srgbClr val="BED9F2"/>
                </a:gs>
                <a:gs pos="100000">
                  <a:srgbClr val="F7FDFF"/>
                </a:gs>
              </a:gsLst>
              <a:lin ang="5400000" scaled="1"/>
            </a:gradFill>
            <a:ln w="9525" algn="ctr">
              <a:noFill/>
              <a:round/>
              <a:headEnd/>
              <a:tailEnd/>
            </a:ln>
            <a:effectLst/>
          </p:spPr>
          <p:txBody>
            <a:bodyPr wrap="none" anchor="ctr"/>
            <a:lstStyle/>
            <a:p>
              <a:pPr>
                <a:defRPr/>
              </a:pPr>
              <a:r>
                <a:rPr lang="zh-TW" altLang="en-US" sz="2000" b="1" dirty="0" smtClean="0">
                  <a:solidFill>
                    <a:srgbClr val="000099"/>
                  </a:solidFill>
                  <a:effectLst>
                    <a:outerShdw blurRad="38100" dist="38100" dir="2700000" algn="tl">
                      <a:srgbClr val="000000">
                        <a:alpha val="43137"/>
                      </a:srgbClr>
                    </a:outerShdw>
                  </a:effectLst>
                  <a:latin typeface="標楷體" pitchFamily="65" charset="-120"/>
                  <a:ea typeface="標楷體" pitchFamily="65" charset="-120"/>
                </a:rPr>
                <a:t>   公司預計公開右列重大訊息</a:t>
              </a:r>
              <a:endParaRPr lang="zh-TW" altLang="en-US" sz="2000" b="1" dirty="0">
                <a:solidFill>
                  <a:srgbClr val="000099"/>
                </a:solidFill>
                <a:effectLst>
                  <a:outerShdw blurRad="38100" dist="38100" dir="2700000" algn="tl">
                    <a:srgbClr val="000000">
                      <a:alpha val="43137"/>
                    </a:srgbClr>
                  </a:outerShdw>
                </a:effectLst>
                <a:latin typeface="標楷體" pitchFamily="65" charset="-120"/>
                <a:ea typeface="標楷體" pitchFamily="65" charset="-120"/>
              </a:endParaRPr>
            </a:p>
          </p:txBody>
        </p:sp>
      </p:grpSp>
      <p:grpSp>
        <p:nvGrpSpPr>
          <p:cNvPr id="33" name="群組 10"/>
          <p:cNvGrpSpPr>
            <a:grpSpLocks/>
          </p:cNvGrpSpPr>
          <p:nvPr/>
        </p:nvGrpSpPr>
        <p:grpSpPr bwMode="auto">
          <a:xfrm>
            <a:off x="251520" y="4663033"/>
            <a:ext cx="4176464" cy="1420515"/>
            <a:chOff x="446088" y="1535113"/>
            <a:chExt cx="2417762" cy="821420"/>
          </a:xfrm>
        </p:grpSpPr>
        <p:sp>
          <p:nvSpPr>
            <p:cNvPr id="37" name="AutoShape 56"/>
            <p:cNvSpPr>
              <a:spLocks noChangeArrowheads="1"/>
            </p:cNvSpPr>
            <p:nvPr/>
          </p:nvSpPr>
          <p:spPr bwMode="auto">
            <a:xfrm flipH="1">
              <a:off x="446088" y="1535113"/>
              <a:ext cx="2417762" cy="512762"/>
            </a:xfrm>
            <a:prstGeom prst="roundRect">
              <a:avLst>
                <a:gd name="adj" fmla="val 11741"/>
              </a:avLst>
            </a:prstGeom>
            <a:ln>
              <a:headEnd/>
              <a:tailEnd/>
            </a:ln>
          </p:spPr>
          <p:style>
            <a:lnRef idx="1">
              <a:schemeClr val="accent6"/>
            </a:lnRef>
            <a:fillRef idx="3">
              <a:schemeClr val="accent6"/>
            </a:fillRef>
            <a:effectRef idx="2">
              <a:schemeClr val="accent6"/>
            </a:effectRef>
            <a:fontRef idx="minor">
              <a:schemeClr val="lt1"/>
            </a:fontRef>
          </p:style>
          <p:txBody>
            <a:bodyPr wrap="none" anchor="ctr"/>
            <a:lstStyle/>
            <a:p>
              <a:endParaRPr lang="zh-TW" altLang="en-US" sz="2000"/>
            </a:p>
          </p:txBody>
        </p:sp>
        <p:sp>
          <p:nvSpPr>
            <p:cNvPr id="38" name="AutoShape 58"/>
            <p:cNvSpPr>
              <a:spLocks noChangeArrowheads="1"/>
            </p:cNvSpPr>
            <p:nvPr/>
          </p:nvSpPr>
          <p:spPr bwMode="auto">
            <a:xfrm flipH="1">
              <a:off x="517173" y="1618477"/>
              <a:ext cx="2329409" cy="738056"/>
            </a:xfrm>
            <a:prstGeom prst="roundRect">
              <a:avLst>
                <a:gd name="adj" fmla="val 7718"/>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defRPr/>
              </a:pPr>
              <a:r>
                <a:rPr lang="zh-TW" altLang="en-US" sz="1600" b="1" dirty="0" smtClean="0">
                  <a:solidFill>
                    <a:srgbClr val="000099"/>
                  </a:solidFill>
                  <a:effectLst>
                    <a:outerShdw blurRad="38100" dist="38100" dir="2700000" algn="tl">
                      <a:srgbClr val="000000">
                        <a:alpha val="43137"/>
                      </a:srgbClr>
                    </a:outerShdw>
                  </a:effectLst>
                  <a:latin typeface="標楷體" pitchFamily="65" charset="-120"/>
                  <a:ea typeface="標楷體" pitchFamily="65" charset="-120"/>
                </a:rPr>
                <a:t>本中心發現</a:t>
              </a:r>
              <a:r>
                <a:rPr lang="zh-TW" altLang="zh-TW" sz="1600" b="1" dirty="0" smtClean="0">
                  <a:solidFill>
                    <a:srgbClr val="000099"/>
                  </a:solidFill>
                  <a:effectLst>
                    <a:outerShdw blurRad="38100" dist="38100" dir="2700000" algn="tl">
                      <a:srgbClr val="000000">
                        <a:alpha val="43137"/>
                      </a:srgbClr>
                    </a:outerShdw>
                  </a:effectLst>
                  <a:latin typeface="標楷體" pitchFamily="65" charset="-120"/>
                  <a:ea typeface="標楷體" pitchFamily="65" charset="-120"/>
                </a:rPr>
                <a:t>媒體報導</a:t>
              </a:r>
              <a:r>
                <a:rPr lang="zh-TW" altLang="en-US" sz="1600" b="1" dirty="0" smtClean="0">
                  <a:solidFill>
                    <a:srgbClr val="000099"/>
                  </a:solidFill>
                  <a:effectLst>
                    <a:outerShdw blurRad="38100" dist="38100" dir="2700000" algn="tl">
                      <a:srgbClr val="000000">
                        <a:alpha val="43137"/>
                      </a:srgbClr>
                    </a:outerShdw>
                  </a:effectLst>
                  <a:latin typeface="標楷體" pitchFamily="65" charset="-120"/>
                  <a:ea typeface="標楷體" pitchFamily="65" charset="-120"/>
                </a:rPr>
                <a:t>或其他資訊</a:t>
              </a:r>
              <a:endParaRPr lang="en-US" altLang="zh-TW" sz="1600" b="1" dirty="0" smtClean="0">
                <a:solidFill>
                  <a:srgbClr val="000099"/>
                </a:solidFill>
                <a:effectLst>
                  <a:outerShdw blurRad="38100" dist="38100" dir="2700000" algn="tl">
                    <a:srgbClr val="000000">
                      <a:alpha val="43137"/>
                    </a:srgbClr>
                  </a:outerShdw>
                </a:effectLst>
                <a:latin typeface="標楷體" pitchFamily="65" charset="-120"/>
                <a:ea typeface="標楷體" pitchFamily="65" charset="-120"/>
              </a:endParaRPr>
            </a:p>
            <a:p>
              <a:pPr algn="ctr">
                <a:defRPr/>
              </a:pPr>
              <a:r>
                <a:rPr lang="zh-TW" altLang="en-US" sz="1600" b="1" dirty="0" smtClean="0">
                  <a:solidFill>
                    <a:srgbClr val="000099"/>
                  </a:solidFill>
                  <a:effectLst>
                    <a:outerShdw blurRad="38100" dist="38100" dir="2700000" algn="tl">
                      <a:srgbClr val="000000">
                        <a:alpha val="43137"/>
                      </a:srgbClr>
                    </a:outerShdw>
                  </a:effectLst>
                  <a:latin typeface="標楷體" pitchFamily="65" charset="-120"/>
                  <a:ea typeface="標楷體" pitchFamily="65" charset="-120"/>
                </a:rPr>
                <a:t>足以影響投資有價證券之判斷</a:t>
              </a:r>
            </a:p>
            <a:p>
              <a:pPr algn="ctr">
                <a:defRPr/>
              </a:pPr>
              <a:r>
                <a:rPr lang="zh-TW" altLang="en-US" sz="16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且</a:t>
              </a:r>
              <a:endParaRPr lang="en-US" altLang="zh-TW" sz="16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a:p>
              <a:pPr algn="ctr">
                <a:defRPr/>
              </a:pPr>
              <a:r>
                <a:rPr lang="zh-TW" altLang="en-US" sz="1600" b="1" dirty="0" smtClean="0">
                  <a:solidFill>
                    <a:srgbClr val="000099"/>
                  </a:solidFill>
                  <a:effectLst>
                    <a:outerShdw blurRad="38100" dist="38100" dir="2700000" algn="tl">
                      <a:srgbClr val="000000">
                        <a:alpha val="43137"/>
                      </a:srgbClr>
                    </a:outerShdw>
                  </a:effectLst>
                  <a:latin typeface="標楷體" pitchFamily="65" charset="-120"/>
                  <a:ea typeface="標楷體" pitchFamily="65" charset="-120"/>
                </a:rPr>
                <a:t>公司無法完整說明</a:t>
              </a:r>
              <a:endParaRPr lang="zh-TW" altLang="en-US" sz="1600" b="1" dirty="0">
                <a:solidFill>
                  <a:srgbClr val="000099"/>
                </a:solidFill>
                <a:effectLst>
                  <a:outerShdw blurRad="38100" dist="38100" dir="2700000" algn="tl">
                    <a:srgbClr val="000000">
                      <a:alpha val="43137"/>
                    </a:srgbClr>
                  </a:outerShdw>
                </a:effectLst>
                <a:latin typeface="標楷體" pitchFamily="65" charset="-120"/>
                <a:ea typeface="標楷體" pitchFamily="65" charset="-120"/>
              </a:endParaRPr>
            </a:p>
          </p:txBody>
        </p:sp>
      </p:grpSp>
      <p:cxnSp>
        <p:nvCxnSpPr>
          <p:cNvPr id="41" name="直線單箭頭接點 40"/>
          <p:cNvCxnSpPr/>
          <p:nvPr/>
        </p:nvCxnSpPr>
        <p:spPr>
          <a:xfrm>
            <a:off x="4211960" y="2132856"/>
            <a:ext cx="79208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4" name="圓角矩形 53"/>
          <p:cNvSpPr/>
          <p:nvPr/>
        </p:nvSpPr>
        <p:spPr bwMode="auto">
          <a:xfrm>
            <a:off x="5076056" y="980728"/>
            <a:ext cx="3816424" cy="3096344"/>
          </a:xfrm>
          <a:prstGeom prst="roundRect">
            <a:avLst/>
          </a:prstGeom>
          <a:ln w="38100">
            <a:headEnd/>
            <a:tailEnd/>
          </a:ln>
        </p:spPr>
        <p:style>
          <a:lnRef idx="2">
            <a:schemeClr val="accent1"/>
          </a:lnRef>
          <a:fillRef idx="1">
            <a:schemeClr val="lt1"/>
          </a:fillRef>
          <a:effectRef idx="0">
            <a:schemeClr val="accent1"/>
          </a:effectRef>
          <a:fontRef idx="minor">
            <a:schemeClr val="dk1"/>
          </a:fontRef>
        </p:style>
        <p:txBody>
          <a:bodyPr anchor="ctr"/>
          <a:lstStyle/>
          <a:p>
            <a:pPr>
              <a:lnSpc>
                <a:spcPct val="90000"/>
              </a:lnSpc>
              <a:spcBef>
                <a:spcPts val="0"/>
              </a:spcBef>
              <a:defRPr/>
            </a:pPr>
            <a:r>
              <a:rPr lang="zh-TW" altLang="en-US" sz="1400" b="1" kern="0" dirty="0" smtClean="0">
                <a:solidFill>
                  <a:srgbClr val="FF0000"/>
                </a:solidFill>
                <a:latin typeface="標楷體" pitchFamily="65" charset="-120"/>
                <a:ea typeface="標楷體" pitchFamily="65" charset="-120"/>
              </a:rPr>
              <a:t>公司主動申請暫停交易</a:t>
            </a:r>
            <a:r>
              <a:rPr lang="en-US" altLang="zh-TW" sz="1400" b="1" kern="0" dirty="0" smtClean="0">
                <a:solidFill>
                  <a:schemeClr val="tx1"/>
                </a:solidFill>
                <a:latin typeface="標楷體" pitchFamily="65" charset="-120"/>
                <a:ea typeface="標楷體" pitchFamily="65" charset="-120"/>
              </a:rPr>
              <a:t>(</a:t>
            </a:r>
            <a:r>
              <a:rPr lang="zh-TW" altLang="en-US" sz="1400" b="1" kern="0" dirty="0" smtClean="0">
                <a:solidFill>
                  <a:schemeClr val="tx1"/>
                </a:solidFill>
                <a:latin typeface="標楷體" pitchFamily="65" charset="-120"/>
                <a:ea typeface="標楷體" pitchFamily="65" charset="-120"/>
              </a:rPr>
              <a:t>於營業日下午</a:t>
            </a:r>
            <a:r>
              <a:rPr lang="en-US" altLang="zh-TW" sz="1400" b="1" kern="0" dirty="0" smtClean="0">
                <a:solidFill>
                  <a:schemeClr val="tx1"/>
                </a:solidFill>
                <a:latin typeface="標楷體" pitchFamily="65" charset="-120"/>
                <a:ea typeface="標楷體" pitchFamily="65" charset="-120"/>
              </a:rPr>
              <a:t>5:00</a:t>
            </a:r>
            <a:r>
              <a:rPr lang="zh-TW" altLang="en-US" sz="1400" b="1" kern="0" dirty="0" smtClean="0">
                <a:solidFill>
                  <a:schemeClr val="tx1"/>
                </a:solidFill>
                <a:latin typeface="標楷體" pitchFamily="65" charset="-120"/>
                <a:ea typeface="標楷體" pitchFamily="65" charset="-120"/>
              </a:rPr>
              <a:t>前召開董事會討論或公開下列重大事項者</a:t>
            </a:r>
            <a:r>
              <a:rPr lang="en-US" altLang="zh-TW" sz="1400" b="1" kern="0" dirty="0" smtClean="0">
                <a:solidFill>
                  <a:schemeClr val="tx1"/>
                </a:solidFill>
                <a:latin typeface="標楷體" pitchFamily="65" charset="-120"/>
                <a:ea typeface="標楷體" pitchFamily="65" charset="-120"/>
              </a:rPr>
              <a:t>)</a:t>
            </a:r>
          </a:p>
          <a:p>
            <a:pPr marL="228600" indent="-228600">
              <a:lnSpc>
                <a:spcPct val="90000"/>
              </a:lnSpc>
              <a:spcBef>
                <a:spcPct val="20000"/>
              </a:spcBef>
              <a:buFont typeface="+mj-lt"/>
              <a:buAutoNum type="arabicPeriod"/>
              <a:defRPr/>
            </a:pPr>
            <a:r>
              <a:rPr lang="zh-TW" altLang="en-US" sz="1400" kern="0" dirty="0" smtClean="0">
                <a:solidFill>
                  <a:schemeClr val="tx1"/>
                </a:solidFill>
                <a:latin typeface="標楷體" pitchFamily="65" charset="-120"/>
                <a:ea typeface="標楷體" pitchFamily="65" charset="-120"/>
              </a:rPr>
              <a:t>嚴重減產或全部停工者。</a:t>
            </a:r>
            <a:endParaRPr lang="en-US" altLang="zh-TW" sz="1400" kern="0" dirty="0" smtClean="0">
              <a:solidFill>
                <a:schemeClr val="tx1"/>
              </a:solidFill>
              <a:latin typeface="標楷體" pitchFamily="65" charset="-120"/>
              <a:ea typeface="標楷體" pitchFamily="65" charset="-120"/>
            </a:endParaRPr>
          </a:p>
          <a:p>
            <a:pPr marL="228600" indent="-228600">
              <a:lnSpc>
                <a:spcPct val="90000"/>
              </a:lnSpc>
              <a:spcBef>
                <a:spcPct val="20000"/>
              </a:spcBef>
              <a:buFont typeface="+mj-lt"/>
              <a:buAutoNum type="arabicPeriod"/>
              <a:defRPr/>
            </a:pPr>
            <a:r>
              <a:rPr lang="zh-TW" altLang="en-US" sz="1400" kern="0" dirty="0" smtClean="0">
                <a:solidFill>
                  <a:schemeClr val="tx1"/>
                </a:solidFill>
                <a:latin typeface="標楷體" pitchFamily="65" charset="-120"/>
                <a:ea typeface="標楷體" pitchFamily="65" charset="-120"/>
              </a:rPr>
              <a:t>向法院申請破產或重整者。</a:t>
            </a:r>
            <a:endParaRPr lang="en-US" altLang="zh-TW" sz="1400" kern="0" dirty="0" smtClean="0">
              <a:solidFill>
                <a:schemeClr val="tx1"/>
              </a:solidFill>
              <a:latin typeface="標楷體" pitchFamily="65" charset="-120"/>
              <a:ea typeface="標楷體" pitchFamily="65" charset="-120"/>
            </a:endParaRPr>
          </a:p>
          <a:p>
            <a:pPr marL="228600" indent="-228600">
              <a:lnSpc>
                <a:spcPct val="90000"/>
              </a:lnSpc>
              <a:spcBef>
                <a:spcPct val="20000"/>
              </a:spcBef>
              <a:buFont typeface="+mj-lt"/>
              <a:buAutoNum type="arabicPeriod"/>
              <a:defRPr/>
            </a:pPr>
            <a:r>
              <a:rPr lang="zh-TW" altLang="en-US" sz="1400" b="1" kern="0" dirty="0" smtClean="0">
                <a:solidFill>
                  <a:srgbClr val="0033CC"/>
                </a:solidFill>
                <a:latin typeface="標楷體" pitchFamily="65" charset="-120"/>
                <a:ea typeface="標楷體" pitchFamily="65" charset="-120"/>
              </a:rPr>
              <a:t>公司法第</a:t>
            </a:r>
            <a:r>
              <a:rPr lang="en-US" altLang="zh-TW" sz="1400" b="1" kern="0" dirty="0" smtClean="0">
                <a:solidFill>
                  <a:srgbClr val="0033CC"/>
                </a:solidFill>
                <a:latin typeface="標楷體" pitchFamily="65" charset="-120"/>
                <a:ea typeface="標楷體" pitchFamily="65" charset="-120"/>
              </a:rPr>
              <a:t>185</a:t>
            </a:r>
            <a:r>
              <a:rPr lang="zh-TW" altLang="en-US" sz="1400" b="1" kern="0" dirty="0" smtClean="0">
                <a:solidFill>
                  <a:srgbClr val="0033CC"/>
                </a:solidFill>
                <a:latin typeface="標楷體" pitchFamily="65" charset="-120"/>
                <a:ea typeface="標楷體" pitchFamily="65" charset="-120"/>
              </a:rPr>
              <a:t>條所訂各款情事。</a:t>
            </a:r>
            <a:endParaRPr lang="en-US" altLang="zh-TW" sz="1400" b="1" kern="0" dirty="0" smtClean="0">
              <a:solidFill>
                <a:srgbClr val="0033CC"/>
              </a:solidFill>
              <a:latin typeface="標楷體" pitchFamily="65" charset="-120"/>
              <a:ea typeface="標楷體" pitchFamily="65" charset="-120"/>
            </a:endParaRPr>
          </a:p>
          <a:p>
            <a:pPr marL="228600" indent="-228600">
              <a:lnSpc>
                <a:spcPct val="90000"/>
              </a:lnSpc>
              <a:spcBef>
                <a:spcPct val="20000"/>
              </a:spcBef>
              <a:buFont typeface="+mj-lt"/>
              <a:buAutoNum type="arabicPeriod"/>
              <a:defRPr/>
            </a:pPr>
            <a:r>
              <a:rPr lang="zh-TW" altLang="en-US" sz="1400" b="1" kern="0" dirty="0" smtClean="0">
                <a:solidFill>
                  <a:srgbClr val="0033CC"/>
                </a:solidFill>
                <a:latin typeface="標楷體" pitchFamily="65" charset="-120"/>
                <a:ea typeface="標楷體" pitchFamily="65" charset="-120"/>
              </a:rPr>
              <a:t>合併、分割、收購、股份交換、轉換</a:t>
            </a:r>
            <a:endParaRPr lang="en-US" altLang="zh-TW" sz="1400" b="1" kern="0" dirty="0" smtClean="0">
              <a:solidFill>
                <a:srgbClr val="0033CC"/>
              </a:solidFill>
              <a:latin typeface="標楷體" pitchFamily="65" charset="-120"/>
              <a:ea typeface="標楷體" pitchFamily="65" charset="-120"/>
            </a:endParaRPr>
          </a:p>
          <a:p>
            <a:pPr marL="228600" indent="-228600">
              <a:lnSpc>
                <a:spcPct val="90000"/>
              </a:lnSpc>
              <a:spcBef>
                <a:spcPct val="20000"/>
              </a:spcBef>
              <a:defRPr/>
            </a:pPr>
            <a:r>
              <a:rPr lang="zh-TW" altLang="en-US" sz="1400" b="1" kern="0" dirty="0" smtClean="0">
                <a:solidFill>
                  <a:srgbClr val="0033CC"/>
                </a:solidFill>
                <a:latin typeface="標楷體" pitchFamily="65" charset="-120"/>
                <a:ea typeface="標楷體" pitchFamily="65" charset="-120"/>
              </a:rPr>
              <a:t>   或受讓</a:t>
            </a:r>
            <a:r>
              <a:rPr lang="zh-TW" altLang="en-US" sz="1400" kern="0" dirty="0" smtClean="0">
                <a:solidFill>
                  <a:schemeClr val="tx1"/>
                </a:solidFill>
                <a:latin typeface="標楷體" pitchFamily="65" charset="-120"/>
                <a:ea typeface="標楷體" pitchFamily="65" charset="-120"/>
              </a:rPr>
              <a:t>。</a:t>
            </a:r>
            <a:endParaRPr lang="en-US" altLang="zh-TW" sz="1400" kern="0" dirty="0" smtClean="0">
              <a:solidFill>
                <a:schemeClr val="tx1"/>
              </a:solidFill>
              <a:latin typeface="標楷體" pitchFamily="65" charset="-120"/>
              <a:ea typeface="標楷體" pitchFamily="65" charset="-120"/>
            </a:endParaRPr>
          </a:p>
          <a:p>
            <a:pPr marL="228600" indent="-228600">
              <a:lnSpc>
                <a:spcPct val="90000"/>
              </a:lnSpc>
              <a:spcBef>
                <a:spcPct val="20000"/>
              </a:spcBef>
              <a:defRPr/>
            </a:pPr>
            <a:r>
              <a:rPr lang="en-US" altLang="zh-TW" sz="1400" b="1" kern="0" dirty="0" smtClean="0">
                <a:solidFill>
                  <a:srgbClr val="0033CC"/>
                </a:solidFill>
                <a:latin typeface="標楷體" pitchFamily="65" charset="-120"/>
                <a:ea typeface="標楷體" pitchFamily="65" charset="-120"/>
              </a:rPr>
              <a:t>5.</a:t>
            </a:r>
            <a:r>
              <a:rPr lang="zh-TW" altLang="en-US" sz="1400" kern="0" dirty="0" smtClean="0">
                <a:solidFill>
                  <a:srgbClr val="0033CC"/>
                </a:solidFill>
                <a:latin typeface="標楷體" pitchFamily="65" charset="-120"/>
                <a:ea typeface="標楷體" pitchFamily="65" charset="-120"/>
              </a:rPr>
              <a:t>新產品</a:t>
            </a:r>
            <a:r>
              <a:rPr lang="zh-TW" altLang="en-US" sz="1400" kern="0" dirty="0">
                <a:solidFill>
                  <a:srgbClr val="0033CC"/>
                </a:solidFill>
                <a:latin typeface="標楷體" pitchFamily="65" charset="-120"/>
                <a:ea typeface="標楷體" pitchFamily="65" charset="-120"/>
              </a:rPr>
              <a:t>、新技術之開發進度有重大進展者。</a:t>
            </a:r>
            <a:endParaRPr lang="en-US" altLang="zh-TW" sz="1400" b="1" kern="0" dirty="0" smtClean="0">
              <a:solidFill>
                <a:srgbClr val="0033CC"/>
              </a:solidFill>
              <a:latin typeface="標楷體" pitchFamily="65" charset="-120"/>
              <a:ea typeface="標楷體" pitchFamily="65" charset="-120"/>
            </a:endParaRPr>
          </a:p>
          <a:p>
            <a:pPr marL="228600" indent="-228600">
              <a:lnSpc>
                <a:spcPct val="90000"/>
              </a:lnSpc>
              <a:spcBef>
                <a:spcPct val="20000"/>
              </a:spcBef>
              <a:defRPr/>
            </a:pPr>
            <a:r>
              <a:rPr lang="en-US" altLang="zh-TW" sz="1400" kern="0" dirty="0" smtClean="0">
                <a:solidFill>
                  <a:schemeClr val="tx1"/>
                </a:solidFill>
                <a:latin typeface="標楷體" pitchFamily="65" charset="-120"/>
                <a:ea typeface="標楷體" pitchFamily="65" charset="-120"/>
              </a:rPr>
              <a:t>6</a:t>
            </a:r>
            <a:r>
              <a:rPr lang="en-US" altLang="zh-TW" sz="1400" b="1" kern="0" dirty="0" smtClean="0">
                <a:solidFill>
                  <a:schemeClr val="tx1"/>
                </a:solidFill>
                <a:latin typeface="標楷體" pitchFamily="65" charset="-120"/>
                <a:ea typeface="標楷體" pitchFamily="65" charset="-120"/>
              </a:rPr>
              <a:t>.</a:t>
            </a:r>
            <a:r>
              <a:rPr lang="zh-TW" altLang="en-US" sz="1400" kern="0" dirty="0" smtClean="0">
                <a:solidFill>
                  <a:schemeClr val="tx1"/>
                </a:solidFill>
                <a:latin typeface="標楷體" pitchFamily="65" charset="-120"/>
                <a:ea typeface="標楷體" pitchFamily="65" charset="-120"/>
              </a:rPr>
              <a:t>其他對股東權益或證券價格影響重大者。</a:t>
            </a:r>
            <a:endParaRPr lang="en-US" altLang="zh-TW" sz="1400" kern="0" dirty="0" smtClean="0">
              <a:solidFill>
                <a:schemeClr val="tx1"/>
              </a:solidFill>
              <a:latin typeface="標楷體" pitchFamily="65" charset="-120"/>
              <a:ea typeface="標楷體" pitchFamily="65" charset="-120"/>
            </a:endParaRPr>
          </a:p>
        </p:txBody>
      </p:sp>
      <p:sp>
        <p:nvSpPr>
          <p:cNvPr id="81" name="圓角矩形 80"/>
          <p:cNvSpPr/>
          <p:nvPr/>
        </p:nvSpPr>
        <p:spPr bwMode="auto">
          <a:xfrm>
            <a:off x="5508104" y="4941168"/>
            <a:ext cx="2736304" cy="720080"/>
          </a:xfrm>
          <a:prstGeom prst="roundRect">
            <a:avLst/>
          </a:prstGeom>
          <a:ln w="38100">
            <a:headEnd/>
            <a:tailEnd/>
          </a:ln>
        </p:spPr>
        <p:style>
          <a:lnRef idx="2">
            <a:schemeClr val="accent6"/>
          </a:lnRef>
          <a:fillRef idx="1">
            <a:schemeClr val="lt1"/>
          </a:fillRef>
          <a:effectRef idx="0">
            <a:schemeClr val="accent6"/>
          </a:effectRef>
          <a:fontRef idx="minor">
            <a:schemeClr val="dk1"/>
          </a:fontRef>
        </p:style>
        <p:txBody>
          <a:bodyPr anchor="ctr"/>
          <a:lstStyle/>
          <a:p>
            <a:pPr algn="ctr">
              <a:lnSpc>
                <a:spcPct val="90000"/>
              </a:lnSpc>
              <a:spcBef>
                <a:spcPct val="20000"/>
              </a:spcBef>
              <a:defRPr/>
            </a:pPr>
            <a:endParaRPr lang="en-US" altLang="zh-TW" b="1" kern="0" dirty="0" smtClean="0">
              <a:solidFill>
                <a:srgbClr val="FF0000"/>
              </a:solidFill>
              <a:latin typeface="標楷體" pitchFamily="65" charset="-120"/>
              <a:ea typeface="標楷體" pitchFamily="65" charset="-120"/>
            </a:endParaRPr>
          </a:p>
          <a:p>
            <a:pPr algn="ctr">
              <a:lnSpc>
                <a:spcPct val="90000"/>
              </a:lnSpc>
              <a:spcBef>
                <a:spcPct val="20000"/>
              </a:spcBef>
              <a:defRPr/>
            </a:pPr>
            <a:r>
              <a:rPr lang="zh-TW" altLang="en-US" sz="1600" b="1" kern="0" dirty="0" smtClean="0">
                <a:solidFill>
                  <a:srgbClr val="FF0000"/>
                </a:solidFill>
                <a:latin typeface="標楷體" pitchFamily="65" charset="-120"/>
                <a:ea typeface="標楷體" pitchFamily="65" charset="-120"/>
              </a:rPr>
              <a:t>本中心對該公司</a:t>
            </a:r>
            <a:endParaRPr lang="en-US" altLang="zh-TW" sz="1600" b="1" kern="0" dirty="0" smtClean="0">
              <a:solidFill>
                <a:srgbClr val="FF0000"/>
              </a:solidFill>
              <a:latin typeface="標楷體" pitchFamily="65" charset="-120"/>
              <a:ea typeface="標楷體" pitchFamily="65" charset="-120"/>
            </a:endParaRPr>
          </a:p>
          <a:p>
            <a:pPr algn="ctr">
              <a:lnSpc>
                <a:spcPct val="90000"/>
              </a:lnSpc>
              <a:spcBef>
                <a:spcPct val="20000"/>
              </a:spcBef>
              <a:defRPr/>
            </a:pPr>
            <a:r>
              <a:rPr lang="zh-TW" altLang="en-US" sz="1600" b="1" kern="0" dirty="0" smtClean="0">
                <a:solidFill>
                  <a:srgbClr val="FF0000"/>
                </a:solidFill>
                <a:latin typeface="標楷體" pitchFamily="65" charset="-120"/>
                <a:ea typeface="標楷體" pitchFamily="65" charset="-120"/>
              </a:rPr>
              <a:t>執行暫停交易</a:t>
            </a:r>
            <a:endParaRPr lang="en-US" altLang="zh-TW" sz="1600" b="1" kern="0" dirty="0" smtClean="0">
              <a:solidFill>
                <a:srgbClr val="FF0000"/>
              </a:solidFill>
              <a:latin typeface="標楷體" pitchFamily="65" charset="-120"/>
              <a:ea typeface="標楷體" pitchFamily="65" charset="-120"/>
            </a:endParaRPr>
          </a:p>
          <a:p>
            <a:pPr algn="ctr">
              <a:lnSpc>
                <a:spcPct val="90000"/>
              </a:lnSpc>
              <a:spcBef>
                <a:spcPct val="20000"/>
              </a:spcBef>
              <a:defRPr/>
            </a:pPr>
            <a:endParaRPr lang="en-US" altLang="zh-TW" b="1" kern="0" dirty="0" smtClean="0">
              <a:solidFill>
                <a:srgbClr val="FF0000"/>
              </a:solidFill>
              <a:latin typeface="標楷體" pitchFamily="65" charset="-120"/>
              <a:ea typeface="標楷體" pitchFamily="65" charset="-120"/>
            </a:endParaRPr>
          </a:p>
        </p:txBody>
      </p:sp>
      <p:sp>
        <p:nvSpPr>
          <p:cNvPr id="39" name="流程圖: 替代處理程序 38"/>
          <p:cNvSpPr/>
          <p:nvPr/>
        </p:nvSpPr>
        <p:spPr>
          <a:xfrm>
            <a:off x="8748464" y="1844824"/>
            <a:ext cx="288032" cy="1584176"/>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sz="1200" dirty="0" smtClean="0">
                <a:solidFill>
                  <a:srgbClr val="FF0000"/>
                </a:solidFill>
                <a:latin typeface="標楷體" pitchFamily="65" charset="-120"/>
                <a:ea typeface="標楷體" pitchFamily="65" charset="-120"/>
              </a:rPr>
              <a:t>排除無重大影響者</a:t>
            </a:r>
            <a:endParaRPr lang="zh-TW" altLang="en-US" sz="1200" dirty="0">
              <a:solidFill>
                <a:srgbClr val="FF0000"/>
              </a:solidFill>
              <a:latin typeface="標楷體" pitchFamily="65" charset="-120"/>
              <a:ea typeface="標楷體" pitchFamily="65" charset="-120"/>
            </a:endParaRPr>
          </a:p>
        </p:txBody>
      </p:sp>
      <p:sp>
        <p:nvSpPr>
          <p:cNvPr id="40" name="右大括弧 39"/>
          <p:cNvSpPr/>
          <p:nvPr/>
        </p:nvSpPr>
        <p:spPr>
          <a:xfrm>
            <a:off x="8388424" y="2348880"/>
            <a:ext cx="216024" cy="792088"/>
          </a:xfrm>
          <a:prstGeom prst="rightBrace">
            <a:avLst/>
          </a:prstGeom>
          <a:ln w="57150"/>
        </p:spPr>
        <p:style>
          <a:lnRef idx="2">
            <a:schemeClr val="accent2"/>
          </a:lnRef>
          <a:fillRef idx="0">
            <a:schemeClr val="accent2"/>
          </a:fillRef>
          <a:effectRef idx="1">
            <a:schemeClr val="accent2"/>
          </a:effectRef>
          <a:fontRef idx="minor">
            <a:schemeClr val="tx1"/>
          </a:fontRef>
        </p:style>
        <p:txBody>
          <a:bodyPr rtlCol="0" anchor="ctr"/>
          <a:lstStyle/>
          <a:p>
            <a:pPr algn="ctr"/>
            <a:endParaRPr lang="zh-TW" altLang="en-US"/>
          </a:p>
        </p:txBody>
      </p:sp>
      <p:cxnSp>
        <p:nvCxnSpPr>
          <p:cNvPr id="36" name="直線單箭頭接點 35"/>
          <p:cNvCxnSpPr/>
          <p:nvPr/>
        </p:nvCxnSpPr>
        <p:spPr>
          <a:xfrm>
            <a:off x="4427984" y="5301208"/>
            <a:ext cx="79208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 name="文字方塊 1"/>
          <p:cNvSpPr txBox="1"/>
          <p:nvPr/>
        </p:nvSpPr>
        <p:spPr>
          <a:xfrm>
            <a:off x="410430" y="3027146"/>
            <a:ext cx="4413598" cy="1354217"/>
          </a:xfrm>
          <a:prstGeom prst="rect">
            <a:avLst/>
          </a:prstGeom>
          <a:solidFill>
            <a:srgbClr val="FFFF66"/>
          </a:solidFill>
        </p:spPr>
        <p:txBody>
          <a:bodyPr wrap="square" rtlCol="0">
            <a:spAutoFit/>
          </a:bodyPr>
          <a:lstStyle/>
          <a:p>
            <a:pPr>
              <a:defRPr/>
            </a:pPr>
            <a:r>
              <a:rPr lang="zh-TW" altLang="en-US" sz="1400" dirty="0">
                <a:solidFill>
                  <a:srgbClr val="0000CC"/>
                </a:solidFill>
                <a:latin typeface="標楷體" panose="03000509000000000000" pitchFamily="65" charset="-120"/>
                <a:ea typeface="標楷體" panose="03000509000000000000" pitchFamily="65" charset="-120"/>
              </a:rPr>
              <a:t>一、締結、變更或終止關於出租全部營業，委託經營或與他人經常共同經 營之契約</a:t>
            </a:r>
            <a:r>
              <a:rPr lang="zh-TW" altLang="en-US" sz="1400" dirty="0" smtClean="0">
                <a:solidFill>
                  <a:srgbClr val="0000CC"/>
                </a:solidFill>
                <a:latin typeface="標楷體" panose="03000509000000000000" pitchFamily="65" charset="-120"/>
                <a:ea typeface="標楷體" panose="03000509000000000000" pitchFamily="65" charset="-120"/>
              </a:rPr>
              <a:t>。</a:t>
            </a:r>
            <a:endParaRPr lang="en-US" altLang="zh-TW" sz="1400" dirty="0" smtClean="0">
              <a:solidFill>
                <a:srgbClr val="0000CC"/>
              </a:solidFill>
              <a:latin typeface="標楷體" panose="03000509000000000000" pitchFamily="65" charset="-120"/>
              <a:ea typeface="標楷體" panose="03000509000000000000" pitchFamily="65" charset="-120"/>
            </a:endParaRPr>
          </a:p>
          <a:p>
            <a:pPr>
              <a:defRPr/>
            </a:pPr>
            <a:r>
              <a:rPr lang="zh-TW" altLang="en-US" sz="1400" dirty="0" smtClean="0">
                <a:solidFill>
                  <a:srgbClr val="0000CC"/>
                </a:solidFill>
                <a:latin typeface="標楷體" panose="03000509000000000000" pitchFamily="65" charset="-120"/>
                <a:ea typeface="標楷體" panose="03000509000000000000" pitchFamily="65" charset="-120"/>
              </a:rPr>
              <a:t>二</a:t>
            </a:r>
            <a:r>
              <a:rPr lang="zh-TW" altLang="en-US" sz="1400" dirty="0">
                <a:solidFill>
                  <a:srgbClr val="0000CC"/>
                </a:solidFill>
                <a:latin typeface="標楷體" panose="03000509000000000000" pitchFamily="65" charset="-120"/>
                <a:ea typeface="標楷體" panose="03000509000000000000" pitchFamily="65" charset="-120"/>
              </a:rPr>
              <a:t>、讓與全部或主要部分之營業或財產。 </a:t>
            </a:r>
            <a:endParaRPr lang="en-US" altLang="zh-TW" sz="1400" dirty="0" smtClean="0">
              <a:solidFill>
                <a:srgbClr val="0000CC"/>
              </a:solidFill>
              <a:latin typeface="標楷體" panose="03000509000000000000" pitchFamily="65" charset="-120"/>
              <a:ea typeface="標楷體" panose="03000509000000000000" pitchFamily="65" charset="-120"/>
            </a:endParaRPr>
          </a:p>
          <a:p>
            <a:pPr>
              <a:defRPr/>
            </a:pPr>
            <a:r>
              <a:rPr lang="zh-TW" altLang="en-US" sz="1400" dirty="0" smtClean="0">
                <a:solidFill>
                  <a:srgbClr val="0000CC"/>
                </a:solidFill>
                <a:latin typeface="標楷體" panose="03000509000000000000" pitchFamily="65" charset="-120"/>
                <a:ea typeface="標楷體" panose="03000509000000000000" pitchFamily="65" charset="-120"/>
              </a:rPr>
              <a:t>三</a:t>
            </a:r>
            <a:r>
              <a:rPr lang="zh-TW" altLang="en-US" sz="1400" dirty="0">
                <a:solidFill>
                  <a:srgbClr val="0000CC"/>
                </a:solidFill>
                <a:latin typeface="標楷體" panose="03000509000000000000" pitchFamily="65" charset="-120"/>
                <a:ea typeface="標楷體" panose="03000509000000000000" pitchFamily="65" charset="-120"/>
              </a:rPr>
              <a:t>、受讓他人全部營業或財產，對公司營運有重大影響者</a:t>
            </a:r>
            <a:r>
              <a:rPr lang="zh-TW" altLang="en-US" sz="1400" dirty="0" smtClean="0">
                <a:latin typeface="標楷體" panose="03000509000000000000" pitchFamily="65" charset="-120"/>
                <a:ea typeface="標楷體" panose="03000509000000000000" pitchFamily="65" charset="-120"/>
              </a:rPr>
              <a:t>。</a:t>
            </a:r>
            <a:endParaRPr lang="en-US" altLang="zh-TW" sz="1400" dirty="0" smtClean="0">
              <a:latin typeface="標楷體" panose="03000509000000000000" pitchFamily="65" charset="-120"/>
              <a:ea typeface="標楷體" panose="03000509000000000000" pitchFamily="65" charset="-120"/>
            </a:endParaRPr>
          </a:p>
          <a:p>
            <a:pPr>
              <a:defRPr/>
            </a:pPr>
            <a:r>
              <a:rPr lang="zh-TW" altLang="en-US" dirty="0" smtClean="0"/>
              <a:t> </a:t>
            </a:r>
            <a:endParaRPr lang="zh-TW" altLang="en-US" dirty="0"/>
          </a:p>
        </p:txBody>
      </p:sp>
      <p:sp>
        <p:nvSpPr>
          <p:cNvPr id="3" name="文字方塊 2"/>
          <p:cNvSpPr txBox="1"/>
          <p:nvPr/>
        </p:nvSpPr>
        <p:spPr>
          <a:xfrm>
            <a:off x="5279354" y="4160867"/>
            <a:ext cx="3276872" cy="738664"/>
          </a:xfrm>
          <a:prstGeom prst="rect">
            <a:avLst/>
          </a:prstGeom>
          <a:solidFill>
            <a:srgbClr val="FFFF00"/>
          </a:solidFill>
        </p:spPr>
        <p:txBody>
          <a:bodyPr wrap="square" rtlCol="0">
            <a:spAutoFit/>
          </a:bodyPr>
          <a:lstStyle/>
          <a:p>
            <a:r>
              <a:rPr lang="en-US" altLang="zh-TW" dirty="0" smtClean="0">
                <a:solidFill>
                  <a:srgbClr val="0000FF"/>
                </a:solidFill>
                <a:latin typeface="標楷體" panose="03000509000000000000" pitchFamily="65" charset="-120"/>
                <a:ea typeface="標楷體" panose="03000509000000000000" pitchFamily="65" charset="-120"/>
              </a:rPr>
              <a:t>1</a:t>
            </a:r>
            <a:r>
              <a:rPr lang="en-US" altLang="zh-TW" sz="1400" dirty="0" smtClean="0">
                <a:solidFill>
                  <a:srgbClr val="0000FF"/>
                </a:solidFill>
                <a:latin typeface="標楷體" panose="03000509000000000000" pitchFamily="65" charset="-120"/>
                <a:ea typeface="標楷體" panose="03000509000000000000" pitchFamily="65" charset="-120"/>
              </a:rPr>
              <a:t>.</a:t>
            </a:r>
            <a:r>
              <a:rPr lang="zh-TW" altLang="en-US" sz="1400" dirty="0" smtClean="0">
                <a:solidFill>
                  <a:srgbClr val="0000FF"/>
                </a:solidFill>
                <a:latin typeface="標楷體" panose="03000509000000000000" pitchFamily="65" charset="-120"/>
                <a:ea typeface="標楷體" panose="03000509000000000000" pitchFamily="65" charset="-120"/>
              </a:rPr>
              <a:t>事由對公司財務業務有重大影響</a:t>
            </a:r>
            <a:endParaRPr lang="en-US" altLang="zh-TW" sz="1400" dirty="0" smtClean="0">
              <a:solidFill>
                <a:srgbClr val="0000FF"/>
              </a:solidFill>
              <a:latin typeface="標楷體" panose="03000509000000000000" pitchFamily="65" charset="-120"/>
              <a:ea typeface="標楷體" panose="03000509000000000000" pitchFamily="65" charset="-120"/>
            </a:endParaRPr>
          </a:p>
          <a:p>
            <a:r>
              <a:rPr lang="en-US" altLang="zh-TW" sz="1400" dirty="0" smtClean="0">
                <a:solidFill>
                  <a:srgbClr val="0000FF"/>
                </a:solidFill>
                <a:latin typeface="標楷體" panose="03000509000000000000" pitchFamily="65" charset="-120"/>
                <a:ea typeface="標楷體" panose="03000509000000000000" pitchFamily="65" charset="-120"/>
              </a:rPr>
              <a:t>2.</a:t>
            </a:r>
            <a:r>
              <a:rPr lang="zh-TW" altLang="en-US" sz="1400" dirty="0" smtClean="0">
                <a:solidFill>
                  <a:srgbClr val="0000FF"/>
                </a:solidFill>
                <a:latin typeface="標楷體" panose="03000509000000000000" pitchFamily="65" charset="-120"/>
                <a:ea typeface="標楷體" panose="03000509000000000000" pitchFamily="65" charset="-120"/>
              </a:rPr>
              <a:t>參考國外主要證券市場</a:t>
            </a:r>
            <a:endParaRPr lang="en-US" altLang="zh-TW" sz="1400" dirty="0" smtClean="0">
              <a:solidFill>
                <a:srgbClr val="0000FF"/>
              </a:solidFill>
              <a:latin typeface="標楷體" panose="03000509000000000000" pitchFamily="65" charset="-120"/>
              <a:ea typeface="標楷體" panose="03000509000000000000" pitchFamily="65" charset="-120"/>
            </a:endParaRPr>
          </a:p>
          <a:p>
            <a:r>
              <a:rPr lang="en-US" altLang="zh-TW" sz="1400" dirty="0" smtClean="0">
                <a:solidFill>
                  <a:srgbClr val="0000FF"/>
                </a:solidFill>
                <a:latin typeface="標楷體" panose="03000509000000000000" pitchFamily="65" charset="-120"/>
                <a:ea typeface="標楷體" panose="03000509000000000000" pitchFamily="65" charset="-120"/>
              </a:rPr>
              <a:t>3.</a:t>
            </a:r>
            <a:r>
              <a:rPr lang="zh-TW" altLang="en-US" sz="1400" dirty="0" smtClean="0">
                <a:solidFill>
                  <a:srgbClr val="0000FF"/>
                </a:solidFill>
                <a:latin typeface="標楷體" panose="03000509000000000000" pitchFamily="65" charset="-120"/>
                <a:ea typeface="標楷體" panose="03000509000000000000" pitchFamily="65" charset="-120"/>
              </a:rPr>
              <a:t>事由公司可主動掌握</a:t>
            </a:r>
            <a:endParaRPr lang="zh-TW" altLang="en-US" sz="1400" dirty="0">
              <a:solidFill>
                <a:srgbClr val="0000FF"/>
              </a:solidFill>
              <a:latin typeface="標楷體" panose="03000509000000000000" pitchFamily="65" charset="-120"/>
              <a:ea typeface="標楷體" panose="03000509000000000000" pitchFamily="65" charset="-120"/>
            </a:endParaRPr>
          </a:p>
        </p:txBody>
      </p:sp>
      <p:sp>
        <p:nvSpPr>
          <p:cNvPr id="4" name="文字方塊 3"/>
          <p:cNvSpPr txBox="1"/>
          <p:nvPr/>
        </p:nvSpPr>
        <p:spPr>
          <a:xfrm>
            <a:off x="4608004" y="5877272"/>
            <a:ext cx="1836204" cy="523220"/>
          </a:xfrm>
          <a:prstGeom prst="rect">
            <a:avLst/>
          </a:prstGeom>
          <a:solidFill>
            <a:srgbClr val="FFFF00"/>
          </a:solidFill>
        </p:spPr>
        <p:txBody>
          <a:bodyPr wrap="square" rtlCol="0">
            <a:spAutoFit/>
          </a:bodyPr>
          <a:lstStyle/>
          <a:p>
            <a:r>
              <a:rPr lang="en-US" altLang="zh-TW" sz="1400" dirty="0" smtClean="0">
                <a:solidFill>
                  <a:srgbClr val="0000FF"/>
                </a:solidFill>
                <a:latin typeface="標楷體" panose="03000509000000000000" pitchFamily="65" charset="-120"/>
                <a:ea typeface="標楷體" panose="03000509000000000000" pitchFamily="65" charset="-120"/>
              </a:rPr>
              <a:t>1.</a:t>
            </a:r>
            <a:r>
              <a:rPr lang="zh-TW" altLang="en-US" sz="1400" dirty="0" smtClean="0">
                <a:solidFill>
                  <a:srgbClr val="0000FF"/>
                </a:solidFill>
                <a:latin typeface="標楷體" panose="03000509000000000000" pitchFamily="65" charset="-120"/>
                <a:ea typeface="標楷體" panose="03000509000000000000" pitchFamily="65" charset="-120"/>
              </a:rPr>
              <a:t>氣爆案例</a:t>
            </a:r>
            <a:endParaRPr lang="en-US" altLang="zh-TW" sz="1400" dirty="0" smtClean="0">
              <a:solidFill>
                <a:srgbClr val="0000FF"/>
              </a:solidFill>
              <a:latin typeface="標楷體" panose="03000509000000000000" pitchFamily="65" charset="-120"/>
              <a:ea typeface="標楷體" panose="03000509000000000000" pitchFamily="65" charset="-120"/>
            </a:endParaRPr>
          </a:p>
          <a:p>
            <a:r>
              <a:rPr lang="en-US" altLang="zh-TW" sz="1400" dirty="0" smtClean="0">
                <a:solidFill>
                  <a:srgbClr val="0000FF"/>
                </a:solidFill>
                <a:latin typeface="標楷體" panose="03000509000000000000" pitchFamily="65" charset="-120"/>
                <a:ea typeface="標楷體" panose="03000509000000000000" pitchFamily="65" charset="-120"/>
              </a:rPr>
              <a:t>2.</a:t>
            </a:r>
            <a:r>
              <a:rPr lang="zh-TW" altLang="en-US" sz="1400" dirty="0" smtClean="0">
                <a:solidFill>
                  <a:srgbClr val="0000FF"/>
                </a:solidFill>
                <a:latin typeface="標楷體" panose="03000509000000000000" pitchFamily="65" charset="-120"/>
                <a:ea typeface="標楷體" panose="03000509000000000000" pitchFamily="65" charset="-120"/>
              </a:rPr>
              <a:t>食安事件</a:t>
            </a:r>
            <a:endParaRPr lang="zh-TW" altLang="en-US" sz="1400" dirty="0">
              <a:solidFill>
                <a:srgbClr val="0000FF"/>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89135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3"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6</a:t>
            </a:fld>
            <a:endParaRPr lang="zh-TW" altLang="en-US"/>
          </a:p>
        </p:txBody>
      </p:sp>
      <p:graphicFrame>
        <p:nvGraphicFramePr>
          <p:cNvPr id="7" name="資料庫圖表 6"/>
          <p:cNvGraphicFramePr/>
          <p:nvPr>
            <p:extLst>
              <p:ext uri="{D42A27DB-BD31-4B8C-83A1-F6EECF244321}">
                <p14:modId xmlns:p14="http://schemas.microsoft.com/office/powerpoint/2010/main" val="2315899681"/>
              </p:ext>
            </p:extLst>
          </p:nvPr>
        </p:nvGraphicFramePr>
        <p:xfrm>
          <a:off x="323528" y="1052736"/>
          <a:ext cx="799288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371491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7</a:t>
            </a:fld>
            <a:endParaRPr lang="zh-TW" altLang="en-US"/>
          </a:p>
        </p:txBody>
      </p:sp>
      <p:graphicFrame>
        <p:nvGraphicFramePr>
          <p:cNvPr id="7" name="資料庫圖表 6"/>
          <p:cNvGraphicFramePr/>
          <p:nvPr>
            <p:extLst>
              <p:ext uri="{D42A27DB-BD31-4B8C-83A1-F6EECF244321}">
                <p14:modId xmlns:p14="http://schemas.microsoft.com/office/powerpoint/2010/main" val="3901012958"/>
              </p:ext>
            </p:extLst>
          </p:nvPr>
        </p:nvGraphicFramePr>
        <p:xfrm>
          <a:off x="467544" y="1124744"/>
          <a:ext cx="7776864" cy="42053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743553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0"/>
          </p:nvPr>
        </p:nvSpPr>
        <p:spPr/>
        <p:txBody>
          <a:bodyPr/>
          <a:lstStyle/>
          <a:p>
            <a:pPr>
              <a:defRPr/>
            </a:pPr>
            <a:fld id="{CC1D5166-8966-4370-A355-34F499BB147F}" type="slidenum">
              <a:rPr lang="zh-TW" altLang="en-US" smtClean="0"/>
              <a:pPr>
                <a:defRPr/>
              </a:pPr>
              <a:t>8</a:t>
            </a:fld>
            <a:endParaRPr lang="zh-TW" altLang="en-US"/>
          </a:p>
        </p:txBody>
      </p:sp>
      <p:graphicFrame>
        <p:nvGraphicFramePr>
          <p:cNvPr id="7" name="資料庫圖表 6"/>
          <p:cNvGraphicFramePr/>
          <p:nvPr>
            <p:extLst>
              <p:ext uri="{D42A27DB-BD31-4B8C-83A1-F6EECF244321}">
                <p14:modId xmlns:p14="http://schemas.microsoft.com/office/powerpoint/2010/main" val="2964585980"/>
              </p:ext>
            </p:extLst>
          </p:nvPr>
        </p:nvGraphicFramePr>
        <p:xfrm>
          <a:off x="467544" y="1124744"/>
          <a:ext cx="7776864" cy="42053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p:cNvSpPr txBox="1">
            <a:spLocks noChangeArrowheads="1"/>
          </p:cNvSpPr>
          <p:nvPr/>
        </p:nvSpPr>
        <p:spPr>
          <a:xfrm>
            <a:off x="1763688" y="116632"/>
            <a:ext cx="6696744" cy="576064"/>
          </a:xfrm>
          <a:prstGeom prst="rect">
            <a:avLst/>
          </a:prstGeom>
        </p:spPr>
        <p:txBody>
          <a:bodyPr/>
          <a:lstStyle/>
          <a:p>
            <a:pPr algn="ctr" latinLnBrk="1">
              <a:defRPr/>
            </a:pPr>
            <a:r>
              <a:rPr kumimoji="1" lang="zh-TW" altLang="en-US" sz="2400" dirty="0" smtClean="0">
                <a:solidFill>
                  <a:srgbClr val="FFFF66"/>
                </a:solidFill>
                <a:latin typeface="Verdana" pitchFamily="34" charset="0"/>
                <a:ea typeface="標楷體" pitchFamily="65" charset="-120"/>
              </a:rPr>
              <a:t>訊息</a:t>
            </a:r>
            <a:r>
              <a:rPr kumimoji="1" lang="zh-TW" altLang="en-US" sz="2400" dirty="0">
                <a:solidFill>
                  <a:srgbClr val="FFFF66"/>
                </a:solidFill>
                <a:latin typeface="Verdana" pitchFamily="34" charset="0"/>
                <a:ea typeface="標楷體" pitchFamily="65" charset="-120"/>
              </a:rPr>
              <a:t>面暫停交易</a:t>
            </a:r>
            <a:r>
              <a:rPr kumimoji="1" lang="zh-TW" altLang="en-US" sz="2400" dirty="0" smtClean="0">
                <a:solidFill>
                  <a:srgbClr val="FFFF66"/>
                </a:solidFill>
                <a:latin typeface="Verdana" pitchFamily="34" charset="0"/>
                <a:ea typeface="標楷體" pitchFamily="65" charset="-120"/>
              </a:rPr>
              <a:t>制度</a:t>
            </a:r>
            <a:endParaRPr kumimoji="1" lang="en-US" altLang="zh-TW" sz="1600" dirty="0">
              <a:solidFill>
                <a:srgbClr val="FFFF66"/>
              </a:solidFill>
              <a:latin typeface="Verdana" pitchFamily="34" charset="0"/>
              <a:ea typeface="標楷體" pitchFamily="65" charset="-120"/>
            </a:endParaRPr>
          </a:p>
        </p:txBody>
      </p:sp>
    </p:spTree>
    <p:extLst>
      <p:ext uri="{BB962C8B-B14F-4D97-AF65-F5344CB8AC3E}">
        <p14:creationId xmlns:p14="http://schemas.microsoft.com/office/powerpoint/2010/main" val="1878805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기본 디자인">
  <a:themeElements>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기본 디자인">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2B0D99"/>
            </a:gs>
            <a:gs pos="50000">
              <a:srgbClr val="FFFFFF"/>
            </a:gs>
            <a:gs pos="100000">
              <a:srgbClr val="2B0D99"/>
            </a:gs>
          </a:gsLst>
          <a:lin ang="5400000" scaled="1"/>
        </a:gradFill>
        <a:ln w="3175"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ko-KR" altLang="en-US" sz="1200" b="1" i="0" u="none" strike="noStrike" cap="none" normalizeH="0" baseline="0" smtClean="0">
            <a:ln>
              <a:noFill/>
            </a:ln>
            <a:solidFill>
              <a:srgbClr val="000000"/>
            </a:solidFill>
            <a:effectLst/>
            <a:latin typeface="Arial" charset="0"/>
            <a:ea typeface="굴림" pitchFamily="50" charset="-127"/>
          </a:defRPr>
        </a:defPPr>
      </a:lstStyle>
    </a:spDef>
    <a:lnDef>
      <a:spPr bwMode="auto">
        <a:noFill/>
        <a:ln w="38100" algn="ctr">
          <a:solidFill>
            <a:srgbClr val="800000"/>
          </a:solidFill>
          <a:round/>
          <a:headEnd/>
          <a:tailEnd type="arrow" w="med" len="med"/>
        </a:ln>
      </a:spPr>
      <a:bodyPr/>
      <a:lstStyle/>
    </a:lnDef>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Office\Templates\디자인\옛한글.pot</Template>
  <TotalTime>42274</TotalTime>
  <Words>2610</Words>
  <Application>Microsoft Office PowerPoint</Application>
  <PresentationFormat>如螢幕大小 (4:3)</PresentationFormat>
  <Paragraphs>272</Paragraphs>
  <Slides>25</Slides>
  <Notes>8</Notes>
  <HiddenSlides>0</HiddenSlides>
  <MMClips>0</MMClips>
  <ScaleCrop>false</ScaleCrop>
  <HeadingPairs>
    <vt:vector size="6" baseType="variant">
      <vt:variant>
        <vt:lpstr>佈景主題</vt:lpstr>
      </vt:variant>
      <vt:variant>
        <vt:i4>1</vt:i4>
      </vt:variant>
      <vt:variant>
        <vt:lpstr>內嵌 OLE 伺服程式</vt:lpstr>
      </vt:variant>
      <vt:variant>
        <vt:i4>2</vt:i4>
      </vt:variant>
      <vt:variant>
        <vt:lpstr>投影片標題</vt:lpstr>
      </vt:variant>
      <vt:variant>
        <vt:i4>25</vt:i4>
      </vt:variant>
    </vt:vector>
  </HeadingPairs>
  <TitlesOfParts>
    <vt:vector size="28" baseType="lpstr">
      <vt:lpstr>기본 디자인</vt:lpstr>
      <vt:lpstr>點陣圖影像</vt:lpstr>
      <vt:lpstr>Image</vt:lpstr>
      <vt:lpstr>PowerPoint 簡報</vt:lpstr>
      <vt:lpstr>PowerPoint 簡報</vt:lpstr>
      <vt:lpstr>PowerPoint 簡報</vt:lpstr>
      <vt:lpstr>訊息面暫停交易制度</vt:lpstr>
      <vt:lpstr>PowerPoint 簡報</vt:lpstr>
      <vt:lpstr>PowerPoint 簡報</vt:lpstr>
      <vt:lpstr>PowerPoint 簡報</vt:lpstr>
      <vt:lpstr>PowerPoint 簡報</vt:lpstr>
      <vt:lpstr>PowerPoint 簡報</vt:lpstr>
      <vt:lpstr>PowerPoint 簡報</vt:lpstr>
      <vt:lpstr>我國規劃之暫停交易制度-暫停及恢復交易之時間</vt:lpstr>
      <vt:lpstr>PowerPoint 簡報</vt:lpstr>
      <vt:lpstr>PowerPoint 簡報</vt:lpstr>
      <vt:lpstr>PowerPoint 簡報</vt:lpstr>
      <vt:lpstr>公司暫停交易流程</vt:lpstr>
      <vt:lpstr>案例說明</vt:lpstr>
      <vt:lpstr>暫停交易制度-法規修正</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김난영</dc:creator>
  <cp:lastModifiedBy>張家鈞</cp:lastModifiedBy>
  <cp:revision>2666</cp:revision>
  <cp:lastPrinted>2015-10-19T03:06:08Z</cp:lastPrinted>
  <dcterms:created xsi:type="dcterms:W3CDTF">2004-10-17T23:58:11Z</dcterms:created>
  <dcterms:modified xsi:type="dcterms:W3CDTF">2015-10-20T07:13:45Z</dcterms:modified>
</cp:coreProperties>
</file>