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58" r:id="rId1"/>
  </p:sldMasterIdLst>
  <p:notesMasterIdLst>
    <p:notesMasterId r:id="rId34"/>
  </p:notesMasterIdLst>
  <p:handoutMasterIdLst>
    <p:handoutMasterId r:id="rId35"/>
  </p:handoutMasterIdLst>
  <p:sldIdLst>
    <p:sldId id="256" r:id="rId2"/>
    <p:sldId id="526" r:id="rId3"/>
    <p:sldId id="444" r:id="rId4"/>
    <p:sldId id="463" r:id="rId5"/>
    <p:sldId id="459" r:id="rId6"/>
    <p:sldId id="460" r:id="rId7"/>
    <p:sldId id="461" r:id="rId8"/>
    <p:sldId id="464" r:id="rId9"/>
    <p:sldId id="462" r:id="rId10"/>
    <p:sldId id="479" r:id="rId11"/>
    <p:sldId id="523" r:id="rId12"/>
    <p:sldId id="522" r:id="rId13"/>
    <p:sldId id="477" r:id="rId14"/>
    <p:sldId id="478" r:id="rId15"/>
    <p:sldId id="480" r:id="rId16"/>
    <p:sldId id="481" r:id="rId17"/>
    <p:sldId id="482" r:id="rId18"/>
    <p:sldId id="513" r:id="rId19"/>
    <p:sldId id="473" r:id="rId20"/>
    <p:sldId id="502" r:id="rId21"/>
    <p:sldId id="483" r:id="rId22"/>
    <p:sldId id="500" r:id="rId23"/>
    <p:sldId id="493" r:id="rId24"/>
    <p:sldId id="475" r:id="rId25"/>
    <p:sldId id="465" r:id="rId26"/>
    <p:sldId id="507" r:id="rId27"/>
    <p:sldId id="508" r:id="rId28"/>
    <p:sldId id="515" r:id="rId29"/>
    <p:sldId id="517" r:id="rId30"/>
    <p:sldId id="518" r:id="rId31"/>
    <p:sldId id="521" r:id="rId32"/>
    <p:sldId id="458" r:id="rId33"/>
  </p:sldIdLst>
  <p:sldSz cx="9144000" cy="6858000" type="screen4x3"/>
  <p:notesSz cx="6797675" cy="9874250"/>
  <p:defaultTextStyle>
    <a:defPPr>
      <a:defRPr lang="zh-TW"/>
    </a:defPPr>
    <a:lvl1pPr algn="l" rtl="0" eaLnBrk="0" fontAlgn="base" hangingPunct="0">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0000CC"/>
    <a:srgbClr val="572314"/>
    <a:srgbClr val="660066"/>
    <a:srgbClr val="FF0000"/>
    <a:srgbClr val="002060"/>
    <a:srgbClr val="30303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中等深淺樣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淺色樣式 2 - 輔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9" autoAdjust="0"/>
    <p:restoredTop sz="73333" autoAdjust="0"/>
  </p:normalViewPr>
  <p:slideViewPr>
    <p:cSldViewPr>
      <p:cViewPr varScale="1">
        <p:scale>
          <a:sx n="65" d="100"/>
          <a:sy n="65" d="100"/>
        </p:scale>
        <p:origin x="2059" y="53"/>
      </p:cViewPr>
      <p:guideLst>
        <p:guide orient="horz" pos="2160"/>
        <p:guide pos="2880"/>
      </p:guideLst>
    </p:cSldViewPr>
  </p:slideViewPr>
  <p:outlineViewPr>
    <p:cViewPr>
      <p:scale>
        <a:sx n="33" d="100"/>
        <a:sy n="33" d="100"/>
      </p:scale>
      <p:origin x="0" y="-4018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2946" y="-9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AE4B66-6434-478B-9461-157AE3D2AD56}"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zh-TW" altLang="en-US"/>
        </a:p>
      </dgm:t>
    </dgm:pt>
    <dgm:pt modelId="{9038E326-D874-497D-9CA2-B53AF9EF5895}">
      <dgm:prSet phldrT="[文字]">
        <dgm:style>
          <a:lnRef idx="3">
            <a:schemeClr val="lt1"/>
          </a:lnRef>
          <a:fillRef idx="1">
            <a:schemeClr val="accent5"/>
          </a:fillRef>
          <a:effectRef idx="1">
            <a:schemeClr val="accent5"/>
          </a:effectRef>
          <a:fontRef idx="minor">
            <a:schemeClr val="lt1"/>
          </a:fontRef>
        </dgm:style>
      </dgm:prSet>
      <dgm:spPr/>
      <dgm:t>
        <a:bodyPr/>
        <a:lstStyle/>
        <a:p>
          <a:r>
            <a:rPr lang="zh-TW" altLang="en-US" b="1" dirty="0" smtClean="0">
              <a:latin typeface="+mj-ea"/>
              <a:ea typeface="+mj-ea"/>
            </a:rPr>
            <a:t>八大營運活動循環</a:t>
          </a:r>
          <a:endParaRPr lang="zh-TW" altLang="en-US" b="1" dirty="0">
            <a:latin typeface="+mj-ea"/>
            <a:ea typeface="+mj-ea"/>
          </a:endParaRPr>
        </a:p>
      </dgm:t>
    </dgm:pt>
    <dgm:pt modelId="{087449A1-A0F1-4AA5-BD96-89686E3A01B7}" type="parTrans" cxnId="{79D22466-DDC5-4B74-B5CA-B21530FCC867}">
      <dgm:prSet/>
      <dgm:spPr/>
      <dgm:t>
        <a:bodyPr/>
        <a:lstStyle/>
        <a:p>
          <a:endParaRPr lang="zh-TW" altLang="en-US"/>
        </a:p>
      </dgm:t>
    </dgm:pt>
    <dgm:pt modelId="{6E0B67C1-4F90-40FC-A3B2-4F825ECC03D2}" type="sibTrans" cxnId="{79D22466-DDC5-4B74-B5CA-B21530FCC867}">
      <dgm:prSet/>
      <dgm:spPr/>
      <dgm:t>
        <a:bodyPr/>
        <a:lstStyle/>
        <a:p>
          <a:endParaRPr lang="zh-TW" altLang="en-US"/>
        </a:p>
      </dgm:t>
    </dgm:pt>
    <dgm:pt modelId="{C5A06741-7CFD-426F-BA5F-21B35601710E}">
      <dgm:prSet phldrT="[文字]"/>
      <dgm:spPr/>
      <dgm:t>
        <a:bodyPr/>
        <a:lstStyle/>
        <a:p>
          <a:r>
            <a:rPr lang="zh-TW" altLang="en-US" b="1" dirty="0" smtClean="0">
              <a:latin typeface="+mj-ea"/>
              <a:ea typeface="+mj-ea"/>
            </a:rPr>
            <a:t>銷售及收款</a:t>
          </a:r>
          <a:endParaRPr lang="zh-TW" altLang="en-US" b="1" dirty="0">
            <a:latin typeface="+mj-ea"/>
            <a:ea typeface="+mj-ea"/>
          </a:endParaRPr>
        </a:p>
      </dgm:t>
    </dgm:pt>
    <dgm:pt modelId="{A41919FD-267A-4BDA-9C5D-4613D35058E0}" type="parTrans" cxnId="{94AF3A35-DFA7-4622-BCC5-5DF20DE20447}">
      <dgm:prSet/>
      <dgm:spPr/>
      <dgm:t>
        <a:bodyPr/>
        <a:lstStyle/>
        <a:p>
          <a:endParaRPr lang="zh-TW" altLang="en-US"/>
        </a:p>
      </dgm:t>
    </dgm:pt>
    <dgm:pt modelId="{1F737711-1CF0-4AC2-B636-3AB0A600AABC}" type="sibTrans" cxnId="{94AF3A35-DFA7-4622-BCC5-5DF20DE20447}">
      <dgm:prSet/>
      <dgm:spPr/>
      <dgm:t>
        <a:bodyPr/>
        <a:lstStyle/>
        <a:p>
          <a:endParaRPr lang="zh-TW" altLang="en-US"/>
        </a:p>
      </dgm:t>
    </dgm:pt>
    <dgm:pt modelId="{98CD67FD-BE05-4770-BC64-99739607309A}">
      <dgm:prSet phldrT="[文字]"/>
      <dgm:spPr/>
      <dgm:t>
        <a:bodyPr/>
        <a:lstStyle/>
        <a:p>
          <a:r>
            <a:rPr lang="zh-TW" altLang="en-US" b="1" dirty="0" smtClean="0">
              <a:latin typeface="+mj-ea"/>
              <a:ea typeface="+mj-ea"/>
            </a:rPr>
            <a:t>採購及付款</a:t>
          </a:r>
          <a:endParaRPr lang="zh-TW" altLang="en-US" b="1" dirty="0">
            <a:latin typeface="+mj-ea"/>
            <a:ea typeface="+mj-ea"/>
          </a:endParaRPr>
        </a:p>
      </dgm:t>
    </dgm:pt>
    <dgm:pt modelId="{A129CB27-D315-4695-8039-2F903757C442}" type="parTrans" cxnId="{9AD19429-660D-4800-9DF3-0D36A12BDF82}">
      <dgm:prSet/>
      <dgm:spPr/>
      <dgm:t>
        <a:bodyPr/>
        <a:lstStyle/>
        <a:p>
          <a:endParaRPr lang="zh-TW" altLang="en-US"/>
        </a:p>
      </dgm:t>
    </dgm:pt>
    <dgm:pt modelId="{5A5F65EF-4AFC-480F-8590-24EA58C1BFC5}" type="sibTrans" cxnId="{9AD19429-660D-4800-9DF3-0D36A12BDF82}">
      <dgm:prSet/>
      <dgm:spPr/>
      <dgm:t>
        <a:bodyPr/>
        <a:lstStyle/>
        <a:p>
          <a:endParaRPr lang="zh-TW" altLang="en-US"/>
        </a:p>
      </dgm:t>
    </dgm:pt>
    <dgm:pt modelId="{C9C7B438-0E71-4BFA-861B-F9F183CEC479}">
      <dgm:prSet phldrT="[文字]"/>
      <dgm:spPr/>
      <dgm:t>
        <a:bodyPr/>
        <a:lstStyle/>
        <a:p>
          <a:r>
            <a:rPr lang="zh-TW" altLang="en-US" b="1" dirty="0" smtClean="0">
              <a:latin typeface="+mj-ea"/>
              <a:ea typeface="+mj-ea"/>
            </a:rPr>
            <a:t>生產</a:t>
          </a:r>
          <a:endParaRPr lang="zh-TW" altLang="en-US" b="1" dirty="0">
            <a:latin typeface="+mj-ea"/>
            <a:ea typeface="+mj-ea"/>
          </a:endParaRPr>
        </a:p>
      </dgm:t>
    </dgm:pt>
    <dgm:pt modelId="{E1393F3E-2D2E-4C22-B247-D52561342FFB}" type="parTrans" cxnId="{1A316EE8-1276-4BF1-90E7-C0052D4125CF}">
      <dgm:prSet/>
      <dgm:spPr/>
      <dgm:t>
        <a:bodyPr/>
        <a:lstStyle/>
        <a:p>
          <a:endParaRPr lang="zh-TW" altLang="en-US"/>
        </a:p>
      </dgm:t>
    </dgm:pt>
    <dgm:pt modelId="{37F42738-7E1D-432B-9D30-40C6C0DCE892}" type="sibTrans" cxnId="{1A316EE8-1276-4BF1-90E7-C0052D4125CF}">
      <dgm:prSet/>
      <dgm:spPr/>
      <dgm:t>
        <a:bodyPr/>
        <a:lstStyle/>
        <a:p>
          <a:endParaRPr lang="zh-TW" altLang="en-US"/>
        </a:p>
      </dgm:t>
    </dgm:pt>
    <dgm:pt modelId="{1D163BA6-1E27-4B4B-A15F-6F59796D491A}">
      <dgm:prSet phldrT="[文字]"/>
      <dgm:spPr/>
      <dgm:t>
        <a:bodyPr/>
        <a:lstStyle/>
        <a:p>
          <a:r>
            <a:rPr lang="zh-TW" altLang="en-US" b="1" dirty="0" smtClean="0">
              <a:latin typeface="+mj-ea"/>
              <a:ea typeface="+mj-ea"/>
            </a:rPr>
            <a:t>薪工</a:t>
          </a:r>
          <a:endParaRPr lang="zh-TW" altLang="en-US" b="1" dirty="0">
            <a:latin typeface="+mj-ea"/>
            <a:ea typeface="+mj-ea"/>
          </a:endParaRPr>
        </a:p>
      </dgm:t>
    </dgm:pt>
    <dgm:pt modelId="{128C2064-4FD3-43C0-A50A-D299785BE1B1}" type="parTrans" cxnId="{470436DD-985F-4E55-866B-3E6D0BF858E1}">
      <dgm:prSet/>
      <dgm:spPr/>
      <dgm:t>
        <a:bodyPr/>
        <a:lstStyle/>
        <a:p>
          <a:endParaRPr lang="zh-TW" altLang="en-US"/>
        </a:p>
      </dgm:t>
    </dgm:pt>
    <dgm:pt modelId="{BAEF8DC4-D9C4-4435-8A24-452009B5E5C5}" type="sibTrans" cxnId="{470436DD-985F-4E55-866B-3E6D0BF858E1}">
      <dgm:prSet/>
      <dgm:spPr/>
      <dgm:t>
        <a:bodyPr/>
        <a:lstStyle/>
        <a:p>
          <a:endParaRPr lang="zh-TW" altLang="en-US"/>
        </a:p>
      </dgm:t>
    </dgm:pt>
    <dgm:pt modelId="{C435BDC8-2946-4E74-BAD2-E03B703EB2D7}">
      <dgm:prSet phldrT="[文字]" phldr="1"/>
      <dgm:spPr/>
      <dgm:t>
        <a:bodyPr/>
        <a:lstStyle/>
        <a:p>
          <a:endParaRPr lang="zh-TW" altLang="en-US" dirty="0"/>
        </a:p>
      </dgm:t>
    </dgm:pt>
    <dgm:pt modelId="{D2F661C5-81E4-4507-93DE-FAED17B2552C}" type="parTrans" cxnId="{7A332381-902D-42EF-A343-482DF7395E7E}">
      <dgm:prSet/>
      <dgm:spPr/>
      <dgm:t>
        <a:bodyPr/>
        <a:lstStyle/>
        <a:p>
          <a:endParaRPr lang="zh-TW" altLang="en-US"/>
        </a:p>
      </dgm:t>
    </dgm:pt>
    <dgm:pt modelId="{C228AE78-8285-42F7-A518-7BE565F75FBD}" type="sibTrans" cxnId="{7A332381-902D-42EF-A343-482DF7395E7E}">
      <dgm:prSet/>
      <dgm:spPr/>
      <dgm:t>
        <a:bodyPr/>
        <a:lstStyle/>
        <a:p>
          <a:endParaRPr lang="zh-TW" altLang="en-US"/>
        </a:p>
      </dgm:t>
    </dgm:pt>
    <dgm:pt modelId="{EC6B3D9D-41BC-4292-98AC-0412DC3BBBE5}">
      <dgm:prSet phldrT="[文字]"/>
      <dgm:spPr/>
      <dgm:t>
        <a:bodyPr/>
        <a:lstStyle/>
        <a:p>
          <a:r>
            <a:rPr lang="zh-TW" altLang="en-US" b="1" dirty="0" smtClean="0">
              <a:latin typeface="+mj-ea"/>
              <a:ea typeface="+mj-ea"/>
            </a:rPr>
            <a:t>研發</a:t>
          </a:r>
          <a:endParaRPr lang="zh-TW" altLang="en-US" b="1" dirty="0">
            <a:latin typeface="+mj-ea"/>
            <a:ea typeface="+mj-ea"/>
          </a:endParaRPr>
        </a:p>
      </dgm:t>
    </dgm:pt>
    <dgm:pt modelId="{803B28FD-7945-4F7A-832C-DC403333BF46}" type="parTrans" cxnId="{0CC2FC1E-2340-4E51-80F8-38A9A86B9840}">
      <dgm:prSet/>
      <dgm:spPr/>
      <dgm:t>
        <a:bodyPr/>
        <a:lstStyle/>
        <a:p>
          <a:endParaRPr lang="zh-TW" altLang="en-US"/>
        </a:p>
      </dgm:t>
    </dgm:pt>
    <dgm:pt modelId="{1EE5DB0B-6002-4E2E-BAF7-91CF6B19A089}" type="sibTrans" cxnId="{0CC2FC1E-2340-4E51-80F8-38A9A86B9840}">
      <dgm:prSet/>
      <dgm:spPr/>
      <dgm:t>
        <a:bodyPr/>
        <a:lstStyle/>
        <a:p>
          <a:endParaRPr lang="zh-TW" altLang="en-US"/>
        </a:p>
      </dgm:t>
    </dgm:pt>
    <dgm:pt modelId="{5435C872-5092-4558-8794-CC9F380D8EC3}">
      <dgm:prSet phldrT="[文字]"/>
      <dgm:spPr/>
      <dgm:t>
        <a:bodyPr/>
        <a:lstStyle/>
        <a:p>
          <a:r>
            <a:rPr lang="zh-TW" altLang="en-US" b="1" dirty="0" smtClean="0">
              <a:latin typeface="+mj-ea"/>
              <a:ea typeface="+mj-ea"/>
            </a:rPr>
            <a:t>融資</a:t>
          </a:r>
          <a:endParaRPr lang="zh-TW" altLang="en-US" b="1" dirty="0">
            <a:latin typeface="+mj-ea"/>
            <a:ea typeface="+mj-ea"/>
          </a:endParaRPr>
        </a:p>
      </dgm:t>
    </dgm:pt>
    <dgm:pt modelId="{3007724B-2DC8-47C8-A17A-377D184840A0}" type="parTrans" cxnId="{84D59C05-1E30-450A-A8D8-E66B4763465F}">
      <dgm:prSet/>
      <dgm:spPr/>
      <dgm:t>
        <a:bodyPr/>
        <a:lstStyle/>
        <a:p>
          <a:endParaRPr lang="zh-TW" altLang="en-US"/>
        </a:p>
      </dgm:t>
    </dgm:pt>
    <dgm:pt modelId="{DB818E8A-F399-47BD-932B-8A5B36775C1A}" type="sibTrans" cxnId="{84D59C05-1E30-450A-A8D8-E66B4763465F}">
      <dgm:prSet/>
      <dgm:spPr/>
      <dgm:t>
        <a:bodyPr/>
        <a:lstStyle/>
        <a:p>
          <a:endParaRPr lang="zh-TW" altLang="en-US"/>
        </a:p>
      </dgm:t>
    </dgm:pt>
    <dgm:pt modelId="{1F76F58D-B975-4B14-8133-F0708F5B8CEA}">
      <dgm:prSet phldrT="[文字]"/>
      <dgm:spPr/>
      <dgm:t>
        <a:bodyPr/>
        <a:lstStyle/>
        <a:p>
          <a:r>
            <a:rPr lang="zh-TW" altLang="en-US" b="1" dirty="0" smtClean="0">
              <a:latin typeface="+mj-ea"/>
              <a:ea typeface="+mj-ea"/>
            </a:rPr>
            <a:t>固定資產</a:t>
          </a:r>
          <a:endParaRPr lang="zh-TW" altLang="en-US" b="1" dirty="0">
            <a:latin typeface="+mj-ea"/>
            <a:ea typeface="+mj-ea"/>
          </a:endParaRPr>
        </a:p>
      </dgm:t>
    </dgm:pt>
    <dgm:pt modelId="{EA235507-E162-40A0-99D5-FA2D263F72A0}" type="parTrans" cxnId="{3360A873-D7BB-44F4-B154-434AB76DC283}">
      <dgm:prSet/>
      <dgm:spPr/>
      <dgm:t>
        <a:bodyPr/>
        <a:lstStyle/>
        <a:p>
          <a:endParaRPr lang="zh-TW" altLang="en-US"/>
        </a:p>
      </dgm:t>
    </dgm:pt>
    <dgm:pt modelId="{4C4EBB12-703B-4781-AEC6-BF254831E410}" type="sibTrans" cxnId="{3360A873-D7BB-44F4-B154-434AB76DC283}">
      <dgm:prSet/>
      <dgm:spPr/>
      <dgm:t>
        <a:bodyPr/>
        <a:lstStyle/>
        <a:p>
          <a:endParaRPr lang="zh-TW" altLang="en-US"/>
        </a:p>
      </dgm:t>
    </dgm:pt>
    <dgm:pt modelId="{59226851-18E9-43CE-8EA4-BE2DD3D2D4DA}">
      <dgm:prSet phldrT="[文字]"/>
      <dgm:spPr/>
      <dgm:t>
        <a:bodyPr/>
        <a:lstStyle/>
        <a:p>
          <a:r>
            <a:rPr lang="zh-TW" altLang="en-US" b="1" dirty="0" smtClean="0">
              <a:latin typeface="+mj-ea"/>
              <a:ea typeface="+mj-ea"/>
            </a:rPr>
            <a:t>投資</a:t>
          </a:r>
          <a:endParaRPr lang="zh-TW" altLang="en-US" b="1" dirty="0">
            <a:latin typeface="+mj-ea"/>
            <a:ea typeface="+mj-ea"/>
          </a:endParaRPr>
        </a:p>
      </dgm:t>
    </dgm:pt>
    <dgm:pt modelId="{9891D43F-E3CF-423A-9B4D-CA17AE5A115E}" type="parTrans" cxnId="{F26A6C60-1ED2-4F12-83FE-D1D7EDE10B32}">
      <dgm:prSet/>
      <dgm:spPr/>
      <dgm:t>
        <a:bodyPr/>
        <a:lstStyle/>
        <a:p>
          <a:endParaRPr lang="zh-TW" altLang="en-US"/>
        </a:p>
      </dgm:t>
    </dgm:pt>
    <dgm:pt modelId="{D42102FF-05C4-49EF-9C5E-5834042CE198}" type="sibTrans" cxnId="{F26A6C60-1ED2-4F12-83FE-D1D7EDE10B32}">
      <dgm:prSet/>
      <dgm:spPr/>
      <dgm:t>
        <a:bodyPr/>
        <a:lstStyle/>
        <a:p>
          <a:endParaRPr lang="zh-TW" altLang="en-US"/>
        </a:p>
      </dgm:t>
    </dgm:pt>
    <dgm:pt modelId="{1375FB06-88DA-4917-B741-FC3DBA84873C}" type="pres">
      <dgm:prSet presAssocID="{43AE4B66-6434-478B-9461-157AE3D2AD56}" presName="composite" presStyleCnt="0">
        <dgm:presLayoutVars>
          <dgm:chMax val="1"/>
          <dgm:dir/>
          <dgm:resizeHandles val="exact"/>
        </dgm:presLayoutVars>
      </dgm:prSet>
      <dgm:spPr/>
      <dgm:t>
        <a:bodyPr/>
        <a:lstStyle/>
        <a:p>
          <a:endParaRPr lang="zh-TW" altLang="en-US"/>
        </a:p>
      </dgm:t>
    </dgm:pt>
    <dgm:pt modelId="{D4B0811D-1D9C-42A8-AC2D-1ACFCF5F8C7F}" type="pres">
      <dgm:prSet presAssocID="{43AE4B66-6434-478B-9461-157AE3D2AD56}" presName="radial" presStyleCnt="0">
        <dgm:presLayoutVars>
          <dgm:animLvl val="ctr"/>
        </dgm:presLayoutVars>
      </dgm:prSet>
      <dgm:spPr/>
    </dgm:pt>
    <dgm:pt modelId="{7167718E-FE15-48F8-9EAD-FAEE86B51367}" type="pres">
      <dgm:prSet presAssocID="{9038E326-D874-497D-9CA2-B53AF9EF5895}" presName="centerShape" presStyleLbl="vennNode1" presStyleIdx="0" presStyleCnt="9"/>
      <dgm:spPr/>
      <dgm:t>
        <a:bodyPr/>
        <a:lstStyle/>
        <a:p>
          <a:endParaRPr lang="zh-TW" altLang="en-US"/>
        </a:p>
      </dgm:t>
    </dgm:pt>
    <dgm:pt modelId="{DEC983C2-2F8B-46EF-9EC0-18BD794117D9}" type="pres">
      <dgm:prSet presAssocID="{C5A06741-7CFD-426F-BA5F-21B35601710E}" presName="node" presStyleLbl="vennNode1" presStyleIdx="1" presStyleCnt="9">
        <dgm:presLayoutVars>
          <dgm:bulletEnabled val="1"/>
        </dgm:presLayoutVars>
      </dgm:prSet>
      <dgm:spPr/>
      <dgm:t>
        <a:bodyPr/>
        <a:lstStyle/>
        <a:p>
          <a:endParaRPr lang="zh-TW" altLang="en-US"/>
        </a:p>
      </dgm:t>
    </dgm:pt>
    <dgm:pt modelId="{0D5AB934-35A3-405A-870F-9FEB5E66D9EC}" type="pres">
      <dgm:prSet presAssocID="{98CD67FD-BE05-4770-BC64-99739607309A}" presName="node" presStyleLbl="vennNode1" presStyleIdx="2" presStyleCnt="9">
        <dgm:presLayoutVars>
          <dgm:bulletEnabled val="1"/>
        </dgm:presLayoutVars>
      </dgm:prSet>
      <dgm:spPr/>
      <dgm:t>
        <a:bodyPr/>
        <a:lstStyle/>
        <a:p>
          <a:endParaRPr lang="zh-TW" altLang="en-US"/>
        </a:p>
      </dgm:t>
    </dgm:pt>
    <dgm:pt modelId="{F618EBA8-6BF0-4A6B-B957-3BB19E5260E0}" type="pres">
      <dgm:prSet presAssocID="{C9C7B438-0E71-4BFA-861B-F9F183CEC479}" presName="node" presStyleLbl="vennNode1" presStyleIdx="3" presStyleCnt="9">
        <dgm:presLayoutVars>
          <dgm:bulletEnabled val="1"/>
        </dgm:presLayoutVars>
      </dgm:prSet>
      <dgm:spPr/>
      <dgm:t>
        <a:bodyPr/>
        <a:lstStyle/>
        <a:p>
          <a:endParaRPr lang="zh-TW" altLang="en-US"/>
        </a:p>
      </dgm:t>
    </dgm:pt>
    <dgm:pt modelId="{B4C050B4-F262-42DF-B675-D77645622F93}" type="pres">
      <dgm:prSet presAssocID="{1D163BA6-1E27-4B4B-A15F-6F59796D491A}" presName="node" presStyleLbl="vennNode1" presStyleIdx="4" presStyleCnt="9" custRadScaleRad="102380" custRadScaleInc="1688">
        <dgm:presLayoutVars>
          <dgm:bulletEnabled val="1"/>
        </dgm:presLayoutVars>
      </dgm:prSet>
      <dgm:spPr/>
      <dgm:t>
        <a:bodyPr/>
        <a:lstStyle/>
        <a:p>
          <a:endParaRPr lang="zh-TW" altLang="en-US"/>
        </a:p>
      </dgm:t>
    </dgm:pt>
    <dgm:pt modelId="{5102A8C6-605C-4865-95E1-A01A237190EB}" type="pres">
      <dgm:prSet presAssocID="{5435C872-5092-4558-8794-CC9F380D8EC3}" presName="node" presStyleLbl="vennNode1" presStyleIdx="5" presStyleCnt="9">
        <dgm:presLayoutVars>
          <dgm:bulletEnabled val="1"/>
        </dgm:presLayoutVars>
      </dgm:prSet>
      <dgm:spPr/>
      <dgm:t>
        <a:bodyPr/>
        <a:lstStyle/>
        <a:p>
          <a:endParaRPr lang="zh-TW" altLang="en-US"/>
        </a:p>
      </dgm:t>
    </dgm:pt>
    <dgm:pt modelId="{AC53CCE3-123C-4756-9DBF-331E8EE05150}" type="pres">
      <dgm:prSet presAssocID="{1F76F58D-B975-4B14-8133-F0708F5B8CEA}" presName="node" presStyleLbl="vennNode1" presStyleIdx="6" presStyleCnt="9">
        <dgm:presLayoutVars>
          <dgm:bulletEnabled val="1"/>
        </dgm:presLayoutVars>
      </dgm:prSet>
      <dgm:spPr/>
      <dgm:t>
        <a:bodyPr/>
        <a:lstStyle/>
        <a:p>
          <a:endParaRPr lang="zh-TW" altLang="en-US"/>
        </a:p>
      </dgm:t>
    </dgm:pt>
    <dgm:pt modelId="{E828FA96-85DD-4A89-8A47-8570B49D746B}" type="pres">
      <dgm:prSet presAssocID="{59226851-18E9-43CE-8EA4-BE2DD3D2D4DA}" presName="node" presStyleLbl="vennNode1" presStyleIdx="7" presStyleCnt="9">
        <dgm:presLayoutVars>
          <dgm:bulletEnabled val="1"/>
        </dgm:presLayoutVars>
      </dgm:prSet>
      <dgm:spPr/>
      <dgm:t>
        <a:bodyPr/>
        <a:lstStyle/>
        <a:p>
          <a:endParaRPr lang="zh-TW" altLang="en-US"/>
        </a:p>
      </dgm:t>
    </dgm:pt>
    <dgm:pt modelId="{5D72973B-8BD9-49B2-B030-D277294883BA}" type="pres">
      <dgm:prSet presAssocID="{EC6B3D9D-41BC-4292-98AC-0412DC3BBBE5}" presName="node" presStyleLbl="vennNode1" presStyleIdx="8" presStyleCnt="9">
        <dgm:presLayoutVars>
          <dgm:bulletEnabled val="1"/>
        </dgm:presLayoutVars>
      </dgm:prSet>
      <dgm:spPr/>
      <dgm:t>
        <a:bodyPr/>
        <a:lstStyle/>
        <a:p>
          <a:endParaRPr lang="zh-TW" altLang="en-US"/>
        </a:p>
      </dgm:t>
    </dgm:pt>
  </dgm:ptLst>
  <dgm:cxnLst>
    <dgm:cxn modelId="{1A316EE8-1276-4BF1-90E7-C0052D4125CF}" srcId="{9038E326-D874-497D-9CA2-B53AF9EF5895}" destId="{C9C7B438-0E71-4BFA-861B-F9F183CEC479}" srcOrd="2" destOrd="0" parTransId="{E1393F3E-2D2E-4C22-B247-D52561342FFB}" sibTransId="{37F42738-7E1D-432B-9D30-40C6C0DCE892}"/>
    <dgm:cxn modelId="{F26A6C60-1ED2-4F12-83FE-D1D7EDE10B32}" srcId="{9038E326-D874-497D-9CA2-B53AF9EF5895}" destId="{59226851-18E9-43CE-8EA4-BE2DD3D2D4DA}" srcOrd="6" destOrd="0" parTransId="{9891D43F-E3CF-423A-9B4D-CA17AE5A115E}" sibTransId="{D42102FF-05C4-49EF-9C5E-5834042CE198}"/>
    <dgm:cxn modelId="{30AE77BC-3183-4B7E-A67D-A94FAFA81D96}" type="presOf" srcId="{C5A06741-7CFD-426F-BA5F-21B35601710E}" destId="{DEC983C2-2F8B-46EF-9EC0-18BD794117D9}" srcOrd="0" destOrd="0" presId="urn:microsoft.com/office/officeart/2005/8/layout/radial3"/>
    <dgm:cxn modelId="{6EB7A636-D5E9-461C-B953-5622A4DAA26F}" type="presOf" srcId="{43AE4B66-6434-478B-9461-157AE3D2AD56}" destId="{1375FB06-88DA-4917-B741-FC3DBA84873C}" srcOrd="0" destOrd="0" presId="urn:microsoft.com/office/officeart/2005/8/layout/radial3"/>
    <dgm:cxn modelId="{84D59C05-1E30-450A-A8D8-E66B4763465F}" srcId="{9038E326-D874-497D-9CA2-B53AF9EF5895}" destId="{5435C872-5092-4558-8794-CC9F380D8EC3}" srcOrd="4" destOrd="0" parTransId="{3007724B-2DC8-47C8-A17A-377D184840A0}" sibTransId="{DB818E8A-F399-47BD-932B-8A5B36775C1A}"/>
    <dgm:cxn modelId="{708158B0-9BAF-44CB-878B-184355CD95DF}" type="presOf" srcId="{1F76F58D-B975-4B14-8133-F0708F5B8CEA}" destId="{AC53CCE3-123C-4756-9DBF-331E8EE05150}" srcOrd="0" destOrd="0" presId="urn:microsoft.com/office/officeart/2005/8/layout/radial3"/>
    <dgm:cxn modelId="{D325D95E-A233-4538-8EBD-7B823B43CABB}" type="presOf" srcId="{9038E326-D874-497D-9CA2-B53AF9EF5895}" destId="{7167718E-FE15-48F8-9EAD-FAEE86B51367}" srcOrd="0" destOrd="0" presId="urn:microsoft.com/office/officeart/2005/8/layout/radial3"/>
    <dgm:cxn modelId="{94AF3A35-DFA7-4622-BCC5-5DF20DE20447}" srcId="{9038E326-D874-497D-9CA2-B53AF9EF5895}" destId="{C5A06741-7CFD-426F-BA5F-21B35601710E}" srcOrd="0" destOrd="0" parTransId="{A41919FD-267A-4BDA-9C5D-4613D35058E0}" sibTransId="{1F737711-1CF0-4AC2-B636-3AB0A600AABC}"/>
    <dgm:cxn modelId="{3360A873-D7BB-44F4-B154-434AB76DC283}" srcId="{9038E326-D874-497D-9CA2-B53AF9EF5895}" destId="{1F76F58D-B975-4B14-8133-F0708F5B8CEA}" srcOrd="5" destOrd="0" parTransId="{EA235507-E162-40A0-99D5-FA2D263F72A0}" sibTransId="{4C4EBB12-703B-4781-AEC6-BF254831E410}"/>
    <dgm:cxn modelId="{706F4481-E71F-416F-9BF6-2107924F5E06}" type="presOf" srcId="{98CD67FD-BE05-4770-BC64-99739607309A}" destId="{0D5AB934-35A3-405A-870F-9FEB5E66D9EC}" srcOrd="0" destOrd="0" presId="urn:microsoft.com/office/officeart/2005/8/layout/radial3"/>
    <dgm:cxn modelId="{8EAEC0EE-45B1-4A98-94EA-7E945CA9475A}" type="presOf" srcId="{1D163BA6-1E27-4B4B-A15F-6F59796D491A}" destId="{B4C050B4-F262-42DF-B675-D77645622F93}" srcOrd="0" destOrd="0" presId="urn:microsoft.com/office/officeart/2005/8/layout/radial3"/>
    <dgm:cxn modelId="{7A332381-902D-42EF-A343-482DF7395E7E}" srcId="{43AE4B66-6434-478B-9461-157AE3D2AD56}" destId="{C435BDC8-2946-4E74-BAD2-E03B703EB2D7}" srcOrd="1" destOrd="0" parTransId="{D2F661C5-81E4-4507-93DE-FAED17B2552C}" sibTransId="{C228AE78-8285-42F7-A518-7BE565F75FBD}"/>
    <dgm:cxn modelId="{CD6ECACC-A0C1-4FD0-B67D-DFAFF75C8CB4}" type="presOf" srcId="{5435C872-5092-4558-8794-CC9F380D8EC3}" destId="{5102A8C6-605C-4865-95E1-A01A237190EB}" srcOrd="0" destOrd="0" presId="urn:microsoft.com/office/officeart/2005/8/layout/radial3"/>
    <dgm:cxn modelId="{9B0CB3A2-FC9B-4CD0-8E66-DB85EFF26C77}" type="presOf" srcId="{C9C7B438-0E71-4BFA-861B-F9F183CEC479}" destId="{F618EBA8-6BF0-4A6B-B957-3BB19E5260E0}" srcOrd="0" destOrd="0" presId="urn:microsoft.com/office/officeart/2005/8/layout/radial3"/>
    <dgm:cxn modelId="{79D22466-DDC5-4B74-B5CA-B21530FCC867}" srcId="{43AE4B66-6434-478B-9461-157AE3D2AD56}" destId="{9038E326-D874-497D-9CA2-B53AF9EF5895}" srcOrd="0" destOrd="0" parTransId="{087449A1-A0F1-4AA5-BD96-89686E3A01B7}" sibTransId="{6E0B67C1-4F90-40FC-A3B2-4F825ECC03D2}"/>
    <dgm:cxn modelId="{0CC2FC1E-2340-4E51-80F8-38A9A86B9840}" srcId="{9038E326-D874-497D-9CA2-B53AF9EF5895}" destId="{EC6B3D9D-41BC-4292-98AC-0412DC3BBBE5}" srcOrd="7" destOrd="0" parTransId="{803B28FD-7945-4F7A-832C-DC403333BF46}" sibTransId="{1EE5DB0B-6002-4E2E-BAF7-91CF6B19A089}"/>
    <dgm:cxn modelId="{470436DD-985F-4E55-866B-3E6D0BF858E1}" srcId="{9038E326-D874-497D-9CA2-B53AF9EF5895}" destId="{1D163BA6-1E27-4B4B-A15F-6F59796D491A}" srcOrd="3" destOrd="0" parTransId="{128C2064-4FD3-43C0-A50A-D299785BE1B1}" sibTransId="{BAEF8DC4-D9C4-4435-8A24-452009B5E5C5}"/>
    <dgm:cxn modelId="{9AD19429-660D-4800-9DF3-0D36A12BDF82}" srcId="{9038E326-D874-497D-9CA2-B53AF9EF5895}" destId="{98CD67FD-BE05-4770-BC64-99739607309A}" srcOrd="1" destOrd="0" parTransId="{A129CB27-D315-4695-8039-2F903757C442}" sibTransId="{5A5F65EF-4AFC-480F-8590-24EA58C1BFC5}"/>
    <dgm:cxn modelId="{87F39A98-2965-40CB-AB9F-C255D9814B83}" type="presOf" srcId="{59226851-18E9-43CE-8EA4-BE2DD3D2D4DA}" destId="{E828FA96-85DD-4A89-8A47-8570B49D746B}" srcOrd="0" destOrd="0" presId="urn:microsoft.com/office/officeart/2005/8/layout/radial3"/>
    <dgm:cxn modelId="{89B79794-BAC4-4F80-9F43-CB122F745C08}" type="presOf" srcId="{EC6B3D9D-41BC-4292-98AC-0412DC3BBBE5}" destId="{5D72973B-8BD9-49B2-B030-D277294883BA}" srcOrd="0" destOrd="0" presId="urn:microsoft.com/office/officeart/2005/8/layout/radial3"/>
    <dgm:cxn modelId="{02611D8C-7530-4C34-8A5D-68FEFFE9A15D}" type="presParOf" srcId="{1375FB06-88DA-4917-B741-FC3DBA84873C}" destId="{D4B0811D-1D9C-42A8-AC2D-1ACFCF5F8C7F}" srcOrd="0" destOrd="0" presId="urn:microsoft.com/office/officeart/2005/8/layout/radial3"/>
    <dgm:cxn modelId="{0D6BB5F5-B514-4F74-9D5F-E7399B8B5FD6}" type="presParOf" srcId="{D4B0811D-1D9C-42A8-AC2D-1ACFCF5F8C7F}" destId="{7167718E-FE15-48F8-9EAD-FAEE86B51367}" srcOrd="0" destOrd="0" presId="urn:microsoft.com/office/officeart/2005/8/layout/radial3"/>
    <dgm:cxn modelId="{B355DF40-C7AB-4F44-99E4-3BBA3DB8953D}" type="presParOf" srcId="{D4B0811D-1D9C-42A8-AC2D-1ACFCF5F8C7F}" destId="{DEC983C2-2F8B-46EF-9EC0-18BD794117D9}" srcOrd="1" destOrd="0" presId="urn:microsoft.com/office/officeart/2005/8/layout/radial3"/>
    <dgm:cxn modelId="{4ACF8775-4976-42A0-95BA-C69F6863E91C}" type="presParOf" srcId="{D4B0811D-1D9C-42A8-AC2D-1ACFCF5F8C7F}" destId="{0D5AB934-35A3-405A-870F-9FEB5E66D9EC}" srcOrd="2" destOrd="0" presId="urn:microsoft.com/office/officeart/2005/8/layout/radial3"/>
    <dgm:cxn modelId="{657681A4-985D-4990-9B70-239FC8B5D264}" type="presParOf" srcId="{D4B0811D-1D9C-42A8-AC2D-1ACFCF5F8C7F}" destId="{F618EBA8-6BF0-4A6B-B957-3BB19E5260E0}" srcOrd="3" destOrd="0" presId="urn:microsoft.com/office/officeart/2005/8/layout/radial3"/>
    <dgm:cxn modelId="{F455148E-5A18-4E87-8A91-691DAA3BF0A3}" type="presParOf" srcId="{D4B0811D-1D9C-42A8-AC2D-1ACFCF5F8C7F}" destId="{B4C050B4-F262-42DF-B675-D77645622F93}" srcOrd="4" destOrd="0" presId="urn:microsoft.com/office/officeart/2005/8/layout/radial3"/>
    <dgm:cxn modelId="{C803603B-151F-4C29-A23F-3B93BB978CB5}" type="presParOf" srcId="{D4B0811D-1D9C-42A8-AC2D-1ACFCF5F8C7F}" destId="{5102A8C6-605C-4865-95E1-A01A237190EB}" srcOrd="5" destOrd="0" presId="urn:microsoft.com/office/officeart/2005/8/layout/radial3"/>
    <dgm:cxn modelId="{AB7F1D73-2D4C-4FA7-B19F-FEFA46C018D5}" type="presParOf" srcId="{D4B0811D-1D9C-42A8-AC2D-1ACFCF5F8C7F}" destId="{AC53CCE3-123C-4756-9DBF-331E8EE05150}" srcOrd="6" destOrd="0" presId="urn:microsoft.com/office/officeart/2005/8/layout/radial3"/>
    <dgm:cxn modelId="{E8787531-6779-4819-83FE-BD00D63FE580}" type="presParOf" srcId="{D4B0811D-1D9C-42A8-AC2D-1ACFCF5F8C7F}" destId="{E828FA96-85DD-4A89-8A47-8570B49D746B}" srcOrd="7" destOrd="0" presId="urn:microsoft.com/office/officeart/2005/8/layout/radial3"/>
    <dgm:cxn modelId="{CEF9338D-6A5A-4744-8119-DDD7F26BAACF}" type="presParOf" srcId="{D4B0811D-1D9C-42A8-AC2D-1ACFCF5F8C7F}" destId="{5D72973B-8BD9-49B2-B030-D277294883BA}" srcOrd="8"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AE4B66-6434-478B-9461-157AE3D2AD56}"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zh-TW" altLang="en-US"/>
        </a:p>
      </dgm:t>
    </dgm:pt>
    <dgm:pt modelId="{9038E326-D874-497D-9CA2-B53AF9EF5895}">
      <dgm:prSet phldrT="[文字]">
        <dgm:style>
          <a:lnRef idx="3">
            <a:schemeClr val="lt1"/>
          </a:lnRef>
          <a:fillRef idx="1">
            <a:schemeClr val="accent5"/>
          </a:fillRef>
          <a:effectRef idx="1">
            <a:schemeClr val="accent5"/>
          </a:effectRef>
          <a:fontRef idx="minor">
            <a:schemeClr val="lt1"/>
          </a:fontRef>
        </dgm:style>
      </dgm:prSet>
      <dgm:spPr/>
      <dgm:t>
        <a:bodyPr/>
        <a:lstStyle/>
        <a:p>
          <a:r>
            <a:rPr lang="en-US" altLang="zh-TW" b="1" dirty="0" smtClean="0">
              <a:latin typeface="+mj-ea"/>
              <a:ea typeface="+mj-ea"/>
            </a:rPr>
            <a:t>15</a:t>
          </a:r>
          <a:r>
            <a:rPr lang="zh-TW" altLang="en-US" b="1" dirty="0" smtClean="0">
              <a:latin typeface="+mj-ea"/>
              <a:ea typeface="+mj-ea"/>
            </a:rPr>
            <a:t>項</a:t>
          </a:r>
          <a:endParaRPr lang="en-US" altLang="zh-TW" b="1" dirty="0" smtClean="0">
            <a:latin typeface="+mj-ea"/>
            <a:ea typeface="+mj-ea"/>
          </a:endParaRPr>
        </a:p>
        <a:p>
          <a:r>
            <a:rPr lang="zh-TW" altLang="en-US" b="1" dirty="0" smtClean="0">
              <a:latin typeface="+mj-ea"/>
              <a:ea typeface="+mj-ea"/>
            </a:rPr>
            <a:t>作業控制</a:t>
          </a:r>
          <a:endParaRPr lang="zh-TW" altLang="en-US" b="1" dirty="0">
            <a:latin typeface="+mj-ea"/>
            <a:ea typeface="+mj-ea"/>
          </a:endParaRPr>
        </a:p>
      </dgm:t>
    </dgm:pt>
    <dgm:pt modelId="{087449A1-A0F1-4AA5-BD96-89686E3A01B7}" type="parTrans" cxnId="{79D22466-DDC5-4B74-B5CA-B21530FCC867}">
      <dgm:prSet/>
      <dgm:spPr/>
      <dgm:t>
        <a:bodyPr/>
        <a:lstStyle/>
        <a:p>
          <a:endParaRPr lang="zh-TW" altLang="en-US"/>
        </a:p>
      </dgm:t>
    </dgm:pt>
    <dgm:pt modelId="{6E0B67C1-4F90-40FC-A3B2-4F825ECC03D2}" type="sibTrans" cxnId="{79D22466-DDC5-4B74-B5CA-B21530FCC867}">
      <dgm:prSet/>
      <dgm:spPr/>
      <dgm:t>
        <a:bodyPr/>
        <a:lstStyle/>
        <a:p>
          <a:endParaRPr lang="zh-TW" altLang="en-US"/>
        </a:p>
      </dgm:t>
    </dgm:pt>
    <dgm:pt modelId="{C5A06741-7CFD-426F-BA5F-21B35601710E}">
      <dgm:prSet phldrT="[文字]"/>
      <dgm:spPr/>
      <dgm:t>
        <a:bodyPr/>
        <a:lstStyle/>
        <a:p>
          <a:r>
            <a:rPr lang="zh-TW" altLang="en-US" b="1" dirty="0" smtClean="0">
              <a:latin typeface="+mj-ea"/>
              <a:ea typeface="+mj-ea"/>
            </a:rPr>
            <a:t>印鑑</a:t>
          </a:r>
          <a:endParaRPr lang="en-US" altLang="zh-TW" b="1" dirty="0" smtClean="0">
            <a:latin typeface="+mj-ea"/>
            <a:ea typeface="+mj-ea"/>
          </a:endParaRPr>
        </a:p>
        <a:p>
          <a:r>
            <a:rPr lang="zh-TW" altLang="en-US" b="1" dirty="0" smtClean="0">
              <a:latin typeface="+mj-ea"/>
              <a:ea typeface="+mj-ea"/>
            </a:rPr>
            <a:t>使用</a:t>
          </a:r>
          <a:endParaRPr lang="zh-TW" altLang="en-US" b="1" dirty="0">
            <a:latin typeface="+mj-ea"/>
            <a:ea typeface="+mj-ea"/>
          </a:endParaRPr>
        </a:p>
      </dgm:t>
    </dgm:pt>
    <dgm:pt modelId="{A41919FD-267A-4BDA-9C5D-4613D35058E0}" type="parTrans" cxnId="{94AF3A35-DFA7-4622-BCC5-5DF20DE20447}">
      <dgm:prSet/>
      <dgm:spPr/>
      <dgm:t>
        <a:bodyPr/>
        <a:lstStyle/>
        <a:p>
          <a:endParaRPr lang="zh-TW" altLang="en-US"/>
        </a:p>
      </dgm:t>
    </dgm:pt>
    <dgm:pt modelId="{1F737711-1CF0-4AC2-B636-3AB0A600AABC}" type="sibTrans" cxnId="{94AF3A35-DFA7-4622-BCC5-5DF20DE20447}">
      <dgm:prSet/>
      <dgm:spPr/>
      <dgm:t>
        <a:bodyPr/>
        <a:lstStyle/>
        <a:p>
          <a:endParaRPr lang="zh-TW" altLang="en-US"/>
        </a:p>
      </dgm:t>
    </dgm:pt>
    <dgm:pt modelId="{98CD67FD-BE05-4770-BC64-99739607309A}">
      <dgm:prSet phldrT="[文字]"/>
      <dgm:spPr/>
      <dgm:t>
        <a:bodyPr/>
        <a:lstStyle/>
        <a:p>
          <a:r>
            <a:rPr lang="zh-TW" altLang="en-US" b="1" dirty="0" smtClean="0">
              <a:latin typeface="+mj-ea"/>
              <a:ea typeface="+mj-ea"/>
            </a:rPr>
            <a:t>票據領用</a:t>
          </a:r>
          <a:endParaRPr lang="zh-TW" altLang="en-US" b="1" dirty="0">
            <a:latin typeface="+mj-ea"/>
            <a:ea typeface="+mj-ea"/>
          </a:endParaRPr>
        </a:p>
      </dgm:t>
    </dgm:pt>
    <dgm:pt modelId="{A129CB27-D315-4695-8039-2F903757C442}" type="parTrans" cxnId="{9AD19429-660D-4800-9DF3-0D36A12BDF82}">
      <dgm:prSet/>
      <dgm:spPr/>
      <dgm:t>
        <a:bodyPr/>
        <a:lstStyle/>
        <a:p>
          <a:endParaRPr lang="zh-TW" altLang="en-US"/>
        </a:p>
      </dgm:t>
    </dgm:pt>
    <dgm:pt modelId="{5A5F65EF-4AFC-480F-8590-24EA58C1BFC5}" type="sibTrans" cxnId="{9AD19429-660D-4800-9DF3-0D36A12BDF82}">
      <dgm:prSet/>
      <dgm:spPr/>
      <dgm:t>
        <a:bodyPr/>
        <a:lstStyle/>
        <a:p>
          <a:endParaRPr lang="zh-TW" altLang="en-US"/>
        </a:p>
      </dgm:t>
    </dgm:pt>
    <dgm:pt modelId="{1D163BA6-1E27-4B4B-A15F-6F59796D491A}">
      <dgm:prSet phldrT="[文字]"/>
      <dgm:spPr/>
      <dgm:t>
        <a:bodyPr/>
        <a:lstStyle/>
        <a:p>
          <a:r>
            <a:rPr lang="zh-TW" altLang="en-US" b="1" dirty="0" smtClean="0">
              <a:latin typeface="+mj-ea"/>
              <a:ea typeface="+mj-ea"/>
            </a:rPr>
            <a:t>預算</a:t>
          </a:r>
          <a:endParaRPr lang="zh-TW" altLang="en-US" b="1" dirty="0">
            <a:latin typeface="+mj-ea"/>
            <a:ea typeface="+mj-ea"/>
          </a:endParaRPr>
        </a:p>
      </dgm:t>
    </dgm:pt>
    <dgm:pt modelId="{128C2064-4FD3-43C0-A50A-D299785BE1B1}" type="parTrans" cxnId="{470436DD-985F-4E55-866B-3E6D0BF858E1}">
      <dgm:prSet/>
      <dgm:spPr/>
      <dgm:t>
        <a:bodyPr/>
        <a:lstStyle/>
        <a:p>
          <a:endParaRPr lang="zh-TW" altLang="en-US"/>
        </a:p>
      </dgm:t>
    </dgm:pt>
    <dgm:pt modelId="{BAEF8DC4-D9C4-4435-8A24-452009B5E5C5}" type="sibTrans" cxnId="{470436DD-985F-4E55-866B-3E6D0BF858E1}">
      <dgm:prSet/>
      <dgm:spPr/>
      <dgm:t>
        <a:bodyPr/>
        <a:lstStyle/>
        <a:p>
          <a:endParaRPr lang="zh-TW" altLang="en-US"/>
        </a:p>
      </dgm:t>
    </dgm:pt>
    <dgm:pt modelId="{C435BDC8-2946-4E74-BAD2-E03B703EB2D7}">
      <dgm:prSet phldrT="[文字]" phldr="1"/>
      <dgm:spPr/>
      <dgm:t>
        <a:bodyPr/>
        <a:lstStyle/>
        <a:p>
          <a:endParaRPr lang="zh-TW" altLang="en-US" dirty="0"/>
        </a:p>
      </dgm:t>
    </dgm:pt>
    <dgm:pt modelId="{D2F661C5-81E4-4507-93DE-FAED17B2552C}" type="parTrans" cxnId="{7A332381-902D-42EF-A343-482DF7395E7E}">
      <dgm:prSet/>
      <dgm:spPr/>
      <dgm:t>
        <a:bodyPr/>
        <a:lstStyle/>
        <a:p>
          <a:endParaRPr lang="zh-TW" altLang="en-US"/>
        </a:p>
      </dgm:t>
    </dgm:pt>
    <dgm:pt modelId="{C228AE78-8285-42F7-A518-7BE565F75FBD}" type="sibTrans" cxnId="{7A332381-902D-42EF-A343-482DF7395E7E}">
      <dgm:prSet/>
      <dgm:spPr/>
      <dgm:t>
        <a:bodyPr/>
        <a:lstStyle/>
        <a:p>
          <a:endParaRPr lang="zh-TW" altLang="en-US"/>
        </a:p>
      </dgm:t>
    </dgm:pt>
    <dgm:pt modelId="{EC6B3D9D-41BC-4292-98AC-0412DC3BBBE5}">
      <dgm:prSet phldrT="[文字]"/>
      <dgm:spPr/>
      <dgm:t>
        <a:bodyPr/>
        <a:lstStyle/>
        <a:p>
          <a:r>
            <a:rPr lang="zh-TW" altLang="en-US" b="1" dirty="0" smtClean="0">
              <a:latin typeface="+mj-ea"/>
              <a:ea typeface="+mj-ea"/>
            </a:rPr>
            <a:t>職務授權</a:t>
          </a:r>
          <a:r>
            <a:rPr lang="en-US" altLang="zh-TW" b="1" dirty="0" smtClean="0">
              <a:latin typeface="+mj-ea"/>
              <a:ea typeface="+mj-ea"/>
            </a:rPr>
            <a:t>/</a:t>
          </a:r>
          <a:r>
            <a:rPr lang="zh-TW" altLang="en-US" b="1" dirty="0" smtClean="0">
              <a:latin typeface="+mj-ea"/>
              <a:ea typeface="+mj-ea"/>
            </a:rPr>
            <a:t>代理</a:t>
          </a:r>
          <a:endParaRPr lang="zh-TW" altLang="en-US" b="1" dirty="0">
            <a:latin typeface="+mj-ea"/>
            <a:ea typeface="+mj-ea"/>
          </a:endParaRPr>
        </a:p>
      </dgm:t>
    </dgm:pt>
    <dgm:pt modelId="{803B28FD-7945-4F7A-832C-DC403333BF46}" type="parTrans" cxnId="{0CC2FC1E-2340-4E51-80F8-38A9A86B9840}">
      <dgm:prSet/>
      <dgm:spPr/>
      <dgm:t>
        <a:bodyPr/>
        <a:lstStyle/>
        <a:p>
          <a:endParaRPr lang="zh-TW" altLang="en-US"/>
        </a:p>
      </dgm:t>
    </dgm:pt>
    <dgm:pt modelId="{1EE5DB0B-6002-4E2E-BAF7-91CF6B19A089}" type="sibTrans" cxnId="{0CC2FC1E-2340-4E51-80F8-38A9A86B9840}">
      <dgm:prSet/>
      <dgm:spPr/>
      <dgm:t>
        <a:bodyPr/>
        <a:lstStyle/>
        <a:p>
          <a:endParaRPr lang="zh-TW" altLang="en-US"/>
        </a:p>
      </dgm:t>
    </dgm:pt>
    <dgm:pt modelId="{5435C872-5092-4558-8794-CC9F380D8EC3}">
      <dgm:prSet phldrT="[文字]"/>
      <dgm:spPr/>
      <dgm:t>
        <a:bodyPr/>
        <a:lstStyle/>
        <a:p>
          <a:r>
            <a:rPr lang="zh-TW" altLang="en-US" b="1" dirty="0" smtClean="0">
              <a:latin typeface="+mj-ea"/>
              <a:ea typeface="+mj-ea"/>
            </a:rPr>
            <a:t>財產</a:t>
          </a:r>
          <a:endParaRPr lang="zh-TW" altLang="en-US" b="1" dirty="0">
            <a:latin typeface="+mj-ea"/>
            <a:ea typeface="+mj-ea"/>
          </a:endParaRPr>
        </a:p>
      </dgm:t>
    </dgm:pt>
    <dgm:pt modelId="{3007724B-2DC8-47C8-A17A-377D184840A0}" type="parTrans" cxnId="{84D59C05-1E30-450A-A8D8-E66B4763465F}">
      <dgm:prSet/>
      <dgm:spPr/>
      <dgm:t>
        <a:bodyPr/>
        <a:lstStyle/>
        <a:p>
          <a:endParaRPr lang="zh-TW" altLang="en-US"/>
        </a:p>
      </dgm:t>
    </dgm:pt>
    <dgm:pt modelId="{DB818E8A-F399-47BD-932B-8A5B36775C1A}" type="sibTrans" cxnId="{84D59C05-1E30-450A-A8D8-E66B4763465F}">
      <dgm:prSet/>
      <dgm:spPr/>
      <dgm:t>
        <a:bodyPr/>
        <a:lstStyle/>
        <a:p>
          <a:endParaRPr lang="zh-TW" altLang="en-US"/>
        </a:p>
      </dgm:t>
    </dgm:pt>
    <dgm:pt modelId="{1F76F58D-B975-4B14-8133-F0708F5B8CEA}">
      <dgm:prSet phldrT="[文字]"/>
      <dgm:spPr/>
      <dgm:t>
        <a:bodyPr/>
        <a:lstStyle/>
        <a:p>
          <a:r>
            <a:rPr lang="zh-TW" altLang="en-US" b="1" dirty="0" smtClean="0">
              <a:latin typeface="+mj-ea"/>
              <a:ea typeface="+mj-ea"/>
            </a:rPr>
            <a:t>背書保證</a:t>
          </a:r>
          <a:endParaRPr lang="zh-TW" altLang="en-US" b="1" dirty="0">
            <a:latin typeface="+mj-ea"/>
            <a:ea typeface="+mj-ea"/>
          </a:endParaRPr>
        </a:p>
      </dgm:t>
    </dgm:pt>
    <dgm:pt modelId="{EA235507-E162-40A0-99D5-FA2D263F72A0}" type="parTrans" cxnId="{3360A873-D7BB-44F4-B154-434AB76DC283}">
      <dgm:prSet/>
      <dgm:spPr/>
      <dgm:t>
        <a:bodyPr/>
        <a:lstStyle/>
        <a:p>
          <a:endParaRPr lang="zh-TW" altLang="en-US"/>
        </a:p>
      </dgm:t>
    </dgm:pt>
    <dgm:pt modelId="{4C4EBB12-703B-4781-AEC6-BF254831E410}" type="sibTrans" cxnId="{3360A873-D7BB-44F4-B154-434AB76DC283}">
      <dgm:prSet/>
      <dgm:spPr/>
      <dgm:t>
        <a:bodyPr/>
        <a:lstStyle/>
        <a:p>
          <a:endParaRPr lang="zh-TW" altLang="en-US"/>
        </a:p>
      </dgm:t>
    </dgm:pt>
    <dgm:pt modelId="{59226851-18E9-43CE-8EA4-BE2DD3D2D4DA}">
      <dgm:prSet phldrT="[文字]"/>
      <dgm:spPr/>
      <dgm:t>
        <a:bodyPr/>
        <a:lstStyle/>
        <a:p>
          <a:r>
            <a:rPr lang="zh-TW" altLang="en-US" b="1" dirty="0" smtClean="0">
              <a:latin typeface="+mj-ea"/>
              <a:ea typeface="+mj-ea"/>
            </a:rPr>
            <a:t>負債承諾、或有事項</a:t>
          </a:r>
          <a:endParaRPr lang="zh-TW" altLang="en-US" b="1" dirty="0">
            <a:latin typeface="+mj-ea"/>
            <a:ea typeface="+mj-ea"/>
          </a:endParaRPr>
        </a:p>
      </dgm:t>
    </dgm:pt>
    <dgm:pt modelId="{9891D43F-E3CF-423A-9B4D-CA17AE5A115E}" type="parTrans" cxnId="{F26A6C60-1ED2-4F12-83FE-D1D7EDE10B32}">
      <dgm:prSet/>
      <dgm:spPr/>
      <dgm:t>
        <a:bodyPr/>
        <a:lstStyle/>
        <a:p>
          <a:endParaRPr lang="zh-TW" altLang="en-US"/>
        </a:p>
      </dgm:t>
    </dgm:pt>
    <dgm:pt modelId="{D42102FF-05C4-49EF-9C5E-5834042CE198}" type="sibTrans" cxnId="{F26A6C60-1ED2-4F12-83FE-D1D7EDE10B32}">
      <dgm:prSet/>
      <dgm:spPr/>
      <dgm:t>
        <a:bodyPr/>
        <a:lstStyle/>
        <a:p>
          <a:endParaRPr lang="zh-TW" altLang="en-US"/>
        </a:p>
      </dgm:t>
    </dgm:pt>
    <dgm:pt modelId="{BB400368-AF64-4939-B2D2-9ADB0829A9AD}">
      <dgm:prSet phldrT="[文字]"/>
      <dgm:spPr/>
      <dgm:t>
        <a:bodyPr/>
        <a:lstStyle/>
        <a:p>
          <a:r>
            <a:rPr lang="zh-TW" altLang="en-US" b="1" dirty="0" smtClean="0">
              <a:latin typeface="+mj-ea"/>
              <a:ea typeface="+mj-ea"/>
            </a:rPr>
            <a:t>資金</a:t>
          </a:r>
          <a:endParaRPr lang="en-US" altLang="zh-TW" b="1" dirty="0" smtClean="0">
            <a:latin typeface="+mj-ea"/>
            <a:ea typeface="+mj-ea"/>
          </a:endParaRPr>
        </a:p>
        <a:p>
          <a:r>
            <a:rPr lang="zh-TW" altLang="en-US" b="1" dirty="0" smtClean="0">
              <a:latin typeface="+mj-ea"/>
              <a:ea typeface="+mj-ea"/>
            </a:rPr>
            <a:t>貸與</a:t>
          </a:r>
          <a:endParaRPr lang="zh-TW" altLang="en-US" b="1" dirty="0">
            <a:latin typeface="+mj-ea"/>
            <a:ea typeface="+mj-ea"/>
          </a:endParaRPr>
        </a:p>
      </dgm:t>
    </dgm:pt>
    <dgm:pt modelId="{C079C337-5C7F-4013-8673-EAA145CA0C5B}" type="parTrans" cxnId="{1FD7062F-D45B-458A-9870-28565CBBE300}">
      <dgm:prSet/>
      <dgm:spPr/>
      <dgm:t>
        <a:bodyPr/>
        <a:lstStyle/>
        <a:p>
          <a:endParaRPr lang="zh-TW" altLang="en-US"/>
        </a:p>
      </dgm:t>
    </dgm:pt>
    <dgm:pt modelId="{D436EE58-1370-431D-B6C3-B600FAD316B6}" type="sibTrans" cxnId="{1FD7062F-D45B-458A-9870-28565CBBE300}">
      <dgm:prSet/>
      <dgm:spPr/>
      <dgm:t>
        <a:bodyPr/>
        <a:lstStyle/>
        <a:p>
          <a:endParaRPr lang="zh-TW" altLang="en-US"/>
        </a:p>
      </dgm:t>
    </dgm:pt>
    <dgm:pt modelId="{40EA4DD6-2F5B-4A3A-B0AE-03DD00CA5FFC}">
      <dgm:prSet phldrT="[文字]"/>
      <dgm:spPr/>
      <dgm:t>
        <a:bodyPr/>
        <a:lstStyle/>
        <a:p>
          <a:r>
            <a:rPr lang="zh-TW" altLang="en-US" b="1" dirty="0" smtClean="0">
              <a:latin typeface="+mj-ea"/>
              <a:ea typeface="+mj-ea"/>
            </a:rPr>
            <a:t>財務</a:t>
          </a:r>
          <a:r>
            <a:rPr lang="en-US" altLang="zh-TW" b="1" dirty="0" smtClean="0">
              <a:latin typeface="+mj-ea"/>
              <a:ea typeface="+mj-ea"/>
            </a:rPr>
            <a:t>/</a:t>
          </a:r>
          <a:r>
            <a:rPr lang="zh-TW" altLang="en-US" b="1" dirty="0" smtClean="0">
              <a:latin typeface="+mj-ea"/>
              <a:ea typeface="+mj-ea"/>
            </a:rPr>
            <a:t>非財務資訊</a:t>
          </a:r>
          <a:endParaRPr lang="zh-TW" altLang="en-US" b="1" dirty="0">
            <a:latin typeface="+mj-ea"/>
            <a:ea typeface="+mj-ea"/>
          </a:endParaRPr>
        </a:p>
      </dgm:t>
    </dgm:pt>
    <dgm:pt modelId="{E0837B47-FAB3-4837-852C-E163BADC968F}" type="parTrans" cxnId="{4B0E13D0-1FEB-42D5-B291-A1861E3DE066}">
      <dgm:prSet/>
      <dgm:spPr/>
      <dgm:t>
        <a:bodyPr/>
        <a:lstStyle/>
        <a:p>
          <a:endParaRPr lang="zh-TW" altLang="en-US"/>
        </a:p>
      </dgm:t>
    </dgm:pt>
    <dgm:pt modelId="{E081554F-B655-4A90-9DE5-F3C7B8F61EAF}" type="sibTrans" cxnId="{4B0E13D0-1FEB-42D5-B291-A1861E3DE066}">
      <dgm:prSet/>
      <dgm:spPr/>
      <dgm:t>
        <a:bodyPr/>
        <a:lstStyle/>
        <a:p>
          <a:endParaRPr lang="zh-TW" altLang="en-US"/>
        </a:p>
      </dgm:t>
    </dgm:pt>
    <dgm:pt modelId="{EDD8972F-A143-431D-A60C-3140628DBEB3}">
      <dgm:prSet phldrT="[文字]"/>
      <dgm:spPr/>
      <dgm:t>
        <a:bodyPr/>
        <a:lstStyle/>
        <a:p>
          <a:r>
            <a:rPr lang="zh-TW" altLang="en-US" b="1" dirty="0" smtClean="0">
              <a:latin typeface="+mj-ea"/>
              <a:ea typeface="+mj-ea"/>
            </a:rPr>
            <a:t>關係人</a:t>
          </a:r>
          <a:endParaRPr lang="en-US" altLang="zh-TW" b="1" dirty="0" smtClean="0">
            <a:latin typeface="+mj-ea"/>
            <a:ea typeface="+mj-ea"/>
          </a:endParaRPr>
        </a:p>
        <a:p>
          <a:r>
            <a:rPr lang="zh-TW" altLang="en-US" b="1" dirty="0" smtClean="0">
              <a:latin typeface="+mj-ea"/>
              <a:ea typeface="+mj-ea"/>
            </a:rPr>
            <a:t>交易</a:t>
          </a:r>
          <a:endParaRPr lang="zh-TW" altLang="en-US" b="1" dirty="0">
            <a:latin typeface="+mj-ea"/>
            <a:ea typeface="+mj-ea"/>
          </a:endParaRPr>
        </a:p>
      </dgm:t>
    </dgm:pt>
    <dgm:pt modelId="{334EE8F4-8C31-43B3-AAE4-ECB71CECFEEB}" type="parTrans" cxnId="{2BD6D66F-1AD7-431E-BE44-6A84CF0BE4D9}">
      <dgm:prSet/>
      <dgm:spPr/>
      <dgm:t>
        <a:bodyPr/>
        <a:lstStyle/>
        <a:p>
          <a:endParaRPr lang="zh-TW" altLang="en-US"/>
        </a:p>
      </dgm:t>
    </dgm:pt>
    <dgm:pt modelId="{9FD7BE47-6A91-416E-9612-8C5F87885379}" type="sibTrans" cxnId="{2BD6D66F-1AD7-431E-BE44-6A84CF0BE4D9}">
      <dgm:prSet/>
      <dgm:spPr/>
      <dgm:t>
        <a:bodyPr/>
        <a:lstStyle/>
        <a:p>
          <a:endParaRPr lang="zh-TW" altLang="en-US"/>
        </a:p>
      </dgm:t>
    </dgm:pt>
    <dgm:pt modelId="{347EE507-630A-41B0-B5B0-A8347E78FC97}">
      <dgm:prSet phldrT="[文字]"/>
      <dgm:spPr/>
      <dgm:t>
        <a:bodyPr/>
        <a:lstStyle/>
        <a:p>
          <a:r>
            <a:rPr lang="zh-TW" altLang="en-US" b="1" dirty="0" smtClean="0">
              <a:latin typeface="+mj-ea"/>
              <a:ea typeface="+mj-ea"/>
            </a:rPr>
            <a:t>財務報表編制流程</a:t>
          </a:r>
          <a:endParaRPr lang="zh-TW" altLang="en-US" b="1" dirty="0">
            <a:latin typeface="+mj-ea"/>
            <a:ea typeface="+mj-ea"/>
          </a:endParaRPr>
        </a:p>
      </dgm:t>
    </dgm:pt>
    <dgm:pt modelId="{8B76D774-8BC9-4DE2-8838-6FCAB6FFC2DD}" type="parTrans" cxnId="{E8737EAE-D126-46EE-A779-7893C2815A3E}">
      <dgm:prSet/>
      <dgm:spPr/>
      <dgm:t>
        <a:bodyPr/>
        <a:lstStyle/>
        <a:p>
          <a:endParaRPr lang="zh-TW" altLang="en-US"/>
        </a:p>
      </dgm:t>
    </dgm:pt>
    <dgm:pt modelId="{85597B47-829D-49B6-A489-51E940BAE5B8}" type="sibTrans" cxnId="{E8737EAE-D126-46EE-A779-7893C2815A3E}">
      <dgm:prSet/>
      <dgm:spPr/>
      <dgm:t>
        <a:bodyPr/>
        <a:lstStyle/>
        <a:p>
          <a:endParaRPr lang="zh-TW" altLang="en-US"/>
        </a:p>
      </dgm:t>
    </dgm:pt>
    <dgm:pt modelId="{FE8EE630-5E29-4B01-8F24-4906C855245B}">
      <dgm:prSet phldrT="[文字]"/>
      <dgm:spPr/>
      <dgm:t>
        <a:bodyPr/>
        <a:lstStyle/>
        <a:p>
          <a:r>
            <a:rPr lang="zh-TW" altLang="en-US" b="1" dirty="0" smtClean="0">
              <a:latin typeface="+mj-ea"/>
              <a:ea typeface="+mj-ea"/>
            </a:rPr>
            <a:t>對子公司監管</a:t>
          </a:r>
          <a:endParaRPr lang="zh-TW" altLang="en-US" b="1" dirty="0">
            <a:latin typeface="+mj-ea"/>
            <a:ea typeface="+mj-ea"/>
          </a:endParaRPr>
        </a:p>
      </dgm:t>
    </dgm:pt>
    <dgm:pt modelId="{039EB370-2F5F-4421-8597-9E386F34DB17}" type="parTrans" cxnId="{5664D6C8-8514-4A9C-9D67-AB1939C2FAD3}">
      <dgm:prSet/>
      <dgm:spPr/>
      <dgm:t>
        <a:bodyPr/>
        <a:lstStyle/>
        <a:p>
          <a:endParaRPr lang="zh-TW" altLang="en-US"/>
        </a:p>
      </dgm:t>
    </dgm:pt>
    <dgm:pt modelId="{210174F2-0553-4A87-85A2-F053EB66057B}" type="sibTrans" cxnId="{5664D6C8-8514-4A9C-9D67-AB1939C2FAD3}">
      <dgm:prSet/>
      <dgm:spPr/>
      <dgm:t>
        <a:bodyPr/>
        <a:lstStyle/>
        <a:p>
          <a:endParaRPr lang="zh-TW" altLang="en-US"/>
        </a:p>
      </dgm:t>
    </dgm:pt>
    <dgm:pt modelId="{11719BDA-8CBB-4966-BC7B-E9DA36C4C303}">
      <dgm:prSet phldrT="[文字]"/>
      <dgm:spPr/>
      <dgm:t>
        <a:bodyPr/>
        <a:lstStyle/>
        <a:p>
          <a:r>
            <a:rPr lang="zh-TW" altLang="en-US" b="1" dirty="0" smtClean="0">
              <a:latin typeface="+mj-ea"/>
              <a:ea typeface="+mj-ea"/>
            </a:rPr>
            <a:t>董事會</a:t>
          </a:r>
          <a:endParaRPr lang="en-US" altLang="zh-TW" b="1" dirty="0" smtClean="0">
            <a:latin typeface="+mj-ea"/>
            <a:ea typeface="+mj-ea"/>
          </a:endParaRPr>
        </a:p>
        <a:p>
          <a:r>
            <a:rPr lang="zh-TW" altLang="en-US" b="1" dirty="0" smtClean="0">
              <a:latin typeface="+mj-ea"/>
              <a:ea typeface="+mj-ea"/>
            </a:rPr>
            <a:t>運作</a:t>
          </a:r>
          <a:endParaRPr lang="zh-TW" altLang="en-US" b="1" dirty="0">
            <a:latin typeface="+mj-ea"/>
            <a:ea typeface="+mj-ea"/>
          </a:endParaRPr>
        </a:p>
      </dgm:t>
    </dgm:pt>
    <dgm:pt modelId="{B6F5C655-6064-45AB-A8C5-BF076CD8FF41}" type="parTrans" cxnId="{93F18C8C-1F46-4609-AB19-B0DA6A53DEE8}">
      <dgm:prSet/>
      <dgm:spPr/>
      <dgm:t>
        <a:bodyPr/>
        <a:lstStyle/>
        <a:p>
          <a:endParaRPr lang="zh-TW" altLang="en-US"/>
        </a:p>
      </dgm:t>
    </dgm:pt>
    <dgm:pt modelId="{45C451DD-2D96-4BB5-A856-4C45C2BE578B}" type="sibTrans" cxnId="{93F18C8C-1F46-4609-AB19-B0DA6A53DEE8}">
      <dgm:prSet/>
      <dgm:spPr/>
      <dgm:t>
        <a:bodyPr/>
        <a:lstStyle/>
        <a:p>
          <a:endParaRPr lang="zh-TW" altLang="en-US"/>
        </a:p>
      </dgm:t>
    </dgm:pt>
    <dgm:pt modelId="{F7F4BF8C-D53F-4100-81D3-5FD649847E0A}">
      <dgm:prSet phldrT="[文字]"/>
      <dgm:spPr/>
      <dgm:t>
        <a:bodyPr/>
        <a:lstStyle/>
        <a:p>
          <a:r>
            <a:rPr lang="zh-TW" altLang="en-US" b="1" dirty="0" smtClean="0">
              <a:latin typeface="+mj-ea"/>
              <a:ea typeface="+mj-ea"/>
            </a:rPr>
            <a:t>其他</a:t>
          </a:r>
          <a:r>
            <a:rPr lang="en-US" altLang="zh-TW" b="1" dirty="0" smtClean="0">
              <a:latin typeface="+mj-ea"/>
              <a:ea typeface="+mj-ea"/>
            </a:rPr>
            <a:t>(</a:t>
          </a:r>
          <a:r>
            <a:rPr lang="zh-TW" altLang="en-US" b="1" dirty="0" smtClean="0">
              <a:latin typeface="+mj-ea"/>
              <a:ea typeface="+mj-ea"/>
            </a:rPr>
            <a:t>註</a:t>
          </a:r>
          <a:r>
            <a:rPr lang="en-US" altLang="zh-TW" b="1" dirty="0" smtClean="0">
              <a:latin typeface="+mj-ea"/>
              <a:ea typeface="+mj-ea"/>
            </a:rPr>
            <a:t>)</a:t>
          </a:r>
          <a:endParaRPr lang="zh-TW" altLang="en-US" b="1" dirty="0">
            <a:latin typeface="+mj-ea"/>
            <a:ea typeface="+mj-ea"/>
          </a:endParaRPr>
        </a:p>
      </dgm:t>
    </dgm:pt>
    <dgm:pt modelId="{81DCFE0C-7BA4-4A6F-A9AE-D0CD6A8BD6B0}" type="parTrans" cxnId="{912ECE24-2A30-477D-BEC2-A64F0FFFAB92}">
      <dgm:prSet/>
      <dgm:spPr/>
      <dgm:t>
        <a:bodyPr/>
        <a:lstStyle/>
        <a:p>
          <a:endParaRPr lang="zh-TW" altLang="en-US"/>
        </a:p>
      </dgm:t>
    </dgm:pt>
    <dgm:pt modelId="{DDB55DE7-D38A-474D-ACAD-426118C5279A}" type="sibTrans" cxnId="{912ECE24-2A30-477D-BEC2-A64F0FFFAB92}">
      <dgm:prSet/>
      <dgm:spPr/>
      <dgm:t>
        <a:bodyPr/>
        <a:lstStyle/>
        <a:p>
          <a:endParaRPr lang="zh-TW" altLang="en-US"/>
        </a:p>
      </dgm:t>
    </dgm:pt>
    <dgm:pt modelId="{2AE64EAF-DA0A-4F2B-8D74-27291986BB00}">
      <dgm:prSet phldrT="[文字]"/>
      <dgm:spPr/>
      <dgm:t>
        <a:bodyPr/>
        <a:lstStyle/>
        <a:p>
          <a:r>
            <a:rPr lang="zh-TW" altLang="en-US" b="1" dirty="0" smtClean="0">
              <a:latin typeface="+mj-ea"/>
              <a:ea typeface="+mj-ea"/>
            </a:rPr>
            <a:t>股務</a:t>
          </a:r>
          <a:endParaRPr lang="zh-TW" altLang="en-US" b="1" dirty="0">
            <a:latin typeface="+mj-ea"/>
            <a:ea typeface="+mj-ea"/>
          </a:endParaRPr>
        </a:p>
      </dgm:t>
    </dgm:pt>
    <dgm:pt modelId="{6DFDB33F-EAAA-4685-ADCB-3214A87B1981}" type="parTrans" cxnId="{6DCC8C54-9D6C-4088-9FEB-A0B94D44FB16}">
      <dgm:prSet/>
      <dgm:spPr/>
      <dgm:t>
        <a:bodyPr/>
        <a:lstStyle/>
        <a:p>
          <a:endParaRPr lang="zh-TW" altLang="en-US"/>
        </a:p>
      </dgm:t>
    </dgm:pt>
    <dgm:pt modelId="{FA2F6AE5-D23B-431B-A213-742D460647C0}" type="sibTrans" cxnId="{6DCC8C54-9D6C-4088-9FEB-A0B94D44FB16}">
      <dgm:prSet/>
      <dgm:spPr/>
      <dgm:t>
        <a:bodyPr/>
        <a:lstStyle/>
        <a:p>
          <a:endParaRPr lang="zh-TW" altLang="en-US"/>
        </a:p>
      </dgm:t>
    </dgm:pt>
    <dgm:pt modelId="{4317685C-AFBB-4B80-92BE-72FD916175EF}">
      <dgm:prSet phldrT="[文字]"/>
      <dgm:spPr/>
      <dgm:t>
        <a:bodyPr/>
        <a:lstStyle/>
        <a:p>
          <a:r>
            <a:rPr lang="zh-TW" altLang="en-US" b="1" dirty="0" smtClean="0">
              <a:latin typeface="+mj-ea"/>
              <a:ea typeface="+mj-ea"/>
            </a:rPr>
            <a:t>個人資料保護</a:t>
          </a:r>
          <a:endParaRPr lang="zh-TW" altLang="en-US" b="1" dirty="0">
            <a:latin typeface="+mj-ea"/>
            <a:ea typeface="+mj-ea"/>
          </a:endParaRPr>
        </a:p>
      </dgm:t>
    </dgm:pt>
    <dgm:pt modelId="{AA6DD873-0A21-424D-B774-738B55185741}" type="parTrans" cxnId="{994EA1DE-7B96-4C4C-8560-B3834B527B70}">
      <dgm:prSet/>
      <dgm:spPr/>
      <dgm:t>
        <a:bodyPr/>
        <a:lstStyle/>
        <a:p>
          <a:endParaRPr lang="zh-TW" altLang="en-US"/>
        </a:p>
      </dgm:t>
    </dgm:pt>
    <dgm:pt modelId="{89C33CF4-11AB-472F-9861-B3DA2CB15070}" type="sibTrans" cxnId="{994EA1DE-7B96-4C4C-8560-B3834B527B70}">
      <dgm:prSet/>
      <dgm:spPr/>
      <dgm:t>
        <a:bodyPr/>
        <a:lstStyle/>
        <a:p>
          <a:endParaRPr lang="zh-TW" altLang="en-US"/>
        </a:p>
      </dgm:t>
    </dgm:pt>
    <dgm:pt modelId="{1375FB06-88DA-4917-B741-FC3DBA84873C}" type="pres">
      <dgm:prSet presAssocID="{43AE4B66-6434-478B-9461-157AE3D2AD56}" presName="composite" presStyleCnt="0">
        <dgm:presLayoutVars>
          <dgm:chMax val="1"/>
          <dgm:dir/>
          <dgm:resizeHandles val="exact"/>
        </dgm:presLayoutVars>
      </dgm:prSet>
      <dgm:spPr/>
      <dgm:t>
        <a:bodyPr/>
        <a:lstStyle/>
        <a:p>
          <a:endParaRPr lang="zh-TW" altLang="en-US"/>
        </a:p>
      </dgm:t>
    </dgm:pt>
    <dgm:pt modelId="{D4B0811D-1D9C-42A8-AC2D-1ACFCF5F8C7F}" type="pres">
      <dgm:prSet presAssocID="{43AE4B66-6434-478B-9461-157AE3D2AD56}" presName="radial" presStyleCnt="0">
        <dgm:presLayoutVars>
          <dgm:animLvl val="ctr"/>
        </dgm:presLayoutVars>
      </dgm:prSet>
      <dgm:spPr/>
    </dgm:pt>
    <dgm:pt modelId="{7167718E-FE15-48F8-9EAD-FAEE86B51367}" type="pres">
      <dgm:prSet presAssocID="{9038E326-D874-497D-9CA2-B53AF9EF5895}" presName="centerShape" presStyleLbl="vennNode1" presStyleIdx="0" presStyleCnt="17"/>
      <dgm:spPr/>
      <dgm:t>
        <a:bodyPr/>
        <a:lstStyle/>
        <a:p>
          <a:endParaRPr lang="zh-TW" altLang="en-US"/>
        </a:p>
      </dgm:t>
    </dgm:pt>
    <dgm:pt modelId="{DEC983C2-2F8B-46EF-9EC0-18BD794117D9}" type="pres">
      <dgm:prSet presAssocID="{C5A06741-7CFD-426F-BA5F-21B35601710E}" presName="node" presStyleLbl="vennNode1" presStyleIdx="1" presStyleCnt="17">
        <dgm:presLayoutVars>
          <dgm:bulletEnabled val="1"/>
        </dgm:presLayoutVars>
      </dgm:prSet>
      <dgm:spPr/>
      <dgm:t>
        <a:bodyPr/>
        <a:lstStyle/>
        <a:p>
          <a:endParaRPr lang="zh-TW" altLang="en-US"/>
        </a:p>
      </dgm:t>
    </dgm:pt>
    <dgm:pt modelId="{0D5AB934-35A3-405A-870F-9FEB5E66D9EC}" type="pres">
      <dgm:prSet presAssocID="{98CD67FD-BE05-4770-BC64-99739607309A}" presName="node" presStyleLbl="vennNode1" presStyleIdx="2" presStyleCnt="17">
        <dgm:presLayoutVars>
          <dgm:bulletEnabled val="1"/>
        </dgm:presLayoutVars>
      </dgm:prSet>
      <dgm:spPr/>
      <dgm:t>
        <a:bodyPr/>
        <a:lstStyle/>
        <a:p>
          <a:endParaRPr lang="zh-TW" altLang="en-US"/>
        </a:p>
      </dgm:t>
    </dgm:pt>
    <dgm:pt modelId="{B4C050B4-F262-42DF-B675-D77645622F93}" type="pres">
      <dgm:prSet presAssocID="{1D163BA6-1E27-4B4B-A15F-6F59796D491A}" presName="node" presStyleLbl="vennNode1" presStyleIdx="3" presStyleCnt="17">
        <dgm:presLayoutVars>
          <dgm:bulletEnabled val="1"/>
        </dgm:presLayoutVars>
      </dgm:prSet>
      <dgm:spPr/>
      <dgm:t>
        <a:bodyPr/>
        <a:lstStyle/>
        <a:p>
          <a:endParaRPr lang="zh-TW" altLang="en-US"/>
        </a:p>
      </dgm:t>
    </dgm:pt>
    <dgm:pt modelId="{5102A8C6-605C-4865-95E1-A01A237190EB}" type="pres">
      <dgm:prSet presAssocID="{5435C872-5092-4558-8794-CC9F380D8EC3}" presName="node" presStyleLbl="vennNode1" presStyleIdx="4" presStyleCnt="17">
        <dgm:presLayoutVars>
          <dgm:bulletEnabled val="1"/>
        </dgm:presLayoutVars>
      </dgm:prSet>
      <dgm:spPr/>
      <dgm:t>
        <a:bodyPr/>
        <a:lstStyle/>
        <a:p>
          <a:endParaRPr lang="zh-TW" altLang="en-US"/>
        </a:p>
      </dgm:t>
    </dgm:pt>
    <dgm:pt modelId="{AC53CCE3-123C-4756-9DBF-331E8EE05150}" type="pres">
      <dgm:prSet presAssocID="{1F76F58D-B975-4B14-8133-F0708F5B8CEA}" presName="node" presStyleLbl="vennNode1" presStyleIdx="5" presStyleCnt="17">
        <dgm:presLayoutVars>
          <dgm:bulletEnabled val="1"/>
        </dgm:presLayoutVars>
      </dgm:prSet>
      <dgm:spPr/>
      <dgm:t>
        <a:bodyPr/>
        <a:lstStyle/>
        <a:p>
          <a:endParaRPr lang="zh-TW" altLang="en-US"/>
        </a:p>
      </dgm:t>
    </dgm:pt>
    <dgm:pt modelId="{E828FA96-85DD-4A89-8A47-8570B49D746B}" type="pres">
      <dgm:prSet presAssocID="{59226851-18E9-43CE-8EA4-BE2DD3D2D4DA}" presName="node" presStyleLbl="vennNode1" presStyleIdx="6" presStyleCnt="17">
        <dgm:presLayoutVars>
          <dgm:bulletEnabled val="1"/>
        </dgm:presLayoutVars>
      </dgm:prSet>
      <dgm:spPr/>
      <dgm:t>
        <a:bodyPr/>
        <a:lstStyle/>
        <a:p>
          <a:endParaRPr lang="zh-TW" altLang="en-US"/>
        </a:p>
      </dgm:t>
    </dgm:pt>
    <dgm:pt modelId="{5D72973B-8BD9-49B2-B030-D277294883BA}" type="pres">
      <dgm:prSet presAssocID="{EC6B3D9D-41BC-4292-98AC-0412DC3BBBE5}" presName="node" presStyleLbl="vennNode1" presStyleIdx="7" presStyleCnt="17">
        <dgm:presLayoutVars>
          <dgm:bulletEnabled val="1"/>
        </dgm:presLayoutVars>
      </dgm:prSet>
      <dgm:spPr/>
      <dgm:t>
        <a:bodyPr/>
        <a:lstStyle/>
        <a:p>
          <a:endParaRPr lang="zh-TW" altLang="en-US"/>
        </a:p>
      </dgm:t>
    </dgm:pt>
    <dgm:pt modelId="{8CD77A39-D8C8-472D-A0D4-E230905E5C00}" type="pres">
      <dgm:prSet presAssocID="{BB400368-AF64-4939-B2D2-9ADB0829A9AD}" presName="node" presStyleLbl="vennNode1" presStyleIdx="8" presStyleCnt="17">
        <dgm:presLayoutVars>
          <dgm:bulletEnabled val="1"/>
        </dgm:presLayoutVars>
      </dgm:prSet>
      <dgm:spPr/>
      <dgm:t>
        <a:bodyPr/>
        <a:lstStyle/>
        <a:p>
          <a:endParaRPr lang="zh-TW" altLang="en-US"/>
        </a:p>
      </dgm:t>
    </dgm:pt>
    <dgm:pt modelId="{75F06F60-EB87-4966-ACBD-CE8AD7634FAF}" type="pres">
      <dgm:prSet presAssocID="{40EA4DD6-2F5B-4A3A-B0AE-03DD00CA5FFC}" presName="node" presStyleLbl="vennNode1" presStyleIdx="9" presStyleCnt="17">
        <dgm:presLayoutVars>
          <dgm:bulletEnabled val="1"/>
        </dgm:presLayoutVars>
      </dgm:prSet>
      <dgm:spPr/>
      <dgm:t>
        <a:bodyPr/>
        <a:lstStyle/>
        <a:p>
          <a:endParaRPr lang="zh-TW" altLang="en-US"/>
        </a:p>
      </dgm:t>
    </dgm:pt>
    <dgm:pt modelId="{22047977-311C-41CB-BB91-65C259CB749F}" type="pres">
      <dgm:prSet presAssocID="{EDD8972F-A143-431D-A60C-3140628DBEB3}" presName="node" presStyleLbl="vennNode1" presStyleIdx="10" presStyleCnt="17">
        <dgm:presLayoutVars>
          <dgm:bulletEnabled val="1"/>
        </dgm:presLayoutVars>
      </dgm:prSet>
      <dgm:spPr/>
      <dgm:t>
        <a:bodyPr/>
        <a:lstStyle/>
        <a:p>
          <a:endParaRPr lang="zh-TW" altLang="en-US"/>
        </a:p>
      </dgm:t>
    </dgm:pt>
    <dgm:pt modelId="{0B4E10AC-1F22-4B19-96C1-F05C3F61BA1C}" type="pres">
      <dgm:prSet presAssocID="{347EE507-630A-41B0-B5B0-A8347E78FC97}" presName="node" presStyleLbl="vennNode1" presStyleIdx="11" presStyleCnt="17">
        <dgm:presLayoutVars>
          <dgm:bulletEnabled val="1"/>
        </dgm:presLayoutVars>
      </dgm:prSet>
      <dgm:spPr/>
      <dgm:t>
        <a:bodyPr/>
        <a:lstStyle/>
        <a:p>
          <a:endParaRPr lang="zh-TW" altLang="en-US"/>
        </a:p>
      </dgm:t>
    </dgm:pt>
    <dgm:pt modelId="{282C9F36-E17E-4550-BB9E-8D997CBBD508}" type="pres">
      <dgm:prSet presAssocID="{FE8EE630-5E29-4B01-8F24-4906C855245B}" presName="node" presStyleLbl="vennNode1" presStyleIdx="12" presStyleCnt="17">
        <dgm:presLayoutVars>
          <dgm:bulletEnabled val="1"/>
        </dgm:presLayoutVars>
      </dgm:prSet>
      <dgm:spPr/>
      <dgm:t>
        <a:bodyPr/>
        <a:lstStyle/>
        <a:p>
          <a:endParaRPr lang="zh-TW" altLang="en-US"/>
        </a:p>
      </dgm:t>
    </dgm:pt>
    <dgm:pt modelId="{7C886343-00DD-4B43-8586-196DDC628BB4}" type="pres">
      <dgm:prSet presAssocID="{11719BDA-8CBB-4966-BC7B-E9DA36C4C303}" presName="node" presStyleLbl="vennNode1" presStyleIdx="13" presStyleCnt="17">
        <dgm:presLayoutVars>
          <dgm:bulletEnabled val="1"/>
        </dgm:presLayoutVars>
      </dgm:prSet>
      <dgm:spPr/>
      <dgm:t>
        <a:bodyPr/>
        <a:lstStyle/>
        <a:p>
          <a:endParaRPr lang="zh-TW" altLang="en-US"/>
        </a:p>
      </dgm:t>
    </dgm:pt>
    <dgm:pt modelId="{39560E07-A29D-4857-9E43-DA78745BA3C1}" type="pres">
      <dgm:prSet presAssocID="{2AE64EAF-DA0A-4F2B-8D74-27291986BB00}" presName="node" presStyleLbl="vennNode1" presStyleIdx="14" presStyleCnt="17">
        <dgm:presLayoutVars>
          <dgm:bulletEnabled val="1"/>
        </dgm:presLayoutVars>
      </dgm:prSet>
      <dgm:spPr/>
      <dgm:t>
        <a:bodyPr/>
        <a:lstStyle/>
        <a:p>
          <a:endParaRPr lang="zh-TW" altLang="en-US"/>
        </a:p>
      </dgm:t>
    </dgm:pt>
    <dgm:pt modelId="{D5245691-F31F-4942-A878-FC7A35175E4A}" type="pres">
      <dgm:prSet presAssocID="{4317685C-AFBB-4B80-92BE-72FD916175EF}" presName="node" presStyleLbl="vennNode1" presStyleIdx="15" presStyleCnt="17">
        <dgm:presLayoutVars>
          <dgm:bulletEnabled val="1"/>
        </dgm:presLayoutVars>
      </dgm:prSet>
      <dgm:spPr/>
      <dgm:t>
        <a:bodyPr/>
        <a:lstStyle/>
        <a:p>
          <a:endParaRPr lang="zh-TW" altLang="en-US"/>
        </a:p>
      </dgm:t>
    </dgm:pt>
    <dgm:pt modelId="{88488667-77FC-4B8E-80CA-4027B0AE8AF0}" type="pres">
      <dgm:prSet presAssocID="{F7F4BF8C-D53F-4100-81D3-5FD649847E0A}" presName="node" presStyleLbl="vennNode1" presStyleIdx="16" presStyleCnt="17">
        <dgm:presLayoutVars>
          <dgm:bulletEnabled val="1"/>
        </dgm:presLayoutVars>
      </dgm:prSet>
      <dgm:spPr/>
      <dgm:t>
        <a:bodyPr/>
        <a:lstStyle/>
        <a:p>
          <a:endParaRPr lang="zh-TW" altLang="en-US"/>
        </a:p>
      </dgm:t>
    </dgm:pt>
  </dgm:ptLst>
  <dgm:cxnLst>
    <dgm:cxn modelId="{C3FEEB75-0D12-49FB-AD23-2A234D60FF4E}" type="presOf" srcId="{43AE4B66-6434-478B-9461-157AE3D2AD56}" destId="{1375FB06-88DA-4917-B741-FC3DBA84873C}" srcOrd="0" destOrd="0" presId="urn:microsoft.com/office/officeart/2005/8/layout/radial3"/>
    <dgm:cxn modelId="{93F18C8C-1F46-4609-AB19-B0DA6A53DEE8}" srcId="{9038E326-D874-497D-9CA2-B53AF9EF5895}" destId="{11719BDA-8CBB-4966-BC7B-E9DA36C4C303}" srcOrd="12" destOrd="0" parTransId="{B6F5C655-6064-45AB-A8C5-BF076CD8FF41}" sibTransId="{45C451DD-2D96-4BB5-A856-4C45C2BE578B}"/>
    <dgm:cxn modelId="{0CC2FC1E-2340-4E51-80F8-38A9A86B9840}" srcId="{9038E326-D874-497D-9CA2-B53AF9EF5895}" destId="{EC6B3D9D-41BC-4292-98AC-0412DC3BBBE5}" srcOrd="6" destOrd="0" parTransId="{803B28FD-7945-4F7A-832C-DC403333BF46}" sibTransId="{1EE5DB0B-6002-4E2E-BAF7-91CF6B19A089}"/>
    <dgm:cxn modelId="{38415B22-FE21-47D4-9E82-D1930DCAE94B}" type="presOf" srcId="{1F76F58D-B975-4B14-8133-F0708F5B8CEA}" destId="{AC53CCE3-123C-4756-9DBF-331E8EE05150}" srcOrd="0" destOrd="0" presId="urn:microsoft.com/office/officeart/2005/8/layout/radial3"/>
    <dgm:cxn modelId="{3360A873-D7BB-44F4-B154-434AB76DC283}" srcId="{9038E326-D874-497D-9CA2-B53AF9EF5895}" destId="{1F76F58D-B975-4B14-8133-F0708F5B8CEA}" srcOrd="4" destOrd="0" parTransId="{EA235507-E162-40A0-99D5-FA2D263F72A0}" sibTransId="{4C4EBB12-703B-4781-AEC6-BF254831E410}"/>
    <dgm:cxn modelId="{E8737EAE-D126-46EE-A779-7893C2815A3E}" srcId="{9038E326-D874-497D-9CA2-B53AF9EF5895}" destId="{347EE507-630A-41B0-B5B0-A8347E78FC97}" srcOrd="10" destOrd="0" parTransId="{8B76D774-8BC9-4DE2-8838-6FCAB6FFC2DD}" sibTransId="{85597B47-829D-49B6-A489-51E940BAE5B8}"/>
    <dgm:cxn modelId="{94AF3A35-DFA7-4622-BCC5-5DF20DE20447}" srcId="{9038E326-D874-497D-9CA2-B53AF9EF5895}" destId="{C5A06741-7CFD-426F-BA5F-21B35601710E}" srcOrd="0" destOrd="0" parTransId="{A41919FD-267A-4BDA-9C5D-4613D35058E0}" sibTransId="{1F737711-1CF0-4AC2-B636-3AB0A600AABC}"/>
    <dgm:cxn modelId="{93C6F709-F220-4210-94FF-9BD6DD92FE22}" type="presOf" srcId="{FE8EE630-5E29-4B01-8F24-4906C855245B}" destId="{282C9F36-E17E-4550-BB9E-8D997CBBD508}" srcOrd="0" destOrd="0" presId="urn:microsoft.com/office/officeart/2005/8/layout/radial3"/>
    <dgm:cxn modelId="{DC5DED01-D798-4280-9BFD-AA33C9871029}" type="presOf" srcId="{98CD67FD-BE05-4770-BC64-99739607309A}" destId="{0D5AB934-35A3-405A-870F-9FEB5E66D9EC}" srcOrd="0" destOrd="0" presId="urn:microsoft.com/office/officeart/2005/8/layout/radial3"/>
    <dgm:cxn modelId="{4B0E13D0-1FEB-42D5-B291-A1861E3DE066}" srcId="{9038E326-D874-497D-9CA2-B53AF9EF5895}" destId="{40EA4DD6-2F5B-4A3A-B0AE-03DD00CA5FFC}" srcOrd="8" destOrd="0" parTransId="{E0837B47-FAB3-4837-852C-E163BADC968F}" sibTransId="{E081554F-B655-4A90-9DE5-F3C7B8F61EAF}"/>
    <dgm:cxn modelId="{EAC2D470-5657-49EA-BE46-49FBD5877EBF}" type="presOf" srcId="{C5A06741-7CFD-426F-BA5F-21B35601710E}" destId="{DEC983C2-2F8B-46EF-9EC0-18BD794117D9}" srcOrd="0" destOrd="0" presId="urn:microsoft.com/office/officeart/2005/8/layout/radial3"/>
    <dgm:cxn modelId="{2BD6D66F-1AD7-431E-BE44-6A84CF0BE4D9}" srcId="{9038E326-D874-497D-9CA2-B53AF9EF5895}" destId="{EDD8972F-A143-431D-A60C-3140628DBEB3}" srcOrd="9" destOrd="0" parTransId="{334EE8F4-8C31-43B3-AAE4-ECB71CECFEEB}" sibTransId="{9FD7BE47-6A91-416E-9612-8C5F87885379}"/>
    <dgm:cxn modelId="{90030338-47A0-4492-95CA-642A70D09C90}" type="presOf" srcId="{347EE507-630A-41B0-B5B0-A8347E78FC97}" destId="{0B4E10AC-1F22-4B19-96C1-F05C3F61BA1C}" srcOrd="0" destOrd="0" presId="urn:microsoft.com/office/officeart/2005/8/layout/radial3"/>
    <dgm:cxn modelId="{84D59C05-1E30-450A-A8D8-E66B4763465F}" srcId="{9038E326-D874-497D-9CA2-B53AF9EF5895}" destId="{5435C872-5092-4558-8794-CC9F380D8EC3}" srcOrd="3" destOrd="0" parTransId="{3007724B-2DC8-47C8-A17A-377D184840A0}" sibTransId="{DB818E8A-F399-47BD-932B-8A5B36775C1A}"/>
    <dgm:cxn modelId="{B59E1D18-AF7B-4E4E-A6AE-F4E4F13AE08B}" type="presOf" srcId="{F7F4BF8C-D53F-4100-81D3-5FD649847E0A}" destId="{88488667-77FC-4B8E-80CA-4027B0AE8AF0}" srcOrd="0" destOrd="0" presId="urn:microsoft.com/office/officeart/2005/8/layout/radial3"/>
    <dgm:cxn modelId="{988137F9-8511-4943-A6D3-DAA4FCAE090F}" type="presOf" srcId="{11719BDA-8CBB-4966-BC7B-E9DA36C4C303}" destId="{7C886343-00DD-4B43-8586-196DDC628BB4}" srcOrd="0" destOrd="0" presId="urn:microsoft.com/office/officeart/2005/8/layout/radial3"/>
    <dgm:cxn modelId="{015F77BC-4CA0-44D6-A0B9-BF2D18B750F4}" type="presOf" srcId="{4317685C-AFBB-4B80-92BE-72FD916175EF}" destId="{D5245691-F31F-4942-A878-FC7A35175E4A}" srcOrd="0" destOrd="0" presId="urn:microsoft.com/office/officeart/2005/8/layout/radial3"/>
    <dgm:cxn modelId="{A4374260-36FB-4646-8B53-A6CBC0496767}" type="presOf" srcId="{5435C872-5092-4558-8794-CC9F380D8EC3}" destId="{5102A8C6-605C-4865-95E1-A01A237190EB}" srcOrd="0" destOrd="0" presId="urn:microsoft.com/office/officeart/2005/8/layout/radial3"/>
    <dgm:cxn modelId="{6DCC8C54-9D6C-4088-9FEB-A0B94D44FB16}" srcId="{9038E326-D874-497D-9CA2-B53AF9EF5895}" destId="{2AE64EAF-DA0A-4F2B-8D74-27291986BB00}" srcOrd="13" destOrd="0" parTransId="{6DFDB33F-EAAA-4685-ADCB-3214A87B1981}" sibTransId="{FA2F6AE5-D23B-431B-A213-742D460647C0}"/>
    <dgm:cxn modelId="{F72BF195-598D-4F24-8B37-64F6510FB317}" type="presOf" srcId="{40EA4DD6-2F5B-4A3A-B0AE-03DD00CA5FFC}" destId="{75F06F60-EB87-4966-ACBD-CE8AD7634FAF}" srcOrd="0" destOrd="0" presId="urn:microsoft.com/office/officeart/2005/8/layout/radial3"/>
    <dgm:cxn modelId="{912ECE24-2A30-477D-BEC2-A64F0FFFAB92}" srcId="{9038E326-D874-497D-9CA2-B53AF9EF5895}" destId="{F7F4BF8C-D53F-4100-81D3-5FD649847E0A}" srcOrd="15" destOrd="0" parTransId="{81DCFE0C-7BA4-4A6F-A9AE-D0CD6A8BD6B0}" sibTransId="{DDB55DE7-D38A-474D-ACAD-426118C5279A}"/>
    <dgm:cxn modelId="{1FD7062F-D45B-458A-9870-28565CBBE300}" srcId="{9038E326-D874-497D-9CA2-B53AF9EF5895}" destId="{BB400368-AF64-4939-B2D2-9ADB0829A9AD}" srcOrd="7" destOrd="0" parTransId="{C079C337-5C7F-4013-8673-EAA145CA0C5B}" sibTransId="{D436EE58-1370-431D-B6C3-B600FAD316B6}"/>
    <dgm:cxn modelId="{20553587-8E28-4995-88ED-5A179E1D0B70}" type="presOf" srcId="{EC6B3D9D-41BC-4292-98AC-0412DC3BBBE5}" destId="{5D72973B-8BD9-49B2-B030-D277294883BA}" srcOrd="0" destOrd="0" presId="urn:microsoft.com/office/officeart/2005/8/layout/radial3"/>
    <dgm:cxn modelId="{9ED3AACB-FD35-4634-A45E-994C13A5D18E}" type="presOf" srcId="{1D163BA6-1E27-4B4B-A15F-6F59796D491A}" destId="{B4C050B4-F262-42DF-B675-D77645622F93}" srcOrd="0" destOrd="0" presId="urn:microsoft.com/office/officeart/2005/8/layout/radial3"/>
    <dgm:cxn modelId="{EBD96B84-D6C7-47A9-8D6C-AB3085BB168F}" type="presOf" srcId="{2AE64EAF-DA0A-4F2B-8D74-27291986BB00}" destId="{39560E07-A29D-4857-9E43-DA78745BA3C1}" srcOrd="0" destOrd="0" presId="urn:microsoft.com/office/officeart/2005/8/layout/radial3"/>
    <dgm:cxn modelId="{87E3F5B6-6CC7-40C7-A150-6B419AB2712E}" type="presOf" srcId="{9038E326-D874-497D-9CA2-B53AF9EF5895}" destId="{7167718E-FE15-48F8-9EAD-FAEE86B51367}" srcOrd="0" destOrd="0" presId="urn:microsoft.com/office/officeart/2005/8/layout/radial3"/>
    <dgm:cxn modelId="{7A332381-902D-42EF-A343-482DF7395E7E}" srcId="{43AE4B66-6434-478B-9461-157AE3D2AD56}" destId="{C435BDC8-2946-4E74-BAD2-E03B703EB2D7}" srcOrd="1" destOrd="0" parTransId="{D2F661C5-81E4-4507-93DE-FAED17B2552C}" sibTransId="{C228AE78-8285-42F7-A518-7BE565F75FBD}"/>
    <dgm:cxn modelId="{E93750C2-C727-4647-AE64-BEBF5B1F82E7}" type="presOf" srcId="{BB400368-AF64-4939-B2D2-9ADB0829A9AD}" destId="{8CD77A39-D8C8-472D-A0D4-E230905E5C00}" srcOrd="0" destOrd="0" presId="urn:microsoft.com/office/officeart/2005/8/layout/radial3"/>
    <dgm:cxn modelId="{9AD19429-660D-4800-9DF3-0D36A12BDF82}" srcId="{9038E326-D874-497D-9CA2-B53AF9EF5895}" destId="{98CD67FD-BE05-4770-BC64-99739607309A}" srcOrd="1" destOrd="0" parTransId="{A129CB27-D315-4695-8039-2F903757C442}" sibTransId="{5A5F65EF-4AFC-480F-8590-24EA58C1BFC5}"/>
    <dgm:cxn modelId="{D3059AD6-9D4C-41B2-A169-3A1BB77064EC}" type="presOf" srcId="{EDD8972F-A143-431D-A60C-3140628DBEB3}" destId="{22047977-311C-41CB-BB91-65C259CB749F}" srcOrd="0" destOrd="0" presId="urn:microsoft.com/office/officeart/2005/8/layout/radial3"/>
    <dgm:cxn modelId="{5664D6C8-8514-4A9C-9D67-AB1939C2FAD3}" srcId="{9038E326-D874-497D-9CA2-B53AF9EF5895}" destId="{FE8EE630-5E29-4B01-8F24-4906C855245B}" srcOrd="11" destOrd="0" parTransId="{039EB370-2F5F-4421-8597-9E386F34DB17}" sibTransId="{210174F2-0553-4A87-85A2-F053EB66057B}"/>
    <dgm:cxn modelId="{DFFC31F3-9813-4591-8954-ADA1A13FB087}" type="presOf" srcId="{59226851-18E9-43CE-8EA4-BE2DD3D2D4DA}" destId="{E828FA96-85DD-4A89-8A47-8570B49D746B}" srcOrd="0" destOrd="0" presId="urn:microsoft.com/office/officeart/2005/8/layout/radial3"/>
    <dgm:cxn modelId="{994EA1DE-7B96-4C4C-8560-B3834B527B70}" srcId="{9038E326-D874-497D-9CA2-B53AF9EF5895}" destId="{4317685C-AFBB-4B80-92BE-72FD916175EF}" srcOrd="14" destOrd="0" parTransId="{AA6DD873-0A21-424D-B774-738B55185741}" sibTransId="{89C33CF4-11AB-472F-9861-B3DA2CB15070}"/>
    <dgm:cxn modelId="{F26A6C60-1ED2-4F12-83FE-D1D7EDE10B32}" srcId="{9038E326-D874-497D-9CA2-B53AF9EF5895}" destId="{59226851-18E9-43CE-8EA4-BE2DD3D2D4DA}" srcOrd="5" destOrd="0" parTransId="{9891D43F-E3CF-423A-9B4D-CA17AE5A115E}" sibTransId="{D42102FF-05C4-49EF-9C5E-5834042CE198}"/>
    <dgm:cxn modelId="{79D22466-DDC5-4B74-B5CA-B21530FCC867}" srcId="{43AE4B66-6434-478B-9461-157AE3D2AD56}" destId="{9038E326-D874-497D-9CA2-B53AF9EF5895}" srcOrd="0" destOrd="0" parTransId="{087449A1-A0F1-4AA5-BD96-89686E3A01B7}" sibTransId="{6E0B67C1-4F90-40FC-A3B2-4F825ECC03D2}"/>
    <dgm:cxn modelId="{470436DD-985F-4E55-866B-3E6D0BF858E1}" srcId="{9038E326-D874-497D-9CA2-B53AF9EF5895}" destId="{1D163BA6-1E27-4B4B-A15F-6F59796D491A}" srcOrd="2" destOrd="0" parTransId="{128C2064-4FD3-43C0-A50A-D299785BE1B1}" sibTransId="{BAEF8DC4-D9C4-4435-8A24-452009B5E5C5}"/>
    <dgm:cxn modelId="{9CB1CACD-E2BA-4FEB-80E9-AABDD9BBAF22}" type="presParOf" srcId="{1375FB06-88DA-4917-B741-FC3DBA84873C}" destId="{D4B0811D-1D9C-42A8-AC2D-1ACFCF5F8C7F}" srcOrd="0" destOrd="0" presId="urn:microsoft.com/office/officeart/2005/8/layout/radial3"/>
    <dgm:cxn modelId="{BFFAB663-5BAC-4755-AEBD-9F6C9FE13312}" type="presParOf" srcId="{D4B0811D-1D9C-42A8-AC2D-1ACFCF5F8C7F}" destId="{7167718E-FE15-48F8-9EAD-FAEE86B51367}" srcOrd="0" destOrd="0" presId="urn:microsoft.com/office/officeart/2005/8/layout/radial3"/>
    <dgm:cxn modelId="{B0797E08-0978-4E4F-B6D7-58742EF0CFFE}" type="presParOf" srcId="{D4B0811D-1D9C-42A8-AC2D-1ACFCF5F8C7F}" destId="{DEC983C2-2F8B-46EF-9EC0-18BD794117D9}" srcOrd="1" destOrd="0" presId="urn:microsoft.com/office/officeart/2005/8/layout/radial3"/>
    <dgm:cxn modelId="{10D25A5A-4D45-4084-A31B-1FD65573B638}" type="presParOf" srcId="{D4B0811D-1D9C-42A8-AC2D-1ACFCF5F8C7F}" destId="{0D5AB934-35A3-405A-870F-9FEB5E66D9EC}" srcOrd="2" destOrd="0" presId="urn:microsoft.com/office/officeart/2005/8/layout/radial3"/>
    <dgm:cxn modelId="{51104A44-1E3C-4CFD-A4CD-67B76F76EAA5}" type="presParOf" srcId="{D4B0811D-1D9C-42A8-AC2D-1ACFCF5F8C7F}" destId="{B4C050B4-F262-42DF-B675-D77645622F93}" srcOrd="3" destOrd="0" presId="urn:microsoft.com/office/officeart/2005/8/layout/radial3"/>
    <dgm:cxn modelId="{035DC1CE-096A-4CC4-962E-A5419841B972}" type="presParOf" srcId="{D4B0811D-1D9C-42A8-AC2D-1ACFCF5F8C7F}" destId="{5102A8C6-605C-4865-95E1-A01A237190EB}" srcOrd="4" destOrd="0" presId="urn:microsoft.com/office/officeart/2005/8/layout/radial3"/>
    <dgm:cxn modelId="{2364F66E-BB1B-4BF2-9C42-CE5535CFD286}" type="presParOf" srcId="{D4B0811D-1D9C-42A8-AC2D-1ACFCF5F8C7F}" destId="{AC53CCE3-123C-4756-9DBF-331E8EE05150}" srcOrd="5" destOrd="0" presId="urn:microsoft.com/office/officeart/2005/8/layout/radial3"/>
    <dgm:cxn modelId="{481B2FD7-4238-47AB-8C19-ED3D977BC97A}" type="presParOf" srcId="{D4B0811D-1D9C-42A8-AC2D-1ACFCF5F8C7F}" destId="{E828FA96-85DD-4A89-8A47-8570B49D746B}" srcOrd="6" destOrd="0" presId="urn:microsoft.com/office/officeart/2005/8/layout/radial3"/>
    <dgm:cxn modelId="{6BF587F0-6C7F-4332-9227-4F5FA136810A}" type="presParOf" srcId="{D4B0811D-1D9C-42A8-AC2D-1ACFCF5F8C7F}" destId="{5D72973B-8BD9-49B2-B030-D277294883BA}" srcOrd="7" destOrd="0" presId="urn:microsoft.com/office/officeart/2005/8/layout/radial3"/>
    <dgm:cxn modelId="{48253DAD-6D55-454D-871B-326CA1567D24}" type="presParOf" srcId="{D4B0811D-1D9C-42A8-AC2D-1ACFCF5F8C7F}" destId="{8CD77A39-D8C8-472D-A0D4-E230905E5C00}" srcOrd="8" destOrd="0" presId="urn:microsoft.com/office/officeart/2005/8/layout/radial3"/>
    <dgm:cxn modelId="{F1401957-5785-480F-B4DF-DEA9CCA37A8B}" type="presParOf" srcId="{D4B0811D-1D9C-42A8-AC2D-1ACFCF5F8C7F}" destId="{75F06F60-EB87-4966-ACBD-CE8AD7634FAF}" srcOrd="9" destOrd="0" presId="urn:microsoft.com/office/officeart/2005/8/layout/radial3"/>
    <dgm:cxn modelId="{F4490932-FCC4-479D-BA85-CF8A2C712F26}" type="presParOf" srcId="{D4B0811D-1D9C-42A8-AC2D-1ACFCF5F8C7F}" destId="{22047977-311C-41CB-BB91-65C259CB749F}" srcOrd="10" destOrd="0" presId="urn:microsoft.com/office/officeart/2005/8/layout/radial3"/>
    <dgm:cxn modelId="{092B02E5-4B55-4037-849B-77DFBC39E1A9}" type="presParOf" srcId="{D4B0811D-1D9C-42A8-AC2D-1ACFCF5F8C7F}" destId="{0B4E10AC-1F22-4B19-96C1-F05C3F61BA1C}" srcOrd="11" destOrd="0" presId="urn:microsoft.com/office/officeart/2005/8/layout/radial3"/>
    <dgm:cxn modelId="{F499879F-6FE4-4985-AE28-9AC6888BBCD5}" type="presParOf" srcId="{D4B0811D-1D9C-42A8-AC2D-1ACFCF5F8C7F}" destId="{282C9F36-E17E-4550-BB9E-8D997CBBD508}" srcOrd="12" destOrd="0" presId="urn:microsoft.com/office/officeart/2005/8/layout/radial3"/>
    <dgm:cxn modelId="{5D851767-BEB5-404D-8724-34A56CCAE84A}" type="presParOf" srcId="{D4B0811D-1D9C-42A8-AC2D-1ACFCF5F8C7F}" destId="{7C886343-00DD-4B43-8586-196DDC628BB4}" srcOrd="13" destOrd="0" presId="urn:microsoft.com/office/officeart/2005/8/layout/radial3"/>
    <dgm:cxn modelId="{145F2C12-CC63-4D5E-A984-37971226C8DB}" type="presParOf" srcId="{D4B0811D-1D9C-42A8-AC2D-1ACFCF5F8C7F}" destId="{39560E07-A29D-4857-9E43-DA78745BA3C1}" srcOrd="14" destOrd="0" presId="urn:microsoft.com/office/officeart/2005/8/layout/radial3"/>
    <dgm:cxn modelId="{E5B3725B-6BA1-43B5-A8E5-20801892CB9E}" type="presParOf" srcId="{D4B0811D-1D9C-42A8-AC2D-1ACFCF5F8C7F}" destId="{D5245691-F31F-4942-A878-FC7A35175E4A}" srcOrd="15" destOrd="0" presId="urn:microsoft.com/office/officeart/2005/8/layout/radial3"/>
    <dgm:cxn modelId="{A35C5CE6-F909-4BC3-BEFC-0C9B3B71C95A}" type="presParOf" srcId="{D4B0811D-1D9C-42A8-AC2D-1ACFCF5F8C7F}" destId="{88488667-77FC-4B8E-80CA-4027B0AE8AF0}" srcOrd="16"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7718E-FE15-48F8-9EAD-FAEE86B51367}">
      <dsp:nvSpPr>
        <dsp:cNvPr id="0" name=""/>
        <dsp:cNvSpPr/>
      </dsp:nvSpPr>
      <dsp:spPr>
        <a:xfrm>
          <a:off x="2005678" y="1029626"/>
          <a:ext cx="2565034" cy="2565034"/>
        </a:xfrm>
        <a:prstGeom prst="ellipse">
          <a:avLst/>
        </a:prstGeom>
        <a:solidFill>
          <a:schemeClr val="accent5"/>
        </a:solidFill>
        <a:ln w="25400" cap="flat" cmpd="sng" algn="ctr">
          <a:solidFill>
            <a:schemeClr val="lt1"/>
          </a:solidFill>
          <a:prstDash val="solid"/>
        </a:ln>
        <a:effectLst>
          <a:outerShdw blurRad="63500" dist="25400" dir="5400000" rotWithShape="0">
            <a:srgbClr val="000000">
              <a:alpha val="43137"/>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zh-TW" altLang="en-US" sz="3400" b="1" kern="1200" dirty="0" smtClean="0">
              <a:latin typeface="+mj-ea"/>
              <a:ea typeface="+mj-ea"/>
            </a:rPr>
            <a:t>八大營運活動循環</a:t>
          </a:r>
          <a:endParaRPr lang="zh-TW" altLang="en-US" sz="3400" b="1" kern="1200" dirty="0">
            <a:latin typeface="+mj-ea"/>
            <a:ea typeface="+mj-ea"/>
          </a:endParaRPr>
        </a:p>
      </dsp:txBody>
      <dsp:txXfrm>
        <a:off x="2381319" y="1405267"/>
        <a:ext cx="1813752" cy="1813752"/>
      </dsp:txXfrm>
    </dsp:sp>
    <dsp:sp modelId="{DEC983C2-2F8B-46EF-9EC0-18BD794117D9}">
      <dsp:nvSpPr>
        <dsp:cNvPr id="0" name=""/>
        <dsp:cNvSpPr/>
      </dsp:nvSpPr>
      <dsp:spPr>
        <a:xfrm>
          <a:off x="2646937" y="457"/>
          <a:ext cx="1282517" cy="128251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TW" altLang="en-US" sz="2100" b="1" kern="1200" dirty="0" smtClean="0">
              <a:latin typeface="+mj-ea"/>
              <a:ea typeface="+mj-ea"/>
            </a:rPr>
            <a:t>銷售及收款</a:t>
          </a:r>
          <a:endParaRPr lang="zh-TW" altLang="en-US" sz="2100" b="1" kern="1200" dirty="0">
            <a:latin typeface="+mj-ea"/>
            <a:ea typeface="+mj-ea"/>
          </a:endParaRPr>
        </a:p>
      </dsp:txBody>
      <dsp:txXfrm>
        <a:off x="2834757" y="188277"/>
        <a:ext cx="906877" cy="906877"/>
      </dsp:txXfrm>
    </dsp:sp>
    <dsp:sp modelId="{0D5AB934-35A3-405A-870F-9FEB5E66D9EC}">
      <dsp:nvSpPr>
        <dsp:cNvPr id="0" name=""/>
        <dsp:cNvSpPr/>
      </dsp:nvSpPr>
      <dsp:spPr>
        <a:xfrm>
          <a:off x="3828107" y="489714"/>
          <a:ext cx="1282517" cy="128251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TW" altLang="en-US" sz="2100" b="1" kern="1200" dirty="0" smtClean="0">
              <a:latin typeface="+mj-ea"/>
              <a:ea typeface="+mj-ea"/>
            </a:rPr>
            <a:t>採購及付款</a:t>
          </a:r>
          <a:endParaRPr lang="zh-TW" altLang="en-US" sz="2100" b="1" kern="1200" dirty="0">
            <a:latin typeface="+mj-ea"/>
            <a:ea typeface="+mj-ea"/>
          </a:endParaRPr>
        </a:p>
      </dsp:txBody>
      <dsp:txXfrm>
        <a:off x="4015927" y="677534"/>
        <a:ext cx="906877" cy="906877"/>
      </dsp:txXfrm>
    </dsp:sp>
    <dsp:sp modelId="{F618EBA8-6BF0-4A6B-B957-3BB19E5260E0}">
      <dsp:nvSpPr>
        <dsp:cNvPr id="0" name=""/>
        <dsp:cNvSpPr/>
      </dsp:nvSpPr>
      <dsp:spPr>
        <a:xfrm>
          <a:off x="4317364" y="1670885"/>
          <a:ext cx="1282517" cy="128251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TW" altLang="en-US" sz="2100" b="1" kern="1200" dirty="0" smtClean="0">
              <a:latin typeface="+mj-ea"/>
              <a:ea typeface="+mj-ea"/>
            </a:rPr>
            <a:t>生產</a:t>
          </a:r>
          <a:endParaRPr lang="zh-TW" altLang="en-US" sz="2100" b="1" kern="1200" dirty="0">
            <a:latin typeface="+mj-ea"/>
            <a:ea typeface="+mj-ea"/>
          </a:endParaRPr>
        </a:p>
      </dsp:txBody>
      <dsp:txXfrm>
        <a:off x="4505184" y="1858705"/>
        <a:ext cx="906877" cy="906877"/>
      </dsp:txXfrm>
    </dsp:sp>
    <dsp:sp modelId="{B4C050B4-F262-42DF-B675-D77645622F93}">
      <dsp:nvSpPr>
        <dsp:cNvPr id="0" name=""/>
        <dsp:cNvSpPr/>
      </dsp:nvSpPr>
      <dsp:spPr>
        <a:xfrm>
          <a:off x="3840081" y="2896093"/>
          <a:ext cx="1282517" cy="128251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TW" altLang="en-US" sz="2100" b="1" kern="1200" dirty="0" smtClean="0">
              <a:latin typeface="+mj-ea"/>
              <a:ea typeface="+mj-ea"/>
            </a:rPr>
            <a:t>薪工</a:t>
          </a:r>
          <a:endParaRPr lang="zh-TW" altLang="en-US" sz="2100" b="1" kern="1200" dirty="0">
            <a:latin typeface="+mj-ea"/>
            <a:ea typeface="+mj-ea"/>
          </a:endParaRPr>
        </a:p>
      </dsp:txBody>
      <dsp:txXfrm>
        <a:off x="4027901" y="3083913"/>
        <a:ext cx="906877" cy="906877"/>
      </dsp:txXfrm>
    </dsp:sp>
    <dsp:sp modelId="{5102A8C6-605C-4865-95E1-A01A237190EB}">
      <dsp:nvSpPr>
        <dsp:cNvPr id="0" name=""/>
        <dsp:cNvSpPr/>
      </dsp:nvSpPr>
      <dsp:spPr>
        <a:xfrm>
          <a:off x="2646937" y="3341312"/>
          <a:ext cx="1282517" cy="128251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TW" altLang="en-US" sz="2100" b="1" kern="1200" dirty="0" smtClean="0">
              <a:latin typeface="+mj-ea"/>
              <a:ea typeface="+mj-ea"/>
            </a:rPr>
            <a:t>融資</a:t>
          </a:r>
          <a:endParaRPr lang="zh-TW" altLang="en-US" sz="2100" b="1" kern="1200" dirty="0">
            <a:latin typeface="+mj-ea"/>
            <a:ea typeface="+mj-ea"/>
          </a:endParaRPr>
        </a:p>
      </dsp:txBody>
      <dsp:txXfrm>
        <a:off x="2834757" y="3529132"/>
        <a:ext cx="906877" cy="906877"/>
      </dsp:txXfrm>
    </dsp:sp>
    <dsp:sp modelId="{AC53CCE3-123C-4756-9DBF-331E8EE05150}">
      <dsp:nvSpPr>
        <dsp:cNvPr id="0" name=""/>
        <dsp:cNvSpPr/>
      </dsp:nvSpPr>
      <dsp:spPr>
        <a:xfrm>
          <a:off x="1465766" y="2852055"/>
          <a:ext cx="1282517" cy="128251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TW" altLang="en-US" sz="2100" b="1" kern="1200" dirty="0" smtClean="0">
              <a:latin typeface="+mj-ea"/>
              <a:ea typeface="+mj-ea"/>
            </a:rPr>
            <a:t>固定資產</a:t>
          </a:r>
          <a:endParaRPr lang="zh-TW" altLang="en-US" sz="2100" b="1" kern="1200" dirty="0">
            <a:latin typeface="+mj-ea"/>
            <a:ea typeface="+mj-ea"/>
          </a:endParaRPr>
        </a:p>
      </dsp:txBody>
      <dsp:txXfrm>
        <a:off x="1653586" y="3039875"/>
        <a:ext cx="906877" cy="906877"/>
      </dsp:txXfrm>
    </dsp:sp>
    <dsp:sp modelId="{E828FA96-85DD-4A89-8A47-8570B49D746B}">
      <dsp:nvSpPr>
        <dsp:cNvPr id="0" name=""/>
        <dsp:cNvSpPr/>
      </dsp:nvSpPr>
      <dsp:spPr>
        <a:xfrm>
          <a:off x="976509" y="1670885"/>
          <a:ext cx="1282517" cy="128251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TW" altLang="en-US" sz="2100" b="1" kern="1200" dirty="0" smtClean="0">
              <a:latin typeface="+mj-ea"/>
              <a:ea typeface="+mj-ea"/>
            </a:rPr>
            <a:t>投資</a:t>
          </a:r>
          <a:endParaRPr lang="zh-TW" altLang="en-US" sz="2100" b="1" kern="1200" dirty="0">
            <a:latin typeface="+mj-ea"/>
            <a:ea typeface="+mj-ea"/>
          </a:endParaRPr>
        </a:p>
      </dsp:txBody>
      <dsp:txXfrm>
        <a:off x="1164329" y="1858705"/>
        <a:ext cx="906877" cy="906877"/>
      </dsp:txXfrm>
    </dsp:sp>
    <dsp:sp modelId="{5D72973B-8BD9-49B2-B030-D277294883BA}">
      <dsp:nvSpPr>
        <dsp:cNvPr id="0" name=""/>
        <dsp:cNvSpPr/>
      </dsp:nvSpPr>
      <dsp:spPr>
        <a:xfrm>
          <a:off x="1465766" y="489714"/>
          <a:ext cx="1282517" cy="128251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TW" altLang="en-US" sz="2100" b="1" kern="1200" dirty="0" smtClean="0">
              <a:latin typeface="+mj-ea"/>
              <a:ea typeface="+mj-ea"/>
            </a:rPr>
            <a:t>研發</a:t>
          </a:r>
          <a:endParaRPr lang="zh-TW" altLang="en-US" sz="2100" b="1" kern="1200" dirty="0">
            <a:latin typeface="+mj-ea"/>
            <a:ea typeface="+mj-ea"/>
          </a:endParaRPr>
        </a:p>
      </dsp:txBody>
      <dsp:txXfrm>
        <a:off x="1653586" y="677534"/>
        <a:ext cx="906877" cy="9068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4187"/>
          </a:xfrm>
          <a:prstGeom prst="rect">
            <a:avLst/>
          </a:prstGeom>
        </p:spPr>
        <p:txBody>
          <a:bodyPr vert="horz" lIns="91723" tIns="45862" rIns="91723" bIns="45862" rtlCol="0"/>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49688" y="0"/>
            <a:ext cx="2946400" cy="494187"/>
          </a:xfrm>
          <a:prstGeom prst="rect">
            <a:avLst/>
          </a:prstGeom>
        </p:spPr>
        <p:txBody>
          <a:bodyPr vert="horz" lIns="91723" tIns="45862" rIns="91723" bIns="45862" rtlCol="0"/>
          <a:lstStyle>
            <a:lvl1pPr algn="r" eaLnBrk="1" fontAlgn="auto" hangingPunct="1">
              <a:spcBef>
                <a:spcPts val="0"/>
              </a:spcBef>
              <a:spcAft>
                <a:spcPts val="0"/>
              </a:spcAft>
              <a:defRPr kumimoji="0" sz="1200">
                <a:latin typeface="+mn-lt"/>
                <a:ea typeface="+mn-ea"/>
              </a:defRPr>
            </a:lvl1pPr>
          </a:lstStyle>
          <a:p>
            <a:pPr>
              <a:defRPr/>
            </a:pPr>
            <a:fld id="{1E2702B0-64CC-4A3C-984F-4FB2105A3C6B}" type="datetimeFigureOut">
              <a:rPr lang="zh-TW" altLang="en-US"/>
              <a:pPr>
                <a:defRPr/>
              </a:pPr>
              <a:t>2017/10/11</a:t>
            </a:fld>
            <a:endParaRPr lang="zh-TW" altLang="en-US"/>
          </a:p>
        </p:txBody>
      </p:sp>
      <p:sp>
        <p:nvSpPr>
          <p:cNvPr id="4" name="頁尾版面配置區 3"/>
          <p:cNvSpPr>
            <a:spLocks noGrp="1"/>
          </p:cNvSpPr>
          <p:nvPr>
            <p:ph type="ftr" sz="quarter" idx="2"/>
          </p:nvPr>
        </p:nvSpPr>
        <p:spPr>
          <a:xfrm>
            <a:off x="0" y="9378485"/>
            <a:ext cx="2946400" cy="494187"/>
          </a:xfrm>
          <a:prstGeom prst="rect">
            <a:avLst/>
          </a:prstGeom>
        </p:spPr>
        <p:txBody>
          <a:bodyPr vert="horz" lIns="91723" tIns="45862" rIns="91723" bIns="45862" rtlCol="0" anchor="b"/>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49688" y="9378485"/>
            <a:ext cx="2946400" cy="494187"/>
          </a:xfrm>
          <a:prstGeom prst="rect">
            <a:avLst/>
          </a:prstGeom>
        </p:spPr>
        <p:txBody>
          <a:bodyPr vert="horz" wrap="square" lIns="91723" tIns="45862" rIns="91723" bIns="45862" numCol="1" anchor="b" anchorCtr="0" compatLnSpc="1">
            <a:prstTxWarp prst="textNoShape">
              <a:avLst/>
            </a:prstTxWarp>
          </a:bodyPr>
          <a:lstStyle>
            <a:lvl1pPr algn="r" eaLnBrk="1" hangingPunct="1">
              <a:defRPr kumimoji="0" sz="1200">
                <a:latin typeface="Calibri" panose="020F0502020204030204" pitchFamily="34" charset="0"/>
              </a:defRPr>
            </a:lvl1pPr>
          </a:lstStyle>
          <a:p>
            <a:fld id="{0322F1FE-DF25-48AF-B827-59E2A37321A2}" type="slidenum">
              <a:rPr lang="zh-TW" altLang="en-US"/>
              <a:pPr/>
              <a:t>‹#›</a:t>
            </a:fld>
            <a:endParaRPr lang="en-US" altLang="zh-TW"/>
          </a:p>
        </p:txBody>
      </p:sp>
    </p:spTree>
    <p:extLst>
      <p:ext uri="{BB962C8B-B14F-4D97-AF65-F5344CB8AC3E}">
        <p14:creationId xmlns:p14="http://schemas.microsoft.com/office/powerpoint/2010/main" val="48289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4187"/>
          </a:xfrm>
          <a:prstGeom prst="rect">
            <a:avLst/>
          </a:prstGeom>
        </p:spPr>
        <p:txBody>
          <a:bodyPr vert="horz" lIns="91723" tIns="45862" rIns="91723" bIns="45862" rtlCol="0"/>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49688" y="0"/>
            <a:ext cx="2946400" cy="494187"/>
          </a:xfrm>
          <a:prstGeom prst="rect">
            <a:avLst/>
          </a:prstGeom>
        </p:spPr>
        <p:txBody>
          <a:bodyPr vert="horz" lIns="91723" tIns="45862" rIns="91723" bIns="45862" rtlCol="0"/>
          <a:lstStyle>
            <a:lvl1pPr algn="r" eaLnBrk="1" fontAlgn="auto" hangingPunct="1">
              <a:spcBef>
                <a:spcPts val="0"/>
              </a:spcBef>
              <a:spcAft>
                <a:spcPts val="0"/>
              </a:spcAft>
              <a:defRPr kumimoji="0" sz="1200">
                <a:latin typeface="+mn-lt"/>
                <a:ea typeface="+mn-ea"/>
              </a:defRPr>
            </a:lvl1pPr>
          </a:lstStyle>
          <a:p>
            <a:pPr>
              <a:defRPr/>
            </a:pPr>
            <a:fld id="{DE2973B8-1248-4681-B838-91AC13AAFC34}" type="datetimeFigureOut">
              <a:rPr lang="zh-TW" altLang="en-US"/>
              <a:pPr>
                <a:defRPr/>
              </a:pPr>
              <a:t>2017/10/11</a:t>
            </a:fld>
            <a:endParaRPr lang="zh-TW" altLang="en-US"/>
          </a:p>
        </p:txBody>
      </p:sp>
      <p:sp>
        <p:nvSpPr>
          <p:cNvPr id="4" name="投影片圖像版面配置區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723" tIns="45862" rIns="91723" bIns="45862" rtlCol="0" anchor="ctr"/>
          <a:lstStyle/>
          <a:p>
            <a:pPr lvl="0"/>
            <a:endParaRPr lang="zh-TW" altLang="en-US" noProof="0"/>
          </a:p>
        </p:txBody>
      </p:sp>
      <p:sp>
        <p:nvSpPr>
          <p:cNvPr id="5" name="備忘稿版面配置區 4"/>
          <p:cNvSpPr>
            <a:spLocks noGrp="1"/>
          </p:cNvSpPr>
          <p:nvPr>
            <p:ph type="body" sz="quarter" idx="3"/>
          </p:nvPr>
        </p:nvSpPr>
        <p:spPr>
          <a:xfrm>
            <a:off x="679450" y="4690823"/>
            <a:ext cx="5438775" cy="4441359"/>
          </a:xfrm>
          <a:prstGeom prst="rect">
            <a:avLst/>
          </a:prstGeom>
        </p:spPr>
        <p:txBody>
          <a:bodyPr vert="horz" lIns="91723" tIns="45862" rIns="91723" bIns="45862"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9378485"/>
            <a:ext cx="2946400" cy="494187"/>
          </a:xfrm>
          <a:prstGeom prst="rect">
            <a:avLst/>
          </a:prstGeom>
        </p:spPr>
        <p:txBody>
          <a:bodyPr vert="horz" lIns="91723" tIns="45862" rIns="91723" bIns="45862" rtlCol="0" anchor="b"/>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49688" y="9378485"/>
            <a:ext cx="2946400" cy="494187"/>
          </a:xfrm>
          <a:prstGeom prst="rect">
            <a:avLst/>
          </a:prstGeom>
        </p:spPr>
        <p:txBody>
          <a:bodyPr vert="horz" wrap="square" lIns="91723" tIns="45862" rIns="91723" bIns="45862" numCol="1" anchor="b" anchorCtr="0" compatLnSpc="1">
            <a:prstTxWarp prst="textNoShape">
              <a:avLst/>
            </a:prstTxWarp>
          </a:bodyPr>
          <a:lstStyle>
            <a:lvl1pPr algn="r" eaLnBrk="1" hangingPunct="1">
              <a:defRPr kumimoji="0" sz="1200">
                <a:latin typeface="Calibri" panose="020F0502020204030204" pitchFamily="34" charset="0"/>
              </a:defRPr>
            </a:lvl1pPr>
          </a:lstStyle>
          <a:p>
            <a:fld id="{AAADEBAC-D269-4306-8D8F-4A14E31BD91D}" type="slidenum">
              <a:rPr lang="zh-TW" altLang="en-US"/>
              <a:pPr/>
              <a:t>‹#›</a:t>
            </a:fld>
            <a:endParaRPr lang="en-US" altLang="zh-TW"/>
          </a:p>
        </p:txBody>
      </p:sp>
    </p:spTree>
    <p:extLst>
      <p:ext uri="{BB962C8B-B14F-4D97-AF65-F5344CB8AC3E}">
        <p14:creationId xmlns:p14="http://schemas.microsoft.com/office/powerpoint/2010/main" val="13420698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dirty="0" smtClean="0"/>
          </a:p>
        </p:txBody>
      </p:sp>
      <p:sp>
        <p:nvSpPr>
          <p:cNvPr id="1126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2737299-B830-460D-B5F0-3B97AB06AD3A}" type="slidenum">
              <a:rPr lang="zh-TW" altLang="en-US"/>
              <a:pPr>
                <a:spcBef>
                  <a:spcPct val="0"/>
                </a:spcBef>
              </a:pPr>
              <a:t>1</a:t>
            </a:fld>
            <a:endParaRPr lang="en-US" altLang="zh-TW"/>
          </a:p>
        </p:txBody>
      </p:sp>
    </p:spTree>
    <p:extLst>
      <p:ext uri="{BB962C8B-B14F-4D97-AF65-F5344CB8AC3E}">
        <p14:creationId xmlns:p14="http://schemas.microsoft.com/office/powerpoint/2010/main" val="2635409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15</a:t>
            </a:fld>
            <a:endParaRPr lang="en-US" altLang="zh-TW"/>
          </a:p>
        </p:txBody>
      </p:sp>
    </p:spTree>
    <p:extLst>
      <p:ext uri="{BB962C8B-B14F-4D97-AF65-F5344CB8AC3E}">
        <p14:creationId xmlns:p14="http://schemas.microsoft.com/office/powerpoint/2010/main" val="1272593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16</a:t>
            </a:fld>
            <a:endParaRPr lang="en-US" altLang="zh-TW"/>
          </a:p>
        </p:txBody>
      </p:sp>
    </p:spTree>
    <p:extLst>
      <p:ext uri="{BB962C8B-B14F-4D97-AF65-F5344CB8AC3E}">
        <p14:creationId xmlns:p14="http://schemas.microsoft.com/office/powerpoint/2010/main" val="2485334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17</a:t>
            </a:fld>
            <a:endParaRPr lang="en-US" altLang="zh-TW"/>
          </a:p>
        </p:txBody>
      </p:sp>
    </p:spTree>
    <p:extLst>
      <p:ext uri="{BB962C8B-B14F-4D97-AF65-F5344CB8AC3E}">
        <p14:creationId xmlns:p14="http://schemas.microsoft.com/office/powerpoint/2010/main" val="3963621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18</a:t>
            </a:fld>
            <a:endParaRPr lang="en-US" altLang="zh-TW"/>
          </a:p>
        </p:txBody>
      </p:sp>
    </p:spTree>
    <p:extLst>
      <p:ext uri="{BB962C8B-B14F-4D97-AF65-F5344CB8AC3E}">
        <p14:creationId xmlns:p14="http://schemas.microsoft.com/office/powerpoint/2010/main" val="643560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19</a:t>
            </a:fld>
            <a:endParaRPr lang="en-US" altLang="zh-TW"/>
          </a:p>
        </p:txBody>
      </p:sp>
    </p:spTree>
    <p:extLst>
      <p:ext uri="{BB962C8B-B14F-4D97-AF65-F5344CB8AC3E}">
        <p14:creationId xmlns:p14="http://schemas.microsoft.com/office/powerpoint/2010/main" val="2096951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20</a:t>
            </a:fld>
            <a:endParaRPr lang="en-US" altLang="zh-TW"/>
          </a:p>
        </p:txBody>
      </p:sp>
    </p:spTree>
    <p:extLst>
      <p:ext uri="{BB962C8B-B14F-4D97-AF65-F5344CB8AC3E}">
        <p14:creationId xmlns:p14="http://schemas.microsoft.com/office/powerpoint/2010/main" val="1930202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21</a:t>
            </a:fld>
            <a:endParaRPr lang="en-US" altLang="zh-TW"/>
          </a:p>
        </p:txBody>
      </p:sp>
    </p:spTree>
    <p:extLst>
      <p:ext uri="{BB962C8B-B14F-4D97-AF65-F5344CB8AC3E}">
        <p14:creationId xmlns:p14="http://schemas.microsoft.com/office/powerpoint/2010/main" val="2633911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393192" lvl="1" indent="0">
              <a:lnSpc>
                <a:spcPts val="2500"/>
              </a:lnSpc>
              <a:buNone/>
              <a:defRPr/>
            </a:pPr>
            <a:endParaRPr lang="zh-TW" altLang="en-US" sz="5500"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22</a:t>
            </a:fld>
            <a:endParaRPr lang="en-US" altLang="zh-TW"/>
          </a:p>
        </p:txBody>
      </p:sp>
    </p:spTree>
    <p:extLst>
      <p:ext uri="{BB962C8B-B14F-4D97-AF65-F5344CB8AC3E}">
        <p14:creationId xmlns:p14="http://schemas.microsoft.com/office/powerpoint/2010/main" val="84367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23</a:t>
            </a:fld>
            <a:endParaRPr lang="en-US" altLang="zh-TW"/>
          </a:p>
        </p:txBody>
      </p:sp>
    </p:spTree>
    <p:extLst>
      <p:ext uri="{BB962C8B-B14F-4D97-AF65-F5344CB8AC3E}">
        <p14:creationId xmlns:p14="http://schemas.microsoft.com/office/powerpoint/2010/main" val="21346685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26</a:t>
            </a:fld>
            <a:endParaRPr lang="en-US" altLang="zh-TW"/>
          </a:p>
        </p:txBody>
      </p:sp>
    </p:spTree>
    <p:extLst>
      <p:ext uri="{BB962C8B-B14F-4D97-AF65-F5344CB8AC3E}">
        <p14:creationId xmlns:p14="http://schemas.microsoft.com/office/powerpoint/2010/main" val="3156649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D31D938-589F-4D26-A90F-418DDC4C08BE}" type="slidenum">
              <a:rPr lang="zh-TW" altLang="en-US" smtClean="0"/>
              <a:t>6</a:t>
            </a:fld>
            <a:endParaRPr lang="zh-TW" altLang="en-US"/>
          </a:p>
        </p:txBody>
      </p:sp>
    </p:spTree>
    <p:extLst>
      <p:ext uri="{BB962C8B-B14F-4D97-AF65-F5344CB8AC3E}">
        <p14:creationId xmlns:p14="http://schemas.microsoft.com/office/powerpoint/2010/main" val="15364417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27</a:t>
            </a:fld>
            <a:endParaRPr lang="en-US" altLang="zh-TW"/>
          </a:p>
        </p:txBody>
      </p:sp>
    </p:spTree>
    <p:extLst>
      <p:ext uri="{BB962C8B-B14F-4D97-AF65-F5344CB8AC3E}">
        <p14:creationId xmlns:p14="http://schemas.microsoft.com/office/powerpoint/2010/main" val="37680894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solidFill>
                <a:schemeClr val="accent6">
                  <a:lumMod val="50000"/>
                </a:schemeClr>
              </a:solidFill>
              <a:latin typeface="+mn-ea"/>
              <a:ea typeface="+mn-ea"/>
            </a:endParaRPr>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28</a:t>
            </a:fld>
            <a:endParaRPr lang="en-US" altLang="zh-TW"/>
          </a:p>
        </p:txBody>
      </p:sp>
    </p:spTree>
    <p:extLst>
      <p:ext uri="{BB962C8B-B14F-4D97-AF65-F5344CB8AC3E}">
        <p14:creationId xmlns:p14="http://schemas.microsoft.com/office/powerpoint/2010/main" val="4213715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solidFill>
                <a:schemeClr val="accent6">
                  <a:lumMod val="50000"/>
                </a:schemeClr>
              </a:solidFill>
              <a:latin typeface="+mn-ea"/>
              <a:ea typeface="+mn-ea"/>
            </a:endParaRPr>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29</a:t>
            </a:fld>
            <a:endParaRPr lang="en-US" altLang="zh-TW"/>
          </a:p>
        </p:txBody>
      </p:sp>
    </p:spTree>
    <p:extLst>
      <p:ext uri="{BB962C8B-B14F-4D97-AF65-F5344CB8AC3E}">
        <p14:creationId xmlns:p14="http://schemas.microsoft.com/office/powerpoint/2010/main" val="27163903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solidFill>
                <a:schemeClr val="accent6">
                  <a:lumMod val="50000"/>
                </a:schemeClr>
              </a:solidFill>
              <a:latin typeface="+mn-ea"/>
              <a:ea typeface="+mn-ea"/>
            </a:endParaRPr>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30</a:t>
            </a:fld>
            <a:endParaRPr lang="en-US" altLang="zh-TW"/>
          </a:p>
        </p:txBody>
      </p:sp>
    </p:spTree>
    <p:extLst>
      <p:ext uri="{BB962C8B-B14F-4D97-AF65-F5344CB8AC3E}">
        <p14:creationId xmlns:p14="http://schemas.microsoft.com/office/powerpoint/2010/main" val="26171962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solidFill>
                <a:schemeClr val="accent6">
                  <a:lumMod val="50000"/>
                </a:schemeClr>
              </a:solidFill>
              <a:latin typeface="+mn-ea"/>
              <a:ea typeface="+mn-ea"/>
            </a:endParaRPr>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31</a:t>
            </a:fld>
            <a:endParaRPr lang="en-US" altLang="zh-TW"/>
          </a:p>
        </p:txBody>
      </p:sp>
    </p:spTree>
    <p:extLst>
      <p:ext uri="{BB962C8B-B14F-4D97-AF65-F5344CB8AC3E}">
        <p14:creationId xmlns:p14="http://schemas.microsoft.com/office/powerpoint/2010/main" val="37656516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32</a:t>
            </a:fld>
            <a:endParaRPr lang="en-US" altLang="zh-TW"/>
          </a:p>
        </p:txBody>
      </p:sp>
    </p:spTree>
    <p:extLst>
      <p:ext uri="{BB962C8B-B14F-4D97-AF65-F5344CB8AC3E}">
        <p14:creationId xmlns:p14="http://schemas.microsoft.com/office/powerpoint/2010/main" val="3827601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0D31D938-589F-4D26-A90F-418DDC4C08BE}" type="slidenum">
              <a:rPr lang="zh-TW" altLang="en-US" smtClean="0"/>
              <a:t>7</a:t>
            </a:fld>
            <a:endParaRPr lang="zh-TW" altLang="en-US"/>
          </a:p>
        </p:txBody>
      </p:sp>
    </p:spTree>
    <p:extLst>
      <p:ext uri="{BB962C8B-B14F-4D97-AF65-F5344CB8AC3E}">
        <p14:creationId xmlns:p14="http://schemas.microsoft.com/office/powerpoint/2010/main" val="877848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9</a:t>
            </a:fld>
            <a:endParaRPr lang="en-US" altLang="zh-TW"/>
          </a:p>
        </p:txBody>
      </p:sp>
    </p:spTree>
    <p:extLst>
      <p:ext uri="{BB962C8B-B14F-4D97-AF65-F5344CB8AC3E}">
        <p14:creationId xmlns:p14="http://schemas.microsoft.com/office/powerpoint/2010/main" val="1886847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10</a:t>
            </a:fld>
            <a:endParaRPr lang="en-US" altLang="zh-TW"/>
          </a:p>
        </p:txBody>
      </p:sp>
    </p:spTree>
    <p:extLst>
      <p:ext uri="{BB962C8B-B14F-4D97-AF65-F5344CB8AC3E}">
        <p14:creationId xmlns:p14="http://schemas.microsoft.com/office/powerpoint/2010/main" val="2115799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11</a:t>
            </a:fld>
            <a:endParaRPr lang="en-US" altLang="zh-TW"/>
          </a:p>
        </p:txBody>
      </p:sp>
    </p:spTree>
    <p:extLst>
      <p:ext uri="{BB962C8B-B14F-4D97-AF65-F5344CB8AC3E}">
        <p14:creationId xmlns:p14="http://schemas.microsoft.com/office/powerpoint/2010/main" val="144344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12</a:t>
            </a:fld>
            <a:endParaRPr lang="en-US" altLang="zh-TW"/>
          </a:p>
        </p:txBody>
      </p:sp>
    </p:spTree>
    <p:extLst>
      <p:ext uri="{BB962C8B-B14F-4D97-AF65-F5344CB8AC3E}">
        <p14:creationId xmlns:p14="http://schemas.microsoft.com/office/powerpoint/2010/main" val="3792765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13</a:t>
            </a:fld>
            <a:endParaRPr lang="en-US" altLang="zh-TW"/>
          </a:p>
        </p:txBody>
      </p:sp>
    </p:spTree>
    <p:extLst>
      <p:ext uri="{BB962C8B-B14F-4D97-AF65-F5344CB8AC3E}">
        <p14:creationId xmlns:p14="http://schemas.microsoft.com/office/powerpoint/2010/main" val="3244352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AADEBAC-D269-4306-8D8F-4A14E31BD91D}" type="slidenum">
              <a:rPr lang="zh-TW" altLang="en-US" smtClean="0"/>
              <a:pPr/>
              <a:t>14</a:t>
            </a:fld>
            <a:endParaRPr lang="en-US" altLang="zh-TW"/>
          </a:p>
        </p:txBody>
      </p:sp>
    </p:spTree>
    <p:extLst>
      <p:ext uri="{BB962C8B-B14F-4D97-AF65-F5344CB8AC3E}">
        <p14:creationId xmlns:p14="http://schemas.microsoft.com/office/powerpoint/2010/main" val="2113748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marL="571500" indent="-571500">
              <a:buClrTx/>
              <a:buSzPct val="80000"/>
              <a:buFont typeface="Wingdings" panose="05000000000000000000" pitchFamily="2" charset="2"/>
              <a:buChar char="n"/>
              <a:defRPr/>
            </a:lvl1pPr>
            <a:extLst/>
          </a:lstStyle>
          <a:p>
            <a:r>
              <a:rPr lang="zh-TW" altLang="en-US" dirty="0" smtClean="0"/>
              <a:t>按一下以編輯母片標題樣式</a:t>
            </a:r>
            <a:endParaRPr lang="en-US" dirty="0"/>
          </a:p>
        </p:txBody>
      </p:sp>
      <p:sp>
        <p:nvSpPr>
          <p:cNvPr id="3" name="內容版面配置區 2"/>
          <p:cNvSpPr>
            <a:spLocks noGrp="1"/>
          </p:cNvSpPr>
          <p:nvPr>
            <p:ph idx="1"/>
          </p:nvPr>
        </p:nvSpPr>
        <p:spPr/>
        <p:txBody>
          <a:bodyPr/>
          <a:lstStyle>
            <a:lvl1pPr marL="365125" indent="-282575">
              <a:buClrTx/>
              <a:buFont typeface="Arial" panose="020B0604020202020204" pitchFamily="34" charset="0"/>
              <a:buChar char="•"/>
              <a:defRPr baseline="0">
                <a:solidFill>
                  <a:schemeClr val="bg2">
                    <a:lumMod val="10000"/>
                  </a:schemeClr>
                </a:solidFill>
              </a:defRPr>
            </a:lvl1pPr>
            <a:lvl2pPr marL="639763" indent="-236538">
              <a:buClrTx/>
              <a:buFont typeface="Wingdings" panose="05000000000000000000" pitchFamily="2" charset="2"/>
              <a:buChar char="ü"/>
              <a:defRPr/>
            </a:lvl2pPr>
            <a:lvl3pPr marL="885825" indent="-228600">
              <a:buClrTx/>
              <a:buFont typeface="Arial" panose="020B0604020202020204" pitchFamily="34" charset="0"/>
              <a:buChar char="•"/>
              <a:defRPr/>
            </a:lvl3pPr>
            <a:lvl4pPr marL="1096963" indent="-173038">
              <a:buFont typeface="Arial" panose="020B0604020202020204" pitchFamily="34" charset="0"/>
              <a:buChar char="•"/>
              <a:defRPr/>
            </a:lvl4pPr>
            <a:lvl5pPr marL="1296988" indent="-182563">
              <a:buFont typeface="Arial" panose="020B0604020202020204" pitchFamily="34" charset="0"/>
              <a:buChar char="•"/>
              <a:defRPr/>
            </a:lvl5pPr>
            <a:extLst/>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投影片編號版面配置區 21"/>
          <p:cNvSpPr>
            <a:spLocks noGrp="1"/>
          </p:cNvSpPr>
          <p:nvPr>
            <p:ph type="sldNum" sz="quarter" idx="10"/>
          </p:nvPr>
        </p:nvSpPr>
        <p:spPr/>
        <p:txBody>
          <a:bodyPr/>
          <a:lstStyle>
            <a:lvl1pPr>
              <a:defRPr/>
            </a:lvl1pPr>
          </a:lstStyle>
          <a:p>
            <a:fld id="{8B287FFD-0222-4443-8C42-38CFEA8EF21F}" type="slidenum">
              <a:rPr lang="zh-TW" altLang="en-US"/>
              <a:pPr/>
              <a:t>‹#›</a:t>
            </a:fld>
            <a:endParaRPr lang="en-US" altLang="zh-TW"/>
          </a:p>
        </p:txBody>
      </p:sp>
    </p:spTree>
    <p:extLst>
      <p:ext uri="{BB962C8B-B14F-4D97-AF65-F5344CB8AC3E}">
        <p14:creationId xmlns:p14="http://schemas.microsoft.com/office/powerpoint/2010/main" val="250465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lang="zh-TW" altLang="en-US" smtClean="0"/>
              <a:t>按一下以編輯母片標題樣式</a:t>
            </a:r>
            <a:endParaRPr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23"/>
          <p:cNvSpPr>
            <a:spLocks noGrp="1"/>
          </p:cNvSpPr>
          <p:nvPr>
            <p:ph type="dt" sz="half" idx="10"/>
          </p:nvPr>
        </p:nvSpPr>
        <p:spPr/>
        <p:txBody>
          <a:bodyPr/>
          <a:lstStyle>
            <a:lvl1pPr>
              <a:defRPr/>
            </a:lvl1pPr>
          </a:lstStyle>
          <a:p>
            <a:pPr>
              <a:defRPr/>
            </a:pPr>
            <a:endParaRPr lang="zh-TW" altLang="en-US"/>
          </a:p>
        </p:txBody>
      </p:sp>
      <p:sp>
        <p:nvSpPr>
          <p:cNvPr id="6" name="頁尾版面配置區 9"/>
          <p:cNvSpPr>
            <a:spLocks noGrp="1"/>
          </p:cNvSpPr>
          <p:nvPr>
            <p:ph type="ftr" sz="quarter" idx="11"/>
          </p:nvPr>
        </p:nvSpPr>
        <p:spPr/>
        <p:txBody>
          <a:bodyPr/>
          <a:lstStyle>
            <a:lvl1pPr>
              <a:defRPr/>
            </a:lvl1pPr>
          </a:lstStyle>
          <a:p>
            <a:pPr>
              <a:defRPr/>
            </a:pPr>
            <a:endParaRPr lang="zh-TW" altLang="en-US"/>
          </a:p>
        </p:txBody>
      </p:sp>
      <p:sp>
        <p:nvSpPr>
          <p:cNvPr id="7" name="投影片編號版面配置區 21"/>
          <p:cNvSpPr>
            <a:spLocks noGrp="1"/>
          </p:cNvSpPr>
          <p:nvPr>
            <p:ph type="sldNum" sz="quarter" idx="12"/>
          </p:nvPr>
        </p:nvSpPr>
        <p:spPr/>
        <p:txBody>
          <a:bodyPr/>
          <a:lstStyle>
            <a:lvl1pPr>
              <a:defRPr/>
            </a:lvl1pPr>
          </a:lstStyle>
          <a:p>
            <a:fld id="{7019D41C-FA6D-42F2-87A1-A65B6CE98320}" type="slidenum">
              <a:rPr lang="zh-TW" altLang="en-US"/>
              <a:pPr/>
              <a:t>‹#›</a:t>
            </a:fld>
            <a:endParaRPr lang="en-US" altLang="zh-TW"/>
          </a:p>
        </p:txBody>
      </p:sp>
    </p:spTree>
    <p:extLst>
      <p:ext uri="{BB962C8B-B14F-4D97-AF65-F5344CB8AC3E}">
        <p14:creationId xmlns:p14="http://schemas.microsoft.com/office/powerpoint/2010/main" val="4140117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lang="zh-TW" altLang="en-US" smtClean="0"/>
              <a:t>按一下以編輯母片標題樣式</a:t>
            </a:r>
            <a:endParaRPr lang="en-US" dirty="0"/>
          </a:p>
        </p:txBody>
      </p:sp>
      <p:sp>
        <p:nvSpPr>
          <p:cNvPr id="3" name="投影片編號版面配置區 21"/>
          <p:cNvSpPr>
            <a:spLocks noGrp="1"/>
          </p:cNvSpPr>
          <p:nvPr>
            <p:ph type="sldNum" sz="quarter" idx="10"/>
          </p:nvPr>
        </p:nvSpPr>
        <p:spPr/>
        <p:txBody>
          <a:bodyPr/>
          <a:lstStyle>
            <a:lvl1pPr>
              <a:defRPr/>
            </a:lvl1pPr>
          </a:lstStyle>
          <a:p>
            <a:fld id="{1D82B37B-D9D0-4312-B283-F49F6A54CC9A}" type="slidenum">
              <a:rPr lang="zh-TW" altLang="en-US"/>
              <a:pPr/>
              <a:t>‹#›</a:t>
            </a:fld>
            <a:endParaRPr lang="en-US" altLang="zh-TW"/>
          </a:p>
        </p:txBody>
      </p:sp>
    </p:spTree>
    <p:extLst>
      <p:ext uri="{BB962C8B-B14F-4D97-AF65-F5344CB8AC3E}">
        <p14:creationId xmlns:p14="http://schemas.microsoft.com/office/powerpoint/2010/main" val="411680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zh-TW" altLang="en-US" smtClean="0"/>
              <a:t>按一下以編輯母片標題樣式</a:t>
            </a:r>
            <a:endParaRPr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4"/>
          <p:cNvSpPr>
            <a:spLocks noGrp="1"/>
          </p:cNvSpPr>
          <p:nvPr>
            <p:ph type="dt" sz="half" idx="10"/>
          </p:nvPr>
        </p:nvSpPr>
        <p:spPr/>
        <p:txBody>
          <a:bodyPr/>
          <a:lstStyle>
            <a:lvl1pPr>
              <a:defRPr/>
            </a:lvl1pPr>
            <a:extLst/>
          </a:lstStyle>
          <a:p>
            <a:pPr>
              <a:defRPr/>
            </a:pPr>
            <a:endParaRPr lang="zh-TW" altLang="en-US"/>
          </a:p>
        </p:txBody>
      </p:sp>
      <p:sp>
        <p:nvSpPr>
          <p:cNvPr id="6" name="投影片編號版面配置區 6"/>
          <p:cNvSpPr>
            <a:spLocks noGrp="1"/>
          </p:cNvSpPr>
          <p:nvPr>
            <p:ph type="sldNum" sz="quarter" idx="11"/>
          </p:nvPr>
        </p:nvSpPr>
        <p:spPr/>
        <p:txBody>
          <a:bodyPr/>
          <a:lstStyle>
            <a:lvl1pPr>
              <a:defRPr/>
            </a:lvl1pPr>
          </a:lstStyle>
          <a:p>
            <a:fld id="{4A9096C3-DE14-412A-9AD4-C81699160D03}" type="slidenum">
              <a:rPr lang="zh-TW" altLang="en-US"/>
              <a:pPr/>
              <a:t>‹#›</a:t>
            </a:fld>
            <a:endParaRPr lang="en-US" altLang="zh-TW"/>
          </a:p>
        </p:txBody>
      </p:sp>
    </p:spTree>
    <p:extLst>
      <p:ext uri="{BB962C8B-B14F-4D97-AF65-F5344CB8AC3E}">
        <p14:creationId xmlns:p14="http://schemas.microsoft.com/office/powerpoint/2010/main" val="233921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tx1"/>
                </a:solidFill>
                <a:latin typeface="標楷體" pitchFamily="65" charset="-120"/>
                <a:ea typeface="標楷體" pitchFamily="65" charset="-120"/>
              </a:defRPr>
            </a:lvl1pPr>
          </a:lstStyle>
          <a:p>
            <a:r>
              <a:rPr lang="zh-TW" altLang="en-US" smtClean="0"/>
              <a:t>按一下以編輯母片標題樣式</a:t>
            </a:r>
            <a:endParaRPr lang="zh-TW" altLang="en-US" dirty="0"/>
          </a:p>
        </p:txBody>
      </p:sp>
      <p:sp>
        <p:nvSpPr>
          <p:cNvPr id="3" name="投影片編號版面配置區 21"/>
          <p:cNvSpPr>
            <a:spLocks noGrp="1"/>
          </p:cNvSpPr>
          <p:nvPr>
            <p:ph type="sldNum" sz="quarter" idx="10"/>
          </p:nvPr>
        </p:nvSpPr>
        <p:spPr/>
        <p:txBody>
          <a:bodyPr/>
          <a:lstStyle>
            <a:lvl1pPr>
              <a:defRPr/>
            </a:lvl1pPr>
          </a:lstStyle>
          <a:p>
            <a:fld id="{6345ABB5-624D-496D-8153-7DF2F8567C4F}" type="slidenum">
              <a:rPr lang="zh-TW" altLang="en-US"/>
              <a:pPr/>
              <a:t>‹#›</a:t>
            </a:fld>
            <a:endParaRPr lang="en-US" altLang="zh-TW"/>
          </a:p>
        </p:txBody>
      </p:sp>
    </p:spTree>
    <p:extLst>
      <p:ext uri="{BB962C8B-B14F-4D97-AF65-F5344CB8AC3E}">
        <p14:creationId xmlns:p14="http://schemas.microsoft.com/office/powerpoint/2010/main" val="2836704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投影片編號版面配置區 21"/>
          <p:cNvSpPr txBox="1">
            <a:spLocks/>
          </p:cNvSpPr>
          <p:nvPr userDrawn="1"/>
        </p:nvSpPr>
        <p:spPr>
          <a:xfrm>
            <a:off x="8613775" y="6305550"/>
            <a:ext cx="457200" cy="476250"/>
          </a:xfrm>
          <a:prstGeom prst="rect">
            <a:avLst/>
          </a:prstGeom>
        </p:spPr>
        <p:txBody>
          <a:bodyPr anchor="b"/>
          <a:lstStyle>
            <a:lvl1pPr>
              <a:defRPr kumimoji="1">
                <a:solidFill>
                  <a:schemeClr val="tx1"/>
                </a:solidFill>
                <a:latin typeface="Times New Roman" panose="02020603050405020304" pitchFamily="18" charset="0"/>
                <a:ea typeface="新細明體" panose="02020500000000000000" pitchFamily="18" charset="-120"/>
              </a:defRPr>
            </a:lvl1pPr>
            <a:lvl2pPr marL="742950" indent="-285750">
              <a:defRPr kumimoji="1">
                <a:solidFill>
                  <a:schemeClr val="tx1"/>
                </a:solidFill>
                <a:latin typeface="Times New Roman" panose="02020603050405020304" pitchFamily="18" charset="0"/>
                <a:ea typeface="新細明體" panose="02020500000000000000" pitchFamily="18" charset="-120"/>
              </a:defRPr>
            </a:lvl2pPr>
            <a:lvl3pPr marL="1143000" indent="-228600">
              <a:defRPr kumimoji="1">
                <a:solidFill>
                  <a:schemeClr val="tx1"/>
                </a:solidFill>
                <a:latin typeface="Times New Roman" panose="02020603050405020304" pitchFamily="18" charset="0"/>
                <a:ea typeface="新細明體" panose="02020500000000000000" pitchFamily="18" charset="-120"/>
              </a:defRPr>
            </a:lvl3pPr>
            <a:lvl4pPr marL="1600200" indent="-228600">
              <a:defRPr kumimoji="1">
                <a:solidFill>
                  <a:schemeClr val="tx1"/>
                </a:solidFill>
                <a:latin typeface="Times New Roman" panose="02020603050405020304" pitchFamily="18" charset="0"/>
                <a:ea typeface="新細明體" panose="02020500000000000000" pitchFamily="18" charset="-120"/>
              </a:defRPr>
            </a:lvl4pPr>
            <a:lvl5pPr marL="2057400" indent="-228600">
              <a:defRPr kumimoj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algn="ctr" eaLnBrk="1" hangingPunct="1"/>
            <a:fld id="{EEC3DCD5-56CB-4EE9-943D-7ECD5D8B19C8}" type="slidenum">
              <a:rPr kumimoji="0" lang="zh-TW" altLang="en-US" sz="1200">
                <a:solidFill>
                  <a:srgbClr val="4B3E21"/>
                </a:solidFill>
                <a:latin typeface="Arial" panose="020B0604020202020204" pitchFamily="34" charset="0"/>
              </a:rPr>
              <a:pPr algn="ctr" eaLnBrk="1" hangingPunct="1"/>
              <a:t>‹#›</a:t>
            </a:fld>
            <a:endParaRPr kumimoji="0" lang="en-US" altLang="zh-TW" sz="1200">
              <a:solidFill>
                <a:srgbClr val="4B3E21"/>
              </a:solidFill>
              <a:latin typeface="Arial" panose="020B0604020202020204" pitchFamily="34" charset="0"/>
            </a:endParaRPr>
          </a:p>
        </p:txBody>
      </p:sp>
    </p:spTree>
    <p:extLst>
      <p:ext uri="{BB962C8B-B14F-4D97-AF65-F5344CB8AC3E}">
        <p14:creationId xmlns:p14="http://schemas.microsoft.com/office/powerpoint/2010/main" val="374824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7" name="圓形圖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kumimoji="0" lang="en-US"/>
          </a:p>
        </p:txBody>
      </p:sp>
      <p:sp>
        <p:nvSpPr>
          <p:cNvPr id="8" name="橢圓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kumimoji="0" lang="en-US"/>
          </a:p>
        </p:txBody>
      </p:sp>
      <p:sp>
        <p:nvSpPr>
          <p:cNvPr id="12" name="矩形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kumimoji="0" lang="en-US"/>
          </a:p>
        </p:txBody>
      </p:sp>
      <p:sp>
        <p:nvSpPr>
          <p:cNvPr id="5" name="標題版面配置區 4"/>
          <p:cNvSpPr>
            <a:spLocks noGrp="1"/>
          </p:cNvSpPr>
          <p:nvPr>
            <p:ph type="title"/>
          </p:nvPr>
        </p:nvSpPr>
        <p:spPr>
          <a:xfrm>
            <a:off x="1435100" y="274638"/>
            <a:ext cx="7499350" cy="1143000"/>
          </a:xfrm>
          <a:prstGeom prst="rect">
            <a:avLst/>
          </a:prstGeom>
        </p:spPr>
        <p:txBody>
          <a:bodyPr anchor="ctr">
            <a:normAutofit/>
          </a:bodyPr>
          <a:lstStyle>
            <a:extLst/>
          </a:lstStyle>
          <a:p>
            <a:r>
              <a:rPr lang="zh-TW" altLang="en-US" dirty="0" smtClean="0"/>
              <a:t>按一下以編輯母片標題樣式</a:t>
            </a:r>
            <a:endParaRPr lang="en-US" dirty="0"/>
          </a:p>
        </p:txBody>
      </p:sp>
      <p:sp>
        <p:nvSpPr>
          <p:cNvPr id="1033" name="文字版面配置區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ltLang="zh-TW" smtClean="0"/>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Arial" charset="0"/>
                <a:ea typeface="新細明體" charset="-120"/>
              </a:defRPr>
            </a:lvl1pPr>
            <a:extLst/>
          </a:lstStyle>
          <a:p>
            <a:pPr>
              <a:defRPr/>
            </a:pPr>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charset="0"/>
                <a:ea typeface="新細明體" charset="-120"/>
              </a:defRPr>
            </a:lvl1pPr>
            <a:extLst/>
          </a:lstStyle>
          <a:p>
            <a:pPr>
              <a:defRPr/>
            </a:pPr>
            <a:endParaRPr lang="zh-TW" altLang="en-US"/>
          </a:p>
        </p:txBody>
      </p:sp>
      <p:sp>
        <p:nvSpPr>
          <p:cNvPr id="22" name="投影片編號版面配置區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kumimoji="0" sz="1200">
                <a:solidFill>
                  <a:srgbClr val="4B3E21"/>
                </a:solidFill>
                <a:latin typeface="Arial" panose="020B0604020202020204" pitchFamily="34" charset="0"/>
              </a:defRPr>
            </a:lvl1pPr>
          </a:lstStyle>
          <a:p>
            <a:fld id="{7A0436A7-446E-4CF8-BEA0-B8C4C56F0BD4}" type="slidenum">
              <a:rPr lang="zh-TW" altLang="en-US"/>
              <a:pPr/>
              <a:t>‹#›</a:t>
            </a:fld>
            <a:endParaRPr lang="en-US" altLang="zh-TW"/>
          </a:p>
        </p:txBody>
      </p:sp>
      <p:sp>
        <p:nvSpPr>
          <p:cNvPr id="15" name="矩形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kumimoji="0" lang="en-US"/>
          </a:p>
        </p:txBody>
      </p:sp>
      <p:pic>
        <p:nvPicPr>
          <p:cNvPr id="1038" name="圖片 12"/>
          <p:cNvPicPr>
            <a:picLocks noChangeAspect="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3635375" y="6338888"/>
            <a:ext cx="2339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409" r:id="rId1"/>
    <p:sldLayoutId id="2147488408" r:id="rId2"/>
    <p:sldLayoutId id="2147488410" r:id="rId3"/>
    <p:sldLayoutId id="2147488411" r:id="rId4"/>
    <p:sldLayoutId id="2147488412" r:id="rId5"/>
    <p:sldLayoutId id="2147488413"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標楷體" pitchFamily="65" charset="-120"/>
          <a:ea typeface="標楷體" pitchFamily="65" charset="-120"/>
          <a:cs typeface="+mj-cs"/>
        </a:defRPr>
      </a:lvl1pPr>
      <a:lvl2pPr algn="l" rtl="0" eaLnBrk="0" fontAlgn="base" hangingPunct="0">
        <a:spcBef>
          <a:spcPct val="0"/>
        </a:spcBef>
        <a:spcAft>
          <a:spcPct val="0"/>
        </a:spcAft>
        <a:defRPr sz="4300">
          <a:solidFill>
            <a:srgbClr val="572314"/>
          </a:solidFill>
          <a:latin typeface="標楷體" pitchFamily="65" charset="-120"/>
          <a:ea typeface="標楷體" pitchFamily="65" charset="-120"/>
        </a:defRPr>
      </a:lvl2pPr>
      <a:lvl3pPr algn="l" rtl="0" eaLnBrk="0" fontAlgn="base" hangingPunct="0">
        <a:spcBef>
          <a:spcPct val="0"/>
        </a:spcBef>
        <a:spcAft>
          <a:spcPct val="0"/>
        </a:spcAft>
        <a:defRPr sz="4300">
          <a:solidFill>
            <a:srgbClr val="572314"/>
          </a:solidFill>
          <a:latin typeface="標楷體" pitchFamily="65" charset="-120"/>
          <a:ea typeface="標楷體" pitchFamily="65" charset="-120"/>
        </a:defRPr>
      </a:lvl3pPr>
      <a:lvl4pPr algn="l" rtl="0" eaLnBrk="0" fontAlgn="base" hangingPunct="0">
        <a:spcBef>
          <a:spcPct val="0"/>
        </a:spcBef>
        <a:spcAft>
          <a:spcPct val="0"/>
        </a:spcAft>
        <a:defRPr sz="4300">
          <a:solidFill>
            <a:srgbClr val="572314"/>
          </a:solidFill>
          <a:latin typeface="標楷體" pitchFamily="65" charset="-120"/>
          <a:ea typeface="標楷體" pitchFamily="65" charset="-120"/>
        </a:defRPr>
      </a:lvl4pPr>
      <a:lvl5pPr algn="l" rtl="0" eaLnBrk="0" fontAlgn="base" hangingPunct="0">
        <a:spcBef>
          <a:spcPct val="0"/>
        </a:spcBef>
        <a:spcAft>
          <a:spcPct val="0"/>
        </a:spcAft>
        <a:defRPr sz="4300">
          <a:solidFill>
            <a:srgbClr val="572314"/>
          </a:solidFill>
          <a:latin typeface="標楷體" pitchFamily="65" charset="-120"/>
          <a:ea typeface="標楷體" pitchFamily="65" charset="-120"/>
        </a:defRPr>
      </a:lvl5pPr>
      <a:lvl6pPr marL="457200" algn="l" rtl="0" eaLnBrk="1" fontAlgn="base" hangingPunct="1">
        <a:spcBef>
          <a:spcPct val="0"/>
        </a:spcBef>
        <a:spcAft>
          <a:spcPct val="0"/>
        </a:spcAft>
        <a:defRPr sz="4300">
          <a:solidFill>
            <a:srgbClr val="572314"/>
          </a:solidFill>
          <a:latin typeface="標楷體" pitchFamily="65" charset="-120"/>
          <a:ea typeface="標楷體" pitchFamily="65" charset="-120"/>
        </a:defRPr>
      </a:lvl6pPr>
      <a:lvl7pPr marL="914400" algn="l" rtl="0" eaLnBrk="1" fontAlgn="base" hangingPunct="1">
        <a:spcBef>
          <a:spcPct val="0"/>
        </a:spcBef>
        <a:spcAft>
          <a:spcPct val="0"/>
        </a:spcAft>
        <a:defRPr sz="4300">
          <a:solidFill>
            <a:srgbClr val="572314"/>
          </a:solidFill>
          <a:latin typeface="標楷體" pitchFamily="65" charset="-120"/>
          <a:ea typeface="標楷體" pitchFamily="65" charset="-120"/>
        </a:defRPr>
      </a:lvl7pPr>
      <a:lvl8pPr marL="1371600" algn="l" rtl="0" eaLnBrk="1" fontAlgn="base" hangingPunct="1">
        <a:spcBef>
          <a:spcPct val="0"/>
        </a:spcBef>
        <a:spcAft>
          <a:spcPct val="0"/>
        </a:spcAft>
        <a:defRPr sz="4300">
          <a:solidFill>
            <a:srgbClr val="572314"/>
          </a:solidFill>
          <a:latin typeface="標楷體" pitchFamily="65" charset="-120"/>
          <a:ea typeface="標楷體" pitchFamily="65" charset="-120"/>
        </a:defRPr>
      </a:lvl8pPr>
      <a:lvl9pPr marL="1828800" algn="l" rtl="0" eaLnBrk="1" fontAlgn="base" hangingPunct="1">
        <a:spcBef>
          <a:spcPct val="0"/>
        </a:spcBef>
        <a:spcAft>
          <a:spcPct val="0"/>
        </a:spcAft>
        <a:defRPr sz="4300">
          <a:solidFill>
            <a:srgbClr val="572314"/>
          </a:solidFill>
          <a:latin typeface="標楷體" pitchFamily="65" charset="-120"/>
          <a:ea typeface="標楷體" pitchFamily="65" charset="-12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標楷體" pitchFamily="65" charset="-120"/>
          <a:ea typeface="標楷體" pitchFamily="65" charset="-120"/>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標楷體" pitchFamily="65" charset="-120"/>
          <a:ea typeface="標楷體" pitchFamily="65" charset="-120"/>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標楷體" pitchFamily="65" charset="-120"/>
          <a:ea typeface="標楷體" pitchFamily="65" charset="-120"/>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標楷體" pitchFamily="65" charset="-120"/>
          <a:ea typeface="標楷體" pitchFamily="65" charset="-120"/>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標楷體" pitchFamily="65" charset="-120"/>
          <a:ea typeface="標楷體" pitchFamily="65" charset="-120"/>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sfb.gov.tw/ch/home.jsp?id=30&amp;parentpath=0,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jpeg"/><Relationship Id="rId7"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image" Target="../media/image9.gif"/><Relationship Id="rId5" Type="http://schemas.openxmlformats.org/officeDocument/2006/relationships/image" Target="../media/image8.png"/><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12.gif"/></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6.jpg"/><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image" Target="../media/image17.jpeg"/><Relationship Id="rId7" Type="http://schemas.openxmlformats.org/officeDocument/2006/relationships/image" Target="../media/image19.jpeg"/><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8.png"/><Relationship Id="rId4" Type="http://schemas.openxmlformats.org/officeDocument/2006/relationships/image" Target="../media/image18.jpe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1.jpeg"/><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image" Target="../media/image13.jpeg"/><Relationship Id="rId5" Type="http://schemas.openxmlformats.org/officeDocument/2006/relationships/image" Target="../media/image15.png"/><Relationship Id="rId4" Type="http://schemas.openxmlformats.org/officeDocument/2006/relationships/image" Target="../media/image20.jp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idx="4294967295"/>
          </p:nvPr>
        </p:nvSpPr>
        <p:spPr>
          <a:xfrm>
            <a:off x="971550" y="1487488"/>
            <a:ext cx="7848600" cy="2159000"/>
          </a:xfrm>
        </p:spPr>
        <p:txBody>
          <a:bodyPr rtlCol="0">
            <a:noAutofit/>
          </a:bodyPr>
          <a:lstStyle/>
          <a:p>
            <a:pPr algn="ctr" eaLnBrk="1" fontAlgn="auto" hangingPunct="1">
              <a:lnSpc>
                <a:spcPts val="6240"/>
              </a:lnSpc>
              <a:spcAft>
                <a:spcPts val="0"/>
              </a:spcAft>
              <a:defRPr/>
            </a:pPr>
            <a:r>
              <a:rPr lang="zh-TW" altLang="en-US" sz="5400" b="1" dirty="0" smtClean="0">
                <a:solidFill>
                  <a:schemeClr val="accent2">
                    <a:lumMod val="50000"/>
                  </a:schemeClr>
                </a:solidFill>
                <a:effectLst>
                  <a:outerShdw blurRad="38100" dist="38100" dir="2700000" algn="tl">
                    <a:srgbClr val="000000">
                      <a:alpha val="43137"/>
                    </a:srgbClr>
                  </a:outerShdw>
                </a:effectLst>
              </a:rPr>
              <a:t>從近期案例探討內控風險與內稽人員的重要性</a:t>
            </a:r>
            <a:endParaRPr lang="zh-TW" altLang="en-US" sz="5200" b="1" dirty="0">
              <a:solidFill>
                <a:schemeClr val="accent2">
                  <a:lumMod val="50000"/>
                </a:schemeClr>
              </a:solidFill>
              <a:effectLst>
                <a:outerShdw blurRad="38100" dist="38100" dir="2700000" algn="tl">
                  <a:srgbClr val="000000">
                    <a:alpha val="43137"/>
                  </a:srgbClr>
                </a:outerShdw>
              </a:effectLst>
            </a:endParaRPr>
          </a:p>
        </p:txBody>
      </p:sp>
      <p:sp>
        <p:nvSpPr>
          <p:cNvPr id="23555" name="副標題 3"/>
          <p:cNvSpPr>
            <a:spLocks noGrp="1"/>
          </p:cNvSpPr>
          <p:nvPr>
            <p:ph type="subTitle" idx="4294967295"/>
          </p:nvPr>
        </p:nvSpPr>
        <p:spPr>
          <a:xfrm>
            <a:off x="1331913" y="4868863"/>
            <a:ext cx="7405687" cy="1152525"/>
          </a:xfrm>
        </p:spPr>
        <p:txBody>
          <a:bodyPr/>
          <a:lstStyle/>
          <a:p>
            <a:pPr marL="82550" indent="0" algn="ctr" eaLnBrk="1" hangingPunct="1">
              <a:buFont typeface="Wingdings 2" panose="05020102010507070707" pitchFamily="18" charset="2"/>
              <a:buNone/>
              <a:defRPr/>
            </a:pPr>
            <a:r>
              <a:rPr lang="zh-TW" altLang="en-US" sz="2800" b="1" dirty="0" smtClean="0">
                <a:solidFill>
                  <a:schemeClr val="bg2">
                    <a:lumMod val="50000"/>
                  </a:schemeClr>
                </a:solidFill>
              </a:rPr>
              <a:t>證券櫃檯買賣中心</a:t>
            </a:r>
            <a:endParaRPr lang="en-US" altLang="zh-TW" sz="2800" b="1" dirty="0" smtClean="0">
              <a:solidFill>
                <a:schemeClr val="bg2">
                  <a:lumMod val="50000"/>
                </a:schemeClr>
              </a:solidFill>
            </a:endParaRPr>
          </a:p>
          <a:p>
            <a:pPr algn="ctr" eaLnBrk="1" hangingPunct="1">
              <a:buFont typeface="Arial" charset="0"/>
              <a:buNone/>
              <a:defRPr/>
            </a:pPr>
            <a:r>
              <a:rPr lang="en-US" altLang="zh-TW" sz="2800" b="1" dirty="0" smtClean="0">
                <a:solidFill>
                  <a:schemeClr val="bg2">
                    <a:lumMod val="50000"/>
                  </a:schemeClr>
                </a:solidFill>
                <a:latin typeface="Times New Roman" panose="02020603050405020304" pitchFamily="18" charset="0"/>
                <a:cs typeface="Times New Roman" panose="02020603050405020304" pitchFamily="18" charset="0"/>
              </a:rPr>
              <a:t>106</a:t>
            </a:r>
            <a:r>
              <a:rPr lang="zh-TW" altLang="en-US" sz="2800" b="1" dirty="0" smtClean="0">
                <a:solidFill>
                  <a:schemeClr val="bg2">
                    <a:lumMod val="50000"/>
                  </a:schemeClr>
                </a:solidFill>
                <a:latin typeface="Times New Roman" panose="02020603050405020304" pitchFamily="18" charset="0"/>
                <a:cs typeface="Times New Roman" panose="02020603050405020304" pitchFamily="18" charset="0"/>
              </a:rPr>
              <a:t>年</a:t>
            </a:r>
            <a:r>
              <a:rPr lang="en-US" altLang="zh-TW" sz="2800" b="1" dirty="0" smtClean="0">
                <a:solidFill>
                  <a:schemeClr val="bg2">
                    <a:lumMod val="50000"/>
                  </a:schemeClr>
                </a:solidFill>
                <a:latin typeface="Times New Roman" panose="02020603050405020304" pitchFamily="18" charset="0"/>
                <a:cs typeface="Times New Roman" panose="02020603050405020304" pitchFamily="18" charset="0"/>
              </a:rPr>
              <a:t>10</a:t>
            </a:r>
            <a:r>
              <a:rPr lang="zh-TW" altLang="en-US" sz="2800" b="1" dirty="0" smtClean="0">
                <a:solidFill>
                  <a:schemeClr val="bg2">
                    <a:lumMod val="50000"/>
                  </a:schemeClr>
                </a:solidFill>
                <a:latin typeface="Times New Roman" panose="02020603050405020304" pitchFamily="18" charset="0"/>
                <a:cs typeface="Times New Roman" panose="02020603050405020304" pitchFamily="18" charset="0"/>
              </a:rPr>
              <a:t>月</a:t>
            </a:r>
            <a:endParaRPr lang="en-US" altLang="zh-TW" sz="2800" b="1" dirty="0" smtClean="0">
              <a:solidFill>
                <a:schemeClr val="bg2">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15628" y="0"/>
            <a:ext cx="7499350" cy="1143000"/>
          </a:xfrm>
        </p:spPr>
        <p:txBody>
          <a:bodyPr>
            <a:normAutofit/>
          </a:bodyPr>
          <a:lstStyle/>
          <a:p>
            <a:pPr marL="0" indent="0">
              <a:buNone/>
            </a:pPr>
            <a:r>
              <a:rPr lang="zh-TW" altLang="en-US" dirty="0"/>
              <a:t>近期內控</a:t>
            </a:r>
            <a:r>
              <a:rPr lang="zh-TW" altLang="en-US" dirty="0" smtClean="0"/>
              <a:t>查核</a:t>
            </a:r>
            <a:r>
              <a:rPr lang="en-US" altLang="zh-TW" dirty="0" smtClean="0"/>
              <a:t>---</a:t>
            </a:r>
            <a:r>
              <a:rPr lang="zh-TW" altLang="en-US" dirty="0" smtClean="0"/>
              <a:t>主要法源</a:t>
            </a:r>
            <a:endParaRPr lang="zh-TW" altLang="en-US" dirty="0"/>
          </a:p>
        </p:txBody>
      </p:sp>
      <p:sp>
        <p:nvSpPr>
          <p:cNvPr id="3" name="內容版面配置區 2"/>
          <p:cNvSpPr>
            <a:spLocks noGrp="1"/>
          </p:cNvSpPr>
          <p:nvPr>
            <p:ph idx="1"/>
          </p:nvPr>
        </p:nvSpPr>
        <p:spPr>
          <a:xfrm>
            <a:off x="1286490" y="1143000"/>
            <a:ext cx="7811343" cy="4800600"/>
          </a:xfrm>
        </p:spPr>
        <p:txBody>
          <a:bodyPr/>
          <a:lstStyle/>
          <a:p>
            <a:r>
              <a:rPr lang="zh-TW" altLang="en-US" dirty="0"/>
              <a:t>公開發行公司建立內部控制制度處理</a:t>
            </a:r>
            <a:r>
              <a:rPr lang="zh-TW" altLang="en-US" dirty="0" smtClean="0"/>
              <a:t>準則</a:t>
            </a:r>
            <a:r>
              <a:rPr lang="en-US" altLang="zh-TW" sz="2000" dirty="0" smtClean="0"/>
              <a:t>(</a:t>
            </a:r>
            <a:r>
              <a:rPr lang="zh-TW" altLang="en-US" sz="2000" dirty="0" smtClean="0"/>
              <a:t>證交法</a:t>
            </a:r>
            <a:r>
              <a:rPr lang="en-US" altLang="zh-TW" sz="2000" dirty="0" smtClean="0"/>
              <a:t>14-1)</a:t>
            </a:r>
            <a:endParaRPr lang="zh-TW" altLang="en-US" sz="2000" dirty="0"/>
          </a:p>
          <a:p>
            <a:r>
              <a:rPr lang="zh-TW" altLang="en-US" dirty="0"/>
              <a:t>公開發行公司取得或處分資產處理</a:t>
            </a:r>
            <a:r>
              <a:rPr lang="zh-TW" altLang="en-US" dirty="0" smtClean="0"/>
              <a:t>準則</a:t>
            </a:r>
            <a:endParaRPr lang="en-US" altLang="zh-TW" dirty="0" smtClean="0"/>
          </a:p>
          <a:p>
            <a:pPr marL="82550" indent="0">
              <a:buNone/>
            </a:pPr>
            <a:r>
              <a:rPr lang="zh-TW" altLang="en-US" sz="2000" dirty="0" smtClean="0"/>
              <a:t>   </a:t>
            </a:r>
            <a:r>
              <a:rPr lang="en-US" altLang="zh-TW" sz="2000" dirty="0" smtClean="0"/>
              <a:t>(</a:t>
            </a:r>
            <a:r>
              <a:rPr lang="zh-TW" altLang="en-US" sz="2000" dirty="0"/>
              <a:t>證交法</a:t>
            </a:r>
            <a:r>
              <a:rPr lang="en-US" altLang="zh-TW" sz="2000" dirty="0"/>
              <a:t>36-1)</a:t>
            </a:r>
            <a:endParaRPr lang="zh-TW" altLang="en-US" sz="2000" dirty="0"/>
          </a:p>
          <a:p>
            <a:r>
              <a:rPr lang="zh-TW" altLang="en-US" dirty="0"/>
              <a:t>公開發行公司資金貸與及背書保證處理</a:t>
            </a:r>
            <a:r>
              <a:rPr lang="zh-TW" altLang="en-US" dirty="0" smtClean="0"/>
              <a:t>準則</a:t>
            </a:r>
            <a:r>
              <a:rPr lang="en-US" altLang="zh-TW" sz="2000" dirty="0"/>
              <a:t>(</a:t>
            </a:r>
            <a:r>
              <a:rPr lang="zh-TW" altLang="en-US" sz="2000" dirty="0"/>
              <a:t>證交法</a:t>
            </a:r>
            <a:r>
              <a:rPr lang="en-US" altLang="zh-TW" sz="2000" dirty="0"/>
              <a:t>36-1)</a:t>
            </a:r>
            <a:endParaRPr lang="zh-TW" altLang="en-US" sz="2000" dirty="0"/>
          </a:p>
          <a:p>
            <a:r>
              <a:rPr lang="zh-TW" altLang="en-US" dirty="0"/>
              <a:t>公開發行公司董事會議事</a:t>
            </a:r>
            <a:r>
              <a:rPr lang="zh-TW" altLang="en-US" dirty="0" smtClean="0"/>
              <a:t>辦法</a:t>
            </a:r>
            <a:r>
              <a:rPr lang="en-US" altLang="zh-TW" sz="2000" dirty="0"/>
              <a:t>(</a:t>
            </a:r>
            <a:r>
              <a:rPr lang="zh-TW" altLang="en-US" sz="2000" dirty="0"/>
              <a:t>證交法</a:t>
            </a:r>
            <a:r>
              <a:rPr lang="en-US" altLang="zh-TW" sz="2000" dirty="0"/>
              <a:t>36-3</a:t>
            </a:r>
            <a:r>
              <a:rPr lang="en-US" altLang="zh-TW" sz="2000" dirty="0" smtClean="0"/>
              <a:t>)</a:t>
            </a:r>
          </a:p>
          <a:p>
            <a:r>
              <a:rPr lang="zh-TW" altLang="en-US" dirty="0" smtClean="0"/>
              <a:t>金管會證期局網站：便民服務</a:t>
            </a:r>
            <a:r>
              <a:rPr lang="en-US" altLang="zh-TW" dirty="0" smtClean="0"/>
              <a:t>-</a:t>
            </a:r>
            <a:r>
              <a:rPr lang="zh-TW" altLang="en-US" dirty="0" smtClean="0"/>
              <a:t>問答集</a:t>
            </a:r>
            <a:r>
              <a:rPr lang="en-US" altLang="zh-TW" dirty="0"/>
              <a:t/>
            </a:r>
            <a:br>
              <a:rPr lang="en-US" altLang="zh-TW" dirty="0"/>
            </a:br>
            <a:r>
              <a:rPr lang="en-US" altLang="zh-TW" sz="2000" b="1" dirty="0">
                <a:solidFill>
                  <a:srgbClr val="080808"/>
                </a:solidFill>
                <a:hlinkClick r:id="rId3"/>
              </a:rPr>
              <a:t>https://</a:t>
            </a:r>
            <a:r>
              <a:rPr lang="en-US" altLang="zh-TW" sz="2000" b="1" dirty="0" smtClean="0">
                <a:solidFill>
                  <a:srgbClr val="080808"/>
                </a:solidFill>
                <a:hlinkClick r:id="rId3"/>
              </a:rPr>
              <a:t>www.sfb.gov.tw/ch/home.jsp?id=30&amp;parentpath=0,6</a:t>
            </a:r>
            <a:endParaRPr lang="en-US" altLang="zh-TW" sz="2000" b="1" dirty="0" smtClean="0">
              <a:solidFill>
                <a:srgbClr val="080808"/>
              </a:solidFill>
            </a:endParaRPr>
          </a:p>
          <a:p>
            <a:pPr marL="82550" indent="0" algn="ctr">
              <a:buNone/>
            </a:pPr>
            <a:r>
              <a:rPr lang="zh-TW" altLang="en-US" b="1" dirty="0" smtClean="0">
                <a:solidFill>
                  <a:srgbClr val="FF0000"/>
                </a:solidFill>
              </a:rPr>
              <a:t>*違反法令，可能面臨主管機關裁罰*</a:t>
            </a:r>
            <a:endParaRPr lang="zh-TW" altLang="en-US" b="1" dirty="0">
              <a:solidFill>
                <a:srgbClr val="FF0000"/>
              </a:solidFill>
            </a:endParaRPr>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10</a:t>
            </a:fld>
            <a:endParaRPr lang="en-US" altLang="zh-TW"/>
          </a:p>
        </p:txBody>
      </p:sp>
    </p:spTree>
    <p:extLst>
      <p:ext uri="{BB962C8B-B14F-4D97-AF65-F5344CB8AC3E}">
        <p14:creationId xmlns:p14="http://schemas.microsoft.com/office/powerpoint/2010/main" val="1649312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0" indent="0">
              <a:buNone/>
            </a:pPr>
            <a:r>
              <a:rPr lang="zh-TW" altLang="en-US" sz="4000" dirty="0" smtClean="0"/>
              <a:t>年度稽核計畫</a:t>
            </a:r>
            <a:endParaRPr lang="zh-TW" altLang="en-US" dirty="0"/>
          </a:p>
        </p:txBody>
      </p:sp>
      <p:sp>
        <p:nvSpPr>
          <p:cNvPr id="3" name="內容版面配置區 2"/>
          <p:cNvSpPr>
            <a:spLocks noGrp="1"/>
          </p:cNvSpPr>
          <p:nvPr>
            <p:ph idx="1"/>
          </p:nvPr>
        </p:nvSpPr>
        <p:spPr/>
        <p:txBody>
          <a:bodyPr/>
          <a:lstStyle/>
          <a:p>
            <a:r>
              <a:rPr lang="zh-TW" altLang="en-US" sz="2800" dirty="0" smtClean="0"/>
              <a:t>內</a:t>
            </a:r>
            <a:r>
              <a:rPr lang="zh-TW" altLang="en-US" sz="2800" dirty="0"/>
              <a:t>部</a:t>
            </a:r>
            <a:r>
              <a:rPr lang="zh-TW" altLang="en-US" sz="2800" dirty="0" smtClean="0"/>
              <a:t>稽核單位應依風險評估結果擬訂年度計畫計畫，惟公司部分重要管理作業</a:t>
            </a:r>
            <a:r>
              <a:rPr lang="en-US" altLang="zh-TW" sz="2800" dirty="0" smtClean="0"/>
              <a:t>(</a:t>
            </a:r>
            <a:r>
              <a:rPr lang="zh-TW" altLang="en-US" sz="2800" dirty="0" smtClean="0"/>
              <a:t>如印鑑使用管理</a:t>
            </a:r>
            <a:r>
              <a:rPr lang="en-US" altLang="zh-TW" sz="2800" dirty="0" smtClean="0"/>
              <a:t>)</a:t>
            </a:r>
            <a:r>
              <a:rPr lang="zh-TW" altLang="en-US" sz="2800" dirty="0" smtClean="0"/>
              <a:t>已多年未列入年度稽核項目</a:t>
            </a:r>
            <a:endParaRPr lang="en-US" altLang="zh-TW" sz="2800" dirty="0" smtClean="0"/>
          </a:p>
          <a:p>
            <a:pPr eaLnBrk="1" hangingPunct="1">
              <a:defRPr/>
            </a:pPr>
            <a:r>
              <a:rPr lang="zh-TW" altLang="en-US" sz="2800" dirty="0"/>
              <a:t>必要之稽核</a:t>
            </a:r>
            <a:r>
              <a:rPr lang="zh-TW" altLang="en-US" sz="2800" dirty="0" smtClean="0"/>
              <a:t>項目</a:t>
            </a:r>
            <a:r>
              <a:rPr lang="en-US" altLang="zh-TW" sz="2800" dirty="0" smtClean="0"/>
              <a:t>(</a:t>
            </a:r>
            <a:r>
              <a:rPr lang="zh-TW" altLang="en-US" sz="2800" dirty="0" smtClean="0">
                <a:latin typeface="Arial Unicode MS" charset="-120"/>
              </a:rPr>
              <a:t>至少包括取得</a:t>
            </a:r>
            <a:r>
              <a:rPr lang="zh-TW" altLang="en-US" sz="2800" dirty="0">
                <a:latin typeface="Arial Unicode MS" charset="-120"/>
              </a:rPr>
              <a:t>或處分資產、從事衍生性商品交易、資金貸</a:t>
            </a:r>
            <a:r>
              <a:rPr lang="zh-TW" altLang="en-US" sz="2800" dirty="0" smtClean="0">
                <a:latin typeface="Arial Unicode MS" charset="-120"/>
              </a:rPr>
              <a:t>與他人</a:t>
            </a:r>
            <a:r>
              <a:rPr lang="zh-TW" altLang="en-US" sz="2800" dirty="0">
                <a:latin typeface="Arial Unicode MS" charset="-120"/>
              </a:rPr>
              <a:t>、為他人</a:t>
            </a:r>
            <a:r>
              <a:rPr lang="zh-TW" altLang="en-US" sz="2800" dirty="0" smtClean="0">
                <a:latin typeface="Arial Unicode MS" charset="-120"/>
              </a:rPr>
              <a:t>背書、關係</a:t>
            </a:r>
            <a:r>
              <a:rPr lang="zh-TW" altLang="en-US" sz="2800" dirty="0">
                <a:latin typeface="Arial Unicode MS" charset="-120"/>
              </a:rPr>
              <a:t>人</a:t>
            </a:r>
            <a:r>
              <a:rPr lang="zh-TW" altLang="en-US" sz="2800" dirty="0" smtClean="0">
                <a:latin typeface="Arial Unicode MS" charset="-120"/>
              </a:rPr>
              <a:t>交易、</a:t>
            </a:r>
            <a:r>
              <a:rPr lang="zh-TW" altLang="en-US" sz="2800" dirty="0">
                <a:latin typeface="Arial Unicode MS" charset="-120"/>
              </a:rPr>
              <a:t>對子公司之監督與管理、董事會議事</a:t>
            </a:r>
            <a:r>
              <a:rPr lang="zh-TW" altLang="en-US" sz="2800" dirty="0" smtClean="0">
                <a:latin typeface="Arial Unicode MS" charset="-120"/>
              </a:rPr>
              <a:t>運作、財務報表編製流程、資通安全檢查、法令規章遵循、銷售</a:t>
            </a:r>
            <a:r>
              <a:rPr lang="zh-TW" altLang="en-US" sz="2800" dirty="0">
                <a:latin typeface="Arial Unicode MS" charset="-120"/>
              </a:rPr>
              <a:t>及收款循環、採購及付款循環等重要交易</a:t>
            </a:r>
            <a:r>
              <a:rPr lang="zh-TW" altLang="en-US" sz="2800" dirty="0" smtClean="0">
                <a:latin typeface="Arial Unicode MS" charset="-120"/>
              </a:rPr>
              <a:t>循環</a:t>
            </a:r>
            <a:r>
              <a:rPr lang="en-US" altLang="zh-TW" sz="2800" dirty="0" smtClean="0">
                <a:latin typeface="Arial Unicode MS" charset="-120"/>
              </a:rPr>
              <a:t>)</a:t>
            </a:r>
            <a:r>
              <a:rPr lang="zh-TW" altLang="en-US" sz="2800" dirty="0"/>
              <a:t>未列入年度稽核計劃</a:t>
            </a:r>
          </a:p>
          <a:p>
            <a:pPr eaLnBrk="1" hangingPunct="1">
              <a:defRPr/>
            </a:pPr>
            <a:endParaRPr lang="en-US" altLang="zh-TW" dirty="0" smtClean="0"/>
          </a:p>
          <a:p>
            <a:endParaRPr lang="en-US" altLang="zh-TW" dirty="0" smtClean="0"/>
          </a:p>
          <a:p>
            <a:endParaRPr lang="zh-TW" altLang="en-US"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11</a:t>
            </a:fld>
            <a:endParaRPr lang="en-US" altLang="zh-TW"/>
          </a:p>
        </p:txBody>
      </p:sp>
    </p:spTree>
    <p:extLst>
      <p:ext uri="{BB962C8B-B14F-4D97-AF65-F5344CB8AC3E}">
        <p14:creationId xmlns:p14="http://schemas.microsoft.com/office/powerpoint/2010/main" val="4120200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43061" y="56492"/>
            <a:ext cx="7499350" cy="1143000"/>
          </a:xfrm>
        </p:spPr>
        <p:txBody>
          <a:bodyPr>
            <a:normAutofit/>
          </a:bodyPr>
          <a:lstStyle/>
          <a:p>
            <a:pPr marL="0" indent="0">
              <a:buNone/>
            </a:pPr>
            <a:r>
              <a:rPr lang="zh-TW" altLang="en-US" sz="4000" dirty="0"/>
              <a:t>稽核報告及追蹤報告</a:t>
            </a:r>
            <a:endParaRPr lang="zh-TW" altLang="en-US" dirty="0"/>
          </a:p>
        </p:txBody>
      </p:sp>
      <p:sp>
        <p:nvSpPr>
          <p:cNvPr id="3" name="內容版面配置區 2"/>
          <p:cNvSpPr>
            <a:spLocks noGrp="1"/>
          </p:cNvSpPr>
          <p:nvPr>
            <p:ph idx="1"/>
          </p:nvPr>
        </p:nvSpPr>
        <p:spPr>
          <a:xfrm>
            <a:off x="1326221" y="1196752"/>
            <a:ext cx="7499350" cy="4800600"/>
          </a:xfrm>
        </p:spPr>
        <p:txBody>
          <a:bodyPr/>
          <a:lstStyle/>
          <a:p>
            <a:r>
              <a:rPr lang="zh-TW" altLang="en-US" sz="2800" dirty="0" smtClean="0"/>
              <a:t>內部</a:t>
            </a:r>
            <a:r>
              <a:rPr lang="zh-TW" altLang="en-US" sz="2800" dirty="0"/>
              <a:t>稽核人員未將檢查所發現之內部控制制度缺失按季</a:t>
            </a:r>
            <a:r>
              <a:rPr lang="en-US" altLang="zh-TW" sz="2800" dirty="0"/>
              <a:t>(</a:t>
            </a:r>
            <a:r>
              <a:rPr lang="zh-TW" altLang="en-US" sz="2800" dirty="0"/>
              <a:t>至少按季</a:t>
            </a:r>
            <a:r>
              <a:rPr lang="en-US" altLang="zh-TW" sz="2800" dirty="0"/>
              <a:t>)</a:t>
            </a:r>
            <a:r>
              <a:rPr lang="zh-TW" altLang="en-US" sz="2800" dirty="0"/>
              <a:t>作成追蹤報告，或追蹤報告一年僅作一次，或待下次執行相關內稽項目時併同追蹤</a:t>
            </a:r>
            <a:r>
              <a:rPr lang="en-US" altLang="zh-TW" sz="2800" dirty="0"/>
              <a:t>……</a:t>
            </a:r>
            <a:r>
              <a:rPr lang="zh-TW" altLang="en-US" sz="2800" dirty="0"/>
              <a:t>，未能及時確定相關單位已採取適當之改善</a:t>
            </a:r>
            <a:r>
              <a:rPr lang="zh-TW" altLang="en-US" sz="2800" dirty="0" smtClean="0"/>
              <a:t>措施</a:t>
            </a:r>
            <a:endParaRPr lang="en-US" altLang="zh-TW" sz="2800" dirty="0" smtClean="0"/>
          </a:p>
          <a:p>
            <a:r>
              <a:rPr lang="zh-TW" altLang="en-US" sz="2800" dirty="0"/>
              <a:t>內部稽核</a:t>
            </a:r>
            <a:r>
              <a:rPr lang="zh-TW" altLang="en-US" sz="2800" dirty="0" smtClean="0"/>
              <a:t>人員執行前次查核缺失追蹤時，對於樣本的選取未</a:t>
            </a:r>
            <a:r>
              <a:rPr lang="zh-TW" altLang="en-US" sz="2800" dirty="0"/>
              <a:t>考量風險</a:t>
            </a:r>
            <a:r>
              <a:rPr lang="zh-TW" altLang="en-US" sz="2800" dirty="0" smtClean="0"/>
              <a:t>特性，尚難確保相關單位業已採取適當之改善措施</a:t>
            </a:r>
            <a:endParaRPr lang="en-US" altLang="zh-TW" sz="2800" dirty="0"/>
          </a:p>
          <a:p>
            <a:r>
              <a:rPr lang="zh-TW" altLang="en-US" sz="2800" dirty="0" smtClean="0"/>
              <a:t>稽核</a:t>
            </a:r>
            <a:r>
              <a:rPr lang="zh-TW" altLang="en-US" sz="2800" dirty="0"/>
              <a:t>報告及追蹤報告陳核後，僅交付部分監察人查閱，或未交付獨立董事，或未留存送交日期之</a:t>
            </a:r>
            <a:r>
              <a:rPr lang="zh-TW" altLang="en-US" sz="2800" dirty="0" smtClean="0"/>
              <a:t>證明，或未於</a:t>
            </a:r>
            <a:r>
              <a:rPr lang="zh-TW" altLang="zh-TW" sz="2800" dirty="0" smtClean="0"/>
              <a:t>報告完成</a:t>
            </a:r>
            <a:r>
              <a:rPr lang="zh-TW" altLang="zh-TW" sz="2800" dirty="0"/>
              <a:t>之次月底</a:t>
            </a:r>
            <a:r>
              <a:rPr lang="zh-TW" altLang="zh-TW" sz="2800" dirty="0" smtClean="0"/>
              <a:t>前</a:t>
            </a:r>
            <a:r>
              <a:rPr lang="zh-TW" altLang="en-US" sz="2800" dirty="0" smtClean="0"/>
              <a:t>交付</a:t>
            </a:r>
            <a:endParaRPr lang="zh-TW" altLang="en-US" sz="2800"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12</a:t>
            </a:fld>
            <a:endParaRPr lang="en-US" altLang="zh-TW"/>
          </a:p>
        </p:txBody>
      </p:sp>
    </p:spTree>
    <p:extLst>
      <p:ext uri="{BB962C8B-B14F-4D97-AF65-F5344CB8AC3E}">
        <p14:creationId xmlns:p14="http://schemas.microsoft.com/office/powerpoint/2010/main" val="1084376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查核常見缺失</a:t>
            </a:r>
            <a:r>
              <a:rPr lang="en-US" altLang="zh-TW" dirty="0" smtClean="0"/>
              <a:t>-</a:t>
            </a:r>
            <a:br>
              <a:rPr lang="en-US" altLang="zh-TW" dirty="0" smtClean="0"/>
            </a:br>
            <a:r>
              <a:rPr lang="en-US" altLang="zh-TW" dirty="0" smtClean="0"/>
              <a:t>             </a:t>
            </a:r>
            <a:r>
              <a:rPr lang="zh-TW" altLang="en-US" dirty="0" smtClean="0"/>
              <a:t>取得</a:t>
            </a:r>
            <a:r>
              <a:rPr lang="zh-TW" altLang="en-US" dirty="0"/>
              <a:t>或處分資產</a:t>
            </a:r>
            <a:r>
              <a:rPr lang="en-US" altLang="zh-TW" dirty="0"/>
              <a:t/>
            </a:r>
            <a:br>
              <a:rPr lang="en-US" altLang="zh-TW" dirty="0"/>
            </a:br>
            <a:endParaRPr lang="zh-TW" altLang="en-US" dirty="0"/>
          </a:p>
        </p:txBody>
      </p:sp>
      <p:sp>
        <p:nvSpPr>
          <p:cNvPr id="3" name="內容版面配置區 2"/>
          <p:cNvSpPr>
            <a:spLocks noGrp="1"/>
          </p:cNvSpPr>
          <p:nvPr>
            <p:ph idx="1"/>
          </p:nvPr>
        </p:nvSpPr>
        <p:spPr/>
        <p:txBody>
          <a:bodyPr/>
          <a:lstStyle/>
          <a:p>
            <a:r>
              <a:rPr lang="zh-TW" altLang="zh-TW" dirty="0" smtClean="0"/>
              <a:t>未</a:t>
            </a:r>
            <a:r>
              <a:rPr lang="zh-TW" altLang="zh-TW" dirty="0"/>
              <a:t>留存相關採購作業之詢、比、</a:t>
            </a:r>
            <a:r>
              <a:rPr lang="zh-TW" altLang="zh-TW" dirty="0" smtClean="0"/>
              <a:t>議價</a:t>
            </a:r>
            <a:r>
              <a:rPr lang="zh-TW" altLang="en-US" dirty="0" smtClean="0"/>
              <a:t>等相關</a:t>
            </a:r>
            <a:r>
              <a:rPr lang="zh-TW" altLang="zh-TW" dirty="0" smtClean="0"/>
              <a:t>紀錄</a:t>
            </a:r>
            <a:endParaRPr lang="en-US" altLang="zh-TW" dirty="0"/>
          </a:p>
          <a:p>
            <a:r>
              <a:rPr lang="zh-TW" altLang="en-US" dirty="0" smtClean="0"/>
              <a:t>取得或處份非上市櫃有價證券前，未取得相關評估資料</a:t>
            </a:r>
            <a:r>
              <a:rPr lang="en-US" altLang="zh-TW" dirty="0" smtClean="0"/>
              <a:t>(</a:t>
            </a:r>
            <a:r>
              <a:rPr lang="zh-TW" altLang="en-US" dirty="0" smtClean="0"/>
              <a:t>包括最近期經會計師查核</a:t>
            </a:r>
            <a:r>
              <a:rPr lang="en-US" altLang="zh-TW" dirty="0" smtClean="0"/>
              <a:t>/</a:t>
            </a:r>
            <a:r>
              <a:rPr lang="zh-TW" altLang="en-US" dirty="0" smtClean="0"/>
              <a:t>核閱之財務報表</a:t>
            </a:r>
            <a:r>
              <a:rPr lang="en-US" altLang="zh-TW" dirty="0" smtClean="0"/>
              <a:t>)</a:t>
            </a:r>
            <a:r>
              <a:rPr lang="zh-TW" altLang="en-US" dirty="0" smtClean="0"/>
              <a:t>或未依公司核決權限評估及核決並留存文件軌跡</a:t>
            </a:r>
            <a:endParaRPr lang="en-US" altLang="zh-TW" dirty="0" smtClean="0"/>
          </a:p>
          <a:p>
            <a:r>
              <a:rPr lang="zh-TW" altLang="en-US" dirty="0" smtClean="0"/>
              <a:t>重大處分資產案件，未依</a:t>
            </a:r>
            <a:r>
              <a:rPr lang="zh-TW" altLang="en-US" dirty="0"/>
              <a:t>公司核決權限評估及核</a:t>
            </a:r>
            <a:r>
              <a:rPr lang="zh-TW" altLang="en-US" dirty="0" smtClean="0"/>
              <a:t>決至董事會</a:t>
            </a:r>
            <a:endParaRPr lang="en-US" altLang="zh-TW" dirty="0" smtClean="0"/>
          </a:p>
          <a:p>
            <a:endParaRPr lang="en-US" altLang="zh-TW"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13</a:t>
            </a:fld>
            <a:endParaRPr lang="en-US" altLang="zh-TW"/>
          </a:p>
        </p:txBody>
      </p:sp>
    </p:spTree>
    <p:extLst>
      <p:ext uri="{BB962C8B-B14F-4D97-AF65-F5344CB8AC3E}">
        <p14:creationId xmlns:p14="http://schemas.microsoft.com/office/powerpoint/2010/main" val="1373618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a:t>
            </a:r>
            <a:r>
              <a:rPr lang="zh-TW" altLang="en-US" dirty="0"/>
              <a:t>常見缺失</a:t>
            </a:r>
            <a:r>
              <a:rPr lang="en-US" altLang="zh-TW" dirty="0" smtClean="0"/>
              <a:t>-</a:t>
            </a:r>
            <a:br>
              <a:rPr lang="en-US" altLang="zh-TW" dirty="0" smtClean="0"/>
            </a:br>
            <a:r>
              <a:rPr lang="zh-TW" altLang="en-US" dirty="0"/>
              <a:t> </a:t>
            </a:r>
            <a:r>
              <a:rPr lang="zh-TW" altLang="en-US" dirty="0" smtClean="0"/>
              <a:t>          從事</a:t>
            </a:r>
            <a:r>
              <a:rPr lang="zh-TW" altLang="en-US" dirty="0"/>
              <a:t>衍生性商品</a:t>
            </a:r>
            <a:r>
              <a:rPr lang="zh-TW" altLang="en-US" dirty="0" smtClean="0"/>
              <a:t>交易</a:t>
            </a:r>
            <a:r>
              <a:rPr lang="en-US" altLang="zh-TW" dirty="0"/>
              <a:t/>
            </a:r>
            <a:br>
              <a:rPr lang="en-US" altLang="zh-TW" dirty="0"/>
            </a:br>
            <a:endParaRPr lang="zh-TW" altLang="en-US" dirty="0"/>
          </a:p>
        </p:txBody>
      </p:sp>
      <p:sp>
        <p:nvSpPr>
          <p:cNvPr id="3" name="內容版面配置區 2"/>
          <p:cNvSpPr>
            <a:spLocks noGrp="1"/>
          </p:cNvSpPr>
          <p:nvPr>
            <p:ph idx="1"/>
          </p:nvPr>
        </p:nvSpPr>
        <p:spPr>
          <a:xfrm>
            <a:off x="1343025" y="1124744"/>
            <a:ext cx="7499350" cy="4800600"/>
          </a:xfrm>
        </p:spPr>
        <p:txBody>
          <a:bodyPr/>
          <a:lstStyle/>
          <a:p>
            <a:r>
              <a:rPr lang="zh-TW" altLang="zh-TW" sz="3000" dirty="0" smtClean="0"/>
              <a:t>未</a:t>
            </a:r>
            <a:r>
              <a:rPr lang="zh-TW" altLang="zh-TW" sz="3000" dirty="0"/>
              <a:t>明確訂定得從事衍生性商品交易</a:t>
            </a:r>
            <a:r>
              <a:rPr lang="zh-TW" altLang="zh-TW" sz="3000" dirty="0" smtClean="0"/>
              <a:t>之全部</a:t>
            </a:r>
            <a:r>
              <a:rPr lang="zh-TW" altLang="en-US" sz="3000" dirty="0"/>
              <a:t>或</a:t>
            </a:r>
            <a:r>
              <a:rPr lang="zh-TW" altLang="zh-TW" sz="3000" dirty="0" smtClean="0"/>
              <a:t>個別</a:t>
            </a:r>
            <a:r>
              <a:rPr lang="zh-TW" altLang="zh-TW" sz="3000" dirty="0"/>
              <a:t>契約損失上限</a:t>
            </a:r>
            <a:r>
              <a:rPr lang="zh-TW" altLang="zh-TW" sz="3000" dirty="0" smtClean="0"/>
              <a:t>金額</a:t>
            </a:r>
            <a:r>
              <a:rPr lang="zh-TW" altLang="en-US" sz="3000" dirty="0" smtClean="0"/>
              <a:t>，或，雖訂定上限金額，但卻授權董事會</a:t>
            </a:r>
            <a:r>
              <a:rPr lang="en-US" altLang="zh-TW" sz="3000" dirty="0" smtClean="0"/>
              <a:t>/</a:t>
            </a:r>
            <a:r>
              <a:rPr lang="zh-TW" altLang="en-US" sz="3000" dirty="0" smtClean="0"/>
              <a:t>董事長</a:t>
            </a:r>
            <a:r>
              <a:rPr lang="en-US" altLang="zh-TW" sz="3000" dirty="0" smtClean="0"/>
              <a:t>/</a:t>
            </a:r>
            <a:r>
              <a:rPr lang="zh-TW" altLang="en-US" sz="3000" dirty="0" smtClean="0"/>
              <a:t>高階主管得核准限額外</a:t>
            </a:r>
            <a:r>
              <a:rPr lang="zh-TW" altLang="zh-TW" sz="3000" dirty="0" smtClean="0"/>
              <a:t>之</a:t>
            </a:r>
            <a:r>
              <a:rPr lang="zh-TW" altLang="en-US" sz="3000" dirty="0" smtClean="0"/>
              <a:t>交易，</a:t>
            </a:r>
            <a:endParaRPr lang="en-US" altLang="zh-TW" sz="3000" dirty="0" smtClean="0"/>
          </a:p>
          <a:p>
            <a:r>
              <a:rPr lang="zh-TW" altLang="en-US" sz="3000" dirty="0" smtClean="0"/>
              <a:t>避</a:t>
            </a:r>
            <a:r>
              <a:rPr lang="zh-TW" altLang="en-US" sz="3000" dirty="0"/>
              <a:t>險性</a:t>
            </a:r>
            <a:r>
              <a:rPr lang="en-US" altLang="zh-TW" sz="3000" dirty="0"/>
              <a:t>/</a:t>
            </a:r>
            <a:r>
              <a:rPr lang="zh-TW" altLang="en-US" sz="3000" dirty="0"/>
              <a:t>非交易性之衍生性商品交易未訂定損失</a:t>
            </a:r>
            <a:r>
              <a:rPr lang="zh-TW" altLang="en-US" sz="3000" dirty="0" smtClean="0"/>
              <a:t>上限</a:t>
            </a:r>
            <a:endParaRPr lang="en-US" altLang="zh-TW" sz="3000" dirty="0" smtClean="0"/>
          </a:p>
          <a:p>
            <a:r>
              <a:rPr lang="zh-TW" altLang="en-US" sz="3000" dirty="0" smtClean="0"/>
              <a:t>未訂定</a:t>
            </a:r>
            <a:r>
              <a:rPr lang="zh-TW" altLang="en-US" sz="3000" dirty="0"/>
              <a:t>從事衍生性商品</a:t>
            </a:r>
            <a:r>
              <a:rPr lang="zh-TW" altLang="en-US" sz="3000" dirty="0" smtClean="0"/>
              <a:t>交易相關程序，或未於公司之取得或處分資產處理程序訂定衍生性商品交易相關規範</a:t>
            </a:r>
            <a:endParaRPr lang="en-US" altLang="zh-TW" sz="3000" dirty="0" smtClean="0"/>
          </a:p>
          <a:p>
            <a:r>
              <a:rPr lang="zh-TW" altLang="zh-TW" sz="3000" dirty="0" smtClean="0"/>
              <a:t>衍生</a:t>
            </a:r>
            <a:r>
              <a:rPr lang="zh-TW" altLang="zh-TW" sz="3000" dirty="0"/>
              <a:t>性商品</a:t>
            </a:r>
            <a:r>
              <a:rPr lang="zh-TW" altLang="zh-TW" sz="3000" dirty="0" smtClean="0"/>
              <a:t>交易事後</a:t>
            </a:r>
            <a:r>
              <a:rPr lang="zh-TW" altLang="en-US" sz="3000" dirty="0" smtClean="0"/>
              <a:t>未</a:t>
            </a:r>
            <a:r>
              <a:rPr lang="zh-TW" altLang="zh-TW" sz="3000" dirty="0" smtClean="0"/>
              <a:t>提報</a:t>
            </a:r>
            <a:r>
              <a:rPr lang="zh-TW" altLang="en-US" sz="3000" dirty="0" smtClean="0"/>
              <a:t>最近期</a:t>
            </a:r>
            <a:r>
              <a:rPr lang="zh-TW" altLang="zh-TW" sz="3000" dirty="0" smtClean="0"/>
              <a:t>董事會</a:t>
            </a:r>
            <a:endParaRPr lang="en-US" altLang="zh-TW" sz="3000" dirty="0" smtClean="0"/>
          </a:p>
          <a:p>
            <a:endParaRPr lang="en-US" altLang="zh-TW" sz="2800" dirty="0" smtClean="0"/>
          </a:p>
          <a:p>
            <a:pPr marL="82550" indent="0">
              <a:buNone/>
            </a:pPr>
            <a:endParaRPr lang="en-US" altLang="zh-TW" sz="2800" dirty="0"/>
          </a:p>
          <a:p>
            <a:endParaRPr lang="en-US" altLang="zh-TW" sz="2800" dirty="0" smtClean="0"/>
          </a:p>
          <a:p>
            <a:endParaRPr lang="en-US" altLang="zh-TW" sz="2800"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14</a:t>
            </a:fld>
            <a:endParaRPr lang="en-US" altLang="zh-TW"/>
          </a:p>
        </p:txBody>
      </p:sp>
    </p:spTree>
    <p:extLst>
      <p:ext uri="{BB962C8B-B14F-4D97-AF65-F5344CB8AC3E}">
        <p14:creationId xmlns:p14="http://schemas.microsoft.com/office/powerpoint/2010/main" val="1557407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a:t>
            </a:r>
            <a:r>
              <a:rPr lang="zh-TW" altLang="en-US" dirty="0"/>
              <a:t>常見缺失</a:t>
            </a:r>
            <a:r>
              <a:rPr lang="en-US" altLang="zh-TW" dirty="0" smtClean="0"/>
              <a:t>-</a:t>
            </a:r>
            <a:br>
              <a:rPr lang="en-US" altLang="zh-TW" dirty="0" smtClean="0"/>
            </a:br>
            <a:r>
              <a:rPr lang="zh-TW" altLang="en-US" dirty="0" smtClean="0"/>
              <a:t>                 資金</a:t>
            </a:r>
            <a:r>
              <a:rPr lang="zh-TW" altLang="en-US" dirty="0"/>
              <a:t>貸與他人</a:t>
            </a:r>
          </a:p>
        </p:txBody>
      </p:sp>
      <p:sp>
        <p:nvSpPr>
          <p:cNvPr id="3" name="內容版面配置區 2"/>
          <p:cNvSpPr>
            <a:spLocks noGrp="1"/>
          </p:cNvSpPr>
          <p:nvPr>
            <p:ph idx="1"/>
          </p:nvPr>
        </p:nvSpPr>
        <p:spPr>
          <a:xfrm>
            <a:off x="1343025" y="1417638"/>
            <a:ext cx="7727950" cy="4800600"/>
          </a:xfrm>
        </p:spPr>
        <p:txBody>
          <a:bodyPr/>
          <a:lstStyle/>
          <a:p>
            <a:r>
              <a:rPr lang="zh-TW" altLang="en-US" sz="2600" dirty="0" smtClean="0"/>
              <a:t>屬短期融通性質之資金貸與得辦理展期</a:t>
            </a:r>
            <a:r>
              <a:rPr lang="en-US" altLang="zh-TW" sz="2600" dirty="0" smtClean="0"/>
              <a:t>/</a:t>
            </a:r>
            <a:r>
              <a:rPr lang="zh-TW" altLang="en-US" sz="2600" dirty="0" smtClean="0"/>
              <a:t>續借，致前後貸與期間</a:t>
            </a:r>
            <a:r>
              <a:rPr lang="zh-TW" altLang="en-US" sz="2600" dirty="0"/>
              <a:t>超過</a:t>
            </a:r>
            <a:r>
              <a:rPr lang="zh-TW" altLang="en-US" sz="2600" dirty="0" smtClean="0"/>
              <a:t>一年</a:t>
            </a:r>
            <a:r>
              <a:rPr lang="en-US" altLang="zh-TW" sz="2600" dirty="0" smtClean="0"/>
              <a:t>(</a:t>
            </a:r>
            <a:r>
              <a:rPr lang="zh-TW" altLang="en-US" sz="2600" dirty="0" smtClean="0"/>
              <a:t>或</a:t>
            </a:r>
            <a:r>
              <a:rPr lang="zh-CN" altLang="en-US" sz="2600" dirty="0"/>
              <a:t>ㄧ</a:t>
            </a:r>
            <a:r>
              <a:rPr lang="zh-TW" altLang="en-US" sz="2600" dirty="0"/>
              <a:t>營業</a:t>
            </a:r>
            <a:r>
              <a:rPr lang="zh-TW" altLang="en-US" sz="2600" dirty="0" smtClean="0"/>
              <a:t>週期</a:t>
            </a:r>
            <a:r>
              <a:rPr lang="en-US" altLang="zh-TW" sz="2600" dirty="0" smtClean="0"/>
              <a:t>)</a:t>
            </a:r>
          </a:p>
          <a:p>
            <a:r>
              <a:rPr lang="zh-TW" altLang="en-US" sz="2600" dirty="0" smtClean="0"/>
              <a:t>對於</a:t>
            </a:r>
            <a:r>
              <a:rPr lang="zh-TW" altLang="en-US" sz="2600" dirty="0"/>
              <a:t>其直接及間接持有表決權股份</a:t>
            </a:r>
            <a:r>
              <a:rPr lang="en-US" altLang="zh-TW" sz="2600" dirty="0"/>
              <a:t>100%</a:t>
            </a:r>
            <a:r>
              <a:rPr lang="zh-TW" altLang="en-US" sz="2600" dirty="0"/>
              <a:t>之國外公司</a:t>
            </a:r>
            <a:r>
              <a:rPr lang="zh-TW" altLang="en-US" sz="2600" dirty="0" smtClean="0"/>
              <a:t>間之資金貸與，未訂定對個別對象之限額及總額</a:t>
            </a:r>
            <a:endParaRPr lang="en-US" altLang="zh-TW" sz="2600" dirty="0" smtClean="0"/>
          </a:p>
          <a:p>
            <a:r>
              <a:rPr lang="zh-TW" altLang="en-US" sz="2600" dirty="0" smtClean="0"/>
              <a:t>未明定屬業務往來性質之資金</a:t>
            </a:r>
            <a:r>
              <a:rPr lang="zh-TW" altLang="en-US" sz="2600" dirty="0"/>
              <a:t>貸</a:t>
            </a:r>
            <a:r>
              <a:rPr lang="zh-TW" altLang="en-US" sz="2600" dirty="0" smtClean="0"/>
              <a:t>與金額與業務往來金額</a:t>
            </a:r>
            <a:r>
              <a:rPr lang="zh-TW" altLang="en-US" sz="2600" dirty="0"/>
              <a:t>是否相當之評估</a:t>
            </a:r>
            <a:r>
              <a:rPr lang="zh-TW" altLang="en-US" sz="2600" dirty="0" smtClean="0"/>
              <a:t>標準</a:t>
            </a:r>
            <a:endParaRPr lang="en-US" altLang="zh-TW" sz="2600" dirty="0" smtClean="0"/>
          </a:p>
          <a:p>
            <a:r>
              <a:rPr lang="zh-TW" altLang="en-US" sz="2600" dirty="0"/>
              <a:t>因情境</a:t>
            </a:r>
            <a:r>
              <a:rPr lang="zh-TW" altLang="en-US" sz="2600" dirty="0" smtClean="0"/>
              <a:t>變遷造成貸與對象不符規定時，未能改善</a:t>
            </a:r>
            <a:r>
              <a:rPr lang="en-US" altLang="zh-TW" sz="2600" dirty="0" smtClean="0"/>
              <a:t>(</a:t>
            </a:r>
            <a:r>
              <a:rPr lang="zh-TW" altLang="en-US" sz="2600" dirty="0" smtClean="0"/>
              <a:t>未收回款項</a:t>
            </a:r>
            <a:r>
              <a:rPr lang="en-US" altLang="zh-TW" sz="2600" dirty="0" smtClean="0"/>
              <a:t>)</a:t>
            </a:r>
            <a:r>
              <a:rPr lang="zh-TW" altLang="en-US" sz="2600" dirty="0" smtClean="0"/>
              <a:t>，亦未提出改善計畫並送交各監察人</a:t>
            </a:r>
            <a:endParaRPr lang="en-US" altLang="zh-TW" sz="2600" dirty="0" smtClean="0"/>
          </a:p>
          <a:p>
            <a:r>
              <a:rPr lang="zh-TW" altLang="zh-TW" sz="2600" dirty="0"/>
              <a:t>資金貸與備查簿未</a:t>
            </a:r>
            <a:r>
              <a:rPr lang="zh-TW" altLang="zh-TW" sz="2600" dirty="0" smtClean="0"/>
              <a:t>設置</a:t>
            </a:r>
            <a:r>
              <a:rPr lang="zh-TW" altLang="en-US" sz="2600" dirty="0" smtClean="0"/>
              <a:t>及登載完備：</a:t>
            </a:r>
            <a:r>
              <a:rPr lang="zh-TW" altLang="zh-TW" sz="2600" dirty="0"/>
              <a:t>資金貸放</a:t>
            </a:r>
            <a:r>
              <a:rPr lang="zh-TW" altLang="zh-TW" sz="2600" dirty="0" smtClean="0"/>
              <a:t>日期</a:t>
            </a:r>
            <a:r>
              <a:rPr lang="zh-TW" altLang="en-US" sz="2600" dirty="0" smtClean="0"/>
              <a:t>、</a:t>
            </a:r>
            <a:r>
              <a:rPr lang="zh-TW" altLang="zh-TW" sz="2600" dirty="0" smtClean="0"/>
              <a:t>應</a:t>
            </a:r>
            <a:r>
              <a:rPr lang="zh-TW" altLang="zh-TW" sz="2600" dirty="0"/>
              <a:t>審慎</a:t>
            </a:r>
            <a:r>
              <a:rPr lang="zh-TW" altLang="zh-TW" sz="2600" dirty="0" smtClean="0"/>
              <a:t>評估事項</a:t>
            </a:r>
            <a:r>
              <a:rPr lang="zh-TW" altLang="en-US" sz="2600" dirty="0" smtClean="0"/>
              <a:t>、</a:t>
            </a:r>
            <a:r>
              <a:rPr lang="zh-TW" altLang="zh-TW" sz="2600" dirty="0" smtClean="0"/>
              <a:t>董事會</a:t>
            </a:r>
            <a:r>
              <a:rPr lang="zh-TW" altLang="zh-TW" sz="2600" dirty="0"/>
              <a:t>通過或董事長決行</a:t>
            </a:r>
            <a:r>
              <a:rPr lang="zh-TW" altLang="zh-TW" sz="2600" dirty="0" smtClean="0"/>
              <a:t>日期</a:t>
            </a:r>
            <a:endParaRPr lang="en-US" altLang="zh-TW" sz="2600" dirty="0" smtClean="0"/>
          </a:p>
          <a:p>
            <a:endParaRPr lang="en-US" altLang="zh-TW"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15</a:t>
            </a:fld>
            <a:endParaRPr lang="en-US" altLang="zh-TW"/>
          </a:p>
        </p:txBody>
      </p:sp>
    </p:spTree>
    <p:extLst>
      <p:ext uri="{BB962C8B-B14F-4D97-AF65-F5344CB8AC3E}">
        <p14:creationId xmlns:p14="http://schemas.microsoft.com/office/powerpoint/2010/main" val="408794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a:t>
            </a:r>
            <a:r>
              <a:rPr lang="zh-TW" altLang="en-US" dirty="0"/>
              <a:t>常見缺失</a:t>
            </a:r>
            <a:r>
              <a:rPr lang="en-US" altLang="zh-TW" dirty="0" smtClean="0"/>
              <a:t>-</a:t>
            </a:r>
            <a:br>
              <a:rPr lang="en-US" altLang="zh-TW" dirty="0" smtClean="0"/>
            </a:br>
            <a:r>
              <a:rPr lang="zh-TW" altLang="en-US" dirty="0" smtClean="0"/>
              <a:t>               為</a:t>
            </a:r>
            <a:r>
              <a:rPr lang="zh-TW" altLang="en-US" dirty="0"/>
              <a:t>他人背書保證</a:t>
            </a:r>
          </a:p>
        </p:txBody>
      </p:sp>
      <p:sp>
        <p:nvSpPr>
          <p:cNvPr id="3" name="內容版面配置區 2"/>
          <p:cNvSpPr>
            <a:spLocks noGrp="1"/>
          </p:cNvSpPr>
          <p:nvPr>
            <p:ph idx="1"/>
          </p:nvPr>
        </p:nvSpPr>
        <p:spPr>
          <a:xfrm>
            <a:off x="1467343" y="1417638"/>
            <a:ext cx="7499350" cy="4800600"/>
          </a:xfrm>
        </p:spPr>
        <p:txBody>
          <a:bodyPr/>
          <a:lstStyle/>
          <a:p>
            <a:r>
              <a:rPr lang="zh-TW" altLang="en-US" sz="2700" dirty="0" smtClean="0"/>
              <a:t>未明定因業務關係從事背書保證金額與業務往來金額</a:t>
            </a:r>
            <a:r>
              <a:rPr lang="zh-TW" altLang="en-US" sz="2700" dirty="0"/>
              <a:t>是否相當之評估</a:t>
            </a:r>
            <a:r>
              <a:rPr lang="zh-TW" altLang="en-US" sz="2700" dirty="0" smtClean="0"/>
              <a:t>標準</a:t>
            </a:r>
            <a:endParaRPr lang="en-US" altLang="zh-TW" sz="2700" dirty="0" smtClean="0"/>
          </a:p>
          <a:p>
            <a:r>
              <a:rPr lang="zh-TW" altLang="en-US" sz="2700" dirty="0" smtClean="0"/>
              <a:t>未明定</a:t>
            </a:r>
            <a:r>
              <a:rPr lang="zh-TW" altLang="en-US" sz="2700" u="sng" dirty="0" smtClean="0"/>
              <a:t>公司及其子公司整體</a:t>
            </a:r>
            <a:r>
              <a:rPr lang="zh-TW" altLang="en-US" sz="2700" dirty="0" smtClean="0"/>
              <a:t>得為背書保證之總額及對單一事業背書保證之金額</a:t>
            </a:r>
            <a:endParaRPr lang="en-US" altLang="zh-TW" sz="2700" dirty="0" smtClean="0"/>
          </a:p>
          <a:p>
            <a:r>
              <a:rPr lang="zh-TW" altLang="zh-TW" sz="2700" dirty="0"/>
              <a:t>背書保證使用之經濟部印鑑章保管人</a:t>
            </a:r>
            <a:r>
              <a:rPr lang="zh-TW" altLang="zh-TW" sz="2700" dirty="0" smtClean="0"/>
              <a:t>，未經</a:t>
            </a:r>
            <a:r>
              <a:rPr lang="zh-TW" altLang="zh-TW" sz="2700" dirty="0"/>
              <a:t>董事會</a:t>
            </a:r>
            <a:r>
              <a:rPr lang="zh-TW" altLang="zh-TW" sz="2700" dirty="0" smtClean="0"/>
              <a:t>同意</a:t>
            </a:r>
            <a:endParaRPr lang="en-US" altLang="zh-TW" sz="2700" dirty="0" smtClean="0"/>
          </a:p>
          <a:p>
            <a:r>
              <a:rPr lang="zh-TW" altLang="en-US" sz="2700" dirty="0" smtClean="0"/>
              <a:t>未評估背書</a:t>
            </a:r>
            <a:r>
              <a:rPr lang="zh-TW" altLang="en-US" sz="2700" dirty="0"/>
              <a:t>保證之</a:t>
            </a:r>
            <a:r>
              <a:rPr lang="zh-TW" altLang="en-US" sz="2700" dirty="0" smtClean="0"/>
              <a:t>對象、必要性、合理性及風險，</a:t>
            </a:r>
            <a:r>
              <a:rPr lang="zh-TW" altLang="en-US" sz="2700" dirty="0"/>
              <a:t>或未因情境變遷而妥</a:t>
            </a:r>
            <a:r>
              <a:rPr lang="zh-TW" altLang="en-US" sz="2700" dirty="0" smtClean="0"/>
              <a:t>適更新評估</a:t>
            </a:r>
            <a:endParaRPr lang="en-US" altLang="zh-TW" sz="2700" dirty="0"/>
          </a:p>
          <a:p>
            <a:r>
              <a:rPr lang="zh-TW" altLang="zh-TW" sz="2700" dirty="0" smtClean="0"/>
              <a:t>背書</a:t>
            </a:r>
            <a:r>
              <a:rPr lang="zh-TW" altLang="zh-TW" sz="2700" dirty="0"/>
              <a:t>保證</a:t>
            </a:r>
            <a:r>
              <a:rPr lang="zh-TW" altLang="zh-TW" sz="2700" dirty="0" smtClean="0"/>
              <a:t>備查</a:t>
            </a:r>
            <a:r>
              <a:rPr lang="zh-TW" altLang="zh-TW" sz="2700" dirty="0"/>
              <a:t>簿未</a:t>
            </a:r>
            <a:r>
              <a:rPr lang="zh-TW" altLang="zh-TW" sz="2700" dirty="0" smtClean="0"/>
              <a:t>設置</a:t>
            </a:r>
            <a:r>
              <a:rPr lang="zh-TW" altLang="en-US" sz="2700" dirty="0" smtClean="0"/>
              <a:t>及登載完備：</a:t>
            </a:r>
            <a:r>
              <a:rPr lang="zh-TW" altLang="zh-TW" sz="2700" dirty="0"/>
              <a:t>背書保證</a:t>
            </a:r>
            <a:r>
              <a:rPr lang="zh-TW" altLang="zh-TW" sz="2700" dirty="0" smtClean="0"/>
              <a:t>日期</a:t>
            </a:r>
            <a:r>
              <a:rPr lang="zh-TW" altLang="en-US" sz="2700" dirty="0" smtClean="0"/>
              <a:t>、</a:t>
            </a:r>
            <a:r>
              <a:rPr lang="zh-TW" altLang="zh-TW" sz="2700" dirty="0" smtClean="0"/>
              <a:t>應</a:t>
            </a:r>
            <a:r>
              <a:rPr lang="zh-TW" altLang="zh-TW" sz="2700" dirty="0"/>
              <a:t>審慎</a:t>
            </a:r>
            <a:r>
              <a:rPr lang="zh-TW" altLang="zh-TW" sz="2700" dirty="0" smtClean="0"/>
              <a:t>評估事項</a:t>
            </a:r>
            <a:r>
              <a:rPr lang="zh-TW" altLang="en-US" sz="2700" dirty="0" smtClean="0"/>
              <a:t>、</a:t>
            </a:r>
            <a:r>
              <a:rPr lang="zh-TW" altLang="zh-TW" sz="2700" dirty="0" smtClean="0"/>
              <a:t>董事會</a:t>
            </a:r>
            <a:r>
              <a:rPr lang="zh-TW" altLang="zh-TW" sz="2700" dirty="0"/>
              <a:t>通過或董事長決行</a:t>
            </a:r>
            <a:r>
              <a:rPr lang="zh-TW" altLang="zh-TW" sz="2700" dirty="0" smtClean="0"/>
              <a:t>日期</a:t>
            </a:r>
            <a:r>
              <a:rPr lang="en-US" altLang="zh-TW" sz="2700" dirty="0" smtClean="0"/>
              <a:t>(</a:t>
            </a:r>
            <a:r>
              <a:rPr lang="zh-TW" altLang="en-US" sz="2700" dirty="0" smtClean="0"/>
              <a:t>包括董事會追認日期</a:t>
            </a:r>
            <a:r>
              <a:rPr lang="en-US" altLang="zh-TW" sz="2700" dirty="0" smtClean="0"/>
              <a:t>)</a:t>
            </a:r>
          </a:p>
          <a:p>
            <a:endParaRPr lang="en-US" altLang="zh-TW"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16</a:t>
            </a:fld>
            <a:endParaRPr lang="en-US" altLang="zh-TW"/>
          </a:p>
        </p:txBody>
      </p:sp>
    </p:spTree>
    <p:extLst>
      <p:ext uri="{BB962C8B-B14F-4D97-AF65-F5344CB8AC3E}">
        <p14:creationId xmlns:p14="http://schemas.microsoft.com/office/powerpoint/2010/main" val="2233469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a:t>
            </a:r>
            <a:r>
              <a:rPr lang="zh-TW" altLang="en-US" dirty="0"/>
              <a:t>常見缺失</a:t>
            </a:r>
            <a:r>
              <a:rPr lang="en-US" altLang="zh-TW" dirty="0" smtClean="0"/>
              <a:t>-</a:t>
            </a:r>
            <a:br>
              <a:rPr lang="en-US" altLang="zh-TW" dirty="0" smtClean="0"/>
            </a:br>
            <a:r>
              <a:rPr lang="zh-TW" altLang="en-US" dirty="0" smtClean="0"/>
              <a:t>               董事會</a:t>
            </a:r>
            <a:r>
              <a:rPr lang="zh-TW" altLang="en-US" dirty="0"/>
              <a:t>運作情形</a:t>
            </a:r>
          </a:p>
        </p:txBody>
      </p:sp>
      <p:sp>
        <p:nvSpPr>
          <p:cNvPr id="3" name="內容版面配置區 2"/>
          <p:cNvSpPr>
            <a:spLocks noGrp="1"/>
          </p:cNvSpPr>
          <p:nvPr>
            <p:ph idx="1"/>
          </p:nvPr>
        </p:nvSpPr>
        <p:spPr>
          <a:xfrm>
            <a:off x="1410093" y="1463065"/>
            <a:ext cx="7499350" cy="4800600"/>
          </a:xfrm>
        </p:spPr>
        <p:txBody>
          <a:bodyPr/>
          <a:lstStyle/>
          <a:p>
            <a:r>
              <a:rPr lang="zh-TW" altLang="en-US" sz="2600" dirty="0" smtClean="0"/>
              <a:t>稽核主管未出席，且未指定代理人列席</a:t>
            </a:r>
            <a:r>
              <a:rPr lang="zh-TW" altLang="en-US" sz="2600" dirty="0"/>
              <a:t>董事會</a:t>
            </a:r>
            <a:r>
              <a:rPr lang="zh-TW" altLang="en-US" sz="2600" dirty="0" smtClean="0"/>
              <a:t>報告，或未於董事會報告</a:t>
            </a:r>
            <a:r>
              <a:rPr lang="zh-TW" altLang="zh-TW" sz="2600" dirty="0" smtClean="0"/>
              <a:t>內部稽核</a:t>
            </a:r>
            <a:r>
              <a:rPr lang="zh-TW" altLang="en-US" sz="2600" dirty="0" smtClean="0"/>
              <a:t>執行情形</a:t>
            </a:r>
            <a:endParaRPr lang="en-US" altLang="zh-TW" sz="2600" dirty="0"/>
          </a:p>
          <a:p>
            <a:r>
              <a:rPr lang="zh-TW" altLang="en-US" sz="2600" dirty="0" smtClean="0"/>
              <a:t>未將</a:t>
            </a:r>
            <a:r>
              <a:rPr lang="zh-TW" altLang="zh-TW" sz="2600" dirty="0" smtClean="0"/>
              <a:t>對</a:t>
            </a:r>
            <a:r>
              <a:rPr lang="zh-TW" altLang="zh-TW" sz="2600" dirty="0"/>
              <a:t>關係人捐贈或對非關係人之重大</a:t>
            </a:r>
            <a:r>
              <a:rPr lang="zh-TW" altLang="zh-TW" sz="2600" dirty="0" smtClean="0"/>
              <a:t>捐贈</a:t>
            </a:r>
            <a:r>
              <a:rPr lang="zh-TW" altLang="en-US" sz="2600" dirty="0" smtClean="0"/>
              <a:t>列入</a:t>
            </a:r>
            <a:r>
              <a:rPr lang="zh-TW" altLang="zh-TW" sz="2600" dirty="0" smtClean="0"/>
              <a:t>公司董事會討論事項</a:t>
            </a:r>
            <a:endParaRPr lang="en-US" altLang="zh-TW" sz="2600" dirty="0" smtClean="0"/>
          </a:p>
          <a:p>
            <a:r>
              <a:rPr lang="zh-TW" altLang="en-US" sz="2600" dirty="0" smtClean="0"/>
              <a:t>董事對於會議事項，與其自身或其代表之法人有利害關係者，未迴避而參與討論及表決</a:t>
            </a:r>
            <a:r>
              <a:rPr lang="en-US" altLang="zh-TW" sz="2600" dirty="0" smtClean="0"/>
              <a:t>(</a:t>
            </a:r>
            <a:r>
              <a:rPr lang="zh-TW" altLang="en-US" sz="2600" dirty="0" smtClean="0"/>
              <a:t>包括代理其他董事表決</a:t>
            </a:r>
            <a:r>
              <a:rPr lang="en-US" altLang="zh-TW" sz="2600" dirty="0" smtClean="0"/>
              <a:t>)</a:t>
            </a:r>
            <a:r>
              <a:rPr lang="zh-TW" altLang="en-US" sz="2600" dirty="0" smtClean="0"/>
              <a:t>，或未於董事會敘明其利害關係之重要內容</a:t>
            </a:r>
            <a:endParaRPr lang="en-US" altLang="zh-TW" sz="2600" dirty="0" smtClean="0"/>
          </a:p>
          <a:p>
            <a:r>
              <a:rPr lang="zh-TW" altLang="zh-TW" sz="2600" dirty="0" smtClean="0"/>
              <a:t>該</a:t>
            </a:r>
            <a:r>
              <a:rPr lang="zh-TW" altLang="zh-TW" sz="2600" dirty="0"/>
              <a:t>公司董事會開會</a:t>
            </a:r>
            <a:r>
              <a:rPr lang="zh-TW" altLang="zh-TW" sz="2600" dirty="0" smtClean="0"/>
              <a:t>通知</a:t>
            </a:r>
            <a:r>
              <a:rPr lang="zh-TW" altLang="en-US" sz="2600" dirty="0" smtClean="0"/>
              <a:t>及議事錄分送</a:t>
            </a:r>
            <a:r>
              <a:rPr lang="zh-TW" altLang="zh-TW" sz="2600" dirty="0" smtClean="0"/>
              <a:t>，</a:t>
            </a:r>
            <a:r>
              <a:rPr lang="zh-TW" altLang="en-US" sz="2600" dirty="0" smtClean="0"/>
              <a:t>未留存記錄，或未通知或分送各董事</a:t>
            </a:r>
            <a:r>
              <a:rPr lang="en-US" altLang="zh-TW" sz="2600" dirty="0" smtClean="0"/>
              <a:t>(</a:t>
            </a:r>
            <a:r>
              <a:rPr lang="zh-TW" altLang="en-US" sz="2600" dirty="0" smtClean="0"/>
              <a:t>包含獨立董事</a:t>
            </a:r>
            <a:r>
              <a:rPr lang="en-US" altLang="zh-TW" sz="2600" dirty="0" smtClean="0"/>
              <a:t>)</a:t>
            </a:r>
            <a:r>
              <a:rPr lang="zh-TW" altLang="en-US" sz="2600" dirty="0" smtClean="0"/>
              <a:t>及監察人</a:t>
            </a:r>
            <a:endParaRPr lang="zh-TW" altLang="zh-TW" sz="2600" dirty="0"/>
          </a:p>
          <a:p>
            <a:endParaRPr lang="en-US" altLang="zh-TW"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17</a:t>
            </a:fld>
            <a:endParaRPr lang="en-US" altLang="zh-TW"/>
          </a:p>
        </p:txBody>
      </p:sp>
    </p:spTree>
    <p:extLst>
      <p:ext uri="{BB962C8B-B14F-4D97-AF65-F5344CB8AC3E}">
        <p14:creationId xmlns:p14="http://schemas.microsoft.com/office/powerpoint/2010/main" val="2455339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a:t>
            </a:r>
            <a:r>
              <a:rPr lang="zh-TW" altLang="en-US" dirty="0"/>
              <a:t>常見缺失</a:t>
            </a:r>
            <a:r>
              <a:rPr lang="en-US" altLang="zh-TW" dirty="0" smtClean="0"/>
              <a:t>-</a:t>
            </a:r>
            <a:br>
              <a:rPr lang="en-US" altLang="zh-TW" dirty="0" smtClean="0"/>
            </a:br>
            <a:r>
              <a:rPr lang="zh-TW" altLang="en-US" dirty="0" smtClean="0"/>
              <a:t>  </a:t>
            </a:r>
            <a:r>
              <a:rPr lang="zh-TW" altLang="en-US" sz="3900" dirty="0" smtClean="0"/>
              <a:t>董事會及薪資報酬委員會運作情形</a:t>
            </a:r>
            <a:endParaRPr lang="zh-TW" altLang="en-US" sz="3900" dirty="0"/>
          </a:p>
        </p:txBody>
      </p:sp>
      <p:sp>
        <p:nvSpPr>
          <p:cNvPr id="3" name="內容版面配置區 2"/>
          <p:cNvSpPr>
            <a:spLocks noGrp="1"/>
          </p:cNvSpPr>
          <p:nvPr>
            <p:ph idx="1"/>
          </p:nvPr>
        </p:nvSpPr>
        <p:spPr>
          <a:xfrm>
            <a:off x="1435100" y="1683605"/>
            <a:ext cx="7499350" cy="4800600"/>
          </a:xfrm>
        </p:spPr>
        <p:txBody>
          <a:bodyPr/>
          <a:lstStyle/>
          <a:p>
            <a:r>
              <a:rPr lang="zh-TW" altLang="zh-TW" dirty="0"/>
              <a:t>薪酬委員會審議</a:t>
            </a:r>
            <a:r>
              <a:rPr lang="zh-TW" altLang="zh-TW" dirty="0" smtClean="0"/>
              <a:t>通過經理</a:t>
            </a:r>
            <a:r>
              <a:rPr lang="zh-TW" altLang="zh-TW" dirty="0"/>
              <a:t>人之薪資</a:t>
            </a:r>
            <a:r>
              <a:rPr lang="zh-TW" altLang="zh-TW" dirty="0" smtClean="0"/>
              <a:t>報酬</a:t>
            </a:r>
            <a:r>
              <a:rPr lang="zh-TW" altLang="en-US" dirty="0" smtClean="0"/>
              <a:t>案未</a:t>
            </a:r>
            <a:r>
              <a:rPr lang="zh-TW" altLang="zh-TW" dirty="0" smtClean="0"/>
              <a:t>提交</a:t>
            </a:r>
            <a:r>
              <a:rPr lang="zh-TW" altLang="zh-TW" dirty="0"/>
              <a:t>董事會</a:t>
            </a:r>
            <a:r>
              <a:rPr lang="zh-TW" altLang="zh-TW" dirty="0" smtClean="0"/>
              <a:t>討論</a:t>
            </a:r>
            <a:endParaRPr lang="en-US" altLang="zh-TW"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18</a:t>
            </a:fld>
            <a:endParaRPr lang="en-US" altLang="zh-TW"/>
          </a:p>
        </p:txBody>
      </p:sp>
    </p:spTree>
    <p:extLst>
      <p:ext uri="{BB962C8B-B14F-4D97-AF65-F5344CB8AC3E}">
        <p14:creationId xmlns:p14="http://schemas.microsoft.com/office/powerpoint/2010/main" val="1964635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近期內控查核常見缺失</a:t>
            </a:r>
            <a:r>
              <a:rPr lang="en-US" altLang="zh-TW" dirty="0"/>
              <a:t>-</a:t>
            </a:r>
            <a:br>
              <a:rPr lang="en-US" altLang="zh-TW" dirty="0"/>
            </a:br>
            <a:r>
              <a:rPr lang="zh-TW" altLang="en-US" dirty="0" smtClean="0"/>
              <a:t>           防範</a:t>
            </a:r>
            <a:r>
              <a:rPr lang="zh-TW" altLang="en-US" dirty="0"/>
              <a:t>內線交易之</a:t>
            </a:r>
            <a:r>
              <a:rPr lang="zh-TW" altLang="en-US" dirty="0" smtClean="0"/>
              <a:t>管理</a:t>
            </a:r>
            <a:endParaRPr lang="zh-TW" altLang="en-US" dirty="0"/>
          </a:p>
        </p:txBody>
      </p:sp>
      <p:sp>
        <p:nvSpPr>
          <p:cNvPr id="3" name="內容版面配置區 2"/>
          <p:cNvSpPr>
            <a:spLocks noGrp="1"/>
          </p:cNvSpPr>
          <p:nvPr>
            <p:ph idx="1"/>
          </p:nvPr>
        </p:nvSpPr>
        <p:spPr>
          <a:xfrm>
            <a:off x="1435100" y="1504950"/>
            <a:ext cx="7499350" cy="4800600"/>
          </a:xfrm>
        </p:spPr>
        <p:txBody>
          <a:bodyPr/>
          <a:lstStyle/>
          <a:p>
            <a:r>
              <a:rPr lang="zh-TW" altLang="en-US" sz="2800" dirty="0" smtClean="0"/>
              <a:t>未將下述作業納入內控制度</a:t>
            </a:r>
            <a:endParaRPr lang="en-US" altLang="zh-TW" sz="2800" dirty="0" smtClean="0"/>
          </a:p>
          <a:p>
            <a:pPr lvl="1"/>
            <a:r>
              <a:rPr lang="zh-TW" altLang="en-US" sz="2300" dirty="0" smtClean="0"/>
              <a:t>公司之董事、監察人、經理人及持有股份超過百分之十股東等內部人及其關係人（包括內部人之配偶、未成年子女及受內部人利用其名義持有股票者）異動時，應於事實發生後</a:t>
            </a:r>
            <a:r>
              <a:rPr lang="en-US" altLang="zh-TW" sz="2300" dirty="0" smtClean="0"/>
              <a:t>2</a:t>
            </a:r>
            <a:r>
              <a:rPr lang="zh-TW" altLang="en-US" sz="2300" dirty="0" smtClean="0"/>
              <a:t>日內申報（「內部人新（解）任即時申報系統」）。</a:t>
            </a:r>
            <a:endParaRPr lang="en-US" altLang="zh-TW" sz="2300" dirty="0" smtClean="0"/>
          </a:p>
          <a:p>
            <a:pPr lvl="1"/>
            <a:r>
              <a:rPr lang="zh-TW" altLang="en-US" sz="2300" dirty="0" smtClean="0"/>
              <a:t>董事</a:t>
            </a:r>
            <a:r>
              <a:rPr lang="zh-TW" altLang="en-US" sz="2300" dirty="0"/>
              <a:t>、監察人及經理人就任起</a:t>
            </a:r>
            <a:r>
              <a:rPr lang="en-US" altLang="zh-TW" sz="2300" dirty="0"/>
              <a:t>5</a:t>
            </a:r>
            <a:r>
              <a:rPr lang="zh-TW" altLang="en-US" sz="2300" dirty="0"/>
              <a:t>日內簽署確知內部人相關法令聲明書，並留存公司備查，董事及監察人聲明書影本於就任之日起</a:t>
            </a:r>
            <a:r>
              <a:rPr lang="en-US" altLang="zh-TW" sz="2300" dirty="0"/>
              <a:t>10</a:t>
            </a:r>
            <a:r>
              <a:rPr lang="zh-TW" altLang="en-US" sz="2300" dirty="0"/>
              <a:t>日內函送本中心</a:t>
            </a:r>
            <a:r>
              <a:rPr lang="zh-TW" altLang="en-US" sz="2300" dirty="0" smtClean="0"/>
              <a:t>備查</a:t>
            </a:r>
            <a:endParaRPr lang="zh-TW" altLang="en-US" sz="2300"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19</a:t>
            </a:fld>
            <a:endParaRPr lang="en-US" altLang="zh-TW"/>
          </a:p>
        </p:txBody>
      </p:sp>
      <p:sp>
        <p:nvSpPr>
          <p:cNvPr id="8" name="書卷 (水平) 7"/>
          <p:cNvSpPr/>
          <p:nvPr/>
        </p:nvSpPr>
        <p:spPr>
          <a:xfrm>
            <a:off x="1907704" y="5055022"/>
            <a:ext cx="6840760" cy="1163216"/>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smtClean="0"/>
              <a:t>102.5.29</a:t>
            </a:r>
            <a:r>
              <a:rPr lang="zh-TW" altLang="en-US" dirty="0" smtClean="0"/>
              <a:t>證櫃監字第</a:t>
            </a:r>
            <a:r>
              <a:rPr lang="en-US" altLang="zh-TW" dirty="0" smtClean="0"/>
              <a:t>1020200498</a:t>
            </a:r>
            <a:r>
              <a:rPr lang="zh-TW" altLang="en-US" dirty="0" smtClean="0"/>
              <a:t>號函：公司應訂定相關內部控制制度並視需要列入年度稽核計畫</a:t>
            </a:r>
            <a:endParaRPr lang="zh-TW" altLang="en-US" dirty="0"/>
          </a:p>
        </p:txBody>
      </p:sp>
    </p:spTree>
    <p:extLst>
      <p:ext uri="{BB962C8B-B14F-4D97-AF65-F5344CB8AC3E}">
        <p14:creationId xmlns:p14="http://schemas.microsoft.com/office/powerpoint/2010/main" val="1419722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0" indent="0">
              <a:buNone/>
            </a:pPr>
            <a:r>
              <a:rPr lang="zh-TW" altLang="en-US" dirty="0" smtClean="0"/>
              <a:t>免責聲明</a:t>
            </a:r>
            <a:endParaRPr lang="zh-TW" altLang="en-US" dirty="0"/>
          </a:p>
        </p:txBody>
      </p:sp>
      <p:sp>
        <p:nvSpPr>
          <p:cNvPr id="3" name="內容版面配置區 2"/>
          <p:cNvSpPr>
            <a:spLocks noGrp="1"/>
          </p:cNvSpPr>
          <p:nvPr>
            <p:ph idx="1"/>
          </p:nvPr>
        </p:nvSpPr>
        <p:spPr/>
        <p:txBody>
          <a:bodyPr/>
          <a:lstStyle/>
          <a:p>
            <a:r>
              <a:rPr lang="zh-TW" altLang="en-US" sz="2800" dirty="0"/>
              <a:t>本簡報之意見不全然代表證券櫃檯買賣中心之</a:t>
            </a:r>
            <a:r>
              <a:rPr lang="zh-TW" altLang="en-US" sz="2800" dirty="0" smtClean="0"/>
              <a:t>立場</a:t>
            </a:r>
            <a:endParaRPr lang="en-US" altLang="zh-TW" sz="2800" dirty="0" smtClean="0"/>
          </a:p>
          <a:p>
            <a:r>
              <a:rPr lang="zh-TW" altLang="en-US" sz="2800" dirty="0" smtClean="0"/>
              <a:t>證券</a:t>
            </a:r>
            <a:r>
              <a:rPr lang="zh-TW" altLang="en-US" sz="2800" dirty="0"/>
              <a:t>櫃檯買賣中心對於本簡報內容</a:t>
            </a:r>
            <a:r>
              <a:rPr lang="zh-TW" altLang="en-US" sz="2800" dirty="0" smtClean="0"/>
              <a:t>已盡可</a:t>
            </a:r>
            <a:r>
              <a:rPr lang="zh-TW" altLang="en-US" sz="2800" dirty="0"/>
              <a:t>能</a:t>
            </a:r>
            <a:r>
              <a:rPr lang="zh-TW" altLang="en-US" sz="2800" dirty="0" smtClean="0"/>
              <a:t>提供可靠資訊；若</a:t>
            </a:r>
            <a:r>
              <a:rPr lang="zh-TW" altLang="en-US" sz="2800" dirty="0"/>
              <a:t>有與相關資訊不一致情形，以原公告為</a:t>
            </a:r>
            <a:r>
              <a:rPr lang="zh-TW" altLang="en-US" sz="2800" dirty="0" smtClean="0"/>
              <a:t>準</a:t>
            </a:r>
            <a:r>
              <a:rPr lang="zh-TW" altLang="en-US" sz="2800" dirty="0"/>
              <a:t>；與證券櫃檯買賣中心或主管機關公告內容或法規有差異者，以原公告內容</a:t>
            </a:r>
            <a:r>
              <a:rPr lang="zh-TW" altLang="en-US" sz="2800" dirty="0" smtClean="0"/>
              <a:t>或原公告法規</a:t>
            </a:r>
            <a:r>
              <a:rPr lang="zh-TW" altLang="en-US" sz="2800" dirty="0"/>
              <a:t>為</a:t>
            </a:r>
            <a:r>
              <a:rPr lang="zh-TW" altLang="en-US" sz="2800" dirty="0" smtClean="0"/>
              <a:t>準</a:t>
            </a:r>
            <a:endParaRPr lang="en-US" altLang="zh-TW" sz="2800" dirty="0" smtClean="0"/>
          </a:p>
          <a:p>
            <a:r>
              <a:rPr lang="zh-TW" altLang="en-US" sz="2800" dirty="0" smtClean="0"/>
              <a:t>證券</a:t>
            </a:r>
            <a:r>
              <a:rPr lang="zh-TW" altLang="en-US" sz="2800" dirty="0"/>
              <a:t>櫃檯買賣中心對於本簡報資料不正確或疏漏所致之相關損失</a:t>
            </a:r>
            <a:r>
              <a:rPr lang="en-US" altLang="zh-TW" sz="2800" dirty="0" smtClean="0"/>
              <a:t>/</a:t>
            </a:r>
            <a:r>
              <a:rPr lang="zh-TW" altLang="en-US" sz="2800" dirty="0" smtClean="0"/>
              <a:t>損害</a:t>
            </a:r>
            <a:r>
              <a:rPr lang="zh-TW" altLang="en-US" sz="2800" dirty="0"/>
              <a:t>不負</a:t>
            </a:r>
            <a:r>
              <a:rPr lang="zh-TW" altLang="en-US" sz="2800" dirty="0" smtClean="0"/>
              <a:t>法律責任</a:t>
            </a:r>
            <a:r>
              <a:rPr lang="zh-TW" altLang="en-US" sz="2800" dirty="0"/>
              <a:t/>
            </a:r>
            <a:br>
              <a:rPr lang="zh-TW" altLang="en-US" sz="2800" dirty="0"/>
            </a:br>
            <a:endParaRPr lang="zh-TW" altLang="en-US" sz="2800"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a:t>
            </a:fld>
            <a:endParaRPr lang="en-US" altLang="zh-TW"/>
          </a:p>
        </p:txBody>
      </p:sp>
    </p:spTree>
    <p:extLst>
      <p:ext uri="{BB962C8B-B14F-4D97-AF65-F5344CB8AC3E}">
        <p14:creationId xmlns:p14="http://schemas.microsoft.com/office/powerpoint/2010/main" val="1368970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查核重</a:t>
            </a:r>
            <a:r>
              <a:rPr lang="zh-TW" altLang="en-US" dirty="0"/>
              <a:t>點</a:t>
            </a:r>
            <a:r>
              <a:rPr lang="en-US" altLang="zh-TW" dirty="0" smtClean="0"/>
              <a:t>-</a:t>
            </a:r>
            <a:br>
              <a:rPr lang="en-US" altLang="zh-TW" dirty="0" smtClean="0"/>
            </a:br>
            <a:r>
              <a:rPr lang="zh-TW" altLang="en-US" dirty="0" smtClean="0"/>
              <a:t>         庫藏</a:t>
            </a:r>
            <a:r>
              <a:rPr lang="zh-TW" altLang="en-US" dirty="0"/>
              <a:t>股轉讓員工之管理</a:t>
            </a:r>
          </a:p>
        </p:txBody>
      </p:sp>
      <p:sp>
        <p:nvSpPr>
          <p:cNvPr id="3" name="內容版面配置區 2"/>
          <p:cNvSpPr>
            <a:spLocks noGrp="1"/>
          </p:cNvSpPr>
          <p:nvPr>
            <p:ph idx="1"/>
          </p:nvPr>
        </p:nvSpPr>
        <p:spPr/>
        <p:txBody>
          <a:bodyPr/>
          <a:lstStyle/>
          <a:p>
            <a:r>
              <a:rPr lang="zh-TW" altLang="en-US" sz="2500" dirty="0" smtClean="0"/>
              <a:t>「</a:t>
            </a:r>
            <a:r>
              <a:rPr lang="zh-TW" altLang="en-US" sz="2500" dirty="0"/>
              <a:t>臺灣集中保管結算所股份有限公司發行人辦理無實體發行有價證券登錄暨帳簿劃撥交付作業配合事項」第</a:t>
            </a:r>
            <a:r>
              <a:rPr lang="en-US" altLang="zh-TW" sz="2500" dirty="0"/>
              <a:t>21-2</a:t>
            </a:r>
            <a:r>
              <a:rPr lang="zh-TW" altLang="en-US" sz="2500" dirty="0"/>
              <a:t>條第</a:t>
            </a:r>
            <a:r>
              <a:rPr lang="en-US" altLang="zh-TW" sz="2500" dirty="0"/>
              <a:t>2</a:t>
            </a:r>
            <a:r>
              <a:rPr lang="zh-TW" altLang="en-US" sz="2500" dirty="0"/>
              <a:t>項第</a:t>
            </a:r>
            <a:r>
              <a:rPr lang="en-US" altLang="zh-TW" sz="2500" dirty="0"/>
              <a:t>1</a:t>
            </a:r>
            <a:r>
              <a:rPr lang="zh-TW" altLang="en-US" sz="2500" dirty="0"/>
              <a:t>款第</a:t>
            </a:r>
            <a:r>
              <a:rPr lang="en-US" altLang="zh-TW" sz="2500" dirty="0"/>
              <a:t>7</a:t>
            </a:r>
            <a:r>
              <a:rPr lang="zh-TW" altLang="en-US" sz="2500" dirty="0"/>
              <a:t>目：辦理庫藏股轉讓</a:t>
            </a:r>
            <a:r>
              <a:rPr lang="zh-TW" altLang="en-US" sz="2500" dirty="0" smtClean="0"/>
              <a:t>員工作業，於撥付股票前</a:t>
            </a:r>
            <a:r>
              <a:rPr lang="en-US" altLang="zh-TW" sz="2500" dirty="0" smtClean="0"/>
              <a:t>3</a:t>
            </a:r>
            <a:r>
              <a:rPr lang="zh-TW" altLang="en-US" sz="2500" dirty="0" smtClean="0"/>
              <a:t>個營業日前應將稽核</a:t>
            </a:r>
            <a:r>
              <a:rPr lang="zh-TW" altLang="en-US" sz="2500" dirty="0"/>
              <a:t>單位之</a:t>
            </a:r>
            <a:r>
              <a:rPr lang="zh-TW" altLang="en-US" sz="2500" dirty="0">
                <a:solidFill>
                  <a:srgbClr val="7030A0"/>
                </a:solidFill>
              </a:rPr>
              <a:t>稽核</a:t>
            </a:r>
            <a:r>
              <a:rPr lang="zh-TW" altLang="en-US" sz="2500" dirty="0" smtClean="0">
                <a:solidFill>
                  <a:srgbClr val="7030A0"/>
                </a:solidFill>
              </a:rPr>
              <a:t>報告</a:t>
            </a:r>
            <a:r>
              <a:rPr lang="zh-TW" altLang="en-US" sz="2500" dirty="0" smtClean="0"/>
              <a:t>送交集保結算所（</a:t>
            </a:r>
            <a:r>
              <a:rPr lang="zh-TW" altLang="en-US" sz="2500" dirty="0">
                <a:solidFill>
                  <a:srgbClr val="FF0000"/>
                </a:solidFill>
              </a:rPr>
              <a:t>查核項目包含轉讓日期、轉讓價格、員工資格及低價轉讓庫藏股等事項均符合法令及該公司轉讓辦法之規定，及公司確已收足股款並經代收股款銀行出具餘額證明無誤， 並經公司稽核人員、稽核主管及公司簽章</a:t>
            </a:r>
            <a:r>
              <a:rPr lang="zh-TW" altLang="en-US" sz="2500" dirty="0"/>
              <a:t>）。</a:t>
            </a:r>
          </a:p>
          <a:p>
            <a:r>
              <a:rPr lang="zh-TW" altLang="en-US" sz="2500" dirty="0" smtClean="0"/>
              <a:t>內控查核時將調閱本項作業之相關辦法及稽核報告，檢視是否依前開規定執行。</a:t>
            </a:r>
            <a:endParaRPr lang="zh-TW" altLang="en-US" sz="2500"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20</a:t>
            </a:fld>
            <a:endParaRPr lang="en-US" altLang="zh-TW"/>
          </a:p>
        </p:txBody>
      </p:sp>
    </p:spTree>
    <p:extLst>
      <p:ext uri="{BB962C8B-B14F-4D97-AF65-F5344CB8AC3E}">
        <p14:creationId xmlns:p14="http://schemas.microsoft.com/office/powerpoint/2010/main" val="2795039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a:t>
            </a:r>
            <a:r>
              <a:rPr lang="zh-TW" altLang="en-US" dirty="0"/>
              <a:t>常見缺失</a:t>
            </a:r>
            <a:r>
              <a:rPr lang="en-US" altLang="zh-TW" dirty="0" smtClean="0"/>
              <a:t>-</a:t>
            </a:r>
            <a:br>
              <a:rPr lang="en-US" altLang="zh-TW" dirty="0" smtClean="0"/>
            </a:br>
            <a:r>
              <a:rPr lang="zh-TW" altLang="en-US" dirty="0" smtClean="0"/>
              <a:t>         對子公司之監督與管理</a:t>
            </a:r>
            <a:endParaRPr lang="zh-TW" altLang="en-US" dirty="0"/>
          </a:p>
        </p:txBody>
      </p:sp>
      <p:sp>
        <p:nvSpPr>
          <p:cNvPr id="3" name="內容版面配置區 2"/>
          <p:cNvSpPr>
            <a:spLocks noGrp="1"/>
          </p:cNvSpPr>
          <p:nvPr>
            <p:ph idx="1"/>
          </p:nvPr>
        </p:nvSpPr>
        <p:spPr>
          <a:xfrm>
            <a:off x="1376525" y="1743075"/>
            <a:ext cx="7499350" cy="4800600"/>
          </a:xfrm>
        </p:spPr>
        <p:txBody>
          <a:bodyPr/>
          <a:lstStyle/>
          <a:p>
            <a:r>
              <a:rPr lang="zh-TW" altLang="en-US" dirty="0" smtClean="0"/>
              <a:t>子公司</a:t>
            </a:r>
            <a:r>
              <a:rPr lang="en-US" altLang="zh-TW" dirty="0" smtClean="0"/>
              <a:t>(</a:t>
            </a:r>
            <a:r>
              <a:rPr lang="zh-TW" altLang="en-US" dirty="0" smtClean="0"/>
              <a:t>不限重要子公司</a:t>
            </a:r>
            <a:r>
              <a:rPr lang="en-US" altLang="zh-TW" dirty="0" smtClean="0"/>
              <a:t>)</a:t>
            </a:r>
            <a:r>
              <a:rPr lang="zh-TW" altLang="en-US" dirty="0" smtClean="0"/>
              <a:t>無內部控制制度</a:t>
            </a:r>
            <a:r>
              <a:rPr lang="en-US" altLang="zh-TW" dirty="0" smtClean="0"/>
              <a:t>(</a:t>
            </a:r>
            <a:r>
              <a:rPr lang="zh-TW" altLang="zh-TW" dirty="0"/>
              <a:t>含內部稽核</a:t>
            </a:r>
            <a:r>
              <a:rPr lang="zh-TW" altLang="zh-TW" dirty="0" smtClean="0"/>
              <a:t>實施細則</a:t>
            </a:r>
            <a:r>
              <a:rPr lang="en-US" altLang="zh-TW" dirty="0" smtClean="0"/>
              <a:t>)</a:t>
            </a:r>
            <a:r>
              <a:rPr lang="zh-TW" altLang="en-US" dirty="0" smtClean="0"/>
              <a:t>及年度稽核計畫</a:t>
            </a:r>
            <a:r>
              <a:rPr lang="en-US" altLang="zh-TW" dirty="0" smtClean="0"/>
              <a:t>(</a:t>
            </a:r>
            <a:r>
              <a:rPr lang="zh-TW" altLang="en-US" dirty="0" smtClean="0"/>
              <a:t>或部分重要營運功能未制訂內部控制制度及相關年度稽核計畫項目</a:t>
            </a:r>
            <a:r>
              <a:rPr lang="en-US" altLang="zh-TW" dirty="0" smtClean="0"/>
              <a:t>)</a:t>
            </a:r>
            <a:r>
              <a:rPr lang="zh-TW" altLang="en-US" dirty="0" smtClean="0"/>
              <a:t>，亦未執行稽核作業，或未將稽核報告之結果向</a:t>
            </a:r>
            <a:r>
              <a:rPr lang="zh-TW" altLang="en-US" dirty="0"/>
              <a:t>母公司</a:t>
            </a:r>
            <a:r>
              <a:rPr lang="zh-TW" altLang="en-US" dirty="0" smtClean="0"/>
              <a:t>報告</a:t>
            </a:r>
            <a:endParaRPr lang="en-US" altLang="zh-TW" dirty="0" smtClean="0"/>
          </a:p>
          <a:p>
            <a:r>
              <a:rPr lang="zh-TW" altLang="en-US" dirty="0" smtClean="0"/>
              <a:t>未覆核子公司之稽核報告，或未</a:t>
            </a:r>
            <a:r>
              <a:rPr lang="zh-TW" altLang="en-US" dirty="0"/>
              <a:t>追蹤其內部控制制度缺失及異常事項改善</a:t>
            </a:r>
            <a:r>
              <a:rPr lang="zh-TW" altLang="en-US" dirty="0" smtClean="0"/>
              <a:t>情形</a:t>
            </a:r>
            <a:endParaRPr lang="en-US" altLang="zh-TW" dirty="0" smtClean="0"/>
          </a:p>
          <a:p>
            <a:pPr marL="82550" indent="0">
              <a:buNone/>
            </a:pPr>
            <a:endParaRPr lang="en-US" altLang="zh-TW" dirty="0" smtClean="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21</a:t>
            </a:fld>
            <a:endParaRPr lang="en-US" altLang="zh-TW"/>
          </a:p>
        </p:txBody>
      </p:sp>
    </p:spTree>
    <p:extLst>
      <p:ext uri="{BB962C8B-B14F-4D97-AF65-F5344CB8AC3E}">
        <p14:creationId xmlns:p14="http://schemas.microsoft.com/office/powerpoint/2010/main" val="1809249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a:t>
            </a:r>
            <a:r>
              <a:rPr lang="zh-TW" altLang="en-US" dirty="0" smtClean="0"/>
              <a:t>查核</a:t>
            </a:r>
            <a:r>
              <a:rPr lang="zh-TW" altLang="en-US" dirty="0"/>
              <a:t>常見缺失</a:t>
            </a:r>
            <a:r>
              <a:rPr lang="en-US" altLang="zh-TW" dirty="0" smtClean="0"/>
              <a:t>-</a:t>
            </a:r>
            <a:br>
              <a:rPr lang="en-US" altLang="zh-TW" dirty="0" smtClean="0"/>
            </a:br>
            <a:r>
              <a:rPr lang="zh-TW" altLang="en-US" dirty="0" smtClean="0"/>
              <a:t>         對子公司之監督與管理</a:t>
            </a:r>
            <a:endParaRPr lang="zh-TW" altLang="en-US" dirty="0"/>
          </a:p>
        </p:txBody>
      </p:sp>
      <p:sp>
        <p:nvSpPr>
          <p:cNvPr id="3" name="內容版面配置區 2"/>
          <p:cNvSpPr>
            <a:spLocks noGrp="1"/>
          </p:cNvSpPr>
          <p:nvPr>
            <p:ph idx="1"/>
          </p:nvPr>
        </p:nvSpPr>
        <p:spPr/>
        <p:txBody>
          <a:bodyPr/>
          <a:lstStyle/>
          <a:p>
            <a:r>
              <a:rPr lang="zh-TW" altLang="zh-TW" sz="3000" dirty="0" smtClean="0"/>
              <a:t>未</a:t>
            </a:r>
            <a:r>
              <a:rPr lang="zh-TW" altLang="zh-TW" sz="3000" dirty="0"/>
              <a:t>確實對子公司進行財務、業務資訊之監督與</a:t>
            </a:r>
            <a:r>
              <a:rPr lang="zh-TW" altLang="zh-TW" sz="3000" dirty="0" smtClean="0"/>
              <a:t>管理</a:t>
            </a:r>
            <a:endParaRPr lang="en-US" altLang="zh-TW" sz="3000" dirty="0" smtClean="0"/>
          </a:p>
          <a:p>
            <a:pPr lvl="1"/>
            <a:r>
              <a:rPr lang="zh-TW" altLang="en-US" sz="2600" dirty="0" smtClean="0"/>
              <a:t>未能按季取得</a:t>
            </a:r>
            <a:r>
              <a:rPr lang="en-US" altLang="zh-TW" sz="2600" dirty="0"/>
              <a:t>(</a:t>
            </a:r>
            <a:r>
              <a:rPr lang="zh-TW" altLang="en-US" sz="2600" dirty="0"/>
              <a:t>重要子公司按月</a:t>
            </a:r>
            <a:r>
              <a:rPr lang="en-US" altLang="zh-TW" sz="2600" dirty="0"/>
              <a:t>)</a:t>
            </a:r>
            <a:r>
              <a:rPr lang="zh-TW" altLang="en-US" sz="2600" dirty="0"/>
              <a:t>各子公司月結之管理報告，包括營運報告、產銷量月報表、資產負債月報表、損益月報表、現金流量月報表、應收帳款帳齡分析表及逾期帳款明細表、存貨庫齡分析表、資金貸與他人及背書保證月報表</a:t>
            </a:r>
            <a:r>
              <a:rPr lang="zh-TW" altLang="en-US" sz="2600" dirty="0" smtClean="0"/>
              <a:t>等</a:t>
            </a:r>
            <a:endParaRPr lang="en-US" altLang="zh-TW" sz="2600" dirty="0" smtClean="0"/>
          </a:p>
          <a:p>
            <a:pPr lvl="1"/>
            <a:r>
              <a:rPr lang="zh-TW" altLang="en-US" sz="2600" dirty="0" smtClean="0"/>
              <a:t>未能針對前項報表進行分析或檢討</a:t>
            </a:r>
            <a:endParaRPr lang="en-US" altLang="zh-TW" sz="2600" dirty="0" smtClean="0"/>
          </a:p>
          <a:p>
            <a:pPr lvl="1"/>
            <a:r>
              <a:rPr lang="zh-TW" altLang="en-US" sz="2600" dirty="0" smtClean="0"/>
              <a:t>未</a:t>
            </a:r>
            <a:r>
              <a:rPr lang="zh-TW" altLang="en-US" sz="2600" dirty="0"/>
              <a:t>將分析報告作成書面</a:t>
            </a:r>
            <a:r>
              <a:rPr lang="zh-TW" altLang="en-US" sz="2600" dirty="0" smtClean="0"/>
              <a:t>紀錄</a:t>
            </a:r>
            <a:r>
              <a:rPr lang="en-US" altLang="zh-TW" sz="2600" dirty="0"/>
              <a:t/>
            </a:r>
            <a:br>
              <a:rPr lang="en-US" altLang="zh-TW" sz="2600" dirty="0"/>
            </a:br>
            <a:r>
              <a:rPr lang="en-US" altLang="zh-TW" sz="2600" dirty="0" smtClean="0"/>
              <a:t>(</a:t>
            </a:r>
            <a:r>
              <a:rPr lang="en-US" altLang="zh-TW" sz="2600" dirty="0"/>
              <a:t>93.3.11</a:t>
            </a:r>
            <a:r>
              <a:rPr lang="zh-TW" altLang="en-US" sz="2600" dirty="0"/>
              <a:t>台財證稽字第</a:t>
            </a:r>
            <a:r>
              <a:rPr lang="en-US" altLang="zh-TW" sz="2600" dirty="0"/>
              <a:t>0930000939</a:t>
            </a:r>
            <a:r>
              <a:rPr lang="zh-TW" altLang="en-US" sz="2600" dirty="0"/>
              <a:t>號函）</a:t>
            </a:r>
          </a:p>
          <a:p>
            <a:endParaRPr lang="en-US" altLang="zh-TW"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22</a:t>
            </a:fld>
            <a:endParaRPr lang="en-US" altLang="zh-TW"/>
          </a:p>
        </p:txBody>
      </p:sp>
    </p:spTree>
    <p:extLst>
      <p:ext uri="{BB962C8B-B14F-4D97-AF65-F5344CB8AC3E}">
        <p14:creationId xmlns:p14="http://schemas.microsoft.com/office/powerpoint/2010/main" val="2998456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0" indent="0">
              <a:buNone/>
            </a:pPr>
            <a:r>
              <a:rPr lang="zh-TW" altLang="en-US" sz="4000" dirty="0"/>
              <a:t>近期內控查核常見缺失</a:t>
            </a:r>
            <a:r>
              <a:rPr lang="en-US" altLang="zh-TW" sz="4000" dirty="0"/>
              <a:t>-</a:t>
            </a:r>
            <a:r>
              <a:rPr lang="zh-TW" altLang="en-US" sz="4000" dirty="0"/>
              <a:t>其它</a:t>
            </a:r>
            <a:endParaRPr lang="zh-TW" altLang="en-US" dirty="0"/>
          </a:p>
        </p:txBody>
      </p:sp>
      <p:sp>
        <p:nvSpPr>
          <p:cNvPr id="3" name="內容版面配置區 2"/>
          <p:cNvSpPr>
            <a:spLocks noGrp="1"/>
          </p:cNvSpPr>
          <p:nvPr>
            <p:ph idx="1"/>
          </p:nvPr>
        </p:nvSpPr>
        <p:spPr>
          <a:xfrm>
            <a:off x="1451541" y="1431811"/>
            <a:ext cx="7499350" cy="4800600"/>
          </a:xfrm>
        </p:spPr>
        <p:txBody>
          <a:bodyPr/>
          <a:lstStyle/>
          <a:p>
            <a:r>
              <a:rPr lang="zh-TW" altLang="en-US" dirty="0" smtClean="0"/>
              <a:t>公司</a:t>
            </a:r>
            <a:r>
              <a:rPr lang="zh-TW" altLang="en-US" dirty="0"/>
              <a:t>修正之內部控制制度時未提報董事會</a:t>
            </a:r>
            <a:r>
              <a:rPr lang="zh-TW" altLang="en-US" dirty="0" smtClean="0"/>
              <a:t>通過或僅由董事長核准後實施</a:t>
            </a:r>
            <a:endParaRPr lang="zh-TW" altLang="en-US" dirty="0"/>
          </a:p>
          <a:p>
            <a:r>
              <a:rPr lang="zh-TW" altLang="zh-TW" dirty="0" smtClean="0"/>
              <a:t>內部</a:t>
            </a:r>
            <a:r>
              <a:rPr lang="zh-TW" altLang="zh-TW" dirty="0"/>
              <a:t>稽核實施細則未完整</a:t>
            </a:r>
            <a:r>
              <a:rPr lang="zh-TW" altLang="zh-TW" dirty="0" smtClean="0"/>
              <a:t>涵蓋營運</a:t>
            </a:r>
            <a:r>
              <a:rPr lang="zh-TW" altLang="zh-TW" dirty="0"/>
              <a:t>活動之控制重點</a:t>
            </a:r>
            <a:r>
              <a:rPr lang="zh-TW" altLang="zh-TW" dirty="0" smtClean="0"/>
              <a:t>，以</a:t>
            </a:r>
            <a:r>
              <a:rPr lang="zh-TW" altLang="en-US" dirty="0" smtClean="0"/>
              <a:t>致未能有效</a:t>
            </a:r>
            <a:r>
              <a:rPr lang="zh-TW" altLang="zh-TW" dirty="0" smtClean="0"/>
              <a:t>衡量</a:t>
            </a:r>
            <a:r>
              <a:rPr lang="zh-TW" altLang="zh-TW" dirty="0"/>
              <a:t>現行政策、程序之有效性及遵循程度與其對各項營運活動之</a:t>
            </a:r>
            <a:r>
              <a:rPr lang="zh-TW" altLang="zh-TW" dirty="0" smtClean="0"/>
              <a:t>影響</a:t>
            </a:r>
            <a:endParaRPr lang="en-US" altLang="zh-TW" dirty="0" smtClean="0"/>
          </a:p>
          <a:p>
            <a:r>
              <a:rPr lang="zh-TW" altLang="en-US" dirty="0"/>
              <a:t>未依所訂之內部控制制度落實執行，如相關交易未確實依核決權限之規定辦理</a:t>
            </a:r>
            <a:endParaRPr lang="en-US" altLang="zh-TW" dirty="0"/>
          </a:p>
          <a:p>
            <a:endParaRPr lang="zh-TW" altLang="en-US" dirty="0"/>
          </a:p>
          <a:p>
            <a:endParaRPr lang="en-US" altLang="zh-TW"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23</a:t>
            </a:fld>
            <a:endParaRPr lang="en-US" altLang="zh-TW"/>
          </a:p>
        </p:txBody>
      </p:sp>
    </p:spTree>
    <p:extLst>
      <p:ext uri="{BB962C8B-B14F-4D97-AF65-F5344CB8AC3E}">
        <p14:creationId xmlns:p14="http://schemas.microsoft.com/office/powerpoint/2010/main" val="23666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0" indent="0">
              <a:buNone/>
            </a:pPr>
            <a:r>
              <a:rPr lang="zh-TW" altLang="en-US" dirty="0"/>
              <a:t>近期內控查核重點</a:t>
            </a:r>
            <a:r>
              <a:rPr lang="en-US" altLang="zh-TW" dirty="0"/>
              <a:t>-</a:t>
            </a:r>
            <a:br>
              <a:rPr lang="en-US" altLang="zh-TW" dirty="0"/>
            </a:br>
            <a:r>
              <a:rPr lang="zh-TW" altLang="en-US" dirty="0" smtClean="0"/>
              <a:t> 獨立</a:t>
            </a:r>
            <a:r>
              <a:rPr lang="zh-TW" altLang="en-US" dirty="0"/>
              <a:t>董事資格條件及獨立性審查</a:t>
            </a:r>
          </a:p>
        </p:txBody>
      </p:sp>
      <p:sp>
        <p:nvSpPr>
          <p:cNvPr id="3" name="內容版面配置區 2"/>
          <p:cNvSpPr>
            <a:spLocks noGrp="1"/>
          </p:cNvSpPr>
          <p:nvPr>
            <p:ph idx="1"/>
          </p:nvPr>
        </p:nvSpPr>
        <p:spPr/>
        <p:txBody>
          <a:bodyPr/>
          <a:lstStyle/>
          <a:p>
            <a:r>
              <a:rPr lang="zh-TW" altLang="en-US" sz="2800" dirty="0" smtClean="0"/>
              <a:t>法令依據：證期局</a:t>
            </a:r>
            <a:r>
              <a:rPr lang="en-US" altLang="zh-TW" sz="2800" dirty="0" smtClean="0"/>
              <a:t>102.11.25</a:t>
            </a:r>
            <a:r>
              <a:rPr lang="zh-TW" altLang="en-US" sz="2800" dirty="0" smtClean="0"/>
              <a:t>證期（發）字第</a:t>
            </a:r>
            <a:r>
              <a:rPr lang="en-US" altLang="zh-TW" sz="2800" dirty="0" smtClean="0"/>
              <a:t>1020044499</a:t>
            </a:r>
            <a:r>
              <a:rPr lang="zh-TW" altLang="en-US" sz="2800" dirty="0" smtClean="0"/>
              <a:t>號函、「公開發行公司獨立董事設置及應遵循事項辦法」及本中心</a:t>
            </a:r>
            <a:r>
              <a:rPr lang="en-US" altLang="zh-TW" sz="2800" dirty="0" smtClean="0"/>
              <a:t>102.12.16</a:t>
            </a:r>
            <a:r>
              <a:rPr lang="zh-TW" altLang="en-US" sz="2800" dirty="0" smtClean="0"/>
              <a:t>證櫃監字</a:t>
            </a:r>
            <a:r>
              <a:rPr lang="en-US" altLang="zh-TW" sz="2800" dirty="0" smtClean="0"/>
              <a:t>1020201161</a:t>
            </a:r>
            <a:r>
              <a:rPr lang="zh-TW" altLang="en-US" sz="2800" dirty="0" smtClean="0"/>
              <a:t>號函。</a:t>
            </a:r>
          </a:p>
          <a:p>
            <a:r>
              <a:rPr lang="zh-TW" altLang="en-US" sz="2800" dirty="0" smtClean="0"/>
              <a:t>監理重點：</a:t>
            </a:r>
            <a:r>
              <a:rPr lang="zh-TW" altLang="en-US" sz="2800" dirty="0" smtClean="0">
                <a:solidFill>
                  <a:schemeClr val="accent3"/>
                </a:solidFill>
              </a:rPr>
              <a:t>獨立董事任職期間是否持續符合資格條件及獨立性。</a:t>
            </a:r>
            <a:endParaRPr lang="en-US" altLang="zh-TW" sz="2800" dirty="0" smtClean="0">
              <a:solidFill>
                <a:schemeClr val="accent3"/>
              </a:solidFill>
            </a:endParaRPr>
          </a:p>
          <a:p>
            <a:r>
              <a:rPr lang="zh-TW" altLang="en-US" sz="2800" dirty="0" smtClean="0"/>
              <a:t>本中心每季進行內控查核時，將對受查公司獨立董事任職期間是否持續符合資格條件及獨立性一併查核。</a:t>
            </a:r>
            <a:endParaRPr lang="zh-TW" altLang="en-US" sz="2800"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24</a:t>
            </a:fld>
            <a:endParaRPr lang="en-US" altLang="zh-TW"/>
          </a:p>
        </p:txBody>
      </p:sp>
    </p:spTree>
    <p:extLst>
      <p:ext uri="{BB962C8B-B14F-4D97-AF65-F5344CB8AC3E}">
        <p14:creationId xmlns:p14="http://schemas.microsoft.com/office/powerpoint/2010/main" val="817610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1370573" y="2420888"/>
            <a:ext cx="7498080" cy="1503040"/>
          </a:xfrm>
        </p:spPr>
        <p:txBody>
          <a:bodyPr>
            <a:normAutofit fontScale="90000"/>
          </a:bodyPr>
          <a:lstStyle/>
          <a:p>
            <a:pPr marL="982663" indent="-982663"/>
            <a:r>
              <a:rPr lang="zh-TW" altLang="en-US" dirty="0"/>
              <a:t>叁</a:t>
            </a:r>
            <a:r>
              <a:rPr lang="zh-TW" altLang="en-US" dirty="0" smtClean="0"/>
              <a:t>、案例分享</a:t>
            </a:r>
            <a:r>
              <a:rPr lang="en-US" altLang="zh-TW" dirty="0"/>
              <a:t/>
            </a:r>
            <a:br>
              <a:rPr lang="en-US" altLang="zh-TW" dirty="0"/>
            </a:br>
            <a:r>
              <a:rPr lang="en-US" altLang="zh-TW" dirty="0" smtClean="0"/>
              <a:t>(</a:t>
            </a:r>
            <a:r>
              <a:rPr lang="zh-TW" altLang="en-US" dirty="0" smtClean="0"/>
              <a:t>案例</a:t>
            </a:r>
            <a:r>
              <a:rPr lang="zh-TW" altLang="en-US" dirty="0"/>
              <a:t>均經改編</a:t>
            </a:r>
            <a:r>
              <a:rPr lang="zh-TW" altLang="en-US" dirty="0" smtClean="0"/>
              <a:t>，非特指或影射</a:t>
            </a:r>
            <a:r>
              <a:rPr lang="zh-TW" altLang="en-US" dirty="0"/>
              <a:t>任何</a:t>
            </a:r>
            <a:r>
              <a:rPr lang="zh-TW" altLang="en-US" dirty="0" smtClean="0"/>
              <a:t>個案</a:t>
            </a:r>
            <a:r>
              <a:rPr lang="en-US" altLang="zh-TW" dirty="0" smtClean="0"/>
              <a:t>)</a:t>
            </a:r>
            <a:endParaRPr lang="zh-TW" altLang="en-US" dirty="0" smtClean="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25</a:t>
            </a:fld>
            <a:endParaRPr lang="en-US" altLang="zh-TW"/>
          </a:p>
        </p:txBody>
      </p:sp>
    </p:spTree>
    <p:extLst>
      <p:ext uri="{BB962C8B-B14F-4D97-AF65-F5344CB8AC3E}">
        <p14:creationId xmlns:p14="http://schemas.microsoft.com/office/powerpoint/2010/main" val="2083064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r>
              <a:rPr lang="zh-TW" altLang="en-US" dirty="0" smtClean="0"/>
              <a:t>案例一：盜開銀行支票</a:t>
            </a:r>
            <a:endParaRPr lang="zh-TW" altLang="en-US"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26</a:t>
            </a:fld>
            <a:endParaRPr lang="en-US" altLang="zh-TW"/>
          </a:p>
        </p:txBody>
      </p:sp>
      <p:pic>
        <p:nvPicPr>
          <p:cNvPr id="62466" name="Picture 2" descr="https://encrypted-tbn1.gstatic.com/images?q=tbn:ANd9GcSEjOziLKv1JV_JdpBjohZp1IYVCmyT58OVpR-cCFomcBl2MMN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1700808"/>
            <a:ext cx="1019602" cy="1066056"/>
          </a:xfrm>
          <a:prstGeom prst="rect">
            <a:avLst/>
          </a:prstGeom>
          <a:noFill/>
          <a:extLst>
            <a:ext uri="{909E8E84-426E-40DD-AFC4-6F175D3DCCD1}">
              <a14:hiddenFill xmlns:a14="http://schemas.microsoft.com/office/drawing/2010/main">
                <a:solidFill>
                  <a:srgbClr val="FFFFFF"/>
                </a:solidFill>
              </a14:hiddenFill>
            </a:ext>
          </a:extLst>
        </p:spPr>
      </p:pic>
      <p:pic>
        <p:nvPicPr>
          <p:cNvPr id="62468" name="Picture 4" descr="http://g.search3.alicdn.com/img/bao/uploaded/i4/i3/16386030516279889/T1prmfXEpiXXXXXXXX_!!0-item_pic.jpg_210x210.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8263" y="3013292"/>
            <a:ext cx="1006436" cy="1006436"/>
          </a:xfrm>
          <a:prstGeom prst="rect">
            <a:avLst/>
          </a:prstGeom>
          <a:noFill/>
          <a:extLst>
            <a:ext uri="{909E8E84-426E-40DD-AFC4-6F175D3DCCD1}">
              <a14:hiddenFill xmlns:a14="http://schemas.microsoft.com/office/drawing/2010/main">
                <a:solidFill>
                  <a:srgbClr val="FFFFFF"/>
                </a:solidFill>
              </a14:hiddenFill>
            </a:ext>
          </a:extLst>
        </p:spPr>
      </p:pic>
      <p:pic>
        <p:nvPicPr>
          <p:cNvPr id="6" name="圖片 5"/>
          <p:cNvPicPr>
            <a:picLocks noChangeAspect="1"/>
          </p:cNvPicPr>
          <p:nvPr/>
        </p:nvPicPr>
        <p:blipFill>
          <a:blip r:embed="rId5" cstate="print"/>
          <a:stretch>
            <a:fillRect/>
          </a:stretch>
        </p:blipFill>
        <p:spPr>
          <a:xfrm>
            <a:off x="1259632" y="4653136"/>
            <a:ext cx="1627566" cy="798927"/>
          </a:xfrm>
          <a:prstGeom prst="rect">
            <a:avLst/>
          </a:prstGeom>
        </p:spPr>
      </p:pic>
      <p:pic>
        <p:nvPicPr>
          <p:cNvPr id="62474" name="Picture 10" descr="http://img.sccnn.com/bimg/334/6977.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88024" y="1980040"/>
            <a:ext cx="1132914" cy="1238653"/>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單箭頭接點 7"/>
          <p:cNvCxnSpPr>
            <a:stCxn id="62466" idx="3"/>
          </p:cNvCxnSpPr>
          <p:nvPr/>
        </p:nvCxnSpPr>
        <p:spPr>
          <a:xfrm>
            <a:off x="2351242" y="2233836"/>
            <a:ext cx="564574" cy="344927"/>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單箭頭接點 16"/>
          <p:cNvCxnSpPr/>
          <p:nvPr/>
        </p:nvCxnSpPr>
        <p:spPr>
          <a:xfrm flipV="1">
            <a:off x="2351242" y="3013292"/>
            <a:ext cx="507713" cy="541603"/>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62476" name="Picture 12" descr="http://beachesbia.com/wp-content/uploads/2014/08/001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60968" y="2114647"/>
            <a:ext cx="1128830" cy="1128830"/>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直線單箭頭接點 22"/>
          <p:cNvCxnSpPr>
            <a:stCxn id="62476" idx="3"/>
            <a:endCxn id="62474" idx="1"/>
          </p:cNvCxnSpPr>
          <p:nvPr/>
        </p:nvCxnSpPr>
        <p:spPr>
          <a:xfrm flipV="1">
            <a:off x="4089798" y="2599367"/>
            <a:ext cx="698226" cy="79695"/>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單箭頭接點 26"/>
          <p:cNvCxnSpPr/>
          <p:nvPr/>
        </p:nvCxnSpPr>
        <p:spPr>
          <a:xfrm>
            <a:off x="5652120" y="2924944"/>
            <a:ext cx="216024" cy="648072"/>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62478" name="Picture 14" descr="http://210.240.115.2/info-edu/download/ppt%E7%99%BE%E5%AF%B6%E5%9C%96%E5%BA%AB/%E5%8D%A1%E9%80%9A%E4%BA%BA%E7%89%A9/gif/%E8%80%81%E9%97%86.gi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68144" y="3140968"/>
            <a:ext cx="1523405" cy="1643267"/>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2" descr="http://beachesbia.com/wp-content/uploads/2014/08/001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07904" y="4221088"/>
            <a:ext cx="1128830" cy="1128830"/>
          </a:xfrm>
          <a:prstGeom prst="rect">
            <a:avLst/>
          </a:prstGeom>
          <a:noFill/>
          <a:extLst>
            <a:ext uri="{909E8E84-426E-40DD-AFC4-6F175D3DCCD1}">
              <a14:hiddenFill xmlns:a14="http://schemas.microsoft.com/office/drawing/2010/main">
                <a:solidFill>
                  <a:srgbClr val="FFFFFF"/>
                </a:solidFill>
              </a14:hiddenFill>
            </a:ext>
          </a:extLst>
        </p:spPr>
      </p:pic>
      <p:sp>
        <p:nvSpPr>
          <p:cNvPr id="22" name="文字方塊 21"/>
          <p:cNvSpPr txBox="1"/>
          <p:nvPr/>
        </p:nvSpPr>
        <p:spPr>
          <a:xfrm>
            <a:off x="2872710" y="1626850"/>
            <a:ext cx="1483266" cy="461665"/>
          </a:xfrm>
          <a:prstGeom prst="rect">
            <a:avLst/>
          </a:prstGeom>
          <a:noFill/>
        </p:spPr>
        <p:txBody>
          <a:bodyPr wrap="square" rtlCol="0">
            <a:spAutoFit/>
          </a:bodyPr>
          <a:lstStyle/>
          <a:p>
            <a:r>
              <a:rPr lang="zh-TW" altLang="en-US" dirty="0" smtClean="0">
                <a:solidFill>
                  <a:schemeClr val="accent5"/>
                </a:solidFill>
                <a:latin typeface="+mn-ea"/>
                <a:ea typeface="+mn-ea"/>
              </a:rPr>
              <a:t>保管員工</a:t>
            </a:r>
            <a:endParaRPr lang="zh-TW" altLang="en-US" dirty="0">
              <a:solidFill>
                <a:schemeClr val="accent5"/>
              </a:solidFill>
              <a:latin typeface="+mn-ea"/>
              <a:ea typeface="+mn-ea"/>
            </a:endParaRPr>
          </a:p>
        </p:txBody>
      </p:sp>
      <p:sp>
        <p:nvSpPr>
          <p:cNvPr id="24" name="矩形 23"/>
          <p:cNvSpPr/>
          <p:nvPr/>
        </p:nvSpPr>
        <p:spPr>
          <a:xfrm>
            <a:off x="6012160" y="1340768"/>
            <a:ext cx="2777512" cy="1569660"/>
          </a:xfrm>
          <a:prstGeom prst="rect">
            <a:avLst/>
          </a:prstGeom>
        </p:spPr>
        <p:txBody>
          <a:bodyPr wrap="square">
            <a:spAutoFit/>
          </a:bodyPr>
          <a:lstStyle/>
          <a:p>
            <a:r>
              <a:rPr lang="zh-TW" altLang="en-US" dirty="0" smtClean="0">
                <a:solidFill>
                  <a:schemeClr val="accent6">
                    <a:lumMod val="50000"/>
                  </a:schemeClr>
                </a:solidFill>
                <a:latin typeface="+mn-ea"/>
                <a:ea typeface="+mn-ea"/>
              </a:rPr>
              <a:t>原放在保險箱，但晚上或假日老闆指示因安全考量，要</a:t>
            </a:r>
            <a:r>
              <a:rPr lang="zh-TW" altLang="en-US" dirty="0" smtClean="0">
                <a:solidFill>
                  <a:srgbClr val="7030A0"/>
                </a:solidFill>
                <a:latin typeface="+mn-ea"/>
                <a:ea typeface="+mn-ea"/>
              </a:rPr>
              <a:t>親自</a:t>
            </a:r>
            <a:r>
              <a:rPr lang="zh-TW" altLang="en-US" dirty="0" smtClean="0">
                <a:solidFill>
                  <a:schemeClr val="accent6">
                    <a:lumMod val="50000"/>
                  </a:schemeClr>
                </a:solidFill>
                <a:latin typeface="+mn-ea"/>
                <a:ea typeface="+mn-ea"/>
              </a:rPr>
              <a:t>保管大小章</a:t>
            </a:r>
            <a:endParaRPr lang="zh-TW" altLang="en-US" dirty="0">
              <a:solidFill>
                <a:schemeClr val="accent6">
                  <a:lumMod val="50000"/>
                </a:schemeClr>
              </a:solidFill>
              <a:latin typeface="+mn-ea"/>
              <a:ea typeface="+mn-ea"/>
            </a:endParaRPr>
          </a:p>
        </p:txBody>
      </p:sp>
      <p:sp>
        <p:nvSpPr>
          <p:cNvPr id="25" name="矩形 24"/>
          <p:cNvSpPr/>
          <p:nvPr/>
        </p:nvSpPr>
        <p:spPr>
          <a:xfrm>
            <a:off x="1331640" y="4221088"/>
            <a:ext cx="1415772" cy="461665"/>
          </a:xfrm>
          <a:prstGeom prst="rect">
            <a:avLst/>
          </a:prstGeom>
        </p:spPr>
        <p:txBody>
          <a:bodyPr wrap="none">
            <a:spAutoFit/>
          </a:bodyPr>
          <a:lstStyle/>
          <a:p>
            <a:r>
              <a:rPr lang="zh-TW" altLang="en-US" dirty="0" smtClean="0">
                <a:solidFill>
                  <a:srgbClr val="7030A0"/>
                </a:solidFill>
                <a:latin typeface="+mn-ea"/>
                <a:ea typeface="+mn-ea"/>
              </a:rPr>
              <a:t>空白支票</a:t>
            </a:r>
            <a:endParaRPr lang="zh-TW" altLang="en-US" dirty="0">
              <a:solidFill>
                <a:srgbClr val="7030A0"/>
              </a:solidFill>
              <a:latin typeface="+mn-ea"/>
              <a:ea typeface="+mn-ea"/>
            </a:endParaRPr>
          </a:p>
        </p:txBody>
      </p:sp>
      <p:sp>
        <p:nvSpPr>
          <p:cNvPr id="35" name="矩形 34"/>
          <p:cNvSpPr/>
          <p:nvPr/>
        </p:nvSpPr>
        <p:spPr>
          <a:xfrm>
            <a:off x="1043608" y="1196752"/>
            <a:ext cx="1723549" cy="461665"/>
          </a:xfrm>
          <a:prstGeom prst="rect">
            <a:avLst/>
          </a:prstGeom>
        </p:spPr>
        <p:txBody>
          <a:bodyPr wrap="none">
            <a:spAutoFit/>
          </a:bodyPr>
          <a:lstStyle/>
          <a:p>
            <a:r>
              <a:rPr lang="zh-TW" altLang="en-US" dirty="0" smtClean="0">
                <a:solidFill>
                  <a:srgbClr val="7030A0"/>
                </a:solidFill>
                <a:latin typeface="+mn-ea"/>
                <a:ea typeface="+mn-ea"/>
              </a:rPr>
              <a:t>印鑑大小章</a:t>
            </a:r>
            <a:endParaRPr lang="zh-TW" altLang="en-US" dirty="0">
              <a:solidFill>
                <a:srgbClr val="7030A0"/>
              </a:solidFill>
              <a:latin typeface="+mn-ea"/>
              <a:ea typeface="+mn-ea"/>
            </a:endParaRPr>
          </a:p>
        </p:txBody>
      </p:sp>
      <p:cxnSp>
        <p:nvCxnSpPr>
          <p:cNvPr id="36" name="直線單箭頭接點 35"/>
          <p:cNvCxnSpPr/>
          <p:nvPr/>
        </p:nvCxnSpPr>
        <p:spPr>
          <a:xfrm flipV="1">
            <a:off x="3131840" y="4869160"/>
            <a:ext cx="743378" cy="23414"/>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單箭頭接點 36"/>
          <p:cNvCxnSpPr/>
          <p:nvPr/>
        </p:nvCxnSpPr>
        <p:spPr>
          <a:xfrm flipV="1">
            <a:off x="4644008" y="4509120"/>
            <a:ext cx="1296144" cy="360040"/>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9" name="矩形 38"/>
          <p:cNvSpPr/>
          <p:nvPr/>
        </p:nvSpPr>
        <p:spPr>
          <a:xfrm>
            <a:off x="5951476" y="4869160"/>
            <a:ext cx="2796987" cy="1200329"/>
          </a:xfrm>
          <a:prstGeom prst="rect">
            <a:avLst/>
          </a:prstGeom>
        </p:spPr>
        <p:txBody>
          <a:bodyPr wrap="square">
            <a:spAutoFit/>
          </a:bodyPr>
          <a:lstStyle/>
          <a:p>
            <a:r>
              <a:rPr lang="zh-TW" altLang="en-US" dirty="0" smtClean="0">
                <a:solidFill>
                  <a:schemeClr val="accent6">
                    <a:lumMod val="50000"/>
                  </a:schemeClr>
                </a:solidFill>
                <a:latin typeface="+mn-ea"/>
                <a:ea typeface="+mn-ea"/>
              </a:rPr>
              <a:t>老闆指示出納人員至銀行領取空白支票予老闆</a:t>
            </a:r>
            <a:endParaRPr lang="zh-TW" altLang="en-US" dirty="0">
              <a:solidFill>
                <a:schemeClr val="accent6">
                  <a:lumMod val="50000"/>
                </a:schemeClr>
              </a:solidFill>
              <a:latin typeface="+mn-ea"/>
              <a:ea typeface="+mn-ea"/>
            </a:endParaRPr>
          </a:p>
        </p:txBody>
      </p:sp>
      <p:sp>
        <p:nvSpPr>
          <p:cNvPr id="28" name="五邊形 27"/>
          <p:cNvSpPr/>
          <p:nvPr/>
        </p:nvSpPr>
        <p:spPr>
          <a:xfrm>
            <a:off x="1232919" y="5657931"/>
            <a:ext cx="5472608" cy="860326"/>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r>
              <a:rPr lang="zh-TW" altLang="en-US" dirty="0" smtClean="0"/>
              <a:t>印鑑攜出及領用以及空白支票領取未留存記錄</a:t>
            </a:r>
            <a:endParaRPr lang="en-US" altLang="zh-TW" dirty="0" smtClean="0"/>
          </a:p>
        </p:txBody>
      </p:sp>
      <p:cxnSp>
        <p:nvCxnSpPr>
          <p:cNvPr id="29" name="直線接點 28"/>
          <p:cNvCxnSpPr/>
          <p:nvPr/>
        </p:nvCxnSpPr>
        <p:spPr>
          <a:xfrm>
            <a:off x="1043608" y="2924944"/>
            <a:ext cx="1728192" cy="0"/>
          </a:xfrm>
          <a:prstGeom prst="line">
            <a:avLst/>
          </a:prstGeom>
          <a:ln>
            <a:prstDash val="dashDot"/>
          </a:ln>
        </p:spPr>
        <p:style>
          <a:lnRef idx="2">
            <a:schemeClr val="accent4"/>
          </a:lnRef>
          <a:fillRef idx="0">
            <a:schemeClr val="accent4"/>
          </a:fillRef>
          <a:effectRef idx="1">
            <a:schemeClr val="accent4"/>
          </a:effectRef>
          <a:fontRef idx="minor">
            <a:schemeClr val="tx1"/>
          </a:fontRef>
        </p:style>
      </p:cxnSp>
      <p:sp>
        <p:nvSpPr>
          <p:cNvPr id="31" name="文字方塊 30"/>
          <p:cNvSpPr txBox="1"/>
          <p:nvPr/>
        </p:nvSpPr>
        <p:spPr>
          <a:xfrm>
            <a:off x="3563888" y="3717032"/>
            <a:ext cx="1483266" cy="461665"/>
          </a:xfrm>
          <a:prstGeom prst="rect">
            <a:avLst/>
          </a:prstGeom>
          <a:noFill/>
        </p:spPr>
        <p:txBody>
          <a:bodyPr wrap="square" rtlCol="0">
            <a:spAutoFit/>
          </a:bodyPr>
          <a:lstStyle/>
          <a:p>
            <a:r>
              <a:rPr lang="zh-TW" altLang="en-US" dirty="0" smtClean="0">
                <a:solidFill>
                  <a:schemeClr val="accent5"/>
                </a:solidFill>
                <a:latin typeface="+mn-ea"/>
                <a:ea typeface="+mn-ea"/>
              </a:rPr>
              <a:t>保管員工</a:t>
            </a:r>
            <a:endParaRPr lang="zh-TW" altLang="en-US" dirty="0">
              <a:solidFill>
                <a:schemeClr val="accent5"/>
              </a:solidFill>
              <a:latin typeface="+mn-ea"/>
              <a:ea typeface="+mn-ea"/>
            </a:endParaRPr>
          </a:p>
        </p:txBody>
      </p:sp>
      <p:sp>
        <p:nvSpPr>
          <p:cNvPr id="33" name="六角星形 32"/>
          <p:cNvSpPr/>
          <p:nvPr/>
        </p:nvSpPr>
        <p:spPr>
          <a:xfrm rot="508451">
            <a:off x="7389011" y="3186697"/>
            <a:ext cx="1724492" cy="1708743"/>
          </a:xfrm>
          <a:prstGeom prst="star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b="1" dirty="0" smtClean="0"/>
              <a:t>退票拒往</a:t>
            </a:r>
            <a:endParaRPr lang="zh-TW" altLang="en-US" b="1" dirty="0"/>
          </a:p>
        </p:txBody>
      </p:sp>
    </p:spTree>
    <p:extLst>
      <p:ext uri="{BB962C8B-B14F-4D97-AF65-F5344CB8AC3E}">
        <p14:creationId xmlns:p14="http://schemas.microsoft.com/office/powerpoint/2010/main" val="2149013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1224914" y="102153"/>
            <a:ext cx="7498080" cy="1143000"/>
          </a:xfrm>
        </p:spPr>
        <p:txBody>
          <a:bodyPr/>
          <a:lstStyle/>
          <a:p>
            <a:r>
              <a:rPr lang="zh-TW" altLang="en-US" dirty="0" smtClean="0"/>
              <a:t>案例二：盜開商業本票</a:t>
            </a:r>
            <a:endParaRPr lang="zh-TW" altLang="en-US"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27</a:t>
            </a:fld>
            <a:endParaRPr lang="en-US" altLang="zh-TW"/>
          </a:p>
        </p:txBody>
      </p:sp>
      <p:pic>
        <p:nvPicPr>
          <p:cNvPr id="62466" name="Picture 2" descr="https://encrypted-tbn1.gstatic.com/images?q=tbn:ANd9GcSEjOziLKv1JV_JdpBjohZp1IYVCmyT58OVpR-cCFomcBl2MMN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8816" y="1772816"/>
            <a:ext cx="1019602" cy="1066056"/>
          </a:xfrm>
          <a:prstGeom prst="rect">
            <a:avLst/>
          </a:prstGeom>
          <a:noFill/>
          <a:extLst>
            <a:ext uri="{909E8E84-426E-40DD-AFC4-6F175D3DCCD1}">
              <a14:hiddenFill xmlns:a14="http://schemas.microsoft.com/office/drawing/2010/main">
                <a:solidFill>
                  <a:srgbClr val="FFFFFF"/>
                </a:solidFill>
              </a14:hiddenFill>
            </a:ext>
          </a:extLst>
        </p:spPr>
      </p:pic>
      <p:pic>
        <p:nvPicPr>
          <p:cNvPr id="62468" name="Picture 4" descr="http://g.search3.alicdn.com/img/bao/uploaded/i4/i3/16386030516279889/T1prmfXEpiXXXXXXXX_!!0-item_pic.jpg_210x210.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24328" y="1772816"/>
            <a:ext cx="1006436" cy="1006436"/>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單箭頭接點 7"/>
          <p:cNvCxnSpPr/>
          <p:nvPr/>
        </p:nvCxnSpPr>
        <p:spPr>
          <a:xfrm>
            <a:off x="2288349" y="2488468"/>
            <a:ext cx="560381" cy="28151"/>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單箭頭接點 16"/>
          <p:cNvCxnSpPr/>
          <p:nvPr/>
        </p:nvCxnSpPr>
        <p:spPr>
          <a:xfrm>
            <a:off x="2318424" y="3653072"/>
            <a:ext cx="611701" cy="1220"/>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62476" name="Picture 12" descr="http://beachesbia.com/wp-content/uploads/2014/08/00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3550" y="2113520"/>
            <a:ext cx="806198" cy="806198"/>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直線單箭頭接點 26"/>
          <p:cNvCxnSpPr>
            <a:endCxn id="62478" idx="1"/>
          </p:cNvCxnSpPr>
          <p:nvPr/>
        </p:nvCxnSpPr>
        <p:spPr>
          <a:xfrm>
            <a:off x="3676160" y="2680144"/>
            <a:ext cx="979251" cy="322504"/>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62478" name="Picture 14" descr="http://210.240.115.2/info-edu/download/ppt%E7%99%BE%E5%AF%B6%E5%9C%96%E5%BA%AB/%E5%8D%A1%E9%80%9A%E4%BA%BA%E7%89%A9/gif/%E8%80%81%E9%97%86.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55411" y="2181014"/>
            <a:ext cx="1523405" cy="1643267"/>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2" descr="http://beachesbia.com/wp-content/uploads/2014/08/00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3550" y="3173121"/>
            <a:ext cx="806198" cy="806198"/>
          </a:xfrm>
          <a:prstGeom prst="rect">
            <a:avLst/>
          </a:prstGeom>
          <a:noFill/>
          <a:extLst>
            <a:ext uri="{909E8E84-426E-40DD-AFC4-6F175D3DCCD1}">
              <a14:hiddenFill xmlns:a14="http://schemas.microsoft.com/office/drawing/2010/main">
                <a:solidFill>
                  <a:srgbClr val="FFFFFF"/>
                </a:solidFill>
              </a14:hiddenFill>
            </a:ext>
          </a:extLst>
        </p:spPr>
      </p:pic>
      <p:sp>
        <p:nvSpPr>
          <p:cNvPr id="22" name="文字方塊 21"/>
          <p:cNvSpPr txBox="1"/>
          <p:nvPr/>
        </p:nvSpPr>
        <p:spPr>
          <a:xfrm>
            <a:off x="2872710" y="1215041"/>
            <a:ext cx="1483266" cy="461665"/>
          </a:xfrm>
          <a:prstGeom prst="rect">
            <a:avLst/>
          </a:prstGeom>
          <a:noFill/>
        </p:spPr>
        <p:txBody>
          <a:bodyPr wrap="square" rtlCol="0">
            <a:spAutoFit/>
          </a:bodyPr>
          <a:lstStyle/>
          <a:p>
            <a:r>
              <a:rPr lang="zh-TW" altLang="en-US" dirty="0" smtClean="0">
                <a:solidFill>
                  <a:schemeClr val="accent5"/>
                </a:solidFill>
                <a:latin typeface="+mn-ea"/>
                <a:ea typeface="+mn-ea"/>
              </a:rPr>
              <a:t>保管員工</a:t>
            </a:r>
            <a:endParaRPr lang="zh-TW" altLang="en-US" dirty="0">
              <a:solidFill>
                <a:schemeClr val="accent5"/>
              </a:solidFill>
              <a:latin typeface="+mn-ea"/>
              <a:ea typeface="+mn-ea"/>
            </a:endParaRPr>
          </a:p>
        </p:txBody>
      </p:sp>
      <p:sp>
        <p:nvSpPr>
          <p:cNvPr id="25" name="矩形 24"/>
          <p:cNvSpPr/>
          <p:nvPr/>
        </p:nvSpPr>
        <p:spPr>
          <a:xfrm>
            <a:off x="6372200" y="3573016"/>
            <a:ext cx="2253474" cy="461665"/>
          </a:xfrm>
          <a:prstGeom prst="rect">
            <a:avLst/>
          </a:prstGeom>
        </p:spPr>
        <p:txBody>
          <a:bodyPr wrap="square">
            <a:spAutoFit/>
          </a:bodyPr>
          <a:lstStyle/>
          <a:p>
            <a:r>
              <a:rPr lang="zh-TW" altLang="en-US" dirty="0" smtClean="0">
                <a:solidFill>
                  <a:srgbClr val="7030A0"/>
                </a:solidFill>
                <a:latin typeface="+mn-ea"/>
                <a:ea typeface="+mn-ea"/>
              </a:rPr>
              <a:t>盜開商業本票</a:t>
            </a:r>
            <a:endParaRPr lang="zh-TW" altLang="en-US" dirty="0">
              <a:solidFill>
                <a:srgbClr val="7030A0"/>
              </a:solidFill>
              <a:latin typeface="+mn-ea"/>
              <a:ea typeface="+mn-ea"/>
            </a:endParaRPr>
          </a:p>
        </p:txBody>
      </p:sp>
      <p:sp>
        <p:nvSpPr>
          <p:cNvPr id="35" name="矩形 34"/>
          <p:cNvSpPr/>
          <p:nvPr/>
        </p:nvSpPr>
        <p:spPr>
          <a:xfrm>
            <a:off x="6516216" y="1268760"/>
            <a:ext cx="1723549" cy="461665"/>
          </a:xfrm>
          <a:prstGeom prst="rect">
            <a:avLst/>
          </a:prstGeom>
        </p:spPr>
        <p:txBody>
          <a:bodyPr wrap="none">
            <a:spAutoFit/>
          </a:bodyPr>
          <a:lstStyle/>
          <a:p>
            <a:r>
              <a:rPr lang="zh-TW" altLang="en-US" dirty="0" smtClean="0">
                <a:solidFill>
                  <a:srgbClr val="7030A0"/>
                </a:solidFill>
                <a:latin typeface="+mn-ea"/>
                <a:ea typeface="+mn-ea"/>
              </a:rPr>
              <a:t>印鑑大小章</a:t>
            </a:r>
            <a:endParaRPr lang="zh-TW" altLang="en-US" dirty="0">
              <a:solidFill>
                <a:srgbClr val="7030A0"/>
              </a:solidFill>
              <a:latin typeface="+mn-ea"/>
              <a:ea typeface="+mn-ea"/>
            </a:endParaRPr>
          </a:p>
        </p:txBody>
      </p:sp>
      <p:cxnSp>
        <p:nvCxnSpPr>
          <p:cNvPr id="37" name="直線單箭頭接點 36"/>
          <p:cNvCxnSpPr/>
          <p:nvPr/>
        </p:nvCxnSpPr>
        <p:spPr>
          <a:xfrm flipV="1">
            <a:off x="3683348" y="3391807"/>
            <a:ext cx="1032668" cy="263424"/>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五邊形 27"/>
          <p:cNvSpPr/>
          <p:nvPr/>
        </p:nvSpPr>
        <p:spPr>
          <a:xfrm>
            <a:off x="1130506" y="4637323"/>
            <a:ext cx="4609562" cy="1111556"/>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r>
              <a:rPr lang="zh-TW" altLang="en-US" dirty="0" smtClean="0"/>
              <a:t>雖有填寫保管條，惟未確實填寫攜出大、小章原因或用途而數度攜出印鑑</a:t>
            </a:r>
            <a:endParaRPr lang="zh-TW" altLang="en-US" dirty="0"/>
          </a:p>
        </p:txBody>
      </p:sp>
      <p:sp>
        <p:nvSpPr>
          <p:cNvPr id="46" name="AutoShape 16" descr="data:image/jpeg;base64,/9j/4AAQSkZJRgABAQAAAQABAAD/2wCEAAkGBxQQEBQUERQVFBUXFBQXFhgWFBcVFRUUFBQWFhUVFRcYHCggGBolGxQUITEhJSkrLi4uFx8zODMsNygtLisBCgoKDg0OGxAQGy0mICQsLCwtLCwsLCwsLCwsLCwsLCwsNCwsLCwsLCwsLCwsLCwsLCwsLCwsLCwsLCwsLCwsLP/AABEIAM0A9gMBEQACEQEDEQH/xAAbAAEAAgMBAQAAAAAAAAAAAAAABAUBAwYCB//EAD8QAAEDAQQHBgQEBQMFAQAAAAEAAgMRBAUhMQYSQVFxkaEiMmGBscETQnLRM1Lh8GKCkqKyBxQjQ2PC0vEV/8QAGgEBAAIDAQAAAAAAAAAAAAAAAAQFAQIDBv/EADQRAAICAQIEAwYGAgIDAAAAAAABAgMEETEFITJBEhNxUWGRobHhFEKBwdHwIlIzQwYjYv/aAAwDAQACEQMRAD8A+4oAgCAIAgCAIAgCAIAgCAIAgCAIAgCAIAgI9vn+HG5wzGXEmiA5W7rJNbXPeZSxjXlgwDnOIz72DRisgubCHQ2j4ReXtLNYVzBHpkVgFygCAIDW+QjZ+8PueSA8iU4YHkcMT4IDJlP5Tn4/ZAY+Ia5ccCdtEB6Y4kndwzqgNiAIAgCAIAgCAIAgCAIAgCAIAgCAIAgCAqrxvBzXarMKZmlcUBT2idzu84nzw5LJg8WW3PhDgygBNThtoBXoEMniz297ZtcmpOBJyodh8MkMHVWK1iUHY4YObtB9xuKwZJKAIAgCAIAgCAIAgCAIAgCAIAgCAIAgCA1zzBjS5xoAKkrSc4wi5S2RtGLk9FucZbr+ldIXMcWNyAwy3mu1eav4ndOzWD0Re1YFUYaTWrMxaSztz1XcW09KLMeLXrfR/oYlw6l7aomw6Wn5oh5O9iFJhxn/AGh8GcJcL/1l8ibFpPERVzZG+OrUcwVLhxSprVpr9P4I0uH2Lkmn+pLhvyB2UrRx7Pqu8M/HltNfQ4yxLo7xf1+hIktjdQua4O3UIOPkpUZxl0vU4Si47ooJStzBGegI70MGh4QE/R22695ztBwEIHhVr24/3FYMnYoAgCAIAgCAIAgCAIAgCAIAgCAIAgCAw9wAqcAFhtJasJanH3pbnWuQMj7gOHifzH2C89dbPPt8qvpX91/guKq44lfmT6n/AHQtbFckbG9pocTnrY08BuVnVw3HgtPDr68yDPNul309BLcEDvlLeDj71WJcLxpdtPRs2jn3rvr+hS26wxQyADWfTEhxFBXIYDH/AOLnDhNMJ+Jtv3M3nxG2UdNveWFnvZozaRwofsrRJJaEB8zfJboX50/mb+i0dcHul8DZTktmaWCIEmPUBP5aCvJYhTXB6wil6GZ2znyk2zXIupoR3oYI70BpJoa+KAh6FuMNtkfONQOjfie7rGRhpUcDyWspKK1ZtGLk9EfRIbZG/uvY7g4FaRthLZr4mzrmt0zfVdDQIAgCAIAgCAIAgCAIAgCAIAgCAIDlb9vMzO+FF3a9oj5j/wCo6rz+blSyZ/h6du/v+yLXGpjTHzrf0/vtLG6LuETanvFXGLjRx4eFfq/aQL75XS8TLFSTiEMFdaLmjeS7tAk1NDt80BGfcP5X8x9lgyRZrkk2arvOnqgK+0XZK3ON3kK+iAgvc9n5m8wgPP8Avnj5q8QEA/8A0nbQD0QHk3kNoI6oB/vWHbTiFkHpk7T+V3H7jFc51Vz6kmbwtnDpbJrJcP8Aie+N27XOqeB2eah3YPLWmTi/V6EqrL56WxTXotRFf1oZ89fBwB9qqm/HZNb8LfNe0tfwWPYtUt/YTYtLJR3mMdwq37rvDi9q6op/I4y4XW9pNEyHS9nzxuHAh3rRSY8Yh+aLOEuFTXTJFhZdIoJHBocQSQAC05nhgpVfEaLGop837iNZg3QTbXItlOIYQBAEAQBAEAQBAEAQHO6QXqfwoszg4j/EeO9UnEc1t+RTu99Pp/JY4mOtPNs27fybLjusRjWdmVMwcKOPDn1Pf+CPlZLul7uxY2y0iJpc7yG87grGMXJ6Ig22KuOrOXfb5C4u1nCu4kAeACmquOmmhUSyLG9dTay95R8wPEBZ/DwZlZlq7khmkDh3mA8CR91h4iezOq4jJbo3s0ij+ZrhyPutHhz7M6LiVfdMkx33A7/qAfUC31C5SxrV2O8c2iX5iXDaGP7jmu4OB9FycZLdEiM4y2aPbm1wOPFYNiJNdkL+9GzlQ8wgIE2jMDsg5vB33qsGSvn0PHySkfU2vUELIK6fRGcd0sd/MQeo91gFZabhtDM4XH6aO/xJQEB4fH3g9nEFvqgOv0Qs7LRZ3GVocRIRrbaarTmOJUezEptesorX2neGTbWtIy5FpLo5CctZvB1fWqiz4TQ9tV+pIjxK5b6Mor5u5sDgGuLqipqBgNnuqvM4e6EnHVrv7ixxc5WvSWif1NN1NpKx257f8godD0tj6r6knJetbXuZ9HXsjywQBAEAQBAEAQBAEBS39evwxqMPbO38oPuqniOf5S8uvqfy+5NxMbzH4pbL5kW5Lr+d+azw7A8leZPqfy+4y8nzH4I7L5l494aCSaACp4K1S1IDaS1Zyl5W0zPr8o7o9z4lT66/CilyL3ZL3EQrukRzySt0jRs1PeuiRzciNLIt0jQiSyrZIEKWVbaGyXsPUd7zR9yWQeGuacjguM665bpE6l2R2kyZDpjamZva/wCtg/8AGhXCWJWyfG6zuywg/wBQHj8SFrt+q8t6EH1XF4K7M7K990WVn09s7u+yRnkHDoa9FylhzW2hurUWdn0psj8p2D66s/yAXJ49i7G6nFlnDaGPFWOa76XA+i5OLW6NtTY4Vzx4rQHiOFrK6rQ2pqaACp34bVlAy51BU5BZBw15Wn4sjnbzh4AZBU3F79Iqpd+bLXhlOsnY+xKuqzF0jGjeCfLElU+LW7LoxXtJ+TYowlJner2B5wIAgCAIAgCAIAgK2+bzELaDF5yG7xPgq/Pzljw0XU9v5JONju2XuKi57uL3fEkqca451O3ionDsKWvn3bvb+Tvl5C08qvb+8jowKK7K4pL9dI7stY7UGJIFdY+WwKTQorm3zK/Mdj/xS5FEcFNRWPkeCV0SNGzW963SObZFkkW6RoRJZVskCFLKtjdLUjPetWyVXWaXOWpLjHQ1OKwdUjwShukYQ2PJKGTANDUYHeM1h8zZFhY75tTSGxTS1JAA1y4Ek0Ao6oXKVVbWrSN02fYLHG5sbBI7XeGgOdgNZ1MTQYZqnk1ryOpX6RWrUi1Rm/D+UZ+w81hvRamUtTlWCpXj8q7zrnP4eh6aivyqlA6nRWy96Q/SPU+yteE0cna/RFZxG3moL1OjV2VgQBAEAQBAEAQEO87eIWVOJPdG8/ZRMzLjjV+J79l7TtRTK2WiOfu+yOtDzJJjU1/fh4KpwMSWRP8AEX/p7/sibkXRqj5Vf9+50rGACgXoSrPSA8koZNMrWu7zQeIBWVJrZmkoRluiHNdMD9mrwJHTJdo5Nke5Gng0y7aehXWnRivck/qFeoUmOd7URZ8LX5ZfEqLZo5aG5Na/6XD0dRSIZlT35EWXD7o7LX0KC22aWP8AEje3i0gc8lJjZCWzI7osT/yTK570bJFdehpc5YJcY6GsuWDqkeCUNkjFUNjyShseSUMpGFg2Oo/09uz41p+I4dmIa385wbyxPkFFy5+GHhXc3ij6gqo3ONvu1/ElcRkOy3gMz5mqr+KX+XT4Vu+X8k7Ap8dur2XP+CLAzcvOV0zsekU2XVtkY9T0Ojg0ks8DWxAucWiho2grtxeRtXoq8mmiKqW6Kp4N9zdnLR/3tqW133rHNg0kGlaGlabxQkEcCplV8bNiJdjzq6ieuxwCAIAgCAIDRbLU2Jhc7LqTuC4ZF8KIOcjeuuVkvDE5mGJ9ql1nZdANw8N6oMaifELvOt6V2/ZfuWVlkcavwQ3/ALz/AIOlhiDRQL0qSS0RVN6ntZAKA8lyGDyQChk8OgrtQGh0Lhl0KA1utD259QgMi8N45FBoRbRYrJN+JEyu8t1T/U37rrG6cdmzR1xe6Ky06D2aTGNz2fS4PH91T1XaOZNb8zTyI9imtn+n0o/ClY/wcCw9NYLus2PdGrpfYpLZova4s4XOG9lH9Gknou0ciuXc18EkU8zCw0cC07nAg8iu3iT2CRrqhskYQyYJQyfVdFYo7FZGCRwa9/8AyPGbquGAoMcBQKhzM2qM34pbEqrHsn0xN1u0gaWlsbXVII1jhSu0DP0VRbxaC6Fr68v78idXwyb63ocy+0tacSOGagPMlZYp2RT9xYwwGq/DBte89i9AB2W8/wBF6HHsjZWpRWnuKLJplVY4SerIF52wyDtUwyoB65rjm1RnU3pzRL4ZdKN6jryfY8XN8aVxbBUkAk02CoB5mnJVFMLG9IHocp0wjrafX16I8aEAQBAEBrnmDGlzjQALSyyNcXOT0SMxi5PRHMSvda5doaMhuH3K82lZxK/2QX9+L+Raf44tf/0/78DobLZxG0AL0sIRhFRitEirlJyer3Nq2MCiAxVAeSAUB4dD4oDS6Nwy6FAeDaHDPqEBkW4bRyxWQYLon7h0WAeH3c0913uFkakWS7nju0PA0KwDUZ5o89bzFRzKA9svpw7zQeGH3QG195QyCkjcNz2hw908fh566Dw68iovG6bueKmMA/8Aa1mnkOzzXKfGIVfn1+Z3hhWz7aHM2jR6DWqwyBu5zmk8wFEs/wDI7WtK4r1ZMr4XH8z+B6jigi7rQTvprHmVVX5+Vf1zensXJfIs6cCEOmPxMSXgflFOOKiKtE2NC7sizWk/M7DjQLeMfYdVCK2IT7c3JtXHcAu8aJyYlOMVqyXYrvtU2Ufw2739k8s+ivsSh01+Fs8nn5Mb7fFHbb1OnuTRCOT8d73kY0b2Wnic/RdbalNaPY5Y+TKhuUEtfb7DtLvu2Kzt1YWNYNtMz4k5nzSFcYLSK0Nbbp2vWb1Ja3OQQBAEB5e4AVOAWJNRWrCWvI5q3Wl1pk1WdwfvWPsF5i+6ziN3lV9K/uv8FpXCONDxy3Lqw2QRtoM16KiiFMFCC5FdZZKcvEySuxoEBgoDzRAeHRIDU5rhkgPBtLhmPZAZFtG0H1QGD8J270QGt93A913ugIr7DI3u48DRAanW2SPBxP8AMFpO2EOppG0YSl0oy2/qZtrwNPVQbOKVR6eZKhg2S35FdeF562bWM8dvNQLOJ2y6VoTK8CHfVlPNeTRlV3p1UKc7LOc22WVeJ4dkkQ5byccqDqVr4ESY48VuQ3ylxAJJJyGZPALeMddkddIwWux5lZI1usI3EGlNhJOQDe8eS7RolJ6HN5FeumpNsVzSyRkuBY45A9kNzFTm5xyNKDJTq+Hye6+JX38VrhLSL19CRBotEzGeR0h46o5DHqpLpx6V/wCyS+hDlxHIuelUf3+xd3RZ4viNjhYG1zIAGAzNcysVZ1UrFXVH9SNfRd4XO6X6f3kdXDdsbdmtx+2SsdSv0JTWAYAAcFgyekAQBAEBglAc7etuMzvhx4iuJ/MfsF5nOy55dn4ajbu/b9kWVFSqj5kyxu2xCJvirzDxIY1fhjv3ftZCutdktWTlKOQKAIDBCA8OjQGo6w/dUB4/3JGY9kBn/dtOY90B5LI3budOiAh2uONv/UHDM9FHsyqq+qR1hTZLZFebWR3a86KDZxSK6I/ElQwm+pmi03w4CjpNX16YqDZnXT76ehMqwo9o6lPPfDflBcd5w/VRWm3qywhiPvyIE15Pdt1eH3Twokxx4L3kKSbHE1PM/dbxi3sjryivYZex2QbV2J1fmIFMQ0Anb6rvDGnI4vJrXp7exts9xWqXvasQ8T2uQr1IU2rh0nv8yFdxamHKPP0Lqy3DHE0CR7nb8dTWqa46vaPCuwKdDDrjvzKm7idk3rFafP8AvwOksVyhgoA1g3NGPn4qTFRiuSIM7JzesnqQ76cI3BjCcBVxrtOQ/e9aXXKqtzfYV1uclFdymcvFObsm5S3Z6eEVFJLY6bRGyYOkO3st4DEnnTkr/hFOkXY+/JfuVPErdWq125nRq5KwIAgCAIAgKO+bwJPwo8ScHEf4j3XnuKZ8pS/DU7vk9Pov3J2NQkvMnsbLtsYjb/Ecz7BWHDsCOLDn1Pd/scci92y9xPBViRzY0IDKAwgMoDCAw5wGJNOKw5Jc2NNdiHPeEY263AV/RQ7M+mHfX0O8cayXbQrLRbq91ob516ZKDZxSb6Fp68yTDDS6mVVqvNje8+vgMegUKeRbZ1SZPqxP9YlZNff5G+bvsPuuOhNhif7MgTXhI/NxHgMPRZ0JMKK49iDLO1uZA9VtGMnsddjEEhlH/GC46wBABLqEV1gAMRhvXeGNKRwtyIV9RZwXBK6msQ2jq1PzDCgLG47D8wzU+vh77lZbxeC6efp/P2LexaMMqC7WkIr/AAMFc6NZQY+NVOhiVx35lbZxG2XKPL5v5k1zBCKNj1B9OqP1XdaR5JEKUpTesnqZs95hveja7zI+4WdTXQtbFJFaCT8OhbQkkDPZiM8lgFjNIGtLjkASVkHFWmUvcXHMmpVDxrI0SqXq/wBi04dVq3Y/Q0taXEAYkkAeJOAVNXBvRLdlvJqMdWfQbDZxFG1g2ADidp51XsaalXBQXY8xZNzm5Pub11NAgCAIAgKm+Lx1OwzvHP8AhB91S8U4j5S8qvqfy+7JeNR4/wDKWxHu+x6g1nd49B91vwvh3kR8yzrfy+/tMZN/jfhjsWDFbkUkMbRAekBlAabTaWRgF7mtqQ0VNKuOTRvPgsSkorVhc3oRZbzaO6CegVfZxGtdK1JMcWT35EK0Xo+mYaP3tKhWcQtltyJEMWHqUtrvqMZvLz4Y9clDnOU+cnqWFWHN7LQq579ce40N8TiVpoS4YMV1MrZ7Y9/ecT4ZDkEJUKoR6URJbQ1uZHut4wk9kdNTVDO+U0hjc/xph57lIrxZSONl9dfW9Cys+jdok/FeIxuGJ6YdVPr4d7eXzK23jFUeha/Iuru0QiHyOlO92XIUHNTYYlcd+ZWW8Tvns9PQ6OC5y1tBqsGwAYdF35LYgScpPWT1I9ou+YZCv0n9lNTBoFvmiwJPBw+6wZJEd/n52A8DToUB6Nsssnfbqn6adWoC0sdibCCGVoTXHEoYK/SK00aGDbieAy6+iSaitWZS1eiObecF4m+133Ob7/Q9JRV5cFEtNF7JrzaxyYK/zHAe58lZ8Lp8dvj7R+pH4hb4a/Cu/wBDsl6MowgCAIAgIF6XgIm0HeOXh4lVfEuILGhpHqe3u95Ix6PMfPYrrusZ/EfiTiK+O0+KicK4e9fxF275rX6nXJv/AOuGxYFegIRtszcarAJCAwgKjSO/m2OMnVMklOzG0gE+Lie63xxO4ErKWu5rJtLkj41bzbrynE9oJjoaxtqWNiFajUbmD4nE71rbn41UfCn4vTn89jSvByb5eJrw+vI6Sy3lPGzUMpkP5nNFeAP3Xm8icJy8UI+FHq8PEXg/9j1fwNMsznmrnF3E1UcsowjHpWhFltTG5kcBit41ylsjZs8QSSzYQROd40w8zkOak14kpHC3Jqr62kWdn0YnkxmkDB+VvaPsPVT6+H6b8vmVl3GILlBa/Iu7t0ThblGZDvfiOXdU2GNXH3lZbxLIs76L3f3U6Oz3QQADRo3NH7C7apbEFtvmydDYWN2V44/omoJCGQgCGDBFc8UBEmuuJ+bAOHZ9EBDbcDA9rg40BBoaGtNlVgyW7jghg4632j4kjnbzhwGSquL5Hl0+Bby+ncnYNfis8T2RAlOK83BctS9jsdro7ZPhwNrm7tHzyHKi9Zw+ny6V7XzPP5lvmWv2LkWimkUIAgCAiXhbBE2uZ2DefsoOdmwxa/E93svb9jrVU7JaIqLDZzI4ySY48z9gqXhuHLKs/E38/wB/suxLvtVcfLgWhXqCvPJWTBvsmR4rBk3FARrwLxE/4Qq+nZpStfCuFc80B8utlx297nOfHJiSSS5pPEnWQweG2OcAAxPqPAnJUt2JPzH4U9C5pyYeBeJpM0vsNoJAbE+u8jVA4k4LSOHZLk4sl1ZVUP8AJzRMs+isr8Z5Q0flZj1wA6qbXw/Tc5W8YiuUFr68i8u3RaFvdi1zvf2vXsjkpkMeuPb4lZbxDIs76enI6KC6TQaxDRuGP6LtroQ+b3JsNgY3ZU+OP6LXUaElAEAQGCgMLJkLACyYCAICtv206kWqM3YeW37eawDlnGi8dxHI8/Iemy5Iv8SrwVpd2Zuqy/Gma3ZWrvpGJ+3mt8SnzbYw7d/RHfKt8qpy+B9BAXrjzRlAEAQBAcHNfYleS+rTzAG4LwuYrr7HOT193s9x6GGG646R5m6C0g4sdyOKiJ2VPVar0Oc63+ZE2O8XjbXiFYU8Zyq93qveR5YtcvcSY70B7zSOGKtKf/IK3ysi16cyNLCf5WTLLbmVwcMfI9Va1cQxrema/Xl9ThKmyO6LFrgclM1ORqtMha2oaXHYB7oConimkPaaeGQHktuRg8C7pPy9R901MaG+G6XHvEDwGJTUaE2GwMbsqd5xWNTOhJCwZCAwgMoYMFAEBhAYWTIQBDAQBAcre9p+JKaZDsjyzPOqg8QyPIoclu+S/UkY1fmWJFVaXbF5Ctdz0UPadJofY6NdIfm7I4DPr6L0nCadIux9+RU8St1koLsdGrgrAgCAIAgPlFqbR7xuc4ciV4+zlNr3s9fU9YJ+5GlanUkRWx7cnHzx9VpKmEt0c5VQluiVHe5HeaDwNOi4SxF2Zxlir8rJcV5Ru26vEU65LhLGsj2OLomuxNhtBGLHcjULarKvp6JNEadUX1ImxXtIM8VZ08dvj1pS+RHlhQez0JsV9D5hRWlPHMefVrH++4jyw7FtzJkVvY7Iq0qyKrVrCSf6kaUJR3RIa4HIgrsaGShkwgCAIAhgIDCAIDBQGFkyFgBZMES87T8OMkZnAcT+ygOUK8pxjJ8y7y1tH6lxg1eGHi9pCaDI8AZuIA88AolUG2ordlpJqEdX2Potjs4jjawZNAH6r2NVargorseXsm5ycn3Ny6GgQBAEAQHOW/RJkhLmPcwkkmvabUmpwwPVVl3C4TblFtP4llTxOyCUZJNL9Citmis7O6GyD+E48jRQLOG3Q25+hY18Tpl1cimns7ozR7XNP8QI9VDlCUHpJaE6FkJrWL1NZWp0PBQBriMQSD4GiNJ7hpPclRXnI3brfUK9c1xljVy7HGWPBkyK+h8zSOBr0K4Sw3+VnKWI/wArJkNvjdk4V8cD1XF02QeuhwlTNbomstDhkT6qTTxLKq5Kf6Pn9SLPHrluiXFerxnj19VaU8fl/wBsP1X3I0sH/Vk2K+Qcx7K0p4ti2fm09eX2I8sayPYlx29h204qwjJSWsXqcGmtyQ14ORB4FbGDKAIYMIAgCA8rJkIAhg52/bTrSaoyb6nP2XDJuVNUrH2OlUPHNRKa1vo3j+yvDx1nPxP1PR1RWy2RP0RsevKXnJg/uOA6VV5wunx2eN9vqRuJW+GvwLv9DtF6IoggCAIAgCAIAgPEkYcKOAI3EAjqsOKfJmU2nqiotejFnkybqHew06ZdFDswKZ9tPQmV8Qvh319SktuhjxjFIHeDhqnmKqFZwuS6JfEn18Xj+ePwKK2XNPF343U3gaw5hQrMW2G8SwqzKbOmXx5Feo5KMELYI8lZNj3FO5ndcRwOHJaSrjLdGrhGW6JkV9PHeAd0PRcJYkHtyOMsWD25E6G+2HvAt6joo8sOa25nCWJNbcydBamu7jgeBx5LmvNpesdURrKv9kSWzuG1WFPGcmG78XqRZYlctuRKivR42nzx/VWlPHq3/wAkWvTmRpYMl0smRXzvA8jToVZ1Z2Pb0TX0I0qbI7olR3jGdtOIUs5EljwciDwNUB6QGChkwsg02ub4bC7cOuxYByTzU1Oea85x3J2pXq/2LHBr3myutb6u8Bh91UVLSJd1rSJ3Ojtj+FA0HvO7TuJyHKi9dg0+VSl3fNnncy3zLW+y5FmphFCAIAgCAIAgCAIAgCAICFbLphm/EjaTvpQ8xiuNmPXZ1RR2ryLa+iTRRWzQqN34T3M8D2h7HqoVnDIPpenzLCri1i60n8iituidojxa0SD+A48jTpVQ7MC6O3P0LCrilE9+XqUk0LmGj2uadzgWnqocouL0ktCfCyM1rF6mohYOiPJWTJgIZJEN4SMyeabjiOq5yorlujlKiuW6J0N/kd9gPA0PIqPLBX5WcJYS/KydDfETtur9Q98lHli2R7a+hHljWR7a+hOilqKtII8DULavKyKH/jJoiTpi+pGxspH6YKyp47dH/kin8iNLCg+l6EqK85G/NXjirSnjeNPq1j6/YjSw7FtzJcV9fmbyPsVZ13V2LWEk/QjyhKPUiXFecbttOIp1yXU1K+/LUHarWkEZmhqK7FrOShFyeyCTb0RSzv1Wk8uK8FbY8i5zfdnoaKvClBGm5bJ8adjTlXWd9IxPPAeassOnzblHtu/RHXLt8qpvvsj6IF6w8yEAQBAEAQBAEAQBAEAQBAEAQBAa5oWvFHNDhuIBHIrDipcmjMZOL1T0KW26JWaTJpjO9hp/aajoolmBTLtp6E6riWRDvr6lDbdB5G/hSNf4OGqeYqD0UKzhsl0PX1LGrjMH/wAkdPTmc/bbmnh/EicBvA1m821Chzx7YdUSyqzKLOmS+n1IC4kk8lbGTBWUZDXFpq0kHeDT0RpPcw0nuTIb4lb82sP4hXrmuEsWqXbQ4Sxa5dtCfDpCPnYR4tNehoo0sF/lZwnhP8rLCC84n5PFdx7J6qO6La+enw+xGnj2R3X7ktSauJ5VW0tfc+ZDnjVy7BSMnjFl9LrcUte6NK8SMJ+LUr7wkxDd2J4/v1UGiPLUs6Y8tTpdDbHqsdIc3Gg+lufWvJen4TT4YOx9/ovuVPE7vFNQXb6nRq2KwIAgCAIAgCAIAgCAIAgCAIAgCAIAgCAICvt1yQTfiRNJ3garuYxXGePXPqRIqyrquiTOft2gkZxikczwcNYc8D6qHPh0H0vQsauM2Lrin8jn7dojaY8miQb2Gp5GhUSeDbHZa+hZVcVx57vT1KSeFzDR7XNO5wIPVRpRcd0T4TjNaxevoaSFg3MLJk8ELJlGyG0vZ3HObwOHLJazrhLdGsq4S6kWEGkEje8Gv8qHmPso08Gt7ciPLCre3IsYmmV4A7zyAOJWldbbUI+hwk1VBt7I+lWWARsaxuTQAPJewrgoRUVsjyc5ucnJ9zctzUIAgCAIAgCAIAgCAIAgCAIAgCAIAgCAIAgCAIDVPZ2SCj2tcNzgCOq1lFS5NG0Zyi9YvQordoZZpO60xn+A4f0moUWeDVLZaehPq4rkQ3evqc7btA5W1MUjXjc7sO9weiiz4fJdL1LKrjVb/wCSLXpzOet1zTw/iRPaN9Kt/qbUKJOiyHUizqy6beiSK4rQlIwUMn0DQix67/iHJjRT6nD7V5rrwynxWub7fU85xW3wx8C7/Q7dX5QhAEAQBAEAQBAYQBAEAQBAEAQBAEAQBAEAQBAEAQBAEAQAoCst+j9nn/EiaTvA1Xc20K4zx657ok1Zl9XRJnMXvoLG1jnxSvbTHVcA/wAgRQjzqoduDFLWLLXH4zY34ZxT9OX8nRaI2cR2SKmbm6xO8n9AApGHWoVLTvzK3Psc8iTfbkXClEMIAgCAIAgCAID/2Q=="/>
          <p:cNvSpPr>
            <a:spLocks noChangeAspect="1" noChangeArrowheads="1"/>
          </p:cNvSpPr>
          <p:nvPr/>
        </p:nvSpPr>
        <p:spPr bwMode="auto">
          <a:xfrm>
            <a:off x="168275" y="-1825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pic>
        <p:nvPicPr>
          <p:cNvPr id="62484" name="Picture 20" descr="https://encrypted-tbn2.gstatic.com/images?q=tbn:ANd9GcS4kkrAteIod99AigcGIh3hGBz19DYiBwHX75eJdTQ9FPgofgIzAA"/>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6476" y="2250614"/>
            <a:ext cx="1211948" cy="1728705"/>
          </a:xfrm>
          <a:prstGeom prst="rect">
            <a:avLst/>
          </a:prstGeom>
          <a:noFill/>
          <a:extLst>
            <a:ext uri="{909E8E84-426E-40DD-AFC4-6F175D3DCCD1}">
              <a14:hiddenFill xmlns:a14="http://schemas.microsoft.com/office/drawing/2010/main">
                <a:solidFill>
                  <a:srgbClr val="FFFFFF"/>
                </a:solidFill>
              </a14:hiddenFill>
            </a:ext>
          </a:extLst>
        </p:spPr>
      </p:pic>
      <p:sp>
        <p:nvSpPr>
          <p:cNvPr id="58" name="文字方塊 57"/>
          <p:cNvSpPr txBox="1"/>
          <p:nvPr/>
        </p:nvSpPr>
        <p:spPr>
          <a:xfrm>
            <a:off x="1119334" y="1694754"/>
            <a:ext cx="1483266" cy="461665"/>
          </a:xfrm>
          <a:prstGeom prst="rect">
            <a:avLst/>
          </a:prstGeom>
          <a:noFill/>
        </p:spPr>
        <p:txBody>
          <a:bodyPr wrap="square" rtlCol="0">
            <a:spAutoFit/>
          </a:bodyPr>
          <a:lstStyle/>
          <a:p>
            <a:r>
              <a:rPr lang="zh-TW" altLang="en-US" dirty="0" smtClean="0">
                <a:solidFill>
                  <a:schemeClr val="accent5"/>
                </a:solidFill>
                <a:latin typeface="+mn-ea"/>
                <a:ea typeface="+mn-ea"/>
              </a:rPr>
              <a:t>保管條</a:t>
            </a:r>
            <a:endParaRPr lang="zh-TW" altLang="en-US" dirty="0">
              <a:solidFill>
                <a:schemeClr val="accent5"/>
              </a:solidFill>
              <a:latin typeface="+mn-ea"/>
              <a:ea typeface="+mn-ea"/>
            </a:endParaRPr>
          </a:p>
        </p:txBody>
      </p:sp>
      <p:pic>
        <p:nvPicPr>
          <p:cNvPr id="59" name="圖片 58"/>
          <p:cNvPicPr>
            <a:picLocks noChangeAspect="1"/>
          </p:cNvPicPr>
          <p:nvPr/>
        </p:nvPicPr>
        <p:blipFill>
          <a:blip r:embed="rId8" cstate="print"/>
          <a:stretch>
            <a:fillRect/>
          </a:stretch>
        </p:blipFill>
        <p:spPr>
          <a:xfrm>
            <a:off x="6300192" y="4077072"/>
            <a:ext cx="2208421" cy="781781"/>
          </a:xfrm>
          <a:prstGeom prst="rect">
            <a:avLst/>
          </a:prstGeom>
        </p:spPr>
      </p:pic>
      <p:sp>
        <p:nvSpPr>
          <p:cNvPr id="52" name="向下箭號 51"/>
          <p:cNvSpPr/>
          <p:nvPr/>
        </p:nvSpPr>
        <p:spPr>
          <a:xfrm>
            <a:off x="6876256" y="2924944"/>
            <a:ext cx="1284390" cy="613257"/>
          </a:xfrm>
          <a:prstGeom prst="downArrow">
            <a:avLst/>
          </a:prstGeom>
          <a:solidFill>
            <a:schemeClr val="accent3">
              <a:lumMod val="20000"/>
              <a:lumOff val="8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六角星形 22"/>
          <p:cNvSpPr/>
          <p:nvPr/>
        </p:nvSpPr>
        <p:spPr>
          <a:xfrm rot="508451">
            <a:off x="6009237" y="4920829"/>
            <a:ext cx="2748321" cy="1248771"/>
          </a:xfrm>
          <a:prstGeom prst="star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b="1" dirty="0" smtClean="0"/>
              <a:t>假扣押動產查封不動產</a:t>
            </a:r>
            <a:endParaRPr lang="zh-TW" altLang="en-US" b="1" dirty="0"/>
          </a:p>
        </p:txBody>
      </p:sp>
    </p:spTree>
    <p:extLst>
      <p:ext uri="{BB962C8B-B14F-4D97-AF65-F5344CB8AC3E}">
        <p14:creationId xmlns:p14="http://schemas.microsoft.com/office/powerpoint/2010/main" val="106853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fontScale="90000"/>
          </a:bodyPr>
          <a:lstStyle/>
          <a:p>
            <a:r>
              <a:rPr lang="zh-TW" altLang="en-US" dirty="0" smtClean="0"/>
              <a:t>案例三：利用職務之便中飽私囊</a:t>
            </a:r>
            <a:endParaRPr lang="zh-TW" altLang="en-US"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28</a:t>
            </a:fld>
            <a:endParaRPr lang="en-US" altLang="zh-TW"/>
          </a:p>
        </p:txBody>
      </p:sp>
      <p:cxnSp>
        <p:nvCxnSpPr>
          <p:cNvPr id="8" name="直線單箭頭接點 7"/>
          <p:cNvCxnSpPr/>
          <p:nvPr/>
        </p:nvCxnSpPr>
        <p:spPr>
          <a:xfrm>
            <a:off x="2294381" y="2125598"/>
            <a:ext cx="564574" cy="344927"/>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單箭頭接點 16"/>
          <p:cNvCxnSpPr/>
          <p:nvPr/>
        </p:nvCxnSpPr>
        <p:spPr>
          <a:xfrm flipV="1">
            <a:off x="1901056" y="3056818"/>
            <a:ext cx="1060128" cy="905784"/>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62476" name="Picture 12" descr="http://beachesbia.com/wp-content/uploads/2014/08/00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7180" y="1859698"/>
            <a:ext cx="1128830" cy="1128830"/>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直線單箭頭接點 22"/>
          <p:cNvCxnSpPr>
            <a:stCxn id="62476" idx="3"/>
          </p:cNvCxnSpPr>
          <p:nvPr/>
        </p:nvCxnSpPr>
        <p:spPr>
          <a:xfrm flipV="1">
            <a:off x="4176010" y="2344418"/>
            <a:ext cx="698226" cy="79695"/>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單箭頭接點 26"/>
          <p:cNvCxnSpPr/>
          <p:nvPr/>
        </p:nvCxnSpPr>
        <p:spPr>
          <a:xfrm flipH="1">
            <a:off x="2139624" y="3124755"/>
            <a:ext cx="987226" cy="896061"/>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0" name="Picture 12" descr="http://beachesbia.com/wp-content/uploads/2014/08/00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85577" y="3953691"/>
            <a:ext cx="1128830" cy="1128830"/>
          </a:xfrm>
          <a:prstGeom prst="rect">
            <a:avLst/>
          </a:prstGeom>
          <a:noFill/>
          <a:extLst>
            <a:ext uri="{909E8E84-426E-40DD-AFC4-6F175D3DCCD1}">
              <a14:hiddenFill xmlns:a14="http://schemas.microsoft.com/office/drawing/2010/main">
                <a:solidFill>
                  <a:srgbClr val="FFFFFF"/>
                </a:solidFill>
              </a14:hiddenFill>
            </a:ext>
          </a:extLst>
        </p:spPr>
      </p:pic>
      <p:sp>
        <p:nvSpPr>
          <p:cNvPr id="22" name="文字方塊 21"/>
          <p:cNvSpPr txBox="1"/>
          <p:nvPr/>
        </p:nvSpPr>
        <p:spPr>
          <a:xfrm>
            <a:off x="2858955" y="1474760"/>
            <a:ext cx="1483266" cy="369332"/>
          </a:xfrm>
          <a:prstGeom prst="rect">
            <a:avLst/>
          </a:prstGeom>
          <a:noFill/>
        </p:spPr>
        <p:txBody>
          <a:bodyPr wrap="square" rtlCol="0">
            <a:spAutoFit/>
          </a:bodyPr>
          <a:lstStyle/>
          <a:p>
            <a:r>
              <a:rPr lang="zh-TW" altLang="en-US" dirty="0" smtClean="0">
                <a:solidFill>
                  <a:schemeClr val="accent5"/>
                </a:solidFill>
                <a:latin typeface="+mn-ea"/>
                <a:ea typeface="+mn-ea"/>
              </a:rPr>
              <a:t>採購人員</a:t>
            </a:r>
            <a:endParaRPr lang="zh-TW" altLang="en-US" dirty="0">
              <a:solidFill>
                <a:schemeClr val="accent5"/>
              </a:solidFill>
              <a:latin typeface="+mn-ea"/>
              <a:ea typeface="+mn-ea"/>
            </a:endParaRPr>
          </a:p>
        </p:txBody>
      </p:sp>
      <p:sp>
        <p:nvSpPr>
          <p:cNvPr id="24" name="矩形 23"/>
          <p:cNvSpPr/>
          <p:nvPr/>
        </p:nvSpPr>
        <p:spPr>
          <a:xfrm>
            <a:off x="6012160" y="1340768"/>
            <a:ext cx="7344816" cy="369332"/>
          </a:xfrm>
          <a:prstGeom prst="rect">
            <a:avLst/>
          </a:prstGeom>
        </p:spPr>
        <p:txBody>
          <a:bodyPr wrap="square">
            <a:spAutoFit/>
          </a:bodyPr>
          <a:lstStyle/>
          <a:p>
            <a:endParaRPr lang="zh-TW" altLang="en-US" dirty="0">
              <a:solidFill>
                <a:schemeClr val="accent6">
                  <a:lumMod val="50000"/>
                </a:schemeClr>
              </a:solidFill>
              <a:latin typeface="+mn-ea"/>
              <a:ea typeface="+mn-ea"/>
            </a:endParaRPr>
          </a:p>
        </p:txBody>
      </p:sp>
      <p:sp>
        <p:nvSpPr>
          <p:cNvPr id="35" name="矩形 34"/>
          <p:cNvSpPr/>
          <p:nvPr/>
        </p:nvSpPr>
        <p:spPr>
          <a:xfrm>
            <a:off x="1134706" y="1979208"/>
            <a:ext cx="1037463" cy="369332"/>
          </a:xfrm>
          <a:prstGeom prst="rect">
            <a:avLst/>
          </a:prstGeom>
        </p:spPr>
        <p:txBody>
          <a:bodyPr wrap="none">
            <a:spAutoFit/>
          </a:bodyPr>
          <a:lstStyle/>
          <a:p>
            <a:r>
              <a:rPr lang="zh-TW" altLang="en-US" dirty="0" smtClean="0">
                <a:solidFill>
                  <a:srgbClr val="7030A0"/>
                </a:solidFill>
                <a:latin typeface="+mn-ea"/>
                <a:ea typeface="+mn-ea"/>
              </a:rPr>
              <a:t>供應商</a:t>
            </a:r>
            <a:r>
              <a:rPr lang="en-US" altLang="zh-TW" dirty="0" smtClean="0">
                <a:solidFill>
                  <a:srgbClr val="7030A0"/>
                </a:solidFill>
                <a:latin typeface="+mn-ea"/>
                <a:ea typeface="+mn-ea"/>
              </a:rPr>
              <a:t>A</a:t>
            </a:r>
            <a:endParaRPr lang="zh-TW" altLang="en-US" dirty="0">
              <a:solidFill>
                <a:srgbClr val="7030A0"/>
              </a:solidFill>
              <a:latin typeface="+mn-ea"/>
              <a:ea typeface="+mn-ea"/>
            </a:endParaRPr>
          </a:p>
        </p:txBody>
      </p:sp>
      <p:sp>
        <p:nvSpPr>
          <p:cNvPr id="39" name="矩形 38"/>
          <p:cNvSpPr/>
          <p:nvPr/>
        </p:nvSpPr>
        <p:spPr>
          <a:xfrm>
            <a:off x="4452784" y="4283733"/>
            <a:ext cx="2796987" cy="369332"/>
          </a:xfrm>
          <a:prstGeom prst="rect">
            <a:avLst/>
          </a:prstGeom>
        </p:spPr>
        <p:txBody>
          <a:bodyPr wrap="square">
            <a:spAutoFit/>
          </a:bodyPr>
          <a:lstStyle/>
          <a:p>
            <a:r>
              <a:rPr lang="zh-TW" altLang="en-US" dirty="0" smtClean="0">
                <a:solidFill>
                  <a:schemeClr val="accent6">
                    <a:lumMod val="50000"/>
                  </a:schemeClr>
                </a:solidFill>
                <a:latin typeface="+mn-ea"/>
                <a:ea typeface="+mn-ea"/>
              </a:rPr>
              <a:t>僅有客戶聯絡人簽收</a:t>
            </a:r>
            <a:endParaRPr lang="zh-TW" altLang="en-US" dirty="0">
              <a:solidFill>
                <a:schemeClr val="accent6">
                  <a:lumMod val="50000"/>
                </a:schemeClr>
              </a:solidFill>
              <a:latin typeface="+mn-ea"/>
              <a:ea typeface="+mn-ea"/>
            </a:endParaRPr>
          </a:p>
        </p:txBody>
      </p:sp>
      <p:sp>
        <p:nvSpPr>
          <p:cNvPr id="28" name="五邊形 27"/>
          <p:cNvSpPr/>
          <p:nvPr/>
        </p:nvSpPr>
        <p:spPr>
          <a:xfrm>
            <a:off x="1079111" y="5131117"/>
            <a:ext cx="7854577" cy="1394227"/>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buFont typeface="Arial" panose="020B0604020202020204" pitchFamily="34" charset="0"/>
              <a:buChar char="•"/>
            </a:pPr>
            <a:r>
              <a:rPr lang="zh-TW" altLang="en-US" dirty="0">
                <a:solidFill>
                  <a:schemeClr val="accent6">
                    <a:lumMod val="50000"/>
                  </a:schemeClr>
                </a:solidFill>
                <a:latin typeface="+mn-ea"/>
              </a:rPr>
              <a:t>供應商之</a:t>
            </a:r>
            <a:r>
              <a:rPr lang="zh-TW" altLang="en-US" dirty="0" smtClean="0">
                <a:solidFill>
                  <a:schemeClr val="accent6">
                    <a:lumMod val="50000"/>
                  </a:schemeClr>
                </a:solidFill>
                <a:latin typeface="+mn-ea"/>
              </a:rPr>
              <a:t>選擇，</a:t>
            </a:r>
            <a:r>
              <a:rPr lang="zh-TW" altLang="en-US" dirty="0">
                <a:solidFill>
                  <a:schemeClr val="accent6">
                    <a:lumMod val="50000"/>
                  </a:schemeClr>
                </a:solidFill>
                <a:latin typeface="+mn-ea"/>
              </a:rPr>
              <a:t>未有</a:t>
            </a:r>
            <a:r>
              <a:rPr lang="zh-TW" altLang="en-US" dirty="0" smtClean="0">
                <a:solidFill>
                  <a:schemeClr val="accent6">
                    <a:lumMod val="50000"/>
                  </a:schemeClr>
                </a:solidFill>
                <a:latin typeface="+mn-ea"/>
              </a:rPr>
              <a:t>完整能力評估及相關徵審作業，且未定期評核</a:t>
            </a:r>
            <a:endParaRPr lang="en-US" altLang="zh-TW" dirty="0" smtClean="0">
              <a:solidFill>
                <a:schemeClr val="accent6">
                  <a:lumMod val="50000"/>
                </a:schemeClr>
              </a:solidFill>
              <a:latin typeface="+mn-ea"/>
            </a:endParaRPr>
          </a:p>
          <a:p>
            <a:pPr marL="285750" indent="-285750">
              <a:buFont typeface="Arial" panose="020B0604020202020204" pitchFamily="34" charset="0"/>
              <a:buChar char="•"/>
            </a:pPr>
            <a:r>
              <a:rPr lang="zh-TW" altLang="en-US" dirty="0" smtClean="0">
                <a:solidFill>
                  <a:schemeClr val="accent6">
                    <a:lumMod val="50000"/>
                  </a:schemeClr>
                </a:solidFill>
                <a:latin typeface="+mn-ea"/>
              </a:rPr>
              <a:t>選定提供服務廠商時，未有相關服務內容及價格之評估文件及說明</a:t>
            </a:r>
            <a:endParaRPr lang="en-US" altLang="zh-TW" dirty="0" smtClean="0">
              <a:solidFill>
                <a:schemeClr val="accent6">
                  <a:lumMod val="50000"/>
                </a:schemeClr>
              </a:solidFill>
              <a:latin typeface="+mn-ea"/>
            </a:endParaRPr>
          </a:p>
          <a:p>
            <a:pPr marL="285750" indent="-285750">
              <a:buFont typeface="Arial" panose="020B0604020202020204" pitchFamily="34" charset="0"/>
              <a:buChar char="•"/>
            </a:pPr>
            <a:r>
              <a:rPr lang="zh-TW" altLang="en-US" dirty="0" smtClean="0">
                <a:solidFill>
                  <a:schemeClr val="accent6">
                    <a:lumMod val="50000"/>
                  </a:schemeClr>
                </a:solidFill>
                <a:latin typeface="+mn-ea"/>
              </a:rPr>
              <a:t>客戶服務訂單係由採購人員直接下單，客戶驗收單僅有聯絡人個人簽章，未見公司大章，難以驗證該筆服務是否真實存在</a:t>
            </a:r>
            <a:endParaRPr lang="en-US" altLang="zh-TW" dirty="0" smtClean="0">
              <a:solidFill>
                <a:schemeClr val="accent6">
                  <a:lumMod val="50000"/>
                </a:schemeClr>
              </a:solidFill>
              <a:latin typeface="+mn-ea"/>
            </a:endParaRPr>
          </a:p>
        </p:txBody>
      </p:sp>
      <p:sp>
        <p:nvSpPr>
          <p:cNvPr id="31" name="文字方塊 30"/>
          <p:cNvSpPr txBox="1"/>
          <p:nvPr/>
        </p:nvSpPr>
        <p:spPr>
          <a:xfrm>
            <a:off x="3737196" y="3606501"/>
            <a:ext cx="1483266" cy="369332"/>
          </a:xfrm>
          <a:prstGeom prst="rect">
            <a:avLst/>
          </a:prstGeom>
          <a:noFill/>
        </p:spPr>
        <p:txBody>
          <a:bodyPr wrap="square" rtlCol="0">
            <a:spAutoFit/>
          </a:bodyPr>
          <a:lstStyle/>
          <a:p>
            <a:r>
              <a:rPr lang="zh-TW" altLang="en-US" dirty="0" smtClean="0">
                <a:solidFill>
                  <a:schemeClr val="accent5"/>
                </a:solidFill>
                <a:latin typeface="+mn-ea"/>
                <a:ea typeface="+mn-ea"/>
              </a:rPr>
              <a:t>客戶</a:t>
            </a:r>
            <a:endParaRPr lang="zh-TW" altLang="en-US" dirty="0">
              <a:solidFill>
                <a:schemeClr val="accent5"/>
              </a:solidFill>
              <a:latin typeface="+mn-ea"/>
              <a:ea typeface="+mn-ea"/>
            </a:endParaRPr>
          </a:p>
        </p:txBody>
      </p:sp>
      <p:sp>
        <p:nvSpPr>
          <p:cNvPr id="33" name="六角星形 32"/>
          <p:cNvSpPr/>
          <p:nvPr/>
        </p:nvSpPr>
        <p:spPr>
          <a:xfrm rot="508451">
            <a:off x="6453030" y="2557877"/>
            <a:ext cx="2585555" cy="2142632"/>
          </a:xfrm>
          <a:prstGeom prst="star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b="1" dirty="0" smtClean="0"/>
              <a:t>解雇相關人員</a:t>
            </a:r>
            <a:endParaRPr lang="en-US" altLang="zh-TW" b="1" dirty="0" smtClean="0"/>
          </a:p>
          <a:p>
            <a:pPr algn="ctr"/>
            <a:r>
              <a:rPr lang="zh-TW" altLang="en-US" b="1" dirty="0" smtClean="0"/>
              <a:t>進入司法調查</a:t>
            </a:r>
            <a:endParaRPr lang="zh-TW" altLang="en-US" b="1" dirty="0"/>
          </a:p>
        </p:txBody>
      </p:sp>
      <p:pic>
        <p:nvPicPr>
          <p:cNvPr id="2" name="圖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96023" y="1969970"/>
            <a:ext cx="1368177" cy="933835"/>
          </a:xfrm>
          <a:prstGeom prst="rect">
            <a:avLst/>
          </a:prstGeom>
        </p:spPr>
      </p:pic>
      <p:sp>
        <p:nvSpPr>
          <p:cNvPr id="32" name="矩形 31"/>
          <p:cNvSpPr/>
          <p:nvPr/>
        </p:nvSpPr>
        <p:spPr>
          <a:xfrm>
            <a:off x="1090463" y="2643960"/>
            <a:ext cx="1018227" cy="369332"/>
          </a:xfrm>
          <a:prstGeom prst="rect">
            <a:avLst/>
          </a:prstGeom>
        </p:spPr>
        <p:txBody>
          <a:bodyPr wrap="none">
            <a:spAutoFit/>
          </a:bodyPr>
          <a:lstStyle/>
          <a:p>
            <a:r>
              <a:rPr lang="zh-TW" altLang="en-US" dirty="0" smtClean="0">
                <a:solidFill>
                  <a:srgbClr val="7030A0"/>
                </a:solidFill>
                <a:latin typeface="+mn-ea"/>
                <a:ea typeface="+mn-ea"/>
              </a:rPr>
              <a:t>供應商</a:t>
            </a:r>
            <a:r>
              <a:rPr lang="en-US" altLang="zh-TW" dirty="0">
                <a:solidFill>
                  <a:srgbClr val="7030A0"/>
                </a:solidFill>
                <a:latin typeface="+mn-ea"/>
                <a:ea typeface="+mn-ea"/>
              </a:rPr>
              <a:t>B</a:t>
            </a:r>
            <a:endParaRPr lang="zh-TW" altLang="en-US" dirty="0">
              <a:solidFill>
                <a:srgbClr val="7030A0"/>
              </a:solidFill>
              <a:latin typeface="+mn-ea"/>
              <a:ea typeface="+mn-ea"/>
            </a:endParaRPr>
          </a:p>
        </p:txBody>
      </p:sp>
      <p:cxnSp>
        <p:nvCxnSpPr>
          <p:cNvPr id="38" name="直線單箭頭接點 37"/>
          <p:cNvCxnSpPr/>
          <p:nvPr/>
        </p:nvCxnSpPr>
        <p:spPr>
          <a:xfrm>
            <a:off x="2152819" y="2819534"/>
            <a:ext cx="719891" cy="9378"/>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045388" y="1509958"/>
            <a:ext cx="2796987" cy="923330"/>
          </a:xfrm>
          <a:prstGeom prst="rect">
            <a:avLst/>
          </a:prstGeom>
        </p:spPr>
        <p:txBody>
          <a:bodyPr wrap="square">
            <a:spAutoFit/>
          </a:bodyPr>
          <a:lstStyle/>
          <a:p>
            <a:r>
              <a:rPr lang="zh-TW" altLang="en-US" dirty="0">
                <a:solidFill>
                  <a:schemeClr val="accent6">
                    <a:lumMod val="50000"/>
                  </a:schemeClr>
                </a:solidFill>
                <a:latin typeface="+mn-ea"/>
              </a:rPr>
              <a:t>供應商之選擇係由採購人員逕洽合適廠商後於系統建檔</a:t>
            </a:r>
            <a:endParaRPr lang="zh-TW" altLang="en-US" dirty="0">
              <a:solidFill>
                <a:schemeClr val="accent6">
                  <a:lumMod val="50000"/>
                </a:schemeClr>
              </a:solidFill>
              <a:latin typeface="+mn-ea"/>
              <a:ea typeface="+mn-ea"/>
            </a:endParaRPr>
          </a:p>
        </p:txBody>
      </p:sp>
      <p:sp>
        <p:nvSpPr>
          <p:cNvPr id="41" name="矩形 40"/>
          <p:cNvSpPr/>
          <p:nvPr/>
        </p:nvSpPr>
        <p:spPr>
          <a:xfrm>
            <a:off x="2622409" y="3518789"/>
            <a:ext cx="646331" cy="369332"/>
          </a:xfrm>
          <a:prstGeom prst="rect">
            <a:avLst/>
          </a:prstGeom>
        </p:spPr>
        <p:txBody>
          <a:bodyPr wrap="none">
            <a:spAutoFit/>
          </a:bodyPr>
          <a:lstStyle/>
          <a:p>
            <a:r>
              <a:rPr lang="zh-TW" altLang="en-US" dirty="0" smtClean="0">
                <a:latin typeface="+mn-ea"/>
                <a:ea typeface="+mn-ea"/>
              </a:rPr>
              <a:t>下單</a:t>
            </a:r>
            <a:endParaRPr lang="zh-TW" altLang="en-US" dirty="0">
              <a:latin typeface="+mn-ea"/>
              <a:ea typeface="+mn-ea"/>
            </a:endParaRPr>
          </a:p>
        </p:txBody>
      </p:sp>
      <p:sp>
        <p:nvSpPr>
          <p:cNvPr id="42" name="矩形 41"/>
          <p:cNvSpPr/>
          <p:nvPr/>
        </p:nvSpPr>
        <p:spPr>
          <a:xfrm>
            <a:off x="1042024" y="3946993"/>
            <a:ext cx="1031051" cy="369332"/>
          </a:xfrm>
          <a:prstGeom prst="rect">
            <a:avLst/>
          </a:prstGeom>
        </p:spPr>
        <p:txBody>
          <a:bodyPr wrap="none">
            <a:spAutoFit/>
          </a:bodyPr>
          <a:lstStyle/>
          <a:p>
            <a:r>
              <a:rPr lang="zh-TW" altLang="en-US" dirty="0" smtClean="0">
                <a:solidFill>
                  <a:srgbClr val="7030A0"/>
                </a:solidFill>
                <a:latin typeface="+mn-ea"/>
                <a:ea typeface="+mn-ea"/>
              </a:rPr>
              <a:t>供應商</a:t>
            </a:r>
            <a:r>
              <a:rPr lang="en-US" altLang="zh-TW" dirty="0" smtClean="0">
                <a:solidFill>
                  <a:srgbClr val="7030A0"/>
                </a:solidFill>
                <a:latin typeface="+mn-ea"/>
                <a:ea typeface="+mn-ea"/>
              </a:rPr>
              <a:t>C</a:t>
            </a:r>
            <a:endParaRPr lang="zh-TW" altLang="en-US" dirty="0">
              <a:solidFill>
                <a:srgbClr val="7030A0"/>
              </a:solidFill>
              <a:latin typeface="+mn-ea"/>
              <a:ea typeface="+mn-ea"/>
            </a:endParaRPr>
          </a:p>
        </p:txBody>
      </p:sp>
      <p:cxnSp>
        <p:nvCxnSpPr>
          <p:cNvPr id="36" name="直線單箭頭接點 35"/>
          <p:cNvCxnSpPr/>
          <p:nvPr/>
        </p:nvCxnSpPr>
        <p:spPr>
          <a:xfrm>
            <a:off x="2118145" y="4157043"/>
            <a:ext cx="1350200" cy="525255"/>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2281487" y="4505329"/>
            <a:ext cx="646331" cy="369332"/>
          </a:xfrm>
          <a:prstGeom prst="rect">
            <a:avLst/>
          </a:prstGeom>
        </p:spPr>
        <p:txBody>
          <a:bodyPr wrap="none">
            <a:spAutoFit/>
          </a:bodyPr>
          <a:lstStyle/>
          <a:p>
            <a:r>
              <a:rPr lang="zh-TW" altLang="en-US" dirty="0" smtClean="0">
                <a:latin typeface="+mn-ea"/>
                <a:ea typeface="+mn-ea"/>
              </a:rPr>
              <a:t>服務</a:t>
            </a:r>
            <a:endParaRPr lang="zh-TW" altLang="en-US" dirty="0">
              <a:latin typeface="+mn-ea"/>
              <a:ea typeface="+mn-ea"/>
            </a:endParaRPr>
          </a:p>
        </p:txBody>
      </p:sp>
    </p:spTree>
    <p:extLst>
      <p:ext uri="{BB962C8B-B14F-4D97-AF65-F5344CB8AC3E}">
        <p14:creationId xmlns:p14="http://schemas.microsoft.com/office/powerpoint/2010/main" val="4260695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smtClean="0"/>
              <a:t>案例四：利用職權侵占款項</a:t>
            </a:r>
            <a:endParaRPr lang="zh-TW" altLang="en-US"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29</a:t>
            </a:fld>
            <a:endParaRPr lang="en-US" altLang="zh-TW"/>
          </a:p>
        </p:txBody>
      </p:sp>
      <p:pic>
        <p:nvPicPr>
          <p:cNvPr id="62476" name="Picture 12" descr="http://beachesbia.com/wp-content/uploads/2014/08/00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86371" y="1562809"/>
            <a:ext cx="790762" cy="790762"/>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直線單箭頭接點 22"/>
          <p:cNvCxnSpPr/>
          <p:nvPr/>
        </p:nvCxnSpPr>
        <p:spPr>
          <a:xfrm flipV="1">
            <a:off x="2374822" y="1673239"/>
            <a:ext cx="1049388" cy="336766"/>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文字方塊 21"/>
          <p:cNvSpPr txBox="1"/>
          <p:nvPr/>
        </p:nvSpPr>
        <p:spPr>
          <a:xfrm>
            <a:off x="3188807" y="1235918"/>
            <a:ext cx="2006557" cy="369332"/>
          </a:xfrm>
          <a:prstGeom prst="rect">
            <a:avLst/>
          </a:prstGeom>
          <a:noFill/>
        </p:spPr>
        <p:txBody>
          <a:bodyPr wrap="square" rtlCol="0">
            <a:spAutoFit/>
          </a:bodyPr>
          <a:lstStyle/>
          <a:p>
            <a:r>
              <a:rPr lang="zh-TW" altLang="en-US" dirty="0" smtClean="0">
                <a:solidFill>
                  <a:schemeClr val="accent5"/>
                </a:solidFill>
                <a:latin typeface="+mn-ea"/>
                <a:ea typeface="+mn-ea"/>
              </a:rPr>
              <a:t>子公司業務</a:t>
            </a:r>
            <a:endParaRPr lang="zh-TW" altLang="en-US" dirty="0">
              <a:solidFill>
                <a:schemeClr val="accent5"/>
              </a:solidFill>
              <a:latin typeface="+mn-ea"/>
              <a:ea typeface="+mn-ea"/>
            </a:endParaRPr>
          </a:p>
        </p:txBody>
      </p:sp>
      <p:sp>
        <p:nvSpPr>
          <p:cNvPr id="24" name="矩形 23"/>
          <p:cNvSpPr/>
          <p:nvPr/>
        </p:nvSpPr>
        <p:spPr>
          <a:xfrm>
            <a:off x="6012160" y="1340768"/>
            <a:ext cx="7344816" cy="369332"/>
          </a:xfrm>
          <a:prstGeom prst="rect">
            <a:avLst/>
          </a:prstGeom>
        </p:spPr>
        <p:txBody>
          <a:bodyPr wrap="square">
            <a:spAutoFit/>
          </a:bodyPr>
          <a:lstStyle/>
          <a:p>
            <a:endParaRPr lang="zh-TW" altLang="en-US" dirty="0">
              <a:solidFill>
                <a:schemeClr val="accent6">
                  <a:lumMod val="50000"/>
                </a:schemeClr>
              </a:solidFill>
              <a:latin typeface="+mn-ea"/>
              <a:ea typeface="+mn-ea"/>
            </a:endParaRPr>
          </a:p>
        </p:txBody>
      </p:sp>
      <p:sp>
        <p:nvSpPr>
          <p:cNvPr id="35" name="矩形 34"/>
          <p:cNvSpPr/>
          <p:nvPr/>
        </p:nvSpPr>
        <p:spPr>
          <a:xfrm>
            <a:off x="1058871" y="1379697"/>
            <a:ext cx="1282723" cy="1477328"/>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zh-TW" altLang="en-US" dirty="0" smtClean="0">
                <a:solidFill>
                  <a:srgbClr val="7030A0"/>
                </a:solidFill>
                <a:latin typeface="+mn-ea"/>
                <a:ea typeface="+mn-ea"/>
              </a:rPr>
              <a:t>海外客</a:t>
            </a:r>
            <a:r>
              <a:rPr lang="zh-TW" altLang="en-US" dirty="0">
                <a:solidFill>
                  <a:srgbClr val="7030A0"/>
                </a:solidFill>
                <a:latin typeface="+mn-ea"/>
                <a:ea typeface="+mn-ea"/>
              </a:rPr>
              <a:t>戶</a:t>
            </a:r>
            <a:r>
              <a:rPr lang="en-US" altLang="zh-TW" dirty="0" smtClean="0">
                <a:solidFill>
                  <a:srgbClr val="7030A0"/>
                </a:solidFill>
                <a:latin typeface="+mn-ea"/>
                <a:ea typeface="+mn-ea"/>
              </a:rPr>
              <a:t>A</a:t>
            </a:r>
          </a:p>
          <a:p>
            <a:r>
              <a:rPr lang="zh-TW" altLang="en-US" dirty="0">
                <a:solidFill>
                  <a:srgbClr val="7030A0"/>
                </a:solidFill>
                <a:latin typeface="+mn-ea"/>
              </a:rPr>
              <a:t>海外</a:t>
            </a:r>
            <a:r>
              <a:rPr lang="zh-TW" altLang="en-US" dirty="0" smtClean="0">
                <a:solidFill>
                  <a:srgbClr val="7030A0"/>
                </a:solidFill>
                <a:latin typeface="+mn-ea"/>
              </a:rPr>
              <a:t>客戶</a:t>
            </a:r>
            <a:r>
              <a:rPr lang="en-US" altLang="zh-TW" dirty="0">
                <a:solidFill>
                  <a:srgbClr val="7030A0"/>
                </a:solidFill>
                <a:latin typeface="+mn-ea"/>
              </a:rPr>
              <a:t>B</a:t>
            </a:r>
          </a:p>
          <a:p>
            <a:r>
              <a:rPr lang="zh-TW" altLang="en-US" dirty="0">
                <a:solidFill>
                  <a:srgbClr val="7030A0"/>
                </a:solidFill>
                <a:latin typeface="+mn-ea"/>
              </a:rPr>
              <a:t>海外</a:t>
            </a:r>
            <a:r>
              <a:rPr lang="zh-TW" altLang="en-US" dirty="0" smtClean="0">
                <a:solidFill>
                  <a:srgbClr val="7030A0"/>
                </a:solidFill>
                <a:latin typeface="+mn-ea"/>
              </a:rPr>
              <a:t>客戶</a:t>
            </a:r>
            <a:r>
              <a:rPr lang="en-US" altLang="zh-TW" dirty="0">
                <a:solidFill>
                  <a:srgbClr val="7030A0"/>
                </a:solidFill>
                <a:latin typeface="+mn-ea"/>
              </a:rPr>
              <a:t>C</a:t>
            </a:r>
          </a:p>
          <a:p>
            <a:r>
              <a:rPr lang="zh-TW" altLang="en-US" dirty="0">
                <a:solidFill>
                  <a:srgbClr val="7030A0"/>
                </a:solidFill>
                <a:latin typeface="+mn-ea"/>
              </a:rPr>
              <a:t>海外</a:t>
            </a:r>
            <a:r>
              <a:rPr lang="zh-TW" altLang="en-US" dirty="0" smtClean="0">
                <a:solidFill>
                  <a:srgbClr val="7030A0"/>
                </a:solidFill>
                <a:latin typeface="+mn-ea"/>
              </a:rPr>
              <a:t>客戶</a:t>
            </a:r>
            <a:r>
              <a:rPr lang="en-US" altLang="zh-TW" dirty="0">
                <a:solidFill>
                  <a:srgbClr val="7030A0"/>
                </a:solidFill>
                <a:latin typeface="+mn-ea"/>
              </a:rPr>
              <a:t>D</a:t>
            </a:r>
          </a:p>
          <a:p>
            <a:r>
              <a:rPr lang="zh-TW" altLang="en-US" dirty="0">
                <a:solidFill>
                  <a:srgbClr val="7030A0"/>
                </a:solidFill>
                <a:latin typeface="+mn-ea"/>
              </a:rPr>
              <a:t>海外</a:t>
            </a:r>
            <a:r>
              <a:rPr lang="zh-TW" altLang="en-US" dirty="0" smtClean="0">
                <a:solidFill>
                  <a:srgbClr val="7030A0"/>
                </a:solidFill>
                <a:latin typeface="+mn-ea"/>
              </a:rPr>
              <a:t>客戶</a:t>
            </a:r>
            <a:r>
              <a:rPr lang="en-US" altLang="zh-TW" dirty="0" smtClean="0">
                <a:solidFill>
                  <a:srgbClr val="7030A0"/>
                </a:solidFill>
                <a:latin typeface="+mn-ea"/>
              </a:rPr>
              <a:t>E</a:t>
            </a:r>
            <a:endParaRPr lang="en-US" altLang="zh-TW" dirty="0">
              <a:solidFill>
                <a:srgbClr val="7030A0"/>
              </a:solidFill>
              <a:latin typeface="+mn-ea"/>
            </a:endParaRPr>
          </a:p>
        </p:txBody>
      </p:sp>
      <p:sp>
        <p:nvSpPr>
          <p:cNvPr id="28" name="五邊形 27"/>
          <p:cNvSpPr/>
          <p:nvPr/>
        </p:nvSpPr>
        <p:spPr>
          <a:xfrm>
            <a:off x="1080032" y="5132446"/>
            <a:ext cx="7854577" cy="1394227"/>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lvl="0" indent="-285750">
              <a:buFont typeface="Arial" panose="020B0604020202020204" pitchFamily="34" charset="0"/>
              <a:buChar char="•"/>
            </a:pPr>
            <a:r>
              <a:rPr lang="zh-TW" altLang="zh-TW" dirty="0">
                <a:solidFill>
                  <a:schemeClr val="tx1"/>
                </a:solidFill>
              </a:rPr>
              <a:t>收款係</a:t>
            </a:r>
            <a:r>
              <a:rPr lang="zh-TW" altLang="zh-TW" dirty="0" smtClean="0">
                <a:solidFill>
                  <a:schemeClr val="tx1"/>
                </a:solidFill>
              </a:rPr>
              <a:t>透過第三</a:t>
            </a:r>
            <a:r>
              <a:rPr lang="zh-TW" altLang="zh-TW" dirty="0">
                <a:solidFill>
                  <a:schemeClr val="tx1"/>
                </a:solidFill>
              </a:rPr>
              <a:t>方公司</a:t>
            </a:r>
            <a:r>
              <a:rPr lang="zh-TW" altLang="zh-TW" dirty="0" smtClean="0">
                <a:solidFill>
                  <a:schemeClr val="tx1"/>
                </a:solidFill>
              </a:rPr>
              <a:t>匯</a:t>
            </a:r>
            <a:r>
              <a:rPr lang="zh-TW" altLang="en-US" dirty="0" smtClean="0">
                <a:solidFill>
                  <a:schemeClr val="tx1"/>
                </a:solidFill>
              </a:rPr>
              <a:t>款</a:t>
            </a:r>
            <a:r>
              <a:rPr lang="zh-TW" altLang="zh-TW" dirty="0" smtClean="0">
                <a:solidFill>
                  <a:schemeClr val="tx1"/>
                </a:solidFill>
              </a:rPr>
              <a:t>，</a:t>
            </a:r>
            <a:r>
              <a:rPr lang="zh-TW" altLang="zh-TW" dirty="0">
                <a:solidFill>
                  <a:schemeClr val="tx1"/>
                </a:solidFill>
              </a:rPr>
              <a:t>收款情形僅憑業務人員提供之明細，未確實與客戶對帳，且未</a:t>
            </a:r>
            <a:r>
              <a:rPr lang="zh-TW" altLang="zh-TW" dirty="0" smtClean="0">
                <a:solidFill>
                  <a:schemeClr val="tx1"/>
                </a:solidFill>
              </a:rPr>
              <a:t>取得</a:t>
            </a:r>
            <a:r>
              <a:rPr lang="zh-TW" altLang="en-US" dirty="0" smtClean="0">
                <a:solidFill>
                  <a:schemeClr val="tx1"/>
                </a:solidFill>
              </a:rPr>
              <a:t>客戶指定</a:t>
            </a:r>
            <a:r>
              <a:rPr lang="zh-TW" altLang="zh-TW" dirty="0" smtClean="0">
                <a:solidFill>
                  <a:schemeClr val="tx1"/>
                </a:solidFill>
              </a:rPr>
              <a:t>第三方代</a:t>
            </a:r>
            <a:r>
              <a:rPr lang="zh-TW" altLang="zh-TW" dirty="0">
                <a:solidFill>
                  <a:schemeClr val="tx1"/>
                </a:solidFill>
              </a:rPr>
              <a:t>付款</a:t>
            </a:r>
            <a:r>
              <a:rPr lang="zh-TW" altLang="zh-TW" dirty="0" smtClean="0">
                <a:solidFill>
                  <a:schemeClr val="tx1"/>
                </a:solidFill>
              </a:rPr>
              <a:t>證明書</a:t>
            </a:r>
            <a:endParaRPr lang="zh-TW" altLang="zh-TW" dirty="0">
              <a:solidFill>
                <a:schemeClr val="tx1"/>
              </a:solidFill>
            </a:endParaRPr>
          </a:p>
          <a:p>
            <a:pPr marL="285750" indent="-285750">
              <a:buFont typeface="Arial" panose="020B0604020202020204" pitchFamily="34" charset="0"/>
              <a:buChar char="•"/>
            </a:pPr>
            <a:r>
              <a:rPr lang="zh-TW" altLang="en-US" dirty="0" smtClean="0">
                <a:solidFill>
                  <a:schemeClr val="tx1"/>
                </a:solidFill>
              </a:rPr>
              <a:t>貨物運送</a:t>
            </a:r>
            <a:r>
              <a:rPr lang="zh-TW" altLang="zh-TW" dirty="0" smtClean="0">
                <a:solidFill>
                  <a:schemeClr val="tx1"/>
                </a:solidFill>
              </a:rPr>
              <a:t>係</a:t>
            </a:r>
            <a:r>
              <a:rPr lang="zh-TW" altLang="zh-TW" dirty="0">
                <a:solidFill>
                  <a:schemeClr val="tx1"/>
                </a:solidFill>
              </a:rPr>
              <a:t>透過私人貨運行</a:t>
            </a:r>
            <a:r>
              <a:rPr lang="zh-TW" altLang="zh-TW" dirty="0" smtClean="0">
                <a:solidFill>
                  <a:schemeClr val="tx1"/>
                </a:solidFill>
              </a:rPr>
              <a:t>，致</a:t>
            </a:r>
            <a:r>
              <a:rPr lang="zh-TW" altLang="zh-TW" dirty="0">
                <a:solidFill>
                  <a:schemeClr val="tx1"/>
                </a:solidFill>
              </a:rPr>
              <a:t>商品實際運送情形無軌跡可</a:t>
            </a:r>
            <a:r>
              <a:rPr lang="zh-TW" altLang="zh-TW" dirty="0" smtClean="0">
                <a:solidFill>
                  <a:schemeClr val="tx1"/>
                </a:solidFill>
              </a:rPr>
              <a:t>稽</a:t>
            </a:r>
            <a:endParaRPr lang="en-US" altLang="zh-TW" dirty="0" smtClean="0">
              <a:solidFill>
                <a:schemeClr val="tx1"/>
              </a:solidFill>
            </a:endParaRPr>
          </a:p>
          <a:p>
            <a:pPr marL="285750" indent="-285750">
              <a:buFont typeface="Arial" panose="020B0604020202020204" pitchFamily="34" charset="0"/>
              <a:buChar char="•"/>
            </a:pPr>
            <a:r>
              <a:rPr lang="zh-TW" altLang="en-US" dirty="0" smtClean="0">
                <a:solidFill>
                  <a:schemeClr val="tx1"/>
                </a:solidFill>
              </a:rPr>
              <a:t>母公司</a:t>
            </a:r>
            <a:r>
              <a:rPr lang="zh-TW" altLang="zh-TW" dirty="0" smtClean="0">
                <a:solidFill>
                  <a:schemeClr val="tx1"/>
                </a:solidFill>
              </a:rPr>
              <a:t>未</a:t>
            </a:r>
            <a:r>
              <a:rPr lang="zh-TW" altLang="zh-TW" dirty="0">
                <a:solidFill>
                  <a:schemeClr val="tx1"/>
                </a:solidFill>
              </a:rPr>
              <a:t>落實對子公司之監督與管理</a:t>
            </a:r>
            <a:endParaRPr lang="en-US" altLang="zh-TW" dirty="0" smtClean="0">
              <a:solidFill>
                <a:schemeClr val="accent6">
                  <a:lumMod val="50000"/>
                </a:schemeClr>
              </a:solidFill>
              <a:latin typeface="+mn-ea"/>
            </a:endParaRPr>
          </a:p>
        </p:txBody>
      </p:sp>
      <p:sp>
        <p:nvSpPr>
          <p:cNvPr id="33" name="六角星形 32"/>
          <p:cNvSpPr/>
          <p:nvPr/>
        </p:nvSpPr>
        <p:spPr>
          <a:xfrm rot="508451">
            <a:off x="5889543" y="1558492"/>
            <a:ext cx="3096393" cy="2142632"/>
          </a:xfrm>
          <a:prstGeom prst="star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b="1" dirty="0" smtClean="0"/>
              <a:t>部分帳款未能收回</a:t>
            </a:r>
            <a:endParaRPr lang="en-US" altLang="zh-TW" b="1" dirty="0" smtClean="0"/>
          </a:p>
          <a:p>
            <a:pPr algn="ctr"/>
            <a:r>
              <a:rPr lang="zh-TW" altLang="en-US" b="1" dirty="0" smtClean="0"/>
              <a:t>進入司法調查</a:t>
            </a:r>
            <a:endParaRPr lang="zh-TW" altLang="en-US" b="1" dirty="0"/>
          </a:p>
        </p:txBody>
      </p:sp>
      <p:sp>
        <p:nvSpPr>
          <p:cNvPr id="40" name="矩形 39"/>
          <p:cNvSpPr/>
          <p:nvPr/>
        </p:nvSpPr>
        <p:spPr>
          <a:xfrm>
            <a:off x="4906435" y="1228475"/>
            <a:ext cx="3707340" cy="369332"/>
          </a:xfrm>
          <a:prstGeom prst="rect">
            <a:avLst/>
          </a:prstGeom>
        </p:spPr>
        <p:txBody>
          <a:bodyPr wrap="square">
            <a:spAutoFit/>
          </a:bodyPr>
          <a:lstStyle/>
          <a:p>
            <a:r>
              <a:rPr lang="zh-TW" altLang="en-US" dirty="0" smtClean="0">
                <a:solidFill>
                  <a:schemeClr val="accent6">
                    <a:lumMod val="50000"/>
                  </a:schemeClr>
                </a:solidFill>
                <a:latin typeface="+mn-ea"/>
              </a:rPr>
              <a:t>收款對帳皆由子公司業務掌控</a:t>
            </a:r>
            <a:endParaRPr lang="zh-TW" altLang="en-US" dirty="0">
              <a:solidFill>
                <a:schemeClr val="accent6">
                  <a:lumMod val="50000"/>
                </a:schemeClr>
              </a:solidFill>
              <a:latin typeface="+mn-ea"/>
              <a:ea typeface="+mn-ea"/>
            </a:endParaRPr>
          </a:p>
        </p:txBody>
      </p:sp>
      <p:sp>
        <p:nvSpPr>
          <p:cNvPr id="41" name="矩形 40"/>
          <p:cNvSpPr/>
          <p:nvPr/>
        </p:nvSpPr>
        <p:spPr>
          <a:xfrm>
            <a:off x="2512059" y="1410437"/>
            <a:ext cx="646331" cy="369332"/>
          </a:xfrm>
          <a:prstGeom prst="rect">
            <a:avLst/>
          </a:prstGeom>
        </p:spPr>
        <p:txBody>
          <a:bodyPr wrap="none">
            <a:spAutoFit/>
          </a:bodyPr>
          <a:lstStyle/>
          <a:p>
            <a:r>
              <a:rPr lang="zh-TW" altLang="en-US" dirty="0" smtClean="0">
                <a:latin typeface="+mn-ea"/>
                <a:ea typeface="+mn-ea"/>
              </a:rPr>
              <a:t>下單</a:t>
            </a:r>
            <a:endParaRPr lang="zh-TW" altLang="en-US" dirty="0">
              <a:latin typeface="+mn-ea"/>
              <a:ea typeface="+mn-ea"/>
            </a:endParaRPr>
          </a:p>
        </p:txBody>
      </p:sp>
      <p:pic>
        <p:nvPicPr>
          <p:cNvPr id="6" name="圖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2294" y="3696262"/>
            <a:ext cx="1631698" cy="1097317"/>
          </a:xfrm>
          <a:prstGeom prst="rect">
            <a:avLst/>
          </a:prstGeom>
        </p:spPr>
      </p:pic>
      <p:sp>
        <p:nvSpPr>
          <p:cNvPr id="38" name="文字方塊 37"/>
          <p:cNvSpPr txBox="1"/>
          <p:nvPr/>
        </p:nvSpPr>
        <p:spPr>
          <a:xfrm>
            <a:off x="2729874" y="4755902"/>
            <a:ext cx="1133154" cy="369332"/>
          </a:xfrm>
          <a:prstGeom prst="rect">
            <a:avLst/>
          </a:prstGeom>
          <a:noFill/>
        </p:spPr>
        <p:txBody>
          <a:bodyPr wrap="square" rtlCol="0">
            <a:spAutoFit/>
          </a:bodyPr>
          <a:lstStyle/>
          <a:p>
            <a:r>
              <a:rPr lang="zh-TW" altLang="en-US" dirty="0" smtClean="0">
                <a:solidFill>
                  <a:schemeClr val="accent5"/>
                </a:solidFill>
                <a:latin typeface="+mn-ea"/>
                <a:ea typeface="+mn-ea"/>
              </a:rPr>
              <a:t>貨運公司</a:t>
            </a:r>
            <a:endParaRPr lang="zh-TW" altLang="en-US" dirty="0">
              <a:solidFill>
                <a:schemeClr val="accent5"/>
              </a:solidFill>
              <a:latin typeface="+mn-ea"/>
              <a:ea typeface="+mn-ea"/>
            </a:endParaRPr>
          </a:p>
        </p:txBody>
      </p:sp>
      <p:pic>
        <p:nvPicPr>
          <p:cNvPr id="8" name="圖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80265" y="2892298"/>
            <a:ext cx="1050606" cy="931826"/>
          </a:xfrm>
          <a:prstGeom prst="rect">
            <a:avLst/>
          </a:prstGeom>
        </p:spPr>
      </p:pic>
      <p:cxnSp>
        <p:nvCxnSpPr>
          <p:cNvPr id="45" name="直線單箭頭接點 44"/>
          <p:cNvCxnSpPr/>
          <p:nvPr/>
        </p:nvCxnSpPr>
        <p:spPr>
          <a:xfrm flipH="1" flipV="1">
            <a:off x="2175254" y="2916815"/>
            <a:ext cx="524881" cy="606275"/>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3" name="圖片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68408" y="3254816"/>
            <a:ext cx="1781281" cy="817990"/>
          </a:xfrm>
          <a:prstGeom prst="rect">
            <a:avLst/>
          </a:prstGeom>
        </p:spPr>
      </p:pic>
      <p:cxnSp>
        <p:nvCxnSpPr>
          <p:cNvPr id="49" name="直線單箭頭接點 48"/>
          <p:cNvCxnSpPr/>
          <p:nvPr/>
        </p:nvCxnSpPr>
        <p:spPr>
          <a:xfrm flipV="1">
            <a:off x="2407572" y="2834683"/>
            <a:ext cx="938574" cy="1153"/>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8" name="圖片 1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78320" y="2187411"/>
            <a:ext cx="790652" cy="1335679"/>
          </a:xfrm>
          <a:prstGeom prst="rect">
            <a:avLst/>
          </a:prstGeom>
        </p:spPr>
      </p:pic>
      <p:cxnSp>
        <p:nvCxnSpPr>
          <p:cNvPr id="50" name="直線單箭頭接點 49"/>
          <p:cNvCxnSpPr/>
          <p:nvPr/>
        </p:nvCxnSpPr>
        <p:spPr>
          <a:xfrm>
            <a:off x="4246074" y="2884891"/>
            <a:ext cx="829982" cy="290994"/>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1" name="文字方塊 50"/>
          <p:cNvSpPr txBox="1"/>
          <p:nvPr/>
        </p:nvSpPr>
        <p:spPr>
          <a:xfrm>
            <a:off x="3980172" y="2281360"/>
            <a:ext cx="2006557" cy="369332"/>
          </a:xfrm>
          <a:prstGeom prst="rect">
            <a:avLst/>
          </a:prstGeom>
          <a:noFill/>
        </p:spPr>
        <p:txBody>
          <a:bodyPr wrap="square" rtlCol="0">
            <a:spAutoFit/>
          </a:bodyPr>
          <a:lstStyle/>
          <a:p>
            <a:r>
              <a:rPr lang="zh-TW" altLang="en-US" dirty="0" smtClean="0">
                <a:solidFill>
                  <a:schemeClr val="accent5"/>
                </a:solidFill>
                <a:latin typeface="+mn-ea"/>
                <a:ea typeface="+mn-ea"/>
              </a:rPr>
              <a:t>第三方公</a:t>
            </a:r>
            <a:r>
              <a:rPr lang="zh-TW" altLang="en-US" dirty="0">
                <a:solidFill>
                  <a:schemeClr val="accent5"/>
                </a:solidFill>
                <a:latin typeface="+mn-ea"/>
                <a:ea typeface="+mn-ea"/>
              </a:rPr>
              <a:t>司</a:t>
            </a:r>
          </a:p>
        </p:txBody>
      </p:sp>
      <p:sp>
        <p:nvSpPr>
          <p:cNvPr id="52" name="文字方塊 51"/>
          <p:cNvSpPr txBox="1"/>
          <p:nvPr/>
        </p:nvSpPr>
        <p:spPr>
          <a:xfrm>
            <a:off x="4570712" y="2659127"/>
            <a:ext cx="762506" cy="369332"/>
          </a:xfrm>
          <a:prstGeom prst="rect">
            <a:avLst/>
          </a:prstGeom>
          <a:noFill/>
        </p:spPr>
        <p:txBody>
          <a:bodyPr wrap="square" rtlCol="0">
            <a:spAutoFit/>
          </a:bodyPr>
          <a:lstStyle/>
          <a:p>
            <a:r>
              <a:rPr lang="en-US" altLang="zh-TW" dirty="0" smtClean="0">
                <a:solidFill>
                  <a:srgbClr val="080808"/>
                </a:solidFill>
                <a:latin typeface="+mn-ea"/>
                <a:ea typeface="+mn-ea"/>
              </a:rPr>
              <a:t>$$$</a:t>
            </a:r>
            <a:endParaRPr lang="zh-TW" altLang="en-US" dirty="0">
              <a:solidFill>
                <a:srgbClr val="080808"/>
              </a:solidFill>
              <a:latin typeface="+mn-ea"/>
              <a:ea typeface="+mn-ea"/>
            </a:endParaRPr>
          </a:p>
        </p:txBody>
      </p:sp>
      <p:pic>
        <p:nvPicPr>
          <p:cNvPr id="25" name="圖片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12479" y="3966120"/>
            <a:ext cx="1050606" cy="931826"/>
          </a:xfrm>
          <a:prstGeom prst="rect">
            <a:avLst/>
          </a:prstGeom>
        </p:spPr>
      </p:pic>
      <p:cxnSp>
        <p:nvCxnSpPr>
          <p:cNvPr id="42" name="直線單箭頭接點 41"/>
          <p:cNvCxnSpPr/>
          <p:nvPr/>
        </p:nvCxnSpPr>
        <p:spPr>
          <a:xfrm flipH="1">
            <a:off x="3861622" y="3938807"/>
            <a:ext cx="793670" cy="215358"/>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文字方塊 26"/>
          <p:cNvSpPr txBox="1"/>
          <p:nvPr/>
        </p:nvSpPr>
        <p:spPr>
          <a:xfrm>
            <a:off x="5530582" y="4063088"/>
            <a:ext cx="2006557" cy="369332"/>
          </a:xfrm>
          <a:prstGeom prst="rect">
            <a:avLst/>
          </a:prstGeom>
          <a:noFill/>
        </p:spPr>
        <p:txBody>
          <a:bodyPr wrap="square" rtlCol="0">
            <a:spAutoFit/>
          </a:bodyPr>
          <a:lstStyle/>
          <a:p>
            <a:r>
              <a:rPr lang="zh-TW" altLang="en-US" dirty="0">
                <a:solidFill>
                  <a:schemeClr val="accent5"/>
                </a:solidFill>
                <a:latin typeface="+mn-ea"/>
                <a:ea typeface="+mn-ea"/>
              </a:rPr>
              <a:t>母</a:t>
            </a:r>
            <a:r>
              <a:rPr lang="zh-TW" altLang="en-US" dirty="0" smtClean="0">
                <a:solidFill>
                  <a:schemeClr val="accent5"/>
                </a:solidFill>
                <a:latin typeface="+mn-ea"/>
                <a:ea typeface="+mn-ea"/>
              </a:rPr>
              <a:t>公司</a:t>
            </a:r>
            <a:endParaRPr lang="zh-TW" altLang="en-US" dirty="0">
              <a:solidFill>
                <a:schemeClr val="accent5"/>
              </a:solidFill>
              <a:latin typeface="+mn-ea"/>
              <a:ea typeface="+mn-ea"/>
            </a:endParaRPr>
          </a:p>
        </p:txBody>
      </p:sp>
    </p:spTree>
    <p:extLst>
      <p:ext uri="{BB962C8B-B14F-4D97-AF65-F5344CB8AC3E}">
        <p14:creationId xmlns:p14="http://schemas.microsoft.com/office/powerpoint/2010/main" val="86659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1187450" y="260350"/>
            <a:ext cx="7499350" cy="1143000"/>
          </a:xfrm>
        </p:spPr>
        <p:txBody>
          <a:bodyPr/>
          <a:lstStyle/>
          <a:p>
            <a:pPr marL="0" indent="0">
              <a:buFont typeface="Wingdings" panose="05000000000000000000" pitchFamily="2" charset="2"/>
              <a:buNone/>
              <a:defRPr/>
            </a:pPr>
            <a:r>
              <a:rPr lang="zh-TW" altLang="en-US" sz="4200" dirty="0"/>
              <a:t>簡報</a:t>
            </a:r>
            <a:r>
              <a:rPr lang="zh-TW" altLang="en-US" sz="4200" dirty="0" smtClean="0"/>
              <a:t>大綱</a:t>
            </a:r>
            <a:endParaRPr lang="zh-TW" altLang="en-US" sz="4200" dirty="0"/>
          </a:p>
        </p:txBody>
      </p:sp>
      <p:sp>
        <p:nvSpPr>
          <p:cNvPr id="8195" name="內容版面配置區 4"/>
          <p:cNvSpPr>
            <a:spLocks noGrp="1"/>
          </p:cNvSpPr>
          <p:nvPr>
            <p:ph idx="1"/>
          </p:nvPr>
        </p:nvSpPr>
        <p:spPr>
          <a:xfrm>
            <a:off x="1116013" y="1447800"/>
            <a:ext cx="7704137" cy="4800600"/>
          </a:xfrm>
        </p:spPr>
        <p:txBody>
          <a:bodyPr/>
          <a:lstStyle/>
          <a:p>
            <a:pPr marL="82550" indent="0">
              <a:lnSpc>
                <a:spcPct val="150000"/>
              </a:lnSpc>
              <a:buFont typeface="Arial" panose="020B0604020202020204" pitchFamily="34" charset="0"/>
              <a:buNone/>
            </a:pPr>
            <a:r>
              <a:rPr lang="zh-TW" altLang="en-US" dirty="0" smtClean="0">
                <a:solidFill>
                  <a:srgbClr val="1E190D"/>
                </a:solidFill>
              </a:rPr>
              <a:t>壹、內部控制涵蓋範圍</a:t>
            </a:r>
            <a:endParaRPr lang="en-US" altLang="zh-TW" dirty="0" smtClean="0">
              <a:solidFill>
                <a:srgbClr val="1E190D"/>
              </a:solidFill>
            </a:endParaRPr>
          </a:p>
          <a:p>
            <a:pPr marL="82550" indent="0">
              <a:lnSpc>
                <a:spcPct val="150000"/>
              </a:lnSpc>
              <a:buNone/>
            </a:pPr>
            <a:r>
              <a:rPr lang="zh-TW" altLang="en-US" dirty="0">
                <a:solidFill>
                  <a:srgbClr val="1E190D"/>
                </a:solidFill>
              </a:rPr>
              <a:t>貳</a:t>
            </a:r>
            <a:r>
              <a:rPr lang="zh-TW" altLang="en-US" dirty="0" smtClean="0">
                <a:solidFill>
                  <a:srgbClr val="1E190D"/>
                </a:solidFill>
              </a:rPr>
              <a:t>、</a:t>
            </a:r>
            <a:r>
              <a:rPr lang="zh-TW" altLang="en-US" dirty="0">
                <a:solidFill>
                  <a:srgbClr val="1E190D"/>
                </a:solidFill>
              </a:rPr>
              <a:t>近期內控</a:t>
            </a:r>
            <a:r>
              <a:rPr lang="zh-TW" altLang="en-US" dirty="0" smtClean="0">
                <a:solidFill>
                  <a:srgbClr val="1E190D"/>
                </a:solidFill>
              </a:rPr>
              <a:t>查核重點面向及常見缺失</a:t>
            </a:r>
            <a:endParaRPr lang="zh-TW" altLang="en-US" dirty="0">
              <a:solidFill>
                <a:srgbClr val="1E190D"/>
              </a:solidFill>
            </a:endParaRPr>
          </a:p>
          <a:p>
            <a:pPr marL="82550" indent="0">
              <a:lnSpc>
                <a:spcPct val="150000"/>
              </a:lnSpc>
              <a:buNone/>
            </a:pPr>
            <a:r>
              <a:rPr lang="zh-TW" altLang="en-US" dirty="0">
                <a:solidFill>
                  <a:srgbClr val="1E190D"/>
                </a:solidFill>
              </a:rPr>
              <a:t>參</a:t>
            </a:r>
            <a:r>
              <a:rPr lang="zh-TW" altLang="en-US" dirty="0" smtClean="0">
                <a:solidFill>
                  <a:srgbClr val="1E190D"/>
                </a:solidFill>
              </a:rPr>
              <a:t>、案例分享</a:t>
            </a:r>
            <a:endParaRPr lang="en-US" altLang="zh-TW" dirty="0" smtClean="0">
              <a:solidFill>
                <a:srgbClr val="1E190D"/>
              </a:solidFill>
            </a:endParaRPr>
          </a:p>
          <a:p>
            <a:pPr marL="82550" indent="0">
              <a:lnSpc>
                <a:spcPct val="150000"/>
              </a:lnSpc>
              <a:buFont typeface="Arial" panose="020B0604020202020204" pitchFamily="34" charset="0"/>
              <a:buNone/>
            </a:pPr>
            <a:endParaRPr lang="en-US" altLang="zh-TW" dirty="0" smtClean="0">
              <a:solidFill>
                <a:srgbClr val="1E190D"/>
              </a:solidFill>
            </a:endParaRPr>
          </a:p>
        </p:txBody>
      </p:sp>
      <p:sp>
        <p:nvSpPr>
          <p:cNvPr id="8196" name="投影片編號版面配置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Times New Roman" panose="02020603050405020304" pitchFamily="18" charset="0"/>
                <a:ea typeface="新細明體" panose="02020500000000000000" pitchFamily="18" charset="-120"/>
              </a:defRPr>
            </a:lvl1pPr>
            <a:lvl2pPr marL="742950" indent="-285750">
              <a:defRPr kumimoji="1">
                <a:solidFill>
                  <a:schemeClr val="tx1"/>
                </a:solidFill>
                <a:latin typeface="Times New Roman" panose="02020603050405020304" pitchFamily="18" charset="0"/>
                <a:ea typeface="新細明體" panose="02020500000000000000" pitchFamily="18" charset="-120"/>
              </a:defRPr>
            </a:lvl2pPr>
            <a:lvl3pPr marL="1143000" indent="-228600">
              <a:defRPr kumimoji="1">
                <a:solidFill>
                  <a:schemeClr val="tx1"/>
                </a:solidFill>
                <a:latin typeface="Times New Roman" panose="02020603050405020304" pitchFamily="18" charset="0"/>
                <a:ea typeface="新細明體" panose="02020500000000000000" pitchFamily="18" charset="-120"/>
              </a:defRPr>
            </a:lvl3pPr>
            <a:lvl4pPr marL="1600200" indent="-228600">
              <a:defRPr kumimoji="1">
                <a:solidFill>
                  <a:schemeClr val="tx1"/>
                </a:solidFill>
                <a:latin typeface="Times New Roman" panose="02020603050405020304" pitchFamily="18" charset="0"/>
                <a:ea typeface="新細明體" panose="02020500000000000000" pitchFamily="18" charset="-120"/>
              </a:defRPr>
            </a:lvl4pPr>
            <a:lvl5pPr marL="2057400" indent="-228600">
              <a:defRPr kumimoj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fld id="{5C352C3B-DDF7-41B3-BFF8-D4AC32CCF969}" type="slidenum">
              <a:rPr lang="zh-TW" altLang="en-US"/>
              <a:pPr/>
              <a:t>3</a:t>
            </a:fld>
            <a:endParaRPr lang="en-US" altLang="zh-TW"/>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圖片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89726" y="3514384"/>
            <a:ext cx="811824" cy="720040"/>
          </a:xfrm>
          <a:prstGeom prst="rect">
            <a:avLst/>
          </a:prstGeom>
        </p:spPr>
      </p:pic>
      <p:pic>
        <p:nvPicPr>
          <p:cNvPr id="55" name="圖片 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18789" y="2981289"/>
            <a:ext cx="681139" cy="604130"/>
          </a:xfrm>
          <a:prstGeom prst="rect">
            <a:avLst/>
          </a:prstGeom>
        </p:spPr>
      </p:pic>
      <p:pic>
        <p:nvPicPr>
          <p:cNvPr id="53" name="圖片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8489" y="3481678"/>
            <a:ext cx="811824" cy="720040"/>
          </a:xfrm>
          <a:prstGeom prst="rect">
            <a:avLst/>
          </a:prstGeom>
        </p:spPr>
      </p:pic>
      <p:sp>
        <p:nvSpPr>
          <p:cNvPr id="5" name="標題 4"/>
          <p:cNvSpPr>
            <a:spLocks noGrp="1"/>
          </p:cNvSpPr>
          <p:nvPr>
            <p:ph type="title"/>
          </p:nvPr>
        </p:nvSpPr>
        <p:spPr>
          <a:xfrm>
            <a:off x="1024932" y="110467"/>
            <a:ext cx="7853656" cy="1143000"/>
          </a:xfrm>
        </p:spPr>
        <p:txBody>
          <a:bodyPr>
            <a:normAutofit fontScale="90000"/>
          </a:bodyPr>
          <a:lstStyle/>
          <a:p>
            <a:r>
              <a:rPr lang="zh-TW" altLang="en-US" dirty="0" smtClean="0"/>
              <a:t>案例五：瞞天過海，盜賣公司商品</a:t>
            </a:r>
            <a:endParaRPr lang="zh-TW" altLang="en-US"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30</a:t>
            </a:fld>
            <a:endParaRPr lang="en-US" altLang="zh-TW"/>
          </a:p>
        </p:txBody>
      </p:sp>
      <p:pic>
        <p:nvPicPr>
          <p:cNvPr id="62476" name="Picture 12" descr="http://beachesbia.com/wp-content/uploads/2014/08/00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15852" y="1459821"/>
            <a:ext cx="790762" cy="790762"/>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直線單箭頭接點 22"/>
          <p:cNvCxnSpPr/>
          <p:nvPr/>
        </p:nvCxnSpPr>
        <p:spPr>
          <a:xfrm flipV="1">
            <a:off x="2367286" y="1637259"/>
            <a:ext cx="1280889" cy="635878"/>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文字方塊 21"/>
          <p:cNvSpPr txBox="1"/>
          <p:nvPr/>
        </p:nvSpPr>
        <p:spPr>
          <a:xfrm>
            <a:off x="3590964" y="1123310"/>
            <a:ext cx="2006557" cy="369332"/>
          </a:xfrm>
          <a:prstGeom prst="rect">
            <a:avLst/>
          </a:prstGeom>
          <a:noFill/>
        </p:spPr>
        <p:txBody>
          <a:bodyPr wrap="square" rtlCol="0">
            <a:spAutoFit/>
          </a:bodyPr>
          <a:lstStyle/>
          <a:p>
            <a:r>
              <a:rPr lang="zh-TW" altLang="en-US" dirty="0" smtClean="0">
                <a:solidFill>
                  <a:schemeClr val="accent5"/>
                </a:solidFill>
                <a:latin typeface="+mn-ea"/>
                <a:ea typeface="+mn-ea"/>
              </a:rPr>
              <a:t>業務</a:t>
            </a:r>
            <a:endParaRPr lang="zh-TW" altLang="en-US" dirty="0">
              <a:solidFill>
                <a:schemeClr val="accent5"/>
              </a:solidFill>
              <a:latin typeface="+mn-ea"/>
              <a:ea typeface="+mn-ea"/>
            </a:endParaRPr>
          </a:p>
        </p:txBody>
      </p:sp>
      <p:sp>
        <p:nvSpPr>
          <p:cNvPr id="24" name="矩形 23"/>
          <p:cNvSpPr/>
          <p:nvPr/>
        </p:nvSpPr>
        <p:spPr>
          <a:xfrm>
            <a:off x="6012160" y="1340768"/>
            <a:ext cx="7344816" cy="369332"/>
          </a:xfrm>
          <a:prstGeom prst="rect">
            <a:avLst/>
          </a:prstGeom>
        </p:spPr>
        <p:txBody>
          <a:bodyPr wrap="square">
            <a:spAutoFit/>
          </a:bodyPr>
          <a:lstStyle/>
          <a:p>
            <a:endParaRPr lang="zh-TW" altLang="en-US" dirty="0">
              <a:solidFill>
                <a:schemeClr val="accent6">
                  <a:lumMod val="50000"/>
                </a:schemeClr>
              </a:solidFill>
              <a:latin typeface="+mn-ea"/>
              <a:ea typeface="+mn-ea"/>
            </a:endParaRPr>
          </a:p>
        </p:txBody>
      </p:sp>
      <p:sp>
        <p:nvSpPr>
          <p:cNvPr id="28" name="五邊形 27"/>
          <p:cNvSpPr/>
          <p:nvPr/>
        </p:nvSpPr>
        <p:spPr>
          <a:xfrm>
            <a:off x="1080032" y="5132446"/>
            <a:ext cx="7854577" cy="1649354"/>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lvl="0" indent="-285750">
              <a:buFont typeface="Arial" panose="020B0604020202020204" pitchFamily="34" charset="0"/>
              <a:buChar char="•"/>
            </a:pPr>
            <a:r>
              <a:rPr lang="zh-TW" altLang="en-US" dirty="0" smtClean="0">
                <a:solidFill>
                  <a:schemeClr val="accent6">
                    <a:lumMod val="50000"/>
                  </a:schemeClr>
                </a:solidFill>
                <a:latin typeface="+mn-ea"/>
              </a:rPr>
              <a:t>公司產品具有高變現性及規格一致特性，業務將客戶</a:t>
            </a:r>
            <a:r>
              <a:rPr lang="en-US" altLang="zh-TW" dirty="0" smtClean="0">
                <a:solidFill>
                  <a:schemeClr val="accent6">
                    <a:lumMod val="50000"/>
                  </a:schemeClr>
                </a:solidFill>
                <a:latin typeface="+mn-ea"/>
              </a:rPr>
              <a:t>A</a:t>
            </a:r>
            <a:r>
              <a:rPr lang="zh-TW" altLang="en-US" dirty="0" smtClean="0">
                <a:solidFill>
                  <a:schemeClr val="accent6">
                    <a:lumMod val="50000"/>
                  </a:schemeClr>
                </a:solidFill>
                <a:latin typeface="+mn-ea"/>
              </a:rPr>
              <a:t>之預付貨款</a:t>
            </a:r>
            <a:r>
              <a:rPr lang="en-US" altLang="zh-TW" dirty="0" smtClean="0">
                <a:solidFill>
                  <a:schemeClr val="accent6">
                    <a:lumMod val="50000"/>
                  </a:schemeClr>
                </a:solidFill>
                <a:latin typeface="+mn-ea"/>
              </a:rPr>
              <a:t>(</a:t>
            </a:r>
            <a:r>
              <a:rPr lang="zh-TW" altLang="en-US" dirty="0" smtClean="0">
                <a:solidFill>
                  <a:schemeClr val="accent6">
                    <a:lumMod val="50000"/>
                  </a:schemeClr>
                </a:solidFill>
                <a:latin typeface="+mn-ea"/>
              </a:rPr>
              <a:t>來料加工</a:t>
            </a:r>
            <a:r>
              <a:rPr lang="en-US" altLang="zh-TW" dirty="0" smtClean="0">
                <a:solidFill>
                  <a:schemeClr val="accent6">
                    <a:lumMod val="50000"/>
                  </a:schemeClr>
                </a:solidFill>
                <a:latin typeface="+mn-ea"/>
              </a:rPr>
              <a:t>)</a:t>
            </a:r>
            <a:r>
              <a:rPr lang="zh-TW" altLang="en-US" dirty="0" smtClean="0">
                <a:solidFill>
                  <a:schemeClr val="accent6">
                    <a:lumMod val="50000"/>
                  </a:schemeClr>
                </a:solidFill>
                <a:latin typeface="+mn-ea"/>
              </a:rPr>
              <a:t>訂單偽作現貨訂單通知公司出貨至公司海外倉庫</a:t>
            </a:r>
            <a:r>
              <a:rPr lang="en-US" altLang="zh-TW" dirty="0" smtClean="0">
                <a:solidFill>
                  <a:schemeClr val="accent6">
                    <a:lumMod val="50000"/>
                  </a:schemeClr>
                </a:solidFill>
                <a:latin typeface="+mn-ea"/>
              </a:rPr>
              <a:t>(</a:t>
            </a:r>
            <a:r>
              <a:rPr lang="zh-TW" altLang="en-US" dirty="0" smtClean="0">
                <a:solidFill>
                  <a:schemeClr val="accent6">
                    <a:lumMod val="50000"/>
                  </a:schemeClr>
                </a:solidFill>
                <a:latin typeface="+mn-ea"/>
              </a:rPr>
              <a:t>非客戶指定倉庫</a:t>
            </a:r>
            <a:r>
              <a:rPr lang="en-US" altLang="zh-TW" dirty="0" smtClean="0">
                <a:solidFill>
                  <a:schemeClr val="accent6">
                    <a:lumMod val="50000"/>
                  </a:schemeClr>
                </a:solidFill>
                <a:latin typeface="+mn-ea"/>
              </a:rPr>
              <a:t>)</a:t>
            </a:r>
            <a:r>
              <a:rPr lang="zh-TW" altLang="en-US" dirty="0" smtClean="0">
                <a:solidFill>
                  <a:schemeClr val="accent6">
                    <a:lumMod val="50000"/>
                  </a:schemeClr>
                </a:solidFill>
                <a:latin typeface="+mn-ea"/>
              </a:rPr>
              <a:t>，並盜走客戶</a:t>
            </a:r>
            <a:r>
              <a:rPr lang="en-US" altLang="zh-TW" dirty="0" smtClean="0">
                <a:solidFill>
                  <a:schemeClr val="accent6">
                    <a:lumMod val="50000"/>
                  </a:schemeClr>
                </a:solidFill>
                <a:latin typeface="+mn-ea"/>
              </a:rPr>
              <a:t>A</a:t>
            </a:r>
            <a:r>
              <a:rPr lang="zh-TW" altLang="en-US" dirty="0" smtClean="0">
                <a:solidFill>
                  <a:schemeClr val="accent6">
                    <a:lumMod val="50000"/>
                  </a:schemeClr>
                </a:solidFill>
                <a:latin typeface="+mn-ea"/>
              </a:rPr>
              <a:t>貨品，等到</a:t>
            </a:r>
            <a:r>
              <a:rPr lang="en-US" altLang="zh-TW" dirty="0" smtClean="0">
                <a:solidFill>
                  <a:schemeClr val="accent6">
                    <a:lumMod val="50000"/>
                  </a:schemeClr>
                </a:solidFill>
                <a:latin typeface="+mn-ea"/>
              </a:rPr>
              <a:t>A</a:t>
            </a:r>
            <a:r>
              <a:rPr lang="zh-TW" altLang="en-US" dirty="0" smtClean="0">
                <a:solidFill>
                  <a:schemeClr val="accent6">
                    <a:lumMod val="50000"/>
                  </a:schemeClr>
                </a:solidFill>
                <a:latin typeface="+mn-ea"/>
              </a:rPr>
              <a:t>客戶交期到了，再挪用客戶</a:t>
            </a:r>
            <a:r>
              <a:rPr lang="en-US" altLang="zh-TW" dirty="0" smtClean="0">
                <a:solidFill>
                  <a:schemeClr val="accent6">
                    <a:lumMod val="50000"/>
                  </a:schemeClr>
                </a:solidFill>
                <a:latin typeface="+mn-ea"/>
              </a:rPr>
              <a:t>B</a:t>
            </a:r>
            <a:r>
              <a:rPr lang="zh-TW" altLang="en-US" dirty="0" smtClean="0">
                <a:solidFill>
                  <a:schemeClr val="accent6">
                    <a:lumMod val="50000"/>
                  </a:schemeClr>
                </a:solidFill>
                <a:latin typeface="+mn-ea"/>
              </a:rPr>
              <a:t>之貨品予客戶</a:t>
            </a:r>
            <a:r>
              <a:rPr lang="en-US" altLang="zh-TW" dirty="0" smtClean="0">
                <a:solidFill>
                  <a:schemeClr val="accent6">
                    <a:lumMod val="50000"/>
                  </a:schemeClr>
                </a:solidFill>
                <a:latin typeface="+mn-ea"/>
              </a:rPr>
              <a:t>A</a:t>
            </a:r>
            <a:r>
              <a:rPr lang="zh-TW" altLang="en-US" dirty="0" smtClean="0">
                <a:solidFill>
                  <a:schemeClr val="accent6">
                    <a:lumMod val="50000"/>
                  </a:schemeClr>
                </a:solidFill>
                <a:latin typeface="+mn-ea"/>
              </a:rPr>
              <a:t>，不斷循環陸續盜走公司存貨</a:t>
            </a:r>
            <a:endParaRPr lang="en-US" altLang="zh-TW" dirty="0" smtClean="0">
              <a:solidFill>
                <a:schemeClr val="accent6">
                  <a:lumMod val="50000"/>
                </a:schemeClr>
              </a:solidFill>
              <a:latin typeface="+mn-ea"/>
            </a:endParaRPr>
          </a:p>
          <a:p>
            <a:pPr marL="285750" lvl="0" indent="-285750">
              <a:buFont typeface="Arial" panose="020B0604020202020204" pitchFamily="34" charset="0"/>
              <a:buChar char="•"/>
            </a:pPr>
            <a:r>
              <a:rPr lang="zh-TW" altLang="en-US" dirty="0" smtClean="0">
                <a:solidFill>
                  <a:schemeClr val="accent6">
                    <a:lumMod val="50000"/>
                  </a:schemeClr>
                </a:solidFill>
                <a:latin typeface="+mn-ea"/>
              </a:rPr>
              <a:t>客戶對帳單及客供料明細之接洽窗口皆為業務，且其權限包括自倉庫提貨</a:t>
            </a:r>
            <a:endParaRPr lang="en-US" altLang="zh-TW" dirty="0" smtClean="0">
              <a:solidFill>
                <a:schemeClr val="accent6">
                  <a:lumMod val="50000"/>
                </a:schemeClr>
              </a:solidFill>
              <a:latin typeface="+mn-ea"/>
            </a:endParaRPr>
          </a:p>
        </p:txBody>
      </p:sp>
      <p:sp>
        <p:nvSpPr>
          <p:cNvPr id="40" name="矩形 39"/>
          <p:cNvSpPr/>
          <p:nvPr/>
        </p:nvSpPr>
        <p:spPr>
          <a:xfrm>
            <a:off x="4387963" y="1123310"/>
            <a:ext cx="3707340" cy="369332"/>
          </a:xfrm>
          <a:prstGeom prst="rect">
            <a:avLst/>
          </a:prstGeom>
        </p:spPr>
        <p:txBody>
          <a:bodyPr wrap="square">
            <a:spAutoFit/>
          </a:bodyPr>
          <a:lstStyle/>
          <a:p>
            <a:r>
              <a:rPr lang="zh-TW" altLang="en-US" dirty="0" smtClean="0">
                <a:solidFill>
                  <a:schemeClr val="accent6">
                    <a:lumMod val="50000"/>
                  </a:schemeClr>
                </a:solidFill>
                <a:latin typeface="+mn-ea"/>
              </a:rPr>
              <a:t>業務權限過大，未有制衡機制</a:t>
            </a:r>
            <a:endParaRPr lang="zh-TW" altLang="en-US" dirty="0">
              <a:solidFill>
                <a:schemeClr val="accent6">
                  <a:lumMod val="50000"/>
                </a:schemeClr>
              </a:solidFill>
              <a:latin typeface="+mn-ea"/>
              <a:ea typeface="+mn-ea"/>
            </a:endParaRPr>
          </a:p>
        </p:txBody>
      </p:sp>
      <p:sp>
        <p:nvSpPr>
          <p:cNvPr id="41" name="矩形 40"/>
          <p:cNvSpPr/>
          <p:nvPr/>
        </p:nvSpPr>
        <p:spPr>
          <a:xfrm>
            <a:off x="1855076" y="1327824"/>
            <a:ext cx="1338828" cy="369332"/>
          </a:xfrm>
          <a:prstGeom prst="rect">
            <a:avLst/>
          </a:prstGeom>
        </p:spPr>
        <p:txBody>
          <a:bodyPr wrap="none">
            <a:spAutoFit/>
          </a:bodyPr>
          <a:lstStyle/>
          <a:p>
            <a:r>
              <a:rPr lang="zh-TW" altLang="en-US" dirty="0" smtClean="0">
                <a:latin typeface="+mn-ea"/>
                <a:ea typeface="+mn-ea"/>
              </a:rPr>
              <a:t>下單、對帳</a:t>
            </a:r>
            <a:endParaRPr lang="zh-TW" altLang="en-US" dirty="0">
              <a:latin typeface="+mn-ea"/>
              <a:ea typeface="+mn-ea"/>
            </a:endParaRPr>
          </a:p>
        </p:txBody>
      </p:sp>
      <p:pic>
        <p:nvPicPr>
          <p:cNvPr id="13" name="圖片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92765" y="2572294"/>
            <a:ext cx="1781281" cy="817990"/>
          </a:xfrm>
          <a:prstGeom prst="rect">
            <a:avLst/>
          </a:prstGeom>
        </p:spPr>
      </p:pic>
      <p:cxnSp>
        <p:nvCxnSpPr>
          <p:cNvPr id="49" name="直線單箭頭接點 48"/>
          <p:cNvCxnSpPr/>
          <p:nvPr/>
        </p:nvCxnSpPr>
        <p:spPr>
          <a:xfrm>
            <a:off x="2443680" y="2539997"/>
            <a:ext cx="2446631" cy="260886"/>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單箭頭接點 49"/>
          <p:cNvCxnSpPr/>
          <p:nvPr/>
        </p:nvCxnSpPr>
        <p:spPr>
          <a:xfrm>
            <a:off x="4306614" y="1717312"/>
            <a:ext cx="1551131" cy="723512"/>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1" name="文字方塊 50"/>
          <p:cNvSpPr txBox="1"/>
          <p:nvPr/>
        </p:nvSpPr>
        <p:spPr>
          <a:xfrm>
            <a:off x="3688303" y="3962824"/>
            <a:ext cx="2006557" cy="369332"/>
          </a:xfrm>
          <a:prstGeom prst="rect">
            <a:avLst/>
          </a:prstGeom>
          <a:noFill/>
        </p:spPr>
        <p:txBody>
          <a:bodyPr wrap="square" rtlCol="0">
            <a:spAutoFit/>
          </a:bodyPr>
          <a:lstStyle/>
          <a:p>
            <a:r>
              <a:rPr lang="zh-TW" altLang="en-US" dirty="0" smtClean="0">
                <a:solidFill>
                  <a:schemeClr val="accent5"/>
                </a:solidFill>
                <a:latin typeface="+mn-ea"/>
                <a:ea typeface="+mn-ea"/>
              </a:rPr>
              <a:t>海外倉庫</a:t>
            </a:r>
            <a:endParaRPr lang="zh-TW" altLang="en-US" dirty="0">
              <a:solidFill>
                <a:schemeClr val="accent5"/>
              </a:solidFill>
              <a:latin typeface="+mn-ea"/>
              <a:ea typeface="+mn-ea"/>
            </a:endParaRPr>
          </a:p>
        </p:txBody>
      </p:sp>
      <p:cxnSp>
        <p:nvCxnSpPr>
          <p:cNvPr id="42" name="直線單箭頭接點 41"/>
          <p:cNvCxnSpPr/>
          <p:nvPr/>
        </p:nvCxnSpPr>
        <p:spPr>
          <a:xfrm flipH="1">
            <a:off x="4385475" y="3109906"/>
            <a:ext cx="701535" cy="797685"/>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4748698" y="1585866"/>
            <a:ext cx="1107996" cy="369332"/>
          </a:xfrm>
          <a:prstGeom prst="rect">
            <a:avLst/>
          </a:prstGeom>
        </p:spPr>
        <p:txBody>
          <a:bodyPr wrap="none">
            <a:spAutoFit/>
          </a:bodyPr>
          <a:lstStyle/>
          <a:p>
            <a:r>
              <a:rPr lang="zh-TW" altLang="en-US" dirty="0" smtClean="0">
                <a:latin typeface="+mn-ea"/>
                <a:ea typeface="+mn-ea"/>
              </a:rPr>
              <a:t>出貨通知</a:t>
            </a:r>
            <a:endParaRPr lang="zh-TW" altLang="en-US" dirty="0">
              <a:latin typeface="+mn-ea"/>
              <a:ea typeface="+mn-ea"/>
            </a:endParaRPr>
          </a:p>
        </p:txBody>
      </p:sp>
      <p:sp>
        <p:nvSpPr>
          <p:cNvPr id="29" name="文字方塊 28"/>
          <p:cNvSpPr txBox="1"/>
          <p:nvPr/>
        </p:nvSpPr>
        <p:spPr>
          <a:xfrm>
            <a:off x="5939617" y="2203158"/>
            <a:ext cx="2006557" cy="369332"/>
          </a:xfrm>
          <a:prstGeom prst="rect">
            <a:avLst/>
          </a:prstGeom>
          <a:noFill/>
        </p:spPr>
        <p:txBody>
          <a:bodyPr wrap="square" rtlCol="0">
            <a:spAutoFit/>
          </a:bodyPr>
          <a:lstStyle/>
          <a:p>
            <a:r>
              <a:rPr lang="zh-TW" altLang="en-US" dirty="0" smtClean="0">
                <a:solidFill>
                  <a:schemeClr val="accent5"/>
                </a:solidFill>
                <a:latin typeface="+mn-ea"/>
                <a:ea typeface="+mn-ea"/>
              </a:rPr>
              <a:t>公司</a:t>
            </a:r>
            <a:endParaRPr lang="zh-TW" altLang="en-US" dirty="0">
              <a:solidFill>
                <a:schemeClr val="accent5"/>
              </a:solidFill>
              <a:latin typeface="+mn-ea"/>
              <a:ea typeface="+mn-ea"/>
            </a:endParaRPr>
          </a:p>
        </p:txBody>
      </p:sp>
      <p:sp>
        <p:nvSpPr>
          <p:cNvPr id="32" name="文字方塊 31"/>
          <p:cNvSpPr txBox="1"/>
          <p:nvPr/>
        </p:nvSpPr>
        <p:spPr>
          <a:xfrm>
            <a:off x="3236769" y="2289727"/>
            <a:ext cx="1524248" cy="369332"/>
          </a:xfrm>
          <a:prstGeom prst="rect">
            <a:avLst/>
          </a:prstGeom>
          <a:noFill/>
        </p:spPr>
        <p:txBody>
          <a:bodyPr wrap="square" rtlCol="0">
            <a:spAutoFit/>
          </a:bodyPr>
          <a:lstStyle/>
          <a:p>
            <a:r>
              <a:rPr lang="en-US" altLang="zh-TW" dirty="0" smtClean="0">
                <a:solidFill>
                  <a:srgbClr val="080808"/>
                </a:solidFill>
                <a:latin typeface="+mn-ea"/>
                <a:ea typeface="+mn-ea"/>
              </a:rPr>
              <a:t>$$$+</a:t>
            </a:r>
            <a:r>
              <a:rPr lang="zh-TW" altLang="en-US" dirty="0" smtClean="0">
                <a:solidFill>
                  <a:srgbClr val="080808"/>
                </a:solidFill>
                <a:latin typeface="+mn-ea"/>
                <a:ea typeface="+mn-ea"/>
              </a:rPr>
              <a:t>客供料</a:t>
            </a:r>
            <a:endParaRPr lang="zh-TW" altLang="en-US" dirty="0">
              <a:solidFill>
                <a:srgbClr val="080808"/>
              </a:solidFill>
              <a:latin typeface="+mn-ea"/>
              <a:ea typeface="+mn-ea"/>
            </a:endParaRPr>
          </a:p>
        </p:txBody>
      </p:sp>
      <p:pic>
        <p:nvPicPr>
          <p:cNvPr id="48" name="圖片 4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0268" y="3859466"/>
            <a:ext cx="740734" cy="656988"/>
          </a:xfrm>
          <a:prstGeom prst="rect">
            <a:avLst/>
          </a:prstGeom>
        </p:spPr>
      </p:pic>
      <p:cxnSp>
        <p:nvCxnSpPr>
          <p:cNvPr id="43" name="直線單箭頭接點 42"/>
          <p:cNvCxnSpPr/>
          <p:nvPr/>
        </p:nvCxnSpPr>
        <p:spPr>
          <a:xfrm flipH="1">
            <a:off x="2443680" y="4290655"/>
            <a:ext cx="1212198" cy="397854"/>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單箭頭接點 53"/>
          <p:cNvCxnSpPr/>
          <p:nvPr/>
        </p:nvCxnSpPr>
        <p:spPr>
          <a:xfrm flipH="1" flipV="1">
            <a:off x="2398133" y="2700560"/>
            <a:ext cx="1116188" cy="1141138"/>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矩形 56"/>
          <p:cNvSpPr/>
          <p:nvPr/>
        </p:nvSpPr>
        <p:spPr>
          <a:xfrm>
            <a:off x="1526979" y="2440824"/>
            <a:ext cx="646331"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a:spAutoFit/>
          </a:bodyPr>
          <a:lstStyle/>
          <a:p>
            <a:r>
              <a:rPr lang="zh-TW" altLang="en-US" dirty="0" smtClean="0">
                <a:solidFill>
                  <a:srgbClr val="572314"/>
                </a:solidFill>
                <a:latin typeface="+mn-ea"/>
              </a:rPr>
              <a:t>客戶</a:t>
            </a:r>
            <a:endParaRPr lang="en-US" altLang="zh-TW" dirty="0">
              <a:solidFill>
                <a:srgbClr val="572314"/>
              </a:solidFill>
              <a:latin typeface="+mn-ea"/>
            </a:endParaRPr>
          </a:p>
        </p:txBody>
      </p:sp>
      <p:pic>
        <p:nvPicPr>
          <p:cNvPr id="58" name="圖片 5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67230" y="3689343"/>
            <a:ext cx="790652" cy="1335679"/>
          </a:xfrm>
          <a:prstGeom prst="rect">
            <a:avLst/>
          </a:prstGeom>
        </p:spPr>
      </p:pic>
      <p:sp>
        <p:nvSpPr>
          <p:cNvPr id="33" name="六角星形 32"/>
          <p:cNvSpPr/>
          <p:nvPr/>
        </p:nvSpPr>
        <p:spPr>
          <a:xfrm rot="508451">
            <a:off x="5799768" y="3405084"/>
            <a:ext cx="3137516" cy="1716134"/>
          </a:xfrm>
          <a:prstGeom prst="star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b="1" dirty="0" smtClean="0"/>
              <a:t>盜賣公司貨品</a:t>
            </a:r>
            <a:endParaRPr lang="en-US" altLang="zh-TW" b="1" dirty="0"/>
          </a:p>
          <a:p>
            <a:pPr algn="ctr"/>
            <a:r>
              <a:rPr lang="zh-TW" altLang="en-US" b="1" dirty="0" smtClean="0"/>
              <a:t>造成公司鉅額損失</a:t>
            </a:r>
            <a:endParaRPr lang="en-US" altLang="zh-TW" b="1" dirty="0" smtClean="0"/>
          </a:p>
        </p:txBody>
      </p:sp>
    </p:spTree>
    <p:extLst>
      <p:ext uri="{BB962C8B-B14F-4D97-AF65-F5344CB8AC3E}">
        <p14:creationId xmlns:p14="http://schemas.microsoft.com/office/powerpoint/2010/main" val="2415053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1024932" y="110467"/>
            <a:ext cx="7853656" cy="1143000"/>
          </a:xfrm>
        </p:spPr>
        <p:txBody>
          <a:bodyPr>
            <a:normAutofit/>
          </a:bodyPr>
          <a:lstStyle/>
          <a:p>
            <a:r>
              <a:rPr lang="zh-TW" altLang="en-US" dirty="0" smtClean="0"/>
              <a:t>案例六：盜領生產原料</a:t>
            </a:r>
            <a:endParaRPr lang="zh-TW" altLang="en-US"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31</a:t>
            </a:fld>
            <a:endParaRPr lang="en-US" altLang="zh-TW"/>
          </a:p>
        </p:txBody>
      </p:sp>
      <p:pic>
        <p:nvPicPr>
          <p:cNvPr id="62476" name="Picture 12" descr="http://beachesbia.com/wp-content/uploads/2014/08/00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1018" y="2322925"/>
            <a:ext cx="588008" cy="588008"/>
          </a:xfrm>
          <a:prstGeom prst="rect">
            <a:avLst/>
          </a:prstGeom>
          <a:noFill/>
          <a:extLst>
            <a:ext uri="{909E8E84-426E-40DD-AFC4-6F175D3DCCD1}">
              <a14:hiddenFill xmlns:a14="http://schemas.microsoft.com/office/drawing/2010/main">
                <a:solidFill>
                  <a:srgbClr val="FFFFFF"/>
                </a:solidFill>
              </a14:hiddenFill>
            </a:ext>
          </a:extLst>
        </p:spPr>
      </p:pic>
      <p:sp>
        <p:nvSpPr>
          <p:cNvPr id="22" name="文字方塊 21"/>
          <p:cNvSpPr txBox="1"/>
          <p:nvPr/>
        </p:nvSpPr>
        <p:spPr>
          <a:xfrm>
            <a:off x="1642346" y="1670742"/>
            <a:ext cx="1216031" cy="646331"/>
          </a:xfrm>
          <a:prstGeom prst="rect">
            <a:avLst/>
          </a:prstGeom>
          <a:noFill/>
        </p:spPr>
        <p:txBody>
          <a:bodyPr wrap="square" rtlCol="0">
            <a:spAutoFit/>
          </a:bodyPr>
          <a:lstStyle/>
          <a:p>
            <a:r>
              <a:rPr lang="zh-TW" altLang="en-US" dirty="0" smtClean="0">
                <a:solidFill>
                  <a:schemeClr val="accent5"/>
                </a:solidFill>
                <a:latin typeface="+mn-ea"/>
                <a:ea typeface="+mn-ea"/>
              </a:rPr>
              <a:t>生產人員</a:t>
            </a:r>
            <a:endParaRPr lang="en-US" altLang="zh-TW" dirty="0" smtClean="0">
              <a:solidFill>
                <a:schemeClr val="accent5"/>
              </a:solidFill>
              <a:latin typeface="+mn-ea"/>
              <a:ea typeface="+mn-ea"/>
            </a:endParaRPr>
          </a:p>
          <a:p>
            <a:r>
              <a:rPr lang="zh-TW" altLang="en-US" dirty="0" smtClean="0">
                <a:solidFill>
                  <a:schemeClr val="accent5"/>
                </a:solidFill>
                <a:latin typeface="+mn-ea"/>
                <a:ea typeface="+mn-ea"/>
              </a:rPr>
              <a:t>一干人</a:t>
            </a:r>
            <a:endParaRPr lang="zh-TW" altLang="en-US" dirty="0">
              <a:solidFill>
                <a:schemeClr val="accent5"/>
              </a:solidFill>
              <a:latin typeface="+mn-ea"/>
              <a:ea typeface="+mn-ea"/>
            </a:endParaRPr>
          </a:p>
        </p:txBody>
      </p:sp>
      <p:sp>
        <p:nvSpPr>
          <p:cNvPr id="24" name="矩形 23"/>
          <p:cNvSpPr/>
          <p:nvPr/>
        </p:nvSpPr>
        <p:spPr>
          <a:xfrm>
            <a:off x="6012160" y="1340768"/>
            <a:ext cx="7344816" cy="369332"/>
          </a:xfrm>
          <a:prstGeom prst="rect">
            <a:avLst/>
          </a:prstGeom>
        </p:spPr>
        <p:txBody>
          <a:bodyPr wrap="square">
            <a:spAutoFit/>
          </a:bodyPr>
          <a:lstStyle/>
          <a:p>
            <a:endParaRPr lang="zh-TW" altLang="en-US" dirty="0">
              <a:solidFill>
                <a:schemeClr val="accent6">
                  <a:lumMod val="50000"/>
                </a:schemeClr>
              </a:solidFill>
              <a:latin typeface="+mn-ea"/>
              <a:ea typeface="+mn-ea"/>
            </a:endParaRPr>
          </a:p>
        </p:txBody>
      </p:sp>
      <p:sp>
        <p:nvSpPr>
          <p:cNvPr id="28" name="五邊形 27"/>
          <p:cNvSpPr/>
          <p:nvPr/>
        </p:nvSpPr>
        <p:spPr>
          <a:xfrm>
            <a:off x="1102988" y="4858427"/>
            <a:ext cx="7533743" cy="1649354"/>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lvl="0" indent="-285750">
              <a:buFont typeface="Arial" panose="020B0604020202020204" pitchFamily="34" charset="0"/>
              <a:buChar char="•"/>
            </a:pPr>
            <a:r>
              <a:rPr lang="zh-TW" altLang="en-US" dirty="0" smtClean="0">
                <a:solidFill>
                  <a:schemeClr val="accent6">
                    <a:lumMod val="50000"/>
                  </a:schemeClr>
                </a:solidFill>
                <a:latin typeface="+mn-ea"/>
              </a:rPr>
              <a:t>公司生產流程需使用貴金屬材料，公司廠房卻未設置專門之</a:t>
            </a:r>
            <a:r>
              <a:rPr lang="en-US" altLang="zh-TW" dirty="0">
                <a:solidFill>
                  <a:schemeClr val="accent6">
                    <a:lumMod val="50000"/>
                  </a:schemeClr>
                </a:solidFill>
                <a:latin typeface="+mn-ea"/>
              </a:rPr>
              <a:t/>
            </a:r>
            <a:br>
              <a:rPr lang="en-US" altLang="zh-TW" dirty="0">
                <a:solidFill>
                  <a:schemeClr val="accent6">
                    <a:lumMod val="50000"/>
                  </a:schemeClr>
                </a:solidFill>
                <a:latin typeface="+mn-ea"/>
              </a:rPr>
            </a:br>
            <a:r>
              <a:rPr lang="zh-TW" altLang="en-US" dirty="0" smtClean="0">
                <a:solidFill>
                  <a:schemeClr val="accent6">
                    <a:lumMod val="50000"/>
                  </a:schemeClr>
                </a:solidFill>
                <a:latin typeface="+mn-ea"/>
              </a:rPr>
              <a:t>門禁感應設施</a:t>
            </a:r>
            <a:endParaRPr lang="en-US" altLang="zh-TW" dirty="0" smtClean="0">
              <a:solidFill>
                <a:schemeClr val="accent6">
                  <a:lumMod val="50000"/>
                </a:schemeClr>
              </a:solidFill>
              <a:latin typeface="+mn-ea"/>
            </a:endParaRPr>
          </a:p>
          <a:p>
            <a:pPr marL="285750" lvl="0" indent="-285750">
              <a:buFont typeface="Arial" panose="020B0604020202020204" pitchFamily="34" charset="0"/>
              <a:buChar char="•"/>
            </a:pPr>
            <a:r>
              <a:rPr lang="zh-TW" altLang="en-US" dirty="0" smtClean="0">
                <a:solidFill>
                  <a:schemeClr val="accent6">
                    <a:lumMod val="50000"/>
                  </a:schemeClr>
                </a:solidFill>
                <a:latin typeface="+mn-ea"/>
              </a:rPr>
              <a:t>貴金屬係屬高價值資產，未針對可能的舞弊風險強化相關流程</a:t>
            </a:r>
            <a:r>
              <a:rPr lang="en-US" altLang="zh-TW" dirty="0" smtClean="0">
                <a:solidFill>
                  <a:schemeClr val="accent6">
                    <a:lumMod val="50000"/>
                  </a:schemeClr>
                </a:solidFill>
                <a:latin typeface="+mn-ea"/>
              </a:rPr>
              <a:t>(</a:t>
            </a:r>
            <a:r>
              <a:rPr lang="zh-TW" altLang="en-US" dirty="0" smtClean="0">
                <a:solidFill>
                  <a:schemeClr val="accent6">
                    <a:lumMod val="50000"/>
                  </a:schemeClr>
                </a:solidFill>
                <a:latin typeface="+mn-ea"/>
              </a:rPr>
              <a:t>採購、研發、生產</a:t>
            </a:r>
            <a:r>
              <a:rPr lang="en-US" altLang="zh-TW" dirty="0" smtClean="0">
                <a:solidFill>
                  <a:schemeClr val="accent6">
                    <a:lumMod val="50000"/>
                  </a:schemeClr>
                </a:solidFill>
                <a:latin typeface="+mn-ea"/>
              </a:rPr>
              <a:t>)</a:t>
            </a:r>
            <a:r>
              <a:rPr lang="zh-TW" altLang="en-US" dirty="0" smtClean="0">
                <a:solidFill>
                  <a:schemeClr val="accent6">
                    <a:lumMod val="50000"/>
                  </a:schemeClr>
                </a:solidFill>
                <a:latin typeface="+mn-ea"/>
              </a:rPr>
              <a:t>控制點</a:t>
            </a:r>
            <a:r>
              <a:rPr lang="zh-TW" altLang="en-US" dirty="0">
                <a:solidFill>
                  <a:schemeClr val="accent6">
                    <a:lumMod val="50000"/>
                  </a:schemeClr>
                </a:solidFill>
                <a:latin typeface="+mn-ea"/>
              </a:rPr>
              <a:t>及相互監督</a:t>
            </a:r>
            <a:r>
              <a:rPr lang="zh-TW" altLang="en-US" dirty="0" smtClean="0">
                <a:solidFill>
                  <a:schemeClr val="accent6">
                    <a:lumMod val="50000"/>
                  </a:schemeClr>
                </a:solidFill>
                <a:latin typeface="+mn-ea"/>
              </a:rPr>
              <a:t>機制，或強化保管措施</a:t>
            </a:r>
            <a:r>
              <a:rPr lang="en-US" altLang="zh-TW" dirty="0" smtClean="0">
                <a:solidFill>
                  <a:schemeClr val="accent6">
                    <a:lumMod val="50000"/>
                  </a:schemeClr>
                </a:solidFill>
                <a:latin typeface="+mn-ea"/>
              </a:rPr>
              <a:t>(</a:t>
            </a:r>
            <a:r>
              <a:rPr lang="zh-TW" altLang="en-US" dirty="0" smtClean="0">
                <a:solidFill>
                  <a:schemeClr val="accent6">
                    <a:lumMod val="50000"/>
                  </a:schemeClr>
                </a:solidFill>
                <a:latin typeface="+mn-ea"/>
              </a:rPr>
              <a:t>如增加盤點頻率</a:t>
            </a:r>
            <a:r>
              <a:rPr lang="en-US" altLang="zh-TW" dirty="0" smtClean="0">
                <a:solidFill>
                  <a:schemeClr val="accent6">
                    <a:lumMod val="50000"/>
                  </a:schemeClr>
                </a:solidFill>
                <a:latin typeface="+mn-ea"/>
              </a:rPr>
              <a:t>)</a:t>
            </a:r>
          </a:p>
          <a:p>
            <a:pPr marL="285750" lvl="0" indent="-285750">
              <a:buFont typeface="Arial" panose="020B0604020202020204" pitchFamily="34" charset="0"/>
              <a:buChar char="•"/>
            </a:pPr>
            <a:r>
              <a:rPr lang="zh-TW" altLang="en-US" dirty="0" smtClean="0">
                <a:solidFill>
                  <a:schemeClr val="accent6">
                    <a:lumMod val="50000"/>
                  </a:schemeClr>
                </a:solidFill>
                <a:latin typeface="+mn-ea"/>
              </a:rPr>
              <a:t>對於相關耗用率未有相關檢覈管控措施</a:t>
            </a:r>
            <a:endParaRPr lang="en-US" altLang="zh-TW" dirty="0" smtClean="0">
              <a:solidFill>
                <a:schemeClr val="accent6">
                  <a:lumMod val="50000"/>
                </a:schemeClr>
              </a:solidFill>
              <a:latin typeface="+mn-ea"/>
            </a:endParaRPr>
          </a:p>
        </p:txBody>
      </p:sp>
      <p:sp>
        <p:nvSpPr>
          <p:cNvPr id="40" name="矩形 39"/>
          <p:cNvSpPr/>
          <p:nvPr/>
        </p:nvSpPr>
        <p:spPr>
          <a:xfrm>
            <a:off x="4860518" y="993829"/>
            <a:ext cx="3707340" cy="369332"/>
          </a:xfrm>
          <a:prstGeom prst="rect">
            <a:avLst/>
          </a:prstGeom>
        </p:spPr>
        <p:txBody>
          <a:bodyPr wrap="square">
            <a:spAutoFit/>
          </a:bodyPr>
          <a:lstStyle/>
          <a:p>
            <a:r>
              <a:rPr lang="zh-TW" altLang="en-US" dirty="0" smtClean="0">
                <a:solidFill>
                  <a:schemeClr val="accent6">
                    <a:lumMod val="50000"/>
                  </a:schemeClr>
                </a:solidFill>
                <a:latin typeface="+mn-ea"/>
              </a:rPr>
              <a:t>對於高價值原料未加強控制機制</a:t>
            </a:r>
            <a:endParaRPr lang="zh-TW" altLang="en-US" dirty="0">
              <a:solidFill>
                <a:schemeClr val="accent6">
                  <a:lumMod val="50000"/>
                </a:schemeClr>
              </a:solidFill>
              <a:latin typeface="+mn-ea"/>
              <a:ea typeface="+mn-ea"/>
            </a:endParaRPr>
          </a:p>
        </p:txBody>
      </p:sp>
      <p:cxnSp>
        <p:nvCxnSpPr>
          <p:cNvPr id="50" name="直線單箭頭接點 49"/>
          <p:cNvCxnSpPr/>
          <p:nvPr/>
        </p:nvCxnSpPr>
        <p:spPr>
          <a:xfrm flipV="1">
            <a:off x="3001445" y="2077536"/>
            <a:ext cx="1950314" cy="3544"/>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1" name="文字方塊 50"/>
          <p:cNvSpPr txBox="1"/>
          <p:nvPr/>
        </p:nvSpPr>
        <p:spPr>
          <a:xfrm>
            <a:off x="5307578" y="1419651"/>
            <a:ext cx="2006557" cy="369332"/>
          </a:xfrm>
          <a:prstGeom prst="rect">
            <a:avLst/>
          </a:prstGeom>
          <a:noFill/>
        </p:spPr>
        <p:txBody>
          <a:bodyPr wrap="square" rtlCol="0">
            <a:spAutoFit/>
          </a:bodyPr>
          <a:lstStyle/>
          <a:p>
            <a:r>
              <a:rPr lang="zh-TW" altLang="en-US" dirty="0" smtClean="0">
                <a:solidFill>
                  <a:schemeClr val="accent5"/>
                </a:solidFill>
                <a:latin typeface="+mn-ea"/>
                <a:ea typeface="+mn-ea"/>
              </a:rPr>
              <a:t>投入生產</a:t>
            </a:r>
            <a:endParaRPr lang="zh-TW" altLang="en-US" dirty="0">
              <a:solidFill>
                <a:schemeClr val="accent5"/>
              </a:solidFill>
              <a:latin typeface="+mn-ea"/>
              <a:ea typeface="+mn-ea"/>
            </a:endParaRPr>
          </a:p>
        </p:txBody>
      </p:sp>
      <p:sp>
        <p:nvSpPr>
          <p:cNvPr id="33" name="六角星形 32"/>
          <p:cNvSpPr/>
          <p:nvPr/>
        </p:nvSpPr>
        <p:spPr>
          <a:xfrm rot="508451">
            <a:off x="6011090" y="2238359"/>
            <a:ext cx="3033386" cy="2580133"/>
          </a:xfrm>
          <a:prstGeom prst="star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b="1" dirty="0" smtClean="0"/>
              <a:t>盜賣公司原料</a:t>
            </a:r>
            <a:endParaRPr lang="en-US" altLang="zh-TW" b="1" dirty="0"/>
          </a:p>
          <a:p>
            <a:pPr algn="ctr"/>
            <a:r>
              <a:rPr lang="zh-TW" altLang="en-US" b="1" dirty="0" smtClean="0"/>
              <a:t>造成公司鉅額損失</a:t>
            </a:r>
            <a:endParaRPr lang="en-US" altLang="zh-TW" b="1" dirty="0" smtClean="0"/>
          </a:p>
          <a:p>
            <a:pPr algn="ctr"/>
            <a:r>
              <a:rPr lang="zh-TW" altLang="en-US" b="1" dirty="0" smtClean="0"/>
              <a:t>一干人移送法辦</a:t>
            </a:r>
            <a:endParaRPr lang="en-US" altLang="zh-TW" b="1" dirty="0" smtClean="0"/>
          </a:p>
        </p:txBody>
      </p:sp>
      <p:pic>
        <p:nvPicPr>
          <p:cNvPr id="30" name="Picture 12" descr="http://beachesbia.com/wp-content/uploads/2014/08/00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9688" y="2361664"/>
            <a:ext cx="543095" cy="543095"/>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2" descr="http://beachesbia.com/wp-content/uploads/2014/08/00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7613" y="2399162"/>
            <a:ext cx="530520" cy="530520"/>
          </a:xfrm>
          <a:prstGeom prst="rect">
            <a:avLst/>
          </a:prstGeom>
          <a:noFill/>
          <a:extLst>
            <a:ext uri="{909E8E84-426E-40DD-AFC4-6F175D3DCCD1}">
              <a14:hiddenFill xmlns:a14="http://schemas.microsoft.com/office/drawing/2010/main">
                <a:solidFill>
                  <a:srgbClr val="FFFFFF"/>
                </a:solidFill>
              </a14:hiddenFill>
            </a:ext>
          </a:extLst>
        </p:spPr>
      </p:pic>
      <p:pic>
        <p:nvPicPr>
          <p:cNvPr id="7" name="圖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2970" y="1195140"/>
            <a:ext cx="1158397" cy="772702"/>
          </a:xfrm>
          <a:prstGeom prst="rect">
            <a:avLst/>
          </a:prstGeom>
        </p:spPr>
      </p:pic>
      <p:cxnSp>
        <p:nvCxnSpPr>
          <p:cNvPr id="35" name="直線單箭頭接點 34"/>
          <p:cNvCxnSpPr/>
          <p:nvPr/>
        </p:nvCxnSpPr>
        <p:spPr>
          <a:xfrm>
            <a:off x="3013052" y="2302461"/>
            <a:ext cx="1528127" cy="849937"/>
          </a:xfrm>
          <a:prstGeom prst="straightConnector1">
            <a:avLst/>
          </a:prstGeom>
          <a:ln w="38100">
            <a:solidFill>
              <a:schemeClr val="accent3">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7" name="圖片 3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21519" y="1768975"/>
            <a:ext cx="1781281" cy="817990"/>
          </a:xfrm>
          <a:prstGeom prst="rect">
            <a:avLst/>
          </a:prstGeom>
        </p:spPr>
      </p:pic>
      <p:pic>
        <p:nvPicPr>
          <p:cNvPr id="38" name="圖片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96218" y="3307753"/>
            <a:ext cx="1631698" cy="1097317"/>
          </a:xfrm>
          <a:prstGeom prst="rect">
            <a:avLst/>
          </a:prstGeom>
        </p:spPr>
      </p:pic>
      <p:pic>
        <p:nvPicPr>
          <p:cNvPr id="39" name="圖片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22203" y="2819625"/>
            <a:ext cx="498877" cy="332773"/>
          </a:xfrm>
          <a:prstGeom prst="rect">
            <a:avLst/>
          </a:prstGeom>
        </p:spPr>
      </p:pic>
      <p:sp>
        <p:nvSpPr>
          <p:cNvPr id="44" name="文字方塊 43"/>
          <p:cNvSpPr txBox="1"/>
          <p:nvPr/>
        </p:nvSpPr>
        <p:spPr>
          <a:xfrm>
            <a:off x="4771128" y="2837514"/>
            <a:ext cx="2006557" cy="738664"/>
          </a:xfrm>
          <a:prstGeom prst="rect">
            <a:avLst/>
          </a:prstGeom>
          <a:noFill/>
        </p:spPr>
        <p:txBody>
          <a:bodyPr wrap="square" rtlCol="0">
            <a:spAutoFit/>
          </a:bodyPr>
          <a:lstStyle/>
          <a:p>
            <a:r>
              <a:rPr lang="en-US" altLang="zh-TW" sz="2400" dirty="0" smtClean="0">
                <a:solidFill>
                  <a:schemeClr val="accent5"/>
                </a:solidFill>
                <a:latin typeface="+mn-ea"/>
                <a:ea typeface="+mn-ea"/>
              </a:rPr>
              <a:t>???</a:t>
            </a:r>
          </a:p>
          <a:p>
            <a:endParaRPr lang="zh-TW" altLang="en-US" dirty="0">
              <a:solidFill>
                <a:schemeClr val="accent5"/>
              </a:solidFill>
              <a:latin typeface="+mn-ea"/>
              <a:ea typeface="+mn-ea"/>
            </a:endParaRPr>
          </a:p>
        </p:txBody>
      </p:sp>
    </p:spTree>
    <p:extLst>
      <p:ext uri="{BB962C8B-B14F-4D97-AF65-F5344CB8AC3E}">
        <p14:creationId xmlns:p14="http://schemas.microsoft.com/office/powerpoint/2010/main" val="2990680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p:cNvSpPr>
            <a:spLocks noGrp="1" noChangeArrowheads="1"/>
          </p:cNvSpPr>
          <p:nvPr>
            <p:ph type="ctrTitle" idx="4294967295"/>
          </p:nvPr>
        </p:nvSpPr>
        <p:spPr bwMode="auto">
          <a:xfrm>
            <a:off x="1258888" y="1628775"/>
            <a:ext cx="7058025" cy="30241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zh-TW" altLang="en-US" sz="4200" smtClean="0">
                <a:effectLst/>
              </a:rPr>
              <a:t>簡報結束</a:t>
            </a:r>
            <a:br>
              <a:rPr lang="zh-TW" altLang="en-US" sz="4200" smtClean="0">
                <a:effectLst/>
              </a:rPr>
            </a:br>
            <a:r>
              <a:rPr lang="zh-TW" altLang="en-US" sz="4200" smtClean="0">
                <a:effectLst/>
              </a:rPr>
              <a:t>敬請指教</a:t>
            </a:r>
            <a:endParaRPr lang="en-US" altLang="zh-TW" sz="4200" smtClean="0">
              <a:effectLst/>
            </a:endParaRPr>
          </a:p>
        </p:txBody>
      </p:sp>
      <p:sp>
        <p:nvSpPr>
          <p:cNvPr id="9219" name="投影片編號版面配置區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Times New Roman" panose="02020603050405020304" pitchFamily="18" charset="0"/>
                <a:ea typeface="新細明體" panose="02020500000000000000" pitchFamily="18" charset="-120"/>
              </a:defRPr>
            </a:lvl1pPr>
            <a:lvl2pPr marL="742950" indent="-285750">
              <a:defRPr kumimoji="1">
                <a:solidFill>
                  <a:schemeClr val="tx1"/>
                </a:solidFill>
                <a:latin typeface="Times New Roman" panose="02020603050405020304" pitchFamily="18" charset="0"/>
                <a:ea typeface="新細明體" panose="02020500000000000000" pitchFamily="18" charset="-120"/>
              </a:defRPr>
            </a:lvl2pPr>
            <a:lvl3pPr marL="1143000" indent="-228600">
              <a:defRPr kumimoji="1">
                <a:solidFill>
                  <a:schemeClr val="tx1"/>
                </a:solidFill>
                <a:latin typeface="Times New Roman" panose="02020603050405020304" pitchFamily="18" charset="0"/>
                <a:ea typeface="新細明體" panose="02020500000000000000" pitchFamily="18" charset="-120"/>
              </a:defRPr>
            </a:lvl3pPr>
            <a:lvl4pPr marL="1600200" indent="-228600">
              <a:defRPr kumimoji="1">
                <a:solidFill>
                  <a:schemeClr val="tx1"/>
                </a:solidFill>
                <a:latin typeface="Times New Roman" panose="02020603050405020304" pitchFamily="18" charset="0"/>
                <a:ea typeface="新細明體" panose="02020500000000000000" pitchFamily="18" charset="-120"/>
              </a:defRPr>
            </a:lvl4pPr>
            <a:lvl5pPr marL="2057400" indent="-228600">
              <a:defRPr kumimoj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fld id="{6DEC61B6-AD4E-4FB6-ADEE-07A1E08BC9C2}" type="slidenum">
              <a:rPr kumimoji="0" lang="zh-TW" altLang="en-US">
                <a:solidFill>
                  <a:srgbClr val="4B3E21"/>
                </a:solidFill>
                <a:latin typeface="Arial" panose="020B0604020202020204" pitchFamily="34" charset="0"/>
              </a:rPr>
              <a:pPr/>
              <a:t>32</a:t>
            </a:fld>
            <a:endParaRPr kumimoji="0" lang="en-US" altLang="zh-TW">
              <a:solidFill>
                <a:srgbClr val="4B3E2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645920" y="2204864"/>
            <a:ext cx="7498080" cy="1143000"/>
          </a:xfrm>
        </p:spPr>
        <p:txBody>
          <a:bodyPr>
            <a:normAutofit fontScale="90000"/>
          </a:bodyPr>
          <a:lstStyle/>
          <a:p>
            <a:pPr marL="82550" indent="0">
              <a:lnSpc>
                <a:spcPct val="150000"/>
              </a:lnSpc>
            </a:pPr>
            <a:r>
              <a:rPr lang="zh-TW" altLang="en-US" sz="4800" dirty="0">
                <a:solidFill>
                  <a:srgbClr val="1E190D"/>
                </a:solidFill>
              </a:rPr>
              <a:t>壹、內部控制涵蓋範圍</a:t>
            </a:r>
            <a:endParaRPr lang="en-US" altLang="zh-TW" sz="4800" dirty="0">
              <a:solidFill>
                <a:srgbClr val="1E190D"/>
              </a:solidFill>
            </a:endParaRPr>
          </a:p>
        </p:txBody>
      </p:sp>
      <p:sp>
        <p:nvSpPr>
          <p:cNvPr id="3" name="投影片編號版面配置區 2"/>
          <p:cNvSpPr>
            <a:spLocks noGrp="1"/>
          </p:cNvSpPr>
          <p:nvPr>
            <p:ph type="sldNum" sz="quarter" idx="10"/>
          </p:nvPr>
        </p:nvSpPr>
        <p:spPr/>
        <p:txBody>
          <a:bodyPr/>
          <a:lstStyle/>
          <a:p>
            <a:fld id="{1D82B37B-D9D0-4312-B283-F49F6A54CC9A}" type="slidenum">
              <a:rPr lang="zh-TW" altLang="en-US" smtClean="0"/>
              <a:pPr/>
              <a:t>4</a:t>
            </a:fld>
            <a:endParaRPr lang="en-US" altLang="zh-TW"/>
          </a:p>
        </p:txBody>
      </p:sp>
    </p:spTree>
    <p:extLst>
      <p:ext uri="{BB962C8B-B14F-4D97-AF65-F5344CB8AC3E}">
        <p14:creationId xmlns:p14="http://schemas.microsoft.com/office/powerpoint/2010/main" val="67761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pPr marL="109728" indent="0">
              <a:buNone/>
            </a:pPr>
            <a:endParaRPr lang="en-US" altLang="zh-TW" dirty="0" smtClean="0"/>
          </a:p>
        </p:txBody>
      </p:sp>
      <p:sp>
        <p:nvSpPr>
          <p:cNvPr id="3" name="標題 2"/>
          <p:cNvSpPr>
            <a:spLocks noGrp="1"/>
          </p:cNvSpPr>
          <p:nvPr>
            <p:ph type="title"/>
          </p:nvPr>
        </p:nvSpPr>
        <p:spPr/>
        <p:txBody>
          <a:bodyPr/>
          <a:lstStyle/>
          <a:p>
            <a:pPr marL="0" indent="0">
              <a:buNone/>
            </a:pPr>
            <a:r>
              <a:rPr lang="zh-TW" altLang="en-US" dirty="0" smtClean="0"/>
              <a:t>內部控制主要範圍</a:t>
            </a:r>
            <a:endParaRPr lang="zh-TW" altLang="en-US" dirty="0"/>
          </a:p>
        </p:txBody>
      </p:sp>
      <p:graphicFrame>
        <p:nvGraphicFramePr>
          <p:cNvPr id="5" name="資料庫圖表 4"/>
          <p:cNvGraphicFramePr/>
          <p:nvPr>
            <p:extLst>
              <p:ext uri="{D42A27DB-BD31-4B8C-83A1-F6EECF244321}">
                <p14:modId xmlns:p14="http://schemas.microsoft.com/office/powerpoint/2010/main" val="275352731"/>
              </p:ext>
            </p:extLst>
          </p:nvPr>
        </p:nvGraphicFramePr>
        <p:xfrm>
          <a:off x="1524000" y="1397000"/>
          <a:ext cx="6576392" cy="4624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投影片編號版面配置區 3"/>
          <p:cNvSpPr>
            <a:spLocks noGrp="1"/>
          </p:cNvSpPr>
          <p:nvPr>
            <p:ph type="sldNum" sz="quarter" idx="4294967295"/>
          </p:nvPr>
        </p:nvSpPr>
        <p:spPr>
          <a:xfrm>
            <a:off x="8647272" y="6407944"/>
            <a:ext cx="365760" cy="365125"/>
          </a:xfrm>
          <a:prstGeom prst="rect">
            <a:avLst/>
          </a:prstGeom>
        </p:spPr>
        <p:txBody>
          <a:bodyPr/>
          <a:lstStyle/>
          <a:p>
            <a:fld id="{8B26CC4B-4F7E-4B14-BF65-4957B671B587}" type="slidenum">
              <a:rPr lang="zh-TW" altLang="en-US" smtClean="0"/>
              <a:pPr/>
              <a:t>5</a:t>
            </a:fld>
            <a:endParaRPr lang="zh-TW" altLang="en-US"/>
          </a:p>
        </p:txBody>
      </p:sp>
    </p:spTree>
    <p:extLst>
      <p:ext uri="{BB962C8B-B14F-4D97-AF65-F5344CB8AC3E}">
        <p14:creationId xmlns:p14="http://schemas.microsoft.com/office/powerpoint/2010/main" val="535849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pPr marL="109728" indent="0">
              <a:buNone/>
            </a:pPr>
            <a:endParaRPr lang="en-US" altLang="zh-TW" dirty="0" smtClean="0"/>
          </a:p>
        </p:txBody>
      </p:sp>
      <p:sp>
        <p:nvSpPr>
          <p:cNvPr id="3" name="標題 2"/>
          <p:cNvSpPr>
            <a:spLocks noGrp="1"/>
          </p:cNvSpPr>
          <p:nvPr>
            <p:ph type="title"/>
          </p:nvPr>
        </p:nvSpPr>
        <p:spPr>
          <a:xfrm>
            <a:off x="1147922" y="50449"/>
            <a:ext cx="7499350" cy="1143000"/>
          </a:xfrm>
        </p:spPr>
        <p:txBody>
          <a:bodyPr/>
          <a:lstStyle/>
          <a:p>
            <a:pPr marL="0" indent="0">
              <a:buNone/>
            </a:pPr>
            <a:r>
              <a:rPr lang="zh-TW" altLang="en-US" dirty="0" smtClean="0"/>
              <a:t>內部控制主要範圍</a:t>
            </a:r>
            <a:r>
              <a:rPr lang="en-US" altLang="zh-TW" dirty="0" smtClean="0"/>
              <a:t>-cont.</a:t>
            </a:r>
            <a:endParaRPr lang="zh-TW" altLang="en-US" dirty="0"/>
          </a:p>
        </p:txBody>
      </p:sp>
      <p:graphicFrame>
        <p:nvGraphicFramePr>
          <p:cNvPr id="5" name="資料庫圖表 4"/>
          <p:cNvGraphicFramePr/>
          <p:nvPr>
            <p:extLst>
              <p:ext uri="{D42A27DB-BD31-4B8C-83A1-F6EECF244321}">
                <p14:modId xmlns:p14="http://schemas.microsoft.com/office/powerpoint/2010/main" val="781093180"/>
              </p:ext>
            </p:extLst>
          </p:nvPr>
        </p:nvGraphicFramePr>
        <p:xfrm>
          <a:off x="644638" y="941008"/>
          <a:ext cx="8368394"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投影片編號版面配置區 3"/>
          <p:cNvSpPr>
            <a:spLocks noGrp="1"/>
          </p:cNvSpPr>
          <p:nvPr>
            <p:ph type="sldNum" sz="quarter" idx="4294967295"/>
          </p:nvPr>
        </p:nvSpPr>
        <p:spPr>
          <a:xfrm>
            <a:off x="8647272" y="6407944"/>
            <a:ext cx="365760" cy="365125"/>
          </a:xfrm>
          <a:prstGeom prst="rect">
            <a:avLst/>
          </a:prstGeom>
        </p:spPr>
        <p:txBody>
          <a:bodyPr/>
          <a:lstStyle/>
          <a:p>
            <a:fld id="{8B26CC4B-4F7E-4B14-BF65-4957B671B587}" type="slidenum">
              <a:rPr lang="zh-TW" altLang="en-US" smtClean="0"/>
              <a:pPr/>
              <a:t>6</a:t>
            </a:fld>
            <a:endParaRPr lang="zh-TW" altLang="en-US"/>
          </a:p>
        </p:txBody>
      </p:sp>
    </p:spTree>
    <p:extLst>
      <p:ext uri="{BB962C8B-B14F-4D97-AF65-F5344CB8AC3E}">
        <p14:creationId xmlns:p14="http://schemas.microsoft.com/office/powerpoint/2010/main" val="3485319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zh-TW" altLang="en-US" dirty="0" smtClean="0"/>
              <a:t>其他：</a:t>
            </a:r>
            <a:endParaRPr lang="en-US" altLang="zh-TW" dirty="0" smtClean="0"/>
          </a:p>
          <a:p>
            <a:pPr lvl="2"/>
            <a:r>
              <a:rPr lang="zh-TW" altLang="en-US" dirty="0" smtClean="0"/>
              <a:t>審計委員會議事運作之管理</a:t>
            </a:r>
            <a:endParaRPr lang="en-US" altLang="zh-TW" sz="1200" dirty="0" smtClean="0"/>
          </a:p>
          <a:p>
            <a:pPr lvl="2"/>
            <a:r>
              <a:rPr lang="zh-TW" altLang="en-US" dirty="0" smtClean="0"/>
              <a:t>防範</a:t>
            </a:r>
            <a:r>
              <a:rPr lang="zh-TW" altLang="en-US" dirty="0"/>
              <a:t>內線交易之</a:t>
            </a:r>
            <a:r>
              <a:rPr lang="zh-TW" altLang="en-US" dirty="0" smtClean="0"/>
              <a:t>管理</a:t>
            </a:r>
            <a:endParaRPr lang="en-US" altLang="zh-TW" dirty="0" smtClean="0"/>
          </a:p>
          <a:p>
            <a:pPr lvl="2"/>
            <a:r>
              <a:rPr lang="zh-TW" altLang="en-US" dirty="0" smtClean="0"/>
              <a:t>薪資報酬委員會運作之管理</a:t>
            </a:r>
            <a:endParaRPr lang="en-US" altLang="zh-TW" dirty="0" smtClean="0"/>
          </a:p>
        </p:txBody>
      </p:sp>
      <p:sp>
        <p:nvSpPr>
          <p:cNvPr id="3" name="標題 2"/>
          <p:cNvSpPr>
            <a:spLocks noGrp="1"/>
          </p:cNvSpPr>
          <p:nvPr>
            <p:ph type="title"/>
          </p:nvPr>
        </p:nvSpPr>
        <p:spPr/>
        <p:txBody>
          <a:bodyPr/>
          <a:lstStyle/>
          <a:p>
            <a:pPr marL="0" indent="0">
              <a:buNone/>
            </a:pPr>
            <a:r>
              <a:rPr lang="zh-TW" altLang="en-US" dirty="0" smtClean="0"/>
              <a:t>內部控制主要範圍</a:t>
            </a:r>
            <a:r>
              <a:rPr lang="en-US" altLang="zh-TW" dirty="0" smtClean="0"/>
              <a:t>-cont.</a:t>
            </a:r>
            <a:endParaRPr lang="zh-TW" altLang="en-US" dirty="0"/>
          </a:p>
        </p:txBody>
      </p:sp>
      <p:sp>
        <p:nvSpPr>
          <p:cNvPr id="4" name="投影片編號版面配置區 3"/>
          <p:cNvSpPr>
            <a:spLocks noGrp="1"/>
          </p:cNvSpPr>
          <p:nvPr>
            <p:ph type="sldNum" sz="quarter" idx="4294967295"/>
          </p:nvPr>
        </p:nvSpPr>
        <p:spPr>
          <a:xfrm>
            <a:off x="8647272" y="6407944"/>
            <a:ext cx="365760" cy="365125"/>
          </a:xfrm>
          <a:prstGeom prst="rect">
            <a:avLst/>
          </a:prstGeom>
        </p:spPr>
        <p:txBody>
          <a:bodyPr/>
          <a:lstStyle/>
          <a:p>
            <a:fld id="{8B26CC4B-4F7E-4B14-BF65-4957B671B587}" type="slidenum">
              <a:rPr lang="zh-TW" altLang="en-US" smtClean="0"/>
              <a:pPr/>
              <a:t>7</a:t>
            </a:fld>
            <a:endParaRPr lang="zh-TW" altLang="en-US"/>
          </a:p>
        </p:txBody>
      </p:sp>
    </p:spTree>
    <p:extLst>
      <p:ext uri="{BB962C8B-B14F-4D97-AF65-F5344CB8AC3E}">
        <p14:creationId xmlns:p14="http://schemas.microsoft.com/office/powerpoint/2010/main" val="730530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2204864"/>
            <a:ext cx="7884368" cy="1143000"/>
          </a:xfrm>
        </p:spPr>
        <p:txBody>
          <a:bodyPr>
            <a:normAutofit fontScale="90000"/>
          </a:bodyPr>
          <a:lstStyle/>
          <a:p>
            <a:pPr marL="82550" indent="0">
              <a:lnSpc>
                <a:spcPct val="150000"/>
              </a:lnSpc>
            </a:pPr>
            <a:r>
              <a:rPr lang="zh-TW" altLang="en-US" sz="4800" dirty="0">
                <a:solidFill>
                  <a:srgbClr val="1E190D"/>
                </a:solidFill>
              </a:rPr>
              <a:t>貳、近期內控查核</a:t>
            </a:r>
            <a:r>
              <a:rPr lang="zh-TW" altLang="en-US" sz="4800" dirty="0" smtClean="0">
                <a:solidFill>
                  <a:srgbClr val="1E190D"/>
                </a:solidFill>
              </a:rPr>
              <a:t>重點面向</a:t>
            </a:r>
            <a:r>
              <a:rPr lang="en-US" altLang="zh-TW" sz="4800" dirty="0" smtClean="0">
                <a:solidFill>
                  <a:srgbClr val="1E190D"/>
                </a:solidFill>
              </a:rPr>
              <a:t/>
            </a:r>
            <a:br>
              <a:rPr lang="en-US" altLang="zh-TW" sz="4800" dirty="0" smtClean="0">
                <a:solidFill>
                  <a:srgbClr val="1E190D"/>
                </a:solidFill>
              </a:rPr>
            </a:br>
            <a:r>
              <a:rPr lang="zh-TW" altLang="en-US" sz="4800" dirty="0" smtClean="0">
                <a:solidFill>
                  <a:srgbClr val="1E190D"/>
                </a:solidFill>
              </a:rPr>
              <a:t>        及</a:t>
            </a:r>
            <a:r>
              <a:rPr lang="zh-TW" altLang="en-US" sz="4800" dirty="0">
                <a:solidFill>
                  <a:srgbClr val="1E190D"/>
                </a:solidFill>
              </a:rPr>
              <a:t>常見缺失</a:t>
            </a:r>
          </a:p>
        </p:txBody>
      </p:sp>
      <p:sp>
        <p:nvSpPr>
          <p:cNvPr id="3" name="投影片編號版面配置區 2"/>
          <p:cNvSpPr>
            <a:spLocks noGrp="1"/>
          </p:cNvSpPr>
          <p:nvPr>
            <p:ph type="sldNum" sz="quarter" idx="10"/>
          </p:nvPr>
        </p:nvSpPr>
        <p:spPr/>
        <p:txBody>
          <a:bodyPr/>
          <a:lstStyle/>
          <a:p>
            <a:fld id="{1D82B37B-D9D0-4312-B283-F49F6A54CC9A}" type="slidenum">
              <a:rPr lang="zh-TW" altLang="en-US" smtClean="0"/>
              <a:pPr/>
              <a:t>8</a:t>
            </a:fld>
            <a:endParaRPr lang="en-US" altLang="zh-TW"/>
          </a:p>
        </p:txBody>
      </p:sp>
    </p:spTree>
    <p:extLst>
      <p:ext uri="{BB962C8B-B14F-4D97-AF65-F5344CB8AC3E}">
        <p14:creationId xmlns:p14="http://schemas.microsoft.com/office/powerpoint/2010/main" val="3744978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0" indent="0">
              <a:buNone/>
            </a:pPr>
            <a:r>
              <a:rPr lang="zh-TW" altLang="en-US" dirty="0"/>
              <a:t>近期內控查核</a:t>
            </a:r>
            <a:r>
              <a:rPr lang="zh-TW" altLang="en-US" dirty="0" smtClean="0"/>
              <a:t>重點面向</a:t>
            </a:r>
            <a:endParaRPr lang="zh-TW" altLang="en-US" dirty="0"/>
          </a:p>
        </p:txBody>
      </p:sp>
      <p:sp>
        <p:nvSpPr>
          <p:cNvPr id="3" name="內容版面配置區 2"/>
          <p:cNvSpPr>
            <a:spLocks noGrp="1"/>
          </p:cNvSpPr>
          <p:nvPr>
            <p:ph idx="1"/>
          </p:nvPr>
        </p:nvSpPr>
        <p:spPr>
          <a:xfrm>
            <a:off x="1343025" y="1196752"/>
            <a:ext cx="7499350" cy="4800600"/>
          </a:xfrm>
        </p:spPr>
        <p:txBody>
          <a:bodyPr/>
          <a:lstStyle/>
          <a:p>
            <a:pPr eaLnBrk="1" hangingPunct="1">
              <a:defRPr/>
            </a:pPr>
            <a:r>
              <a:rPr lang="zh-TW" altLang="en-US" sz="2500" dirty="0"/>
              <a:t>年度稽核計劃 </a:t>
            </a:r>
          </a:p>
          <a:p>
            <a:pPr eaLnBrk="1" hangingPunct="1">
              <a:defRPr/>
            </a:pPr>
            <a:r>
              <a:rPr lang="zh-TW" altLang="en-US" sz="2500" dirty="0"/>
              <a:t>稽核報告及追蹤報告</a:t>
            </a:r>
          </a:p>
          <a:p>
            <a:r>
              <a:rPr lang="zh-TW" altLang="en-US" sz="2500" dirty="0" smtClean="0"/>
              <a:t>取得或處分資產</a:t>
            </a:r>
            <a:endParaRPr lang="en-US" altLang="zh-TW" sz="2500" dirty="0" smtClean="0"/>
          </a:p>
          <a:p>
            <a:r>
              <a:rPr lang="zh-TW" altLang="en-US" sz="2500" dirty="0" smtClean="0"/>
              <a:t>從事衍生性商品交易</a:t>
            </a:r>
            <a:endParaRPr lang="en-US" altLang="zh-TW" sz="2500" dirty="0" smtClean="0"/>
          </a:p>
          <a:p>
            <a:r>
              <a:rPr lang="zh-TW" altLang="en-US" sz="2500" dirty="0" smtClean="0"/>
              <a:t>資金貸與他人</a:t>
            </a:r>
            <a:endParaRPr lang="en-US" altLang="zh-TW" sz="2500" dirty="0" smtClean="0"/>
          </a:p>
          <a:p>
            <a:r>
              <a:rPr lang="zh-TW" altLang="en-US" sz="2500" dirty="0" smtClean="0"/>
              <a:t>為他人背書保證</a:t>
            </a:r>
            <a:endParaRPr lang="en-US" altLang="zh-TW" sz="2500" dirty="0" smtClean="0"/>
          </a:p>
          <a:p>
            <a:r>
              <a:rPr lang="zh-TW" altLang="en-US" sz="2500" dirty="0" smtClean="0"/>
              <a:t>董事會運作情形</a:t>
            </a:r>
            <a:endParaRPr lang="en-US" altLang="zh-TW" sz="2500" dirty="0" smtClean="0"/>
          </a:p>
          <a:p>
            <a:r>
              <a:rPr lang="zh-TW" altLang="en-US" sz="2500" dirty="0" smtClean="0"/>
              <a:t>防範</a:t>
            </a:r>
            <a:r>
              <a:rPr lang="zh-TW" altLang="en-US" sz="2500" dirty="0"/>
              <a:t>內線交易之</a:t>
            </a:r>
            <a:r>
              <a:rPr lang="zh-TW" altLang="en-US" sz="2500" dirty="0" smtClean="0"/>
              <a:t>管理</a:t>
            </a:r>
            <a:endParaRPr lang="en-US" altLang="zh-TW" sz="2500" dirty="0" smtClean="0"/>
          </a:p>
          <a:p>
            <a:r>
              <a:rPr lang="zh-TW" altLang="en-US" sz="2500" dirty="0"/>
              <a:t>庫藏股轉讓員工之管理</a:t>
            </a:r>
            <a:r>
              <a:rPr lang="zh-TW" altLang="en-US" sz="2500" dirty="0" smtClean="0"/>
              <a:t>作業</a:t>
            </a:r>
            <a:endParaRPr lang="en-US" altLang="zh-TW" sz="2500" dirty="0" smtClean="0"/>
          </a:p>
          <a:p>
            <a:r>
              <a:rPr lang="zh-TW" altLang="en-US" sz="2500" dirty="0" smtClean="0"/>
              <a:t>對子公司之監督與管理</a:t>
            </a:r>
            <a:endParaRPr lang="en-US" altLang="zh-TW" sz="2500" dirty="0" smtClean="0"/>
          </a:p>
          <a:p>
            <a:r>
              <a:rPr lang="zh-TW" altLang="en-US" sz="2500" dirty="0"/>
              <a:t>獨立董事資格條件及獨立性</a:t>
            </a:r>
            <a:r>
              <a:rPr lang="zh-TW" altLang="en-US" sz="2500" dirty="0" smtClean="0"/>
              <a:t>審查</a:t>
            </a:r>
            <a:endParaRPr lang="en-US" altLang="zh-TW" sz="2500" dirty="0"/>
          </a:p>
        </p:txBody>
      </p:sp>
      <p:sp>
        <p:nvSpPr>
          <p:cNvPr id="4" name="投影片編號版面配置區 3"/>
          <p:cNvSpPr>
            <a:spLocks noGrp="1"/>
          </p:cNvSpPr>
          <p:nvPr>
            <p:ph type="sldNum" sz="quarter" idx="4294967295"/>
          </p:nvPr>
        </p:nvSpPr>
        <p:spPr>
          <a:xfrm>
            <a:off x="8613775" y="6305550"/>
            <a:ext cx="457200" cy="476250"/>
          </a:xfrm>
          <a:prstGeom prst="rect">
            <a:avLst/>
          </a:prstGeom>
        </p:spPr>
        <p:txBody>
          <a:bodyPr/>
          <a:lstStyle/>
          <a:p>
            <a:pPr>
              <a:defRPr/>
            </a:pPr>
            <a:fld id="{DA03085B-4766-458B-9DC2-C0461D596900}" type="slidenum">
              <a:rPr lang="en-US" altLang="zh-TW" smtClean="0"/>
              <a:pPr>
                <a:defRPr/>
              </a:pPr>
              <a:t>9</a:t>
            </a:fld>
            <a:endParaRPr lang="en-US" altLang="zh-TW"/>
          </a:p>
        </p:txBody>
      </p:sp>
    </p:spTree>
    <p:extLst>
      <p:ext uri="{BB962C8B-B14F-4D97-AF65-F5344CB8AC3E}">
        <p14:creationId xmlns:p14="http://schemas.microsoft.com/office/powerpoint/2010/main" val="38175089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佈景主題1">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24657</TotalTime>
  <Words>2470</Words>
  <Application>Microsoft Office PowerPoint</Application>
  <PresentationFormat>如螢幕大小 (4:3)</PresentationFormat>
  <Paragraphs>265</Paragraphs>
  <Slides>32</Slides>
  <Notes>25</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32</vt:i4>
      </vt:variant>
    </vt:vector>
  </HeadingPairs>
  <TitlesOfParts>
    <vt:vector size="44" baseType="lpstr">
      <vt:lpstr>Arial Unicode MS</vt:lpstr>
      <vt:lpstr>Gill Sans MT</vt:lpstr>
      <vt:lpstr>微軟正黑體</vt:lpstr>
      <vt:lpstr>新細明體</vt:lpstr>
      <vt:lpstr>標楷體</vt:lpstr>
      <vt:lpstr>Arial</vt:lpstr>
      <vt:lpstr>Calibri</vt:lpstr>
      <vt:lpstr>Times New Roman</vt:lpstr>
      <vt:lpstr>Verdana</vt:lpstr>
      <vt:lpstr>Wingdings</vt:lpstr>
      <vt:lpstr>Wingdings 2</vt:lpstr>
      <vt:lpstr>佈景主題1</vt:lpstr>
      <vt:lpstr>從近期案例探討內控風險與內稽人員的重要性</vt:lpstr>
      <vt:lpstr>免責聲明</vt:lpstr>
      <vt:lpstr>簡報大綱</vt:lpstr>
      <vt:lpstr>壹、內部控制涵蓋範圍</vt:lpstr>
      <vt:lpstr>內部控制主要範圍</vt:lpstr>
      <vt:lpstr>內部控制主要範圍-cont.</vt:lpstr>
      <vt:lpstr>內部控制主要範圍-cont.</vt:lpstr>
      <vt:lpstr>貳、近期內控查核重點面向         及常見缺失</vt:lpstr>
      <vt:lpstr>近期內控查核重點面向</vt:lpstr>
      <vt:lpstr>近期內控查核---主要法源</vt:lpstr>
      <vt:lpstr>年度稽核計畫</vt:lpstr>
      <vt:lpstr>稽核報告及追蹤報告</vt:lpstr>
      <vt:lpstr>近期內控查核常見缺失-              取得或處分資產 </vt:lpstr>
      <vt:lpstr>近期內控查核常見缺失-            從事衍生性商品交易 </vt:lpstr>
      <vt:lpstr>近期內控查核常見缺失-                  資金貸與他人</vt:lpstr>
      <vt:lpstr>近期內控查核常見缺失-                為他人背書保證</vt:lpstr>
      <vt:lpstr>近期內控查核常見缺失-                董事會運作情形</vt:lpstr>
      <vt:lpstr>近期內控查核常見缺失-   董事會及薪資報酬委員會運作情形</vt:lpstr>
      <vt:lpstr>近期內控查核常見缺失-            防範內線交易之管理</vt:lpstr>
      <vt:lpstr>近期內控查核重點-          庫藏股轉讓員工之管理</vt:lpstr>
      <vt:lpstr>近期內控查核常見缺失-          對子公司之監督與管理</vt:lpstr>
      <vt:lpstr>近期內控查核常見缺失-          對子公司之監督與管理</vt:lpstr>
      <vt:lpstr>近期內控查核常見缺失-其它</vt:lpstr>
      <vt:lpstr>近期內控查核重點-  獨立董事資格條件及獨立性審查</vt:lpstr>
      <vt:lpstr>叁、案例分享 (案例均經改編，非特指或影射任何個案)</vt:lpstr>
      <vt:lpstr>案例一：盜開銀行支票</vt:lpstr>
      <vt:lpstr>案例二：盜開商業本票</vt:lpstr>
      <vt:lpstr>案例三：利用職務之便中飽私囊</vt:lpstr>
      <vt:lpstr>案例四：利用職權侵占款項</vt:lpstr>
      <vt:lpstr>案例五：瞞天過海，盜賣公司商品</vt:lpstr>
      <vt:lpstr>案例六：盜領生產原料</vt:lpstr>
      <vt:lpstr>簡報結束 敬請指教</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開放式基金受益憑證交易平台規劃方案</dc:title>
  <dc:creator>柯馥甄</dc:creator>
  <cp:lastModifiedBy>TPEX</cp:lastModifiedBy>
  <cp:revision>1222</cp:revision>
  <cp:lastPrinted>2016-09-09T07:06:57Z</cp:lastPrinted>
  <dcterms:created xsi:type="dcterms:W3CDTF">2014-05-30T02:47:52Z</dcterms:created>
  <dcterms:modified xsi:type="dcterms:W3CDTF">2017-10-11T08:01:02Z</dcterms:modified>
</cp:coreProperties>
</file>