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8" r:id="rId1"/>
  </p:sldMasterIdLst>
  <p:notesMasterIdLst>
    <p:notesMasterId r:id="rId34"/>
  </p:notesMasterIdLst>
  <p:handoutMasterIdLst>
    <p:handoutMasterId r:id="rId35"/>
  </p:handoutMasterIdLst>
  <p:sldIdLst>
    <p:sldId id="256" r:id="rId2"/>
    <p:sldId id="526" r:id="rId3"/>
    <p:sldId id="444" r:id="rId4"/>
    <p:sldId id="463" r:id="rId5"/>
    <p:sldId id="459" r:id="rId6"/>
    <p:sldId id="460" r:id="rId7"/>
    <p:sldId id="461" r:id="rId8"/>
    <p:sldId id="464" r:id="rId9"/>
    <p:sldId id="462" r:id="rId10"/>
    <p:sldId id="479" r:id="rId11"/>
    <p:sldId id="523" r:id="rId12"/>
    <p:sldId id="522" r:id="rId13"/>
    <p:sldId id="477" r:id="rId14"/>
    <p:sldId id="478" r:id="rId15"/>
    <p:sldId id="480" r:id="rId16"/>
    <p:sldId id="481" r:id="rId17"/>
    <p:sldId id="482" r:id="rId18"/>
    <p:sldId id="513" r:id="rId19"/>
    <p:sldId id="473" r:id="rId20"/>
    <p:sldId id="502" r:id="rId21"/>
    <p:sldId id="483" r:id="rId22"/>
    <p:sldId id="500" r:id="rId23"/>
    <p:sldId id="493" r:id="rId24"/>
    <p:sldId id="475" r:id="rId25"/>
    <p:sldId id="465" r:id="rId26"/>
    <p:sldId id="507" r:id="rId27"/>
    <p:sldId id="508" r:id="rId28"/>
    <p:sldId id="515" r:id="rId29"/>
    <p:sldId id="517" r:id="rId30"/>
    <p:sldId id="518" r:id="rId31"/>
    <p:sldId id="521" r:id="rId32"/>
    <p:sldId id="458" r:id="rId33"/>
  </p:sldIdLst>
  <p:sldSz cx="9144000" cy="6858000" type="screen4x3"/>
  <p:notesSz cx="6797675" cy="9874250"/>
  <p:defaultTextStyle>
    <a:defPPr>
      <a:defRPr lang="zh-TW"/>
    </a:defPPr>
    <a:lvl1pPr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00CC"/>
    <a:srgbClr val="572314"/>
    <a:srgbClr val="660066"/>
    <a:srgbClr val="FF0000"/>
    <a:srgbClr val="002060"/>
    <a:srgbClr val="30303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73333" autoAdjust="0"/>
  </p:normalViewPr>
  <p:slideViewPr>
    <p:cSldViewPr>
      <p:cViewPr varScale="1">
        <p:scale>
          <a:sx n="65" d="100"/>
          <a:sy n="65" d="100"/>
        </p:scale>
        <p:origin x="2059" y="53"/>
      </p:cViewPr>
      <p:guideLst>
        <p:guide orient="horz" pos="2160"/>
        <p:guide pos="2880"/>
      </p:guideLst>
    </p:cSldViewPr>
  </p:slideViewPr>
  <p:outlineViewPr>
    <p:cViewPr>
      <p:scale>
        <a:sx n="33" d="100"/>
        <a:sy n="33" d="100"/>
      </p:scale>
      <p:origin x="0" y="-4018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946"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E4B66-6434-478B-9461-157AE3D2AD5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zh-TW" altLang="en-US"/>
        </a:p>
      </dgm:t>
    </dgm:pt>
    <dgm:pt modelId="{9038E326-D874-497D-9CA2-B53AF9EF5895}">
      <dgm:prSet phldrT="[文字]">
        <dgm:style>
          <a:lnRef idx="3">
            <a:schemeClr val="lt1"/>
          </a:lnRef>
          <a:fillRef idx="1">
            <a:schemeClr val="accent5"/>
          </a:fillRef>
          <a:effectRef idx="1">
            <a:schemeClr val="accent5"/>
          </a:effectRef>
          <a:fontRef idx="minor">
            <a:schemeClr val="lt1"/>
          </a:fontRef>
        </dgm:style>
      </dgm:prSet>
      <dgm:spPr/>
      <dgm:t>
        <a:bodyPr/>
        <a:lstStyle/>
        <a:p>
          <a:r>
            <a:rPr lang="zh-TW" altLang="en-US" b="1" dirty="0" smtClean="0">
              <a:latin typeface="+mj-ea"/>
              <a:ea typeface="+mj-ea"/>
            </a:rPr>
            <a:t>八大營運活動循環</a:t>
          </a:r>
          <a:endParaRPr lang="zh-TW" altLang="en-US" b="1" dirty="0">
            <a:latin typeface="+mj-ea"/>
            <a:ea typeface="+mj-ea"/>
          </a:endParaRPr>
        </a:p>
      </dgm:t>
    </dgm:pt>
    <dgm:pt modelId="{087449A1-A0F1-4AA5-BD96-89686E3A01B7}" type="parTrans" cxnId="{79D22466-DDC5-4B74-B5CA-B21530FCC867}">
      <dgm:prSet/>
      <dgm:spPr/>
      <dgm:t>
        <a:bodyPr/>
        <a:lstStyle/>
        <a:p>
          <a:endParaRPr lang="zh-TW" altLang="en-US"/>
        </a:p>
      </dgm:t>
    </dgm:pt>
    <dgm:pt modelId="{6E0B67C1-4F90-40FC-A3B2-4F825ECC03D2}" type="sibTrans" cxnId="{79D22466-DDC5-4B74-B5CA-B21530FCC867}">
      <dgm:prSet/>
      <dgm:spPr/>
      <dgm:t>
        <a:bodyPr/>
        <a:lstStyle/>
        <a:p>
          <a:endParaRPr lang="zh-TW" altLang="en-US"/>
        </a:p>
      </dgm:t>
    </dgm:pt>
    <dgm:pt modelId="{C5A06741-7CFD-426F-BA5F-21B35601710E}">
      <dgm:prSet phldrT="[文字]"/>
      <dgm:spPr/>
      <dgm:t>
        <a:bodyPr/>
        <a:lstStyle/>
        <a:p>
          <a:r>
            <a:rPr lang="zh-TW" altLang="en-US" b="1" dirty="0" smtClean="0">
              <a:latin typeface="+mj-ea"/>
              <a:ea typeface="+mj-ea"/>
            </a:rPr>
            <a:t>銷售及收款</a:t>
          </a:r>
          <a:endParaRPr lang="zh-TW" altLang="en-US" b="1" dirty="0">
            <a:latin typeface="+mj-ea"/>
            <a:ea typeface="+mj-ea"/>
          </a:endParaRPr>
        </a:p>
      </dgm:t>
    </dgm:pt>
    <dgm:pt modelId="{A41919FD-267A-4BDA-9C5D-4613D35058E0}" type="parTrans" cxnId="{94AF3A35-DFA7-4622-BCC5-5DF20DE20447}">
      <dgm:prSet/>
      <dgm:spPr/>
      <dgm:t>
        <a:bodyPr/>
        <a:lstStyle/>
        <a:p>
          <a:endParaRPr lang="zh-TW" altLang="en-US"/>
        </a:p>
      </dgm:t>
    </dgm:pt>
    <dgm:pt modelId="{1F737711-1CF0-4AC2-B636-3AB0A600AABC}" type="sibTrans" cxnId="{94AF3A35-DFA7-4622-BCC5-5DF20DE20447}">
      <dgm:prSet/>
      <dgm:spPr/>
      <dgm:t>
        <a:bodyPr/>
        <a:lstStyle/>
        <a:p>
          <a:endParaRPr lang="zh-TW" altLang="en-US"/>
        </a:p>
      </dgm:t>
    </dgm:pt>
    <dgm:pt modelId="{98CD67FD-BE05-4770-BC64-99739607309A}">
      <dgm:prSet phldrT="[文字]"/>
      <dgm:spPr/>
      <dgm:t>
        <a:bodyPr/>
        <a:lstStyle/>
        <a:p>
          <a:r>
            <a:rPr lang="zh-TW" altLang="en-US" b="1" dirty="0" smtClean="0">
              <a:latin typeface="+mj-ea"/>
              <a:ea typeface="+mj-ea"/>
            </a:rPr>
            <a:t>採購及付款</a:t>
          </a:r>
          <a:endParaRPr lang="zh-TW" altLang="en-US" b="1" dirty="0">
            <a:latin typeface="+mj-ea"/>
            <a:ea typeface="+mj-ea"/>
          </a:endParaRPr>
        </a:p>
      </dgm:t>
    </dgm:pt>
    <dgm:pt modelId="{A129CB27-D315-4695-8039-2F903757C442}" type="parTrans" cxnId="{9AD19429-660D-4800-9DF3-0D36A12BDF82}">
      <dgm:prSet/>
      <dgm:spPr/>
      <dgm:t>
        <a:bodyPr/>
        <a:lstStyle/>
        <a:p>
          <a:endParaRPr lang="zh-TW" altLang="en-US"/>
        </a:p>
      </dgm:t>
    </dgm:pt>
    <dgm:pt modelId="{5A5F65EF-4AFC-480F-8590-24EA58C1BFC5}" type="sibTrans" cxnId="{9AD19429-660D-4800-9DF3-0D36A12BDF82}">
      <dgm:prSet/>
      <dgm:spPr/>
      <dgm:t>
        <a:bodyPr/>
        <a:lstStyle/>
        <a:p>
          <a:endParaRPr lang="zh-TW" altLang="en-US"/>
        </a:p>
      </dgm:t>
    </dgm:pt>
    <dgm:pt modelId="{C9C7B438-0E71-4BFA-861B-F9F183CEC479}">
      <dgm:prSet phldrT="[文字]"/>
      <dgm:spPr/>
      <dgm:t>
        <a:bodyPr/>
        <a:lstStyle/>
        <a:p>
          <a:r>
            <a:rPr lang="zh-TW" altLang="en-US" b="1" dirty="0" smtClean="0">
              <a:latin typeface="+mj-ea"/>
              <a:ea typeface="+mj-ea"/>
            </a:rPr>
            <a:t>生產</a:t>
          </a:r>
          <a:endParaRPr lang="zh-TW" altLang="en-US" b="1" dirty="0">
            <a:latin typeface="+mj-ea"/>
            <a:ea typeface="+mj-ea"/>
          </a:endParaRPr>
        </a:p>
      </dgm:t>
    </dgm:pt>
    <dgm:pt modelId="{E1393F3E-2D2E-4C22-B247-D52561342FFB}" type="parTrans" cxnId="{1A316EE8-1276-4BF1-90E7-C0052D4125CF}">
      <dgm:prSet/>
      <dgm:spPr/>
      <dgm:t>
        <a:bodyPr/>
        <a:lstStyle/>
        <a:p>
          <a:endParaRPr lang="zh-TW" altLang="en-US"/>
        </a:p>
      </dgm:t>
    </dgm:pt>
    <dgm:pt modelId="{37F42738-7E1D-432B-9D30-40C6C0DCE892}" type="sibTrans" cxnId="{1A316EE8-1276-4BF1-90E7-C0052D4125CF}">
      <dgm:prSet/>
      <dgm:spPr/>
      <dgm:t>
        <a:bodyPr/>
        <a:lstStyle/>
        <a:p>
          <a:endParaRPr lang="zh-TW" altLang="en-US"/>
        </a:p>
      </dgm:t>
    </dgm:pt>
    <dgm:pt modelId="{1D163BA6-1E27-4B4B-A15F-6F59796D491A}">
      <dgm:prSet phldrT="[文字]"/>
      <dgm:spPr/>
      <dgm:t>
        <a:bodyPr/>
        <a:lstStyle/>
        <a:p>
          <a:r>
            <a:rPr lang="zh-TW" altLang="en-US" b="1" dirty="0" smtClean="0">
              <a:latin typeface="+mj-ea"/>
              <a:ea typeface="+mj-ea"/>
            </a:rPr>
            <a:t>薪工</a:t>
          </a:r>
          <a:endParaRPr lang="zh-TW" altLang="en-US" b="1" dirty="0">
            <a:latin typeface="+mj-ea"/>
            <a:ea typeface="+mj-ea"/>
          </a:endParaRPr>
        </a:p>
      </dgm:t>
    </dgm:pt>
    <dgm:pt modelId="{128C2064-4FD3-43C0-A50A-D299785BE1B1}" type="parTrans" cxnId="{470436DD-985F-4E55-866B-3E6D0BF858E1}">
      <dgm:prSet/>
      <dgm:spPr/>
      <dgm:t>
        <a:bodyPr/>
        <a:lstStyle/>
        <a:p>
          <a:endParaRPr lang="zh-TW" altLang="en-US"/>
        </a:p>
      </dgm:t>
    </dgm:pt>
    <dgm:pt modelId="{BAEF8DC4-D9C4-4435-8A24-452009B5E5C5}" type="sibTrans" cxnId="{470436DD-985F-4E55-866B-3E6D0BF858E1}">
      <dgm:prSet/>
      <dgm:spPr/>
      <dgm:t>
        <a:bodyPr/>
        <a:lstStyle/>
        <a:p>
          <a:endParaRPr lang="zh-TW" altLang="en-US"/>
        </a:p>
      </dgm:t>
    </dgm:pt>
    <dgm:pt modelId="{C435BDC8-2946-4E74-BAD2-E03B703EB2D7}">
      <dgm:prSet phldrT="[文字]" phldr="1"/>
      <dgm:spPr/>
      <dgm:t>
        <a:bodyPr/>
        <a:lstStyle/>
        <a:p>
          <a:endParaRPr lang="zh-TW" altLang="en-US" dirty="0"/>
        </a:p>
      </dgm:t>
    </dgm:pt>
    <dgm:pt modelId="{D2F661C5-81E4-4507-93DE-FAED17B2552C}" type="parTrans" cxnId="{7A332381-902D-42EF-A343-482DF7395E7E}">
      <dgm:prSet/>
      <dgm:spPr/>
      <dgm:t>
        <a:bodyPr/>
        <a:lstStyle/>
        <a:p>
          <a:endParaRPr lang="zh-TW" altLang="en-US"/>
        </a:p>
      </dgm:t>
    </dgm:pt>
    <dgm:pt modelId="{C228AE78-8285-42F7-A518-7BE565F75FBD}" type="sibTrans" cxnId="{7A332381-902D-42EF-A343-482DF7395E7E}">
      <dgm:prSet/>
      <dgm:spPr/>
      <dgm:t>
        <a:bodyPr/>
        <a:lstStyle/>
        <a:p>
          <a:endParaRPr lang="zh-TW" altLang="en-US"/>
        </a:p>
      </dgm:t>
    </dgm:pt>
    <dgm:pt modelId="{EC6B3D9D-41BC-4292-98AC-0412DC3BBBE5}">
      <dgm:prSet phldrT="[文字]"/>
      <dgm:spPr/>
      <dgm:t>
        <a:bodyPr/>
        <a:lstStyle/>
        <a:p>
          <a:r>
            <a:rPr lang="zh-TW" altLang="en-US" b="1" dirty="0" smtClean="0">
              <a:latin typeface="+mj-ea"/>
              <a:ea typeface="+mj-ea"/>
            </a:rPr>
            <a:t>研發</a:t>
          </a:r>
          <a:endParaRPr lang="zh-TW" altLang="en-US" b="1" dirty="0">
            <a:latin typeface="+mj-ea"/>
            <a:ea typeface="+mj-ea"/>
          </a:endParaRPr>
        </a:p>
      </dgm:t>
    </dgm:pt>
    <dgm:pt modelId="{803B28FD-7945-4F7A-832C-DC403333BF46}" type="parTrans" cxnId="{0CC2FC1E-2340-4E51-80F8-38A9A86B9840}">
      <dgm:prSet/>
      <dgm:spPr/>
      <dgm:t>
        <a:bodyPr/>
        <a:lstStyle/>
        <a:p>
          <a:endParaRPr lang="zh-TW" altLang="en-US"/>
        </a:p>
      </dgm:t>
    </dgm:pt>
    <dgm:pt modelId="{1EE5DB0B-6002-4E2E-BAF7-91CF6B19A089}" type="sibTrans" cxnId="{0CC2FC1E-2340-4E51-80F8-38A9A86B9840}">
      <dgm:prSet/>
      <dgm:spPr/>
      <dgm:t>
        <a:bodyPr/>
        <a:lstStyle/>
        <a:p>
          <a:endParaRPr lang="zh-TW" altLang="en-US"/>
        </a:p>
      </dgm:t>
    </dgm:pt>
    <dgm:pt modelId="{5435C872-5092-4558-8794-CC9F380D8EC3}">
      <dgm:prSet phldrT="[文字]"/>
      <dgm:spPr/>
      <dgm:t>
        <a:bodyPr/>
        <a:lstStyle/>
        <a:p>
          <a:r>
            <a:rPr lang="zh-TW" altLang="en-US" b="1" dirty="0" smtClean="0">
              <a:latin typeface="+mj-ea"/>
              <a:ea typeface="+mj-ea"/>
            </a:rPr>
            <a:t>融資</a:t>
          </a:r>
          <a:endParaRPr lang="zh-TW" altLang="en-US" b="1" dirty="0">
            <a:latin typeface="+mj-ea"/>
            <a:ea typeface="+mj-ea"/>
          </a:endParaRPr>
        </a:p>
      </dgm:t>
    </dgm:pt>
    <dgm:pt modelId="{3007724B-2DC8-47C8-A17A-377D184840A0}" type="parTrans" cxnId="{84D59C05-1E30-450A-A8D8-E66B4763465F}">
      <dgm:prSet/>
      <dgm:spPr/>
      <dgm:t>
        <a:bodyPr/>
        <a:lstStyle/>
        <a:p>
          <a:endParaRPr lang="zh-TW" altLang="en-US"/>
        </a:p>
      </dgm:t>
    </dgm:pt>
    <dgm:pt modelId="{DB818E8A-F399-47BD-932B-8A5B36775C1A}" type="sibTrans" cxnId="{84D59C05-1E30-450A-A8D8-E66B4763465F}">
      <dgm:prSet/>
      <dgm:spPr/>
      <dgm:t>
        <a:bodyPr/>
        <a:lstStyle/>
        <a:p>
          <a:endParaRPr lang="zh-TW" altLang="en-US"/>
        </a:p>
      </dgm:t>
    </dgm:pt>
    <dgm:pt modelId="{1F76F58D-B975-4B14-8133-F0708F5B8CEA}">
      <dgm:prSet phldrT="[文字]"/>
      <dgm:spPr/>
      <dgm:t>
        <a:bodyPr/>
        <a:lstStyle/>
        <a:p>
          <a:r>
            <a:rPr lang="zh-TW" altLang="en-US" b="1" dirty="0" smtClean="0">
              <a:latin typeface="+mj-ea"/>
              <a:ea typeface="+mj-ea"/>
            </a:rPr>
            <a:t>固定資產</a:t>
          </a:r>
          <a:endParaRPr lang="zh-TW" altLang="en-US" b="1" dirty="0">
            <a:latin typeface="+mj-ea"/>
            <a:ea typeface="+mj-ea"/>
          </a:endParaRPr>
        </a:p>
      </dgm:t>
    </dgm:pt>
    <dgm:pt modelId="{EA235507-E162-40A0-99D5-FA2D263F72A0}" type="parTrans" cxnId="{3360A873-D7BB-44F4-B154-434AB76DC283}">
      <dgm:prSet/>
      <dgm:spPr/>
      <dgm:t>
        <a:bodyPr/>
        <a:lstStyle/>
        <a:p>
          <a:endParaRPr lang="zh-TW" altLang="en-US"/>
        </a:p>
      </dgm:t>
    </dgm:pt>
    <dgm:pt modelId="{4C4EBB12-703B-4781-AEC6-BF254831E410}" type="sibTrans" cxnId="{3360A873-D7BB-44F4-B154-434AB76DC283}">
      <dgm:prSet/>
      <dgm:spPr/>
      <dgm:t>
        <a:bodyPr/>
        <a:lstStyle/>
        <a:p>
          <a:endParaRPr lang="zh-TW" altLang="en-US"/>
        </a:p>
      </dgm:t>
    </dgm:pt>
    <dgm:pt modelId="{59226851-18E9-43CE-8EA4-BE2DD3D2D4DA}">
      <dgm:prSet phldrT="[文字]"/>
      <dgm:spPr/>
      <dgm:t>
        <a:bodyPr/>
        <a:lstStyle/>
        <a:p>
          <a:r>
            <a:rPr lang="zh-TW" altLang="en-US" b="1" dirty="0" smtClean="0">
              <a:latin typeface="+mj-ea"/>
              <a:ea typeface="+mj-ea"/>
            </a:rPr>
            <a:t>投資</a:t>
          </a:r>
          <a:endParaRPr lang="zh-TW" altLang="en-US" b="1" dirty="0">
            <a:latin typeface="+mj-ea"/>
            <a:ea typeface="+mj-ea"/>
          </a:endParaRPr>
        </a:p>
      </dgm:t>
    </dgm:pt>
    <dgm:pt modelId="{9891D43F-E3CF-423A-9B4D-CA17AE5A115E}" type="parTrans" cxnId="{F26A6C60-1ED2-4F12-83FE-D1D7EDE10B32}">
      <dgm:prSet/>
      <dgm:spPr/>
      <dgm:t>
        <a:bodyPr/>
        <a:lstStyle/>
        <a:p>
          <a:endParaRPr lang="zh-TW" altLang="en-US"/>
        </a:p>
      </dgm:t>
    </dgm:pt>
    <dgm:pt modelId="{D42102FF-05C4-49EF-9C5E-5834042CE198}" type="sibTrans" cxnId="{F26A6C60-1ED2-4F12-83FE-D1D7EDE10B32}">
      <dgm:prSet/>
      <dgm:spPr/>
      <dgm:t>
        <a:bodyPr/>
        <a:lstStyle/>
        <a:p>
          <a:endParaRPr lang="zh-TW" altLang="en-US"/>
        </a:p>
      </dgm:t>
    </dgm:pt>
    <dgm:pt modelId="{1375FB06-88DA-4917-B741-FC3DBA84873C}" type="pres">
      <dgm:prSet presAssocID="{43AE4B66-6434-478B-9461-157AE3D2AD56}" presName="composite" presStyleCnt="0">
        <dgm:presLayoutVars>
          <dgm:chMax val="1"/>
          <dgm:dir/>
          <dgm:resizeHandles val="exact"/>
        </dgm:presLayoutVars>
      </dgm:prSet>
      <dgm:spPr/>
      <dgm:t>
        <a:bodyPr/>
        <a:lstStyle/>
        <a:p>
          <a:endParaRPr lang="zh-TW" altLang="en-US"/>
        </a:p>
      </dgm:t>
    </dgm:pt>
    <dgm:pt modelId="{D4B0811D-1D9C-42A8-AC2D-1ACFCF5F8C7F}" type="pres">
      <dgm:prSet presAssocID="{43AE4B66-6434-478B-9461-157AE3D2AD56}" presName="radial" presStyleCnt="0">
        <dgm:presLayoutVars>
          <dgm:animLvl val="ctr"/>
        </dgm:presLayoutVars>
      </dgm:prSet>
      <dgm:spPr/>
    </dgm:pt>
    <dgm:pt modelId="{7167718E-FE15-48F8-9EAD-FAEE86B51367}" type="pres">
      <dgm:prSet presAssocID="{9038E326-D874-497D-9CA2-B53AF9EF5895}" presName="centerShape" presStyleLbl="vennNode1" presStyleIdx="0" presStyleCnt="9"/>
      <dgm:spPr/>
      <dgm:t>
        <a:bodyPr/>
        <a:lstStyle/>
        <a:p>
          <a:endParaRPr lang="zh-TW" altLang="en-US"/>
        </a:p>
      </dgm:t>
    </dgm:pt>
    <dgm:pt modelId="{DEC983C2-2F8B-46EF-9EC0-18BD794117D9}" type="pres">
      <dgm:prSet presAssocID="{C5A06741-7CFD-426F-BA5F-21B35601710E}" presName="node" presStyleLbl="vennNode1" presStyleIdx="1" presStyleCnt="9">
        <dgm:presLayoutVars>
          <dgm:bulletEnabled val="1"/>
        </dgm:presLayoutVars>
      </dgm:prSet>
      <dgm:spPr/>
      <dgm:t>
        <a:bodyPr/>
        <a:lstStyle/>
        <a:p>
          <a:endParaRPr lang="zh-TW" altLang="en-US"/>
        </a:p>
      </dgm:t>
    </dgm:pt>
    <dgm:pt modelId="{0D5AB934-35A3-405A-870F-9FEB5E66D9EC}" type="pres">
      <dgm:prSet presAssocID="{98CD67FD-BE05-4770-BC64-99739607309A}" presName="node" presStyleLbl="vennNode1" presStyleIdx="2" presStyleCnt="9">
        <dgm:presLayoutVars>
          <dgm:bulletEnabled val="1"/>
        </dgm:presLayoutVars>
      </dgm:prSet>
      <dgm:spPr/>
      <dgm:t>
        <a:bodyPr/>
        <a:lstStyle/>
        <a:p>
          <a:endParaRPr lang="zh-TW" altLang="en-US"/>
        </a:p>
      </dgm:t>
    </dgm:pt>
    <dgm:pt modelId="{F618EBA8-6BF0-4A6B-B957-3BB19E5260E0}" type="pres">
      <dgm:prSet presAssocID="{C9C7B438-0E71-4BFA-861B-F9F183CEC479}" presName="node" presStyleLbl="vennNode1" presStyleIdx="3" presStyleCnt="9">
        <dgm:presLayoutVars>
          <dgm:bulletEnabled val="1"/>
        </dgm:presLayoutVars>
      </dgm:prSet>
      <dgm:spPr/>
      <dgm:t>
        <a:bodyPr/>
        <a:lstStyle/>
        <a:p>
          <a:endParaRPr lang="zh-TW" altLang="en-US"/>
        </a:p>
      </dgm:t>
    </dgm:pt>
    <dgm:pt modelId="{B4C050B4-F262-42DF-B675-D77645622F93}" type="pres">
      <dgm:prSet presAssocID="{1D163BA6-1E27-4B4B-A15F-6F59796D491A}" presName="node" presStyleLbl="vennNode1" presStyleIdx="4" presStyleCnt="9" custRadScaleRad="102380" custRadScaleInc="1688">
        <dgm:presLayoutVars>
          <dgm:bulletEnabled val="1"/>
        </dgm:presLayoutVars>
      </dgm:prSet>
      <dgm:spPr/>
      <dgm:t>
        <a:bodyPr/>
        <a:lstStyle/>
        <a:p>
          <a:endParaRPr lang="zh-TW" altLang="en-US"/>
        </a:p>
      </dgm:t>
    </dgm:pt>
    <dgm:pt modelId="{5102A8C6-605C-4865-95E1-A01A237190EB}" type="pres">
      <dgm:prSet presAssocID="{5435C872-5092-4558-8794-CC9F380D8EC3}" presName="node" presStyleLbl="vennNode1" presStyleIdx="5" presStyleCnt="9">
        <dgm:presLayoutVars>
          <dgm:bulletEnabled val="1"/>
        </dgm:presLayoutVars>
      </dgm:prSet>
      <dgm:spPr/>
      <dgm:t>
        <a:bodyPr/>
        <a:lstStyle/>
        <a:p>
          <a:endParaRPr lang="zh-TW" altLang="en-US"/>
        </a:p>
      </dgm:t>
    </dgm:pt>
    <dgm:pt modelId="{AC53CCE3-123C-4756-9DBF-331E8EE05150}" type="pres">
      <dgm:prSet presAssocID="{1F76F58D-B975-4B14-8133-F0708F5B8CEA}" presName="node" presStyleLbl="vennNode1" presStyleIdx="6" presStyleCnt="9">
        <dgm:presLayoutVars>
          <dgm:bulletEnabled val="1"/>
        </dgm:presLayoutVars>
      </dgm:prSet>
      <dgm:spPr/>
      <dgm:t>
        <a:bodyPr/>
        <a:lstStyle/>
        <a:p>
          <a:endParaRPr lang="zh-TW" altLang="en-US"/>
        </a:p>
      </dgm:t>
    </dgm:pt>
    <dgm:pt modelId="{E828FA96-85DD-4A89-8A47-8570B49D746B}" type="pres">
      <dgm:prSet presAssocID="{59226851-18E9-43CE-8EA4-BE2DD3D2D4DA}" presName="node" presStyleLbl="vennNode1" presStyleIdx="7" presStyleCnt="9">
        <dgm:presLayoutVars>
          <dgm:bulletEnabled val="1"/>
        </dgm:presLayoutVars>
      </dgm:prSet>
      <dgm:spPr/>
      <dgm:t>
        <a:bodyPr/>
        <a:lstStyle/>
        <a:p>
          <a:endParaRPr lang="zh-TW" altLang="en-US"/>
        </a:p>
      </dgm:t>
    </dgm:pt>
    <dgm:pt modelId="{5D72973B-8BD9-49B2-B030-D277294883BA}" type="pres">
      <dgm:prSet presAssocID="{EC6B3D9D-41BC-4292-98AC-0412DC3BBBE5}" presName="node" presStyleLbl="vennNode1" presStyleIdx="8" presStyleCnt="9">
        <dgm:presLayoutVars>
          <dgm:bulletEnabled val="1"/>
        </dgm:presLayoutVars>
      </dgm:prSet>
      <dgm:spPr/>
      <dgm:t>
        <a:bodyPr/>
        <a:lstStyle/>
        <a:p>
          <a:endParaRPr lang="zh-TW" altLang="en-US"/>
        </a:p>
      </dgm:t>
    </dgm:pt>
  </dgm:ptLst>
  <dgm:cxnLst>
    <dgm:cxn modelId="{1A316EE8-1276-4BF1-90E7-C0052D4125CF}" srcId="{9038E326-D874-497D-9CA2-B53AF9EF5895}" destId="{C9C7B438-0E71-4BFA-861B-F9F183CEC479}" srcOrd="2" destOrd="0" parTransId="{E1393F3E-2D2E-4C22-B247-D52561342FFB}" sibTransId="{37F42738-7E1D-432B-9D30-40C6C0DCE892}"/>
    <dgm:cxn modelId="{F26A6C60-1ED2-4F12-83FE-D1D7EDE10B32}" srcId="{9038E326-D874-497D-9CA2-B53AF9EF5895}" destId="{59226851-18E9-43CE-8EA4-BE2DD3D2D4DA}" srcOrd="6" destOrd="0" parTransId="{9891D43F-E3CF-423A-9B4D-CA17AE5A115E}" sibTransId="{D42102FF-05C4-49EF-9C5E-5834042CE198}"/>
    <dgm:cxn modelId="{30AE77BC-3183-4B7E-A67D-A94FAFA81D96}" type="presOf" srcId="{C5A06741-7CFD-426F-BA5F-21B35601710E}" destId="{DEC983C2-2F8B-46EF-9EC0-18BD794117D9}" srcOrd="0" destOrd="0" presId="urn:microsoft.com/office/officeart/2005/8/layout/radial3"/>
    <dgm:cxn modelId="{6EB7A636-D5E9-461C-B953-5622A4DAA26F}" type="presOf" srcId="{43AE4B66-6434-478B-9461-157AE3D2AD56}" destId="{1375FB06-88DA-4917-B741-FC3DBA84873C}" srcOrd="0" destOrd="0" presId="urn:microsoft.com/office/officeart/2005/8/layout/radial3"/>
    <dgm:cxn modelId="{84D59C05-1E30-450A-A8D8-E66B4763465F}" srcId="{9038E326-D874-497D-9CA2-B53AF9EF5895}" destId="{5435C872-5092-4558-8794-CC9F380D8EC3}" srcOrd="4" destOrd="0" parTransId="{3007724B-2DC8-47C8-A17A-377D184840A0}" sibTransId="{DB818E8A-F399-47BD-932B-8A5B36775C1A}"/>
    <dgm:cxn modelId="{708158B0-9BAF-44CB-878B-184355CD95DF}" type="presOf" srcId="{1F76F58D-B975-4B14-8133-F0708F5B8CEA}" destId="{AC53CCE3-123C-4756-9DBF-331E8EE05150}" srcOrd="0" destOrd="0" presId="urn:microsoft.com/office/officeart/2005/8/layout/radial3"/>
    <dgm:cxn modelId="{D325D95E-A233-4538-8EBD-7B823B43CABB}" type="presOf" srcId="{9038E326-D874-497D-9CA2-B53AF9EF5895}" destId="{7167718E-FE15-48F8-9EAD-FAEE86B51367}" srcOrd="0" destOrd="0" presId="urn:microsoft.com/office/officeart/2005/8/layout/radial3"/>
    <dgm:cxn modelId="{94AF3A35-DFA7-4622-BCC5-5DF20DE20447}" srcId="{9038E326-D874-497D-9CA2-B53AF9EF5895}" destId="{C5A06741-7CFD-426F-BA5F-21B35601710E}" srcOrd="0" destOrd="0" parTransId="{A41919FD-267A-4BDA-9C5D-4613D35058E0}" sibTransId="{1F737711-1CF0-4AC2-B636-3AB0A600AABC}"/>
    <dgm:cxn modelId="{3360A873-D7BB-44F4-B154-434AB76DC283}" srcId="{9038E326-D874-497D-9CA2-B53AF9EF5895}" destId="{1F76F58D-B975-4B14-8133-F0708F5B8CEA}" srcOrd="5" destOrd="0" parTransId="{EA235507-E162-40A0-99D5-FA2D263F72A0}" sibTransId="{4C4EBB12-703B-4781-AEC6-BF254831E410}"/>
    <dgm:cxn modelId="{706F4481-E71F-416F-9BF6-2107924F5E06}" type="presOf" srcId="{98CD67FD-BE05-4770-BC64-99739607309A}" destId="{0D5AB934-35A3-405A-870F-9FEB5E66D9EC}" srcOrd="0" destOrd="0" presId="urn:microsoft.com/office/officeart/2005/8/layout/radial3"/>
    <dgm:cxn modelId="{8EAEC0EE-45B1-4A98-94EA-7E945CA9475A}" type="presOf" srcId="{1D163BA6-1E27-4B4B-A15F-6F59796D491A}" destId="{B4C050B4-F262-42DF-B675-D77645622F93}" srcOrd="0" destOrd="0" presId="urn:microsoft.com/office/officeart/2005/8/layout/radial3"/>
    <dgm:cxn modelId="{7A332381-902D-42EF-A343-482DF7395E7E}" srcId="{43AE4B66-6434-478B-9461-157AE3D2AD56}" destId="{C435BDC8-2946-4E74-BAD2-E03B703EB2D7}" srcOrd="1" destOrd="0" parTransId="{D2F661C5-81E4-4507-93DE-FAED17B2552C}" sibTransId="{C228AE78-8285-42F7-A518-7BE565F75FBD}"/>
    <dgm:cxn modelId="{CD6ECACC-A0C1-4FD0-B67D-DFAFF75C8CB4}" type="presOf" srcId="{5435C872-5092-4558-8794-CC9F380D8EC3}" destId="{5102A8C6-605C-4865-95E1-A01A237190EB}" srcOrd="0" destOrd="0" presId="urn:microsoft.com/office/officeart/2005/8/layout/radial3"/>
    <dgm:cxn modelId="{9B0CB3A2-FC9B-4CD0-8E66-DB85EFF26C77}" type="presOf" srcId="{C9C7B438-0E71-4BFA-861B-F9F183CEC479}" destId="{F618EBA8-6BF0-4A6B-B957-3BB19E5260E0}" srcOrd="0" destOrd="0" presId="urn:microsoft.com/office/officeart/2005/8/layout/radial3"/>
    <dgm:cxn modelId="{79D22466-DDC5-4B74-B5CA-B21530FCC867}" srcId="{43AE4B66-6434-478B-9461-157AE3D2AD56}" destId="{9038E326-D874-497D-9CA2-B53AF9EF5895}" srcOrd="0" destOrd="0" parTransId="{087449A1-A0F1-4AA5-BD96-89686E3A01B7}" sibTransId="{6E0B67C1-4F90-40FC-A3B2-4F825ECC03D2}"/>
    <dgm:cxn modelId="{0CC2FC1E-2340-4E51-80F8-38A9A86B9840}" srcId="{9038E326-D874-497D-9CA2-B53AF9EF5895}" destId="{EC6B3D9D-41BC-4292-98AC-0412DC3BBBE5}" srcOrd="7" destOrd="0" parTransId="{803B28FD-7945-4F7A-832C-DC403333BF46}" sibTransId="{1EE5DB0B-6002-4E2E-BAF7-91CF6B19A089}"/>
    <dgm:cxn modelId="{470436DD-985F-4E55-866B-3E6D0BF858E1}" srcId="{9038E326-D874-497D-9CA2-B53AF9EF5895}" destId="{1D163BA6-1E27-4B4B-A15F-6F59796D491A}" srcOrd="3" destOrd="0" parTransId="{128C2064-4FD3-43C0-A50A-D299785BE1B1}" sibTransId="{BAEF8DC4-D9C4-4435-8A24-452009B5E5C5}"/>
    <dgm:cxn modelId="{9AD19429-660D-4800-9DF3-0D36A12BDF82}" srcId="{9038E326-D874-497D-9CA2-B53AF9EF5895}" destId="{98CD67FD-BE05-4770-BC64-99739607309A}" srcOrd="1" destOrd="0" parTransId="{A129CB27-D315-4695-8039-2F903757C442}" sibTransId="{5A5F65EF-4AFC-480F-8590-24EA58C1BFC5}"/>
    <dgm:cxn modelId="{87F39A98-2965-40CB-AB9F-C255D9814B83}" type="presOf" srcId="{59226851-18E9-43CE-8EA4-BE2DD3D2D4DA}" destId="{E828FA96-85DD-4A89-8A47-8570B49D746B}" srcOrd="0" destOrd="0" presId="urn:microsoft.com/office/officeart/2005/8/layout/radial3"/>
    <dgm:cxn modelId="{89B79794-BAC4-4F80-9F43-CB122F745C08}" type="presOf" srcId="{EC6B3D9D-41BC-4292-98AC-0412DC3BBBE5}" destId="{5D72973B-8BD9-49B2-B030-D277294883BA}" srcOrd="0" destOrd="0" presId="urn:microsoft.com/office/officeart/2005/8/layout/radial3"/>
    <dgm:cxn modelId="{02611D8C-7530-4C34-8A5D-68FEFFE9A15D}" type="presParOf" srcId="{1375FB06-88DA-4917-B741-FC3DBA84873C}" destId="{D4B0811D-1D9C-42A8-AC2D-1ACFCF5F8C7F}" srcOrd="0" destOrd="0" presId="urn:microsoft.com/office/officeart/2005/8/layout/radial3"/>
    <dgm:cxn modelId="{0D6BB5F5-B514-4F74-9D5F-E7399B8B5FD6}" type="presParOf" srcId="{D4B0811D-1D9C-42A8-AC2D-1ACFCF5F8C7F}" destId="{7167718E-FE15-48F8-9EAD-FAEE86B51367}" srcOrd="0" destOrd="0" presId="urn:microsoft.com/office/officeart/2005/8/layout/radial3"/>
    <dgm:cxn modelId="{B355DF40-C7AB-4F44-99E4-3BBA3DB8953D}" type="presParOf" srcId="{D4B0811D-1D9C-42A8-AC2D-1ACFCF5F8C7F}" destId="{DEC983C2-2F8B-46EF-9EC0-18BD794117D9}" srcOrd="1" destOrd="0" presId="urn:microsoft.com/office/officeart/2005/8/layout/radial3"/>
    <dgm:cxn modelId="{4ACF8775-4976-42A0-95BA-C69F6863E91C}" type="presParOf" srcId="{D4B0811D-1D9C-42A8-AC2D-1ACFCF5F8C7F}" destId="{0D5AB934-35A3-405A-870F-9FEB5E66D9EC}" srcOrd="2" destOrd="0" presId="urn:microsoft.com/office/officeart/2005/8/layout/radial3"/>
    <dgm:cxn modelId="{657681A4-985D-4990-9B70-239FC8B5D264}" type="presParOf" srcId="{D4B0811D-1D9C-42A8-AC2D-1ACFCF5F8C7F}" destId="{F618EBA8-6BF0-4A6B-B957-3BB19E5260E0}" srcOrd="3" destOrd="0" presId="urn:microsoft.com/office/officeart/2005/8/layout/radial3"/>
    <dgm:cxn modelId="{F455148E-5A18-4E87-8A91-691DAA3BF0A3}" type="presParOf" srcId="{D4B0811D-1D9C-42A8-AC2D-1ACFCF5F8C7F}" destId="{B4C050B4-F262-42DF-B675-D77645622F93}" srcOrd="4" destOrd="0" presId="urn:microsoft.com/office/officeart/2005/8/layout/radial3"/>
    <dgm:cxn modelId="{C803603B-151F-4C29-A23F-3B93BB978CB5}" type="presParOf" srcId="{D4B0811D-1D9C-42A8-AC2D-1ACFCF5F8C7F}" destId="{5102A8C6-605C-4865-95E1-A01A237190EB}" srcOrd="5" destOrd="0" presId="urn:microsoft.com/office/officeart/2005/8/layout/radial3"/>
    <dgm:cxn modelId="{AB7F1D73-2D4C-4FA7-B19F-FEFA46C018D5}" type="presParOf" srcId="{D4B0811D-1D9C-42A8-AC2D-1ACFCF5F8C7F}" destId="{AC53CCE3-123C-4756-9DBF-331E8EE05150}" srcOrd="6" destOrd="0" presId="urn:microsoft.com/office/officeart/2005/8/layout/radial3"/>
    <dgm:cxn modelId="{E8787531-6779-4819-83FE-BD00D63FE580}" type="presParOf" srcId="{D4B0811D-1D9C-42A8-AC2D-1ACFCF5F8C7F}" destId="{E828FA96-85DD-4A89-8A47-8570B49D746B}" srcOrd="7" destOrd="0" presId="urn:microsoft.com/office/officeart/2005/8/layout/radial3"/>
    <dgm:cxn modelId="{CEF9338D-6A5A-4744-8119-DDD7F26BAACF}" type="presParOf" srcId="{D4B0811D-1D9C-42A8-AC2D-1ACFCF5F8C7F}" destId="{5D72973B-8BD9-49B2-B030-D277294883BA}"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E4B66-6434-478B-9461-157AE3D2AD5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zh-TW" altLang="en-US"/>
        </a:p>
      </dgm:t>
    </dgm:pt>
    <dgm:pt modelId="{9038E326-D874-497D-9CA2-B53AF9EF5895}">
      <dgm:prSet phldrT="[文字]">
        <dgm:style>
          <a:lnRef idx="3">
            <a:schemeClr val="lt1"/>
          </a:lnRef>
          <a:fillRef idx="1">
            <a:schemeClr val="accent5"/>
          </a:fillRef>
          <a:effectRef idx="1">
            <a:schemeClr val="accent5"/>
          </a:effectRef>
          <a:fontRef idx="minor">
            <a:schemeClr val="lt1"/>
          </a:fontRef>
        </dgm:style>
      </dgm:prSet>
      <dgm:spPr/>
      <dgm:t>
        <a:bodyPr/>
        <a:lstStyle/>
        <a:p>
          <a:r>
            <a:rPr lang="en-US" altLang="zh-TW" b="1" dirty="0" smtClean="0">
              <a:latin typeface="+mj-ea"/>
              <a:ea typeface="+mj-ea"/>
            </a:rPr>
            <a:t>15</a:t>
          </a:r>
          <a:r>
            <a:rPr lang="zh-TW" altLang="en-US" b="1" dirty="0" smtClean="0">
              <a:latin typeface="+mj-ea"/>
              <a:ea typeface="+mj-ea"/>
            </a:rPr>
            <a:t>項</a:t>
          </a:r>
          <a:endParaRPr lang="en-US" altLang="zh-TW" b="1" dirty="0" smtClean="0">
            <a:latin typeface="+mj-ea"/>
            <a:ea typeface="+mj-ea"/>
          </a:endParaRPr>
        </a:p>
        <a:p>
          <a:r>
            <a:rPr lang="zh-TW" altLang="en-US" b="1" dirty="0" smtClean="0">
              <a:latin typeface="+mj-ea"/>
              <a:ea typeface="+mj-ea"/>
            </a:rPr>
            <a:t>作業控制</a:t>
          </a:r>
          <a:endParaRPr lang="zh-TW" altLang="en-US" b="1" dirty="0">
            <a:latin typeface="+mj-ea"/>
            <a:ea typeface="+mj-ea"/>
          </a:endParaRPr>
        </a:p>
      </dgm:t>
    </dgm:pt>
    <dgm:pt modelId="{087449A1-A0F1-4AA5-BD96-89686E3A01B7}" type="parTrans" cxnId="{79D22466-DDC5-4B74-B5CA-B21530FCC867}">
      <dgm:prSet/>
      <dgm:spPr/>
      <dgm:t>
        <a:bodyPr/>
        <a:lstStyle/>
        <a:p>
          <a:endParaRPr lang="zh-TW" altLang="en-US"/>
        </a:p>
      </dgm:t>
    </dgm:pt>
    <dgm:pt modelId="{6E0B67C1-4F90-40FC-A3B2-4F825ECC03D2}" type="sibTrans" cxnId="{79D22466-DDC5-4B74-B5CA-B21530FCC867}">
      <dgm:prSet/>
      <dgm:spPr/>
      <dgm:t>
        <a:bodyPr/>
        <a:lstStyle/>
        <a:p>
          <a:endParaRPr lang="zh-TW" altLang="en-US"/>
        </a:p>
      </dgm:t>
    </dgm:pt>
    <dgm:pt modelId="{C5A06741-7CFD-426F-BA5F-21B35601710E}">
      <dgm:prSet phldrT="[文字]"/>
      <dgm:spPr/>
      <dgm:t>
        <a:bodyPr/>
        <a:lstStyle/>
        <a:p>
          <a:r>
            <a:rPr lang="zh-TW" altLang="en-US" b="1" dirty="0" smtClean="0">
              <a:latin typeface="+mj-ea"/>
              <a:ea typeface="+mj-ea"/>
            </a:rPr>
            <a:t>印鑑</a:t>
          </a:r>
          <a:endParaRPr lang="en-US" altLang="zh-TW" b="1" dirty="0" smtClean="0">
            <a:latin typeface="+mj-ea"/>
            <a:ea typeface="+mj-ea"/>
          </a:endParaRPr>
        </a:p>
        <a:p>
          <a:r>
            <a:rPr lang="zh-TW" altLang="en-US" b="1" dirty="0" smtClean="0">
              <a:latin typeface="+mj-ea"/>
              <a:ea typeface="+mj-ea"/>
            </a:rPr>
            <a:t>使用</a:t>
          </a:r>
          <a:endParaRPr lang="zh-TW" altLang="en-US" b="1" dirty="0">
            <a:latin typeface="+mj-ea"/>
            <a:ea typeface="+mj-ea"/>
          </a:endParaRPr>
        </a:p>
      </dgm:t>
    </dgm:pt>
    <dgm:pt modelId="{A41919FD-267A-4BDA-9C5D-4613D35058E0}" type="parTrans" cxnId="{94AF3A35-DFA7-4622-BCC5-5DF20DE20447}">
      <dgm:prSet/>
      <dgm:spPr/>
      <dgm:t>
        <a:bodyPr/>
        <a:lstStyle/>
        <a:p>
          <a:endParaRPr lang="zh-TW" altLang="en-US"/>
        </a:p>
      </dgm:t>
    </dgm:pt>
    <dgm:pt modelId="{1F737711-1CF0-4AC2-B636-3AB0A600AABC}" type="sibTrans" cxnId="{94AF3A35-DFA7-4622-BCC5-5DF20DE20447}">
      <dgm:prSet/>
      <dgm:spPr/>
      <dgm:t>
        <a:bodyPr/>
        <a:lstStyle/>
        <a:p>
          <a:endParaRPr lang="zh-TW" altLang="en-US"/>
        </a:p>
      </dgm:t>
    </dgm:pt>
    <dgm:pt modelId="{98CD67FD-BE05-4770-BC64-99739607309A}">
      <dgm:prSet phldrT="[文字]"/>
      <dgm:spPr/>
      <dgm:t>
        <a:bodyPr/>
        <a:lstStyle/>
        <a:p>
          <a:r>
            <a:rPr lang="zh-TW" altLang="en-US" b="1" dirty="0" smtClean="0">
              <a:latin typeface="+mj-ea"/>
              <a:ea typeface="+mj-ea"/>
            </a:rPr>
            <a:t>票據領用</a:t>
          </a:r>
          <a:endParaRPr lang="zh-TW" altLang="en-US" b="1" dirty="0">
            <a:latin typeface="+mj-ea"/>
            <a:ea typeface="+mj-ea"/>
          </a:endParaRPr>
        </a:p>
      </dgm:t>
    </dgm:pt>
    <dgm:pt modelId="{A129CB27-D315-4695-8039-2F903757C442}" type="parTrans" cxnId="{9AD19429-660D-4800-9DF3-0D36A12BDF82}">
      <dgm:prSet/>
      <dgm:spPr/>
      <dgm:t>
        <a:bodyPr/>
        <a:lstStyle/>
        <a:p>
          <a:endParaRPr lang="zh-TW" altLang="en-US"/>
        </a:p>
      </dgm:t>
    </dgm:pt>
    <dgm:pt modelId="{5A5F65EF-4AFC-480F-8590-24EA58C1BFC5}" type="sibTrans" cxnId="{9AD19429-660D-4800-9DF3-0D36A12BDF82}">
      <dgm:prSet/>
      <dgm:spPr/>
      <dgm:t>
        <a:bodyPr/>
        <a:lstStyle/>
        <a:p>
          <a:endParaRPr lang="zh-TW" altLang="en-US"/>
        </a:p>
      </dgm:t>
    </dgm:pt>
    <dgm:pt modelId="{1D163BA6-1E27-4B4B-A15F-6F59796D491A}">
      <dgm:prSet phldrT="[文字]"/>
      <dgm:spPr/>
      <dgm:t>
        <a:bodyPr/>
        <a:lstStyle/>
        <a:p>
          <a:r>
            <a:rPr lang="zh-TW" altLang="en-US" b="1" dirty="0" smtClean="0">
              <a:latin typeface="+mj-ea"/>
              <a:ea typeface="+mj-ea"/>
            </a:rPr>
            <a:t>預算</a:t>
          </a:r>
          <a:endParaRPr lang="zh-TW" altLang="en-US" b="1" dirty="0">
            <a:latin typeface="+mj-ea"/>
            <a:ea typeface="+mj-ea"/>
          </a:endParaRPr>
        </a:p>
      </dgm:t>
    </dgm:pt>
    <dgm:pt modelId="{128C2064-4FD3-43C0-A50A-D299785BE1B1}" type="parTrans" cxnId="{470436DD-985F-4E55-866B-3E6D0BF858E1}">
      <dgm:prSet/>
      <dgm:spPr/>
      <dgm:t>
        <a:bodyPr/>
        <a:lstStyle/>
        <a:p>
          <a:endParaRPr lang="zh-TW" altLang="en-US"/>
        </a:p>
      </dgm:t>
    </dgm:pt>
    <dgm:pt modelId="{BAEF8DC4-D9C4-4435-8A24-452009B5E5C5}" type="sibTrans" cxnId="{470436DD-985F-4E55-866B-3E6D0BF858E1}">
      <dgm:prSet/>
      <dgm:spPr/>
      <dgm:t>
        <a:bodyPr/>
        <a:lstStyle/>
        <a:p>
          <a:endParaRPr lang="zh-TW" altLang="en-US"/>
        </a:p>
      </dgm:t>
    </dgm:pt>
    <dgm:pt modelId="{C435BDC8-2946-4E74-BAD2-E03B703EB2D7}">
      <dgm:prSet phldrT="[文字]" phldr="1"/>
      <dgm:spPr/>
      <dgm:t>
        <a:bodyPr/>
        <a:lstStyle/>
        <a:p>
          <a:endParaRPr lang="zh-TW" altLang="en-US" dirty="0"/>
        </a:p>
      </dgm:t>
    </dgm:pt>
    <dgm:pt modelId="{D2F661C5-81E4-4507-93DE-FAED17B2552C}" type="parTrans" cxnId="{7A332381-902D-42EF-A343-482DF7395E7E}">
      <dgm:prSet/>
      <dgm:spPr/>
      <dgm:t>
        <a:bodyPr/>
        <a:lstStyle/>
        <a:p>
          <a:endParaRPr lang="zh-TW" altLang="en-US"/>
        </a:p>
      </dgm:t>
    </dgm:pt>
    <dgm:pt modelId="{C228AE78-8285-42F7-A518-7BE565F75FBD}" type="sibTrans" cxnId="{7A332381-902D-42EF-A343-482DF7395E7E}">
      <dgm:prSet/>
      <dgm:spPr/>
      <dgm:t>
        <a:bodyPr/>
        <a:lstStyle/>
        <a:p>
          <a:endParaRPr lang="zh-TW" altLang="en-US"/>
        </a:p>
      </dgm:t>
    </dgm:pt>
    <dgm:pt modelId="{EC6B3D9D-41BC-4292-98AC-0412DC3BBBE5}">
      <dgm:prSet phldrT="[文字]"/>
      <dgm:spPr/>
      <dgm:t>
        <a:bodyPr/>
        <a:lstStyle/>
        <a:p>
          <a:r>
            <a:rPr lang="zh-TW" altLang="en-US" b="1" dirty="0" smtClean="0">
              <a:latin typeface="+mj-ea"/>
              <a:ea typeface="+mj-ea"/>
            </a:rPr>
            <a:t>職務授權</a:t>
          </a:r>
          <a:r>
            <a:rPr lang="en-US" altLang="zh-TW" b="1" dirty="0" smtClean="0">
              <a:latin typeface="+mj-ea"/>
              <a:ea typeface="+mj-ea"/>
            </a:rPr>
            <a:t>/</a:t>
          </a:r>
          <a:r>
            <a:rPr lang="zh-TW" altLang="en-US" b="1" dirty="0" smtClean="0">
              <a:latin typeface="+mj-ea"/>
              <a:ea typeface="+mj-ea"/>
            </a:rPr>
            <a:t>代理</a:t>
          </a:r>
          <a:endParaRPr lang="zh-TW" altLang="en-US" b="1" dirty="0">
            <a:latin typeface="+mj-ea"/>
            <a:ea typeface="+mj-ea"/>
          </a:endParaRPr>
        </a:p>
      </dgm:t>
    </dgm:pt>
    <dgm:pt modelId="{803B28FD-7945-4F7A-832C-DC403333BF46}" type="parTrans" cxnId="{0CC2FC1E-2340-4E51-80F8-38A9A86B9840}">
      <dgm:prSet/>
      <dgm:spPr/>
      <dgm:t>
        <a:bodyPr/>
        <a:lstStyle/>
        <a:p>
          <a:endParaRPr lang="zh-TW" altLang="en-US"/>
        </a:p>
      </dgm:t>
    </dgm:pt>
    <dgm:pt modelId="{1EE5DB0B-6002-4E2E-BAF7-91CF6B19A089}" type="sibTrans" cxnId="{0CC2FC1E-2340-4E51-80F8-38A9A86B9840}">
      <dgm:prSet/>
      <dgm:spPr/>
      <dgm:t>
        <a:bodyPr/>
        <a:lstStyle/>
        <a:p>
          <a:endParaRPr lang="zh-TW" altLang="en-US"/>
        </a:p>
      </dgm:t>
    </dgm:pt>
    <dgm:pt modelId="{5435C872-5092-4558-8794-CC9F380D8EC3}">
      <dgm:prSet phldrT="[文字]"/>
      <dgm:spPr/>
      <dgm:t>
        <a:bodyPr/>
        <a:lstStyle/>
        <a:p>
          <a:r>
            <a:rPr lang="zh-TW" altLang="en-US" b="1" dirty="0" smtClean="0">
              <a:latin typeface="+mj-ea"/>
              <a:ea typeface="+mj-ea"/>
            </a:rPr>
            <a:t>財產</a:t>
          </a:r>
          <a:endParaRPr lang="zh-TW" altLang="en-US" b="1" dirty="0">
            <a:latin typeface="+mj-ea"/>
            <a:ea typeface="+mj-ea"/>
          </a:endParaRPr>
        </a:p>
      </dgm:t>
    </dgm:pt>
    <dgm:pt modelId="{3007724B-2DC8-47C8-A17A-377D184840A0}" type="parTrans" cxnId="{84D59C05-1E30-450A-A8D8-E66B4763465F}">
      <dgm:prSet/>
      <dgm:spPr/>
      <dgm:t>
        <a:bodyPr/>
        <a:lstStyle/>
        <a:p>
          <a:endParaRPr lang="zh-TW" altLang="en-US"/>
        </a:p>
      </dgm:t>
    </dgm:pt>
    <dgm:pt modelId="{DB818E8A-F399-47BD-932B-8A5B36775C1A}" type="sibTrans" cxnId="{84D59C05-1E30-450A-A8D8-E66B4763465F}">
      <dgm:prSet/>
      <dgm:spPr/>
      <dgm:t>
        <a:bodyPr/>
        <a:lstStyle/>
        <a:p>
          <a:endParaRPr lang="zh-TW" altLang="en-US"/>
        </a:p>
      </dgm:t>
    </dgm:pt>
    <dgm:pt modelId="{1F76F58D-B975-4B14-8133-F0708F5B8CEA}">
      <dgm:prSet phldrT="[文字]"/>
      <dgm:spPr/>
      <dgm:t>
        <a:bodyPr/>
        <a:lstStyle/>
        <a:p>
          <a:r>
            <a:rPr lang="zh-TW" altLang="en-US" b="1" dirty="0" smtClean="0">
              <a:latin typeface="+mj-ea"/>
              <a:ea typeface="+mj-ea"/>
            </a:rPr>
            <a:t>背書保證</a:t>
          </a:r>
          <a:endParaRPr lang="zh-TW" altLang="en-US" b="1" dirty="0">
            <a:latin typeface="+mj-ea"/>
            <a:ea typeface="+mj-ea"/>
          </a:endParaRPr>
        </a:p>
      </dgm:t>
    </dgm:pt>
    <dgm:pt modelId="{EA235507-E162-40A0-99D5-FA2D263F72A0}" type="parTrans" cxnId="{3360A873-D7BB-44F4-B154-434AB76DC283}">
      <dgm:prSet/>
      <dgm:spPr/>
      <dgm:t>
        <a:bodyPr/>
        <a:lstStyle/>
        <a:p>
          <a:endParaRPr lang="zh-TW" altLang="en-US"/>
        </a:p>
      </dgm:t>
    </dgm:pt>
    <dgm:pt modelId="{4C4EBB12-703B-4781-AEC6-BF254831E410}" type="sibTrans" cxnId="{3360A873-D7BB-44F4-B154-434AB76DC283}">
      <dgm:prSet/>
      <dgm:spPr/>
      <dgm:t>
        <a:bodyPr/>
        <a:lstStyle/>
        <a:p>
          <a:endParaRPr lang="zh-TW" altLang="en-US"/>
        </a:p>
      </dgm:t>
    </dgm:pt>
    <dgm:pt modelId="{59226851-18E9-43CE-8EA4-BE2DD3D2D4DA}">
      <dgm:prSet phldrT="[文字]"/>
      <dgm:spPr/>
      <dgm:t>
        <a:bodyPr/>
        <a:lstStyle/>
        <a:p>
          <a:r>
            <a:rPr lang="zh-TW" altLang="en-US" b="1" dirty="0" smtClean="0">
              <a:latin typeface="+mj-ea"/>
              <a:ea typeface="+mj-ea"/>
            </a:rPr>
            <a:t>負債承諾、或有事項</a:t>
          </a:r>
          <a:endParaRPr lang="zh-TW" altLang="en-US" b="1" dirty="0">
            <a:latin typeface="+mj-ea"/>
            <a:ea typeface="+mj-ea"/>
          </a:endParaRPr>
        </a:p>
      </dgm:t>
    </dgm:pt>
    <dgm:pt modelId="{9891D43F-E3CF-423A-9B4D-CA17AE5A115E}" type="parTrans" cxnId="{F26A6C60-1ED2-4F12-83FE-D1D7EDE10B32}">
      <dgm:prSet/>
      <dgm:spPr/>
      <dgm:t>
        <a:bodyPr/>
        <a:lstStyle/>
        <a:p>
          <a:endParaRPr lang="zh-TW" altLang="en-US"/>
        </a:p>
      </dgm:t>
    </dgm:pt>
    <dgm:pt modelId="{D42102FF-05C4-49EF-9C5E-5834042CE198}" type="sibTrans" cxnId="{F26A6C60-1ED2-4F12-83FE-D1D7EDE10B32}">
      <dgm:prSet/>
      <dgm:spPr/>
      <dgm:t>
        <a:bodyPr/>
        <a:lstStyle/>
        <a:p>
          <a:endParaRPr lang="zh-TW" altLang="en-US"/>
        </a:p>
      </dgm:t>
    </dgm:pt>
    <dgm:pt modelId="{BB400368-AF64-4939-B2D2-9ADB0829A9AD}">
      <dgm:prSet phldrT="[文字]"/>
      <dgm:spPr/>
      <dgm:t>
        <a:bodyPr/>
        <a:lstStyle/>
        <a:p>
          <a:r>
            <a:rPr lang="zh-TW" altLang="en-US" b="1" dirty="0" smtClean="0">
              <a:latin typeface="+mj-ea"/>
              <a:ea typeface="+mj-ea"/>
            </a:rPr>
            <a:t>資金</a:t>
          </a:r>
          <a:endParaRPr lang="en-US" altLang="zh-TW" b="1" dirty="0" smtClean="0">
            <a:latin typeface="+mj-ea"/>
            <a:ea typeface="+mj-ea"/>
          </a:endParaRPr>
        </a:p>
        <a:p>
          <a:r>
            <a:rPr lang="zh-TW" altLang="en-US" b="1" dirty="0" smtClean="0">
              <a:latin typeface="+mj-ea"/>
              <a:ea typeface="+mj-ea"/>
            </a:rPr>
            <a:t>貸與</a:t>
          </a:r>
          <a:endParaRPr lang="zh-TW" altLang="en-US" b="1" dirty="0">
            <a:latin typeface="+mj-ea"/>
            <a:ea typeface="+mj-ea"/>
          </a:endParaRPr>
        </a:p>
      </dgm:t>
    </dgm:pt>
    <dgm:pt modelId="{C079C337-5C7F-4013-8673-EAA145CA0C5B}" type="parTrans" cxnId="{1FD7062F-D45B-458A-9870-28565CBBE300}">
      <dgm:prSet/>
      <dgm:spPr/>
      <dgm:t>
        <a:bodyPr/>
        <a:lstStyle/>
        <a:p>
          <a:endParaRPr lang="zh-TW" altLang="en-US"/>
        </a:p>
      </dgm:t>
    </dgm:pt>
    <dgm:pt modelId="{D436EE58-1370-431D-B6C3-B600FAD316B6}" type="sibTrans" cxnId="{1FD7062F-D45B-458A-9870-28565CBBE300}">
      <dgm:prSet/>
      <dgm:spPr/>
      <dgm:t>
        <a:bodyPr/>
        <a:lstStyle/>
        <a:p>
          <a:endParaRPr lang="zh-TW" altLang="en-US"/>
        </a:p>
      </dgm:t>
    </dgm:pt>
    <dgm:pt modelId="{40EA4DD6-2F5B-4A3A-B0AE-03DD00CA5FFC}">
      <dgm:prSet phldrT="[文字]"/>
      <dgm:spPr/>
      <dgm:t>
        <a:bodyPr/>
        <a:lstStyle/>
        <a:p>
          <a:r>
            <a:rPr lang="zh-TW" altLang="en-US" b="1" dirty="0" smtClean="0">
              <a:latin typeface="+mj-ea"/>
              <a:ea typeface="+mj-ea"/>
            </a:rPr>
            <a:t>財務</a:t>
          </a:r>
          <a:r>
            <a:rPr lang="en-US" altLang="zh-TW" b="1" dirty="0" smtClean="0">
              <a:latin typeface="+mj-ea"/>
              <a:ea typeface="+mj-ea"/>
            </a:rPr>
            <a:t>/</a:t>
          </a:r>
          <a:r>
            <a:rPr lang="zh-TW" altLang="en-US" b="1" dirty="0" smtClean="0">
              <a:latin typeface="+mj-ea"/>
              <a:ea typeface="+mj-ea"/>
            </a:rPr>
            <a:t>非財務資訊</a:t>
          </a:r>
          <a:endParaRPr lang="zh-TW" altLang="en-US" b="1" dirty="0">
            <a:latin typeface="+mj-ea"/>
            <a:ea typeface="+mj-ea"/>
          </a:endParaRPr>
        </a:p>
      </dgm:t>
    </dgm:pt>
    <dgm:pt modelId="{E0837B47-FAB3-4837-852C-E163BADC968F}" type="parTrans" cxnId="{4B0E13D0-1FEB-42D5-B291-A1861E3DE066}">
      <dgm:prSet/>
      <dgm:spPr/>
      <dgm:t>
        <a:bodyPr/>
        <a:lstStyle/>
        <a:p>
          <a:endParaRPr lang="zh-TW" altLang="en-US"/>
        </a:p>
      </dgm:t>
    </dgm:pt>
    <dgm:pt modelId="{E081554F-B655-4A90-9DE5-F3C7B8F61EAF}" type="sibTrans" cxnId="{4B0E13D0-1FEB-42D5-B291-A1861E3DE066}">
      <dgm:prSet/>
      <dgm:spPr/>
      <dgm:t>
        <a:bodyPr/>
        <a:lstStyle/>
        <a:p>
          <a:endParaRPr lang="zh-TW" altLang="en-US"/>
        </a:p>
      </dgm:t>
    </dgm:pt>
    <dgm:pt modelId="{EDD8972F-A143-431D-A60C-3140628DBEB3}">
      <dgm:prSet phldrT="[文字]"/>
      <dgm:spPr/>
      <dgm:t>
        <a:bodyPr/>
        <a:lstStyle/>
        <a:p>
          <a:r>
            <a:rPr lang="zh-TW" altLang="en-US" b="1" dirty="0" smtClean="0">
              <a:latin typeface="+mj-ea"/>
              <a:ea typeface="+mj-ea"/>
            </a:rPr>
            <a:t>關係人</a:t>
          </a:r>
          <a:endParaRPr lang="en-US" altLang="zh-TW" b="1" dirty="0" smtClean="0">
            <a:latin typeface="+mj-ea"/>
            <a:ea typeface="+mj-ea"/>
          </a:endParaRPr>
        </a:p>
        <a:p>
          <a:r>
            <a:rPr lang="zh-TW" altLang="en-US" b="1" dirty="0" smtClean="0">
              <a:latin typeface="+mj-ea"/>
              <a:ea typeface="+mj-ea"/>
            </a:rPr>
            <a:t>交易</a:t>
          </a:r>
          <a:endParaRPr lang="zh-TW" altLang="en-US" b="1" dirty="0">
            <a:latin typeface="+mj-ea"/>
            <a:ea typeface="+mj-ea"/>
          </a:endParaRPr>
        </a:p>
      </dgm:t>
    </dgm:pt>
    <dgm:pt modelId="{334EE8F4-8C31-43B3-AAE4-ECB71CECFEEB}" type="parTrans" cxnId="{2BD6D66F-1AD7-431E-BE44-6A84CF0BE4D9}">
      <dgm:prSet/>
      <dgm:spPr/>
      <dgm:t>
        <a:bodyPr/>
        <a:lstStyle/>
        <a:p>
          <a:endParaRPr lang="zh-TW" altLang="en-US"/>
        </a:p>
      </dgm:t>
    </dgm:pt>
    <dgm:pt modelId="{9FD7BE47-6A91-416E-9612-8C5F87885379}" type="sibTrans" cxnId="{2BD6D66F-1AD7-431E-BE44-6A84CF0BE4D9}">
      <dgm:prSet/>
      <dgm:spPr/>
      <dgm:t>
        <a:bodyPr/>
        <a:lstStyle/>
        <a:p>
          <a:endParaRPr lang="zh-TW" altLang="en-US"/>
        </a:p>
      </dgm:t>
    </dgm:pt>
    <dgm:pt modelId="{347EE507-630A-41B0-B5B0-A8347E78FC97}">
      <dgm:prSet phldrT="[文字]"/>
      <dgm:spPr/>
      <dgm:t>
        <a:bodyPr/>
        <a:lstStyle/>
        <a:p>
          <a:r>
            <a:rPr lang="zh-TW" altLang="en-US" b="1" dirty="0" smtClean="0">
              <a:latin typeface="+mj-ea"/>
              <a:ea typeface="+mj-ea"/>
            </a:rPr>
            <a:t>財務報表編制流程</a:t>
          </a:r>
          <a:endParaRPr lang="zh-TW" altLang="en-US" b="1" dirty="0">
            <a:latin typeface="+mj-ea"/>
            <a:ea typeface="+mj-ea"/>
          </a:endParaRPr>
        </a:p>
      </dgm:t>
    </dgm:pt>
    <dgm:pt modelId="{8B76D774-8BC9-4DE2-8838-6FCAB6FFC2DD}" type="parTrans" cxnId="{E8737EAE-D126-46EE-A779-7893C2815A3E}">
      <dgm:prSet/>
      <dgm:spPr/>
      <dgm:t>
        <a:bodyPr/>
        <a:lstStyle/>
        <a:p>
          <a:endParaRPr lang="zh-TW" altLang="en-US"/>
        </a:p>
      </dgm:t>
    </dgm:pt>
    <dgm:pt modelId="{85597B47-829D-49B6-A489-51E940BAE5B8}" type="sibTrans" cxnId="{E8737EAE-D126-46EE-A779-7893C2815A3E}">
      <dgm:prSet/>
      <dgm:spPr/>
      <dgm:t>
        <a:bodyPr/>
        <a:lstStyle/>
        <a:p>
          <a:endParaRPr lang="zh-TW" altLang="en-US"/>
        </a:p>
      </dgm:t>
    </dgm:pt>
    <dgm:pt modelId="{FE8EE630-5E29-4B01-8F24-4906C855245B}">
      <dgm:prSet phldrT="[文字]"/>
      <dgm:spPr/>
      <dgm:t>
        <a:bodyPr/>
        <a:lstStyle/>
        <a:p>
          <a:r>
            <a:rPr lang="zh-TW" altLang="en-US" b="1" dirty="0" smtClean="0">
              <a:latin typeface="+mj-ea"/>
              <a:ea typeface="+mj-ea"/>
            </a:rPr>
            <a:t>對子公司監管</a:t>
          </a:r>
          <a:endParaRPr lang="zh-TW" altLang="en-US" b="1" dirty="0">
            <a:latin typeface="+mj-ea"/>
            <a:ea typeface="+mj-ea"/>
          </a:endParaRPr>
        </a:p>
      </dgm:t>
    </dgm:pt>
    <dgm:pt modelId="{039EB370-2F5F-4421-8597-9E386F34DB17}" type="parTrans" cxnId="{5664D6C8-8514-4A9C-9D67-AB1939C2FAD3}">
      <dgm:prSet/>
      <dgm:spPr/>
      <dgm:t>
        <a:bodyPr/>
        <a:lstStyle/>
        <a:p>
          <a:endParaRPr lang="zh-TW" altLang="en-US"/>
        </a:p>
      </dgm:t>
    </dgm:pt>
    <dgm:pt modelId="{210174F2-0553-4A87-85A2-F053EB66057B}" type="sibTrans" cxnId="{5664D6C8-8514-4A9C-9D67-AB1939C2FAD3}">
      <dgm:prSet/>
      <dgm:spPr/>
      <dgm:t>
        <a:bodyPr/>
        <a:lstStyle/>
        <a:p>
          <a:endParaRPr lang="zh-TW" altLang="en-US"/>
        </a:p>
      </dgm:t>
    </dgm:pt>
    <dgm:pt modelId="{11719BDA-8CBB-4966-BC7B-E9DA36C4C303}">
      <dgm:prSet phldrT="[文字]"/>
      <dgm:spPr/>
      <dgm:t>
        <a:bodyPr/>
        <a:lstStyle/>
        <a:p>
          <a:r>
            <a:rPr lang="zh-TW" altLang="en-US" b="1" dirty="0" smtClean="0">
              <a:latin typeface="+mj-ea"/>
              <a:ea typeface="+mj-ea"/>
            </a:rPr>
            <a:t>董事會</a:t>
          </a:r>
          <a:endParaRPr lang="en-US" altLang="zh-TW" b="1" dirty="0" smtClean="0">
            <a:latin typeface="+mj-ea"/>
            <a:ea typeface="+mj-ea"/>
          </a:endParaRPr>
        </a:p>
        <a:p>
          <a:r>
            <a:rPr lang="zh-TW" altLang="en-US" b="1" dirty="0" smtClean="0">
              <a:latin typeface="+mj-ea"/>
              <a:ea typeface="+mj-ea"/>
            </a:rPr>
            <a:t>運作</a:t>
          </a:r>
          <a:endParaRPr lang="zh-TW" altLang="en-US" b="1" dirty="0">
            <a:latin typeface="+mj-ea"/>
            <a:ea typeface="+mj-ea"/>
          </a:endParaRPr>
        </a:p>
      </dgm:t>
    </dgm:pt>
    <dgm:pt modelId="{B6F5C655-6064-45AB-A8C5-BF076CD8FF41}" type="parTrans" cxnId="{93F18C8C-1F46-4609-AB19-B0DA6A53DEE8}">
      <dgm:prSet/>
      <dgm:spPr/>
      <dgm:t>
        <a:bodyPr/>
        <a:lstStyle/>
        <a:p>
          <a:endParaRPr lang="zh-TW" altLang="en-US"/>
        </a:p>
      </dgm:t>
    </dgm:pt>
    <dgm:pt modelId="{45C451DD-2D96-4BB5-A856-4C45C2BE578B}" type="sibTrans" cxnId="{93F18C8C-1F46-4609-AB19-B0DA6A53DEE8}">
      <dgm:prSet/>
      <dgm:spPr/>
      <dgm:t>
        <a:bodyPr/>
        <a:lstStyle/>
        <a:p>
          <a:endParaRPr lang="zh-TW" altLang="en-US"/>
        </a:p>
      </dgm:t>
    </dgm:pt>
    <dgm:pt modelId="{F7F4BF8C-D53F-4100-81D3-5FD649847E0A}">
      <dgm:prSet phldrT="[文字]"/>
      <dgm:spPr/>
      <dgm:t>
        <a:bodyPr/>
        <a:lstStyle/>
        <a:p>
          <a:r>
            <a:rPr lang="zh-TW" altLang="en-US" b="1" dirty="0" smtClean="0">
              <a:latin typeface="+mj-ea"/>
              <a:ea typeface="+mj-ea"/>
            </a:rPr>
            <a:t>其他</a:t>
          </a:r>
          <a:r>
            <a:rPr lang="en-US" altLang="zh-TW" b="1" dirty="0" smtClean="0">
              <a:latin typeface="+mj-ea"/>
              <a:ea typeface="+mj-ea"/>
            </a:rPr>
            <a:t>(</a:t>
          </a:r>
          <a:r>
            <a:rPr lang="zh-TW" altLang="en-US" b="1" dirty="0" smtClean="0">
              <a:latin typeface="+mj-ea"/>
              <a:ea typeface="+mj-ea"/>
            </a:rPr>
            <a:t>註</a:t>
          </a:r>
          <a:r>
            <a:rPr lang="en-US" altLang="zh-TW" b="1" dirty="0" smtClean="0">
              <a:latin typeface="+mj-ea"/>
              <a:ea typeface="+mj-ea"/>
            </a:rPr>
            <a:t>)</a:t>
          </a:r>
          <a:endParaRPr lang="zh-TW" altLang="en-US" b="1" dirty="0">
            <a:latin typeface="+mj-ea"/>
            <a:ea typeface="+mj-ea"/>
          </a:endParaRPr>
        </a:p>
      </dgm:t>
    </dgm:pt>
    <dgm:pt modelId="{81DCFE0C-7BA4-4A6F-A9AE-D0CD6A8BD6B0}" type="parTrans" cxnId="{912ECE24-2A30-477D-BEC2-A64F0FFFAB92}">
      <dgm:prSet/>
      <dgm:spPr/>
      <dgm:t>
        <a:bodyPr/>
        <a:lstStyle/>
        <a:p>
          <a:endParaRPr lang="zh-TW" altLang="en-US"/>
        </a:p>
      </dgm:t>
    </dgm:pt>
    <dgm:pt modelId="{DDB55DE7-D38A-474D-ACAD-426118C5279A}" type="sibTrans" cxnId="{912ECE24-2A30-477D-BEC2-A64F0FFFAB92}">
      <dgm:prSet/>
      <dgm:spPr/>
      <dgm:t>
        <a:bodyPr/>
        <a:lstStyle/>
        <a:p>
          <a:endParaRPr lang="zh-TW" altLang="en-US"/>
        </a:p>
      </dgm:t>
    </dgm:pt>
    <dgm:pt modelId="{2AE64EAF-DA0A-4F2B-8D74-27291986BB00}">
      <dgm:prSet phldrT="[文字]"/>
      <dgm:spPr/>
      <dgm:t>
        <a:bodyPr/>
        <a:lstStyle/>
        <a:p>
          <a:r>
            <a:rPr lang="zh-TW" altLang="en-US" b="1" dirty="0" smtClean="0">
              <a:latin typeface="+mj-ea"/>
              <a:ea typeface="+mj-ea"/>
            </a:rPr>
            <a:t>股務</a:t>
          </a:r>
          <a:endParaRPr lang="zh-TW" altLang="en-US" b="1" dirty="0">
            <a:latin typeface="+mj-ea"/>
            <a:ea typeface="+mj-ea"/>
          </a:endParaRPr>
        </a:p>
      </dgm:t>
    </dgm:pt>
    <dgm:pt modelId="{6DFDB33F-EAAA-4685-ADCB-3214A87B1981}" type="parTrans" cxnId="{6DCC8C54-9D6C-4088-9FEB-A0B94D44FB16}">
      <dgm:prSet/>
      <dgm:spPr/>
      <dgm:t>
        <a:bodyPr/>
        <a:lstStyle/>
        <a:p>
          <a:endParaRPr lang="zh-TW" altLang="en-US"/>
        </a:p>
      </dgm:t>
    </dgm:pt>
    <dgm:pt modelId="{FA2F6AE5-D23B-431B-A213-742D460647C0}" type="sibTrans" cxnId="{6DCC8C54-9D6C-4088-9FEB-A0B94D44FB16}">
      <dgm:prSet/>
      <dgm:spPr/>
      <dgm:t>
        <a:bodyPr/>
        <a:lstStyle/>
        <a:p>
          <a:endParaRPr lang="zh-TW" altLang="en-US"/>
        </a:p>
      </dgm:t>
    </dgm:pt>
    <dgm:pt modelId="{4317685C-AFBB-4B80-92BE-72FD916175EF}">
      <dgm:prSet phldrT="[文字]"/>
      <dgm:spPr/>
      <dgm:t>
        <a:bodyPr/>
        <a:lstStyle/>
        <a:p>
          <a:r>
            <a:rPr lang="zh-TW" altLang="en-US" b="1" dirty="0" smtClean="0">
              <a:latin typeface="+mj-ea"/>
              <a:ea typeface="+mj-ea"/>
            </a:rPr>
            <a:t>個人資料保護</a:t>
          </a:r>
          <a:endParaRPr lang="zh-TW" altLang="en-US" b="1" dirty="0">
            <a:latin typeface="+mj-ea"/>
            <a:ea typeface="+mj-ea"/>
          </a:endParaRPr>
        </a:p>
      </dgm:t>
    </dgm:pt>
    <dgm:pt modelId="{AA6DD873-0A21-424D-B774-738B55185741}" type="parTrans" cxnId="{994EA1DE-7B96-4C4C-8560-B3834B527B70}">
      <dgm:prSet/>
      <dgm:spPr/>
      <dgm:t>
        <a:bodyPr/>
        <a:lstStyle/>
        <a:p>
          <a:endParaRPr lang="zh-TW" altLang="en-US"/>
        </a:p>
      </dgm:t>
    </dgm:pt>
    <dgm:pt modelId="{89C33CF4-11AB-472F-9861-B3DA2CB15070}" type="sibTrans" cxnId="{994EA1DE-7B96-4C4C-8560-B3834B527B70}">
      <dgm:prSet/>
      <dgm:spPr/>
      <dgm:t>
        <a:bodyPr/>
        <a:lstStyle/>
        <a:p>
          <a:endParaRPr lang="zh-TW" altLang="en-US"/>
        </a:p>
      </dgm:t>
    </dgm:pt>
    <dgm:pt modelId="{1375FB06-88DA-4917-B741-FC3DBA84873C}" type="pres">
      <dgm:prSet presAssocID="{43AE4B66-6434-478B-9461-157AE3D2AD56}" presName="composite" presStyleCnt="0">
        <dgm:presLayoutVars>
          <dgm:chMax val="1"/>
          <dgm:dir/>
          <dgm:resizeHandles val="exact"/>
        </dgm:presLayoutVars>
      </dgm:prSet>
      <dgm:spPr/>
      <dgm:t>
        <a:bodyPr/>
        <a:lstStyle/>
        <a:p>
          <a:endParaRPr lang="zh-TW" altLang="en-US"/>
        </a:p>
      </dgm:t>
    </dgm:pt>
    <dgm:pt modelId="{D4B0811D-1D9C-42A8-AC2D-1ACFCF5F8C7F}" type="pres">
      <dgm:prSet presAssocID="{43AE4B66-6434-478B-9461-157AE3D2AD56}" presName="radial" presStyleCnt="0">
        <dgm:presLayoutVars>
          <dgm:animLvl val="ctr"/>
        </dgm:presLayoutVars>
      </dgm:prSet>
      <dgm:spPr/>
    </dgm:pt>
    <dgm:pt modelId="{7167718E-FE15-48F8-9EAD-FAEE86B51367}" type="pres">
      <dgm:prSet presAssocID="{9038E326-D874-497D-9CA2-B53AF9EF5895}" presName="centerShape" presStyleLbl="vennNode1" presStyleIdx="0" presStyleCnt="17"/>
      <dgm:spPr/>
      <dgm:t>
        <a:bodyPr/>
        <a:lstStyle/>
        <a:p>
          <a:endParaRPr lang="zh-TW" altLang="en-US"/>
        </a:p>
      </dgm:t>
    </dgm:pt>
    <dgm:pt modelId="{DEC983C2-2F8B-46EF-9EC0-18BD794117D9}" type="pres">
      <dgm:prSet presAssocID="{C5A06741-7CFD-426F-BA5F-21B35601710E}" presName="node" presStyleLbl="vennNode1" presStyleIdx="1" presStyleCnt="17">
        <dgm:presLayoutVars>
          <dgm:bulletEnabled val="1"/>
        </dgm:presLayoutVars>
      </dgm:prSet>
      <dgm:spPr/>
      <dgm:t>
        <a:bodyPr/>
        <a:lstStyle/>
        <a:p>
          <a:endParaRPr lang="zh-TW" altLang="en-US"/>
        </a:p>
      </dgm:t>
    </dgm:pt>
    <dgm:pt modelId="{0D5AB934-35A3-405A-870F-9FEB5E66D9EC}" type="pres">
      <dgm:prSet presAssocID="{98CD67FD-BE05-4770-BC64-99739607309A}" presName="node" presStyleLbl="vennNode1" presStyleIdx="2" presStyleCnt="17">
        <dgm:presLayoutVars>
          <dgm:bulletEnabled val="1"/>
        </dgm:presLayoutVars>
      </dgm:prSet>
      <dgm:spPr/>
      <dgm:t>
        <a:bodyPr/>
        <a:lstStyle/>
        <a:p>
          <a:endParaRPr lang="zh-TW" altLang="en-US"/>
        </a:p>
      </dgm:t>
    </dgm:pt>
    <dgm:pt modelId="{B4C050B4-F262-42DF-B675-D77645622F93}" type="pres">
      <dgm:prSet presAssocID="{1D163BA6-1E27-4B4B-A15F-6F59796D491A}" presName="node" presStyleLbl="vennNode1" presStyleIdx="3" presStyleCnt="17">
        <dgm:presLayoutVars>
          <dgm:bulletEnabled val="1"/>
        </dgm:presLayoutVars>
      </dgm:prSet>
      <dgm:spPr/>
      <dgm:t>
        <a:bodyPr/>
        <a:lstStyle/>
        <a:p>
          <a:endParaRPr lang="zh-TW" altLang="en-US"/>
        </a:p>
      </dgm:t>
    </dgm:pt>
    <dgm:pt modelId="{5102A8C6-605C-4865-95E1-A01A237190EB}" type="pres">
      <dgm:prSet presAssocID="{5435C872-5092-4558-8794-CC9F380D8EC3}" presName="node" presStyleLbl="vennNode1" presStyleIdx="4" presStyleCnt="17">
        <dgm:presLayoutVars>
          <dgm:bulletEnabled val="1"/>
        </dgm:presLayoutVars>
      </dgm:prSet>
      <dgm:spPr/>
      <dgm:t>
        <a:bodyPr/>
        <a:lstStyle/>
        <a:p>
          <a:endParaRPr lang="zh-TW" altLang="en-US"/>
        </a:p>
      </dgm:t>
    </dgm:pt>
    <dgm:pt modelId="{AC53CCE3-123C-4756-9DBF-331E8EE05150}" type="pres">
      <dgm:prSet presAssocID="{1F76F58D-B975-4B14-8133-F0708F5B8CEA}" presName="node" presStyleLbl="vennNode1" presStyleIdx="5" presStyleCnt="17">
        <dgm:presLayoutVars>
          <dgm:bulletEnabled val="1"/>
        </dgm:presLayoutVars>
      </dgm:prSet>
      <dgm:spPr/>
      <dgm:t>
        <a:bodyPr/>
        <a:lstStyle/>
        <a:p>
          <a:endParaRPr lang="zh-TW" altLang="en-US"/>
        </a:p>
      </dgm:t>
    </dgm:pt>
    <dgm:pt modelId="{E828FA96-85DD-4A89-8A47-8570B49D746B}" type="pres">
      <dgm:prSet presAssocID="{59226851-18E9-43CE-8EA4-BE2DD3D2D4DA}" presName="node" presStyleLbl="vennNode1" presStyleIdx="6" presStyleCnt="17">
        <dgm:presLayoutVars>
          <dgm:bulletEnabled val="1"/>
        </dgm:presLayoutVars>
      </dgm:prSet>
      <dgm:spPr/>
      <dgm:t>
        <a:bodyPr/>
        <a:lstStyle/>
        <a:p>
          <a:endParaRPr lang="zh-TW" altLang="en-US"/>
        </a:p>
      </dgm:t>
    </dgm:pt>
    <dgm:pt modelId="{5D72973B-8BD9-49B2-B030-D277294883BA}" type="pres">
      <dgm:prSet presAssocID="{EC6B3D9D-41BC-4292-98AC-0412DC3BBBE5}" presName="node" presStyleLbl="vennNode1" presStyleIdx="7" presStyleCnt="17">
        <dgm:presLayoutVars>
          <dgm:bulletEnabled val="1"/>
        </dgm:presLayoutVars>
      </dgm:prSet>
      <dgm:spPr/>
      <dgm:t>
        <a:bodyPr/>
        <a:lstStyle/>
        <a:p>
          <a:endParaRPr lang="zh-TW" altLang="en-US"/>
        </a:p>
      </dgm:t>
    </dgm:pt>
    <dgm:pt modelId="{8CD77A39-D8C8-472D-A0D4-E230905E5C00}" type="pres">
      <dgm:prSet presAssocID="{BB400368-AF64-4939-B2D2-9ADB0829A9AD}" presName="node" presStyleLbl="vennNode1" presStyleIdx="8" presStyleCnt="17">
        <dgm:presLayoutVars>
          <dgm:bulletEnabled val="1"/>
        </dgm:presLayoutVars>
      </dgm:prSet>
      <dgm:spPr/>
      <dgm:t>
        <a:bodyPr/>
        <a:lstStyle/>
        <a:p>
          <a:endParaRPr lang="zh-TW" altLang="en-US"/>
        </a:p>
      </dgm:t>
    </dgm:pt>
    <dgm:pt modelId="{75F06F60-EB87-4966-ACBD-CE8AD7634FAF}" type="pres">
      <dgm:prSet presAssocID="{40EA4DD6-2F5B-4A3A-B0AE-03DD00CA5FFC}" presName="node" presStyleLbl="vennNode1" presStyleIdx="9" presStyleCnt="17">
        <dgm:presLayoutVars>
          <dgm:bulletEnabled val="1"/>
        </dgm:presLayoutVars>
      </dgm:prSet>
      <dgm:spPr/>
      <dgm:t>
        <a:bodyPr/>
        <a:lstStyle/>
        <a:p>
          <a:endParaRPr lang="zh-TW" altLang="en-US"/>
        </a:p>
      </dgm:t>
    </dgm:pt>
    <dgm:pt modelId="{22047977-311C-41CB-BB91-65C259CB749F}" type="pres">
      <dgm:prSet presAssocID="{EDD8972F-A143-431D-A60C-3140628DBEB3}" presName="node" presStyleLbl="vennNode1" presStyleIdx="10" presStyleCnt="17">
        <dgm:presLayoutVars>
          <dgm:bulletEnabled val="1"/>
        </dgm:presLayoutVars>
      </dgm:prSet>
      <dgm:spPr/>
      <dgm:t>
        <a:bodyPr/>
        <a:lstStyle/>
        <a:p>
          <a:endParaRPr lang="zh-TW" altLang="en-US"/>
        </a:p>
      </dgm:t>
    </dgm:pt>
    <dgm:pt modelId="{0B4E10AC-1F22-4B19-96C1-F05C3F61BA1C}" type="pres">
      <dgm:prSet presAssocID="{347EE507-630A-41B0-B5B0-A8347E78FC97}" presName="node" presStyleLbl="vennNode1" presStyleIdx="11" presStyleCnt="17">
        <dgm:presLayoutVars>
          <dgm:bulletEnabled val="1"/>
        </dgm:presLayoutVars>
      </dgm:prSet>
      <dgm:spPr/>
      <dgm:t>
        <a:bodyPr/>
        <a:lstStyle/>
        <a:p>
          <a:endParaRPr lang="zh-TW" altLang="en-US"/>
        </a:p>
      </dgm:t>
    </dgm:pt>
    <dgm:pt modelId="{282C9F36-E17E-4550-BB9E-8D997CBBD508}" type="pres">
      <dgm:prSet presAssocID="{FE8EE630-5E29-4B01-8F24-4906C855245B}" presName="node" presStyleLbl="vennNode1" presStyleIdx="12" presStyleCnt="17">
        <dgm:presLayoutVars>
          <dgm:bulletEnabled val="1"/>
        </dgm:presLayoutVars>
      </dgm:prSet>
      <dgm:spPr/>
      <dgm:t>
        <a:bodyPr/>
        <a:lstStyle/>
        <a:p>
          <a:endParaRPr lang="zh-TW" altLang="en-US"/>
        </a:p>
      </dgm:t>
    </dgm:pt>
    <dgm:pt modelId="{7C886343-00DD-4B43-8586-196DDC628BB4}" type="pres">
      <dgm:prSet presAssocID="{11719BDA-8CBB-4966-BC7B-E9DA36C4C303}" presName="node" presStyleLbl="vennNode1" presStyleIdx="13" presStyleCnt="17">
        <dgm:presLayoutVars>
          <dgm:bulletEnabled val="1"/>
        </dgm:presLayoutVars>
      </dgm:prSet>
      <dgm:spPr/>
      <dgm:t>
        <a:bodyPr/>
        <a:lstStyle/>
        <a:p>
          <a:endParaRPr lang="zh-TW" altLang="en-US"/>
        </a:p>
      </dgm:t>
    </dgm:pt>
    <dgm:pt modelId="{39560E07-A29D-4857-9E43-DA78745BA3C1}" type="pres">
      <dgm:prSet presAssocID="{2AE64EAF-DA0A-4F2B-8D74-27291986BB00}" presName="node" presStyleLbl="vennNode1" presStyleIdx="14" presStyleCnt="17">
        <dgm:presLayoutVars>
          <dgm:bulletEnabled val="1"/>
        </dgm:presLayoutVars>
      </dgm:prSet>
      <dgm:spPr/>
      <dgm:t>
        <a:bodyPr/>
        <a:lstStyle/>
        <a:p>
          <a:endParaRPr lang="zh-TW" altLang="en-US"/>
        </a:p>
      </dgm:t>
    </dgm:pt>
    <dgm:pt modelId="{D5245691-F31F-4942-A878-FC7A35175E4A}" type="pres">
      <dgm:prSet presAssocID="{4317685C-AFBB-4B80-92BE-72FD916175EF}" presName="node" presStyleLbl="vennNode1" presStyleIdx="15" presStyleCnt="17">
        <dgm:presLayoutVars>
          <dgm:bulletEnabled val="1"/>
        </dgm:presLayoutVars>
      </dgm:prSet>
      <dgm:spPr/>
      <dgm:t>
        <a:bodyPr/>
        <a:lstStyle/>
        <a:p>
          <a:endParaRPr lang="zh-TW" altLang="en-US"/>
        </a:p>
      </dgm:t>
    </dgm:pt>
    <dgm:pt modelId="{88488667-77FC-4B8E-80CA-4027B0AE8AF0}" type="pres">
      <dgm:prSet presAssocID="{F7F4BF8C-D53F-4100-81D3-5FD649847E0A}" presName="node" presStyleLbl="vennNode1" presStyleIdx="16" presStyleCnt="17">
        <dgm:presLayoutVars>
          <dgm:bulletEnabled val="1"/>
        </dgm:presLayoutVars>
      </dgm:prSet>
      <dgm:spPr/>
      <dgm:t>
        <a:bodyPr/>
        <a:lstStyle/>
        <a:p>
          <a:endParaRPr lang="zh-TW" altLang="en-US"/>
        </a:p>
      </dgm:t>
    </dgm:pt>
  </dgm:ptLst>
  <dgm:cxnLst>
    <dgm:cxn modelId="{C3FEEB75-0D12-49FB-AD23-2A234D60FF4E}" type="presOf" srcId="{43AE4B66-6434-478B-9461-157AE3D2AD56}" destId="{1375FB06-88DA-4917-B741-FC3DBA84873C}" srcOrd="0" destOrd="0" presId="urn:microsoft.com/office/officeart/2005/8/layout/radial3"/>
    <dgm:cxn modelId="{93F18C8C-1F46-4609-AB19-B0DA6A53DEE8}" srcId="{9038E326-D874-497D-9CA2-B53AF9EF5895}" destId="{11719BDA-8CBB-4966-BC7B-E9DA36C4C303}" srcOrd="12" destOrd="0" parTransId="{B6F5C655-6064-45AB-A8C5-BF076CD8FF41}" sibTransId="{45C451DD-2D96-4BB5-A856-4C45C2BE578B}"/>
    <dgm:cxn modelId="{0CC2FC1E-2340-4E51-80F8-38A9A86B9840}" srcId="{9038E326-D874-497D-9CA2-B53AF9EF5895}" destId="{EC6B3D9D-41BC-4292-98AC-0412DC3BBBE5}" srcOrd="6" destOrd="0" parTransId="{803B28FD-7945-4F7A-832C-DC403333BF46}" sibTransId="{1EE5DB0B-6002-4E2E-BAF7-91CF6B19A089}"/>
    <dgm:cxn modelId="{38415B22-FE21-47D4-9E82-D1930DCAE94B}" type="presOf" srcId="{1F76F58D-B975-4B14-8133-F0708F5B8CEA}" destId="{AC53CCE3-123C-4756-9DBF-331E8EE05150}" srcOrd="0" destOrd="0" presId="urn:microsoft.com/office/officeart/2005/8/layout/radial3"/>
    <dgm:cxn modelId="{3360A873-D7BB-44F4-B154-434AB76DC283}" srcId="{9038E326-D874-497D-9CA2-B53AF9EF5895}" destId="{1F76F58D-B975-4B14-8133-F0708F5B8CEA}" srcOrd="4" destOrd="0" parTransId="{EA235507-E162-40A0-99D5-FA2D263F72A0}" sibTransId="{4C4EBB12-703B-4781-AEC6-BF254831E410}"/>
    <dgm:cxn modelId="{E8737EAE-D126-46EE-A779-7893C2815A3E}" srcId="{9038E326-D874-497D-9CA2-B53AF9EF5895}" destId="{347EE507-630A-41B0-B5B0-A8347E78FC97}" srcOrd="10" destOrd="0" parTransId="{8B76D774-8BC9-4DE2-8838-6FCAB6FFC2DD}" sibTransId="{85597B47-829D-49B6-A489-51E940BAE5B8}"/>
    <dgm:cxn modelId="{94AF3A35-DFA7-4622-BCC5-5DF20DE20447}" srcId="{9038E326-D874-497D-9CA2-B53AF9EF5895}" destId="{C5A06741-7CFD-426F-BA5F-21B35601710E}" srcOrd="0" destOrd="0" parTransId="{A41919FD-267A-4BDA-9C5D-4613D35058E0}" sibTransId="{1F737711-1CF0-4AC2-B636-3AB0A600AABC}"/>
    <dgm:cxn modelId="{93C6F709-F220-4210-94FF-9BD6DD92FE22}" type="presOf" srcId="{FE8EE630-5E29-4B01-8F24-4906C855245B}" destId="{282C9F36-E17E-4550-BB9E-8D997CBBD508}" srcOrd="0" destOrd="0" presId="urn:microsoft.com/office/officeart/2005/8/layout/radial3"/>
    <dgm:cxn modelId="{DC5DED01-D798-4280-9BFD-AA33C9871029}" type="presOf" srcId="{98CD67FD-BE05-4770-BC64-99739607309A}" destId="{0D5AB934-35A3-405A-870F-9FEB5E66D9EC}" srcOrd="0" destOrd="0" presId="urn:microsoft.com/office/officeart/2005/8/layout/radial3"/>
    <dgm:cxn modelId="{4B0E13D0-1FEB-42D5-B291-A1861E3DE066}" srcId="{9038E326-D874-497D-9CA2-B53AF9EF5895}" destId="{40EA4DD6-2F5B-4A3A-B0AE-03DD00CA5FFC}" srcOrd="8" destOrd="0" parTransId="{E0837B47-FAB3-4837-852C-E163BADC968F}" sibTransId="{E081554F-B655-4A90-9DE5-F3C7B8F61EAF}"/>
    <dgm:cxn modelId="{EAC2D470-5657-49EA-BE46-49FBD5877EBF}" type="presOf" srcId="{C5A06741-7CFD-426F-BA5F-21B35601710E}" destId="{DEC983C2-2F8B-46EF-9EC0-18BD794117D9}" srcOrd="0" destOrd="0" presId="urn:microsoft.com/office/officeart/2005/8/layout/radial3"/>
    <dgm:cxn modelId="{2BD6D66F-1AD7-431E-BE44-6A84CF0BE4D9}" srcId="{9038E326-D874-497D-9CA2-B53AF9EF5895}" destId="{EDD8972F-A143-431D-A60C-3140628DBEB3}" srcOrd="9" destOrd="0" parTransId="{334EE8F4-8C31-43B3-AAE4-ECB71CECFEEB}" sibTransId="{9FD7BE47-6A91-416E-9612-8C5F87885379}"/>
    <dgm:cxn modelId="{90030338-47A0-4492-95CA-642A70D09C90}" type="presOf" srcId="{347EE507-630A-41B0-B5B0-A8347E78FC97}" destId="{0B4E10AC-1F22-4B19-96C1-F05C3F61BA1C}" srcOrd="0" destOrd="0" presId="urn:microsoft.com/office/officeart/2005/8/layout/radial3"/>
    <dgm:cxn modelId="{84D59C05-1E30-450A-A8D8-E66B4763465F}" srcId="{9038E326-D874-497D-9CA2-B53AF9EF5895}" destId="{5435C872-5092-4558-8794-CC9F380D8EC3}" srcOrd="3" destOrd="0" parTransId="{3007724B-2DC8-47C8-A17A-377D184840A0}" sibTransId="{DB818E8A-F399-47BD-932B-8A5B36775C1A}"/>
    <dgm:cxn modelId="{B59E1D18-AF7B-4E4E-A6AE-F4E4F13AE08B}" type="presOf" srcId="{F7F4BF8C-D53F-4100-81D3-5FD649847E0A}" destId="{88488667-77FC-4B8E-80CA-4027B0AE8AF0}" srcOrd="0" destOrd="0" presId="urn:microsoft.com/office/officeart/2005/8/layout/radial3"/>
    <dgm:cxn modelId="{988137F9-8511-4943-A6D3-DAA4FCAE090F}" type="presOf" srcId="{11719BDA-8CBB-4966-BC7B-E9DA36C4C303}" destId="{7C886343-00DD-4B43-8586-196DDC628BB4}" srcOrd="0" destOrd="0" presId="urn:microsoft.com/office/officeart/2005/8/layout/radial3"/>
    <dgm:cxn modelId="{015F77BC-4CA0-44D6-A0B9-BF2D18B750F4}" type="presOf" srcId="{4317685C-AFBB-4B80-92BE-72FD916175EF}" destId="{D5245691-F31F-4942-A878-FC7A35175E4A}" srcOrd="0" destOrd="0" presId="urn:microsoft.com/office/officeart/2005/8/layout/radial3"/>
    <dgm:cxn modelId="{A4374260-36FB-4646-8B53-A6CBC0496767}" type="presOf" srcId="{5435C872-5092-4558-8794-CC9F380D8EC3}" destId="{5102A8C6-605C-4865-95E1-A01A237190EB}" srcOrd="0" destOrd="0" presId="urn:microsoft.com/office/officeart/2005/8/layout/radial3"/>
    <dgm:cxn modelId="{6DCC8C54-9D6C-4088-9FEB-A0B94D44FB16}" srcId="{9038E326-D874-497D-9CA2-B53AF9EF5895}" destId="{2AE64EAF-DA0A-4F2B-8D74-27291986BB00}" srcOrd="13" destOrd="0" parTransId="{6DFDB33F-EAAA-4685-ADCB-3214A87B1981}" sibTransId="{FA2F6AE5-D23B-431B-A213-742D460647C0}"/>
    <dgm:cxn modelId="{F72BF195-598D-4F24-8B37-64F6510FB317}" type="presOf" srcId="{40EA4DD6-2F5B-4A3A-B0AE-03DD00CA5FFC}" destId="{75F06F60-EB87-4966-ACBD-CE8AD7634FAF}" srcOrd="0" destOrd="0" presId="urn:microsoft.com/office/officeart/2005/8/layout/radial3"/>
    <dgm:cxn modelId="{912ECE24-2A30-477D-BEC2-A64F0FFFAB92}" srcId="{9038E326-D874-497D-9CA2-B53AF9EF5895}" destId="{F7F4BF8C-D53F-4100-81D3-5FD649847E0A}" srcOrd="15" destOrd="0" parTransId="{81DCFE0C-7BA4-4A6F-A9AE-D0CD6A8BD6B0}" sibTransId="{DDB55DE7-D38A-474D-ACAD-426118C5279A}"/>
    <dgm:cxn modelId="{1FD7062F-D45B-458A-9870-28565CBBE300}" srcId="{9038E326-D874-497D-9CA2-B53AF9EF5895}" destId="{BB400368-AF64-4939-B2D2-9ADB0829A9AD}" srcOrd="7" destOrd="0" parTransId="{C079C337-5C7F-4013-8673-EAA145CA0C5B}" sibTransId="{D436EE58-1370-431D-B6C3-B600FAD316B6}"/>
    <dgm:cxn modelId="{20553587-8E28-4995-88ED-5A179E1D0B70}" type="presOf" srcId="{EC6B3D9D-41BC-4292-98AC-0412DC3BBBE5}" destId="{5D72973B-8BD9-49B2-B030-D277294883BA}" srcOrd="0" destOrd="0" presId="urn:microsoft.com/office/officeart/2005/8/layout/radial3"/>
    <dgm:cxn modelId="{9ED3AACB-FD35-4634-A45E-994C13A5D18E}" type="presOf" srcId="{1D163BA6-1E27-4B4B-A15F-6F59796D491A}" destId="{B4C050B4-F262-42DF-B675-D77645622F93}" srcOrd="0" destOrd="0" presId="urn:microsoft.com/office/officeart/2005/8/layout/radial3"/>
    <dgm:cxn modelId="{EBD96B84-D6C7-47A9-8D6C-AB3085BB168F}" type="presOf" srcId="{2AE64EAF-DA0A-4F2B-8D74-27291986BB00}" destId="{39560E07-A29D-4857-9E43-DA78745BA3C1}" srcOrd="0" destOrd="0" presId="urn:microsoft.com/office/officeart/2005/8/layout/radial3"/>
    <dgm:cxn modelId="{87E3F5B6-6CC7-40C7-A150-6B419AB2712E}" type="presOf" srcId="{9038E326-D874-497D-9CA2-B53AF9EF5895}" destId="{7167718E-FE15-48F8-9EAD-FAEE86B51367}" srcOrd="0" destOrd="0" presId="urn:microsoft.com/office/officeart/2005/8/layout/radial3"/>
    <dgm:cxn modelId="{7A332381-902D-42EF-A343-482DF7395E7E}" srcId="{43AE4B66-6434-478B-9461-157AE3D2AD56}" destId="{C435BDC8-2946-4E74-BAD2-E03B703EB2D7}" srcOrd="1" destOrd="0" parTransId="{D2F661C5-81E4-4507-93DE-FAED17B2552C}" sibTransId="{C228AE78-8285-42F7-A518-7BE565F75FBD}"/>
    <dgm:cxn modelId="{E93750C2-C727-4647-AE64-BEBF5B1F82E7}" type="presOf" srcId="{BB400368-AF64-4939-B2D2-9ADB0829A9AD}" destId="{8CD77A39-D8C8-472D-A0D4-E230905E5C00}" srcOrd="0" destOrd="0" presId="urn:microsoft.com/office/officeart/2005/8/layout/radial3"/>
    <dgm:cxn modelId="{9AD19429-660D-4800-9DF3-0D36A12BDF82}" srcId="{9038E326-D874-497D-9CA2-B53AF9EF5895}" destId="{98CD67FD-BE05-4770-BC64-99739607309A}" srcOrd="1" destOrd="0" parTransId="{A129CB27-D315-4695-8039-2F903757C442}" sibTransId="{5A5F65EF-4AFC-480F-8590-24EA58C1BFC5}"/>
    <dgm:cxn modelId="{D3059AD6-9D4C-41B2-A169-3A1BB77064EC}" type="presOf" srcId="{EDD8972F-A143-431D-A60C-3140628DBEB3}" destId="{22047977-311C-41CB-BB91-65C259CB749F}" srcOrd="0" destOrd="0" presId="urn:microsoft.com/office/officeart/2005/8/layout/radial3"/>
    <dgm:cxn modelId="{5664D6C8-8514-4A9C-9D67-AB1939C2FAD3}" srcId="{9038E326-D874-497D-9CA2-B53AF9EF5895}" destId="{FE8EE630-5E29-4B01-8F24-4906C855245B}" srcOrd="11" destOrd="0" parTransId="{039EB370-2F5F-4421-8597-9E386F34DB17}" sibTransId="{210174F2-0553-4A87-85A2-F053EB66057B}"/>
    <dgm:cxn modelId="{DFFC31F3-9813-4591-8954-ADA1A13FB087}" type="presOf" srcId="{59226851-18E9-43CE-8EA4-BE2DD3D2D4DA}" destId="{E828FA96-85DD-4A89-8A47-8570B49D746B}" srcOrd="0" destOrd="0" presId="urn:microsoft.com/office/officeart/2005/8/layout/radial3"/>
    <dgm:cxn modelId="{994EA1DE-7B96-4C4C-8560-B3834B527B70}" srcId="{9038E326-D874-497D-9CA2-B53AF9EF5895}" destId="{4317685C-AFBB-4B80-92BE-72FD916175EF}" srcOrd="14" destOrd="0" parTransId="{AA6DD873-0A21-424D-B774-738B55185741}" sibTransId="{89C33CF4-11AB-472F-9861-B3DA2CB15070}"/>
    <dgm:cxn modelId="{F26A6C60-1ED2-4F12-83FE-D1D7EDE10B32}" srcId="{9038E326-D874-497D-9CA2-B53AF9EF5895}" destId="{59226851-18E9-43CE-8EA4-BE2DD3D2D4DA}" srcOrd="5" destOrd="0" parTransId="{9891D43F-E3CF-423A-9B4D-CA17AE5A115E}" sibTransId="{D42102FF-05C4-49EF-9C5E-5834042CE198}"/>
    <dgm:cxn modelId="{79D22466-DDC5-4B74-B5CA-B21530FCC867}" srcId="{43AE4B66-6434-478B-9461-157AE3D2AD56}" destId="{9038E326-D874-497D-9CA2-B53AF9EF5895}" srcOrd="0" destOrd="0" parTransId="{087449A1-A0F1-4AA5-BD96-89686E3A01B7}" sibTransId="{6E0B67C1-4F90-40FC-A3B2-4F825ECC03D2}"/>
    <dgm:cxn modelId="{470436DD-985F-4E55-866B-3E6D0BF858E1}" srcId="{9038E326-D874-497D-9CA2-B53AF9EF5895}" destId="{1D163BA6-1E27-4B4B-A15F-6F59796D491A}" srcOrd="2" destOrd="0" parTransId="{128C2064-4FD3-43C0-A50A-D299785BE1B1}" sibTransId="{BAEF8DC4-D9C4-4435-8A24-452009B5E5C5}"/>
    <dgm:cxn modelId="{9CB1CACD-E2BA-4FEB-80E9-AABDD9BBAF22}" type="presParOf" srcId="{1375FB06-88DA-4917-B741-FC3DBA84873C}" destId="{D4B0811D-1D9C-42A8-AC2D-1ACFCF5F8C7F}" srcOrd="0" destOrd="0" presId="urn:microsoft.com/office/officeart/2005/8/layout/radial3"/>
    <dgm:cxn modelId="{BFFAB663-5BAC-4755-AEBD-9F6C9FE13312}" type="presParOf" srcId="{D4B0811D-1D9C-42A8-AC2D-1ACFCF5F8C7F}" destId="{7167718E-FE15-48F8-9EAD-FAEE86B51367}" srcOrd="0" destOrd="0" presId="urn:microsoft.com/office/officeart/2005/8/layout/radial3"/>
    <dgm:cxn modelId="{B0797E08-0978-4E4F-B6D7-58742EF0CFFE}" type="presParOf" srcId="{D4B0811D-1D9C-42A8-AC2D-1ACFCF5F8C7F}" destId="{DEC983C2-2F8B-46EF-9EC0-18BD794117D9}" srcOrd="1" destOrd="0" presId="urn:microsoft.com/office/officeart/2005/8/layout/radial3"/>
    <dgm:cxn modelId="{10D25A5A-4D45-4084-A31B-1FD65573B638}" type="presParOf" srcId="{D4B0811D-1D9C-42A8-AC2D-1ACFCF5F8C7F}" destId="{0D5AB934-35A3-405A-870F-9FEB5E66D9EC}" srcOrd="2" destOrd="0" presId="urn:microsoft.com/office/officeart/2005/8/layout/radial3"/>
    <dgm:cxn modelId="{51104A44-1E3C-4CFD-A4CD-67B76F76EAA5}" type="presParOf" srcId="{D4B0811D-1D9C-42A8-AC2D-1ACFCF5F8C7F}" destId="{B4C050B4-F262-42DF-B675-D77645622F93}" srcOrd="3" destOrd="0" presId="urn:microsoft.com/office/officeart/2005/8/layout/radial3"/>
    <dgm:cxn modelId="{035DC1CE-096A-4CC4-962E-A5419841B972}" type="presParOf" srcId="{D4B0811D-1D9C-42A8-AC2D-1ACFCF5F8C7F}" destId="{5102A8C6-605C-4865-95E1-A01A237190EB}" srcOrd="4" destOrd="0" presId="urn:microsoft.com/office/officeart/2005/8/layout/radial3"/>
    <dgm:cxn modelId="{2364F66E-BB1B-4BF2-9C42-CE5535CFD286}" type="presParOf" srcId="{D4B0811D-1D9C-42A8-AC2D-1ACFCF5F8C7F}" destId="{AC53CCE3-123C-4756-9DBF-331E8EE05150}" srcOrd="5" destOrd="0" presId="urn:microsoft.com/office/officeart/2005/8/layout/radial3"/>
    <dgm:cxn modelId="{481B2FD7-4238-47AB-8C19-ED3D977BC97A}" type="presParOf" srcId="{D4B0811D-1D9C-42A8-AC2D-1ACFCF5F8C7F}" destId="{E828FA96-85DD-4A89-8A47-8570B49D746B}" srcOrd="6" destOrd="0" presId="urn:microsoft.com/office/officeart/2005/8/layout/radial3"/>
    <dgm:cxn modelId="{6BF587F0-6C7F-4332-9227-4F5FA136810A}" type="presParOf" srcId="{D4B0811D-1D9C-42A8-AC2D-1ACFCF5F8C7F}" destId="{5D72973B-8BD9-49B2-B030-D277294883BA}" srcOrd="7" destOrd="0" presId="urn:microsoft.com/office/officeart/2005/8/layout/radial3"/>
    <dgm:cxn modelId="{48253DAD-6D55-454D-871B-326CA1567D24}" type="presParOf" srcId="{D4B0811D-1D9C-42A8-AC2D-1ACFCF5F8C7F}" destId="{8CD77A39-D8C8-472D-A0D4-E230905E5C00}" srcOrd="8" destOrd="0" presId="urn:microsoft.com/office/officeart/2005/8/layout/radial3"/>
    <dgm:cxn modelId="{F1401957-5785-480F-B4DF-DEA9CCA37A8B}" type="presParOf" srcId="{D4B0811D-1D9C-42A8-AC2D-1ACFCF5F8C7F}" destId="{75F06F60-EB87-4966-ACBD-CE8AD7634FAF}" srcOrd="9" destOrd="0" presId="urn:microsoft.com/office/officeart/2005/8/layout/radial3"/>
    <dgm:cxn modelId="{F4490932-FCC4-479D-BA85-CF8A2C712F26}" type="presParOf" srcId="{D4B0811D-1D9C-42A8-AC2D-1ACFCF5F8C7F}" destId="{22047977-311C-41CB-BB91-65C259CB749F}" srcOrd="10" destOrd="0" presId="urn:microsoft.com/office/officeart/2005/8/layout/radial3"/>
    <dgm:cxn modelId="{092B02E5-4B55-4037-849B-77DFBC39E1A9}" type="presParOf" srcId="{D4B0811D-1D9C-42A8-AC2D-1ACFCF5F8C7F}" destId="{0B4E10AC-1F22-4B19-96C1-F05C3F61BA1C}" srcOrd="11" destOrd="0" presId="urn:microsoft.com/office/officeart/2005/8/layout/radial3"/>
    <dgm:cxn modelId="{F499879F-6FE4-4985-AE28-9AC6888BBCD5}" type="presParOf" srcId="{D4B0811D-1D9C-42A8-AC2D-1ACFCF5F8C7F}" destId="{282C9F36-E17E-4550-BB9E-8D997CBBD508}" srcOrd="12" destOrd="0" presId="urn:microsoft.com/office/officeart/2005/8/layout/radial3"/>
    <dgm:cxn modelId="{5D851767-BEB5-404D-8724-34A56CCAE84A}" type="presParOf" srcId="{D4B0811D-1D9C-42A8-AC2D-1ACFCF5F8C7F}" destId="{7C886343-00DD-4B43-8586-196DDC628BB4}" srcOrd="13" destOrd="0" presId="urn:microsoft.com/office/officeart/2005/8/layout/radial3"/>
    <dgm:cxn modelId="{145F2C12-CC63-4D5E-A984-37971226C8DB}" type="presParOf" srcId="{D4B0811D-1D9C-42A8-AC2D-1ACFCF5F8C7F}" destId="{39560E07-A29D-4857-9E43-DA78745BA3C1}" srcOrd="14" destOrd="0" presId="urn:microsoft.com/office/officeart/2005/8/layout/radial3"/>
    <dgm:cxn modelId="{E5B3725B-6BA1-43B5-A8E5-20801892CB9E}" type="presParOf" srcId="{D4B0811D-1D9C-42A8-AC2D-1ACFCF5F8C7F}" destId="{D5245691-F31F-4942-A878-FC7A35175E4A}" srcOrd="15" destOrd="0" presId="urn:microsoft.com/office/officeart/2005/8/layout/radial3"/>
    <dgm:cxn modelId="{A35C5CE6-F909-4BC3-BEFC-0C9B3B71C95A}" type="presParOf" srcId="{D4B0811D-1D9C-42A8-AC2D-1ACFCF5F8C7F}" destId="{88488667-77FC-4B8E-80CA-4027B0AE8AF0}" srcOrd="1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7718E-FE15-48F8-9EAD-FAEE86B51367}">
      <dsp:nvSpPr>
        <dsp:cNvPr id="0" name=""/>
        <dsp:cNvSpPr/>
      </dsp:nvSpPr>
      <dsp:spPr>
        <a:xfrm>
          <a:off x="2005678" y="1029626"/>
          <a:ext cx="2565034" cy="2565034"/>
        </a:xfrm>
        <a:prstGeom prst="ellipse">
          <a:avLst/>
        </a:prstGeom>
        <a:solidFill>
          <a:schemeClr val="accent5"/>
        </a:solidFill>
        <a:ln w="25400" cap="flat" cmpd="sng" algn="ctr">
          <a:solidFill>
            <a:schemeClr val="lt1"/>
          </a:solidFill>
          <a:prstDash val="solid"/>
        </a:ln>
        <a:effectLst>
          <a:outerShdw blurRad="63500" dist="25400" dir="5400000" rotWithShape="0">
            <a:srgbClr val="000000">
              <a:alpha val="43137"/>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zh-TW" altLang="en-US" sz="3400" b="1" kern="1200" dirty="0" smtClean="0">
              <a:latin typeface="+mj-ea"/>
              <a:ea typeface="+mj-ea"/>
            </a:rPr>
            <a:t>八大營運活動循環</a:t>
          </a:r>
          <a:endParaRPr lang="zh-TW" altLang="en-US" sz="3400" b="1" kern="1200" dirty="0">
            <a:latin typeface="+mj-ea"/>
            <a:ea typeface="+mj-ea"/>
          </a:endParaRPr>
        </a:p>
      </dsp:txBody>
      <dsp:txXfrm>
        <a:off x="2381319" y="1405267"/>
        <a:ext cx="1813752" cy="1813752"/>
      </dsp:txXfrm>
    </dsp:sp>
    <dsp:sp modelId="{DEC983C2-2F8B-46EF-9EC0-18BD794117D9}">
      <dsp:nvSpPr>
        <dsp:cNvPr id="0" name=""/>
        <dsp:cNvSpPr/>
      </dsp:nvSpPr>
      <dsp:spPr>
        <a:xfrm>
          <a:off x="2646937" y="457"/>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銷售及收款</a:t>
          </a:r>
          <a:endParaRPr lang="zh-TW" altLang="en-US" sz="2100" b="1" kern="1200" dirty="0">
            <a:latin typeface="+mj-ea"/>
            <a:ea typeface="+mj-ea"/>
          </a:endParaRPr>
        </a:p>
      </dsp:txBody>
      <dsp:txXfrm>
        <a:off x="2834757" y="188277"/>
        <a:ext cx="906877" cy="906877"/>
      </dsp:txXfrm>
    </dsp:sp>
    <dsp:sp modelId="{0D5AB934-35A3-405A-870F-9FEB5E66D9EC}">
      <dsp:nvSpPr>
        <dsp:cNvPr id="0" name=""/>
        <dsp:cNvSpPr/>
      </dsp:nvSpPr>
      <dsp:spPr>
        <a:xfrm>
          <a:off x="3828107" y="489714"/>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採購及付款</a:t>
          </a:r>
          <a:endParaRPr lang="zh-TW" altLang="en-US" sz="2100" b="1" kern="1200" dirty="0">
            <a:latin typeface="+mj-ea"/>
            <a:ea typeface="+mj-ea"/>
          </a:endParaRPr>
        </a:p>
      </dsp:txBody>
      <dsp:txXfrm>
        <a:off x="4015927" y="677534"/>
        <a:ext cx="906877" cy="906877"/>
      </dsp:txXfrm>
    </dsp:sp>
    <dsp:sp modelId="{F618EBA8-6BF0-4A6B-B957-3BB19E5260E0}">
      <dsp:nvSpPr>
        <dsp:cNvPr id="0" name=""/>
        <dsp:cNvSpPr/>
      </dsp:nvSpPr>
      <dsp:spPr>
        <a:xfrm>
          <a:off x="4317364" y="1670885"/>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生產</a:t>
          </a:r>
          <a:endParaRPr lang="zh-TW" altLang="en-US" sz="2100" b="1" kern="1200" dirty="0">
            <a:latin typeface="+mj-ea"/>
            <a:ea typeface="+mj-ea"/>
          </a:endParaRPr>
        </a:p>
      </dsp:txBody>
      <dsp:txXfrm>
        <a:off x="4505184" y="1858705"/>
        <a:ext cx="906877" cy="906877"/>
      </dsp:txXfrm>
    </dsp:sp>
    <dsp:sp modelId="{B4C050B4-F262-42DF-B675-D77645622F93}">
      <dsp:nvSpPr>
        <dsp:cNvPr id="0" name=""/>
        <dsp:cNvSpPr/>
      </dsp:nvSpPr>
      <dsp:spPr>
        <a:xfrm>
          <a:off x="3840081" y="2896093"/>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薪工</a:t>
          </a:r>
          <a:endParaRPr lang="zh-TW" altLang="en-US" sz="2100" b="1" kern="1200" dirty="0">
            <a:latin typeface="+mj-ea"/>
            <a:ea typeface="+mj-ea"/>
          </a:endParaRPr>
        </a:p>
      </dsp:txBody>
      <dsp:txXfrm>
        <a:off x="4027901" y="3083913"/>
        <a:ext cx="906877" cy="906877"/>
      </dsp:txXfrm>
    </dsp:sp>
    <dsp:sp modelId="{5102A8C6-605C-4865-95E1-A01A237190EB}">
      <dsp:nvSpPr>
        <dsp:cNvPr id="0" name=""/>
        <dsp:cNvSpPr/>
      </dsp:nvSpPr>
      <dsp:spPr>
        <a:xfrm>
          <a:off x="2646937" y="3341312"/>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融資</a:t>
          </a:r>
          <a:endParaRPr lang="zh-TW" altLang="en-US" sz="2100" b="1" kern="1200" dirty="0">
            <a:latin typeface="+mj-ea"/>
            <a:ea typeface="+mj-ea"/>
          </a:endParaRPr>
        </a:p>
      </dsp:txBody>
      <dsp:txXfrm>
        <a:off x="2834757" y="3529132"/>
        <a:ext cx="906877" cy="906877"/>
      </dsp:txXfrm>
    </dsp:sp>
    <dsp:sp modelId="{AC53CCE3-123C-4756-9DBF-331E8EE05150}">
      <dsp:nvSpPr>
        <dsp:cNvPr id="0" name=""/>
        <dsp:cNvSpPr/>
      </dsp:nvSpPr>
      <dsp:spPr>
        <a:xfrm>
          <a:off x="1465766" y="2852055"/>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固定資產</a:t>
          </a:r>
          <a:endParaRPr lang="zh-TW" altLang="en-US" sz="2100" b="1" kern="1200" dirty="0">
            <a:latin typeface="+mj-ea"/>
            <a:ea typeface="+mj-ea"/>
          </a:endParaRPr>
        </a:p>
      </dsp:txBody>
      <dsp:txXfrm>
        <a:off x="1653586" y="3039875"/>
        <a:ext cx="906877" cy="906877"/>
      </dsp:txXfrm>
    </dsp:sp>
    <dsp:sp modelId="{E828FA96-85DD-4A89-8A47-8570B49D746B}">
      <dsp:nvSpPr>
        <dsp:cNvPr id="0" name=""/>
        <dsp:cNvSpPr/>
      </dsp:nvSpPr>
      <dsp:spPr>
        <a:xfrm>
          <a:off x="976509" y="1670885"/>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投資</a:t>
          </a:r>
          <a:endParaRPr lang="zh-TW" altLang="en-US" sz="2100" b="1" kern="1200" dirty="0">
            <a:latin typeface="+mj-ea"/>
            <a:ea typeface="+mj-ea"/>
          </a:endParaRPr>
        </a:p>
      </dsp:txBody>
      <dsp:txXfrm>
        <a:off x="1164329" y="1858705"/>
        <a:ext cx="906877" cy="906877"/>
      </dsp:txXfrm>
    </dsp:sp>
    <dsp:sp modelId="{5D72973B-8BD9-49B2-B030-D277294883BA}">
      <dsp:nvSpPr>
        <dsp:cNvPr id="0" name=""/>
        <dsp:cNvSpPr/>
      </dsp:nvSpPr>
      <dsp:spPr>
        <a:xfrm>
          <a:off x="1465766" y="489714"/>
          <a:ext cx="1282517" cy="128251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TW" altLang="en-US" sz="2100" b="1" kern="1200" dirty="0" smtClean="0">
              <a:latin typeface="+mj-ea"/>
              <a:ea typeface="+mj-ea"/>
            </a:rPr>
            <a:t>研發</a:t>
          </a:r>
          <a:endParaRPr lang="zh-TW" altLang="en-US" sz="2100" b="1" kern="1200" dirty="0">
            <a:latin typeface="+mj-ea"/>
            <a:ea typeface="+mj-ea"/>
          </a:endParaRPr>
        </a:p>
      </dsp:txBody>
      <dsp:txXfrm>
        <a:off x="1653586" y="677534"/>
        <a:ext cx="906877" cy="906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1E2702B0-64CC-4A3C-984F-4FB2105A3C6B}" type="datetimeFigureOut">
              <a:rPr lang="zh-TW" altLang="en-US"/>
              <a:pPr>
                <a:defRPr/>
              </a:pPr>
              <a:t>2017/10/11</a:t>
            </a:fld>
            <a:endParaRPr lang="zh-TW" altLang="en-US"/>
          </a:p>
        </p:txBody>
      </p:sp>
      <p:sp>
        <p:nvSpPr>
          <p:cNvPr id="4" name="頁尾版面配置區 3"/>
          <p:cNvSpPr>
            <a:spLocks noGrp="1"/>
          </p:cNvSpPr>
          <p:nvPr>
            <p:ph type="ftr" sz="quarter" idx="2"/>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0322F1FE-DF25-48AF-B827-59E2A37321A2}" type="slidenum">
              <a:rPr lang="zh-TW" altLang="en-US"/>
              <a:pPr/>
              <a:t>‹#›</a:t>
            </a:fld>
            <a:endParaRPr lang="en-US" altLang="zh-TW"/>
          </a:p>
        </p:txBody>
      </p:sp>
    </p:spTree>
    <p:extLst>
      <p:ext uri="{BB962C8B-B14F-4D97-AF65-F5344CB8AC3E}">
        <p14:creationId xmlns:p14="http://schemas.microsoft.com/office/powerpoint/2010/main" val="4828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DE2973B8-1248-4681-B838-91AC13AAFC34}" type="datetimeFigureOut">
              <a:rPr lang="zh-TW" altLang="en-US"/>
              <a:pPr>
                <a:defRPr/>
              </a:pPr>
              <a:t>2017/10/11</a:t>
            </a:fld>
            <a:endParaRPr lang="zh-TW" altLang="en-US"/>
          </a:p>
        </p:txBody>
      </p:sp>
      <p:sp>
        <p:nvSpPr>
          <p:cNvPr id="4" name="投影片圖像版面配置區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723" tIns="45862" rIns="91723" bIns="45862" rtlCol="0" anchor="ctr"/>
          <a:lstStyle/>
          <a:p>
            <a:pPr lvl="0"/>
            <a:endParaRPr lang="zh-TW" altLang="en-US" noProof="0"/>
          </a:p>
        </p:txBody>
      </p:sp>
      <p:sp>
        <p:nvSpPr>
          <p:cNvPr id="5" name="備忘稿版面配置區 4"/>
          <p:cNvSpPr>
            <a:spLocks noGrp="1"/>
          </p:cNvSpPr>
          <p:nvPr>
            <p:ph type="body" sz="quarter" idx="3"/>
          </p:nvPr>
        </p:nvSpPr>
        <p:spPr>
          <a:xfrm>
            <a:off x="679450" y="4690823"/>
            <a:ext cx="5438775" cy="4441359"/>
          </a:xfrm>
          <a:prstGeom prst="rect">
            <a:avLst/>
          </a:prstGeom>
        </p:spPr>
        <p:txBody>
          <a:bodyPr vert="horz" lIns="91723" tIns="45862" rIns="91723" bIns="45862"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AAADEBAC-D269-4306-8D8F-4A14E31BD91D}" type="slidenum">
              <a:rPr lang="zh-TW" altLang="en-US"/>
              <a:pPr/>
              <a:t>‹#›</a:t>
            </a:fld>
            <a:endParaRPr lang="en-US" altLang="zh-TW"/>
          </a:p>
        </p:txBody>
      </p:sp>
    </p:spTree>
    <p:extLst>
      <p:ext uri="{BB962C8B-B14F-4D97-AF65-F5344CB8AC3E}">
        <p14:creationId xmlns:p14="http://schemas.microsoft.com/office/powerpoint/2010/main" val="134206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dirty="0" smtClean="0"/>
          </a:p>
        </p:txBody>
      </p:sp>
      <p:sp>
        <p:nvSpPr>
          <p:cNvPr id="112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2737299-B830-460D-B5F0-3B97AB06AD3A}" type="slidenum">
              <a:rPr lang="zh-TW" altLang="en-US"/>
              <a:pPr>
                <a:spcBef>
                  <a:spcPct val="0"/>
                </a:spcBef>
              </a:pPr>
              <a:t>1</a:t>
            </a:fld>
            <a:endParaRPr lang="en-US" altLang="zh-TW"/>
          </a:p>
        </p:txBody>
      </p:sp>
    </p:spTree>
    <p:extLst>
      <p:ext uri="{BB962C8B-B14F-4D97-AF65-F5344CB8AC3E}">
        <p14:creationId xmlns:p14="http://schemas.microsoft.com/office/powerpoint/2010/main" val="2635409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15</a:t>
            </a:fld>
            <a:endParaRPr lang="en-US" altLang="zh-TW"/>
          </a:p>
        </p:txBody>
      </p:sp>
    </p:spTree>
    <p:extLst>
      <p:ext uri="{BB962C8B-B14F-4D97-AF65-F5344CB8AC3E}">
        <p14:creationId xmlns:p14="http://schemas.microsoft.com/office/powerpoint/2010/main" val="1272593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16</a:t>
            </a:fld>
            <a:endParaRPr lang="en-US" altLang="zh-TW"/>
          </a:p>
        </p:txBody>
      </p:sp>
    </p:spTree>
    <p:extLst>
      <p:ext uri="{BB962C8B-B14F-4D97-AF65-F5344CB8AC3E}">
        <p14:creationId xmlns:p14="http://schemas.microsoft.com/office/powerpoint/2010/main" val="248533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17</a:t>
            </a:fld>
            <a:endParaRPr lang="en-US" altLang="zh-TW"/>
          </a:p>
        </p:txBody>
      </p:sp>
    </p:spTree>
    <p:extLst>
      <p:ext uri="{BB962C8B-B14F-4D97-AF65-F5344CB8AC3E}">
        <p14:creationId xmlns:p14="http://schemas.microsoft.com/office/powerpoint/2010/main" val="396362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18</a:t>
            </a:fld>
            <a:endParaRPr lang="en-US" altLang="zh-TW"/>
          </a:p>
        </p:txBody>
      </p:sp>
    </p:spTree>
    <p:extLst>
      <p:ext uri="{BB962C8B-B14F-4D97-AF65-F5344CB8AC3E}">
        <p14:creationId xmlns:p14="http://schemas.microsoft.com/office/powerpoint/2010/main" val="643560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19</a:t>
            </a:fld>
            <a:endParaRPr lang="en-US" altLang="zh-TW"/>
          </a:p>
        </p:txBody>
      </p:sp>
    </p:spTree>
    <p:extLst>
      <p:ext uri="{BB962C8B-B14F-4D97-AF65-F5344CB8AC3E}">
        <p14:creationId xmlns:p14="http://schemas.microsoft.com/office/powerpoint/2010/main" val="2096951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20</a:t>
            </a:fld>
            <a:endParaRPr lang="en-US" altLang="zh-TW"/>
          </a:p>
        </p:txBody>
      </p:sp>
    </p:spTree>
    <p:extLst>
      <p:ext uri="{BB962C8B-B14F-4D97-AF65-F5344CB8AC3E}">
        <p14:creationId xmlns:p14="http://schemas.microsoft.com/office/powerpoint/2010/main" val="193020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21</a:t>
            </a:fld>
            <a:endParaRPr lang="en-US" altLang="zh-TW"/>
          </a:p>
        </p:txBody>
      </p:sp>
    </p:spTree>
    <p:extLst>
      <p:ext uri="{BB962C8B-B14F-4D97-AF65-F5344CB8AC3E}">
        <p14:creationId xmlns:p14="http://schemas.microsoft.com/office/powerpoint/2010/main" val="2633911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393192" lvl="1" indent="0">
              <a:lnSpc>
                <a:spcPts val="2500"/>
              </a:lnSpc>
              <a:buNone/>
              <a:defRPr/>
            </a:pPr>
            <a:endParaRPr lang="zh-TW" altLang="en-US" sz="5500"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22</a:t>
            </a:fld>
            <a:endParaRPr lang="en-US" altLang="zh-TW"/>
          </a:p>
        </p:txBody>
      </p:sp>
    </p:spTree>
    <p:extLst>
      <p:ext uri="{BB962C8B-B14F-4D97-AF65-F5344CB8AC3E}">
        <p14:creationId xmlns:p14="http://schemas.microsoft.com/office/powerpoint/2010/main" val="84367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23</a:t>
            </a:fld>
            <a:endParaRPr lang="en-US" altLang="zh-TW"/>
          </a:p>
        </p:txBody>
      </p:sp>
    </p:spTree>
    <p:extLst>
      <p:ext uri="{BB962C8B-B14F-4D97-AF65-F5344CB8AC3E}">
        <p14:creationId xmlns:p14="http://schemas.microsoft.com/office/powerpoint/2010/main" val="2134668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26</a:t>
            </a:fld>
            <a:endParaRPr lang="en-US" altLang="zh-TW"/>
          </a:p>
        </p:txBody>
      </p:sp>
    </p:spTree>
    <p:extLst>
      <p:ext uri="{BB962C8B-B14F-4D97-AF65-F5344CB8AC3E}">
        <p14:creationId xmlns:p14="http://schemas.microsoft.com/office/powerpoint/2010/main" val="315664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D31D938-589F-4D26-A90F-418DDC4C08BE}" type="slidenum">
              <a:rPr lang="zh-TW" altLang="en-US" smtClean="0"/>
              <a:t>6</a:t>
            </a:fld>
            <a:endParaRPr lang="zh-TW" altLang="en-US"/>
          </a:p>
        </p:txBody>
      </p:sp>
    </p:spTree>
    <p:extLst>
      <p:ext uri="{BB962C8B-B14F-4D97-AF65-F5344CB8AC3E}">
        <p14:creationId xmlns:p14="http://schemas.microsoft.com/office/powerpoint/2010/main" val="1536441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27</a:t>
            </a:fld>
            <a:endParaRPr lang="en-US" altLang="zh-TW"/>
          </a:p>
        </p:txBody>
      </p:sp>
    </p:spTree>
    <p:extLst>
      <p:ext uri="{BB962C8B-B14F-4D97-AF65-F5344CB8AC3E}">
        <p14:creationId xmlns:p14="http://schemas.microsoft.com/office/powerpoint/2010/main" val="3768089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solidFill>
                <a:schemeClr val="accent6">
                  <a:lumMod val="50000"/>
                </a:schemeClr>
              </a:solidFill>
              <a:latin typeface="+mn-ea"/>
              <a:ea typeface="+mn-ea"/>
            </a:endParaRPr>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28</a:t>
            </a:fld>
            <a:endParaRPr lang="en-US" altLang="zh-TW"/>
          </a:p>
        </p:txBody>
      </p:sp>
    </p:spTree>
    <p:extLst>
      <p:ext uri="{BB962C8B-B14F-4D97-AF65-F5344CB8AC3E}">
        <p14:creationId xmlns:p14="http://schemas.microsoft.com/office/powerpoint/2010/main" val="4213715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solidFill>
                <a:schemeClr val="accent6">
                  <a:lumMod val="50000"/>
                </a:schemeClr>
              </a:solidFill>
              <a:latin typeface="+mn-ea"/>
              <a:ea typeface="+mn-ea"/>
            </a:endParaRPr>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29</a:t>
            </a:fld>
            <a:endParaRPr lang="en-US" altLang="zh-TW"/>
          </a:p>
        </p:txBody>
      </p:sp>
    </p:spTree>
    <p:extLst>
      <p:ext uri="{BB962C8B-B14F-4D97-AF65-F5344CB8AC3E}">
        <p14:creationId xmlns:p14="http://schemas.microsoft.com/office/powerpoint/2010/main" val="2716390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solidFill>
                <a:schemeClr val="accent6">
                  <a:lumMod val="50000"/>
                </a:schemeClr>
              </a:solidFill>
              <a:latin typeface="+mn-ea"/>
              <a:ea typeface="+mn-ea"/>
            </a:endParaRPr>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30</a:t>
            </a:fld>
            <a:endParaRPr lang="en-US" altLang="zh-TW"/>
          </a:p>
        </p:txBody>
      </p:sp>
    </p:spTree>
    <p:extLst>
      <p:ext uri="{BB962C8B-B14F-4D97-AF65-F5344CB8AC3E}">
        <p14:creationId xmlns:p14="http://schemas.microsoft.com/office/powerpoint/2010/main" val="2617196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solidFill>
                <a:schemeClr val="accent6">
                  <a:lumMod val="50000"/>
                </a:schemeClr>
              </a:solidFill>
              <a:latin typeface="+mn-ea"/>
              <a:ea typeface="+mn-ea"/>
            </a:endParaRPr>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31</a:t>
            </a:fld>
            <a:endParaRPr lang="en-US" altLang="zh-TW"/>
          </a:p>
        </p:txBody>
      </p:sp>
    </p:spTree>
    <p:extLst>
      <p:ext uri="{BB962C8B-B14F-4D97-AF65-F5344CB8AC3E}">
        <p14:creationId xmlns:p14="http://schemas.microsoft.com/office/powerpoint/2010/main" val="3765651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32</a:t>
            </a:fld>
            <a:endParaRPr lang="en-US" altLang="zh-TW"/>
          </a:p>
        </p:txBody>
      </p:sp>
    </p:spTree>
    <p:extLst>
      <p:ext uri="{BB962C8B-B14F-4D97-AF65-F5344CB8AC3E}">
        <p14:creationId xmlns:p14="http://schemas.microsoft.com/office/powerpoint/2010/main" val="382760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0D31D938-589F-4D26-A90F-418DDC4C08BE}" type="slidenum">
              <a:rPr lang="zh-TW" altLang="en-US" smtClean="0"/>
              <a:t>7</a:t>
            </a:fld>
            <a:endParaRPr lang="zh-TW" altLang="en-US"/>
          </a:p>
        </p:txBody>
      </p:sp>
    </p:spTree>
    <p:extLst>
      <p:ext uri="{BB962C8B-B14F-4D97-AF65-F5344CB8AC3E}">
        <p14:creationId xmlns:p14="http://schemas.microsoft.com/office/powerpoint/2010/main" val="87784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9</a:t>
            </a:fld>
            <a:endParaRPr lang="en-US" altLang="zh-TW"/>
          </a:p>
        </p:txBody>
      </p:sp>
    </p:spTree>
    <p:extLst>
      <p:ext uri="{BB962C8B-B14F-4D97-AF65-F5344CB8AC3E}">
        <p14:creationId xmlns:p14="http://schemas.microsoft.com/office/powerpoint/2010/main" val="1886847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10</a:t>
            </a:fld>
            <a:endParaRPr lang="en-US" altLang="zh-TW"/>
          </a:p>
        </p:txBody>
      </p:sp>
    </p:spTree>
    <p:extLst>
      <p:ext uri="{BB962C8B-B14F-4D97-AF65-F5344CB8AC3E}">
        <p14:creationId xmlns:p14="http://schemas.microsoft.com/office/powerpoint/2010/main" val="211579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11</a:t>
            </a:fld>
            <a:endParaRPr lang="en-US" altLang="zh-TW"/>
          </a:p>
        </p:txBody>
      </p:sp>
    </p:spTree>
    <p:extLst>
      <p:ext uri="{BB962C8B-B14F-4D97-AF65-F5344CB8AC3E}">
        <p14:creationId xmlns:p14="http://schemas.microsoft.com/office/powerpoint/2010/main" val="144344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12</a:t>
            </a:fld>
            <a:endParaRPr lang="en-US" altLang="zh-TW"/>
          </a:p>
        </p:txBody>
      </p:sp>
    </p:spTree>
    <p:extLst>
      <p:ext uri="{BB962C8B-B14F-4D97-AF65-F5344CB8AC3E}">
        <p14:creationId xmlns:p14="http://schemas.microsoft.com/office/powerpoint/2010/main" val="3792765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13</a:t>
            </a:fld>
            <a:endParaRPr lang="en-US" altLang="zh-TW"/>
          </a:p>
        </p:txBody>
      </p:sp>
    </p:spTree>
    <p:extLst>
      <p:ext uri="{BB962C8B-B14F-4D97-AF65-F5344CB8AC3E}">
        <p14:creationId xmlns:p14="http://schemas.microsoft.com/office/powerpoint/2010/main" val="324435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14</a:t>
            </a:fld>
            <a:endParaRPr lang="en-US" altLang="zh-TW"/>
          </a:p>
        </p:txBody>
      </p:sp>
    </p:spTree>
    <p:extLst>
      <p:ext uri="{BB962C8B-B14F-4D97-AF65-F5344CB8AC3E}">
        <p14:creationId xmlns:p14="http://schemas.microsoft.com/office/powerpoint/2010/main" val="211374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571500" indent="-571500">
              <a:buClrTx/>
              <a:buSzPct val="80000"/>
              <a:buFont typeface="Wingdings" panose="05000000000000000000" pitchFamily="2" charset="2"/>
              <a:buChar char="n"/>
              <a:defRPr/>
            </a:lvl1pPr>
            <a:extLst/>
          </a:lstStyle>
          <a:p>
            <a:r>
              <a:rPr lang="zh-TW" altLang="en-US" dirty="0" smtClean="0"/>
              <a:t>按一下以編輯母片標題樣式</a:t>
            </a:r>
            <a:endParaRPr lang="en-US" dirty="0"/>
          </a:p>
        </p:txBody>
      </p:sp>
      <p:sp>
        <p:nvSpPr>
          <p:cNvPr id="3" name="內容版面配置區 2"/>
          <p:cNvSpPr>
            <a:spLocks noGrp="1"/>
          </p:cNvSpPr>
          <p:nvPr>
            <p:ph idx="1"/>
          </p:nvPr>
        </p:nvSpPr>
        <p:spPr/>
        <p:txBody>
          <a:bodyPr/>
          <a:lstStyle>
            <a:lvl1pPr marL="365125" indent="-282575">
              <a:buClrTx/>
              <a:buFont typeface="Arial" panose="020B0604020202020204" pitchFamily="34" charset="0"/>
              <a:buChar char="•"/>
              <a:defRPr baseline="0">
                <a:solidFill>
                  <a:schemeClr val="bg2">
                    <a:lumMod val="10000"/>
                  </a:schemeClr>
                </a:solidFill>
              </a:defRPr>
            </a:lvl1pPr>
            <a:lvl2pPr marL="639763" indent="-236538">
              <a:buClrTx/>
              <a:buFont typeface="Wingdings" panose="05000000000000000000" pitchFamily="2" charset="2"/>
              <a:buChar char="ü"/>
              <a:defRPr/>
            </a:lvl2pPr>
            <a:lvl3pPr marL="885825" indent="-228600">
              <a:buClrTx/>
              <a:buFont typeface="Arial" panose="020B0604020202020204" pitchFamily="34" charset="0"/>
              <a:buChar char="•"/>
              <a:defRPr/>
            </a:lvl3pPr>
            <a:lvl4pPr marL="1096963" indent="-173038">
              <a:buFont typeface="Arial" panose="020B0604020202020204" pitchFamily="34" charset="0"/>
              <a:buChar char="•"/>
              <a:defRPr/>
            </a:lvl4pPr>
            <a:lvl5pPr marL="1296988" indent="-182563">
              <a:buFont typeface="Arial" panose="020B0604020202020204" pitchFamily="34" charset="0"/>
              <a:buChar char="•"/>
              <a:defRPr/>
            </a:lvl5pPr>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投影片編號版面配置區 21"/>
          <p:cNvSpPr>
            <a:spLocks noGrp="1"/>
          </p:cNvSpPr>
          <p:nvPr>
            <p:ph type="sldNum" sz="quarter" idx="10"/>
          </p:nvPr>
        </p:nvSpPr>
        <p:spPr/>
        <p:txBody>
          <a:bodyPr/>
          <a:lstStyle>
            <a:lvl1pPr>
              <a:defRPr/>
            </a:lvl1pPr>
          </a:lstStyle>
          <a:p>
            <a:fld id="{8B287FFD-0222-4443-8C42-38CFEA8EF21F}" type="slidenum">
              <a:rPr lang="zh-TW" altLang="en-US"/>
              <a:pPr/>
              <a:t>‹#›</a:t>
            </a:fld>
            <a:endParaRPr lang="en-US" altLang="zh-TW"/>
          </a:p>
        </p:txBody>
      </p:sp>
    </p:spTree>
    <p:extLst>
      <p:ext uri="{BB962C8B-B14F-4D97-AF65-F5344CB8AC3E}">
        <p14:creationId xmlns:p14="http://schemas.microsoft.com/office/powerpoint/2010/main" val="250465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fld id="{7019D41C-FA6D-42F2-87A1-A65B6CE98320}" type="slidenum">
              <a:rPr lang="zh-TW" altLang="en-US"/>
              <a:pPr/>
              <a:t>‹#›</a:t>
            </a:fld>
            <a:endParaRPr lang="en-US" altLang="zh-TW"/>
          </a:p>
        </p:txBody>
      </p:sp>
    </p:spTree>
    <p:extLst>
      <p:ext uri="{BB962C8B-B14F-4D97-AF65-F5344CB8AC3E}">
        <p14:creationId xmlns:p14="http://schemas.microsoft.com/office/powerpoint/2010/main" val="414011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dirty="0"/>
          </a:p>
        </p:txBody>
      </p:sp>
      <p:sp>
        <p:nvSpPr>
          <p:cNvPr id="3" name="投影片編號版面配置區 21"/>
          <p:cNvSpPr>
            <a:spLocks noGrp="1"/>
          </p:cNvSpPr>
          <p:nvPr>
            <p:ph type="sldNum" sz="quarter" idx="10"/>
          </p:nvPr>
        </p:nvSpPr>
        <p:spPr/>
        <p:txBody>
          <a:bodyPr/>
          <a:lstStyle>
            <a:lvl1pPr>
              <a:defRPr/>
            </a:lvl1pPr>
          </a:lstStyle>
          <a:p>
            <a:fld id="{1D82B37B-D9D0-4312-B283-F49F6A54CC9A}" type="slidenum">
              <a:rPr lang="zh-TW" altLang="en-US"/>
              <a:pPr/>
              <a:t>‹#›</a:t>
            </a:fld>
            <a:endParaRPr lang="en-US" altLang="zh-TW"/>
          </a:p>
        </p:txBody>
      </p:sp>
    </p:spTree>
    <p:extLst>
      <p:ext uri="{BB962C8B-B14F-4D97-AF65-F5344CB8AC3E}">
        <p14:creationId xmlns:p14="http://schemas.microsoft.com/office/powerpoint/2010/main" val="411680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endParaRPr lang="zh-TW" altLang="en-US"/>
          </a:p>
        </p:txBody>
      </p:sp>
      <p:sp>
        <p:nvSpPr>
          <p:cNvPr id="6" name="投影片編號版面配置區 6"/>
          <p:cNvSpPr>
            <a:spLocks noGrp="1"/>
          </p:cNvSpPr>
          <p:nvPr>
            <p:ph type="sldNum" sz="quarter" idx="11"/>
          </p:nvPr>
        </p:nvSpPr>
        <p:spPr/>
        <p:txBody>
          <a:bodyPr/>
          <a:lstStyle>
            <a:lvl1pPr>
              <a:defRPr/>
            </a:lvl1pPr>
          </a:lstStyle>
          <a:p>
            <a:fld id="{4A9096C3-DE14-412A-9AD4-C81699160D03}" type="slidenum">
              <a:rPr lang="zh-TW" altLang="en-US"/>
              <a:pPr/>
              <a:t>‹#›</a:t>
            </a:fld>
            <a:endParaRPr lang="en-US" altLang="zh-TW"/>
          </a:p>
        </p:txBody>
      </p:sp>
    </p:spTree>
    <p:extLst>
      <p:ext uri="{BB962C8B-B14F-4D97-AF65-F5344CB8AC3E}">
        <p14:creationId xmlns:p14="http://schemas.microsoft.com/office/powerpoint/2010/main" val="233921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latin typeface="標楷體" pitchFamily="65" charset="-120"/>
                <a:ea typeface="標楷體" pitchFamily="65" charset="-120"/>
              </a:defRPr>
            </a:lvl1pPr>
          </a:lstStyle>
          <a:p>
            <a:r>
              <a:rPr lang="zh-TW" altLang="en-US" smtClean="0"/>
              <a:t>按一下以編輯母片標題樣式</a:t>
            </a:r>
            <a:endParaRPr lang="zh-TW" altLang="en-US" dirty="0"/>
          </a:p>
        </p:txBody>
      </p:sp>
      <p:sp>
        <p:nvSpPr>
          <p:cNvPr id="3" name="投影片編號版面配置區 21"/>
          <p:cNvSpPr>
            <a:spLocks noGrp="1"/>
          </p:cNvSpPr>
          <p:nvPr>
            <p:ph type="sldNum" sz="quarter" idx="10"/>
          </p:nvPr>
        </p:nvSpPr>
        <p:spPr/>
        <p:txBody>
          <a:bodyPr/>
          <a:lstStyle>
            <a:lvl1pPr>
              <a:defRPr/>
            </a:lvl1pPr>
          </a:lstStyle>
          <a:p>
            <a:fld id="{6345ABB5-624D-496D-8153-7DF2F8567C4F}" type="slidenum">
              <a:rPr lang="zh-TW" altLang="en-US"/>
              <a:pPr/>
              <a:t>‹#›</a:t>
            </a:fld>
            <a:endParaRPr lang="en-US" altLang="zh-TW"/>
          </a:p>
        </p:txBody>
      </p:sp>
    </p:spTree>
    <p:extLst>
      <p:ext uri="{BB962C8B-B14F-4D97-AF65-F5344CB8AC3E}">
        <p14:creationId xmlns:p14="http://schemas.microsoft.com/office/powerpoint/2010/main" val="283670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投影片編號版面配置區 21"/>
          <p:cNvSpPr txBox="1">
            <a:spLocks/>
          </p:cNvSpPr>
          <p:nvPr userDrawn="1"/>
        </p:nvSpPr>
        <p:spPr>
          <a:xfrm>
            <a:off x="8613775" y="6305550"/>
            <a:ext cx="457200" cy="476250"/>
          </a:xfrm>
          <a:prstGeom prst="rect">
            <a:avLst/>
          </a:prstGeom>
        </p:spPr>
        <p:txBody>
          <a:bodyPr anchor="b"/>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pPr algn="ctr" eaLnBrk="1" hangingPunct="1"/>
            <a:fld id="{EEC3DCD5-56CB-4EE9-943D-7ECD5D8B19C8}" type="slidenum">
              <a:rPr kumimoji="0" lang="zh-TW" altLang="en-US" sz="1200">
                <a:solidFill>
                  <a:srgbClr val="4B3E21"/>
                </a:solidFill>
                <a:latin typeface="Arial" panose="020B0604020202020204" pitchFamily="34" charset="0"/>
              </a:rPr>
              <a:pPr algn="ctr" eaLnBrk="1" hangingPunct="1"/>
              <a:t>‹#›</a:t>
            </a:fld>
            <a:endParaRPr kumimoji="0" lang="en-US" altLang="zh-TW" sz="1200">
              <a:solidFill>
                <a:srgbClr val="4B3E21"/>
              </a:solidFill>
              <a:latin typeface="Arial" panose="020B0604020202020204" pitchFamily="34" charset="0"/>
            </a:endParaRPr>
          </a:p>
        </p:txBody>
      </p:sp>
    </p:spTree>
    <p:extLst>
      <p:ext uri="{BB962C8B-B14F-4D97-AF65-F5344CB8AC3E}">
        <p14:creationId xmlns:p14="http://schemas.microsoft.com/office/powerpoint/2010/main" val="374824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200">
                <a:solidFill>
                  <a:srgbClr val="4B3E21"/>
                </a:solidFill>
                <a:latin typeface="Arial" panose="020B0604020202020204" pitchFamily="34" charset="0"/>
              </a:defRPr>
            </a:lvl1pPr>
          </a:lstStyle>
          <a:p>
            <a:fld id="{7A0436A7-446E-4CF8-BEA0-B8C4C56F0BD4}" type="slidenum">
              <a:rPr lang="zh-TW" altLang="en-US"/>
              <a:pPr/>
              <a:t>‹#›</a:t>
            </a:fld>
            <a:endParaRPr lang="en-US" altLang="zh-TW"/>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pic>
        <p:nvPicPr>
          <p:cNvPr id="1038" name="圖片 12"/>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635375" y="6338888"/>
            <a:ext cx="2339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409" r:id="rId1"/>
    <p:sldLayoutId id="2147488408" r:id="rId2"/>
    <p:sldLayoutId id="2147488410" r:id="rId3"/>
    <p:sldLayoutId id="2147488411" r:id="rId4"/>
    <p:sldLayoutId id="2147488412" r:id="rId5"/>
    <p:sldLayoutId id="2147488413"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eaLnBrk="1" fontAlgn="base" hangingPunct="1">
        <a:spcBef>
          <a:spcPct val="0"/>
        </a:spcBef>
        <a:spcAft>
          <a:spcPct val="0"/>
        </a:spcAft>
        <a:defRPr sz="4300">
          <a:solidFill>
            <a:srgbClr val="572314"/>
          </a:solidFill>
          <a:latin typeface="標楷體" pitchFamily="65" charset="-120"/>
          <a:ea typeface="標楷體" pitchFamily="65" charset="-120"/>
        </a:defRPr>
      </a:lvl6pPr>
      <a:lvl7pPr marL="914400" algn="l" rtl="0" eaLnBrk="1" fontAlgn="base" hangingPunct="1">
        <a:spcBef>
          <a:spcPct val="0"/>
        </a:spcBef>
        <a:spcAft>
          <a:spcPct val="0"/>
        </a:spcAft>
        <a:defRPr sz="4300">
          <a:solidFill>
            <a:srgbClr val="572314"/>
          </a:solidFill>
          <a:latin typeface="標楷體" pitchFamily="65" charset="-120"/>
          <a:ea typeface="標楷體" pitchFamily="65" charset="-120"/>
        </a:defRPr>
      </a:lvl7pPr>
      <a:lvl8pPr marL="1371600" algn="l" rtl="0" eaLnBrk="1" fontAlgn="base" hangingPunct="1">
        <a:spcBef>
          <a:spcPct val="0"/>
        </a:spcBef>
        <a:spcAft>
          <a:spcPct val="0"/>
        </a:spcAft>
        <a:defRPr sz="4300">
          <a:solidFill>
            <a:srgbClr val="572314"/>
          </a:solidFill>
          <a:latin typeface="標楷體" pitchFamily="65" charset="-120"/>
          <a:ea typeface="標楷體" pitchFamily="65" charset="-120"/>
        </a:defRPr>
      </a:lvl8pPr>
      <a:lvl9pPr marL="1828800" algn="l" rtl="0" eaLnBrk="1" fontAlgn="base" hangingPunct="1">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sfb.gov.tw/ch/home.jsp?id=30&amp;parentpath=0,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9.gif"/><Relationship Id="rId5" Type="http://schemas.openxmlformats.org/officeDocument/2006/relationships/image" Target="../media/image8.png"/><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2.gif"/></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6.jp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7.jpeg"/><Relationship Id="rId7"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18.jpe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5.png"/><Relationship Id="rId4" Type="http://schemas.openxmlformats.org/officeDocument/2006/relationships/image" Target="../media/image20.jp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971550" y="1487488"/>
            <a:ext cx="7848600" cy="2159000"/>
          </a:xfrm>
        </p:spPr>
        <p:txBody>
          <a:bodyPr rtlCol="0">
            <a:noAutofit/>
          </a:bodyPr>
          <a:lstStyle/>
          <a:p>
            <a:pPr algn="ctr" eaLnBrk="1" fontAlgn="auto" hangingPunct="1">
              <a:lnSpc>
                <a:spcPts val="6240"/>
              </a:lnSpc>
              <a:spcAft>
                <a:spcPts val="0"/>
              </a:spcAft>
              <a:defRPr/>
            </a:pPr>
            <a:r>
              <a:rPr lang="zh-TW" altLang="en-US" sz="5400" b="1" dirty="0" smtClean="0">
                <a:solidFill>
                  <a:schemeClr val="accent2">
                    <a:lumMod val="50000"/>
                  </a:schemeClr>
                </a:solidFill>
                <a:effectLst>
                  <a:outerShdw blurRad="38100" dist="38100" dir="2700000" algn="tl">
                    <a:srgbClr val="000000">
                      <a:alpha val="43137"/>
                    </a:srgbClr>
                  </a:outerShdw>
                </a:effectLst>
              </a:rPr>
              <a:t>從近期案例探討內控風險與內稽人員的重要性</a:t>
            </a:r>
            <a:endParaRPr lang="zh-TW" altLang="en-US" sz="5200" b="1" dirty="0">
              <a:solidFill>
                <a:schemeClr val="accent2">
                  <a:lumMod val="50000"/>
                </a:schemeClr>
              </a:solidFill>
              <a:effectLst>
                <a:outerShdw blurRad="38100" dist="38100" dir="2700000" algn="tl">
                  <a:srgbClr val="000000">
                    <a:alpha val="43137"/>
                  </a:srgbClr>
                </a:outerShdw>
              </a:effectLst>
            </a:endParaRPr>
          </a:p>
        </p:txBody>
      </p:sp>
      <p:sp>
        <p:nvSpPr>
          <p:cNvPr id="23555" name="副標題 3"/>
          <p:cNvSpPr>
            <a:spLocks noGrp="1"/>
          </p:cNvSpPr>
          <p:nvPr>
            <p:ph type="subTitle" idx="4294967295"/>
          </p:nvPr>
        </p:nvSpPr>
        <p:spPr>
          <a:xfrm>
            <a:off x="1331913" y="4868863"/>
            <a:ext cx="7405687" cy="1152525"/>
          </a:xfrm>
        </p:spPr>
        <p:txBody>
          <a:bodyPr/>
          <a:lstStyle/>
          <a:p>
            <a:pPr marL="82550" indent="0" algn="ctr" eaLnBrk="1" hangingPunct="1">
              <a:buFont typeface="Wingdings 2" panose="05020102010507070707" pitchFamily="18" charset="2"/>
              <a:buNone/>
              <a:defRPr/>
            </a:pPr>
            <a:r>
              <a:rPr lang="zh-TW" altLang="en-US" sz="2800" b="1" dirty="0" smtClean="0">
                <a:solidFill>
                  <a:schemeClr val="bg2">
                    <a:lumMod val="50000"/>
                  </a:schemeClr>
                </a:solidFill>
              </a:rPr>
              <a:t>證券櫃檯買賣中心</a:t>
            </a:r>
            <a:endParaRPr lang="en-US" altLang="zh-TW" sz="2800" b="1" dirty="0" smtClean="0">
              <a:solidFill>
                <a:schemeClr val="bg2">
                  <a:lumMod val="50000"/>
                </a:schemeClr>
              </a:solidFill>
            </a:endParaRPr>
          </a:p>
          <a:p>
            <a:pPr algn="ctr" eaLnBrk="1" hangingPunct="1">
              <a:buFont typeface="Arial" charset="0"/>
              <a:buNone/>
              <a:defRPr/>
            </a:pPr>
            <a:r>
              <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rPr>
              <a:t>106</a:t>
            </a:r>
            <a:r>
              <a:rPr lang="zh-TW" altLang="en-US" sz="2800" b="1" dirty="0" smtClean="0">
                <a:solidFill>
                  <a:schemeClr val="bg2">
                    <a:lumMod val="50000"/>
                  </a:schemeClr>
                </a:solidFill>
                <a:latin typeface="Times New Roman" panose="02020603050405020304" pitchFamily="18" charset="0"/>
                <a:cs typeface="Times New Roman" panose="02020603050405020304" pitchFamily="18" charset="0"/>
              </a:rPr>
              <a:t>年</a:t>
            </a:r>
            <a:r>
              <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rPr>
              <a:t>10</a:t>
            </a:r>
            <a:r>
              <a:rPr lang="zh-TW" altLang="en-US" sz="2800" b="1" dirty="0" smtClean="0">
                <a:solidFill>
                  <a:schemeClr val="bg2">
                    <a:lumMod val="50000"/>
                  </a:schemeClr>
                </a:solidFill>
                <a:latin typeface="Times New Roman" panose="02020603050405020304" pitchFamily="18" charset="0"/>
                <a:cs typeface="Times New Roman" panose="02020603050405020304" pitchFamily="18" charset="0"/>
              </a:rPr>
              <a:t>月</a:t>
            </a:r>
            <a:endPar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15628" y="0"/>
            <a:ext cx="7499350" cy="1143000"/>
          </a:xfrm>
        </p:spPr>
        <p:txBody>
          <a:bodyPr>
            <a:normAutofit/>
          </a:bodyPr>
          <a:lstStyle/>
          <a:p>
            <a:pPr marL="0" indent="0">
              <a:buNone/>
            </a:pPr>
            <a:r>
              <a:rPr lang="zh-TW" altLang="en-US" dirty="0"/>
              <a:t>近期內控</a:t>
            </a:r>
            <a:r>
              <a:rPr lang="zh-TW" altLang="en-US" dirty="0" smtClean="0"/>
              <a:t>查核</a:t>
            </a:r>
            <a:r>
              <a:rPr lang="en-US" altLang="zh-TW" dirty="0" smtClean="0"/>
              <a:t>---</a:t>
            </a:r>
            <a:r>
              <a:rPr lang="zh-TW" altLang="en-US" dirty="0" smtClean="0"/>
              <a:t>主要法源</a:t>
            </a:r>
            <a:endParaRPr lang="zh-TW" altLang="en-US" dirty="0"/>
          </a:p>
        </p:txBody>
      </p:sp>
      <p:sp>
        <p:nvSpPr>
          <p:cNvPr id="3" name="內容版面配置區 2"/>
          <p:cNvSpPr>
            <a:spLocks noGrp="1"/>
          </p:cNvSpPr>
          <p:nvPr>
            <p:ph idx="1"/>
          </p:nvPr>
        </p:nvSpPr>
        <p:spPr>
          <a:xfrm>
            <a:off x="1286490" y="1143000"/>
            <a:ext cx="7811343" cy="4800600"/>
          </a:xfrm>
        </p:spPr>
        <p:txBody>
          <a:bodyPr/>
          <a:lstStyle/>
          <a:p>
            <a:r>
              <a:rPr lang="zh-TW" altLang="en-US" dirty="0"/>
              <a:t>公開發行公司建立內部控制制度處理</a:t>
            </a:r>
            <a:r>
              <a:rPr lang="zh-TW" altLang="en-US" dirty="0" smtClean="0"/>
              <a:t>準則</a:t>
            </a:r>
            <a:r>
              <a:rPr lang="en-US" altLang="zh-TW" sz="2000" dirty="0" smtClean="0"/>
              <a:t>(</a:t>
            </a:r>
            <a:r>
              <a:rPr lang="zh-TW" altLang="en-US" sz="2000" dirty="0" smtClean="0"/>
              <a:t>證交法</a:t>
            </a:r>
            <a:r>
              <a:rPr lang="en-US" altLang="zh-TW" sz="2000" dirty="0" smtClean="0"/>
              <a:t>14-1)</a:t>
            </a:r>
            <a:endParaRPr lang="zh-TW" altLang="en-US" sz="2000" dirty="0"/>
          </a:p>
          <a:p>
            <a:r>
              <a:rPr lang="zh-TW" altLang="en-US" dirty="0"/>
              <a:t>公開發行公司取得或處分資產處理</a:t>
            </a:r>
            <a:r>
              <a:rPr lang="zh-TW" altLang="en-US" dirty="0" smtClean="0"/>
              <a:t>準則</a:t>
            </a:r>
            <a:endParaRPr lang="en-US" altLang="zh-TW" dirty="0" smtClean="0"/>
          </a:p>
          <a:p>
            <a:pPr marL="82550" indent="0">
              <a:buNone/>
            </a:pPr>
            <a:r>
              <a:rPr lang="zh-TW" altLang="en-US" sz="2000" dirty="0" smtClean="0"/>
              <a:t>   </a:t>
            </a:r>
            <a:r>
              <a:rPr lang="en-US" altLang="zh-TW" sz="2000" dirty="0" smtClean="0"/>
              <a:t>(</a:t>
            </a:r>
            <a:r>
              <a:rPr lang="zh-TW" altLang="en-US" sz="2000" dirty="0"/>
              <a:t>證交法</a:t>
            </a:r>
            <a:r>
              <a:rPr lang="en-US" altLang="zh-TW" sz="2000" dirty="0"/>
              <a:t>36-1)</a:t>
            </a:r>
            <a:endParaRPr lang="zh-TW" altLang="en-US" sz="2000" dirty="0"/>
          </a:p>
          <a:p>
            <a:r>
              <a:rPr lang="zh-TW" altLang="en-US" dirty="0"/>
              <a:t>公開發行公司資金貸與及背書保證處理</a:t>
            </a:r>
            <a:r>
              <a:rPr lang="zh-TW" altLang="en-US" dirty="0" smtClean="0"/>
              <a:t>準則</a:t>
            </a:r>
            <a:r>
              <a:rPr lang="en-US" altLang="zh-TW" sz="2000" dirty="0"/>
              <a:t>(</a:t>
            </a:r>
            <a:r>
              <a:rPr lang="zh-TW" altLang="en-US" sz="2000" dirty="0"/>
              <a:t>證交法</a:t>
            </a:r>
            <a:r>
              <a:rPr lang="en-US" altLang="zh-TW" sz="2000" dirty="0"/>
              <a:t>36-1)</a:t>
            </a:r>
            <a:endParaRPr lang="zh-TW" altLang="en-US" sz="2000" dirty="0"/>
          </a:p>
          <a:p>
            <a:r>
              <a:rPr lang="zh-TW" altLang="en-US" dirty="0"/>
              <a:t>公開發行公司董事會議事</a:t>
            </a:r>
            <a:r>
              <a:rPr lang="zh-TW" altLang="en-US" dirty="0" smtClean="0"/>
              <a:t>辦法</a:t>
            </a:r>
            <a:r>
              <a:rPr lang="en-US" altLang="zh-TW" sz="2000" dirty="0"/>
              <a:t>(</a:t>
            </a:r>
            <a:r>
              <a:rPr lang="zh-TW" altLang="en-US" sz="2000" dirty="0"/>
              <a:t>證交法</a:t>
            </a:r>
            <a:r>
              <a:rPr lang="en-US" altLang="zh-TW" sz="2000" dirty="0"/>
              <a:t>36-3</a:t>
            </a:r>
            <a:r>
              <a:rPr lang="en-US" altLang="zh-TW" sz="2000" dirty="0" smtClean="0"/>
              <a:t>)</a:t>
            </a:r>
          </a:p>
          <a:p>
            <a:r>
              <a:rPr lang="zh-TW" altLang="en-US" dirty="0" smtClean="0"/>
              <a:t>金管會證期局網站：便民服務</a:t>
            </a:r>
            <a:r>
              <a:rPr lang="en-US" altLang="zh-TW" dirty="0" smtClean="0"/>
              <a:t>-</a:t>
            </a:r>
            <a:r>
              <a:rPr lang="zh-TW" altLang="en-US" dirty="0" smtClean="0"/>
              <a:t>問答集</a:t>
            </a:r>
            <a:r>
              <a:rPr lang="en-US" altLang="zh-TW" dirty="0"/>
              <a:t/>
            </a:r>
            <a:br>
              <a:rPr lang="en-US" altLang="zh-TW" dirty="0"/>
            </a:br>
            <a:r>
              <a:rPr lang="en-US" altLang="zh-TW" sz="2000" b="1" dirty="0">
                <a:solidFill>
                  <a:srgbClr val="080808"/>
                </a:solidFill>
                <a:hlinkClick r:id="rId3"/>
              </a:rPr>
              <a:t>https://</a:t>
            </a:r>
            <a:r>
              <a:rPr lang="en-US" altLang="zh-TW" sz="2000" b="1" dirty="0" smtClean="0">
                <a:solidFill>
                  <a:srgbClr val="080808"/>
                </a:solidFill>
                <a:hlinkClick r:id="rId3"/>
              </a:rPr>
              <a:t>www.sfb.gov.tw/ch/home.jsp?id=30&amp;parentpath=0,6</a:t>
            </a:r>
            <a:endParaRPr lang="en-US" altLang="zh-TW" sz="2000" b="1" dirty="0" smtClean="0">
              <a:solidFill>
                <a:srgbClr val="080808"/>
              </a:solidFill>
            </a:endParaRPr>
          </a:p>
          <a:p>
            <a:pPr marL="82550" indent="0" algn="ctr">
              <a:buNone/>
            </a:pPr>
            <a:r>
              <a:rPr lang="zh-TW" altLang="en-US" b="1" dirty="0" smtClean="0">
                <a:solidFill>
                  <a:srgbClr val="FF0000"/>
                </a:solidFill>
              </a:rPr>
              <a:t>*違反法令，可能面臨主管機關裁罰*</a:t>
            </a:r>
            <a:endParaRPr lang="zh-TW" altLang="en-US" b="1" dirty="0">
              <a:solidFill>
                <a:srgbClr val="FF0000"/>
              </a:solidFill>
            </a:endParaRPr>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10</a:t>
            </a:fld>
            <a:endParaRPr lang="en-US" altLang="zh-TW"/>
          </a:p>
        </p:txBody>
      </p:sp>
    </p:spTree>
    <p:extLst>
      <p:ext uri="{BB962C8B-B14F-4D97-AF65-F5344CB8AC3E}">
        <p14:creationId xmlns:p14="http://schemas.microsoft.com/office/powerpoint/2010/main" val="1649312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0" indent="0">
              <a:buNone/>
            </a:pPr>
            <a:r>
              <a:rPr lang="zh-TW" altLang="en-US" sz="4000" dirty="0" smtClean="0"/>
              <a:t>年度稽核計畫</a:t>
            </a:r>
            <a:endParaRPr lang="zh-TW" altLang="en-US" dirty="0"/>
          </a:p>
        </p:txBody>
      </p:sp>
      <p:sp>
        <p:nvSpPr>
          <p:cNvPr id="3" name="內容版面配置區 2"/>
          <p:cNvSpPr>
            <a:spLocks noGrp="1"/>
          </p:cNvSpPr>
          <p:nvPr>
            <p:ph idx="1"/>
          </p:nvPr>
        </p:nvSpPr>
        <p:spPr/>
        <p:txBody>
          <a:bodyPr/>
          <a:lstStyle/>
          <a:p>
            <a:r>
              <a:rPr lang="zh-TW" altLang="en-US" sz="2800" dirty="0" smtClean="0"/>
              <a:t>內</a:t>
            </a:r>
            <a:r>
              <a:rPr lang="zh-TW" altLang="en-US" sz="2800" dirty="0"/>
              <a:t>部</a:t>
            </a:r>
            <a:r>
              <a:rPr lang="zh-TW" altLang="en-US" sz="2800" dirty="0" smtClean="0"/>
              <a:t>稽核單位應依風險評估結果擬訂年度計畫計畫，惟公司部分重要管理作業</a:t>
            </a:r>
            <a:r>
              <a:rPr lang="en-US" altLang="zh-TW" sz="2800" dirty="0" smtClean="0"/>
              <a:t>(</a:t>
            </a:r>
            <a:r>
              <a:rPr lang="zh-TW" altLang="en-US" sz="2800" dirty="0" smtClean="0"/>
              <a:t>如印鑑使用管理</a:t>
            </a:r>
            <a:r>
              <a:rPr lang="en-US" altLang="zh-TW" sz="2800" dirty="0" smtClean="0"/>
              <a:t>)</a:t>
            </a:r>
            <a:r>
              <a:rPr lang="zh-TW" altLang="en-US" sz="2800" dirty="0" smtClean="0"/>
              <a:t>已多年未列入年度稽核項目</a:t>
            </a:r>
            <a:endParaRPr lang="en-US" altLang="zh-TW" sz="2800" dirty="0" smtClean="0"/>
          </a:p>
          <a:p>
            <a:pPr eaLnBrk="1" hangingPunct="1">
              <a:defRPr/>
            </a:pPr>
            <a:r>
              <a:rPr lang="zh-TW" altLang="en-US" sz="2800" dirty="0"/>
              <a:t>必要之稽核</a:t>
            </a:r>
            <a:r>
              <a:rPr lang="zh-TW" altLang="en-US" sz="2800" dirty="0" smtClean="0"/>
              <a:t>項目</a:t>
            </a:r>
            <a:r>
              <a:rPr lang="en-US" altLang="zh-TW" sz="2800" dirty="0" smtClean="0"/>
              <a:t>(</a:t>
            </a:r>
            <a:r>
              <a:rPr lang="zh-TW" altLang="en-US" sz="2800" dirty="0" smtClean="0">
                <a:latin typeface="Arial Unicode MS" charset="-120"/>
              </a:rPr>
              <a:t>至少包括取得</a:t>
            </a:r>
            <a:r>
              <a:rPr lang="zh-TW" altLang="en-US" sz="2800" dirty="0">
                <a:latin typeface="Arial Unicode MS" charset="-120"/>
              </a:rPr>
              <a:t>或處分資產、從事衍生性商品交易、資金貸</a:t>
            </a:r>
            <a:r>
              <a:rPr lang="zh-TW" altLang="en-US" sz="2800" dirty="0" smtClean="0">
                <a:latin typeface="Arial Unicode MS" charset="-120"/>
              </a:rPr>
              <a:t>與他人</a:t>
            </a:r>
            <a:r>
              <a:rPr lang="zh-TW" altLang="en-US" sz="2800" dirty="0">
                <a:latin typeface="Arial Unicode MS" charset="-120"/>
              </a:rPr>
              <a:t>、為他人</a:t>
            </a:r>
            <a:r>
              <a:rPr lang="zh-TW" altLang="en-US" sz="2800" dirty="0" smtClean="0">
                <a:latin typeface="Arial Unicode MS" charset="-120"/>
              </a:rPr>
              <a:t>背書、關係</a:t>
            </a:r>
            <a:r>
              <a:rPr lang="zh-TW" altLang="en-US" sz="2800" dirty="0">
                <a:latin typeface="Arial Unicode MS" charset="-120"/>
              </a:rPr>
              <a:t>人</a:t>
            </a:r>
            <a:r>
              <a:rPr lang="zh-TW" altLang="en-US" sz="2800" dirty="0" smtClean="0">
                <a:latin typeface="Arial Unicode MS" charset="-120"/>
              </a:rPr>
              <a:t>交易、</a:t>
            </a:r>
            <a:r>
              <a:rPr lang="zh-TW" altLang="en-US" sz="2800" dirty="0">
                <a:latin typeface="Arial Unicode MS" charset="-120"/>
              </a:rPr>
              <a:t>對子公司之監督與管理、董事會議事</a:t>
            </a:r>
            <a:r>
              <a:rPr lang="zh-TW" altLang="en-US" sz="2800" dirty="0" smtClean="0">
                <a:latin typeface="Arial Unicode MS" charset="-120"/>
              </a:rPr>
              <a:t>運作、財務報表編製流程、資通安全檢查、法令規章遵循、銷售</a:t>
            </a:r>
            <a:r>
              <a:rPr lang="zh-TW" altLang="en-US" sz="2800" dirty="0">
                <a:latin typeface="Arial Unicode MS" charset="-120"/>
              </a:rPr>
              <a:t>及收款循環、採購及付款循環等重要交易</a:t>
            </a:r>
            <a:r>
              <a:rPr lang="zh-TW" altLang="en-US" sz="2800" dirty="0" smtClean="0">
                <a:latin typeface="Arial Unicode MS" charset="-120"/>
              </a:rPr>
              <a:t>循環</a:t>
            </a:r>
            <a:r>
              <a:rPr lang="en-US" altLang="zh-TW" sz="2800" dirty="0" smtClean="0">
                <a:latin typeface="Arial Unicode MS" charset="-120"/>
              </a:rPr>
              <a:t>)</a:t>
            </a:r>
            <a:r>
              <a:rPr lang="zh-TW" altLang="en-US" sz="2800" dirty="0"/>
              <a:t>未列入年度稽核計劃</a:t>
            </a:r>
          </a:p>
          <a:p>
            <a:pPr eaLnBrk="1" hangingPunct="1">
              <a:defRPr/>
            </a:pP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11</a:t>
            </a:fld>
            <a:endParaRPr lang="en-US" altLang="zh-TW"/>
          </a:p>
        </p:txBody>
      </p:sp>
    </p:spTree>
    <p:extLst>
      <p:ext uri="{BB962C8B-B14F-4D97-AF65-F5344CB8AC3E}">
        <p14:creationId xmlns:p14="http://schemas.microsoft.com/office/powerpoint/2010/main" val="4120200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43061" y="56492"/>
            <a:ext cx="7499350" cy="1143000"/>
          </a:xfrm>
        </p:spPr>
        <p:txBody>
          <a:bodyPr>
            <a:normAutofit/>
          </a:bodyPr>
          <a:lstStyle/>
          <a:p>
            <a:pPr marL="0" indent="0">
              <a:buNone/>
            </a:pPr>
            <a:r>
              <a:rPr lang="zh-TW" altLang="en-US" sz="4000" dirty="0"/>
              <a:t>稽核報告及追蹤報告</a:t>
            </a:r>
            <a:endParaRPr lang="zh-TW" altLang="en-US" dirty="0"/>
          </a:p>
        </p:txBody>
      </p:sp>
      <p:sp>
        <p:nvSpPr>
          <p:cNvPr id="3" name="內容版面配置區 2"/>
          <p:cNvSpPr>
            <a:spLocks noGrp="1"/>
          </p:cNvSpPr>
          <p:nvPr>
            <p:ph idx="1"/>
          </p:nvPr>
        </p:nvSpPr>
        <p:spPr>
          <a:xfrm>
            <a:off x="1326221" y="1196752"/>
            <a:ext cx="7499350" cy="4800600"/>
          </a:xfrm>
        </p:spPr>
        <p:txBody>
          <a:bodyPr/>
          <a:lstStyle/>
          <a:p>
            <a:r>
              <a:rPr lang="zh-TW" altLang="en-US" sz="2800" dirty="0" smtClean="0"/>
              <a:t>內部</a:t>
            </a:r>
            <a:r>
              <a:rPr lang="zh-TW" altLang="en-US" sz="2800" dirty="0"/>
              <a:t>稽核人員未將檢查所發現之內部控制制度缺失按季</a:t>
            </a:r>
            <a:r>
              <a:rPr lang="en-US" altLang="zh-TW" sz="2800" dirty="0"/>
              <a:t>(</a:t>
            </a:r>
            <a:r>
              <a:rPr lang="zh-TW" altLang="en-US" sz="2800" dirty="0"/>
              <a:t>至少按季</a:t>
            </a:r>
            <a:r>
              <a:rPr lang="en-US" altLang="zh-TW" sz="2800" dirty="0"/>
              <a:t>)</a:t>
            </a:r>
            <a:r>
              <a:rPr lang="zh-TW" altLang="en-US" sz="2800" dirty="0"/>
              <a:t>作成追蹤報告，或追蹤報告一年僅作一次，或待下次執行相關內稽項目時併同追蹤</a:t>
            </a:r>
            <a:r>
              <a:rPr lang="en-US" altLang="zh-TW" sz="2800" dirty="0"/>
              <a:t>……</a:t>
            </a:r>
            <a:r>
              <a:rPr lang="zh-TW" altLang="en-US" sz="2800" dirty="0"/>
              <a:t>，未能及時確定相關單位已採取適當之改善</a:t>
            </a:r>
            <a:r>
              <a:rPr lang="zh-TW" altLang="en-US" sz="2800" dirty="0" smtClean="0"/>
              <a:t>措施</a:t>
            </a:r>
            <a:endParaRPr lang="en-US" altLang="zh-TW" sz="2800" dirty="0" smtClean="0"/>
          </a:p>
          <a:p>
            <a:r>
              <a:rPr lang="zh-TW" altLang="en-US" sz="2800" dirty="0"/>
              <a:t>內部稽核</a:t>
            </a:r>
            <a:r>
              <a:rPr lang="zh-TW" altLang="en-US" sz="2800" dirty="0" smtClean="0"/>
              <a:t>人員執行前次查核缺失追蹤時，對於樣本的選取未</a:t>
            </a:r>
            <a:r>
              <a:rPr lang="zh-TW" altLang="en-US" sz="2800" dirty="0"/>
              <a:t>考量風險</a:t>
            </a:r>
            <a:r>
              <a:rPr lang="zh-TW" altLang="en-US" sz="2800" dirty="0" smtClean="0"/>
              <a:t>特性，尚難確保相關單位業已採取適當之改善措施</a:t>
            </a:r>
            <a:endParaRPr lang="en-US" altLang="zh-TW" sz="2800" dirty="0"/>
          </a:p>
          <a:p>
            <a:r>
              <a:rPr lang="zh-TW" altLang="en-US" sz="2800" dirty="0" smtClean="0"/>
              <a:t>稽核</a:t>
            </a:r>
            <a:r>
              <a:rPr lang="zh-TW" altLang="en-US" sz="2800" dirty="0"/>
              <a:t>報告及追蹤報告陳核後，僅交付部分監察人查閱，或未交付獨立董事，或未留存送交日期之</a:t>
            </a:r>
            <a:r>
              <a:rPr lang="zh-TW" altLang="en-US" sz="2800" dirty="0" smtClean="0"/>
              <a:t>證明，或未於</a:t>
            </a:r>
            <a:r>
              <a:rPr lang="zh-TW" altLang="zh-TW" sz="2800" dirty="0" smtClean="0"/>
              <a:t>報告完成</a:t>
            </a:r>
            <a:r>
              <a:rPr lang="zh-TW" altLang="zh-TW" sz="2800" dirty="0"/>
              <a:t>之次月底</a:t>
            </a:r>
            <a:r>
              <a:rPr lang="zh-TW" altLang="zh-TW" sz="2800" dirty="0" smtClean="0"/>
              <a:t>前</a:t>
            </a:r>
            <a:r>
              <a:rPr lang="zh-TW" altLang="en-US" sz="2800" dirty="0" smtClean="0"/>
              <a:t>交付</a:t>
            </a:r>
            <a:endParaRPr lang="zh-TW" altLang="en-US" sz="28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12</a:t>
            </a:fld>
            <a:endParaRPr lang="en-US" altLang="zh-TW"/>
          </a:p>
        </p:txBody>
      </p:sp>
    </p:spTree>
    <p:extLst>
      <p:ext uri="{BB962C8B-B14F-4D97-AF65-F5344CB8AC3E}">
        <p14:creationId xmlns:p14="http://schemas.microsoft.com/office/powerpoint/2010/main" val="1084376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查核常見缺失</a:t>
            </a:r>
            <a:r>
              <a:rPr lang="en-US" altLang="zh-TW" dirty="0" smtClean="0"/>
              <a:t>-</a:t>
            </a:r>
            <a:br>
              <a:rPr lang="en-US" altLang="zh-TW" dirty="0" smtClean="0"/>
            </a:br>
            <a:r>
              <a:rPr lang="en-US" altLang="zh-TW" dirty="0" smtClean="0"/>
              <a:t>             </a:t>
            </a:r>
            <a:r>
              <a:rPr lang="zh-TW" altLang="en-US" dirty="0" smtClean="0"/>
              <a:t>取得</a:t>
            </a:r>
            <a:r>
              <a:rPr lang="zh-TW" altLang="en-US" dirty="0"/>
              <a:t>或處分資產</a:t>
            </a:r>
            <a:r>
              <a:rPr lang="en-US" altLang="zh-TW" dirty="0"/>
              <a:t/>
            </a:r>
            <a:br>
              <a:rPr lang="en-US" altLang="zh-TW" dirty="0"/>
            </a:br>
            <a:endParaRPr lang="zh-TW" altLang="en-US" dirty="0"/>
          </a:p>
        </p:txBody>
      </p:sp>
      <p:sp>
        <p:nvSpPr>
          <p:cNvPr id="3" name="內容版面配置區 2"/>
          <p:cNvSpPr>
            <a:spLocks noGrp="1"/>
          </p:cNvSpPr>
          <p:nvPr>
            <p:ph idx="1"/>
          </p:nvPr>
        </p:nvSpPr>
        <p:spPr/>
        <p:txBody>
          <a:bodyPr/>
          <a:lstStyle/>
          <a:p>
            <a:r>
              <a:rPr lang="zh-TW" altLang="zh-TW" dirty="0" smtClean="0"/>
              <a:t>未</a:t>
            </a:r>
            <a:r>
              <a:rPr lang="zh-TW" altLang="zh-TW" dirty="0"/>
              <a:t>留存相關採購作業之詢、比、</a:t>
            </a:r>
            <a:r>
              <a:rPr lang="zh-TW" altLang="zh-TW" dirty="0" smtClean="0"/>
              <a:t>議價</a:t>
            </a:r>
            <a:r>
              <a:rPr lang="zh-TW" altLang="en-US" dirty="0" smtClean="0"/>
              <a:t>等相關</a:t>
            </a:r>
            <a:r>
              <a:rPr lang="zh-TW" altLang="zh-TW" dirty="0" smtClean="0"/>
              <a:t>紀錄</a:t>
            </a:r>
            <a:endParaRPr lang="en-US" altLang="zh-TW" dirty="0"/>
          </a:p>
          <a:p>
            <a:r>
              <a:rPr lang="zh-TW" altLang="en-US" dirty="0" smtClean="0"/>
              <a:t>取得或處份非上市櫃有價證券前，未取得相關評估資料</a:t>
            </a:r>
            <a:r>
              <a:rPr lang="en-US" altLang="zh-TW" dirty="0" smtClean="0"/>
              <a:t>(</a:t>
            </a:r>
            <a:r>
              <a:rPr lang="zh-TW" altLang="en-US" dirty="0" smtClean="0"/>
              <a:t>包括最近期經會計師查核</a:t>
            </a:r>
            <a:r>
              <a:rPr lang="en-US" altLang="zh-TW" dirty="0" smtClean="0"/>
              <a:t>/</a:t>
            </a:r>
            <a:r>
              <a:rPr lang="zh-TW" altLang="en-US" dirty="0" smtClean="0"/>
              <a:t>核閱之財務報表</a:t>
            </a:r>
            <a:r>
              <a:rPr lang="en-US" altLang="zh-TW" dirty="0" smtClean="0"/>
              <a:t>)</a:t>
            </a:r>
            <a:r>
              <a:rPr lang="zh-TW" altLang="en-US" dirty="0" smtClean="0"/>
              <a:t>或未依公司核決權限評估及核決並留存文件軌跡</a:t>
            </a:r>
            <a:endParaRPr lang="en-US" altLang="zh-TW" dirty="0" smtClean="0"/>
          </a:p>
          <a:p>
            <a:r>
              <a:rPr lang="zh-TW" altLang="en-US" dirty="0" smtClean="0"/>
              <a:t>重大處分資產案件，未依</a:t>
            </a:r>
            <a:r>
              <a:rPr lang="zh-TW" altLang="en-US" dirty="0"/>
              <a:t>公司核決權限評估及核</a:t>
            </a:r>
            <a:r>
              <a:rPr lang="zh-TW" altLang="en-US" dirty="0" smtClean="0"/>
              <a:t>決至董事會</a:t>
            </a:r>
            <a:endParaRPr lang="en-US" altLang="zh-TW" dirty="0" smtClean="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13</a:t>
            </a:fld>
            <a:endParaRPr lang="en-US" altLang="zh-TW"/>
          </a:p>
        </p:txBody>
      </p:sp>
    </p:spTree>
    <p:extLst>
      <p:ext uri="{BB962C8B-B14F-4D97-AF65-F5344CB8AC3E}">
        <p14:creationId xmlns:p14="http://schemas.microsoft.com/office/powerpoint/2010/main" val="1373618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a:t> </a:t>
            </a:r>
            <a:r>
              <a:rPr lang="zh-TW" altLang="en-US" dirty="0" smtClean="0"/>
              <a:t>          從事</a:t>
            </a:r>
            <a:r>
              <a:rPr lang="zh-TW" altLang="en-US" dirty="0"/>
              <a:t>衍生性商品</a:t>
            </a:r>
            <a:r>
              <a:rPr lang="zh-TW" altLang="en-US" dirty="0" smtClean="0"/>
              <a:t>交易</a:t>
            </a:r>
            <a:r>
              <a:rPr lang="en-US" altLang="zh-TW" dirty="0"/>
              <a:t/>
            </a:r>
            <a:br>
              <a:rPr lang="en-US" altLang="zh-TW" dirty="0"/>
            </a:br>
            <a:endParaRPr lang="zh-TW" altLang="en-US" dirty="0"/>
          </a:p>
        </p:txBody>
      </p:sp>
      <p:sp>
        <p:nvSpPr>
          <p:cNvPr id="3" name="內容版面配置區 2"/>
          <p:cNvSpPr>
            <a:spLocks noGrp="1"/>
          </p:cNvSpPr>
          <p:nvPr>
            <p:ph idx="1"/>
          </p:nvPr>
        </p:nvSpPr>
        <p:spPr>
          <a:xfrm>
            <a:off x="1343025" y="1124744"/>
            <a:ext cx="7499350" cy="4800600"/>
          </a:xfrm>
        </p:spPr>
        <p:txBody>
          <a:bodyPr/>
          <a:lstStyle/>
          <a:p>
            <a:r>
              <a:rPr lang="zh-TW" altLang="zh-TW" sz="3000" dirty="0" smtClean="0"/>
              <a:t>未</a:t>
            </a:r>
            <a:r>
              <a:rPr lang="zh-TW" altLang="zh-TW" sz="3000" dirty="0"/>
              <a:t>明確訂定得從事衍生性商品交易</a:t>
            </a:r>
            <a:r>
              <a:rPr lang="zh-TW" altLang="zh-TW" sz="3000" dirty="0" smtClean="0"/>
              <a:t>之全部</a:t>
            </a:r>
            <a:r>
              <a:rPr lang="zh-TW" altLang="en-US" sz="3000" dirty="0"/>
              <a:t>或</a:t>
            </a:r>
            <a:r>
              <a:rPr lang="zh-TW" altLang="zh-TW" sz="3000" dirty="0" smtClean="0"/>
              <a:t>個別</a:t>
            </a:r>
            <a:r>
              <a:rPr lang="zh-TW" altLang="zh-TW" sz="3000" dirty="0"/>
              <a:t>契約損失上限</a:t>
            </a:r>
            <a:r>
              <a:rPr lang="zh-TW" altLang="zh-TW" sz="3000" dirty="0" smtClean="0"/>
              <a:t>金額</a:t>
            </a:r>
            <a:r>
              <a:rPr lang="zh-TW" altLang="en-US" sz="3000" dirty="0" smtClean="0"/>
              <a:t>，或，雖訂定上限金額，但卻授權董事會</a:t>
            </a:r>
            <a:r>
              <a:rPr lang="en-US" altLang="zh-TW" sz="3000" dirty="0" smtClean="0"/>
              <a:t>/</a:t>
            </a:r>
            <a:r>
              <a:rPr lang="zh-TW" altLang="en-US" sz="3000" dirty="0" smtClean="0"/>
              <a:t>董事長</a:t>
            </a:r>
            <a:r>
              <a:rPr lang="en-US" altLang="zh-TW" sz="3000" dirty="0" smtClean="0"/>
              <a:t>/</a:t>
            </a:r>
            <a:r>
              <a:rPr lang="zh-TW" altLang="en-US" sz="3000" dirty="0" smtClean="0"/>
              <a:t>高階主管得核准限額外</a:t>
            </a:r>
            <a:r>
              <a:rPr lang="zh-TW" altLang="zh-TW" sz="3000" dirty="0" smtClean="0"/>
              <a:t>之</a:t>
            </a:r>
            <a:r>
              <a:rPr lang="zh-TW" altLang="en-US" sz="3000" dirty="0" smtClean="0"/>
              <a:t>交易，</a:t>
            </a:r>
            <a:endParaRPr lang="en-US" altLang="zh-TW" sz="3000" dirty="0" smtClean="0"/>
          </a:p>
          <a:p>
            <a:r>
              <a:rPr lang="zh-TW" altLang="en-US" sz="3000" dirty="0" smtClean="0"/>
              <a:t>避</a:t>
            </a:r>
            <a:r>
              <a:rPr lang="zh-TW" altLang="en-US" sz="3000" dirty="0"/>
              <a:t>險性</a:t>
            </a:r>
            <a:r>
              <a:rPr lang="en-US" altLang="zh-TW" sz="3000" dirty="0"/>
              <a:t>/</a:t>
            </a:r>
            <a:r>
              <a:rPr lang="zh-TW" altLang="en-US" sz="3000" dirty="0"/>
              <a:t>非交易性之衍生性商品交易未訂定損失</a:t>
            </a:r>
            <a:r>
              <a:rPr lang="zh-TW" altLang="en-US" sz="3000" dirty="0" smtClean="0"/>
              <a:t>上限</a:t>
            </a:r>
            <a:endParaRPr lang="en-US" altLang="zh-TW" sz="3000" dirty="0" smtClean="0"/>
          </a:p>
          <a:p>
            <a:r>
              <a:rPr lang="zh-TW" altLang="en-US" sz="3000" dirty="0" smtClean="0"/>
              <a:t>未訂定</a:t>
            </a:r>
            <a:r>
              <a:rPr lang="zh-TW" altLang="en-US" sz="3000" dirty="0"/>
              <a:t>從事衍生性商品</a:t>
            </a:r>
            <a:r>
              <a:rPr lang="zh-TW" altLang="en-US" sz="3000" dirty="0" smtClean="0"/>
              <a:t>交易相關程序，或未於公司之取得或處分資產處理程序訂定衍生性商品交易相關規範</a:t>
            </a:r>
            <a:endParaRPr lang="en-US" altLang="zh-TW" sz="3000" dirty="0" smtClean="0"/>
          </a:p>
          <a:p>
            <a:r>
              <a:rPr lang="zh-TW" altLang="zh-TW" sz="3000" dirty="0" smtClean="0"/>
              <a:t>衍生</a:t>
            </a:r>
            <a:r>
              <a:rPr lang="zh-TW" altLang="zh-TW" sz="3000" dirty="0"/>
              <a:t>性商品</a:t>
            </a:r>
            <a:r>
              <a:rPr lang="zh-TW" altLang="zh-TW" sz="3000" dirty="0" smtClean="0"/>
              <a:t>交易事後</a:t>
            </a:r>
            <a:r>
              <a:rPr lang="zh-TW" altLang="en-US" sz="3000" dirty="0" smtClean="0"/>
              <a:t>未</a:t>
            </a:r>
            <a:r>
              <a:rPr lang="zh-TW" altLang="zh-TW" sz="3000" dirty="0" smtClean="0"/>
              <a:t>提報</a:t>
            </a:r>
            <a:r>
              <a:rPr lang="zh-TW" altLang="en-US" sz="3000" dirty="0" smtClean="0"/>
              <a:t>最近期</a:t>
            </a:r>
            <a:r>
              <a:rPr lang="zh-TW" altLang="zh-TW" sz="3000" dirty="0" smtClean="0"/>
              <a:t>董事會</a:t>
            </a:r>
            <a:endParaRPr lang="en-US" altLang="zh-TW" sz="3000" dirty="0" smtClean="0"/>
          </a:p>
          <a:p>
            <a:endParaRPr lang="en-US" altLang="zh-TW" sz="2800" dirty="0" smtClean="0"/>
          </a:p>
          <a:p>
            <a:pPr marL="82550" indent="0">
              <a:buNone/>
            </a:pPr>
            <a:endParaRPr lang="en-US" altLang="zh-TW" sz="2800" dirty="0"/>
          </a:p>
          <a:p>
            <a:endParaRPr lang="en-US" altLang="zh-TW" sz="2800" dirty="0" smtClean="0"/>
          </a:p>
          <a:p>
            <a:endParaRPr lang="en-US" altLang="zh-TW" sz="28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14</a:t>
            </a:fld>
            <a:endParaRPr lang="en-US" altLang="zh-TW"/>
          </a:p>
        </p:txBody>
      </p:sp>
    </p:spTree>
    <p:extLst>
      <p:ext uri="{BB962C8B-B14F-4D97-AF65-F5344CB8AC3E}">
        <p14:creationId xmlns:p14="http://schemas.microsoft.com/office/powerpoint/2010/main" val="1557407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資金</a:t>
            </a:r>
            <a:r>
              <a:rPr lang="zh-TW" altLang="en-US" dirty="0"/>
              <a:t>貸與他人</a:t>
            </a:r>
          </a:p>
        </p:txBody>
      </p:sp>
      <p:sp>
        <p:nvSpPr>
          <p:cNvPr id="3" name="內容版面配置區 2"/>
          <p:cNvSpPr>
            <a:spLocks noGrp="1"/>
          </p:cNvSpPr>
          <p:nvPr>
            <p:ph idx="1"/>
          </p:nvPr>
        </p:nvSpPr>
        <p:spPr>
          <a:xfrm>
            <a:off x="1343025" y="1417638"/>
            <a:ext cx="7727950" cy="4800600"/>
          </a:xfrm>
        </p:spPr>
        <p:txBody>
          <a:bodyPr/>
          <a:lstStyle/>
          <a:p>
            <a:r>
              <a:rPr lang="zh-TW" altLang="en-US" sz="2600" dirty="0" smtClean="0"/>
              <a:t>屬短期融通性質之資金貸與得辦理展期</a:t>
            </a:r>
            <a:r>
              <a:rPr lang="en-US" altLang="zh-TW" sz="2600" dirty="0" smtClean="0"/>
              <a:t>/</a:t>
            </a:r>
            <a:r>
              <a:rPr lang="zh-TW" altLang="en-US" sz="2600" dirty="0" smtClean="0"/>
              <a:t>續借，致前後貸與期間</a:t>
            </a:r>
            <a:r>
              <a:rPr lang="zh-TW" altLang="en-US" sz="2600" dirty="0"/>
              <a:t>超過</a:t>
            </a:r>
            <a:r>
              <a:rPr lang="zh-TW" altLang="en-US" sz="2600" dirty="0" smtClean="0"/>
              <a:t>一年</a:t>
            </a:r>
            <a:r>
              <a:rPr lang="en-US" altLang="zh-TW" sz="2600" dirty="0" smtClean="0"/>
              <a:t>(</a:t>
            </a:r>
            <a:r>
              <a:rPr lang="zh-TW" altLang="en-US" sz="2600" dirty="0" smtClean="0"/>
              <a:t>或</a:t>
            </a:r>
            <a:r>
              <a:rPr lang="zh-CN" altLang="en-US" sz="2600" dirty="0"/>
              <a:t>ㄧ</a:t>
            </a:r>
            <a:r>
              <a:rPr lang="zh-TW" altLang="en-US" sz="2600" dirty="0"/>
              <a:t>營業</a:t>
            </a:r>
            <a:r>
              <a:rPr lang="zh-TW" altLang="en-US" sz="2600" dirty="0" smtClean="0"/>
              <a:t>週期</a:t>
            </a:r>
            <a:r>
              <a:rPr lang="en-US" altLang="zh-TW" sz="2600" dirty="0" smtClean="0"/>
              <a:t>)</a:t>
            </a:r>
          </a:p>
          <a:p>
            <a:r>
              <a:rPr lang="zh-TW" altLang="en-US" sz="2600" dirty="0" smtClean="0"/>
              <a:t>對於</a:t>
            </a:r>
            <a:r>
              <a:rPr lang="zh-TW" altLang="en-US" sz="2600" dirty="0"/>
              <a:t>其直接及間接持有表決權股份</a:t>
            </a:r>
            <a:r>
              <a:rPr lang="en-US" altLang="zh-TW" sz="2600" dirty="0"/>
              <a:t>100%</a:t>
            </a:r>
            <a:r>
              <a:rPr lang="zh-TW" altLang="en-US" sz="2600" dirty="0"/>
              <a:t>之國外公司</a:t>
            </a:r>
            <a:r>
              <a:rPr lang="zh-TW" altLang="en-US" sz="2600" dirty="0" smtClean="0"/>
              <a:t>間之資金貸與，未訂定對個別對象之限額及總額</a:t>
            </a:r>
            <a:endParaRPr lang="en-US" altLang="zh-TW" sz="2600" dirty="0" smtClean="0"/>
          </a:p>
          <a:p>
            <a:r>
              <a:rPr lang="zh-TW" altLang="en-US" sz="2600" dirty="0" smtClean="0"/>
              <a:t>未明定屬業務往來性質之資金</a:t>
            </a:r>
            <a:r>
              <a:rPr lang="zh-TW" altLang="en-US" sz="2600" dirty="0"/>
              <a:t>貸</a:t>
            </a:r>
            <a:r>
              <a:rPr lang="zh-TW" altLang="en-US" sz="2600" dirty="0" smtClean="0"/>
              <a:t>與金額與業務往來金額</a:t>
            </a:r>
            <a:r>
              <a:rPr lang="zh-TW" altLang="en-US" sz="2600" dirty="0"/>
              <a:t>是否相當之評估</a:t>
            </a:r>
            <a:r>
              <a:rPr lang="zh-TW" altLang="en-US" sz="2600" dirty="0" smtClean="0"/>
              <a:t>標準</a:t>
            </a:r>
            <a:endParaRPr lang="en-US" altLang="zh-TW" sz="2600" dirty="0" smtClean="0"/>
          </a:p>
          <a:p>
            <a:r>
              <a:rPr lang="zh-TW" altLang="en-US" sz="2600" dirty="0"/>
              <a:t>因情境</a:t>
            </a:r>
            <a:r>
              <a:rPr lang="zh-TW" altLang="en-US" sz="2600" dirty="0" smtClean="0"/>
              <a:t>變遷造成貸與對象不符規定時，未能改善</a:t>
            </a:r>
            <a:r>
              <a:rPr lang="en-US" altLang="zh-TW" sz="2600" dirty="0" smtClean="0"/>
              <a:t>(</a:t>
            </a:r>
            <a:r>
              <a:rPr lang="zh-TW" altLang="en-US" sz="2600" dirty="0" smtClean="0"/>
              <a:t>未收回款項</a:t>
            </a:r>
            <a:r>
              <a:rPr lang="en-US" altLang="zh-TW" sz="2600" dirty="0" smtClean="0"/>
              <a:t>)</a:t>
            </a:r>
            <a:r>
              <a:rPr lang="zh-TW" altLang="en-US" sz="2600" dirty="0" smtClean="0"/>
              <a:t>，亦未提出改善計畫並送交各監察人</a:t>
            </a:r>
            <a:endParaRPr lang="en-US" altLang="zh-TW" sz="2600" dirty="0" smtClean="0"/>
          </a:p>
          <a:p>
            <a:r>
              <a:rPr lang="zh-TW" altLang="zh-TW" sz="2600" dirty="0"/>
              <a:t>資金貸與備查簿未</a:t>
            </a:r>
            <a:r>
              <a:rPr lang="zh-TW" altLang="zh-TW" sz="2600" dirty="0" smtClean="0"/>
              <a:t>設置</a:t>
            </a:r>
            <a:r>
              <a:rPr lang="zh-TW" altLang="en-US" sz="2600" dirty="0" smtClean="0"/>
              <a:t>及登載完備：</a:t>
            </a:r>
            <a:r>
              <a:rPr lang="zh-TW" altLang="zh-TW" sz="2600" dirty="0"/>
              <a:t>資金貸放</a:t>
            </a:r>
            <a:r>
              <a:rPr lang="zh-TW" altLang="zh-TW" sz="2600" dirty="0" smtClean="0"/>
              <a:t>日期</a:t>
            </a:r>
            <a:r>
              <a:rPr lang="zh-TW" altLang="en-US" sz="2600" dirty="0" smtClean="0"/>
              <a:t>、</a:t>
            </a:r>
            <a:r>
              <a:rPr lang="zh-TW" altLang="zh-TW" sz="2600" dirty="0" smtClean="0"/>
              <a:t>應</a:t>
            </a:r>
            <a:r>
              <a:rPr lang="zh-TW" altLang="zh-TW" sz="2600" dirty="0"/>
              <a:t>審慎</a:t>
            </a:r>
            <a:r>
              <a:rPr lang="zh-TW" altLang="zh-TW" sz="2600" dirty="0" smtClean="0"/>
              <a:t>評估事項</a:t>
            </a:r>
            <a:r>
              <a:rPr lang="zh-TW" altLang="en-US" sz="2600" dirty="0" smtClean="0"/>
              <a:t>、</a:t>
            </a:r>
            <a:r>
              <a:rPr lang="zh-TW" altLang="zh-TW" sz="2600" dirty="0" smtClean="0"/>
              <a:t>董事會</a:t>
            </a:r>
            <a:r>
              <a:rPr lang="zh-TW" altLang="zh-TW" sz="2600" dirty="0"/>
              <a:t>通過或董事長決行</a:t>
            </a:r>
            <a:r>
              <a:rPr lang="zh-TW" altLang="zh-TW" sz="2600" dirty="0" smtClean="0"/>
              <a:t>日期</a:t>
            </a:r>
            <a:endParaRPr lang="en-US" altLang="zh-TW" sz="2600" dirty="0" smtClean="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15</a:t>
            </a:fld>
            <a:endParaRPr lang="en-US" altLang="zh-TW"/>
          </a:p>
        </p:txBody>
      </p:sp>
    </p:spTree>
    <p:extLst>
      <p:ext uri="{BB962C8B-B14F-4D97-AF65-F5344CB8AC3E}">
        <p14:creationId xmlns:p14="http://schemas.microsoft.com/office/powerpoint/2010/main" val="408794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為</a:t>
            </a:r>
            <a:r>
              <a:rPr lang="zh-TW" altLang="en-US" dirty="0"/>
              <a:t>他人背書保證</a:t>
            </a:r>
          </a:p>
        </p:txBody>
      </p:sp>
      <p:sp>
        <p:nvSpPr>
          <p:cNvPr id="3" name="內容版面配置區 2"/>
          <p:cNvSpPr>
            <a:spLocks noGrp="1"/>
          </p:cNvSpPr>
          <p:nvPr>
            <p:ph idx="1"/>
          </p:nvPr>
        </p:nvSpPr>
        <p:spPr>
          <a:xfrm>
            <a:off x="1467343" y="1417638"/>
            <a:ext cx="7499350" cy="4800600"/>
          </a:xfrm>
        </p:spPr>
        <p:txBody>
          <a:bodyPr/>
          <a:lstStyle/>
          <a:p>
            <a:r>
              <a:rPr lang="zh-TW" altLang="en-US" sz="2700" dirty="0" smtClean="0"/>
              <a:t>未明定因業務關係從事背書保證金額與業務往來金額</a:t>
            </a:r>
            <a:r>
              <a:rPr lang="zh-TW" altLang="en-US" sz="2700" dirty="0"/>
              <a:t>是否相當之評估</a:t>
            </a:r>
            <a:r>
              <a:rPr lang="zh-TW" altLang="en-US" sz="2700" dirty="0" smtClean="0"/>
              <a:t>標準</a:t>
            </a:r>
            <a:endParaRPr lang="en-US" altLang="zh-TW" sz="2700" dirty="0" smtClean="0"/>
          </a:p>
          <a:p>
            <a:r>
              <a:rPr lang="zh-TW" altLang="en-US" sz="2700" dirty="0" smtClean="0"/>
              <a:t>未明定</a:t>
            </a:r>
            <a:r>
              <a:rPr lang="zh-TW" altLang="en-US" sz="2700" u="sng" dirty="0" smtClean="0"/>
              <a:t>公司及其子公司整體</a:t>
            </a:r>
            <a:r>
              <a:rPr lang="zh-TW" altLang="en-US" sz="2700" dirty="0" smtClean="0"/>
              <a:t>得為背書保證之總額及對單一事業背書保證之金額</a:t>
            </a:r>
            <a:endParaRPr lang="en-US" altLang="zh-TW" sz="2700" dirty="0" smtClean="0"/>
          </a:p>
          <a:p>
            <a:r>
              <a:rPr lang="zh-TW" altLang="zh-TW" sz="2700" dirty="0"/>
              <a:t>背書保證使用之經濟部印鑑章保管人</a:t>
            </a:r>
            <a:r>
              <a:rPr lang="zh-TW" altLang="zh-TW" sz="2700" dirty="0" smtClean="0"/>
              <a:t>，未經</a:t>
            </a:r>
            <a:r>
              <a:rPr lang="zh-TW" altLang="zh-TW" sz="2700" dirty="0"/>
              <a:t>董事會</a:t>
            </a:r>
            <a:r>
              <a:rPr lang="zh-TW" altLang="zh-TW" sz="2700" dirty="0" smtClean="0"/>
              <a:t>同意</a:t>
            </a:r>
            <a:endParaRPr lang="en-US" altLang="zh-TW" sz="2700" dirty="0" smtClean="0"/>
          </a:p>
          <a:p>
            <a:r>
              <a:rPr lang="zh-TW" altLang="en-US" sz="2700" dirty="0" smtClean="0"/>
              <a:t>未評估背書</a:t>
            </a:r>
            <a:r>
              <a:rPr lang="zh-TW" altLang="en-US" sz="2700" dirty="0"/>
              <a:t>保證之</a:t>
            </a:r>
            <a:r>
              <a:rPr lang="zh-TW" altLang="en-US" sz="2700" dirty="0" smtClean="0"/>
              <a:t>對象、必要性、合理性及風險，</a:t>
            </a:r>
            <a:r>
              <a:rPr lang="zh-TW" altLang="en-US" sz="2700" dirty="0"/>
              <a:t>或未因情境變遷而妥</a:t>
            </a:r>
            <a:r>
              <a:rPr lang="zh-TW" altLang="en-US" sz="2700" dirty="0" smtClean="0"/>
              <a:t>適更新評估</a:t>
            </a:r>
            <a:endParaRPr lang="en-US" altLang="zh-TW" sz="2700" dirty="0"/>
          </a:p>
          <a:p>
            <a:r>
              <a:rPr lang="zh-TW" altLang="zh-TW" sz="2700" dirty="0" smtClean="0"/>
              <a:t>背書</a:t>
            </a:r>
            <a:r>
              <a:rPr lang="zh-TW" altLang="zh-TW" sz="2700" dirty="0"/>
              <a:t>保證</a:t>
            </a:r>
            <a:r>
              <a:rPr lang="zh-TW" altLang="zh-TW" sz="2700" dirty="0" smtClean="0"/>
              <a:t>備查</a:t>
            </a:r>
            <a:r>
              <a:rPr lang="zh-TW" altLang="zh-TW" sz="2700" dirty="0"/>
              <a:t>簿未</a:t>
            </a:r>
            <a:r>
              <a:rPr lang="zh-TW" altLang="zh-TW" sz="2700" dirty="0" smtClean="0"/>
              <a:t>設置</a:t>
            </a:r>
            <a:r>
              <a:rPr lang="zh-TW" altLang="en-US" sz="2700" dirty="0" smtClean="0"/>
              <a:t>及登載完備：</a:t>
            </a:r>
            <a:r>
              <a:rPr lang="zh-TW" altLang="zh-TW" sz="2700" dirty="0"/>
              <a:t>背書保證</a:t>
            </a:r>
            <a:r>
              <a:rPr lang="zh-TW" altLang="zh-TW" sz="2700" dirty="0" smtClean="0"/>
              <a:t>日期</a:t>
            </a:r>
            <a:r>
              <a:rPr lang="zh-TW" altLang="en-US" sz="2700" dirty="0" smtClean="0"/>
              <a:t>、</a:t>
            </a:r>
            <a:r>
              <a:rPr lang="zh-TW" altLang="zh-TW" sz="2700" dirty="0" smtClean="0"/>
              <a:t>應</a:t>
            </a:r>
            <a:r>
              <a:rPr lang="zh-TW" altLang="zh-TW" sz="2700" dirty="0"/>
              <a:t>審慎</a:t>
            </a:r>
            <a:r>
              <a:rPr lang="zh-TW" altLang="zh-TW" sz="2700" dirty="0" smtClean="0"/>
              <a:t>評估事項</a:t>
            </a:r>
            <a:r>
              <a:rPr lang="zh-TW" altLang="en-US" sz="2700" dirty="0" smtClean="0"/>
              <a:t>、</a:t>
            </a:r>
            <a:r>
              <a:rPr lang="zh-TW" altLang="zh-TW" sz="2700" dirty="0" smtClean="0"/>
              <a:t>董事會</a:t>
            </a:r>
            <a:r>
              <a:rPr lang="zh-TW" altLang="zh-TW" sz="2700" dirty="0"/>
              <a:t>通過或董事長決行</a:t>
            </a:r>
            <a:r>
              <a:rPr lang="zh-TW" altLang="zh-TW" sz="2700" dirty="0" smtClean="0"/>
              <a:t>日期</a:t>
            </a:r>
            <a:r>
              <a:rPr lang="en-US" altLang="zh-TW" sz="2700" dirty="0" smtClean="0"/>
              <a:t>(</a:t>
            </a:r>
            <a:r>
              <a:rPr lang="zh-TW" altLang="en-US" sz="2700" dirty="0" smtClean="0"/>
              <a:t>包括董事會追認日期</a:t>
            </a:r>
            <a:r>
              <a:rPr lang="en-US" altLang="zh-TW" sz="2700" dirty="0" smtClean="0"/>
              <a:t>)</a:t>
            </a:r>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16</a:t>
            </a:fld>
            <a:endParaRPr lang="en-US" altLang="zh-TW"/>
          </a:p>
        </p:txBody>
      </p:sp>
    </p:spTree>
    <p:extLst>
      <p:ext uri="{BB962C8B-B14F-4D97-AF65-F5344CB8AC3E}">
        <p14:creationId xmlns:p14="http://schemas.microsoft.com/office/powerpoint/2010/main" val="2233469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董事會</a:t>
            </a:r>
            <a:r>
              <a:rPr lang="zh-TW" altLang="en-US" dirty="0"/>
              <a:t>運作情形</a:t>
            </a:r>
          </a:p>
        </p:txBody>
      </p:sp>
      <p:sp>
        <p:nvSpPr>
          <p:cNvPr id="3" name="內容版面配置區 2"/>
          <p:cNvSpPr>
            <a:spLocks noGrp="1"/>
          </p:cNvSpPr>
          <p:nvPr>
            <p:ph idx="1"/>
          </p:nvPr>
        </p:nvSpPr>
        <p:spPr>
          <a:xfrm>
            <a:off x="1410093" y="1463065"/>
            <a:ext cx="7499350" cy="4800600"/>
          </a:xfrm>
        </p:spPr>
        <p:txBody>
          <a:bodyPr/>
          <a:lstStyle/>
          <a:p>
            <a:r>
              <a:rPr lang="zh-TW" altLang="en-US" sz="2600" dirty="0" smtClean="0"/>
              <a:t>稽核主管未出席，且未指定代理人列席</a:t>
            </a:r>
            <a:r>
              <a:rPr lang="zh-TW" altLang="en-US" sz="2600" dirty="0"/>
              <a:t>董事會</a:t>
            </a:r>
            <a:r>
              <a:rPr lang="zh-TW" altLang="en-US" sz="2600" dirty="0" smtClean="0"/>
              <a:t>報告，或未於董事會報告</a:t>
            </a:r>
            <a:r>
              <a:rPr lang="zh-TW" altLang="zh-TW" sz="2600" dirty="0" smtClean="0"/>
              <a:t>內部稽核</a:t>
            </a:r>
            <a:r>
              <a:rPr lang="zh-TW" altLang="en-US" sz="2600" dirty="0" smtClean="0"/>
              <a:t>執行情形</a:t>
            </a:r>
            <a:endParaRPr lang="en-US" altLang="zh-TW" sz="2600" dirty="0"/>
          </a:p>
          <a:p>
            <a:r>
              <a:rPr lang="zh-TW" altLang="en-US" sz="2600" dirty="0" smtClean="0"/>
              <a:t>未將</a:t>
            </a:r>
            <a:r>
              <a:rPr lang="zh-TW" altLang="zh-TW" sz="2600" dirty="0" smtClean="0"/>
              <a:t>對</a:t>
            </a:r>
            <a:r>
              <a:rPr lang="zh-TW" altLang="zh-TW" sz="2600" dirty="0"/>
              <a:t>關係人捐贈或對非關係人之重大</a:t>
            </a:r>
            <a:r>
              <a:rPr lang="zh-TW" altLang="zh-TW" sz="2600" dirty="0" smtClean="0"/>
              <a:t>捐贈</a:t>
            </a:r>
            <a:r>
              <a:rPr lang="zh-TW" altLang="en-US" sz="2600" dirty="0" smtClean="0"/>
              <a:t>列入</a:t>
            </a:r>
            <a:r>
              <a:rPr lang="zh-TW" altLang="zh-TW" sz="2600" dirty="0" smtClean="0"/>
              <a:t>公司董事會討論事項</a:t>
            </a:r>
            <a:endParaRPr lang="en-US" altLang="zh-TW" sz="2600" dirty="0" smtClean="0"/>
          </a:p>
          <a:p>
            <a:r>
              <a:rPr lang="zh-TW" altLang="en-US" sz="2600" dirty="0" smtClean="0"/>
              <a:t>董事對於會議事項，與其自身或其代表之法人有利害關係者，未迴避而參與討論及表決</a:t>
            </a:r>
            <a:r>
              <a:rPr lang="en-US" altLang="zh-TW" sz="2600" dirty="0" smtClean="0"/>
              <a:t>(</a:t>
            </a:r>
            <a:r>
              <a:rPr lang="zh-TW" altLang="en-US" sz="2600" dirty="0" smtClean="0"/>
              <a:t>包括代理其他董事表決</a:t>
            </a:r>
            <a:r>
              <a:rPr lang="en-US" altLang="zh-TW" sz="2600" dirty="0" smtClean="0"/>
              <a:t>)</a:t>
            </a:r>
            <a:r>
              <a:rPr lang="zh-TW" altLang="en-US" sz="2600" dirty="0" smtClean="0"/>
              <a:t>，或未於董事會敘明其利害關係之重要內容</a:t>
            </a:r>
            <a:endParaRPr lang="en-US" altLang="zh-TW" sz="2600" dirty="0" smtClean="0"/>
          </a:p>
          <a:p>
            <a:r>
              <a:rPr lang="zh-TW" altLang="zh-TW" sz="2600" dirty="0" smtClean="0"/>
              <a:t>該</a:t>
            </a:r>
            <a:r>
              <a:rPr lang="zh-TW" altLang="zh-TW" sz="2600" dirty="0"/>
              <a:t>公司董事會開會</a:t>
            </a:r>
            <a:r>
              <a:rPr lang="zh-TW" altLang="zh-TW" sz="2600" dirty="0" smtClean="0"/>
              <a:t>通知</a:t>
            </a:r>
            <a:r>
              <a:rPr lang="zh-TW" altLang="en-US" sz="2600" dirty="0" smtClean="0"/>
              <a:t>及議事錄分送</a:t>
            </a:r>
            <a:r>
              <a:rPr lang="zh-TW" altLang="zh-TW" sz="2600" dirty="0" smtClean="0"/>
              <a:t>，</a:t>
            </a:r>
            <a:r>
              <a:rPr lang="zh-TW" altLang="en-US" sz="2600" dirty="0" smtClean="0"/>
              <a:t>未留存記錄，或未通知或分送各董事</a:t>
            </a:r>
            <a:r>
              <a:rPr lang="en-US" altLang="zh-TW" sz="2600" dirty="0" smtClean="0"/>
              <a:t>(</a:t>
            </a:r>
            <a:r>
              <a:rPr lang="zh-TW" altLang="en-US" sz="2600" dirty="0" smtClean="0"/>
              <a:t>包含獨立董事</a:t>
            </a:r>
            <a:r>
              <a:rPr lang="en-US" altLang="zh-TW" sz="2600" dirty="0" smtClean="0"/>
              <a:t>)</a:t>
            </a:r>
            <a:r>
              <a:rPr lang="zh-TW" altLang="en-US" sz="2600" dirty="0" smtClean="0"/>
              <a:t>及監察人</a:t>
            </a:r>
            <a:endParaRPr lang="zh-TW" altLang="zh-TW" sz="2600" dirty="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17</a:t>
            </a:fld>
            <a:endParaRPr lang="en-US" altLang="zh-TW"/>
          </a:p>
        </p:txBody>
      </p:sp>
    </p:spTree>
    <p:extLst>
      <p:ext uri="{BB962C8B-B14F-4D97-AF65-F5344CB8AC3E}">
        <p14:creationId xmlns:p14="http://schemas.microsoft.com/office/powerpoint/2010/main" val="245533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a:t>
            </a:r>
            <a:r>
              <a:rPr lang="zh-TW" altLang="en-US" sz="3900" dirty="0" smtClean="0"/>
              <a:t>董事會及薪資報酬委員會運作情形</a:t>
            </a:r>
            <a:endParaRPr lang="zh-TW" altLang="en-US" sz="3900" dirty="0"/>
          </a:p>
        </p:txBody>
      </p:sp>
      <p:sp>
        <p:nvSpPr>
          <p:cNvPr id="3" name="內容版面配置區 2"/>
          <p:cNvSpPr>
            <a:spLocks noGrp="1"/>
          </p:cNvSpPr>
          <p:nvPr>
            <p:ph idx="1"/>
          </p:nvPr>
        </p:nvSpPr>
        <p:spPr>
          <a:xfrm>
            <a:off x="1435100" y="1683605"/>
            <a:ext cx="7499350" cy="4800600"/>
          </a:xfrm>
        </p:spPr>
        <p:txBody>
          <a:bodyPr/>
          <a:lstStyle/>
          <a:p>
            <a:r>
              <a:rPr lang="zh-TW" altLang="zh-TW" dirty="0"/>
              <a:t>薪酬委員會審議</a:t>
            </a:r>
            <a:r>
              <a:rPr lang="zh-TW" altLang="zh-TW" dirty="0" smtClean="0"/>
              <a:t>通過經理</a:t>
            </a:r>
            <a:r>
              <a:rPr lang="zh-TW" altLang="zh-TW" dirty="0"/>
              <a:t>人之薪資</a:t>
            </a:r>
            <a:r>
              <a:rPr lang="zh-TW" altLang="zh-TW" dirty="0" smtClean="0"/>
              <a:t>報酬</a:t>
            </a:r>
            <a:r>
              <a:rPr lang="zh-TW" altLang="en-US" dirty="0" smtClean="0"/>
              <a:t>案未</a:t>
            </a:r>
            <a:r>
              <a:rPr lang="zh-TW" altLang="zh-TW" dirty="0" smtClean="0"/>
              <a:t>提交</a:t>
            </a:r>
            <a:r>
              <a:rPr lang="zh-TW" altLang="zh-TW" dirty="0"/>
              <a:t>董事會</a:t>
            </a:r>
            <a:r>
              <a:rPr lang="zh-TW" altLang="zh-TW" dirty="0" smtClean="0"/>
              <a:t>討論</a:t>
            </a:r>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18</a:t>
            </a:fld>
            <a:endParaRPr lang="en-US" altLang="zh-TW"/>
          </a:p>
        </p:txBody>
      </p:sp>
    </p:spTree>
    <p:extLst>
      <p:ext uri="{BB962C8B-B14F-4D97-AF65-F5344CB8AC3E}">
        <p14:creationId xmlns:p14="http://schemas.microsoft.com/office/powerpoint/2010/main" val="1964635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近期內控查核常見缺失</a:t>
            </a:r>
            <a:r>
              <a:rPr lang="en-US" altLang="zh-TW" dirty="0"/>
              <a:t>-</a:t>
            </a:r>
            <a:br>
              <a:rPr lang="en-US" altLang="zh-TW" dirty="0"/>
            </a:br>
            <a:r>
              <a:rPr lang="zh-TW" altLang="en-US" dirty="0" smtClean="0"/>
              <a:t>           防範</a:t>
            </a:r>
            <a:r>
              <a:rPr lang="zh-TW" altLang="en-US" dirty="0"/>
              <a:t>內線交易之</a:t>
            </a:r>
            <a:r>
              <a:rPr lang="zh-TW" altLang="en-US" dirty="0" smtClean="0"/>
              <a:t>管理</a:t>
            </a:r>
            <a:endParaRPr lang="zh-TW" altLang="en-US" dirty="0"/>
          </a:p>
        </p:txBody>
      </p:sp>
      <p:sp>
        <p:nvSpPr>
          <p:cNvPr id="3" name="內容版面配置區 2"/>
          <p:cNvSpPr>
            <a:spLocks noGrp="1"/>
          </p:cNvSpPr>
          <p:nvPr>
            <p:ph idx="1"/>
          </p:nvPr>
        </p:nvSpPr>
        <p:spPr>
          <a:xfrm>
            <a:off x="1435100" y="1504950"/>
            <a:ext cx="7499350" cy="4800600"/>
          </a:xfrm>
        </p:spPr>
        <p:txBody>
          <a:bodyPr/>
          <a:lstStyle/>
          <a:p>
            <a:r>
              <a:rPr lang="zh-TW" altLang="en-US" sz="2800" dirty="0" smtClean="0"/>
              <a:t>未將下述作業納入內控制度</a:t>
            </a:r>
            <a:endParaRPr lang="en-US" altLang="zh-TW" sz="2800" dirty="0" smtClean="0"/>
          </a:p>
          <a:p>
            <a:pPr lvl="1"/>
            <a:r>
              <a:rPr lang="zh-TW" altLang="en-US" sz="2300" dirty="0" smtClean="0"/>
              <a:t>公司之董事、監察人、經理人及持有股份超過百分之十股東等內部人及其關係人（包括內部人之配偶、未成年子女及受內部人利用其名義持有股票者）異動時，應於事實發生後</a:t>
            </a:r>
            <a:r>
              <a:rPr lang="en-US" altLang="zh-TW" sz="2300" dirty="0" smtClean="0"/>
              <a:t>2</a:t>
            </a:r>
            <a:r>
              <a:rPr lang="zh-TW" altLang="en-US" sz="2300" dirty="0" smtClean="0"/>
              <a:t>日內申報（「內部人新（解）任即時申報系統」）。</a:t>
            </a:r>
            <a:endParaRPr lang="en-US" altLang="zh-TW" sz="2300" dirty="0" smtClean="0"/>
          </a:p>
          <a:p>
            <a:pPr lvl="1"/>
            <a:r>
              <a:rPr lang="zh-TW" altLang="en-US" sz="2300" dirty="0" smtClean="0"/>
              <a:t>董事</a:t>
            </a:r>
            <a:r>
              <a:rPr lang="zh-TW" altLang="en-US" sz="2300" dirty="0"/>
              <a:t>、監察人及經理人就任起</a:t>
            </a:r>
            <a:r>
              <a:rPr lang="en-US" altLang="zh-TW" sz="2300" dirty="0"/>
              <a:t>5</a:t>
            </a:r>
            <a:r>
              <a:rPr lang="zh-TW" altLang="en-US" sz="2300" dirty="0"/>
              <a:t>日內簽署確知內部人相關法令聲明書，並留存公司備查，董事及監察人聲明書影本於就任之日起</a:t>
            </a:r>
            <a:r>
              <a:rPr lang="en-US" altLang="zh-TW" sz="2300" dirty="0"/>
              <a:t>10</a:t>
            </a:r>
            <a:r>
              <a:rPr lang="zh-TW" altLang="en-US" sz="2300" dirty="0"/>
              <a:t>日內函送本中心</a:t>
            </a:r>
            <a:r>
              <a:rPr lang="zh-TW" altLang="en-US" sz="2300" dirty="0" smtClean="0"/>
              <a:t>備查</a:t>
            </a:r>
            <a:endParaRPr lang="zh-TW" altLang="en-US" sz="23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19</a:t>
            </a:fld>
            <a:endParaRPr lang="en-US" altLang="zh-TW"/>
          </a:p>
        </p:txBody>
      </p:sp>
      <p:sp>
        <p:nvSpPr>
          <p:cNvPr id="8" name="書卷 (水平) 7"/>
          <p:cNvSpPr/>
          <p:nvPr/>
        </p:nvSpPr>
        <p:spPr>
          <a:xfrm>
            <a:off x="1907704" y="5055022"/>
            <a:ext cx="6840760" cy="1163216"/>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TW" dirty="0" smtClean="0"/>
              <a:t>102.5.29</a:t>
            </a:r>
            <a:r>
              <a:rPr lang="zh-TW" altLang="en-US" dirty="0" smtClean="0"/>
              <a:t>證櫃監字第</a:t>
            </a:r>
            <a:r>
              <a:rPr lang="en-US" altLang="zh-TW" dirty="0" smtClean="0"/>
              <a:t>1020200498</a:t>
            </a:r>
            <a:r>
              <a:rPr lang="zh-TW" altLang="en-US" dirty="0" smtClean="0"/>
              <a:t>號函：公司應訂定相關內部控制制度並視需要列入年度稽核計畫</a:t>
            </a:r>
            <a:endParaRPr lang="zh-TW" altLang="en-US" dirty="0"/>
          </a:p>
        </p:txBody>
      </p:sp>
    </p:spTree>
    <p:extLst>
      <p:ext uri="{BB962C8B-B14F-4D97-AF65-F5344CB8AC3E}">
        <p14:creationId xmlns:p14="http://schemas.microsoft.com/office/powerpoint/2010/main" val="141972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0" indent="0">
              <a:buNone/>
            </a:pPr>
            <a:r>
              <a:rPr lang="zh-TW" altLang="en-US" dirty="0" smtClean="0"/>
              <a:t>免責聲明</a:t>
            </a:r>
            <a:endParaRPr lang="zh-TW" altLang="en-US" dirty="0"/>
          </a:p>
        </p:txBody>
      </p:sp>
      <p:sp>
        <p:nvSpPr>
          <p:cNvPr id="3" name="內容版面配置區 2"/>
          <p:cNvSpPr>
            <a:spLocks noGrp="1"/>
          </p:cNvSpPr>
          <p:nvPr>
            <p:ph idx="1"/>
          </p:nvPr>
        </p:nvSpPr>
        <p:spPr/>
        <p:txBody>
          <a:bodyPr/>
          <a:lstStyle/>
          <a:p>
            <a:r>
              <a:rPr lang="zh-TW" altLang="en-US" sz="2800" dirty="0"/>
              <a:t>本簡報之意見不全然代表證券櫃檯買賣中心之</a:t>
            </a:r>
            <a:r>
              <a:rPr lang="zh-TW" altLang="en-US" sz="2800" dirty="0" smtClean="0"/>
              <a:t>立場</a:t>
            </a:r>
            <a:endParaRPr lang="en-US" altLang="zh-TW" sz="2800" dirty="0" smtClean="0"/>
          </a:p>
          <a:p>
            <a:r>
              <a:rPr lang="zh-TW" altLang="en-US" sz="2800" dirty="0" smtClean="0"/>
              <a:t>證券</a:t>
            </a:r>
            <a:r>
              <a:rPr lang="zh-TW" altLang="en-US" sz="2800" dirty="0"/>
              <a:t>櫃檯買賣中心對於本簡報內容</a:t>
            </a:r>
            <a:r>
              <a:rPr lang="zh-TW" altLang="en-US" sz="2800" dirty="0" smtClean="0"/>
              <a:t>已盡可</a:t>
            </a:r>
            <a:r>
              <a:rPr lang="zh-TW" altLang="en-US" sz="2800" dirty="0"/>
              <a:t>能</a:t>
            </a:r>
            <a:r>
              <a:rPr lang="zh-TW" altLang="en-US" sz="2800" dirty="0" smtClean="0"/>
              <a:t>提供可靠資訊；若</a:t>
            </a:r>
            <a:r>
              <a:rPr lang="zh-TW" altLang="en-US" sz="2800" dirty="0"/>
              <a:t>有與相關資訊不一致情形，以原公告為</a:t>
            </a:r>
            <a:r>
              <a:rPr lang="zh-TW" altLang="en-US" sz="2800" dirty="0" smtClean="0"/>
              <a:t>準</a:t>
            </a:r>
            <a:r>
              <a:rPr lang="zh-TW" altLang="en-US" sz="2800" dirty="0"/>
              <a:t>；與證券櫃檯買賣中心或主管機關公告內容或法規有差異者，以原公告內容</a:t>
            </a:r>
            <a:r>
              <a:rPr lang="zh-TW" altLang="en-US" sz="2800" dirty="0" smtClean="0"/>
              <a:t>或原公告法規</a:t>
            </a:r>
            <a:r>
              <a:rPr lang="zh-TW" altLang="en-US" sz="2800" dirty="0"/>
              <a:t>為</a:t>
            </a:r>
            <a:r>
              <a:rPr lang="zh-TW" altLang="en-US" sz="2800" dirty="0" smtClean="0"/>
              <a:t>準</a:t>
            </a:r>
            <a:endParaRPr lang="en-US" altLang="zh-TW" sz="2800" dirty="0" smtClean="0"/>
          </a:p>
          <a:p>
            <a:r>
              <a:rPr lang="zh-TW" altLang="en-US" sz="2800" dirty="0" smtClean="0"/>
              <a:t>證券</a:t>
            </a:r>
            <a:r>
              <a:rPr lang="zh-TW" altLang="en-US" sz="2800" dirty="0"/>
              <a:t>櫃檯買賣中心對於本簡報資料不正確或疏漏所致之相關損失</a:t>
            </a:r>
            <a:r>
              <a:rPr lang="en-US" altLang="zh-TW" sz="2800" dirty="0" smtClean="0"/>
              <a:t>/</a:t>
            </a:r>
            <a:r>
              <a:rPr lang="zh-TW" altLang="en-US" sz="2800" dirty="0" smtClean="0"/>
              <a:t>損害</a:t>
            </a:r>
            <a:r>
              <a:rPr lang="zh-TW" altLang="en-US" sz="2800" dirty="0"/>
              <a:t>不負</a:t>
            </a:r>
            <a:r>
              <a:rPr lang="zh-TW" altLang="en-US" sz="2800" dirty="0" smtClean="0"/>
              <a:t>法律責任</a:t>
            </a:r>
            <a:r>
              <a:rPr lang="zh-TW" altLang="en-US" sz="2800" dirty="0"/>
              <a:t/>
            </a:r>
            <a:br>
              <a:rPr lang="zh-TW" altLang="en-US" sz="2800" dirty="0"/>
            </a:br>
            <a:endParaRPr lang="zh-TW" altLang="en-US" sz="28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a:t>
            </a:fld>
            <a:endParaRPr lang="en-US" altLang="zh-TW"/>
          </a:p>
        </p:txBody>
      </p:sp>
    </p:spTree>
    <p:extLst>
      <p:ext uri="{BB962C8B-B14F-4D97-AF65-F5344CB8AC3E}">
        <p14:creationId xmlns:p14="http://schemas.microsoft.com/office/powerpoint/2010/main" val="1368970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查核重</a:t>
            </a:r>
            <a:r>
              <a:rPr lang="zh-TW" altLang="en-US" dirty="0"/>
              <a:t>點</a:t>
            </a:r>
            <a:r>
              <a:rPr lang="en-US" altLang="zh-TW" dirty="0" smtClean="0"/>
              <a:t>-</a:t>
            </a:r>
            <a:br>
              <a:rPr lang="en-US" altLang="zh-TW" dirty="0" smtClean="0"/>
            </a:br>
            <a:r>
              <a:rPr lang="zh-TW" altLang="en-US" dirty="0" smtClean="0"/>
              <a:t>         庫藏</a:t>
            </a:r>
            <a:r>
              <a:rPr lang="zh-TW" altLang="en-US" dirty="0"/>
              <a:t>股轉讓員工之管理</a:t>
            </a:r>
          </a:p>
        </p:txBody>
      </p:sp>
      <p:sp>
        <p:nvSpPr>
          <p:cNvPr id="3" name="內容版面配置區 2"/>
          <p:cNvSpPr>
            <a:spLocks noGrp="1"/>
          </p:cNvSpPr>
          <p:nvPr>
            <p:ph idx="1"/>
          </p:nvPr>
        </p:nvSpPr>
        <p:spPr/>
        <p:txBody>
          <a:bodyPr/>
          <a:lstStyle/>
          <a:p>
            <a:r>
              <a:rPr lang="zh-TW" altLang="en-US" sz="2500" dirty="0" smtClean="0"/>
              <a:t>「</a:t>
            </a:r>
            <a:r>
              <a:rPr lang="zh-TW" altLang="en-US" sz="2500" dirty="0"/>
              <a:t>臺灣集中保管結算所股份有限公司發行人辦理無實體發行有價證券登錄暨帳簿劃撥交付作業配合事項」第</a:t>
            </a:r>
            <a:r>
              <a:rPr lang="en-US" altLang="zh-TW" sz="2500" dirty="0"/>
              <a:t>21-2</a:t>
            </a:r>
            <a:r>
              <a:rPr lang="zh-TW" altLang="en-US" sz="2500" dirty="0"/>
              <a:t>條第</a:t>
            </a:r>
            <a:r>
              <a:rPr lang="en-US" altLang="zh-TW" sz="2500" dirty="0"/>
              <a:t>2</a:t>
            </a:r>
            <a:r>
              <a:rPr lang="zh-TW" altLang="en-US" sz="2500" dirty="0"/>
              <a:t>項第</a:t>
            </a:r>
            <a:r>
              <a:rPr lang="en-US" altLang="zh-TW" sz="2500" dirty="0"/>
              <a:t>1</a:t>
            </a:r>
            <a:r>
              <a:rPr lang="zh-TW" altLang="en-US" sz="2500" dirty="0"/>
              <a:t>款第</a:t>
            </a:r>
            <a:r>
              <a:rPr lang="en-US" altLang="zh-TW" sz="2500" dirty="0"/>
              <a:t>7</a:t>
            </a:r>
            <a:r>
              <a:rPr lang="zh-TW" altLang="en-US" sz="2500" dirty="0"/>
              <a:t>目：辦理庫藏股轉讓</a:t>
            </a:r>
            <a:r>
              <a:rPr lang="zh-TW" altLang="en-US" sz="2500" dirty="0" smtClean="0"/>
              <a:t>員工作業，於撥付股票前</a:t>
            </a:r>
            <a:r>
              <a:rPr lang="en-US" altLang="zh-TW" sz="2500" dirty="0" smtClean="0"/>
              <a:t>3</a:t>
            </a:r>
            <a:r>
              <a:rPr lang="zh-TW" altLang="en-US" sz="2500" dirty="0" smtClean="0"/>
              <a:t>個營業日前應將稽核</a:t>
            </a:r>
            <a:r>
              <a:rPr lang="zh-TW" altLang="en-US" sz="2500" dirty="0"/>
              <a:t>單位之</a:t>
            </a:r>
            <a:r>
              <a:rPr lang="zh-TW" altLang="en-US" sz="2500" dirty="0">
                <a:solidFill>
                  <a:srgbClr val="7030A0"/>
                </a:solidFill>
              </a:rPr>
              <a:t>稽核</a:t>
            </a:r>
            <a:r>
              <a:rPr lang="zh-TW" altLang="en-US" sz="2500" dirty="0" smtClean="0">
                <a:solidFill>
                  <a:srgbClr val="7030A0"/>
                </a:solidFill>
              </a:rPr>
              <a:t>報告</a:t>
            </a:r>
            <a:r>
              <a:rPr lang="zh-TW" altLang="en-US" sz="2500" dirty="0" smtClean="0"/>
              <a:t>送交集保結算所（</a:t>
            </a:r>
            <a:r>
              <a:rPr lang="zh-TW" altLang="en-US" sz="2500" dirty="0">
                <a:solidFill>
                  <a:srgbClr val="FF0000"/>
                </a:solidFill>
              </a:rPr>
              <a:t>查核項目包含轉讓日期、轉讓價格、員工資格及低價轉讓庫藏股等事項均符合法令及該公司轉讓辦法之規定，及公司確已收足股款並經代收股款銀行出具餘額證明無誤， 並經公司稽核人員、稽核主管及公司簽章</a:t>
            </a:r>
            <a:r>
              <a:rPr lang="zh-TW" altLang="en-US" sz="2500" dirty="0"/>
              <a:t>）。</a:t>
            </a:r>
          </a:p>
          <a:p>
            <a:r>
              <a:rPr lang="zh-TW" altLang="en-US" sz="2500" dirty="0" smtClean="0"/>
              <a:t>內控查核時將調閱本項作業之相關辦法及稽核報告，檢視是否依前開規定執行。</a:t>
            </a:r>
            <a:endParaRPr lang="zh-TW" altLang="en-US" sz="25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20</a:t>
            </a:fld>
            <a:endParaRPr lang="en-US" altLang="zh-TW"/>
          </a:p>
        </p:txBody>
      </p:sp>
    </p:spTree>
    <p:extLst>
      <p:ext uri="{BB962C8B-B14F-4D97-AF65-F5344CB8AC3E}">
        <p14:creationId xmlns:p14="http://schemas.microsoft.com/office/powerpoint/2010/main" val="279503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對子公司之監督與管理</a:t>
            </a:r>
            <a:endParaRPr lang="zh-TW" altLang="en-US" dirty="0"/>
          </a:p>
        </p:txBody>
      </p:sp>
      <p:sp>
        <p:nvSpPr>
          <p:cNvPr id="3" name="內容版面配置區 2"/>
          <p:cNvSpPr>
            <a:spLocks noGrp="1"/>
          </p:cNvSpPr>
          <p:nvPr>
            <p:ph idx="1"/>
          </p:nvPr>
        </p:nvSpPr>
        <p:spPr>
          <a:xfrm>
            <a:off x="1376525" y="1743075"/>
            <a:ext cx="7499350" cy="4800600"/>
          </a:xfrm>
        </p:spPr>
        <p:txBody>
          <a:bodyPr/>
          <a:lstStyle/>
          <a:p>
            <a:r>
              <a:rPr lang="zh-TW" altLang="en-US" dirty="0" smtClean="0"/>
              <a:t>子公司</a:t>
            </a:r>
            <a:r>
              <a:rPr lang="en-US" altLang="zh-TW" dirty="0" smtClean="0"/>
              <a:t>(</a:t>
            </a:r>
            <a:r>
              <a:rPr lang="zh-TW" altLang="en-US" dirty="0" smtClean="0"/>
              <a:t>不限重要子公司</a:t>
            </a:r>
            <a:r>
              <a:rPr lang="en-US" altLang="zh-TW" dirty="0" smtClean="0"/>
              <a:t>)</a:t>
            </a:r>
            <a:r>
              <a:rPr lang="zh-TW" altLang="en-US" dirty="0" smtClean="0"/>
              <a:t>無內部控制制度</a:t>
            </a:r>
            <a:r>
              <a:rPr lang="en-US" altLang="zh-TW" dirty="0" smtClean="0"/>
              <a:t>(</a:t>
            </a:r>
            <a:r>
              <a:rPr lang="zh-TW" altLang="zh-TW" dirty="0"/>
              <a:t>含內部稽核</a:t>
            </a:r>
            <a:r>
              <a:rPr lang="zh-TW" altLang="zh-TW" dirty="0" smtClean="0"/>
              <a:t>實施細則</a:t>
            </a:r>
            <a:r>
              <a:rPr lang="en-US" altLang="zh-TW" dirty="0" smtClean="0"/>
              <a:t>)</a:t>
            </a:r>
            <a:r>
              <a:rPr lang="zh-TW" altLang="en-US" dirty="0" smtClean="0"/>
              <a:t>及年度稽核計畫</a:t>
            </a:r>
            <a:r>
              <a:rPr lang="en-US" altLang="zh-TW" dirty="0" smtClean="0"/>
              <a:t>(</a:t>
            </a:r>
            <a:r>
              <a:rPr lang="zh-TW" altLang="en-US" dirty="0" smtClean="0"/>
              <a:t>或部分重要營運功能未制訂內部控制制度及相關年度稽核計畫項目</a:t>
            </a:r>
            <a:r>
              <a:rPr lang="en-US" altLang="zh-TW" dirty="0" smtClean="0"/>
              <a:t>)</a:t>
            </a:r>
            <a:r>
              <a:rPr lang="zh-TW" altLang="en-US" dirty="0" smtClean="0"/>
              <a:t>，亦未執行稽核作業，或未將稽核報告之結果向</a:t>
            </a:r>
            <a:r>
              <a:rPr lang="zh-TW" altLang="en-US" dirty="0"/>
              <a:t>母公司</a:t>
            </a:r>
            <a:r>
              <a:rPr lang="zh-TW" altLang="en-US" dirty="0" smtClean="0"/>
              <a:t>報告</a:t>
            </a:r>
            <a:endParaRPr lang="en-US" altLang="zh-TW" dirty="0" smtClean="0"/>
          </a:p>
          <a:p>
            <a:r>
              <a:rPr lang="zh-TW" altLang="en-US" dirty="0" smtClean="0"/>
              <a:t>未覆核子公司之稽核報告，或未</a:t>
            </a:r>
            <a:r>
              <a:rPr lang="zh-TW" altLang="en-US" dirty="0"/>
              <a:t>追蹤其內部控制制度缺失及異常事項改善</a:t>
            </a:r>
            <a:r>
              <a:rPr lang="zh-TW" altLang="en-US" dirty="0" smtClean="0"/>
              <a:t>情形</a:t>
            </a:r>
            <a:endParaRPr lang="en-US" altLang="zh-TW" dirty="0" smtClean="0"/>
          </a:p>
          <a:p>
            <a:pPr marL="82550" indent="0">
              <a:buNone/>
            </a:pPr>
            <a:endParaRPr lang="en-US" altLang="zh-TW"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21</a:t>
            </a:fld>
            <a:endParaRPr lang="en-US" altLang="zh-TW"/>
          </a:p>
        </p:txBody>
      </p:sp>
    </p:spTree>
    <p:extLst>
      <p:ext uri="{BB962C8B-B14F-4D97-AF65-F5344CB8AC3E}">
        <p14:creationId xmlns:p14="http://schemas.microsoft.com/office/powerpoint/2010/main" val="1809249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對子公司之監督與管理</a:t>
            </a:r>
            <a:endParaRPr lang="zh-TW" altLang="en-US" dirty="0"/>
          </a:p>
        </p:txBody>
      </p:sp>
      <p:sp>
        <p:nvSpPr>
          <p:cNvPr id="3" name="內容版面配置區 2"/>
          <p:cNvSpPr>
            <a:spLocks noGrp="1"/>
          </p:cNvSpPr>
          <p:nvPr>
            <p:ph idx="1"/>
          </p:nvPr>
        </p:nvSpPr>
        <p:spPr/>
        <p:txBody>
          <a:bodyPr/>
          <a:lstStyle/>
          <a:p>
            <a:r>
              <a:rPr lang="zh-TW" altLang="zh-TW" sz="3000" dirty="0" smtClean="0"/>
              <a:t>未</a:t>
            </a:r>
            <a:r>
              <a:rPr lang="zh-TW" altLang="zh-TW" sz="3000" dirty="0"/>
              <a:t>確實對子公司進行財務、業務資訊之監督與</a:t>
            </a:r>
            <a:r>
              <a:rPr lang="zh-TW" altLang="zh-TW" sz="3000" dirty="0" smtClean="0"/>
              <a:t>管理</a:t>
            </a:r>
            <a:endParaRPr lang="en-US" altLang="zh-TW" sz="3000" dirty="0" smtClean="0"/>
          </a:p>
          <a:p>
            <a:pPr lvl="1"/>
            <a:r>
              <a:rPr lang="zh-TW" altLang="en-US" sz="2600" dirty="0" smtClean="0"/>
              <a:t>未能按季取得</a:t>
            </a:r>
            <a:r>
              <a:rPr lang="en-US" altLang="zh-TW" sz="2600" dirty="0"/>
              <a:t>(</a:t>
            </a:r>
            <a:r>
              <a:rPr lang="zh-TW" altLang="en-US" sz="2600" dirty="0"/>
              <a:t>重要子公司按月</a:t>
            </a:r>
            <a:r>
              <a:rPr lang="en-US" altLang="zh-TW" sz="2600" dirty="0"/>
              <a:t>)</a:t>
            </a:r>
            <a:r>
              <a:rPr lang="zh-TW" altLang="en-US" sz="2600" dirty="0"/>
              <a:t>各子公司月結之管理報告，包括營運報告、產銷量月報表、資產負債月報表、損益月報表、現金流量月報表、應收帳款帳齡分析表及逾期帳款明細表、存貨庫齡分析表、資金貸與他人及背書保證月報表</a:t>
            </a:r>
            <a:r>
              <a:rPr lang="zh-TW" altLang="en-US" sz="2600" dirty="0" smtClean="0"/>
              <a:t>等</a:t>
            </a:r>
            <a:endParaRPr lang="en-US" altLang="zh-TW" sz="2600" dirty="0" smtClean="0"/>
          </a:p>
          <a:p>
            <a:pPr lvl="1"/>
            <a:r>
              <a:rPr lang="zh-TW" altLang="en-US" sz="2600" dirty="0" smtClean="0"/>
              <a:t>未能針對前項報表進行分析或檢討</a:t>
            </a:r>
            <a:endParaRPr lang="en-US" altLang="zh-TW" sz="2600" dirty="0" smtClean="0"/>
          </a:p>
          <a:p>
            <a:pPr lvl="1"/>
            <a:r>
              <a:rPr lang="zh-TW" altLang="en-US" sz="2600" dirty="0" smtClean="0"/>
              <a:t>未</a:t>
            </a:r>
            <a:r>
              <a:rPr lang="zh-TW" altLang="en-US" sz="2600" dirty="0"/>
              <a:t>將分析報告作成書面</a:t>
            </a:r>
            <a:r>
              <a:rPr lang="zh-TW" altLang="en-US" sz="2600" dirty="0" smtClean="0"/>
              <a:t>紀錄</a:t>
            </a:r>
            <a:r>
              <a:rPr lang="en-US" altLang="zh-TW" sz="2600" dirty="0"/>
              <a:t/>
            </a:r>
            <a:br>
              <a:rPr lang="en-US" altLang="zh-TW" sz="2600" dirty="0"/>
            </a:br>
            <a:r>
              <a:rPr lang="en-US" altLang="zh-TW" sz="2600" dirty="0" smtClean="0"/>
              <a:t>(</a:t>
            </a:r>
            <a:r>
              <a:rPr lang="en-US" altLang="zh-TW" sz="2600" dirty="0"/>
              <a:t>93.3.11</a:t>
            </a:r>
            <a:r>
              <a:rPr lang="zh-TW" altLang="en-US" sz="2600" dirty="0"/>
              <a:t>台財證稽字第</a:t>
            </a:r>
            <a:r>
              <a:rPr lang="en-US" altLang="zh-TW" sz="2600" dirty="0"/>
              <a:t>0930000939</a:t>
            </a:r>
            <a:r>
              <a:rPr lang="zh-TW" altLang="en-US" sz="2600" dirty="0"/>
              <a:t>號函）</a:t>
            </a:r>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22</a:t>
            </a:fld>
            <a:endParaRPr lang="en-US" altLang="zh-TW"/>
          </a:p>
        </p:txBody>
      </p:sp>
    </p:spTree>
    <p:extLst>
      <p:ext uri="{BB962C8B-B14F-4D97-AF65-F5344CB8AC3E}">
        <p14:creationId xmlns:p14="http://schemas.microsoft.com/office/powerpoint/2010/main" val="2998456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0" indent="0">
              <a:buNone/>
            </a:pPr>
            <a:r>
              <a:rPr lang="zh-TW" altLang="en-US" sz="4000" dirty="0"/>
              <a:t>近期內控查核常見缺失</a:t>
            </a:r>
            <a:r>
              <a:rPr lang="en-US" altLang="zh-TW" sz="4000" dirty="0"/>
              <a:t>-</a:t>
            </a:r>
            <a:r>
              <a:rPr lang="zh-TW" altLang="en-US" sz="4000" dirty="0"/>
              <a:t>其它</a:t>
            </a:r>
            <a:endParaRPr lang="zh-TW" altLang="en-US" dirty="0"/>
          </a:p>
        </p:txBody>
      </p:sp>
      <p:sp>
        <p:nvSpPr>
          <p:cNvPr id="3" name="內容版面配置區 2"/>
          <p:cNvSpPr>
            <a:spLocks noGrp="1"/>
          </p:cNvSpPr>
          <p:nvPr>
            <p:ph idx="1"/>
          </p:nvPr>
        </p:nvSpPr>
        <p:spPr>
          <a:xfrm>
            <a:off x="1451541" y="1431811"/>
            <a:ext cx="7499350" cy="4800600"/>
          </a:xfrm>
        </p:spPr>
        <p:txBody>
          <a:bodyPr/>
          <a:lstStyle/>
          <a:p>
            <a:r>
              <a:rPr lang="zh-TW" altLang="en-US" dirty="0" smtClean="0"/>
              <a:t>公司</a:t>
            </a:r>
            <a:r>
              <a:rPr lang="zh-TW" altLang="en-US" dirty="0"/>
              <a:t>修正之內部控制制度時未提報董事會</a:t>
            </a:r>
            <a:r>
              <a:rPr lang="zh-TW" altLang="en-US" dirty="0" smtClean="0"/>
              <a:t>通過或僅由董事長核准後實施</a:t>
            </a:r>
            <a:endParaRPr lang="zh-TW" altLang="en-US" dirty="0"/>
          </a:p>
          <a:p>
            <a:r>
              <a:rPr lang="zh-TW" altLang="zh-TW" dirty="0" smtClean="0"/>
              <a:t>內部</a:t>
            </a:r>
            <a:r>
              <a:rPr lang="zh-TW" altLang="zh-TW" dirty="0"/>
              <a:t>稽核實施細則未完整</a:t>
            </a:r>
            <a:r>
              <a:rPr lang="zh-TW" altLang="zh-TW" dirty="0" smtClean="0"/>
              <a:t>涵蓋營運</a:t>
            </a:r>
            <a:r>
              <a:rPr lang="zh-TW" altLang="zh-TW" dirty="0"/>
              <a:t>活動之控制重點</a:t>
            </a:r>
            <a:r>
              <a:rPr lang="zh-TW" altLang="zh-TW" dirty="0" smtClean="0"/>
              <a:t>，以</a:t>
            </a:r>
            <a:r>
              <a:rPr lang="zh-TW" altLang="en-US" dirty="0" smtClean="0"/>
              <a:t>致未能有效</a:t>
            </a:r>
            <a:r>
              <a:rPr lang="zh-TW" altLang="zh-TW" dirty="0" smtClean="0"/>
              <a:t>衡量</a:t>
            </a:r>
            <a:r>
              <a:rPr lang="zh-TW" altLang="zh-TW" dirty="0"/>
              <a:t>現行政策、程序之有效性及遵循程度與其對各項營運活動之</a:t>
            </a:r>
            <a:r>
              <a:rPr lang="zh-TW" altLang="zh-TW" dirty="0" smtClean="0"/>
              <a:t>影響</a:t>
            </a:r>
            <a:endParaRPr lang="en-US" altLang="zh-TW" dirty="0" smtClean="0"/>
          </a:p>
          <a:p>
            <a:r>
              <a:rPr lang="zh-TW" altLang="en-US" dirty="0"/>
              <a:t>未依所訂之內部控制制度落實執行，如相關交易未確實依核決權限之規定辦理</a:t>
            </a:r>
            <a:endParaRPr lang="en-US" altLang="zh-TW" dirty="0"/>
          </a:p>
          <a:p>
            <a:endParaRPr lang="zh-TW" altLang="en-US" dirty="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23</a:t>
            </a:fld>
            <a:endParaRPr lang="en-US" altLang="zh-TW"/>
          </a:p>
        </p:txBody>
      </p:sp>
    </p:spTree>
    <p:extLst>
      <p:ext uri="{BB962C8B-B14F-4D97-AF65-F5344CB8AC3E}">
        <p14:creationId xmlns:p14="http://schemas.microsoft.com/office/powerpoint/2010/main" val="23666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近期內控查核重點</a:t>
            </a:r>
            <a:r>
              <a:rPr lang="en-US" altLang="zh-TW" dirty="0"/>
              <a:t>-</a:t>
            </a:r>
            <a:br>
              <a:rPr lang="en-US" altLang="zh-TW" dirty="0"/>
            </a:br>
            <a:r>
              <a:rPr lang="zh-TW" altLang="en-US" dirty="0" smtClean="0"/>
              <a:t> 獨立</a:t>
            </a:r>
            <a:r>
              <a:rPr lang="zh-TW" altLang="en-US" dirty="0"/>
              <a:t>董事資格條件及獨立性審查</a:t>
            </a:r>
          </a:p>
        </p:txBody>
      </p:sp>
      <p:sp>
        <p:nvSpPr>
          <p:cNvPr id="3" name="內容版面配置區 2"/>
          <p:cNvSpPr>
            <a:spLocks noGrp="1"/>
          </p:cNvSpPr>
          <p:nvPr>
            <p:ph idx="1"/>
          </p:nvPr>
        </p:nvSpPr>
        <p:spPr/>
        <p:txBody>
          <a:bodyPr/>
          <a:lstStyle/>
          <a:p>
            <a:r>
              <a:rPr lang="zh-TW" altLang="en-US" sz="2800" dirty="0" smtClean="0"/>
              <a:t>法令依據：證期局</a:t>
            </a:r>
            <a:r>
              <a:rPr lang="en-US" altLang="zh-TW" sz="2800" dirty="0" smtClean="0"/>
              <a:t>102.11.25</a:t>
            </a:r>
            <a:r>
              <a:rPr lang="zh-TW" altLang="en-US" sz="2800" dirty="0" smtClean="0"/>
              <a:t>證期（發）字第</a:t>
            </a:r>
            <a:r>
              <a:rPr lang="en-US" altLang="zh-TW" sz="2800" dirty="0" smtClean="0"/>
              <a:t>1020044499</a:t>
            </a:r>
            <a:r>
              <a:rPr lang="zh-TW" altLang="en-US" sz="2800" dirty="0" smtClean="0"/>
              <a:t>號函、「公開發行公司獨立董事設置及應遵循事項辦法」及本中心</a:t>
            </a:r>
            <a:r>
              <a:rPr lang="en-US" altLang="zh-TW" sz="2800" dirty="0" smtClean="0"/>
              <a:t>102.12.16</a:t>
            </a:r>
            <a:r>
              <a:rPr lang="zh-TW" altLang="en-US" sz="2800" dirty="0" smtClean="0"/>
              <a:t>證櫃監字</a:t>
            </a:r>
            <a:r>
              <a:rPr lang="en-US" altLang="zh-TW" sz="2800" dirty="0" smtClean="0"/>
              <a:t>1020201161</a:t>
            </a:r>
            <a:r>
              <a:rPr lang="zh-TW" altLang="en-US" sz="2800" dirty="0" smtClean="0"/>
              <a:t>號函。</a:t>
            </a:r>
          </a:p>
          <a:p>
            <a:r>
              <a:rPr lang="zh-TW" altLang="en-US" sz="2800" dirty="0" smtClean="0"/>
              <a:t>監理重點：</a:t>
            </a:r>
            <a:r>
              <a:rPr lang="zh-TW" altLang="en-US" sz="2800" dirty="0" smtClean="0">
                <a:solidFill>
                  <a:schemeClr val="accent3"/>
                </a:solidFill>
              </a:rPr>
              <a:t>獨立董事任職期間是否持續符合資格條件及獨立性。</a:t>
            </a:r>
            <a:endParaRPr lang="en-US" altLang="zh-TW" sz="2800" dirty="0" smtClean="0">
              <a:solidFill>
                <a:schemeClr val="accent3"/>
              </a:solidFill>
            </a:endParaRPr>
          </a:p>
          <a:p>
            <a:r>
              <a:rPr lang="zh-TW" altLang="en-US" sz="2800" dirty="0" smtClean="0"/>
              <a:t>本中心每季進行內控查核時，將對受查公司獨立董事任職期間是否持續符合資格條件及獨立性一併查核。</a:t>
            </a:r>
            <a:endParaRPr lang="zh-TW" altLang="en-US" sz="28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24</a:t>
            </a:fld>
            <a:endParaRPr lang="en-US" altLang="zh-TW"/>
          </a:p>
        </p:txBody>
      </p:sp>
    </p:spTree>
    <p:extLst>
      <p:ext uri="{BB962C8B-B14F-4D97-AF65-F5344CB8AC3E}">
        <p14:creationId xmlns:p14="http://schemas.microsoft.com/office/powerpoint/2010/main" val="817610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370573" y="2420888"/>
            <a:ext cx="7498080" cy="1503040"/>
          </a:xfrm>
        </p:spPr>
        <p:txBody>
          <a:bodyPr>
            <a:normAutofit fontScale="90000"/>
          </a:bodyPr>
          <a:lstStyle/>
          <a:p>
            <a:pPr marL="982663" indent="-982663"/>
            <a:r>
              <a:rPr lang="zh-TW" altLang="en-US" dirty="0"/>
              <a:t>叁</a:t>
            </a:r>
            <a:r>
              <a:rPr lang="zh-TW" altLang="en-US" dirty="0" smtClean="0"/>
              <a:t>、案例分享</a:t>
            </a:r>
            <a:r>
              <a:rPr lang="en-US" altLang="zh-TW" dirty="0"/>
              <a:t/>
            </a:r>
            <a:br>
              <a:rPr lang="en-US" altLang="zh-TW" dirty="0"/>
            </a:br>
            <a:r>
              <a:rPr lang="en-US" altLang="zh-TW" dirty="0" smtClean="0"/>
              <a:t>(</a:t>
            </a:r>
            <a:r>
              <a:rPr lang="zh-TW" altLang="en-US" dirty="0" smtClean="0"/>
              <a:t>案例</a:t>
            </a:r>
            <a:r>
              <a:rPr lang="zh-TW" altLang="en-US" dirty="0"/>
              <a:t>均經改編</a:t>
            </a:r>
            <a:r>
              <a:rPr lang="zh-TW" altLang="en-US" dirty="0" smtClean="0"/>
              <a:t>，非特指或影射</a:t>
            </a:r>
            <a:r>
              <a:rPr lang="zh-TW" altLang="en-US" dirty="0"/>
              <a:t>任何</a:t>
            </a:r>
            <a:r>
              <a:rPr lang="zh-TW" altLang="en-US" dirty="0" smtClean="0"/>
              <a:t>個案</a:t>
            </a:r>
            <a:r>
              <a:rPr lang="en-US" altLang="zh-TW" dirty="0" smtClean="0"/>
              <a:t>)</a:t>
            </a:r>
            <a:endParaRPr lang="zh-TW" altLang="en-US"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25</a:t>
            </a:fld>
            <a:endParaRPr lang="en-US" altLang="zh-TW"/>
          </a:p>
        </p:txBody>
      </p:sp>
    </p:spTree>
    <p:extLst>
      <p:ext uri="{BB962C8B-B14F-4D97-AF65-F5344CB8AC3E}">
        <p14:creationId xmlns:p14="http://schemas.microsoft.com/office/powerpoint/2010/main" val="2083064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dirty="0" smtClean="0"/>
              <a:t>案例一：盜開銀行支票</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26</a:t>
            </a:fld>
            <a:endParaRPr lang="en-US" altLang="zh-TW"/>
          </a:p>
        </p:txBody>
      </p:sp>
      <p:pic>
        <p:nvPicPr>
          <p:cNvPr id="62466" name="Picture 2" descr="https://encrypted-tbn1.gstatic.com/images?q=tbn:ANd9GcSEjOziLKv1JV_JdpBjohZp1IYVCmyT58OVpR-cCFomcBl2MMN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1700808"/>
            <a:ext cx="1019602" cy="1066056"/>
          </a:xfrm>
          <a:prstGeom prst="rect">
            <a:avLst/>
          </a:prstGeom>
          <a:noFill/>
          <a:extLst>
            <a:ext uri="{909E8E84-426E-40DD-AFC4-6F175D3DCCD1}">
              <a14:hiddenFill xmlns:a14="http://schemas.microsoft.com/office/drawing/2010/main">
                <a:solidFill>
                  <a:srgbClr val="FFFFFF"/>
                </a:solidFill>
              </a14:hiddenFill>
            </a:ext>
          </a:extLst>
        </p:spPr>
      </p:pic>
      <p:pic>
        <p:nvPicPr>
          <p:cNvPr id="62468" name="Picture 4" descr="http://g.search3.alicdn.com/img/bao/uploaded/i4/i3/16386030516279889/T1prmfXEpiXXXXXXXX_!!0-item_pic.jpg_210x21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8263" y="3013292"/>
            <a:ext cx="1006436" cy="1006436"/>
          </a:xfrm>
          <a:prstGeom prst="rect">
            <a:avLst/>
          </a:prstGeom>
          <a:noFill/>
          <a:extLst>
            <a:ext uri="{909E8E84-426E-40DD-AFC4-6F175D3DCCD1}">
              <a14:hiddenFill xmlns:a14="http://schemas.microsoft.com/office/drawing/2010/main">
                <a:solidFill>
                  <a:srgbClr val="FFFFFF"/>
                </a:solidFill>
              </a14:hiddenFill>
            </a:ext>
          </a:extLst>
        </p:spPr>
      </p:pic>
      <p:pic>
        <p:nvPicPr>
          <p:cNvPr id="6" name="圖片 5"/>
          <p:cNvPicPr>
            <a:picLocks noChangeAspect="1"/>
          </p:cNvPicPr>
          <p:nvPr/>
        </p:nvPicPr>
        <p:blipFill>
          <a:blip r:embed="rId5" cstate="print"/>
          <a:stretch>
            <a:fillRect/>
          </a:stretch>
        </p:blipFill>
        <p:spPr>
          <a:xfrm>
            <a:off x="1259632" y="4653136"/>
            <a:ext cx="1627566" cy="798927"/>
          </a:xfrm>
          <a:prstGeom prst="rect">
            <a:avLst/>
          </a:prstGeom>
        </p:spPr>
      </p:pic>
      <p:pic>
        <p:nvPicPr>
          <p:cNvPr id="62474" name="Picture 10" descr="http://img.sccnn.com/bimg/334/697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88024" y="1980040"/>
            <a:ext cx="1132914" cy="123865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單箭頭接點 7"/>
          <p:cNvCxnSpPr>
            <a:stCxn id="62466" idx="3"/>
          </p:cNvCxnSpPr>
          <p:nvPr/>
        </p:nvCxnSpPr>
        <p:spPr>
          <a:xfrm>
            <a:off x="2351242" y="2233836"/>
            <a:ext cx="564574" cy="344927"/>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flipV="1">
            <a:off x="2351242" y="3013292"/>
            <a:ext cx="507713" cy="541603"/>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2476" name="Picture 12" descr="http://beachesbia.com/wp-content/uploads/2014/08/001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0968" y="2114647"/>
            <a:ext cx="1128830" cy="1128830"/>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單箭頭接點 22"/>
          <p:cNvCxnSpPr>
            <a:stCxn id="62476" idx="3"/>
            <a:endCxn id="62474" idx="1"/>
          </p:cNvCxnSpPr>
          <p:nvPr/>
        </p:nvCxnSpPr>
        <p:spPr>
          <a:xfrm flipV="1">
            <a:off x="4089798" y="2599367"/>
            <a:ext cx="698226" cy="79695"/>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p:nvPr/>
        </p:nvCxnSpPr>
        <p:spPr>
          <a:xfrm>
            <a:off x="5652120" y="2924944"/>
            <a:ext cx="216024" cy="648072"/>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2478" name="Picture 14" descr="http://210.240.115.2/info-edu/download/ppt%E7%99%BE%E5%AF%B6%E5%9C%96%E5%BA%AB/%E5%8D%A1%E9%80%9A%E4%BA%BA%E7%89%A9/gif/%E8%80%81%E9%97%86.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68144" y="3140968"/>
            <a:ext cx="1523405" cy="164326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http://beachesbia.com/wp-content/uploads/2014/08/001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07904" y="4221088"/>
            <a:ext cx="1128830" cy="1128830"/>
          </a:xfrm>
          <a:prstGeom prst="rect">
            <a:avLst/>
          </a:prstGeom>
          <a:noFill/>
          <a:extLst>
            <a:ext uri="{909E8E84-426E-40DD-AFC4-6F175D3DCCD1}">
              <a14:hiddenFill xmlns:a14="http://schemas.microsoft.com/office/drawing/2010/main">
                <a:solidFill>
                  <a:srgbClr val="FFFFFF"/>
                </a:solidFill>
              </a14:hiddenFill>
            </a:ext>
          </a:extLst>
        </p:spPr>
      </p:pic>
      <p:sp>
        <p:nvSpPr>
          <p:cNvPr id="22" name="文字方塊 21"/>
          <p:cNvSpPr txBox="1"/>
          <p:nvPr/>
        </p:nvSpPr>
        <p:spPr>
          <a:xfrm>
            <a:off x="2872710" y="1626850"/>
            <a:ext cx="1483266" cy="461665"/>
          </a:xfrm>
          <a:prstGeom prst="rect">
            <a:avLst/>
          </a:prstGeom>
          <a:noFill/>
        </p:spPr>
        <p:txBody>
          <a:bodyPr wrap="square" rtlCol="0">
            <a:spAutoFit/>
          </a:bodyPr>
          <a:lstStyle/>
          <a:p>
            <a:r>
              <a:rPr lang="zh-TW" altLang="en-US" dirty="0" smtClean="0">
                <a:solidFill>
                  <a:schemeClr val="accent5"/>
                </a:solidFill>
                <a:latin typeface="+mn-ea"/>
                <a:ea typeface="+mn-ea"/>
              </a:rPr>
              <a:t>保管員工</a:t>
            </a:r>
            <a:endParaRPr lang="zh-TW" altLang="en-US" dirty="0">
              <a:solidFill>
                <a:schemeClr val="accent5"/>
              </a:solidFill>
              <a:latin typeface="+mn-ea"/>
              <a:ea typeface="+mn-ea"/>
            </a:endParaRPr>
          </a:p>
        </p:txBody>
      </p:sp>
      <p:sp>
        <p:nvSpPr>
          <p:cNvPr id="24" name="矩形 23"/>
          <p:cNvSpPr/>
          <p:nvPr/>
        </p:nvSpPr>
        <p:spPr>
          <a:xfrm>
            <a:off x="6012160" y="1340768"/>
            <a:ext cx="2777512" cy="1569660"/>
          </a:xfrm>
          <a:prstGeom prst="rect">
            <a:avLst/>
          </a:prstGeom>
        </p:spPr>
        <p:txBody>
          <a:bodyPr wrap="square">
            <a:spAutoFit/>
          </a:bodyPr>
          <a:lstStyle/>
          <a:p>
            <a:r>
              <a:rPr lang="zh-TW" altLang="en-US" dirty="0" smtClean="0">
                <a:solidFill>
                  <a:schemeClr val="accent6">
                    <a:lumMod val="50000"/>
                  </a:schemeClr>
                </a:solidFill>
                <a:latin typeface="+mn-ea"/>
                <a:ea typeface="+mn-ea"/>
              </a:rPr>
              <a:t>原放在保險箱，但晚上或假日老闆指示因安全考量，要</a:t>
            </a:r>
            <a:r>
              <a:rPr lang="zh-TW" altLang="en-US" dirty="0" smtClean="0">
                <a:solidFill>
                  <a:srgbClr val="7030A0"/>
                </a:solidFill>
                <a:latin typeface="+mn-ea"/>
                <a:ea typeface="+mn-ea"/>
              </a:rPr>
              <a:t>親自</a:t>
            </a:r>
            <a:r>
              <a:rPr lang="zh-TW" altLang="en-US" dirty="0" smtClean="0">
                <a:solidFill>
                  <a:schemeClr val="accent6">
                    <a:lumMod val="50000"/>
                  </a:schemeClr>
                </a:solidFill>
                <a:latin typeface="+mn-ea"/>
                <a:ea typeface="+mn-ea"/>
              </a:rPr>
              <a:t>保管大小章</a:t>
            </a:r>
            <a:endParaRPr lang="zh-TW" altLang="en-US" dirty="0">
              <a:solidFill>
                <a:schemeClr val="accent6">
                  <a:lumMod val="50000"/>
                </a:schemeClr>
              </a:solidFill>
              <a:latin typeface="+mn-ea"/>
              <a:ea typeface="+mn-ea"/>
            </a:endParaRPr>
          </a:p>
        </p:txBody>
      </p:sp>
      <p:sp>
        <p:nvSpPr>
          <p:cNvPr id="25" name="矩形 24"/>
          <p:cNvSpPr/>
          <p:nvPr/>
        </p:nvSpPr>
        <p:spPr>
          <a:xfrm>
            <a:off x="1331640" y="4221088"/>
            <a:ext cx="1415772" cy="461665"/>
          </a:xfrm>
          <a:prstGeom prst="rect">
            <a:avLst/>
          </a:prstGeom>
        </p:spPr>
        <p:txBody>
          <a:bodyPr wrap="none">
            <a:spAutoFit/>
          </a:bodyPr>
          <a:lstStyle/>
          <a:p>
            <a:r>
              <a:rPr lang="zh-TW" altLang="en-US" dirty="0" smtClean="0">
                <a:solidFill>
                  <a:srgbClr val="7030A0"/>
                </a:solidFill>
                <a:latin typeface="+mn-ea"/>
                <a:ea typeface="+mn-ea"/>
              </a:rPr>
              <a:t>空白支票</a:t>
            </a:r>
            <a:endParaRPr lang="zh-TW" altLang="en-US" dirty="0">
              <a:solidFill>
                <a:srgbClr val="7030A0"/>
              </a:solidFill>
              <a:latin typeface="+mn-ea"/>
              <a:ea typeface="+mn-ea"/>
            </a:endParaRPr>
          </a:p>
        </p:txBody>
      </p:sp>
      <p:sp>
        <p:nvSpPr>
          <p:cNvPr id="35" name="矩形 34"/>
          <p:cNvSpPr/>
          <p:nvPr/>
        </p:nvSpPr>
        <p:spPr>
          <a:xfrm>
            <a:off x="1043608" y="1196752"/>
            <a:ext cx="1723549" cy="461665"/>
          </a:xfrm>
          <a:prstGeom prst="rect">
            <a:avLst/>
          </a:prstGeom>
        </p:spPr>
        <p:txBody>
          <a:bodyPr wrap="none">
            <a:spAutoFit/>
          </a:bodyPr>
          <a:lstStyle/>
          <a:p>
            <a:r>
              <a:rPr lang="zh-TW" altLang="en-US" dirty="0" smtClean="0">
                <a:solidFill>
                  <a:srgbClr val="7030A0"/>
                </a:solidFill>
                <a:latin typeface="+mn-ea"/>
                <a:ea typeface="+mn-ea"/>
              </a:rPr>
              <a:t>印鑑大小章</a:t>
            </a:r>
            <a:endParaRPr lang="zh-TW" altLang="en-US" dirty="0">
              <a:solidFill>
                <a:srgbClr val="7030A0"/>
              </a:solidFill>
              <a:latin typeface="+mn-ea"/>
              <a:ea typeface="+mn-ea"/>
            </a:endParaRPr>
          </a:p>
        </p:txBody>
      </p:sp>
      <p:cxnSp>
        <p:nvCxnSpPr>
          <p:cNvPr id="36" name="直線單箭頭接點 35"/>
          <p:cNvCxnSpPr/>
          <p:nvPr/>
        </p:nvCxnSpPr>
        <p:spPr>
          <a:xfrm flipV="1">
            <a:off x="3131840" y="4869160"/>
            <a:ext cx="743378" cy="2341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flipV="1">
            <a:off x="4644008" y="4509120"/>
            <a:ext cx="1296144" cy="360040"/>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5951476" y="4869160"/>
            <a:ext cx="2796987" cy="1200329"/>
          </a:xfrm>
          <a:prstGeom prst="rect">
            <a:avLst/>
          </a:prstGeom>
        </p:spPr>
        <p:txBody>
          <a:bodyPr wrap="square">
            <a:spAutoFit/>
          </a:bodyPr>
          <a:lstStyle/>
          <a:p>
            <a:r>
              <a:rPr lang="zh-TW" altLang="en-US" dirty="0" smtClean="0">
                <a:solidFill>
                  <a:schemeClr val="accent6">
                    <a:lumMod val="50000"/>
                  </a:schemeClr>
                </a:solidFill>
                <a:latin typeface="+mn-ea"/>
                <a:ea typeface="+mn-ea"/>
              </a:rPr>
              <a:t>老闆指示出納人員至銀行領取空白支票予老闆</a:t>
            </a:r>
            <a:endParaRPr lang="zh-TW" altLang="en-US" dirty="0">
              <a:solidFill>
                <a:schemeClr val="accent6">
                  <a:lumMod val="50000"/>
                </a:schemeClr>
              </a:solidFill>
              <a:latin typeface="+mn-ea"/>
              <a:ea typeface="+mn-ea"/>
            </a:endParaRPr>
          </a:p>
        </p:txBody>
      </p:sp>
      <p:sp>
        <p:nvSpPr>
          <p:cNvPr id="28" name="五邊形 27"/>
          <p:cNvSpPr/>
          <p:nvPr/>
        </p:nvSpPr>
        <p:spPr>
          <a:xfrm>
            <a:off x="1232919" y="5657931"/>
            <a:ext cx="5472608" cy="860326"/>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r>
              <a:rPr lang="zh-TW" altLang="en-US" dirty="0" smtClean="0"/>
              <a:t>印鑑攜出及領用以及空白支票領取未留存記錄</a:t>
            </a:r>
            <a:endParaRPr lang="en-US" altLang="zh-TW" dirty="0" smtClean="0"/>
          </a:p>
        </p:txBody>
      </p:sp>
      <p:cxnSp>
        <p:nvCxnSpPr>
          <p:cNvPr id="29" name="直線接點 28"/>
          <p:cNvCxnSpPr/>
          <p:nvPr/>
        </p:nvCxnSpPr>
        <p:spPr>
          <a:xfrm>
            <a:off x="1043608" y="2924944"/>
            <a:ext cx="1728192" cy="0"/>
          </a:xfrm>
          <a:prstGeom prst="line">
            <a:avLst/>
          </a:prstGeom>
          <a:ln>
            <a:prstDash val="dashDot"/>
          </a:ln>
        </p:spPr>
        <p:style>
          <a:lnRef idx="2">
            <a:schemeClr val="accent4"/>
          </a:lnRef>
          <a:fillRef idx="0">
            <a:schemeClr val="accent4"/>
          </a:fillRef>
          <a:effectRef idx="1">
            <a:schemeClr val="accent4"/>
          </a:effectRef>
          <a:fontRef idx="minor">
            <a:schemeClr val="tx1"/>
          </a:fontRef>
        </p:style>
      </p:cxnSp>
      <p:sp>
        <p:nvSpPr>
          <p:cNvPr id="31" name="文字方塊 30"/>
          <p:cNvSpPr txBox="1"/>
          <p:nvPr/>
        </p:nvSpPr>
        <p:spPr>
          <a:xfrm>
            <a:off x="3563888" y="3717032"/>
            <a:ext cx="1483266" cy="461665"/>
          </a:xfrm>
          <a:prstGeom prst="rect">
            <a:avLst/>
          </a:prstGeom>
          <a:noFill/>
        </p:spPr>
        <p:txBody>
          <a:bodyPr wrap="square" rtlCol="0">
            <a:spAutoFit/>
          </a:bodyPr>
          <a:lstStyle/>
          <a:p>
            <a:r>
              <a:rPr lang="zh-TW" altLang="en-US" dirty="0" smtClean="0">
                <a:solidFill>
                  <a:schemeClr val="accent5"/>
                </a:solidFill>
                <a:latin typeface="+mn-ea"/>
                <a:ea typeface="+mn-ea"/>
              </a:rPr>
              <a:t>保管員工</a:t>
            </a:r>
            <a:endParaRPr lang="zh-TW" altLang="en-US" dirty="0">
              <a:solidFill>
                <a:schemeClr val="accent5"/>
              </a:solidFill>
              <a:latin typeface="+mn-ea"/>
              <a:ea typeface="+mn-ea"/>
            </a:endParaRPr>
          </a:p>
        </p:txBody>
      </p:sp>
      <p:sp>
        <p:nvSpPr>
          <p:cNvPr id="33" name="六角星形 32"/>
          <p:cNvSpPr/>
          <p:nvPr/>
        </p:nvSpPr>
        <p:spPr>
          <a:xfrm rot="508451">
            <a:off x="7389011" y="3186697"/>
            <a:ext cx="1724492" cy="1708743"/>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退票拒往</a:t>
            </a:r>
            <a:endParaRPr lang="zh-TW" altLang="en-US" b="1" dirty="0"/>
          </a:p>
        </p:txBody>
      </p:sp>
    </p:spTree>
    <p:extLst>
      <p:ext uri="{BB962C8B-B14F-4D97-AF65-F5344CB8AC3E}">
        <p14:creationId xmlns:p14="http://schemas.microsoft.com/office/powerpoint/2010/main" val="2149013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224914" y="102153"/>
            <a:ext cx="7498080" cy="1143000"/>
          </a:xfrm>
        </p:spPr>
        <p:txBody>
          <a:bodyPr/>
          <a:lstStyle/>
          <a:p>
            <a:r>
              <a:rPr lang="zh-TW" altLang="en-US" dirty="0" smtClean="0"/>
              <a:t>案例二：盜開商業本票</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27</a:t>
            </a:fld>
            <a:endParaRPr lang="en-US" altLang="zh-TW"/>
          </a:p>
        </p:txBody>
      </p:sp>
      <p:pic>
        <p:nvPicPr>
          <p:cNvPr id="62466" name="Picture 2" descr="https://encrypted-tbn1.gstatic.com/images?q=tbn:ANd9GcSEjOziLKv1JV_JdpBjohZp1IYVCmyT58OVpR-cCFomcBl2MMN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8816" y="1772816"/>
            <a:ext cx="1019602" cy="1066056"/>
          </a:xfrm>
          <a:prstGeom prst="rect">
            <a:avLst/>
          </a:prstGeom>
          <a:noFill/>
          <a:extLst>
            <a:ext uri="{909E8E84-426E-40DD-AFC4-6F175D3DCCD1}">
              <a14:hiddenFill xmlns:a14="http://schemas.microsoft.com/office/drawing/2010/main">
                <a:solidFill>
                  <a:srgbClr val="FFFFFF"/>
                </a:solidFill>
              </a14:hiddenFill>
            </a:ext>
          </a:extLst>
        </p:spPr>
      </p:pic>
      <p:pic>
        <p:nvPicPr>
          <p:cNvPr id="62468" name="Picture 4" descr="http://g.search3.alicdn.com/img/bao/uploaded/i4/i3/16386030516279889/T1prmfXEpiXXXXXXXX_!!0-item_pic.jpg_210x21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1772816"/>
            <a:ext cx="1006436" cy="1006436"/>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單箭頭接點 7"/>
          <p:cNvCxnSpPr/>
          <p:nvPr/>
        </p:nvCxnSpPr>
        <p:spPr>
          <a:xfrm>
            <a:off x="2288349" y="2488468"/>
            <a:ext cx="560381" cy="28151"/>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a:off x="2318424" y="3653072"/>
            <a:ext cx="611701" cy="1220"/>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2476" name="Picture 12" descr="http://beachesbia.com/wp-content/uploads/2014/08/00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3550" y="2113520"/>
            <a:ext cx="806198" cy="806198"/>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直線單箭頭接點 26"/>
          <p:cNvCxnSpPr>
            <a:endCxn id="62478" idx="1"/>
          </p:cNvCxnSpPr>
          <p:nvPr/>
        </p:nvCxnSpPr>
        <p:spPr>
          <a:xfrm>
            <a:off x="3676160" y="2680144"/>
            <a:ext cx="979251" cy="32250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2478" name="Picture 14" descr="http://210.240.115.2/info-edu/download/ppt%E7%99%BE%E5%AF%B6%E5%9C%96%E5%BA%AB/%E5%8D%A1%E9%80%9A%E4%BA%BA%E7%89%A9/gif/%E8%80%81%E9%97%86.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55411" y="2181014"/>
            <a:ext cx="1523405" cy="164326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http://beachesbia.com/wp-content/uploads/2014/08/00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3550" y="3173121"/>
            <a:ext cx="806198" cy="806198"/>
          </a:xfrm>
          <a:prstGeom prst="rect">
            <a:avLst/>
          </a:prstGeom>
          <a:noFill/>
          <a:extLst>
            <a:ext uri="{909E8E84-426E-40DD-AFC4-6F175D3DCCD1}">
              <a14:hiddenFill xmlns:a14="http://schemas.microsoft.com/office/drawing/2010/main">
                <a:solidFill>
                  <a:srgbClr val="FFFFFF"/>
                </a:solidFill>
              </a14:hiddenFill>
            </a:ext>
          </a:extLst>
        </p:spPr>
      </p:pic>
      <p:sp>
        <p:nvSpPr>
          <p:cNvPr id="22" name="文字方塊 21"/>
          <p:cNvSpPr txBox="1"/>
          <p:nvPr/>
        </p:nvSpPr>
        <p:spPr>
          <a:xfrm>
            <a:off x="2872710" y="1215041"/>
            <a:ext cx="1483266" cy="461665"/>
          </a:xfrm>
          <a:prstGeom prst="rect">
            <a:avLst/>
          </a:prstGeom>
          <a:noFill/>
        </p:spPr>
        <p:txBody>
          <a:bodyPr wrap="square" rtlCol="0">
            <a:spAutoFit/>
          </a:bodyPr>
          <a:lstStyle/>
          <a:p>
            <a:r>
              <a:rPr lang="zh-TW" altLang="en-US" dirty="0" smtClean="0">
                <a:solidFill>
                  <a:schemeClr val="accent5"/>
                </a:solidFill>
                <a:latin typeface="+mn-ea"/>
                <a:ea typeface="+mn-ea"/>
              </a:rPr>
              <a:t>保管員工</a:t>
            </a:r>
            <a:endParaRPr lang="zh-TW" altLang="en-US" dirty="0">
              <a:solidFill>
                <a:schemeClr val="accent5"/>
              </a:solidFill>
              <a:latin typeface="+mn-ea"/>
              <a:ea typeface="+mn-ea"/>
            </a:endParaRPr>
          </a:p>
        </p:txBody>
      </p:sp>
      <p:sp>
        <p:nvSpPr>
          <p:cNvPr id="25" name="矩形 24"/>
          <p:cNvSpPr/>
          <p:nvPr/>
        </p:nvSpPr>
        <p:spPr>
          <a:xfrm>
            <a:off x="6372200" y="3573016"/>
            <a:ext cx="2253474" cy="461665"/>
          </a:xfrm>
          <a:prstGeom prst="rect">
            <a:avLst/>
          </a:prstGeom>
        </p:spPr>
        <p:txBody>
          <a:bodyPr wrap="square">
            <a:spAutoFit/>
          </a:bodyPr>
          <a:lstStyle/>
          <a:p>
            <a:r>
              <a:rPr lang="zh-TW" altLang="en-US" dirty="0" smtClean="0">
                <a:solidFill>
                  <a:srgbClr val="7030A0"/>
                </a:solidFill>
                <a:latin typeface="+mn-ea"/>
                <a:ea typeface="+mn-ea"/>
              </a:rPr>
              <a:t>盜開商業本票</a:t>
            </a:r>
            <a:endParaRPr lang="zh-TW" altLang="en-US" dirty="0">
              <a:solidFill>
                <a:srgbClr val="7030A0"/>
              </a:solidFill>
              <a:latin typeface="+mn-ea"/>
              <a:ea typeface="+mn-ea"/>
            </a:endParaRPr>
          </a:p>
        </p:txBody>
      </p:sp>
      <p:sp>
        <p:nvSpPr>
          <p:cNvPr id="35" name="矩形 34"/>
          <p:cNvSpPr/>
          <p:nvPr/>
        </p:nvSpPr>
        <p:spPr>
          <a:xfrm>
            <a:off x="6516216" y="1268760"/>
            <a:ext cx="1723549" cy="461665"/>
          </a:xfrm>
          <a:prstGeom prst="rect">
            <a:avLst/>
          </a:prstGeom>
        </p:spPr>
        <p:txBody>
          <a:bodyPr wrap="none">
            <a:spAutoFit/>
          </a:bodyPr>
          <a:lstStyle/>
          <a:p>
            <a:r>
              <a:rPr lang="zh-TW" altLang="en-US" dirty="0" smtClean="0">
                <a:solidFill>
                  <a:srgbClr val="7030A0"/>
                </a:solidFill>
                <a:latin typeface="+mn-ea"/>
                <a:ea typeface="+mn-ea"/>
              </a:rPr>
              <a:t>印鑑大小章</a:t>
            </a:r>
            <a:endParaRPr lang="zh-TW" altLang="en-US" dirty="0">
              <a:solidFill>
                <a:srgbClr val="7030A0"/>
              </a:solidFill>
              <a:latin typeface="+mn-ea"/>
              <a:ea typeface="+mn-ea"/>
            </a:endParaRPr>
          </a:p>
        </p:txBody>
      </p:sp>
      <p:cxnSp>
        <p:nvCxnSpPr>
          <p:cNvPr id="37" name="直線單箭頭接點 36"/>
          <p:cNvCxnSpPr/>
          <p:nvPr/>
        </p:nvCxnSpPr>
        <p:spPr>
          <a:xfrm flipV="1">
            <a:off x="3683348" y="3391807"/>
            <a:ext cx="1032668" cy="26342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五邊形 27"/>
          <p:cNvSpPr/>
          <p:nvPr/>
        </p:nvSpPr>
        <p:spPr>
          <a:xfrm>
            <a:off x="1130506" y="4637323"/>
            <a:ext cx="4609562" cy="1111556"/>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r>
              <a:rPr lang="zh-TW" altLang="en-US" dirty="0" smtClean="0"/>
              <a:t>雖有填寫保管條，惟未確實填寫攜出大、小章原因或用途而數度攜出印鑑</a:t>
            </a:r>
            <a:endParaRPr lang="zh-TW" altLang="en-US" dirty="0"/>
          </a:p>
        </p:txBody>
      </p:sp>
      <p:sp>
        <p:nvSpPr>
          <p:cNvPr id="46" name="AutoShape 16" descr="data:image/jpeg;base64,/9j/4AAQSkZJRgABAQAAAQABAAD/2wCEAAkGBxQQEBQUERQVFBUXFBQXFhgWFBcVFRUUFBQWFhUVFRcYHCggGBolGxQUITEhJSkrLi4uFx8zODMsNygtLisBCgoKDg0OGxAQGy0mICQsLCwtLCwsLCwsLCwsLCwsLCwsNCwsLCwsLCwsLCwsLCwsLCwsLCwsLCwsLCwsLCwsLP/AABEIAM0A9gMBEQACEQEDEQH/xAAbAAEAAgMBAQAAAAAAAAAAAAAABAUBAwYCB//EAD8QAAEDAQQHBgQEBQMFAQAAAAEAAgMRBAUhMQYSQVFxkaEiMmGBscETQnLRM1Lh8GKCkqKyBxQjQ2PC0vEV/8QAGgEBAAIDAQAAAAAAAAAAAAAAAAQFAQIDBv/EADQRAAICAQIEAwYGAgIDAAAAAAABAgMEETEFITJBEhNxUWGRobHhFEKBwdHwIlIzQwYjYv/aAAwDAQACEQMRAD8A+4oAgCAIAgCAIAgCAIAgCAIAgCAIAgCAIAgI9vn+HG5wzGXEmiA5W7rJNbXPeZSxjXlgwDnOIz72DRisgubCHQ2j4ReXtLNYVzBHpkVgFygCAIDW+QjZ+8PueSA8iU4YHkcMT4IDJlP5Tn4/ZAY+Ia5ccCdtEB6Y4kndwzqgNiAIAgCAIAgCAIAgCAIAgCAIAgCAIAgCAqrxvBzXarMKZmlcUBT2idzu84nzw5LJg8WW3PhDgygBNThtoBXoEMniz297ZtcmpOBJyodh8MkMHVWK1iUHY4YObtB9xuKwZJKAIAgCAIAgCAIAgCAIAgCAIAgCAIAgCA1zzBjS5xoAKkrSc4wi5S2RtGLk9FucZbr+ldIXMcWNyAwy3mu1eav4ndOzWD0Re1YFUYaTWrMxaSztz1XcW09KLMeLXrfR/oYlw6l7aomw6Wn5oh5O9iFJhxn/AGh8GcJcL/1l8ibFpPERVzZG+OrUcwVLhxSprVpr9P4I0uH2Lkmn+pLhvyB2UrRx7Pqu8M/HltNfQ4yxLo7xf1+hIktjdQua4O3UIOPkpUZxl0vU4Si47ooJStzBGegI70MGh4QE/R22695ztBwEIHhVr24/3FYMnYoAgCAIAgCAIAgCAIAgCAIAgCAIAgCAw9wAqcAFhtJasJanH3pbnWuQMj7gOHifzH2C89dbPPt8qvpX91/guKq44lfmT6n/AHQtbFckbG9pocTnrY08BuVnVw3HgtPDr68yDPNul309BLcEDvlLeDj71WJcLxpdtPRs2jn3rvr+hS26wxQyADWfTEhxFBXIYDH/AOLnDhNMJ+Jtv3M3nxG2UdNveWFnvZozaRwofsrRJJaEB8zfJboX50/mb+i0dcHul8DZTktmaWCIEmPUBP5aCvJYhTXB6wil6GZ2znyk2zXIupoR3oYI70BpJoa+KAh6FuMNtkfONQOjfie7rGRhpUcDyWspKK1ZtGLk9EfRIbZG/uvY7g4FaRthLZr4mzrmt0zfVdDQIAgCAIAgCAIAgCAIAgCAIAgCAIDlb9vMzO+FF3a9oj5j/wCo6rz+blSyZ/h6du/v+yLXGpjTHzrf0/vtLG6LuETanvFXGLjRx4eFfq/aQL75XS8TLFSTiEMFdaLmjeS7tAk1NDt80BGfcP5X8x9lgyRZrkk2arvOnqgK+0XZK3ON3kK+iAgvc9n5m8wgPP8Avnj5q8QEA/8A0nbQD0QHk3kNoI6oB/vWHbTiFkHpk7T+V3H7jFc51Vz6kmbwtnDpbJrJcP8Aie+N27XOqeB2eah3YPLWmTi/V6EqrL56WxTXotRFf1oZ89fBwB9qqm/HZNb8LfNe0tfwWPYtUt/YTYtLJR3mMdwq37rvDi9q6op/I4y4XW9pNEyHS9nzxuHAh3rRSY8Yh+aLOEuFTXTJFhZdIoJHBocQSQAC05nhgpVfEaLGop837iNZg3QTbXItlOIYQBAEAQBAEAQBAEAQHO6QXqfwoszg4j/EeO9UnEc1t+RTu99Pp/JY4mOtPNs27fybLjusRjWdmVMwcKOPDn1Pf+CPlZLul7uxY2y0iJpc7yG87grGMXJ6Ig22KuOrOXfb5C4u1nCu4kAeACmquOmmhUSyLG9dTay95R8wPEBZ/DwZlZlq7khmkDh3mA8CR91h4iezOq4jJbo3s0ij+ZrhyPutHhz7M6LiVfdMkx33A7/qAfUC31C5SxrV2O8c2iX5iXDaGP7jmu4OB9FycZLdEiM4y2aPbm1wOPFYNiJNdkL+9GzlQ8wgIE2jMDsg5vB33qsGSvn0PHySkfU2vUELIK6fRGcd0sd/MQeo91gFZabhtDM4XH6aO/xJQEB4fH3g9nEFvqgOv0Qs7LRZ3GVocRIRrbaarTmOJUezEptesorX2neGTbWtIy5FpLo5CctZvB1fWqiz4TQ9tV+pIjxK5b6Mor5u5sDgGuLqipqBgNnuqvM4e6EnHVrv7ixxc5WvSWif1NN1NpKx257f8godD0tj6r6knJetbXuZ9HXsjywQBAEAQBAEAQBAEBS39evwxqMPbO38oPuqniOf5S8uvqfy+5NxMbzH4pbL5kW5Lr+d+azw7A8leZPqfy+4y8nzH4I7L5l494aCSaACp4K1S1IDaS1Zyl5W0zPr8o7o9z4lT66/CilyL3ZL3EQrukRzySt0jRs1PeuiRzciNLIt0jQiSyrZIEKWVbaGyXsPUd7zR9yWQeGuacjguM665bpE6l2R2kyZDpjamZva/wCtg/8AGhXCWJWyfG6zuywg/wBQHj8SFrt+q8t6EH1XF4K7M7K990WVn09s7u+yRnkHDoa9FylhzW2hurUWdn0psj8p2D66s/yAXJ49i7G6nFlnDaGPFWOa76XA+i5OLW6NtTY4Vzx4rQHiOFrK6rQ2pqaACp34bVlAy51BU5BZBw15Wn4sjnbzh4AZBU3F79Iqpd+bLXhlOsnY+xKuqzF0jGjeCfLElU+LW7LoxXtJ+TYowlJner2B5wIAgCAIAgCAIAgK2+bzELaDF5yG7xPgq/Pzljw0XU9v5JONju2XuKi57uL3fEkqca451O3ionDsKWvn3bvb+Tvl5C08qvb+8jowKK7K4pL9dI7stY7UGJIFdY+WwKTQorm3zK/Mdj/xS5FEcFNRWPkeCV0SNGzW963SObZFkkW6RoRJZVskCFLKtjdLUjPetWyVXWaXOWpLjHQ1OKwdUjwShukYQ2PJKGTANDUYHeM1h8zZFhY75tTSGxTS1JAA1y4Ek0Ao6oXKVVbWrSN02fYLHG5sbBI7XeGgOdgNZ1MTQYZqnk1ryOpX6RWrUi1Rm/D+UZ+w81hvRamUtTlWCpXj8q7zrnP4eh6aivyqlA6nRWy96Q/SPU+yteE0cna/RFZxG3moL1OjV2VgQBAEAQBAEAQEO87eIWVOJPdG8/ZRMzLjjV+J79l7TtRTK2WiOfu+yOtDzJJjU1/fh4KpwMSWRP8AEX/p7/sibkXRqj5Vf9+50rGACgXoSrPSA8koZNMrWu7zQeIBWVJrZmkoRluiHNdMD9mrwJHTJdo5Nke5Gng0y7aehXWnRivck/qFeoUmOd7URZ8LX5ZfEqLZo5aG5Na/6XD0dRSIZlT35EWXD7o7LX0KC22aWP8AEje3i0gc8lJjZCWzI7osT/yTK570bJFdehpc5YJcY6GsuWDqkeCUNkjFUNjyShseSUMpGFg2Oo/09uz41p+I4dmIa385wbyxPkFFy5+GHhXc3ij6gqo3ONvu1/ElcRkOy3gMz5mqr+KX+XT4Vu+X8k7Ap8dur2XP+CLAzcvOV0zsekU2XVtkY9T0Ojg0ks8DWxAucWiho2grtxeRtXoq8mmiKqW6Kp4N9zdnLR/3tqW133rHNg0kGlaGlabxQkEcCplV8bNiJdjzq6ieuxwCAIAgCAIDRbLU2Jhc7LqTuC4ZF8KIOcjeuuVkvDE5mGJ9ql1nZdANw8N6oMaifELvOt6V2/ZfuWVlkcavwQ3/ALz/AIOlhiDRQL0qSS0RVN6ntZAKA8lyGDyQChk8OgrtQGh0Lhl0KA1utD259QgMi8N45FBoRbRYrJN+JEyu8t1T/U37rrG6cdmzR1xe6Ky06D2aTGNz2fS4PH91T1XaOZNb8zTyI9imtn+n0o/ClY/wcCw9NYLus2PdGrpfYpLZova4s4XOG9lH9Gknou0ciuXc18EkU8zCw0cC07nAg8iu3iT2CRrqhskYQyYJQyfVdFYo7FZGCRwa9/8AyPGbquGAoMcBQKhzM2qM34pbEqrHsn0xN1u0gaWlsbXVII1jhSu0DP0VRbxaC6Fr68v78idXwyb63ocy+0tacSOGagPMlZYp2RT9xYwwGq/DBte89i9AB2W8/wBF6HHsjZWpRWnuKLJplVY4SerIF52wyDtUwyoB65rjm1RnU3pzRL4ZdKN6jryfY8XN8aVxbBUkAk02CoB5mnJVFMLG9IHocp0wjrafX16I8aEAQBAEBrnmDGlzjQALSyyNcXOT0SMxi5PRHMSvda5doaMhuH3K82lZxK/2QX9+L+Raf44tf/0/78DobLZxG0AL0sIRhFRitEirlJyer3Nq2MCiAxVAeSAUB4dD4oDS6Nwy6FAeDaHDPqEBkW4bRyxWQYLon7h0WAeH3c0913uFkakWS7nju0PA0KwDUZ5o89bzFRzKA9svpw7zQeGH3QG195QyCkjcNz2hw908fh566Dw68iovG6bueKmMA/8Aa1mnkOzzXKfGIVfn1+Z3hhWz7aHM2jR6DWqwyBu5zmk8wFEs/wDI7WtK4r1ZMr4XH8z+B6jigi7rQTvprHmVVX5+Vf1zensXJfIs6cCEOmPxMSXgflFOOKiKtE2NC7sizWk/M7DjQLeMfYdVCK2IT7c3JtXHcAu8aJyYlOMVqyXYrvtU2Ufw2739k8s+ivsSh01+Fs8nn5Mb7fFHbb1OnuTRCOT8d73kY0b2Wnic/RdbalNaPY5Y+TKhuUEtfb7DtLvu2Kzt1YWNYNtMz4k5nzSFcYLSK0Nbbp2vWb1Ja3OQQBAEB5e4AVOAWJNRWrCWvI5q3Wl1pk1WdwfvWPsF5i+6ziN3lV9K/uv8FpXCONDxy3Lqw2QRtoM16KiiFMFCC5FdZZKcvEySuxoEBgoDzRAeHRIDU5rhkgPBtLhmPZAZFtG0H1QGD8J270QGt93A913ugIr7DI3u48DRAanW2SPBxP8AMFpO2EOppG0YSl0oy2/qZtrwNPVQbOKVR6eZKhg2S35FdeF562bWM8dvNQLOJ2y6VoTK8CHfVlPNeTRlV3p1UKc7LOc22WVeJ4dkkQ5byccqDqVr4ESY48VuQ3ylxAJJJyGZPALeMddkddIwWux5lZI1usI3EGlNhJOQDe8eS7RolJ6HN5FeumpNsVzSyRkuBY45A9kNzFTm5xyNKDJTq+Hye6+JX38VrhLSL19CRBotEzGeR0h46o5DHqpLpx6V/wCyS+hDlxHIuelUf3+xd3RZ4viNjhYG1zIAGAzNcysVZ1UrFXVH9SNfRd4XO6X6f3kdXDdsbdmtx+2SsdSv0JTWAYAAcFgyekAQBAEBglAc7etuMzvhx4iuJ/MfsF5nOy55dn4ajbu/b9kWVFSqj5kyxu2xCJvirzDxIY1fhjv3ftZCutdktWTlKOQKAIDBCA8OjQGo6w/dUB4/3JGY9kBn/dtOY90B5LI3budOiAh2uONv/UHDM9FHsyqq+qR1hTZLZFebWR3a86KDZxSK6I/ElQwm+pmi03w4CjpNX16YqDZnXT76ehMqwo9o6lPPfDflBcd5w/VRWm3qywhiPvyIE15Pdt1eH3Twokxx4L3kKSbHE1PM/dbxi3sjryivYZex2QbV2J1fmIFMQ0Anb6rvDGnI4vJrXp7exts9xWqXvasQ8T2uQr1IU2rh0nv8yFdxamHKPP0Lqy3DHE0CR7nb8dTWqa46vaPCuwKdDDrjvzKm7idk3rFafP8AvwOksVyhgoA1g3NGPn4qTFRiuSIM7JzesnqQ76cI3BjCcBVxrtOQ/e9aXXKqtzfYV1uclFdymcvFObsm5S3Z6eEVFJLY6bRGyYOkO3st4DEnnTkr/hFOkXY+/JfuVPErdWq125nRq5KwIAgCAIAgKO+bwJPwo8ScHEf4j3XnuKZ8pS/DU7vk9Pov3J2NQkvMnsbLtsYjb/Ecz7BWHDsCOLDn1Pd/scci92y9xPBViRzY0IDKAwgMoDCAw5wGJNOKw5Jc2NNdiHPeEY263AV/RQ7M+mHfX0O8cayXbQrLRbq91ob516ZKDZxSb6Fp68yTDDS6mVVqvNje8+vgMegUKeRbZ1SZPqxP9YlZNff5G+bvsPuuOhNhif7MgTXhI/NxHgMPRZ0JMKK49iDLO1uZA9VtGMnsddjEEhlH/GC46wBABLqEV1gAMRhvXeGNKRwtyIV9RZwXBK6msQ2jq1PzDCgLG47D8wzU+vh77lZbxeC6efp/P2LexaMMqC7WkIr/AAMFc6NZQY+NVOhiVx35lbZxG2XKPL5v5k1zBCKNj1B9OqP1XdaR5JEKUpTesnqZs95hveja7zI+4WdTXQtbFJFaCT8OhbQkkDPZiM8lgFjNIGtLjkASVkHFWmUvcXHMmpVDxrI0SqXq/wBi04dVq3Y/Q0taXEAYkkAeJOAVNXBvRLdlvJqMdWfQbDZxFG1g2ADidp51XsaalXBQXY8xZNzm5Pub11NAgCAIAgKm+Lx1OwzvHP8AhB91S8U4j5S8qvqfy+7JeNR4/wDKWxHu+x6g1nd49B91vwvh3kR8yzrfy+/tMZN/jfhjsWDFbkUkMbRAekBlAabTaWRgF7mtqQ0VNKuOTRvPgsSkorVhc3oRZbzaO6CegVfZxGtdK1JMcWT35EK0Xo+mYaP3tKhWcQtltyJEMWHqUtrvqMZvLz4Y9clDnOU+cnqWFWHN7LQq579ce40N8TiVpoS4YMV1MrZ7Y9/ecT4ZDkEJUKoR6URJbQ1uZHut4wk9kdNTVDO+U0hjc/xph57lIrxZSONl9dfW9Cys+jdok/FeIxuGJ6YdVPr4d7eXzK23jFUeha/Iuru0QiHyOlO92XIUHNTYYlcd+ZWW8Tvns9PQ6OC5y1tBqsGwAYdF35LYgScpPWT1I9ou+YZCv0n9lNTBoFvmiwJPBw+6wZJEd/n52A8DToUB6Nsssnfbqn6adWoC0sdibCCGVoTXHEoYK/SK00aGDbieAy6+iSaitWZS1eiObecF4m+133Ob7/Q9JRV5cFEtNF7JrzaxyYK/zHAe58lZ8Lp8dvj7R+pH4hb4a/Cu/wBDsl6MowgCAIAgIF6XgIm0HeOXh4lVfEuILGhpHqe3u95Ix6PMfPYrrusZ/EfiTiK+O0+KicK4e9fxF275rX6nXJv/AOuGxYFegIRtszcarAJCAwgKjSO/m2OMnVMklOzG0gE+Lie63xxO4ErKWu5rJtLkj41bzbrynE9oJjoaxtqWNiFajUbmD4nE71rbn41UfCn4vTn89jSvByb5eJrw+vI6Sy3lPGzUMpkP5nNFeAP3Xm8icJy8UI+FHq8PEXg/9j1fwNMsznmrnF3E1UcsowjHpWhFltTG5kcBit41ylsjZs8QSSzYQROd40w8zkOak14kpHC3Jqr62kWdn0YnkxmkDB+VvaPsPVT6+H6b8vmVl3GILlBa/Iu7t0ThblGZDvfiOXdU2GNXH3lZbxLIs76L3f3U6Oz3QQADRo3NH7C7apbEFtvmydDYWN2V44/omoJCGQgCGDBFc8UBEmuuJ+bAOHZ9EBDbcDA9rg40BBoaGtNlVgyW7jghg4632j4kjnbzhwGSquL5Hl0+Bby+ncnYNfis8T2RAlOK83BctS9jsdro7ZPhwNrm7tHzyHKi9Zw+ny6V7XzPP5lvmWv2LkWimkUIAgCAiXhbBE2uZ2DefsoOdmwxa/E93svb9jrVU7JaIqLDZzI4ySY48z9gqXhuHLKs/E38/wB/suxLvtVcfLgWhXqCvPJWTBvsmR4rBk3FARrwLxE/4Qq+nZpStfCuFc80B8utlx297nOfHJiSSS5pPEnWQweG2OcAAxPqPAnJUt2JPzH4U9C5pyYeBeJpM0vsNoJAbE+u8jVA4k4LSOHZLk4sl1ZVUP8AJzRMs+isr8Z5Q0flZj1wA6qbXw/Tc5W8YiuUFr68i8u3RaFvdi1zvf2vXsjkpkMeuPb4lZbxDIs76enI6KC6TQaxDRuGP6LtroQ+b3JsNgY3ZU+OP6LXUaElAEAQGCgMLJkLACyYCAICtv206kWqM3YeW37eawDlnGi8dxHI8/Iemy5Iv8SrwVpd2Zuqy/Gma3ZWrvpGJ+3mt8SnzbYw7d/RHfKt8qpy+B9BAXrjzRlAEAQBAcHNfYleS+rTzAG4LwuYrr7HOT193s9x6GGG646R5m6C0g4sdyOKiJ2VPVar0Oc63+ZE2O8XjbXiFYU8Zyq93qveR5YtcvcSY70B7zSOGKtKf/IK3ysi16cyNLCf5WTLLbmVwcMfI9Va1cQxrema/Xl9ThKmyO6LFrgclM1ORqtMha2oaXHYB7oConimkPaaeGQHktuRg8C7pPy9R901MaG+G6XHvEDwGJTUaE2GwMbsqd5xWNTOhJCwZCAwgMoYMFAEBhAYWTIQBDAQBAcre9p+JKaZDsjyzPOqg8QyPIoclu+S/UkY1fmWJFVaXbF5Ctdz0UPadJofY6NdIfm7I4DPr6L0nCadIux9+RU8St1koLsdGrgrAgCAIAgPlFqbR7xuc4ciV4+zlNr3s9fU9YJ+5GlanUkRWx7cnHzx9VpKmEt0c5VQluiVHe5HeaDwNOi4SxF2Zxlir8rJcV5Ru26vEU65LhLGsj2OLomuxNhtBGLHcjULarKvp6JNEadUX1ImxXtIM8VZ08dvj1pS+RHlhQez0JsV9D5hRWlPHMefVrH++4jyw7FtzJkVvY7Iq0qyKrVrCSf6kaUJR3RIa4HIgrsaGShkwgCAIAhgIDCAIDBQGFkyFgBZMES87T8OMkZnAcT+ygOUK8pxjJ8y7y1tH6lxg1eGHi9pCaDI8AZuIA88AolUG2ordlpJqEdX2Potjs4jjawZNAH6r2NVargorseXsm5ycn3Ny6GgQBAEAQHOW/RJkhLmPcwkkmvabUmpwwPVVl3C4TblFtP4llTxOyCUZJNL9Citmis7O6GyD+E48jRQLOG3Q25+hY18Tpl1cimns7ozR7XNP8QI9VDlCUHpJaE6FkJrWL1NZWp0PBQBriMQSD4GiNJ7hpPclRXnI3brfUK9c1xljVy7HGWPBkyK+h8zSOBr0K4Sw3+VnKWI/wArJkNvjdk4V8cD1XF02QeuhwlTNbomstDhkT6qTTxLKq5Kf6Pn9SLPHrluiXFerxnj19VaU8fl/wBsP1X3I0sH/Vk2K+Qcx7K0p4ti2fm09eX2I8sayPYlx29h204qwjJSWsXqcGmtyQ14ORB4FbGDKAIYMIAgCA8rJkIAhg52/bTrSaoyb6nP2XDJuVNUrH2OlUPHNRKa1vo3j+yvDx1nPxP1PR1RWy2RP0RsevKXnJg/uOA6VV5wunx2eN9vqRuJW+GvwLv9DtF6IoggCAIAgCAIAgPEkYcKOAI3EAjqsOKfJmU2nqiotejFnkybqHew06ZdFDswKZ9tPQmV8Qvh319SktuhjxjFIHeDhqnmKqFZwuS6JfEn18Xj+ePwKK2XNPF343U3gaw5hQrMW2G8SwqzKbOmXx5Feo5KMELYI8lZNj3FO5ndcRwOHJaSrjLdGrhGW6JkV9PHeAd0PRcJYkHtyOMsWD25E6G+2HvAt6joo8sOa25nCWJNbcydBamu7jgeBx5LmvNpesdURrKv9kSWzuG1WFPGcmG78XqRZYlctuRKivR42nzx/VWlPHq3/wAkWvTmRpYMl0smRXzvA8jToVZ1Z2Pb0TX0I0qbI7olR3jGdtOIUs5EljwciDwNUB6QGChkwsg02ub4bC7cOuxYByTzU1Oea85x3J2pXq/2LHBr3myutb6u8Bh91UVLSJd1rSJ3Ojtj+FA0HvO7TuJyHKi9dg0+VSl3fNnncy3zLW+y5FmphFCAIAgCAIAgCAIAgCAICFbLphm/EjaTvpQ8xiuNmPXZ1RR2ryLa+iTRRWzQqN34T3M8D2h7HqoVnDIPpenzLCri1i60n8iituidojxa0SD+A48jTpVQ7MC6O3P0LCrilE9+XqUk0LmGj2uadzgWnqocouL0ktCfCyM1rF6mohYOiPJWTJgIZJEN4SMyeabjiOq5yorlujlKiuW6J0N/kd9gPA0PIqPLBX5WcJYS/KydDfETtur9Q98lHli2R7a+hHljWR7a+hOilqKtII8DULavKyKH/jJoiTpi+pGxspH6YKyp47dH/kin8iNLCg+l6EqK85G/NXjirSnjeNPq1j6/YjSw7FtzJcV9fmbyPsVZ13V2LWEk/QjyhKPUiXFecbttOIp1yXU1K+/LUHarWkEZmhqK7FrOShFyeyCTb0RSzv1Wk8uK8FbY8i5zfdnoaKvClBGm5bJ8adjTlXWd9IxPPAeassOnzblHtu/RHXLt8qpvvsj6IF6w8yEAQBAEAQBAEAQBAEAQBAEAQBAa5oWvFHNDhuIBHIrDipcmjMZOL1T0KW26JWaTJpjO9hp/aajoolmBTLtp6E6riWRDvr6lDbdB5G/hSNf4OGqeYqD0UKzhsl0PX1LGrjMH/wAkdPTmc/bbmnh/EicBvA1m821Chzx7YdUSyqzKLOmS+n1IC4kk8lbGTBWUZDXFpq0kHeDT0RpPcw0nuTIb4lb82sP4hXrmuEsWqXbQ4Sxa5dtCfDpCPnYR4tNehoo0sF/lZwnhP8rLCC84n5PFdx7J6qO6La+enw+xGnj2R3X7ktSauJ5VW0tfc+ZDnjVy7BSMnjFl9LrcUte6NK8SMJ+LUr7wkxDd2J4/v1UGiPLUs6Y8tTpdDbHqsdIc3Gg+lufWvJen4TT4YOx9/ovuVPE7vFNQXb6nRq2KwIAgCAIAgCAIAgCAIAgCAIAgCAIAgCAICvt1yQTfiRNJ3garuYxXGePXPqRIqyrquiTOft2gkZxikczwcNYc8D6qHPh0H0vQsauM2Lrin8jn7dojaY8miQb2Gp5GhUSeDbHZa+hZVcVx57vT1KSeFzDR7XNO5wIPVRpRcd0T4TjNaxevoaSFg3MLJk8ELJlGyG0vZ3HObwOHLJazrhLdGsq4S6kWEGkEje8Gv8qHmPso08Gt7ciPLCre3IsYmmV4A7zyAOJWldbbUI+hwk1VBt7I+lWWARsaxuTQAPJewrgoRUVsjyc5ucnJ9zctzUIAgCAIAgCAIAgCAIAgCAIAgCAIAgCAIAgCAIDVPZ2SCj2tcNzgCOq1lFS5NG0Zyi9YvQordoZZpO60xn+A4f0moUWeDVLZaehPq4rkQ3evqc7btA5W1MUjXjc7sO9weiiz4fJdL1LKrjVb/wCSLXpzOet1zTw/iRPaN9Kt/qbUKJOiyHUizqy6beiSK4rQlIwUMn0DQix67/iHJjRT6nD7V5rrwynxWub7fU85xW3wx8C7/Q7dX5QhAEAQBAEAQBAYQBAEAQBAEAQBAEAQBAEAQBAEAQBAEAQAoCst+j9nn/EiaTvA1Xc20K4zx657ok1Zl9XRJnMXvoLG1jnxSvbTHVcA/wAgRQjzqoduDFLWLLXH4zY34ZxT9OX8nRaI2cR2SKmbm6xO8n9AApGHWoVLTvzK3Psc8iTfbkXClEMIAgCAIAgCAID/2Q=="/>
          <p:cNvSpPr>
            <a:spLocks noChangeAspect="1" noChangeArrowheads="1"/>
          </p:cNvSpPr>
          <p:nvPr/>
        </p:nvSpPr>
        <p:spPr bwMode="auto">
          <a:xfrm>
            <a:off x="168275"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62484" name="Picture 20" descr="https://encrypted-tbn2.gstatic.com/images?q=tbn:ANd9GcS4kkrAteIod99AigcGIh3hGBz19DYiBwHX75eJdTQ9FPgofgIzA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6476" y="2250614"/>
            <a:ext cx="1211948" cy="1728705"/>
          </a:xfrm>
          <a:prstGeom prst="rect">
            <a:avLst/>
          </a:prstGeom>
          <a:noFill/>
          <a:extLst>
            <a:ext uri="{909E8E84-426E-40DD-AFC4-6F175D3DCCD1}">
              <a14:hiddenFill xmlns:a14="http://schemas.microsoft.com/office/drawing/2010/main">
                <a:solidFill>
                  <a:srgbClr val="FFFFFF"/>
                </a:solidFill>
              </a14:hiddenFill>
            </a:ext>
          </a:extLst>
        </p:spPr>
      </p:pic>
      <p:sp>
        <p:nvSpPr>
          <p:cNvPr id="58" name="文字方塊 57"/>
          <p:cNvSpPr txBox="1"/>
          <p:nvPr/>
        </p:nvSpPr>
        <p:spPr>
          <a:xfrm>
            <a:off x="1119334" y="1694754"/>
            <a:ext cx="1483266" cy="461665"/>
          </a:xfrm>
          <a:prstGeom prst="rect">
            <a:avLst/>
          </a:prstGeom>
          <a:noFill/>
        </p:spPr>
        <p:txBody>
          <a:bodyPr wrap="square" rtlCol="0">
            <a:spAutoFit/>
          </a:bodyPr>
          <a:lstStyle/>
          <a:p>
            <a:r>
              <a:rPr lang="zh-TW" altLang="en-US" dirty="0" smtClean="0">
                <a:solidFill>
                  <a:schemeClr val="accent5"/>
                </a:solidFill>
                <a:latin typeface="+mn-ea"/>
                <a:ea typeface="+mn-ea"/>
              </a:rPr>
              <a:t>保管條</a:t>
            </a:r>
            <a:endParaRPr lang="zh-TW" altLang="en-US" dirty="0">
              <a:solidFill>
                <a:schemeClr val="accent5"/>
              </a:solidFill>
              <a:latin typeface="+mn-ea"/>
              <a:ea typeface="+mn-ea"/>
            </a:endParaRPr>
          </a:p>
        </p:txBody>
      </p:sp>
      <p:pic>
        <p:nvPicPr>
          <p:cNvPr id="59" name="圖片 58"/>
          <p:cNvPicPr>
            <a:picLocks noChangeAspect="1"/>
          </p:cNvPicPr>
          <p:nvPr/>
        </p:nvPicPr>
        <p:blipFill>
          <a:blip r:embed="rId8" cstate="print"/>
          <a:stretch>
            <a:fillRect/>
          </a:stretch>
        </p:blipFill>
        <p:spPr>
          <a:xfrm>
            <a:off x="6300192" y="4077072"/>
            <a:ext cx="2208421" cy="781781"/>
          </a:xfrm>
          <a:prstGeom prst="rect">
            <a:avLst/>
          </a:prstGeom>
        </p:spPr>
      </p:pic>
      <p:sp>
        <p:nvSpPr>
          <p:cNvPr id="52" name="向下箭號 51"/>
          <p:cNvSpPr/>
          <p:nvPr/>
        </p:nvSpPr>
        <p:spPr>
          <a:xfrm>
            <a:off x="6876256" y="2924944"/>
            <a:ext cx="1284390" cy="613257"/>
          </a:xfrm>
          <a:prstGeom prst="downArrow">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六角星形 22"/>
          <p:cNvSpPr/>
          <p:nvPr/>
        </p:nvSpPr>
        <p:spPr>
          <a:xfrm rot="508451">
            <a:off x="6009237" y="4920829"/>
            <a:ext cx="2748321" cy="1248771"/>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假扣押動產查封不動產</a:t>
            </a:r>
            <a:endParaRPr lang="zh-TW" altLang="en-US" b="1" dirty="0"/>
          </a:p>
        </p:txBody>
      </p:sp>
    </p:spTree>
    <p:extLst>
      <p:ext uri="{BB962C8B-B14F-4D97-AF65-F5344CB8AC3E}">
        <p14:creationId xmlns:p14="http://schemas.microsoft.com/office/powerpoint/2010/main" val="106853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fontScale="90000"/>
          </a:bodyPr>
          <a:lstStyle/>
          <a:p>
            <a:r>
              <a:rPr lang="zh-TW" altLang="en-US" dirty="0" smtClean="0"/>
              <a:t>案例三：利用職務之便中飽私囊</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28</a:t>
            </a:fld>
            <a:endParaRPr lang="en-US" altLang="zh-TW"/>
          </a:p>
        </p:txBody>
      </p:sp>
      <p:cxnSp>
        <p:nvCxnSpPr>
          <p:cNvPr id="8" name="直線單箭頭接點 7"/>
          <p:cNvCxnSpPr/>
          <p:nvPr/>
        </p:nvCxnSpPr>
        <p:spPr>
          <a:xfrm>
            <a:off x="2294381" y="2125598"/>
            <a:ext cx="564574" cy="344927"/>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flipV="1">
            <a:off x="1901056" y="3056818"/>
            <a:ext cx="1060128" cy="90578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2476"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7180" y="1859698"/>
            <a:ext cx="1128830" cy="1128830"/>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單箭頭接點 22"/>
          <p:cNvCxnSpPr>
            <a:stCxn id="62476" idx="3"/>
          </p:cNvCxnSpPr>
          <p:nvPr/>
        </p:nvCxnSpPr>
        <p:spPr>
          <a:xfrm flipV="1">
            <a:off x="4176010" y="2344418"/>
            <a:ext cx="698226" cy="79695"/>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p:nvPr/>
        </p:nvCxnSpPr>
        <p:spPr>
          <a:xfrm flipH="1">
            <a:off x="2139624" y="3124755"/>
            <a:ext cx="987226" cy="896061"/>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0"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577" y="3953691"/>
            <a:ext cx="1128830" cy="1128830"/>
          </a:xfrm>
          <a:prstGeom prst="rect">
            <a:avLst/>
          </a:prstGeom>
          <a:noFill/>
          <a:extLst>
            <a:ext uri="{909E8E84-426E-40DD-AFC4-6F175D3DCCD1}">
              <a14:hiddenFill xmlns:a14="http://schemas.microsoft.com/office/drawing/2010/main">
                <a:solidFill>
                  <a:srgbClr val="FFFFFF"/>
                </a:solidFill>
              </a14:hiddenFill>
            </a:ext>
          </a:extLst>
        </p:spPr>
      </p:pic>
      <p:sp>
        <p:nvSpPr>
          <p:cNvPr id="22" name="文字方塊 21"/>
          <p:cNvSpPr txBox="1"/>
          <p:nvPr/>
        </p:nvSpPr>
        <p:spPr>
          <a:xfrm>
            <a:off x="2858955" y="1474760"/>
            <a:ext cx="1483266" cy="369332"/>
          </a:xfrm>
          <a:prstGeom prst="rect">
            <a:avLst/>
          </a:prstGeom>
          <a:noFill/>
        </p:spPr>
        <p:txBody>
          <a:bodyPr wrap="square" rtlCol="0">
            <a:spAutoFit/>
          </a:bodyPr>
          <a:lstStyle/>
          <a:p>
            <a:r>
              <a:rPr lang="zh-TW" altLang="en-US" dirty="0" smtClean="0">
                <a:solidFill>
                  <a:schemeClr val="accent5"/>
                </a:solidFill>
                <a:latin typeface="+mn-ea"/>
                <a:ea typeface="+mn-ea"/>
              </a:rPr>
              <a:t>採購人員</a:t>
            </a:r>
            <a:endParaRPr lang="zh-TW" altLang="en-US" dirty="0">
              <a:solidFill>
                <a:schemeClr val="accent5"/>
              </a:solidFill>
              <a:latin typeface="+mn-ea"/>
              <a:ea typeface="+mn-ea"/>
            </a:endParaRPr>
          </a:p>
        </p:txBody>
      </p:sp>
      <p:sp>
        <p:nvSpPr>
          <p:cNvPr id="24" name="矩形 23"/>
          <p:cNvSpPr/>
          <p:nvPr/>
        </p:nvSpPr>
        <p:spPr>
          <a:xfrm>
            <a:off x="6012160" y="1340768"/>
            <a:ext cx="7344816" cy="369332"/>
          </a:xfrm>
          <a:prstGeom prst="rect">
            <a:avLst/>
          </a:prstGeom>
        </p:spPr>
        <p:txBody>
          <a:bodyPr wrap="square">
            <a:spAutoFit/>
          </a:bodyPr>
          <a:lstStyle/>
          <a:p>
            <a:endParaRPr lang="zh-TW" altLang="en-US" dirty="0">
              <a:solidFill>
                <a:schemeClr val="accent6">
                  <a:lumMod val="50000"/>
                </a:schemeClr>
              </a:solidFill>
              <a:latin typeface="+mn-ea"/>
              <a:ea typeface="+mn-ea"/>
            </a:endParaRPr>
          </a:p>
        </p:txBody>
      </p:sp>
      <p:sp>
        <p:nvSpPr>
          <p:cNvPr id="35" name="矩形 34"/>
          <p:cNvSpPr/>
          <p:nvPr/>
        </p:nvSpPr>
        <p:spPr>
          <a:xfrm>
            <a:off x="1134706" y="1979208"/>
            <a:ext cx="1037463" cy="369332"/>
          </a:xfrm>
          <a:prstGeom prst="rect">
            <a:avLst/>
          </a:prstGeom>
        </p:spPr>
        <p:txBody>
          <a:bodyPr wrap="none">
            <a:spAutoFit/>
          </a:bodyPr>
          <a:lstStyle/>
          <a:p>
            <a:r>
              <a:rPr lang="zh-TW" altLang="en-US" dirty="0" smtClean="0">
                <a:solidFill>
                  <a:srgbClr val="7030A0"/>
                </a:solidFill>
                <a:latin typeface="+mn-ea"/>
                <a:ea typeface="+mn-ea"/>
              </a:rPr>
              <a:t>供應商</a:t>
            </a:r>
            <a:r>
              <a:rPr lang="en-US" altLang="zh-TW" dirty="0" smtClean="0">
                <a:solidFill>
                  <a:srgbClr val="7030A0"/>
                </a:solidFill>
                <a:latin typeface="+mn-ea"/>
                <a:ea typeface="+mn-ea"/>
              </a:rPr>
              <a:t>A</a:t>
            </a:r>
            <a:endParaRPr lang="zh-TW" altLang="en-US" dirty="0">
              <a:solidFill>
                <a:srgbClr val="7030A0"/>
              </a:solidFill>
              <a:latin typeface="+mn-ea"/>
              <a:ea typeface="+mn-ea"/>
            </a:endParaRPr>
          </a:p>
        </p:txBody>
      </p:sp>
      <p:sp>
        <p:nvSpPr>
          <p:cNvPr id="39" name="矩形 38"/>
          <p:cNvSpPr/>
          <p:nvPr/>
        </p:nvSpPr>
        <p:spPr>
          <a:xfrm>
            <a:off x="4452784" y="4283733"/>
            <a:ext cx="2796987" cy="369332"/>
          </a:xfrm>
          <a:prstGeom prst="rect">
            <a:avLst/>
          </a:prstGeom>
        </p:spPr>
        <p:txBody>
          <a:bodyPr wrap="square">
            <a:spAutoFit/>
          </a:bodyPr>
          <a:lstStyle/>
          <a:p>
            <a:r>
              <a:rPr lang="zh-TW" altLang="en-US" dirty="0" smtClean="0">
                <a:solidFill>
                  <a:schemeClr val="accent6">
                    <a:lumMod val="50000"/>
                  </a:schemeClr>
                </a:solidFill>
                <a:latin typeface="+mn-ea"/>
                <a:ea typeface="+mn-ea"/>
              </a:rPr>
              <a:t>僅有客戶聯絡人簽收</a:t>
            </a:r>
            <a:endParaRPr lang="zh-TW" altLang="en-US" dirty="0">
              <a:solidFill>
                <a:schemeClr val="accent6">
                  <a:lumMod val="50000"/>
                </a:schemeClr>
              </a:solidFill>
              <a:latin typeface="+mn-ea"/>
              <a:ea typeface="+mn-ea"/>
            </a:endParaRPr>
          </a:p>
        </p:txBody>
      </p:sp>
      <p:sp>
        <p:nvSpPr>
          <p:cNvPr id="28" name="五邊形 27"/>
          <p:cNvSpPr/>
          <p:nvPr/>
        </p:nvSpPr>
        <p:spPr>
          <a:xfrm>
            <a:off x="1079111" y="5131117"/>
            <a:ext cx="7854577" cy="1394227"/>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Arial" panose="020B0604020202020204" pitchFamily="34" charset="0"/>
              <a:buChar char="•"/>
            </a:pPr>
            <a:r>
              <a:rPr lang="zh-TW" altLang="en-US" dirty="0">
                <a:solidFill>
                  <a:schemeClr val="accent6">
                    <a:lumMod val="50000"/>
                  </a:schemeClr>
                </a:solidFill>
                <a:latin typeface="+mn-ea"/>
              </a:rPr>
              <a:t>供應商之</a:t>
            </a:r>
            <a:r>
              <a:rPr lang="zh-TW" altLang="en-US" dirty="0" smtClean="0">
                <a:solidFill>
                  <a:schemeClr val="accent6">
                    <a:lumMod val="50000"/>
                  </a:schemeClr>
                </a:solidFill>
                <a:latin typeface="+mn-ea"/>
              </a:rPr>
              <a:t>選擇，</a:t>
            </a:r>
            <a:r>
              <a:rPr lang="zh-TW" altLang="en-US" dirty="0">
                <a:solidFill>
                  <a:schemeClr val="accent6">
                    <a:lumMod val="50000"/>
                  </a:schemeClr>
                </a:solidFill>
                <a:latin typeface="+mn-ea"/>
              </a:rPr>
              <a:t>未有</a:t>
            </a:r>
            <a:r>
              <a:rPr lang="zh-TW" altLang="en-US" dirty="0" smtClean="0">
                <a:solidFill>
                  <a:schemeClr val="accent6">
                    <a:lumMod val="50000"/>
                  </a:schemeClr>
                </a:solidFill>
                <a:latin typeface="+mn-ea"/>
              </a:rPr>
              <a:t>完整能力評估及相關徵審作業，且未定期評核</a:t>
            </a:r>
            <a:endParaRPr lang="en-US" altLang="zh-TW" dirty="0" smtClean="0">
              <a:solidFill>
                <a:schemeClr val="accent6">
                  <a:lumMod val="50000"/>
                </a:schemeClr>
              </a:solidFill>
              <a:latin typeface="+mn-ea"/>
            </a:endParaRPr>
          </a:p>
          <a:p>
            <a:pPr marL="285750" indent="-285750">
              <a:buFont typeface="Arial" panose="020B0604020202020204" pitchFamily="34" charset="0"/>
              <a:buChar char="•"/>
            </a:pPr>
            <a:r>
              <a:rPr lang="zh-TW" altLang="en-US" dirty="0" smtClean="0">
                <a:solidFill>
                  <a:schemeClr val="accent6">
                    <a:lumMod val="50000"/>
                  </a:schemeClr>
                </a:solidFill>
                <a:latin typeface="+mn-ea"/>
              </a:rPr>
              <a:t>選定提供服務廠商時，未有相關服務內容及價格之評估文件及說明</a:t>
            </a:r>
            <a:endParaRPr lang="en-US" altLang="zh-TW" dirty="0" smtClean="0">
              <a:solidFill>
                <a:schemeClr val="accent6">
                  <a:lumMod val="50000"/>
                </a:schemeClr>
              </a:solidFill>
              <a:latin typeface="+mn-ea"/>
            </a:endParaRPr>
          </a:p>
          <a:p>
            <a:pPr marL="285750" indent="-285750">
              <a:buFont typeface="Arial" panose="020B0604020202020204" pitchFamily="34" charset="0"/>
              <a:buChar char="•"/>
            </a:pPr>
            <a:r>
              <a:rPr lang="zh-TW" altLang="en-US" dirty="0" smtClean="0">
                <a:solidFill>
                  <a:schemeClr val="accent6">
                    <a:lumMod val="50000"/>
                  </a:schemeClr>
                </a:solidFill>
                <a:latin typeface="+mn-ea"/>
              </a:rPr>
              <a:t>客戶服務訂單係由採購人員直接下單，客戶驗收單僅有聯絡人個人簽章，未見公司大章，難以驗證該筆服務是否真實存在</a:t>
            </a:r>
            <a:endParaRPr lang="en-US" altLang="zh-TW" dirty="0" smtClean="0">
              <a:solidFill>
                <a:schemeClr val="accent6">
                  <a:lumMod val="50000"/>
                </a:schemeClr>
              </a:solidFill>
              <a:latin typeface="+mn-ea"/>
            </a:endParaRPr>
          </a:p>
        </p:txBody>
      </p:sp>
      <p:sp>
        <p:nvSpPr>
          <p:cNvPr id="31" name="文字方塊 30"/>
          <p:cNvSpPr txBox="1"/>
          <p:nvPr/>
        </p:nvSpPr>
        <p:spPr>
          <a:xfrm>
            <a:off x="3737196" y="3606501"/>
            <a:ext cx="1483266" cy="369332"/>
          </a:xfrm>
          <a:prstGeom prst="rect">
            <a:avLst/>
          </a:prstGeom>
          <a:noFill/>
        </p:spPr>
        <p:txBody>
          <a:bodyPr wrap="square" rtlCol="0">
            <a:spAutoFit/>
          </a:bodyPr>
          <a:lstStyle/>
          <a:p>
            <a:r>
              <a:rPr lang="zh-TW" altLang="en-US" dirty="0" smtClean="0">
                <a:solidFill>
                  <a:schemeClr val="accent5"/>
                </a:solidFill>
                <a:latin typeface="+mn-ea"/>
                <a:ea typeface="+mn-ea"/>
              </a:rPr>
              <a:t>客戶</a:t>
            </a:r>
            <a:endParaRPr lang="zh-TW" altLang="en-US" dirty="0">
              <a:solidFill>
                <a:schemeClr val="accent5"/>
              </a:solidFill>
              <a:latin typeface="+mn-ea"/>
              <a:ea typeface="+mn-ea"/>
            </a:endParaRPr>
          </a:p>
        </p:txBody>
      </p:sp>
      <p:sp>
        <p:nvSpPr>
          <p:cNvPr id="33" name="六角星形 32"/>
          <p:cNvSpPr/>
          <p:nvPr/>
        </p:nvSpPr>
        <p:spPr>
          <a:xfrm rot="508451">
            <a:off x="6453030" y="2557877"/>
            <a:ext cx="2585555" cy="2142632"/>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解雇相關人員</a:t>
            </a:r>
            <a:endParaRPr lang="en-US" altLang="zh-TW" b="1" dirty="0" smtClean="0"/>
          </a:p>
          <a:p>
            <a:pPr algn="ctr"/>
            <a:r>
              <a:rPr lang="zh-TW" altLang="en-US" b="1" dirty="0" smtClean="0"/>
              <a:t>進入司法調查</a:t>
            </a:r>
            <a:endParaRPr lang="zh-TW" altLang="en-US" b="1" dirty="0"/>
          </a:p>
        </p:txBody>
      </p:sp>
      <p:pic>
        <p:nvPicPr>
          <p:cNvPr id="2" name="圖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6023" y="1969970"/>
            <a:ext cx="1368177" cy="933835"/>
          </a:xfrm>
          <a:prstGeom prst="rect">
            <a:avLst/>
          </a:prstGeom>
        </p:spPr>
      </p:pic>
      <p:sp>
        <p:nvSpPr>
          <p:cNvPr id="32" name="矩形 31"/>
          <p:cNvSpPr/>
          <p:nvPr/>
        </p:nvSpPr>
        <p:spPr>
          <a:xfrm>
            <a:off x="1090463" y="2643960"/>
            <a:ext cx="1018227" cy="369332"/>
          </a:xfrm>
          <a:prstGeom prst="rect">
            <a:avLst/>
          </a:prstGeom>
        </p:spPr>
        <p:txBody>
          <a:bodyPr wrap="none">
            <a:spAutoFit/>
          </a:bodyPr>
          <a:lstStyle/>
          <a:p>
            <a:r>
              <a:rPr lang="zh-TW" altLang="en-US" dirty="0" smtClean="0">
                <a:solidFill>
                  <a:srgbClr val="7030A0"/>
                </a:solidFill>
                <a:latin typeface="+mn-ea"/>
                <a:ea typeface="+mn-ea"/>
              </a:rPr>
              <a:t>供應商</a:t>
            </a:r>
            <a:r>
              <a:rPr lang="en-US" altLang="zh-TW" dirty="0">
                <a:solidFill>
                  <a:srgbClr val="7030A0"/>
                </a:solidFill>
                <a:latin typeface="+mn-ea"/>
                <a:ea typeface="+mn-ea"/>
              </a:rPr>
              <a:t>B</a:t>
            </a:r>
            <a:endParaRPr lang="zh-TW" altLang="en-US" dirty="0">
              <a:solidFill>
                <a:srgbClr val="7030A0"/>
              </a:solidFill>
              <a:latin typeface="+mn-ea"/>
              <a:ea typeface="+mn-ea"/>
            </a:endParaRPr>
          </a:p>
        </p:txBody>
      </p:sp>
      <p:cxnSp>
        <p:nvCxnSpPr>
          <p:cNvPr id="38" name="直線單箭頭接點 37"/>
          <p:cNvCxnSpPr/>
          <p:nvPr/>
        </p:nvCxnSpPr>
        <p:spPr>
          <a:xfrm>
            <a:off x="2152819" y="2819534"/>
            <a:ext cx="719891" cy="9378"/>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045388" y="1509958"/>
            <a:ext cx="2796987" cy="923330"/>
          </a:xfrm>
          <a:prstGeom prst="rect">
            <a:avLst/>
          </a:prstGeom>
        </p:spPr>
        <p:txBody>
          <a:bodyPr wrap="square">
            <a:spAutoFit/>
          </a:bodyPr>
          <a:lstStyle/>
          <a:p>
            <a:r>
              <a:rPr lang="zh-TW" altLang="en-US" dirty="0">
                <a:solidFill>
                  <a:schemeClr val="accent6">
                    <a:lumMod val="50000"/>
                  </a:schemeClr>
                </a:solidFill>
                <a:latin typeface="+mn-ea"/>
              </a:rPr>
              <a:t>供應商之選擇係由採購人員逕洽合適廠商後於系統建檔</a:t>
            </a:r>
            <a:endParaRPr lang="zh-TW" altLang="en-US" dirty="0">
              <a:solidFill>
                <a:schemeClr val="accent6">
                  <a:lumMod val="50000"/>
                </a:schemeClr>
              </a:solidFill>
              <a:latin typeface="+mn-ea"/>
              <a:ea typeface="+mn-ea"/>
            </a:endParaRPr>
          </a:p>
        </p:txBody>
      </p:sp>
      <p:sp>
        <p:nvSpPr>
          <p:cNvPr id="41" name="矩形 40"/>
          <p:cNvSpPr/>
          <p:nvPr/>
        </p:nvSpPr>
        <p:spPr>
          <a:xfrm>
            <a:off x="2622409" y="3518789"/>
            <a:ext cx="646331" cy="369332"/>
          </a:xfrm>
          <a:prstGeom prst="rect">
            <a:avLst/>
          </a:prstGeom>
        </p:spPr>
        <p:txBody>
          <a:bodyPr wrap="none">
            <a:spAutoFit/>
          </a:bodyPr>
          <a:lstStyle/>
          <a:p>
            <a:r>
              <a:rPr lang="zh-TW" altLang="en-US" dirty="0" smtClean="0">
                <a:latin typeface="+mn-ea"/>
                <a:ea typeface="+mn-ea"/>
              </a:rPr>
              <a:t>下單</a:t>
            </a:r>
            <a:endParaRPr lang="zh-TW" altLang="en-US" dirty="0">
              <a:latin typeface="+mn-ea"/>
              <a:ea typeface="+mn-ea"/>
            </a:endParaRPr>
          </a:p>
        </p:txBody>
      </p:sp>
      <p:sp>
        <p:nvSpPr>
          <p:cNvPr id="42" name="矩形 41"/>
          <p:cNvSpPr/>
          <p:nvPr/>
        </p:nvSpPr>
        <p:spPr>
          <a:xfrm>
            <a:off x="1042024" y="3946993"/>
            <a:ext cx="1031051" cy="369332"/>
          </a:xfrm>
          <a:prstGeom prst="rect">
            <a:avLst/>
          </a:prstGeom>
        </p:spPr>
        <p:txBody>
          <a:bodyPr wrap="none">
            <a:spAutoFit/>
          </a:bodyPr>
          <a:lstStyle/>
          <a:p>
            <a:r>
              <a:rPr lang="zh-TW" altLang="en-US" dirty="0" smtClean="0">
                <a:solidFill>
                  <a:srgbClr val="7030A0"/>
                </a:solidFill>
                <a:latin typeface="+mn-ea"/>
                <a:ea typeface="+mn-ea"/>
              </a:rPr>
              <a:t>供應商</a:t>
            </a:r>
            <a:r>
              <a:rPr lang="en-US" altLang="zh-TW" dirty="0" smtClean="0">
                <a:solidFill>
                  <a:srgbClr val="7030A0"/>
                </a:solidFill>
                <a:latin typeface="+mn-ea"/>
                <a:ea typeface="+mn-ea"/>
              </a:rPr>
              <a:t>C</a:t>
            </a:r>
            <a:endParaRPr lang="zh-TW" altLang="en-US" dirty="0">
              <a:solidFill>
                <a:srgbClr val="7030A0"/>
              </a:solidFill>
              <a:latin typeface="+mn-ea"/>
              <a:ea typeface="+mn-ea"/>
            </a:endParaRPr>
          </a:p>
        </p:txBody>
      </p:sp>
      <p:cxnSp>
        <p:nvCxnSpPr>
          <p:cNvPr id="36" name="直線單箭頭接點 35"/>
          <p:cNvCxnSpPr/>
          <p:nvPr/>
        </p:nvCxnSpPr>
        <p:spPr>
          <a:xfrm>
            <a:off x="2118145" y="4157043"/>
            <a:ext cx="1350200" cy="525255"/>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2281487" y="4505329"/>
            <a:ext cx="646331" cy="369332"/>
          </a:xfrm>
          <a:prstGeom prst="rect">
            <a:avLst/>
          </a:prstGeom>
        </p:spPr>
        <p:txBody>
          <a:bodyPr wrap="none">
            <a:spAutoFit/>
          </a:bodyPr>
          <a:lstStyle/>
          <a:p>
            <a:r>
              <a:rPr lang="zh-TW" altLang="en-US" dirty="0" smtClean="0">
                <a:latin typeface="+mn-ea"/>
                <a:ea typeface="+mn-ea"/>
              </a:rPr>
              <a:t>服務</a:t>
            </a:r>
            <a:endParaRPr lang="zh-TW" altLang="en-US" dirty="0">
              <a:latin typeface="+mn-ea"/>
              <a:ea typeface="+mn-ea"/>
            </a:endParaRPr>
          </a:p>
        </p:txBody>
      </p:sp>
    </p:spTree>
    <p:extLst>
      <p:ext uri="{BB962C8B-B14F-4D97-AF65-F5344CB8AC3E}">
        <p14:creationId xmlns:p14="http://schemas.microsoft.com/office/powerpoint/2010/main" val="4260695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smtClean="0"/>
              <a:t>案例四：利用職權侵占款項</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29</a:t>
            </a:fld>
            <a:endParaRPr lang="en-US" altLang="zh-TW"/>
          </a:p>
        </p:txBody>
      </p:sp>
      <p:pic>
        <p:nvPicPr>
          <p:cNvPr id="62476"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6371" y="1562809"/>
            <a:ext cx="790762" cy="790762"/>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單箭頭接點 22"/>
          <p:cNvCxnSpPr/>
          <p:nvPr/>
        </p:nvCxnSpPr>
        <p:spPr>
          <a:xfrm flipV="1">
            <a:off x="2374822" y="1673239"/>
            <a:ext cx="1049388" cy="336766"/>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文字方塊 21"/>
          <p:cNvSpPr txBox="1"/>
          <p:nvPr/>
        </p:nvSpPr>
        <p:spPr>
          <a:xfrm>
            <a:off x="3188807" y="1235918"/>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子公司業務</a:t>
            </a:r>
            <a:endParaRPr lang="zh-TW" altLang="en-US" dirty="0">
              <a:solidFill>
                <a:schemeClr val="accent5"/>
              </a:solidFill>
              <a:latin typeface="+mn-ea"/>
              <a:ea typeface="+mn-ea"/>
            </a:endParaRPr>
          </a:p>
        </p:txBody>
      </p:sp>
      <p:sp>
        <p:nvSpPr>
          <p:cNvPr id="24" name="矩形 23"/>
          <p:cNvSpPr/>
          <p:nvPr/>
        </p:nvSpPr>
        <p:spPr>
          <a:xfrm>
            <a:off x="6012160" y="1340768"/>
            <a:ext cx="7344816" cy="369332"/>
          </a:xfrm>
          <a:prstGeom prst="rect">
            <a:avLst/>
          </a:prstGeom>
        </p:spPr>
        <p:txBody>
          <a:bodyPr wrap="square">
            <a:spAutoFit/>
          </a:bodyPr>
          <a:lstStyle/>
          <a:p>
            <a:endParaRPr lang="zh-TW" altLang="en-US" dirty="0">
              <a:solidFill>
                <a:schemeClr val="accent6">
                  <a:lumMod val="50000"/>
                </a:schemeClr>
              </a:solidFill>
              <a:latin typeface="+mn-ea"/>
              <a:ea typeface="+mn-ea"/>
            </a:endParaRPr>
          </a:p>
        </p:txBody>
      </p:sp>
      <p:sp>
        <p:nvSpPr>
          <p:cNvPr id="35" name="矩形 34"/>
          <p:cNvSpPr/>
          <p:nvPr/>
        </p:nvSpPr>
        <p:spPr>
          <a:xfrm>
            <a:off x="1058871" y="1379697"/>
            <a:ext cx="1282723" cy="1477328"/>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zh-TW" altLang="en-US" dirty="0" smtClean="0">
                <a:solidFill>
                  <a:srgbClr val="7030A0"/>
                </a:solidFill>
                <a:latin typeface="+mn-ea"/>
                <a:ea typeface="+mn-ea"/>
              </a:rPr>
              <a:t>海外客</a:t>
            </a:r>
            <a:r>
              <a:rPr lang="zh-TW" altLang="en-US" dirty="0">
                <a:solidFill>
                  <a:srgbClr val="7030A0"/>
                </a:solidFill>
                <a:latin typeface="+mn-ea"/>
                <a:ea typeface="+mn-ea"/>
              </a:rPr>
              <a:t>戶</a:t>
            </a:r>
            <a:r>
              <a:rPr lang="en-US" altLang="zh-TW" dirty="0" smtClean="0">
                <a:solidFill>
                  <a:srgbClr val="7030A0"/>
                </a:solidFill>
                <a:latin typeface="+mn-ea"/>
                <a:ea typeface="+mn-ea"/>
              </a:rPr>
              <a:t>A</a:t>
            </a:r>
          </a:p>
          <a:p>
            <a:r>
              <a:rPr lang="zh-TW" altLang="en-US" dirty="0">
                <a:solidFill>
                  <a:srgbClr val="7030A0"/>
                </a:solidFill>
                <a:latin typeface="+mn-ea"/>
              </a:rPr>
              <a:t>海外</a:t>
            </a:r>
            <a:r>
              <a:rPr lang="zh-TW" altLang="en-US" dirty="0" smtClean="0">
                <a:solidFill>
                  <a:srgbClr val="7030A0"/>
                </a:solidFill>
                <a:latin typeface="+mn-ea"/>
              </a:rPr>
              <a:t>客戶</a:t>
            </a:r>
            <a:r>
              <a:rPr lang="en-US" altLang="zh-TW" dirty="0">
                <a:solidFill>
                  <a:srgbClr val="7030A0"/>
                </a:solidFill>
                <a:latin typeface="+mn-ea"/>
              </a:rPr>
              <a:t>B</a:t>
            </a:r>
          </a:p>
          <a:p>
            <a:r>
              <a:rPr lang="zh-TW" altLang="en-US" dirty="0">
                <a:solidFill>
                  <a:srgbClr val="7030A0"/>
                </a:solidFill>
                <a:latin typeface="+mn-ea"/>
              </a:rPr>
              <a:t>海外</a:t>
            </a:r>
            <a:r>
              <a:rPr lang="zh-TW" altLang="en-US" dirty="0" smtClean="0">
                <a:solidFill>
                  <a:srgbClr val="7030A0"/>
                </a:solidFill>
                <a:latin typeface="+mn-ea"/>
              </a:rPr>
              <a:t>客戶</a:t>
            </a:r>
            <a:r>
              <a:rPr lang="en-US" altLang="zh-TW" dirty="0">
                <a:solidFill>
                  <a:srgbClr val="7030A0"/>
                </a:solidFill>
                <a:latin typeface="+mn-ea"/>
              </a:rPr>
              <a:t>C</a:t>
            </a:r>
          </a:p>
          <a:p>
            <a:r>
              <a:rPr lang="zh-TW" altLang="en-US" dirty="0">
                <a:solidFill>
                  <a:srgbClr val="7030A0"/>
                </a:solidFill>
                <a:latin typeface="+mn-ea"/>
              </a:rPr>
              <a:t>海外</a:t>
            </a:r>
            <a:r>
              <a:rPr lang="zh-TW" altLang="en-US" dirty="0" smtClean="0">
                <a:solidFill>
                  <a:srgbClr val="7030A0"/>
                </a:solidFill>
                <a:latin typeface="+mn-ea"/>
              </a:rPr>
              <a:t>客戶</a:t>
            </a:r>
            <a:r>
              <a:rPr lang="en-US" altLang="zh-TW" dirty="0">
                <a:solidFill>
                  <a:srgbClr val="7030A0"/>
                </a:solidFill>
                <a:latin typeface="+mn-ea"/>
              </a:rPr>
              <a:t>D</a:t>
            </a:r>
          </a:p>
          <a:p>
            <a:r>
              <a:rPr lang="zh-TW" altLang="en-US" dirty="0">
                <a:solidFill>
                  <a:srgbClr val="7030A0"/>
                </a:solidFill>
                <a:latin typeface="+mn-ea"/>
              </a:rPr>
              <a:t>海外</a:t>
            </a:r>
            <a:r>
              <a:rPr lang="zh-TW" altLang="en-US" dirty="0" smtClean="0">
                <a:solidFill>
                  <a:srgbClr val="7030A0"/>
                </a:solidFill>
                <a:latin typeface="+mn-ea"/>
              </a:rPr>
              <a:t>客戶</a:t>
            </a:r>
            <a:r>
              <a:rPr lang="en-US" altLang="zh-TW" dirty="0" smtClean="0">
                <a:solidFill>
                  <a:srgbClr val="7030A0"/>
                </a:solidFill>
                <a:latin typeface="+mn-ea"/>
              </a:rPr>
              <a:t>E</a:t>
            </a:r>
            <a:endParaRPr lang="en-US" altLang="zh-TW" dirty="0">
              <a:solidFill>
                <a:srgbClr val="7030A0"/>
              </a:solidFill>
              <a:latin typeface="+mn-ea"/>
            </a:endParaRPr>
          </a:p>
        </p:txBody>
      </p:sp>
      <p:sp>
        <p:nvSpPr>
          <p:cNvPr id="28" name="五邊形 27"/>
          <p:cNvSpPr/>
          <p:nvPr/>
        </p:nvSpPr>
        <p:spPr>
          <a:xfrm>
            <a:off x="1080032" y="5132446"/>
            <a:ext cx="7854577" cy="1394227"/>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pPr>
            <a:r>
              <a:rPr lang="zh-TW" altLang="zh-TW" dirty="0">
                <a:solidFill>
                  <a:schemeClr val="tx1"/>
                </a:solidFill>
              </a:rPr>
              <a:t>收款係</a:t>
            </a:r>
            <a:r>
              <a:rPr lang="zh-TW" altLang="zh-TW" dirty="0" smtClean="0">
                <a:solidFill>
                  <a:schemeClr val="tx1"/>
                </a:solidFill>
              </a:rPr>
              <a:t>透過第三</a:t>
            </a:r>
            <a:r>
              <a:rPr lang="zh-TW" altLang="zh-TW" dirty="0">
                <a:solidFill>
                  <a:schemeClr val="tx1"/>
                </a:solidFill>
              </a:rPr>
              <a:t>方公司</a:t>
            </a:r>
            <a:r>
              <a:rPr lang="zh-TW" altLang="zh-TW" dirty="0" smtClean="0">
                <a:solidFill>
                  <a:schemeClr val="tx1"/>
                </a:solidFill>
              </a:rPr>
              <a:t>匯</a:t>
            </a:r>
            <a:r>
              <a:rPr lang="zh-TW" altLang="en-US" dirty="0" smtClean="0">
                <a:solidFill>
                  <a:schemeClr val="tx1"/>
                </a:solidFill>
              </a:rPr>
              <a:t>款</a:t>
            </a:r>
            <a:r>
              <a:rPr lang="zh-TW" altLang="zh-TW" dirty="0" smtClean="0">
                <a:solidFill>
                  <a:schemeClr val="tx1"/>
                </a:solidFill>
              </a:rPr>
              <a:t>，</a:t>
            </a:r>
            <a:r>
              <a:rPr lang="zh-TW" altLang="zh-TW" dirty="0">
                <a:solidFill>
                  <a:schemeClr val="tx1"/>
                </a:solidFill>
              </a:rPr>
              <a:t>收款情形僅憑業務人員提供之明細，未確實與客戶對帳，且未</a:t>
            </a:r>
            <a:r>
              <a:rPr lang="zh-TW" altLang="zh-TW" dirty="0" smtClean="0">
                <a:solidFill>
                  <a:schemeClr val="tx1"/>
                </a:solidFill>
              </a:rPr>
              <a:t>取得</a:t>
            </a:r>
            <a:r>
              <a:rPr lang="zh-TW" altLang="en-US" dirty="0" smtClean="0">
                <a:solidFill>
                  <a:schemeClr val="tx1"/>
                </a:solidFill>
              </a:rPr>
              <a:t>客戶指定</a:t>
            </a:r>
            <a:r>
              <a:rPr lang="zh-TW" altLang="zh-TW" dirty="0" smtClean="0">
                <a:solidFill>
                  <a:schemeClr val="tx1"/>
                </a:solidFill>
              </a:rPr>
              <a:t>第三方代</a:t>
            </a:r>
            <a:r>
              <a:rPr lang="zh-TW" altLang="zh-TW" dirty="0">
                <a:solidFill>
                  <a:schemeClr val="tx1"/>
                </a:solidFill>
              </a:rPr>
              <a:t>付款</a:t>
            </a:r>
            <a:r>
              <a:rPr lang="zh-TW" altLang="zh-TW" dirty="0" smtClean="0">
                <a:solidFill>
                  <a:schemeClr val="tx1"/>
                </a:solidFill>
              </a:rPr>
              <a:t>證明書</a:t>
            </a:r>
            <a:endParaRPr lang="zh-TW" altLang="zh-TW" dirty="0">
              <a:solidFill>
                <a:schemeClr val="tx1"/>
              </a:solidFill>
            </a:endParaRPr>
          </a:p>
          <a:p>
            <a:pPr marL="285750" indent="-285750">
              <a:buFont typeface="Arial" panose="020B0604020202020204" pitchFamily="34" charset="0"/>
              <a:buChar char="•"/>
            </a:pPr>
            <a:r>
              <a:rPr lang="zh-TW" altLang="en-US" dirty="0" smtClean="0">
                <a:solidFill>
                  <a:schemeClr val="tx1"/>
                </a:solidFill>
              </a:rPr>
              <a:t>貨物運送</a:t>
            </a:r>
            <a:r>
              <a:rPr lang="zh-TW" altLang="zh-TW" dirty="0" smtClean="0">
                <a:solidFill>
                  <a:schemeClr val="tx1"/>
                </a:solidFill>
              </a:rPr>
              <a:t>係</a:t>
            </a:r>
            <a:r>
              <a:rPr lang="zh-TW" altLang="zh-TW" dirty="0">
                <a:solidFill>
                  <a:schemeClr val="tx1"/>
                </a:solidFill>
              </a:rPr>
              <a:t>透過私人貨運行</a:t>
            </a:r>
            <a:r>
              <a:rPr lang="zh-TW" altLang="zh-TW" dirty="0" smtClean="0">
                <a:solidFill>
                  <a:schemeClr val="tx1"/>
                </a:solidFill>
              </a:rPr>
              <a:t>，致</a:t>
            </a:r>
            <a:r>
              <a:rPr lang="zh-TW" altLang="zh-TW" dirty="0">
                <a:solidFill>
                  <a:schemeClr val="tx1"/>
                </a:solidFill>
              </a:rPr>
              <a:t>商品實際運送情形無軌跡可</a:t>
            </a:r>
            <a:r>
              <a:rPr lang="zh-TW" altLang="zh-TW" dirty="0" smtClean="0">
                <a:solidFill>
                  <a:schemeClr val="tx1"/>
                </a:solidFill>
              </a:rPr>
              <a:t>稽</a:t>
            </a:r>
            <a:endParaRPr lang="en-US" altLang="zh-TW" dirty="0" smtClean="0">
              <a:solidFill>
                <a:schemeClr val="tx1"/>
              </a:solidFill>
            </a:endParaRPr>
          </a:p>
          <a:p>
            <a:pPr marL="285750" indent="-285750">
              <a:buFont typeface="Arial" panose="020B0604020202020204" pitchFamily="34" charset="0"/>
              <a:buChar char="•"/>
            </a:pPr>
            <a:r>
              <a:rPr lang="zh-TW" altLang="en-US" dirty="0" smtClean="0">
                <a:solidFill>
                  <a:schemeClr val="tx1"/>
                </a:solidFill>
              </a:rPr>
              <a:t>母公司</a:t>
            </a:r>
            <a:r>
              <a:rPr lang="zh-TW" altLang="zh-TW" dirty="0" smtClean="0">
                <a:solidFill>
                  <a:schemeClr val="tx1"/>
                </a:solidFill>
              </a:rPr>
              <a:t>未</a:t>
            </a:r>
            <a:r>
              <a:rPr lang="zh-TW" altLang="zh-TW" dirty="0">
                <a:solidFill>
                  <a:schemeClr val="tx1"/>
                </a:solidFill>
              </a:rPr>
              <a:t>落實對子公司之監督與管理</a:t>
            </a:r>
            <a:endParaRPr lang="en-US" altLang="zh-TW" dirty="0" smtClean="0">
              <a:solidFill>
                <a:schemeClr val="accent6">
                  <a:lumMod val="50000"/>
                </a:schemeClr>
              </a:solidFill>
              <a:latin typeface="+mn-ea"/>
            </a:endParaRPr>
          </a:p>
        </p:txBody>
      </p:sp>
      <p:sp>
        <p:nvSpPr>
          <p:cNvPr id="33" name="六角星形 32"/>
          <p:cNvSpPr/>
          <p:nvPr/>
        </p:nvSpPr>
        <p:spPr>
          <a:xfrm rot="508451">
            <a:off x="5889543" y="1558492"/>
            <a:ext cx="3096393" cy="2142632"/>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部分帳款未能收回</a:t>
            </a:r>
            <a:endParaRPr lang="en-US" altLang="zh-TW" b="1" dirty="0" smtClean="0"/>
          </a:p>
          <a:p>
            <a:pPr algn="ctr"/>
            <a:r>
              <a:rPr lang="zh-TW" altLang="en-US" b="1" dirty="0" smtClean="0"/>
              <a:t>進入司法調查</a:t>
            </a:r>
            <a:endParaRPr lang="zh-TW" altLang="en-US" b="1" dirty="0"/>
          </a:p>
        </p:txBody>
      </p:sp>
      <p:sp>
        <p:nvSpPr>
          <p:cNvPr id="40" name="矩形 39"/>
          <p:cNvSpPr/>
          <p:nvPr/>
        </p:nvSpPr>
        <p:spPr>
          <a:xfrm>
            <a:off x="4906435" y="1228475"/>
            <a:ext cx="3707340" cy="369332"/>
          </a:xfrm>
          <a:prstGeom prst="rect">
            <a:avLst/>
          </a:prstGeom>
        </p:spPr>
        <p:txBody>
          <a:bodyPr wrap="square">
            <a:spAutoFit/>
          </a:bodyPr>
          <a:lstStyle/>
          <a:p>
            <a:r>
              <a:rPr lang="zh-TW" altLang="en-US" dirty="0" smtClean="0">
                <a:solidFill>
                  <a:schemeClr val="accent6">
                    <a:lumMod val="50000"/>
                  </a:schemeClr>
                </a:solidFill>
                <a:latin typeface="+mn-ea"/>
              </a:rPr>
              <a:t>收款對帳皆由子公司業務掌控</a:t>
            </a:r>
            <a:endParaRPr lang="zh-TW" altLang="en-US" dirty="0">
              <a:solidFill>
                <a:schemeClr val="accent6">
                  <a:lumMod val="50000"/>
                </a:schemeClr>
              </a:solidFill>
              <a:latin typeface="+mn-ea"/>
              <a:ea typeface="+mn-ea"/>
            </a:endParaRPr>
          </a:p>
        </p:txBody>
      </p:sp>
      <p:sp>
        <p:nvSpPr>
          <p:cNvPr id="41" name="矩形 40"/>
          <p:cNvSpPr/>
          <p:nvPr/>
        </p:nvSpPr>
        <p:spPr>
          <a:xfrm>
            <a:off x="2512059" y="1410437"/>
            <a:ext cx="646331" cy="369332"/>
          </a:xfrm>
          <a:prstGeom prst="rect">
            <a:avLst/>
          </a:prstGeom>
        </p:spPr>
        <p:txBody>
          <a:bodyPr wrap="none">
            <a:spAutoFit/>
          </a:bodyPr>
          <a:lstStyle/>
          <a:p>
            <a:r>
              <a:rPr lang="zh-TW" altLang="en-US" dirty="0" smtClean="0">
                <a:latin typeface="+mn-ea"/>
                <a:ea typeface="+mn-ea"/>
              </a:rPr>
              <a:t>下單</a:t>
            </a:r>
            <a:endParaRPr lang="zh-TW" altLang="en-US" dirty="0">
              <a:latin typeface="+mn-ea"/>
              <a:ea typeface="+mn-ea"/>
            </a:endParaRPr>
          </a:p>
        </p:txBody>
      </p:sp>
      <p:pic>
        <p:nvPicPr>
          <p:cNvPr id="6" name="圖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2294" y="3696262"/>
            <a:ext cx="1631698" cy="1097317"/>
          </a:xfrm>
          <a:prstGeom prst="rect">
            <a:avLst/>
          </a:prstGeom>
        </p:spPr>
      </p:pic>
      <p:sp>
        <p:nvSpPr>
          <p:cNvPr id="38" name="文字方塊 37"/>
          <p:cNvSpPr txBox="1"/>
          <p:nvPr/>
        </p:nvSpPr>
        <p:spPr>
          <a:xfrm>
            <a:off x="2729874" y="4755902"/>
            <a:ext cx="1133154" cy="369332"/>
          </a:xfrm>
          <a:prstGeom prst="rect">
            <a:avLst/>
          </a:prstGeom>
          <a:noFill/>
        </p:spPr>
        <p:txBody>
          <a:bodyPr wrap="square" rtlCol="0">
            <a:spAutoFit/>
          </a:bodyPr>
          <a:lstStyle/>
          <a:p>
            <a:r>
              <a:rPr lang="zh-TW" altLang="en-US" dirty="0" smtClean="0">
                <a:solidFill>
                  <a:schemeClr val="accent5"/>
                </a:solidFill>
                <a:latin typeface="+mn-ea"/>
                <a:ea typeface="+mn-ea"/>
              </a:rPr>
              <a:t>貨運公司</a:t>
            </a:r>
            <a:endParaRPr lang="zh-TW" altLang="en-US" dirty="0">
              <a:solidFill>
                <a:schemeClr val="accent5"/>
              </a:solidFill>
              <a:latin typeface="+mn-ea"/>
              <a:ea typeface="+mn-ea"/>
            </a:endParaRPr>
          </a:p>
        </p:txBody>
      </p:sp>
      <p:pic>
        <p:nvPicPr>
          <p:cNvPr id="8" name="圖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0265" y="2892298"/>
            <a:ext cx="1050606" cy="931826"/>
          </a:xfrm>
          <a:prstGeom prst="rect">
            <a:avLst/>
          </a:prstGeom>
        </p:spPr>
      </p:pic>
      <p:cxnSp>
        <p:nvCxnSpPr>
          <p:cNvPr id="45" name="直線單箭頭接點 44"/>
          <p:cNvCxnSpPr/>
          <p:nvPr/>
        </p:nvCxnSpPr>
        <p:spPr>
          <a:xfrm flipH="1" flipV="1">
            <a:off x="2175254" y="2916815"/>
            <a:ext cx="524881" cy="606275"/>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3" name="圖片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8408" y="3254816"/>
            <a:ext cx="1781281" cy="817990"/>
          </a:xfrm>
          <a:prstGeom prst="rect">
            <a:avLst/>
          </a:prstGeom>
        </p:spPr>
      </p:pic>
      <p:cxnSp>
        <p:nvCxnSpPr>
          <p:cNvPr id="49" name="直線單箭頭接點 48"/>
          <p:cNvCxnSpPr/>
          <p:nvPr/>
        </p:nvCxnSpPr>
        <p:spPr>
          <a:xfrm flipV="1">
            <a:off x="2407572" y="2834683"/>
            <a:ext cx="938574" cy="1153"/>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8" name="圖片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78320" y="2187411"/>
            <a:ext cx="790652" cy="1335679"/>
          </a:xfrm>
          <a:prstGeom prst="rect">
            <a:avLst/>
          </a:prstGeom>
        </p:spPr>
      </p:pic>
      <p:cxnSp>
        <p:nvCxnSpPr>
          <p:cNvPr id="50" name="直線單箭頭接點 49"/>
          <p:cNvCxnSpPr/>
          <p:nvPr/>
        </p:nvCxnSpPr>
        <p:spPr>
          <a:xfrm>
            <a:off x="4246074" y="2884891"/>
            <a:ext cx="829982" cy="29099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文字方塊 50"/>
          <p:cNvSpPr txBox="1"/>
          <p:nvPr/>
        </p:nvSpPr>
        <p:spPr>
          <a:xfrm>
            <a:off x="3980172" y="2281360"/>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第三方公</a:t>
            </a:r>
            <a:r>
              <a:rPr lang="zh-TW" altLang="en-US" dirty="0">
                <a:solidFill>
                  <a:schemeClr val="accent5"/>
                </a:solidFill>
                <a:latin typeface="+mn-ea"/>
                <a:ea typeface="+mn-ea"/>
              </a:rPr>
              <a:t>司</a:t>
            </a:r>
          </a:p>
        </p:txBody>
      </p:sp>
      <p:sp>
        <p:nvSpPr>
          <p:cNvPr id="52" name="文字方塊 51"/>
          <p:cNvSpPr txBox="1"/>
          <p:nvPr/>
        </p:nvSpPr>
        <p:spPr>
          <a:xfrm>
            <a:off x="4570712" y="2659127"/>
            <a:ext cx="762506" cy="369332"/>
          </a:xfrm>
          <a:prstGeom prst="rect">
            <a:avLst/>
          </a:prstGeom>
          <a:noFill/>
        </p:spPr>
        <p:txBody>
          <a:bodyPr wrap="square" rtlCol="0">
            <a:spAutoFit/>
          </a:bodyPr>
          <a:lstStyle/>
          <a:p>
            <a:r>
              <a:rPr lang="en-US" altLang="zh-TW" dirty="0" smtClean="0">
                <a:solidFill>
                  <a:srgbClr val="080808"/>
                </a:solidFill>
                <a:latin typeface="+mn-ea"/>
                <a:ea typeface="+mn-ea"/>
              </a:rPr>
              <a:t>$$$</a:t>
            </a:r>
            <a:endParaRPr lang="zh-TW" altLang="en-US" dirty="0">
              <a:solidFill>
                <a:srgbClr val="080808"/>
              </a:solidFill>
              <a:latin typeface="+mn-ea"/>
              <a:ea typeface="+mn-ea"/>
            </a:endParaRPr>
          </a:p>
        </p:txBody>
      </p:sp>
      <p:pic>
        <p:nvPicPr>
          <p:cNvPr id="25" name="圖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2479" y="3966120"/>
            <a:ext cx="1050606" cy="931826"/>
          </a:xfrm>
          <a:prstGeom prst="rect">
            <a:avLst/>
          </a:prstGeom>
        </p:spPr>
      </p:pic>
      <p:cxnSp>
        <p:nvCxnSpPr>
          <p:cNvPr id="42" name="直線單箭頭接點 41"/>
          <p:cNvCxnSpPr/>
          <p:nvPr/>
        </p:nvCxnSpPr>
        <p:spPr>
          <a:xfrm flipH="1">
            <a:off x="3861622" y="3938807"/>
            <a:ext cx="793670" cy="215358"/>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文字方塊 26"/>
          <p:cNvSpPr txBox="1"/>
          <p:nvPr/>
        </p:nvSpPr>
        <p:spPr>
          <a:xfrm>
            <a:off x="5530582" y="4063088"/>
            <a:ext cx="2006557" cy="369332"/>
          </a:xfrm>
          <a:prstGeom prst="rect">
            <a:avLst/>
          </a:prstGeom>
          <a:noFill/>
        </p:spPr>
        <p:txBody>
          <a:bodyPr wrap="square" rtlCol="0">
            <a:spAutoFit/>
          </a:bodyPr>
          <a:lstStyle/>
          <a:p>
            <a:r>
              <a:rPr lang="zh-TW" altLang="en-US" dirty="0">
                <a:solidFill>
                  <a:schemeClr val="accent5"/>
                </a:solidFill>
                <a:latin typeface="+mn-ea"/>
                <a:ea typeface="+mn-ea"/>
              </a:rPr>
              <a:t>母</a:t>
            </a:r>
            <a:r>
              <a:rPr lang="zh-TW" altLang="en-US" dirty="0" smtClean="0">
                <a:solidFill>
                  <a:schemeClr val="accent5"/>
                </a:solidFill>
                <a:latin typeface="+mn-ea"/>
                <a:ea typeface="+mn-ea"/>
              </a:rPr>
              <a:t>公司</a:t>
            </a:r>
            <a:endParaRPr lang="zh-TW" altLang="en-US" dirty="0">
              <a:solidFill>
                <a:schemeClr val="accent5"/>
              </a:solidFill>
              <a:latin typeface="+mn-ea"/>
              <a:ea typeface="+mn-ea"/>
            </a:endParaRPr>
          </a:p>
        </p:txBody>
      </p:sp>
    </p:spTree>
    <p:extLst>
      <p:ext uri="{BB962C8B-B14F-4D97-AF65-F5344CB8AC3E}">
        <p14:creationId xmlns:p14="http://schemas.microsoft.com/office/powerpoint/2010/main" val="86659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350"/>
            <a:ext cx="7499350" cy="1143000"/>
          </a:xfrm>
        </p:spPr>
        <p:txBody>
          <a:bodyPr/>
          <a:lstStyle/>
          <a:p>
            <a:pPr marL="0" indent="0">
              <a:buFont typeface="Wingdings" panose="05000000000000000000" pitchFamily="2" charset="2"/>
              <a:buNone/>
              <a:defRPr/>
            </a:pPr>
            <a:r>
              <a:rPr lang="zh-TW" altLang="en-US" sz="4200" dirty="0"/>
              <a:t>簡報</a:t>
            </a:r>
            <a:r>
              <a:rPr lang="zh-TW" altLang="en-US" sz="4200" dirty="0" smtClean="0"/>
              <a:t>大綱</a:t>
            </a:r>
            <a:endParaRPr lang="zh-TW" altLang="en-US" sz="4200" dirty="0"/>
          </a:p>
        </p:txBody>
      </p:sp>
      <p:sp>
        <p:nvSpPr>
          <p:cNvPr id="8195" name="內容版面配置區 4"/>
          <p:cNvSpPr>
            <a:spLocks noGrp="1"/>
          </p:cNvSpPr>
          <p:nvPr>
            <p:ph idx="1"/>
          </p:nvPr>
        </p:nvSpPr>
        <p:spPr>
          <a:xfrm>
            <a:off x="1116013" y="1447800"/>
            <a:ext cx="7704137" cy="4800600"/>
          </a:xfrm>
        </p:spPr>
        <p:txBody>
          <a:bodyPr/>
          <a:lstStyle/>
          <a:p>
            <a:pPr marL="82550" indent="0">
              <a:lnSpc>
                <a:spcPct val="150000"/>
              </a:lnSpc>
              <a:buFont typeface="Arial" panose="020B0604020202020204" pitchFamily="34" charset="0"/>
              <a:buNone/>
            </a:pPr>
            <a:r>
              <a:rPr lang="zh-TW" altLang="en-US" dirty="0" smtClean="0">
                <a:solidFill>
                  <a:srgbClr val="1E190D"/>
                </a:solidFill>
              </a:rPr>
              <a:t>壹、內部控制涵蓋範圍</a:t>
            </a:r>
            <a:endParaRPr lang="en-US" altLang="zh-TW" dirty="0" smtClean="0">
              <a:solidFill>
                <a:srgbClr val="1E190D"/>
              </a:solidFill>
            </a:endParaRPr>
          </a:p>
          <a:p>
            <a:pPr marL="82550" indent="0">
              <a:lnSpc>
                <a:spcPct val="150000"/>
              </a:lnSpc>
              <a:buNone/>
            </a:pPr>
            <a:r>
              <a:rPr lang="zh-TW" altLang="en-US" dirty="0">
                <a:solidFill>
                  <a:srgbClr val="1E190D"/>
                </a:solidFill>
              </a:rPr>
              <a:t>貳</a:t>
            </a:r>
            <a:r>
              <a:rPr lang="zh-TW" altLang="en-US" dirty="0" smtClean="0">
                <a:solidFill>
                  <a:srgbClr val="1E190D"/>
                </a:solidFill>
              </a:rPr>
              <a:t>、</a:t>
            </a:r>
            <a:r>
              <a:rPr lang="zh-TW" altLang="en-US" dirty="0">
                <a:solidFill>
                  <a:srgbClr val="1E190D"/>
                </a:solidFill>
              </a:rPr>
              <a:t>近期內控</a:t>
            </a:r>
            <a:r>
              <a:rPr lang="zh-TW" altLang="en-US" dirty="0" smtClean="0">
                <a:solidFill>
                  <a:srgbClr val="1E190D"/>
                </a:solidFill>
              </a:rPr>
              <a:t>查核重點面向及常見缺失</a:t>
            </a:r>
            <a:endParaRPr lang="zh-TW" altLang="en-US" dirty="0">
              <a:solidFill>
                <a:srgbClr val="1E190D"/>
              </a:solidFill>
            </a:endParaRPr>
          </a:p>
          <a:p>
            <a:pPr marL="82550" indent="0">
              <a:lnSpc>
                <a:spcPct val="150000"/>
              </a:lnSpc>
              <a:buNone/>
            </a:pPr>
            <a:r>
              <a:rPr lang="zh-TW" altLang="en-US" dirty="0">
                <a:solidFill>
                  <a:srgbClr val="1E190D"/>
                </a:solidFill>
              </a:rPr>
              <a:t>參</a:t>
            </a:r>
            <a:r>
              <a:rPr lang="zh-TW" altLang="en-US" dirty="0" smtClean="0">
                <a:solidFill>
                  <a:srgbClr val="1E190D"/>
                </a:solidFill>
              </a:rPr>
              <a:t>、案例分享</a:t>
            </a:r>
            <a:endParaRPr lang="en-US" altLang="zh-TW" dirty="0" smtClean="0">
              <a:solidFill>
                <a:srgbClr val="1E190D"/>
              </a:solidFill>
            </a:endParaRPr>
          </a:p>
          <a:p>
            <a:pPr marL="82550" indent="0">
              <a:lnSpc>
                <a:spcPct val="150000"/>
              </a:lnSpc>
              <a:buFont typeface="Arial" panose="020B0604020202020204" pitchFamily="34" charset="0"/>
              <a:buNone/>
            </a:pPr>
            <a:endParaRPr lang="en-US" altLang="zh-TW" dirty="0" smtClean="0">
              <a:solidFill>
                <a:srgbClr val="1E190D"/>
              </a:solidFill>
            </a:endParaRPr>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3</a:t>
            </a:fld>
            <a:endParaRPr lang="en-US" altLang="zh-TW"/>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圖片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9726" y="3514384"/>
            <a:ext cx="811824" cy="720040"/>
          </a:xfrm>
          <a:prstGeom prst="rect">
            <a:avLst/>
          </a:prstGeom>
        </p:spPr>
      </p:pic>
      <p:pic>
        <p:nvPicPr>
          <p:cNvPr id="55" name="圖片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8789" y="2981289"/>
            <a:ext cx="681139" cy="604130"/>
          </a:xfrm>
          <a:prstGeom prst="rect">
            <a:avLst/>
          </a:prstGeom>
        </p:spPr>
      </p:pic>
      <p:pic>
        <p:nvPicPr>
          <p:cNvPr id="53" name="圖片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8489" y="3481678"/>
            <a:ext cx="811824" cy="720040"/>
          </a:xfrm>
          <a:prstGeom prst="rect">
            <a:avLst/>
          </a:prstGeom>
        </p:spPr>
      </p:pic>
      <p:sp>
        <p:nvSpPr>
          <p:cNvPr id="5" name="標題 4"/>
          <p:cNvSpPr>
            <a:spLocks noGrp="1"/>
          </p:cNvSpPr>
          <p:nvPr>
            <p:ph type="title"/>
          </p:nvPr>
        </p:nvSpPr>
        <p:spPr>
          <a:xfrm>
            <a:off x="1024932" y="110467"/>
            <a:ext cx="7853656" cy="1143000"/>
          </a:xfrm>
        </p:spPr>
        <p:txBody>
          <a:bodyPr>
            <a:normAutofit fontScale="90000"/>
          </a:bodyPr>
          <a:lstStyle/>
          <a:p>
            <a:r>
              <a:rPr lang="zh-TW" altLang="en-US" dirty="0" smtClean="0"/>
              <a:t>案例五：瞞天過海，盜賣公司商品</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30</a:t>
            </a:fld>
            <a:endParaRPr lang="en-US" altLang="zh-TW"/>
          </a:p>
        </p:txBody>
      </p:sp>
      <p:pic>
        <p:nvPicPr>
          <p:cNvPr id="62476" name="Picture 12" descr="http://beachesbia.com/wp-content/uploads/2014/08/00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15852" y="1459821"/>
            <a:ext cx="790762" cy="790762"/>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單箭頭接點 22"/>
          <p:cNvCxnSpPr/>
          <p:nvPr/>
        </p:nvCxnSpPr>
        <p:spPr>
          <a:xfrm flipV="1">
            <a:off x="2367286" y="1637259"/>
            <a:ext cx="1280889" cy="635878"/>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文字方塊 21"/>
          <p:cNvSpPr txBox="1"/>
          <p:nvPr/>
        </p:nvSpPr>
        <p:spPr>
          <a:xfrm>
            <a:off x="3590964" y="1123310"/>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業務</a:t>
            </a:r>
            <a:endParaRPr lang="zh-TW" altLang="en-US" dirty="0">
              <a:solidFill>
                <a:schemeClr val="accent5"/>
              </a:solidFill>
              <a:latin typeface="+mn-ea"/>
              <a:ea typeface="+mn-ea"/>
            </a:endParaRPr>
          </a:p>
        </p:txBody>
      </p:sp>
      <p:sp>
        <p:nvSpPr>
          <p:cNvPr id="24" name="矩形 23"/>
          <p:cNvSpPr/>
          <p:nvPr/>
        </p:nvSpPr>
        <p:spPr>
          <a:xfrm>
            <a:off x="6012160" y="1340768"/>
            <a:ext cx="7344816" cy="369332"/>
          </a:xfrm>
          <a:prstGeom prst="rect">
            <a:avLst/>
          </a:prstGeom>
        </p:spPr>
        <p:txBody>
          <a:bodyPr wrap="square">
            <a:spAutoFit/>
          </a:bodyPr>
          <a:lstStyle/>
          <a:p>
            <a:endParaRPr lang="zh-TW" altLang="en-US" dirty="0">
              <a:solidFill>
                <a:schemeClr val="accent6">
                  <a:lumMod val="50000"/>
                </a:schemeClr>
              </a:solidFill>
              <a:latin typeface="+mn-ea"/>
              <a:ea typeface="+mn-ea"/>
            </a:endParaRPr>
          </a:p>
        </p:txBody>
      </p:sp>
      <p:sp>
        <p:nvSpPr>
          <p:cNvPr id="28" name="五邊形 27"/>
          <p:cNvSpPr/>
          <p:nvPr/>
        </p:nvSpPr>
        <p:spPr>
          <a:xfrm>
            <a:off x="1080032" y="5132446"/>
            <a:ext cx="7854577" cy="1649354"/>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pPr>
            <a:r>
              <a:rPr lang="zh-TW" altLang="en-US" dirty="0" smtClean="0">
                <a:solidFill>
                  <a:schemeClr val="accent6">
                    <a:lumMod val="50000"/>
                  </a:schemeClr>
                </a:solidFill>
                <a:latin typeface="+mn-ea"/>
              </a:rPr>
              <a:t>公司產品具有高變現性及規格一致特性，業務將客戶</a:t>
            </a:r>
            <a:r>
              <a:rPr lang="en-US" altLang="zh-TW" dirty="0" smtClean="0">
                <a:solidFill>
                  <a:schemeClr val="accent6">
                    <a:lumMod val="50000"/>
                  </a:schemeClr>
                </a:solidFill>
                <a:latin typeface="+mn-ea"/>
              </a:rPr>
              <a:t>A</a:t>
            </a:r>
            <a:r>
              <a:rPr lang="zh-TW" altLang="en-US" dirty="0" smtClean="0">
                <a:solidFill>
                  <a:schemeClr val="accent6">
                    <a:lumMod val="50000"/>
                  </a:schemeClr>
                </a:solidFill>
                <a:latin typeface="+mn-ea"/>
              </a:rPr>
              <a:t>之預付貨款</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來料加工</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訂單偽作現貨訂單通知公司出貨至公司海外倉庫</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非客戶指定倉庫</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，並盜走客戶</a:t>
            </a:r>
            <a:r>
              <a:rPr lang="en-US" altLang="zh-TW" dirty="0" smtClean="0">
                <a:solidFill>
                  <a:schemeClr val="accent6">
                    <a:lumMod val="50000"/>
                  </a:schemeClr>
                </a:solidFill>
                <a:latin typeface="+mn-ea"/>
              </a:rPr>
              <a:t>A</a:t>
            </a:r>
            <a:r>
              <a:rPr lang="zh-TW" altLang="en-US" dirty="0" smtClean="0">
                <a:solidFill>
                  <a:schemeClr val="accent6">
                    <a:lumMod val="50000"/>
                  </a:schemeClr>
                </a:solidFill>
                <a:latin typeface="+mn-ea"/>
              </a:rPr>
              <a:t>貨品，等到</a:t>
            </a:r>
            <a:r>
              <a:rPr lang="en-US" altLang="zh-TW" dirty="0" smtClean="0">
                <a:solidFill>
                  <a:schemeClr val="accent6">
                    <a:lumMod val="50000"/>
                  </a:schemeClr>
                </a:solidFill>
                <a:latin typeface="+mn-ea"/>
              </a:rPr>
              <a:t>A</a:t>
            </a:r>
            <a:r>
              <a:rPr lang="zh-TW" altLang="en-US" dirty="0" smtClean="0">
                <a:solidFill>
                  <a:schemeClr val="accent6">
                    <a:lumMod val="50000"/>
                  </a:schemeClr>
                </a:solidFill>
                <a:latin typeface="+mn-ea"/>
              </a:rPr>
              <a:t>客戶交期到了，再挪用客戶</a:t>
            </a:r>
            <a:r>
              <a:rPr lang="en-US" altLang="zh-TW" dirty="0" smtClean="0">
                <a:solidFill>
                  <a:schemeClr val="accent6">
                    <a:lumMod val="50000"/>
                  </a:schemeClr>
                </a:solidFill>
                <a:latin typeface="+mn-ea"/>
              </a:rPr>
              <a:t>B</a:t>
            </a:r>
            <a:r>
              <a:rPr lang="zh-TW" altLang="en-US" dirty="0" smtClean="0">
                <a:solidFill>
                  <a:schemeClr val="accent6">
                    <a:lumMod val="50000"/>
                  </a:schemeClr>
                </a:solidFill>
                <a:latin typeface="+mn-ea"/>
              </a:rPr>
              <a:t>之貨品予客戶</a:t>
            </a:r>
            <a:r>
              <a:rPr lang="en-US" altLang="zh-TW" dirty="0" smtClean="0">
                <a:solidFill>
                  <a:schemeClr val="accent6">
                    <a:lumMod val="50000"/>
                  </a:schemeClr>
                </a:solidFill>
                <a:latin typeface="+mn-ea"/>
              </a:rPr>
              <a:t>A</a:t>
            </a:r>
            <a:r>
              <a:rPr lang="zh-TW" altLang="en-US" dirty="0" smtClean="0">
                <a:solidFill>
                  <a:schemeClr val="accent6">
                    <a:lumMod val="50000"/>
                  </a:schemeClr>
                </a:solidFill>
                <a:latin typeface="+mn-ea"/>
              </a:rPr>
              <a:t>，不斷循環陸續盜走公司存貨</a:t>
            </a:r>
            <a:endParaRPr lang="en-US" altLang="zh-TW" dirty="0" smtClean="0">
              <a:solidFill>
                <a:schemeClr val="accent6">
                  <a:lumMod val="50000"/>
                </a:schemeClr>
              </a:solidFill>
              <a:latin typeface="+mn-ea"/>
            </a:endParaRPr>
          </a:p>
          <a:p>
            <a:pPr marL="285750" lvl="0" indent="-285750">
              <a:buFont typeface="Arial" panose="020B0604020202020204" pitchFamily="34" charset="0"/>
              <a:buChar char="•"/>
            </a:pPr>
            <a:r>
              <a:rPr lang="zh-TW" altLang="en-US" dirty="0" smtClean="0">
                <a:solidFill>
                  <a:schemeClr val="accent6">
                    <a:lumMod val="50000"/>
                  </a:schemeClr>
                </a:solidFill>
                <a:latin typeface="+mn-ea"/>
              </a:rPr>
              <a:t>客戶對帳單及客供料明細之接洽窗口皆為業務，且其權限包括自倉庫提貨</a:t>
            </a:r>
            <a:endParaRPr lang="en-US" altLang="zh-TW" dirty="0" smtClean="0">
              <a:solidFill>
                <a:schemeClr val="accent6">
                  <a:lumMod val="50000"/>
                </a:schemeClr>
              </a:solidFill>
              <a:latin typeface="+mn-ea"/>
            </a:endParaRPr>
          </a:p>
        </p:txBody>
      </p:sp>
      <p:sp>
        <p:nvSpPr>
          <p:cNvPr id="40" name="矩形 39"/>
          <p:cNvSpPr/>
          <p:nvPr/>
        </p:nvSpPr>
        <p:spPr>
          <a:xfrm>
            <a:off x="4387963" y="1123310"/>
            <a:ext cx="3707340" cy="369332"/>
          </a:xfrm>
          <a:prstGeom prst="rect">
            <a:avLst/>
          </a:prstGeom>
        </p:spPr>
        <p:txBody>
          <a:bodyPr wrap="square">
            <a:spAutoFit/>
          </a:bodyPr>
          <a:lstStyle/>
          <a:p>
            <a:r>
              <a:rPr lang="zh-TW" altLang="en-US" dirty="0" smtClean="0">
                <a:solidFill>
                  <a:schemeClr val="accent6">
                    <a:lumMod val="50000"/>
                  </a:schemeClr>
                </a:solidFill>
                <a:latin typeface="+mn-ea"/>
              </a:rPr>
              <a:t>業務權限過大，未有制衡機制</a:t>
            </a:r>
            <a:endParaRPr lang="zh-TW" altLang="en-US" dirty="0">
              <a:solidFill>
                <a:schemeClr val="accent6">
                  <a:lumMod val="50000"/>
                </a:schemeClr>
              </a:solidFill>
              <a:latin typeface="+mn-ea"/>
              <a:ea typeface="+mn-ea"/>
            </a:endParaRPr>
          </a:p>
        </p:txBody>
      </p:sp>
      <p:sp>
        <p:nvSpPr>
          <p:cNvPr id="41" name="矩形 40"/>
          <p:cNvSpPr/>
          <p:nvPr/>
        </p:nvSpPr>
        <p:spPr>
          <a:xfrm>
            <a:off x="1855076" y="1327824"/>
            <a:ext cx="1338828" cy="369332"/>
          </a:xfrm>
          <a:prstGeom prst="rect">
            <a:avLst/>
          </a:prstGeom>
        </p:spPr>
        <p:txBody>
          <a:bodyPr wrap="none">
            <a:spAutoFit/>
          </a:bodyPr>
          <a:lstStyle/>
          <a:p>
            <a:r>
              <a:rPr lang="zh-TW" altLang="en-US" dirty="0" smtClean="0">
                <a:latin typeface="+mn-ea"/>
                <a:ea typeface="+mn-ea"/>
              </a:rPr>
              <a:t>下單、對帳</a:t>
            </a:r>
            <a:endParaRPr lang="zh-TW" altLang="en-US" dirty="0">
              <a:latin typeface="+mn-ea"/>
              <a:ea typeface="+mn-ea"/>
            </a:endParaRPr>
          </a:p>
        </p:txBody>
      </p:sp>
      <p:pic>
        <p:nvPicPr>
          <p:cNvPr id="13" name="圖片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2765" y="2572294"/>
            <a:ext cx="1781281" cy="817990"/>
          </a:xfrm>
          <a:prstGeom prst="rect">
            <a:avLst/>
          </a:prstGeom>
        </p:spPr>
      </p:pic>
      <p:cxnSp>
        <p:nvCxnSpPr>
          <p:cNvPr id="49" name="直線單箭頭接點 48"/>
          <p:cNvCxnSpPr/>
          <p:nvPr/>
        </p:nvCxnSpPr>
        <p:spPr>
          <a:xfrm>
            <a:off x="2443680" y="2539997"/>
            <a:ext cx="2446631" cy="260886"/>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單箭頭接點 49"/>
          <p:cNvCxnSpPr/>
          <p:nvPr/>
        </p:nvCxnSpPr>
        <p:spPr>
          <a:xfrm>
            <a:off x="4306614" y="1717312"/>
            <a:ext cx="1551131" cy="723512"/>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文字方塊 50"/>
          <p:cNvSpPr txBox="1"/>
          <p:nvPr/>
        </p:nvSpPr>
        <p:spPr>
          <a:xfrm>
            <a:off x="3688303" y="3962824"/>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海外倉庫</a:t>
            </a:r>
            <a:endParaRPr lang="zh-TW" altLang="en-US" dirty="0">
              <a:solidFill>
                <a:schemeClr val="accent5"/>
              </a:solidFill>
              <a:latin typeface="+mn-ea"/>
              <a:ea typeface="+mn-ea"/>
            </a:endParaRPr>
          </a:p>
        </p:txBody>
      </p:sp>
      <p:cxnSp>
        <p:nvCxnSpPr>
          <p:cNvPr id="42" name="直線單箭頭接點 41"/>
          <p:cNvCxnSpPr/>
          <p:nvPr/>
        </p:nvCxnSpPr>
        <p:spPr>
          <a:xfrm flipH="1">
            <a:off x="4385475" y="3109906"/>
            <a:ext cx="701535" cy="797685"/>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4748698" y="1585866"/>
            <a:ext cx="1107996" cy="369332"/>
          </a:xfrm>
          <a:prstGeom prst="rect">
            <a:avLst/>
          </a:prstGeom>
        </p:spPr>
        <p:txBody>
          <a:bodyPr wrap="none">
            <a:spAutoFit/>
          </a:bodyPr>
          <a:lstStyle/>
          <a:p>
            <a:r>
              <a:rPr lang="zh-TW" altLang="en-US" dirty="0" smtClean="0">
                <a:latin typeface="+mn-ea"/>
                <a:ea typeface="+mn-ea"/>
              </a:rPr>
              <a:t>出貨通知</a:t>
            </a:r>
            <a:endParaRPr lang="zh-TW" altLang="en-US" dirty="0">
              <a:latin typeface="+mn-ea"/>
              <a:ea typeface="+mn-ea"/>
            </a:endParaRPr>
          </a:p>
        </p:txBody>
      </p:sp>
      <p:sp>
        <p:nvSpPr>
          <p:cNvPr id="29" name="文字方塊 28"/>
          <p:cNvSpPr txBox="1"/>
          <p:nvPr/>
        </p:nvSpPr>
        <p:spPr>
          <a:xfrm>
            <a:off x="5939617" y="2203158"/>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公司</a:t>
            </a:r>
            <a:endParaRPr lang="zh-TW" altLang="en-US" dirty="0">
              <a:solidFill>
                <a:schemeClr val="accent5"/>
              </a:solidFill>
              <a:latin typeface="+mn-ea"/>
              <a:ea typeface="+mn-ea"/>
            </a:endParaRPr>
          </a:p>
        </p:txBody>
      </p:sp>
      <p:sp>
        <p:nvSpPr>
          <p:cNvPr id="32" name="文字方塊 31"/>
          <p:cNvSpPr txBox="1"/>
          <p:nvPr/>
        </p:nvSpPr>
        <p:spPr>
          <a:xfrm>
            <a:off x="3236769" y="2289727"/>
            <a:ext cx="1524248" cy="369332"/>
          </a:xfrm>
          <a:prstGeom prst="rect">
            <a:avLst/>
          </a:prstGeom>
          <a:noFill/>
        </p:spPr>
        <p:txBody>
          <a:bodyPr wrap="square" rtlCol="0">
            <a:spAutoFit/>
          </a:bodyPr>
          <a:lstStyle/>
          <a:p>
            <a:r>
              <a:rPr lang="en-US" altLang="zh-TW" dirty="0" smtClean="0">
                <a:solidFill>
                  <a:srgbClr val="080808"/>
                </a:solidFill>
                <a:latin typeface="+mn-ea"/>
                <a:ea typeface="+mn-ea"/>
              </a:rPr>
              <a:t>$$$+</a:t>
            </a:r>
            <a:r>
              <a:rPr lang="zh-TW" altLang="en-US" dirty="0" smtClean="0">
                <a:solidFill>
                  <a:srgbClr val="080808"/>
                </a:solidFill>
                <a:latin typeface="+mn-ea"/>
                <a:ea typeface="+mn-ea"/>
              </a:rPr>
              <a:t>客供料</a:t>
            </a:r>
            <a:endParaRPr lang="zh-TW" altLang="en-US" dirty="0">
              <a:solidFill>
                <a:srgbClr val="080808"/>
              </a:solidFill>
              <a:latin typeface="+mn-ea"/>
              <a:ea typeface="+mn-ea"/>
            </a:endParaRPr>
          </a:p>
        </p:txBody>
      </p:sp>
      <p:pic>
        <p:nvPicPr>
          <p:cNvPr id="48" name="圖片 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0268" y="3859466"/>
            <a:ext cx="740734" cy="656988"/>
          </a:xfrm>
          <a:prstGeom prst="rect">
            <a:avLst/>
          </a:prstGeom>
        </p:spPr>
      </p:pic>
      <p:cxnSp>
        <p:nvCxnSpPr>
          <p:cNvPr id="43" name="直線單箭頭接點 42"/>
          <p:cNvCxnSpPr/>
          <p:nvPr/>
        </p:nvCxnSpPr>
        <p:spPr>
          <a:xfrm flipH="1">
            <a:off x="2443680" y="4290655"/>
            <a:ext cx="1212198" cy="39785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p:nvPr/>
        </p:nvCxnSpPr>
        <p:spPr>
          <a:xfrm flipH="1" flipV="1">
            <a:off x="2398133" y="2700560"/>
            <a:ext cx="1116188" cy="1141138"/>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矩形 56"/>
          <p:cNvSpPr/>
          <p:nvPr/>
        </p:nvSpPr>
        <p:spPr>
          <a:xfrm>
            <a:off x="1526979" y="2440824"/>
            <a:ext cx="646331"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bodyPr>
          <a:lstStyle/>
          <a:p>
            <a:r>
              <a:rPr lang="zh-TW" altLang="en-US" dirty="0" smtClean="0">
                <a:solidFill>
                  <a:srgbClr val="572314"/>
                </a:solidFill>
                <a:latin typeface="+mn-ea"/>
              </a:rPr>
              <a:t>客戶</a:t>
            </a:r>
            <a:endParaRPr lang="en-US" altLang="zh-TW" dirty="0">
              <a:solidFill>
                <a:srgbClr val="572314"/>
              </a:solidFill>
              <a:latin typeface="+mn-ea"/>
            </a:endParaRPr>
          </a:p>
        </p:txBody>
      </p:sp>
      <p:pic>
        <p:nvPicPr>
          <p:cNvPr id="58" name="圖片 5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67230" y="3689343"/>
            <a:ext cx="790652" cy="1335679"/>
          </a:xfrm>
          <a:prstGeom prst="rect">
            <a:avLst/>
          </a:prstGeom>
        </p:spPr>
      </p:pic>
      <p:sp>
        <p:nvSpPr>
          <p:cNvPr id="33" name="六角星形 32"/>
          <p:cNvSpPr/>
          <p:nvPr/>
        </p:nvSpPr>
        <p:spPr>
          <a:xfrm rot="508451">
            <a:off x="5799768" y="3405084"/>
            <a:ext cx="3137516" cy="1716134"/>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盜賣公司貨品</a:t>
            </a:r>
            <a:endParaRPr lang="en-US" altLang="zh-TW" b="1" dirty="0"/>
          </a:p>
          <a:p>
            <a:pPr algn="ctr"/>
            <a:r>
              <a:rPr lang="zh-TW" altLang="en-US" b="1" dirty="0" smtClean="0"/>
              <a:t>造成公司鉅額損失</a:t>
            </a:r>
            <a:endParaRPr lang="en-US" altLang="zh-TW" b="1" dirty="0" smtClean="0"/>
          </a:p>
        </p:txBody>
      </p:sp>
    </p:spTree>
    <p:extLst>
      <p:ext uri="{BB962C8B-B14F-4D97-AF65-F5344CB8AC3E}">
        <p14:creationId xmlns:p14="http://schemas.microsoft.com/office/powerpoint/2010/main" val="2415053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024932" y="110467"/>
            <a:ext cx="7853656" cy="1143000"/>
          </a:xfrm>
        </p:spPr>
        <p:txBody>
          <a:bodyPr>
            <a:normAutofit/>
          </a:bodyPr>
          <a:lstStyle/>
          <a:p>
            <a:r>
              <a:rPr lang="zh-TW" altLang="en-US" dirty="0" smtClean="0"/>
              <a:t>案例六：盜領生產原料</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31</a:t>
            </a:fld>
            <a:endParaRPr lang="en-US" altLang="zh-TW"/>
          </a:p>
        </p:txBody>
      </p:sp>
      <p:pic>
        <p:nvPicPr>
          <p:cNvPr id="62476"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1018" y="2322925"/>
            <a:ext cx="588008" cy="588008"/>
          </a:xfrm>
          <a:prstGeom prst="rect">
            <a:avLst/>
          </a:prstGeom>
          <a:noFill/>
          <a:extLst>
            <a:ext uri="{909E8E84-426E-40DD-AFC4-6F175D3DCCD1}">
              <a14:hiddenFill xmlns:a14="http://schemas.microsoft.com/office/drawing/2010/main">
                <a:solidFill>
                  <a:srgbClr val="FFFFFF"/>
                </a:solidFill>
              </a14:hiddenFill>
            </a:ext>
          </a:extLst>
        </p:spPr>
      </p:pic>
      <p:sp>
        <p:nvSpPr>
          <p:cNvPr id="22" name="文字方塊 21"/>
          <p:cNvSpPr txBox="1"/>
          <p:nvPr/>
        </p:nvSpPr>
        <p:spPr>
          <a:xfrm>
            <a:off x="1642346" y="1670742"/>
            <a:ext cx="1216031" cy="646331"/>
          </a:xfrm>
          <a:prstGeom prst="rect">
            <a:avLst/>
          </a:prstGeom>
          <a:noFill/>
        </p:spPr>
        <p:txBody>
          <a:bodyPr wrap="square" rtlCol="0">
            <a:spAutoFit/>
          </a:bodyPr>
          <a:lstStyle/>
          <a:p>
            <a:r>
              <a:rPr lang="zh-TW" altLang="en-US" dirty="0" smtClean="0">
                <a:solidFill>
                  <a:schemeClr val="accent5"/>
                </a:solidFill>
                <a:latin typeface="+mn-ea"/>
                <a:ea typeface="+mn-ea"/>
              </a:rPr>
              <a:t>生產人員</a:t>
            </a:r>
            <a:endParaRPr lang="en-US" altLang="zh-TW" dirty="0" smtClean="0">
              <a:solidFill>
                <a:schemeClr val="accent5"/>
              </a:solidFill>
              <a:latin typeface="+mn-ea"/>
              <a:ea typeface="+mn-ea"/>
            </a:endParaRPr>
          </a:p>
          <a:p>
            <a:r>
              <a:rPr lang="zh-TW" altLang="en-US" dirty="0" smtClean="0">
                <a:solidFill>
                  <a:schemeClr val="accent5"/>
                </a:solidFill>
                <a:latin typeface="+mn-ea"/>
                <a:ea typeface="+mn-ea"/>
              </a:rPr>
              <a:t>一干人</a:t>
            </a:r>
            <a:endParaRPr lang="zh-TW" altLang="en-US" dirty="0">
              <a:solidFill>
                <a:schemeClr val="accent5"/>
              </a:solidFill>
              <a:latin typeface="+mn-ea"/>
              <a:ea typeface="+mn-ea"/>
            </a:endParaRPr>
          </a:p>
        </p:txBody>
      </p:sp>
      <p:sp>
        <p:nvSpPr>
          <p:cNvPr id="24" name="矩形 23"/>
          <p:cNvSpPr/>
          <p:nvPr/>
        </p:nvSpPr>
        <p:spPr>
          <a:xfrm>
            <a:off x="6012160" y="1340768"/>
            <a:ext cx="7344816" cy="369332"/>
          </a:xfrm>
          <a:prstGeom prst="rect">
            <a:avLst/>
          </a:prstGeom>
        </p:spPr>
        <p:txBody>
          <a:bodyPr wrap="square">
            <a:spAutoFit/>
          </a:bodyPr>
          <a:lstStyle/>
          <a:p>
            <a:endParaRPr lang="zh-TW" altLang="en-US" dirty="0">
              <a:solidFill>
                <a:schemeClr val="accent6">
                  <a:lumMod val="50000"/>
                </a:schemeClr>
              </a:solidFill>
              <a:latin typeface="+mn-ea"/>
              <a:ea typeface="+mn-ea"/>
            </a:endParaRPr>
          </a:p>
        </p:txBody>
      </p:sp>
      <p:sp>
        <p:nvSpPr>
          <p:cNvPr id="28" name="五邊形 27"/>
          <p:cNvSpPr/>
          <p:nvPr/>
        </p:nvSpPr>
        <p:spPr>
          <a:xfrm>
            <a:off x="1102988" y="4858427"/>
            <a:ext cx="7533743" cy="1649354"/>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pPr>
            <a:r>
              <a:rPr lang="zh-TW" altLang="en-US" dirty="0" smtClean="0">
                <a:solidFill>
                  <a:schemeClr val="accent6">
                    <a:lumMod val="50000"/>
                  </a:schemeClr>
                </a:solidFill>
                <a:latin typeface="+mn-ea"/>
              </a:rPr>
              <a:t>公司生產流程需使用貴金屬材料，公司廠房卻未設置專門之</a:t>
            </a:r>
            <a:r>
              <a:rPr lang="en-US" altLang="zh-TW" dirty="0">
                <a:solidFill>
                  <a:schemeClr val="accent6">
                    <a:lumMod val="50000"/>
                  </a:schemeClr>
                </a:solidFill>
                <a:latin typeface="+mn-ea"/>
              </a:rPr>
              <a:t/>
            </a:r>
            <a:br>
              <a:rPr lang="en-US" altLang="zh-TW" dirty="0">
                <a:solidFill>
                  <a:schemeClr val="accent6">
                    <a:lumMod val="50000"/>
                  </a:schemeClr>
                </a:solidFill>
                <a:latin typeface="+mn-ea"/>
              </a:rPr>
            </a:br>
            <a:r>
              <a:rPr lang="zh-TW" altLang="en-US" dirty="0" smtClean="0">
                <a:solidFill>
                  <a:schemeClr val="accent6">
                    <a:lumMod val="50000"/>
                  </a:schemeClr>
                </a:solidFill>
                <a:latin typeface="+mn-ea"/>
              </a:rPr>
              <a:t>門禁感應設施</a:t>
            </a:r>
            <a:endParaRPr lang="en-US" altLang="zh-TW" dirty="0" smtClean="0">
              <a:solidFill>
                <a:schemeClr val="accent6">
                  <a:lumMod val="50000"/>
                </a:schemeClr>
              </a:solidFill>
              <a:latin typeface="+mn-ea"/>
            </a:endParaRPr>
          </a:p>
          <a:p>
            <a:pPr marL="285750" lvl="0" indent="-285750">
              <a:buFont typeface="Arial" panose="020B0604020202020204" pitchFamily="34" charset="0"/>
              <a:buChar char="•"/>
            </a:pPr>
            <a:r>
              <a:rPr lang="zh-TW" altLang="en-US" dirty="0" smtClean="0">
                <a:solidFill>
                  <a:schemeClr val="accent6">
                    <a:lumMod val="50000"/>
                  </a:schemeClr>
                </a:solidFill>
                <a:latin typeface="+mn-ea"/>
              </a:rPr>
              <a:t>貴金屬係屬高價值資產，未針對可能的舞弊風險強化相關流程</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採購、研發、生產</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控制點</a:t>
            </a:r>
            <a:r>
              <a:rPr lang="zh-TW" altLang="en-US" dirty="0">
                <a:solidFill>
                  <a:schemeClr val="accent6">
                    <a:lumMod val="50000"/>
                  </a:schemeClr>
                </a:solidFill>
                <a:latin typeface="+mn-ea"/>
              </a:rPr>
              <a:t>及相互監督</a:t>
            </a:r>
            <a:r>
              <a:rPr lang="zh-TW" altLang="en-US" dirty="0" smtClean="0">
                <a:solidFill>
                  <a:schemeClr val="accent6">
                    <a:lumMod val="50000"/>
                  </a:schemeClr>
                </a:solidFill>
                <a:latin typeface="+mn-ea"/>
              </a:rPr>
              <a:t>機制，或強化保管措施</a:t>
            </a:r>
            <a:r>
              <a:rPr lang="en-US" altLang="zh-TW" dirty="0" smtClean="0">
                <a:solidFill>
                  <a:schemeClr val="accent6">
                    <a:lumMod val="50000"/>
                  </a:schemeClr>
                </a:solidFill>
                <a:latin typeface="+mn-ea"/>
              </a:rPr>
              <a:t>(</a:t>
            </a:r>
            <a:r>
              <a:rPr lang="zh-TW" altLang="en-US" dirty="0" smtClean="0">
                <a:solidFill>
                  <a:schemeClr val="accent6">
                    <a:lumMod val="50000"/>
                  </a:schemeClr>
                </a:solidFill>
                <a:latin typeface="+mn-ea"/>
              </a:rPr>
              <a:t>如增加盤點頻率</a:t>
            </a:r>
            <a:r>
              <a:rPr lang="en-US" altLang="zh-TW" dirty="0" smtClean="0">
                <a:solidFill>
                  <a:schemeClr val="accent6">
                    <a:lumMod val="50000"/>
                  </a:schemeClr>
                </a:solidFill>
                <a:latin typeface="+mn-ea"/>
              </a:rPr>
              <a:t>)</a:t>
            </a:r>
          </a:p>
          <a:p>
            <a:pPr marL="285750" lvl="0" indent="-285750">
              <a:buFont typeface="Arial" panose="020B0604020202020204" pitchFamily="34" charset="0"/>
              <a:buChar char="•"/>
            </a:pPr>
            <a:r>
              <a:rPr lang="zh-TW" altLang="en-US" dirty="0" smtClean="0">
                <a:solidFill>
                  <a:schemeClr val="accent6">
                    <a:lumMod val="50000"/>
                  </a:schemeClr>
                </a:solidFill>
                <a:latin typeface="+mn-ea"/>
              </a:rPr>
              <a:t>對於相關耗用率未有相關檢覈管控措施</a:t>
            </a:r>
            <a:endParaRPr lang="en-US" altLang="zh-TW" dirty="0" smtClean="0">
              <a:solidFill>
                <a:schemeClr val="accent6">
                  <a:lumMod val="50000"/>
                </a:schemeClr>
              </a:solidFill>
              <a:latin typeface="+mn-ea"/>
            </a:endParaRPr>
          </a:p>
        </p:txBody>
      </p:sp>
      <p:sp>
        <p:nvSpPr>
          <p:cNvPr id="40" name="矩形 39"/>
          <p:cNvSpPr/>
          <p:nvPr/>
        </p:nvSpPr>
        <p:spPr>
          <a:xfrm>
            <a:off x="4860518" y="993829"/>
            <a:ext cx="3707340" cy="369332"/>
          </a:xfrm>
          <a:prstGeom prst="rect">
            <a:avLst/>
          </a:prstGeom>
        </p:spPr>
        <p:txBody>
          <a:bodyPr wrap="square">
            <a:spAutoFit/>
          </a:bodyPr>
          <a:lstStyle/>
          <a:p>
            <a:r>
              <a:rPr lang="zh-TW" altLang="en-US" dirty="0" smtClean="0">
                <a:solidFill>
                  <a:schemeClr val="accent6">
                    <a:lumMod val="50000"/>
                  </a:schemeClr>
                </a:solidFill>
                <a:latin typeface="+mn-ea"/>
              </a:rPr>
              <a:t>對於高價值原料未加強控制機制</a:t>
            </a:r>
            <a:endParaRPr lang="zh-TW" altLang="en-US" dirty="0">
              <a:solidFill>
                <a:schemeClr val="accent6">
                  <a:lumMod val="50000"/>
                </a:schemeClr>
              </a:solidFill>
              <a:latin typeface="+mn-ea"/>
              <a:ea typeface="+mn-ea"/>
            </a:endParaRPr>
          </a:p>
        </p:txBody>
      </p:sp>
      <p:cxnSp>
        <p:nvCxnSpPr>
          <p:cNvPr id="50" name="直線單箭頭接點 49"/>
          <p:cNvCxnSpPr/>
          <p:nvPr/>
        </p:nvCxnSpPr>
        <p:spPr>
          <a:xfrm flipV="1">
            <a:off x="3001445" y="2077536"/>
            <a:ext cx="1950314" cy="3544"/>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文字方塊 50"/>
          <p:cNvSpPr txBox="1"/>
          <p:nvPr/>
        </p:nvSpPr>
        <p:spPr>
          <a:xfrm>
            <a:off x="5307578" y="1419651"/>
            <a:ext cx="2006557" cy="369332"/>
          </a:xfrm>
          <a:prstGeom prst="rect">
            <a:avLst/>
          </a:prstGeom>
          <a:noFill/>
        </p:spPr>
        <p:txBody>
          <a:bodyPr wrap="square" rtlCol="0">
            <a:spAutoFit/>
          </a:bodyPr>
          <a:lstStyle/>
          <a:p>
            <a:r>
              <a:rPr lang="zh-TW" altLang="en-US" dirty="0" smtClean="0">
                <a:solidFill>
                  <a:schemeClr val="accent5"/>
                </a:solidFill>
                <a:latin typeface="+mn-ea"/>
                <a:ea typeface="+mn-ea"/>
              </a:rPr>
              <a:t>投入生產</a:t>
            </a:r>
            <a:endParaRPr lang="zh-TW" altLang="en-US" dirty="0">
              <a:solidFill>
                <a:schemeClr val="accent5"/>
              </a:solidFill>
              <a:latin typeface="+mn-ea"/>
              <a:ea typeface="+mn-ea"/>
            </a:endParaRPr>
          </a:p>
        </p:txBody>
      </p:sp>
      <p:sp>
        <p:nvSpPr>
          <p:cNvPr id="33" name="六角星形 32"/>
          <p:cNvSpPr/>
          <p:nvPr/>
        </p:nvSpPr>
        <p:spPr>
          <a:xfrm rot="508451">
            <a:off x="6011090" y="2238359"/>
            <a:ext cx="3033386" cy="2580133"/>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盜賣公司原料</a:t>
            </a:r>
            <a:endParaRPr lang="en-US" altLang="zh-TW" b="1" dirty="0"/>
          </a:p>
          <a:p>
            <a:pPr algn="ctr"/>
            <a:r>
              <a:rPr lang="zh-TW" altLang="en-US" b="1" dirty="0" smtClean="0"/>
              <a:t>造成公司鉅額損失</a:t>
            </a:r>
            <a:endParaRPr lang="en-US" altLang="zh-TW" b="1" dirty="0" smtClean="0"/>
          </a:p>
          <a:p>
            <a:pPr algn="ctr"/>
            <a:r>
              <a:rPr lang="zh-TW" altLang="en-US" b="1" dirty="0" smtClean="0"/>
              <a:t>一干人移送法辦</a:t>
            </a:r>
            <a:endParaRPr lang="en-US" altLang="zh-TW" b="1" dirty="0" smtClean="0"/>
          </a:p>
        </p:txBody>
      </p:sp>
      <p:pic>
        <p:nvPicPr>
          <p:cNvPr id="30"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9688" y="2361664"/>
            <a:ext cx="543095" cy="54309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http://beachesbia.com/wp-content/uploads/2014/08/0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613" y="2399162"/>
            <a:ext cx="530520" cy="530520"/>
          </a:xfrm>
          <a:prstGeom prst="rect">
            <a:avLst/>
          </a:prstGeom>
          <a:noFill/>
          <a:extLst>
            <a:ext uri="{909E8E84-426E-40DD-AFC4-6F175D3DCCD1}">
              <a14:hiddenFill xmlns:a14="http://schemas.microsoft.com/office/drawing/2010/main">
                <a:solidFill>
                  <a:srgbClr val="FFFFFF"/>
                </a:solidFill>
              </a14:hiddenFill>
            </a:ext>
          </a:extLst>
        </p:spPr>
      </p:pic>
      <p:pic>
        <p:nvPicPr>
          <p:cNvPr id="7" name="圖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2970" y="1195140"/>
            <a:ext cx="1158397" cy="772702"/>
          </a:xfrm>
          <a:prstGeom prst="rect">
            <a:avLst/>
          </a:prstGeom>
        </p:spPr>
      </p:pic>
      <p:cxnSp>
        <p:nvCxnSpPr>
          <p:cNvPr id="35" name="直線單箭頭接點 34"/>
          <p:cNvCxnSpPr/>
          <p:nvPr/>
        </p:nvCxnSpPr>
        <p:spPr>
          <a:xfrm>
            <a:off x="3013052" y="2302461"/>
            <a:ext cx="1528127" cy="849937"/>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7" name="圖片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1519" y="1768975"/>
            <a:ext cx="1781281" cy="817990"/>
          </a:xfrm>
          <a:prstGeom prst="rect">
            <a:avLst/>
          </a:prstGeom>
        </p:spPr>
      </p:pic>
      <p:pic>
        <p:nvPicPr>
          <p:cNvPr id="38" name="圖片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96218" y="3307753"/>
            <a:ext cx="1631698" cy="1097317"/>
          </a:xfrm>
          <a:prstGeom prst="rect">
            <a:avLst/>
          </a:prstGeom>
        </p:spPr>
      </p:pic>
      <p:pic>
        <p:nvPicPr>
          <p:cNvPr id="39" name="圖片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22203" y="2819625"/>
            <a:ext cx="498877" cy="332773"/>
          </a:xfrm>
          <a:prstGeom prst="rect">
            <a:avLst/>
          </a:prstGeom>
        </p:spPr>
      </p:pic>
      <p:sp>
        <p:nvSpPr>
          <p:cNvPr id="44" name="文字方塊 43"/>
          <p:cNvSpPr txBox="1"/>
          <p:nvPr/>
        </p:nvSpPr>
        <p:spPr>
          <a:xfrm>
            <a:off x="4771128" y="2837514"/>
            <a:ext cx="2006557" cy="738664"/>
          </a:xfrm>
          <a:prstGeom prst="rect">
            <a:avLst/>
          </a:prstGeom>
          <a:noFill/>
        </p:spPr>
        <p:txBody>
          <a:bodyPr wrap="square" rtlCol="0">
            <a:spAutoFit/>
          </a:bodyPr>
          <a:lstStyle/>
          <a:p>
            <a:r>
              <a:rPr lang="en-US" altLang="zh-TW" sz="2400" dirty="0" smtClean="0">
                <a:solidFill>
                  <a:schemeClr val="accent5"/>
                </a:solidFill>
                <a:latin typeface="+mn-ea"/>
                <a:ea typeface="+mn-ea"/>
              </a:rPr>
              <a:t>???</a:t>
            </a:r>
          </a:p>
          <a:p>
            <a:endParaRPr lang="zh-TW" altLang="en-US" dirty="0">
              <a:solidFill>
                <a:schemeClr val="accent5"/>
              </a:solidFill>
              <a:latin typeface="+mn-ea"/>
              <a:ea typeface="+mn-ea"/>
            </a:endParaRPr>
          </a:p>
        </p:txBody>
      </p:sp>
    </p:spTree>
    <p:extLst>
      <p:ext uri="{BB962C8B-B14F-4D97-AF65-F5344CB8AC3E}">
        <p14:creationId xmlns:p14="http://schemas.microsoft.com/office/powerpoint/2010/main" val="2990680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ctrTitle" idx="4294967295"/>
          </p:nvPr>
        </p:nvSpPr>
        <p:spPr bwMode="auto">
          <a:xfrm>
            <a:off x="1258888" y="1628775"/>
            <a:ext cx="7058025" cy="3024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zh-TW" altLang="en-US" sz="4200" smtClean="0">
                <a:effectLst/>
              </a:rPr>
              <a:t>簡報結束</a:t>
            </a:r>
            <a:br>
              <a:rPr lang="zh-TW" altLang="en-US" sz="4200" smtClean="0">
                <a:effectLst/>
              </a:rPr>
            </a:br>
            <a:r>
              <a:rPr lang="zh-TW" altLang="en-US" sz="4200" smtClean="0">
                <a:effectLst/>
              </a:rPr>
              <a:t>敬請指教</a:t>
            </a:r>
            <a:endParaRPr lang="en-US" altLang="zh-TW" sz="4200" smtClean="0">
              <a:effectLst/>
            </a:endParaRPr>
          </a:p>
        </p:txBody>
      </p:sp>
      <p:sp>
        <p:nvSpPr>
          <p:cNvPr id="9219" name="投影片編號版面配置區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6DEC61B6-AD4E-4FB6-ADEE-07A1E08BC9C2}" type="slidenum">
              <a:rPr kumimoji="0" lang="zh-TW" altLang="en-US">
                <a:solidFill>
                  <a:srgbClr val="4B3E21"/>
                </a:solidFill>
                <a:latin typeface="Arial" panose="020B0604020202020204" pitchFamily="34" charset="0"/>
              </a:rPr>
              <a:pPr/>
              <a:t>32</a:t>
            </a:fld>
            <a:endParaRPr kumimoji="0" lang="en-US" altLang="zh-TW">
              <a:solidFill>
                <a:srgbClr val="4B3E2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45920" y="2204864"/>
            <a:ext cx="7498080" cy="1143000"/>
          </a:xfrm>
        </p:spPr>
        <p:txBody>
          <a:bodyPr>
            <a:normAutofit fontScale="90000"/>
          </a:bodyPr>
          <a:lstStyle/>
          <a:p>
            <a:pPr marL="82550" indent="0">
              <a:lnSpc>
                <a:spcPct val="150000"/>
              </a:lnSpc>
            </a:pPr>
            <a:r>
              <a:rPr lang="zh-TW" altLang="en-US" sz="4800" dirty="0">
                <a:solidFill>
                  <a:srgbClr val="1E190D"/>
                </a:solidFill>
              </a:rPr>
              <a:t>壹、內部控制涵蓋範圍</a:t>
            </a:r>
            <a:endParaRPr lang="en-US" altLang="zh-TW" sz="4800" dirty="0">
              <a:solidFill>
                <a:srgbClr val="1E190D"/>
              </a:solidFill>
            </a:endParaRPr>
          </a:p>
        </p:txBody>
      </p:sp>
      <p:sp>
        <p:nvSpPr>
          <p:cNvPr id="3" name="投影片編號版面配置區 2"/>
          <p:cNvSpPr>
            <a:spLocks noGrp="1"/>
          </p:cNvSpPr>
          <p:nvPr>
            <p:ph type="sldNum" sz="quarter" idx="10"/>
          </p:nvPr>
        </p:nvSpPr>
        <p:spPr/>
        <p:txBody>
          <a:bodyPr/>
          <a:lstStyle/>
          <a:p>
            <a:fld id="{1D82B37B-D9D0-4312-B283-F49F6A54CC9A}" type="slidenum">
              <a:rPr lang="zh-TW" altLang="en-US" smtClean="0"/>
              <a:pPr/>
              <a:t>4</a:t>
            </a:fld>
            <a:endParaRPr lang="en-US" altLang="zh-TW"/>
          </a:p>
        </p:txBody>
      </p:sp>
    </p:spTree>
    <p:extLst>
      <p:ext uri="{BB962C8B-B14F-4D97-AF65-F5344CB8AC3E}">
        <p14:creationId xmlns:p14="http://schemas.microsoft.com/office/powerpoint/2010/main" val="67761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109728" indent="0">
              <a:buNone/>
            </a:pPr>
            <a:endParaRPr lang="en-US" altLang="zh-TW" dirty="0" smtClean="0"/>
          </a:p>
        </p:txBody>
      </p:sp>
      <p:sp>
        <p:nvSpPr>
          <p:cNvPr id="3" name="標題 2"/>
          <p:cNvSpPr>
            <a:spLocks noGrp="1"/>
          </p:cNvSpPr>
          <p:nvPr>
            <p:ph type="title"/>
          </p:nvPr>
        </p:nvSpPr>
        <p:spPr/>
        <p:txBody>
          <a:bodyPr/>
          <a:lstStyle/>
          <a:p>
            <a:pPr marL="0" indent="0">
              <a:buNone/>
            </a:pPr>
            <a:r>
              <a:rPr lang="zh-TW" altLang="en-US" dirty="0" smtClean="0"/>
              <a:t>內部控制主要範圍</a:t>
            </a:r>
            <a:endParaRPr lang="zh-TW" altLang="en-US" dirty="0"/>
          </a:p>
        </p:txBody>
      </p:sp>
      <p:graphicFrame>
        <p:nvGraphicFramePr>
          <p:cNvPr id="5" name="資料庫圖表 4"/>
          <p:cNvGraphicFramePr/>
          <p:nvPr>
            <p:extLst>
              <p:ext uri="{D42A27DB-BD31-4B8C-83A1-F6EECF244321}">
                <p14:modId xmlns:p14="http://schemas.microsoft.com/office/powerpoint/2010/main" val="275352731"/>
              </p:ext>
            </p:extLst>
          </p:nvPr>
        </p:nvGraphicFramePr>
        <p:xfrm>
          <a:off x="1524000" y="1397000"/>
          <a:ext cx="6576392"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5</a:t>
            </a:fld>
            <a:endParaRPr lang="zh-TW" altLang="en-US"/>
          </a:p>
        </p:txBody>
      </p:sp>
    </p:spTree>
    <p:extLst>
      <p:ext uri="{BB962C8B-B14F-4D97-AF65-F5344CB8AC3E}">
        <p14:creationId xmlns:p14="http://schemas.microsoft.com/office/powerpoint/2010/main" val="535849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109728" indent="0">
              <a:buNone/>
            </a:pPr>
            <a:endParaRPr lang="en-US" altLang="zh-TW" dirty="0" smtClean="0"/>
          </a:p>
        </p:txBody>
      </p:sp>
      <p:sp>
        <p:nvSpPr>
          <p:cNvPr id="3" name="標題 2"/>
          <p:cNvSpPr>
            <a:spLocks noGrp="1"/>
          </p:cNvSpPr>
          <p:nvPr>
            <p:ph type="title"/>
          </p:nvPr>
        </p:nvSpPr>
        <p:spPr>
          <a:xfrm>
            <a:off x="1147922" y="50449"/>
            <a:ext cx="7499350" cy="1143000"/>
          </a:xfrm>
        </p:spPr>
        <p:txBody>
          <a:bodyPr/>
          <a:lstStyle/>
          <a:p>
            <a:pPr marL="0" indent="0">
              <a:buNone/>
            </a:pPr>
            <a:r>
              <a:rPr lang="zh-TW" altLang="en-US" dirty="0" smtClean="0"/>
              <a:t>內部控制主要範圍</a:t>
            </a:r>
            <a:r>
              <a:rPr lang="en-US" altLang="zh-TW" dirty="0" smtClean="0"/>
              <a:t>-cont.</a:t>
            </a:r>
            <a:endParaRPr lang="zh-TW" altLang="en-US" dirty="0"/>
          </a:p>
        </p:txBody>
      </p:sp>
      <p:graphicFrame>
        <p:nvGraphicFramePr>
          <p:cNvPr id="5" name="資料庫圖表 4"/>
          <p:cNvGraphicFramePr/>
          <p:nvPr>
            <p:extLst>
              <p:ext uri="{D42A27DB-BD31-4B8C-83A1-F6EECF244321}">
                <p14:modId xmlns:p14="http://schemas.microsoft.com/office/powerpoint/2010/main" val="781093180"/>
              </p:ext>
            </p:extLst>
          </p:nvPr>
        </p:nvGraphicFramePr>
        <p:xfrm>
          <a:off x="644638" y="941008"/>
          <a:ext cx="836839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6</a:t>
            </a:fld>
            <a:endParaRPr lang="zh-TW" altLang="en-US"/>
          </a:p>
        </p:txBody>
      </p:sp>
    </p:spTree>
    <p:extLst>
      <p:ext uri="{BB962C8B-B14F-4D97-AF65-F5344CB8AC3E}">
        <p14:creationId xmlns:p14="http://schemas.microsoft.com/office/powerpoint/2010/main" val="3485319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dirty="0" smtClean="0"/>
              <a:t>其他：</a:t>
            </a:r>
            <a:endParaRPr lang="en-US" altLang="zh-TW" dirty="0" smtClean="0"/>
          </a:p>
          <a:p>
            <a:pPr lvl="2"/>
            <a:r>
              <a:rPr lang="zh-TW" altLang="en-US" dirty="0" smtClean="0"/>
              <a:t>審計委員會議事運作之管理</a:t>
            </a:r>
            <a:endParaRPr lang="en-US" altLang="zh-TW" sz="1200" dirty="0" smtClean="0"/>
          </a:p>
          <a:p>
            <a:pPr lvl="2"/>
            <a:r>
              <a:rPr lang="zh-TW" altLang="en-US" dirty="0" smtClean="0"/>
              <a:t>防範</a:t>
            </a:r>
            <a:r>
              <a:rPr lang="zh-TW" altLang="en-US" dirty="0"/>
              <a:t>內線交易之</a:t>
            </a:r>
            <a:r>
              <a:rPr lang="zh-TW" altLang="en-US" dirty="0" smtClean="0"/>
              <a:t>管理</a:t>
            </a:r>
            <a:endParaRPr lang="en-US" altLang="zh-TW" dirty="0" smtClean="0"/>
          </a:p>
          <a:p>
            <a:pPr lvl="2"/>
            <a:r>
              <a:rPr lang="zh-TW" altLang="en-US" dirty="0" smtClean="0"/>
              <a:t>薪資報酬委員會運作之管理</a:t>
            </a:r>
            <a:endParaRPr lang="en-US" altLang="zh-TW" dirty="0" smtClean="0"/>
          </a:p>
        </p:txBody>
      </p:sp>
      <p:sp>
        <p:nvSpPr>
          <p:cNvPr id="3" name="標題 2"/>
          <p:cNvSpPr>
            <a:spLocks noGrp="1"/>
          </p:cNvSpPr>
          <p:nvPr>
            <p:ph type="title"/>
          </p:nvPr>
        </p:nvSpPr>
        <p:spPr/>
        <p:txBody>
          <a:bodyPr/>
          <a:lstStyle/>
          <a:p>
            <a:pPr marL="0" indent="0">
              <a:buNone/>
            </a:pPr>
            <a:r>
              <a:rPr lang="zh-TW" altLang="en-US" dirty="0" smtClean="0"/>
              <a:t>內部控制主要範圍</a:t>
            </a:r>
            <a:r>
              <a:rPr lang="en-US" altLang="zh-TW" dirty="0" smtClean="0"/>
              <a:t>-cont.</a:t>
            </a:r>
            <a:endParaRPr lang="zh-TW" altLang="en-US" dirty="0"/>
          </a:p>
        </p:txBody>
      </p:sp>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7</a:t>
            </a:fld>
            <a:endParaRPr lang="zh-TW" altLang="en-US"/>
          </a:p>
        </p:txBody>
      </p:sp>
    </p:spTree>
    <p:extLst>
      <p:ext uri="{BB962C8B-B14F-4D97-AF65-F5344CB8AC3E}">
        <p14:creationId xmlns:p14="http://schemas.microsoft.com/office/powerpoint/2010/main" val="730530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2204864"/>
            <a:ext cx="7884368" cy="1143000"/>
          </a:xfrm>
        </p:spPr>
        <p:txBody>
          <a:bodyPr>
            <a:normAutofit fontScale="90000"/>
          </a:bodyPr>
          <a:lstStyle/>
          <a:p>
            <a:pPr marL="82550" indent="0">
              <a:lnSpc>
                <a:spcPct val="150000"/>
              </a:lnSpc>
            </a:pPr>
            <a:r>
              <a:rPr lang="zh-TW" altLang="en-US" sz="4800" dirty="0">
                <a:solidFill>
                  <a:srgbClr val="1E190D"/>
                </a:solidFill>
              </a:rPr>
              <a:t>貳、近期內控查核</a:t>
            </a:r>
            <a:r>
              <a:rPr lang="zh-TW" altLang="en-US" sz="4800" dirty="0" smtClean="0">
                <a:solidFill>
                  <a:srgbClr val="1E190D"/>
                </a:solidFill>
              </a:rPr>
              <a:t>重點面向</a:t>
            </a:r>
            <a:r>
              <a:rPr lang="en-US" altLang="zh-TW" sz="4800" dirty="0" smtClean="0">
                <a:solidFill>
                  <a:srgbClr val="1E190D"/>
                </a:solidFill>
              </a:rPr>
              <a:t/>
            </a:r>
            <a:br>
              <a:rPr lang="en-US" altLang="zh-TW" sz="4800" dirty="0" smtClean="0">
                <a:solidFill>
                  <a:srgbClr val="1E190D"/>
                </a:solidFill>
              </a:rPr>
            </a:br>
            <a:r>
              <a:rPr lang="zh-TW" altLang="en-US" sz="4800" dirty="0" smtClean="0">
                <a:solidFill>
                  <a:srgbClr val="1E190D"/>
                </a:solidFill>
              </a:rPr>
              <a:t>        及</a:t>
            </a:r>
            <a:r>
              <a:rPr lang="zh-TW" altLang="en-US" sz="4800" dirty="0">
                <a:solidFill>
                  <a:srgbClr val="1E190D"/>
                </a:solidFill>
              </a:rPr>
              <a:t>常見缺失</a:t>
            </a:r>
          </a:p>
        </p:txBody>
      </p:sp>
      <p:sp>
        <p:nvSpPr>
          <p:cNvPr id="3" name="投影片編號版面配置區 2"/>
          <p:cNvSpPr>
            <a:spLocks noGrp="1"/>
          </p:cNvSpPr>
          <p:nvPr>
            <p:ph type="sldNum" sz="quarter" idx="10"/>
          </p:nvPr>
        </p:nvSpPr>
        <p:spPr/>
        <p:txBody>
          <a:bodyPr/>
          <a:lstStyle/>
          <a:p>
            <a:fld id="{1D82B37B-D9D0-4312-B283-F49F6A54CC9A}" type="slidenum">
              <a:rPr lang="zh-TW" altLang="en-US" smtClean="0"/>
              <a:pPr/>
              <a:t>8</a:t>
            </a:fld>
            <a:endParaRPr lang="en-US" altLang="zh-TW"/>
          </a:p>
        </p:txBody>
      </p:sp>
    </p:spTree>
    <p:extLst>
      <p:ext uri="{BB962C8B-B14F-4D97-AF65-F5344CB8AC3E}">
        <p14:creationId xmlns:p14="http://schemas.microsoft.com/office/powerpoint/2010/main" val="374497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0" indent="0">
              <a:buNone/>
            </a:pPr>
            <a:r>
              <a:rPr lang="zh-TW" altLang="en-US" dirty="0"/>
              <a:t>近期內控查核</a:t>
            </a:r>
            <a:r>
              <a:rPr lang="zh-TW" altLang="en-US" dirty="0" smtClean="0"/>
              <a:t>重點面向</a:t>
            </a:r>
            <a:endParaRPr lang="zh-TW" altLang="en-US" dirty="0"/>
          </a:p>
        </p:txBody>
      </p:sp>
      <p:sp>
        <p:nvSpPr>
          <p:cNvPr id="3" name="內容版面配置區 2"/>
          <p:cNvSpPr>
            <a:spLocks noGrp="1"/>
          </p:cNvSpPr>
          <p:nvPr>
            <p:ph idx="1"/>
          </p:nvPr>
        </p:nvSpPr>
        <p:spPr>
          <a:xfrm>
            <a:off x="1343025" y="1196752"/>
            <a:ext cx="7499350" cy="4800600"/>
          </a:xfrm>
        </p:spPr>
        <p:txBody>
          <a:bodyPr/>
          <a:lstStyle/>
          <a:p>
            <a:pPr eaLnBrk="1" hangingPunct="1">
              <a:defRPr/>
            </a:pPr>
            <a:r>
              <a:rPr lang="zh-TW" altLang="en-US" sz="2500" dirty="0"/>
              <a:t>年度稽核計劃 </a:t>
            </a:r>
          </a:p>
          <a:p>
            <a:pPr eaLnBrk="1" hangingPunct="1">
              <a:defRPr/>
            </a:pPr>
            <a:r>
              <a:rPr lang="zh-TW" altLang="en-US" sz="2500" dirty="0"/>
              <a:t>稽核報告及追蹤報告</a:t>
            </a:r>
          </a:p>
          <a:p>
            <a:r>
              <a:rPr lang="zh-TW" altLang="en-US" sz="2500" dirty="0" smtClean="0"/>
              <a:t>取得或處分資產</a:t>
            </a:r>
            <a:endParaRPr lang="en-US" altLang="zh-TW" sz="2500" dirty="0" smtClean="0"/>
          </a:p>
          <a:p>
            <a:r>
              <a:rPr lang="zh-TW" altLang="en-US" sz="2500" dirty="0" smtClean="0"/>
              <a:t>從事衍生性商品交易</a:t>
            </a:r>
            <a:endParaRPr lang="en-US" altLang="zh-TW" sz="2500" dirty="0" smtClean="0"/>
          </a:p>
          <a:p>
            <a:r>
              <a:rPr lang="zh-TW" altLang="en-US" sz="2500" dirty="0" smtClean="0"/>
              <a:t>資金貸與他人</a:t>
            </a:r>
            <a:endParaRPr lang="en-US" altLang="zh-TW" sz="2500" dirty="0" smtClean="0"/>
          </a:p>
          <a:p>
            <a:r>
              <a:rPr lang="zh-TW" altLang="en-US" sz="2500" dirty="0" smtClean="0"/>
              <a:t>為他人背書保證</a:t>
            </a:r>
            <a:endParaRPr lang="en-US" altLang="zh-TW" sz="2500" dirty="0" smtClean="0"/>
          </a:p>
          <a:p>
            <a:r>
              <a:rPr lang="zh-TW" altLang="en-US" sz="2500" dirty="0" smtClean="0"/>
              <a:t>董事會運作情形</a:t>
            </a:r>
            <a:endParaRPr lang="en-US" altLang="zh-TW" sz="2500" dirty="0" smtClean="0"/>
          </a:p>
          <a:p>
            <a:r>
              <a:rPr lang="zh-TW" altLang="en-US" sz="2500" dirty="0" smtClean="0"/>
              <a:t>防範</a:t>
            </a:r>
            <a:r>
              <a:rPr lang="zh-TW" altLang="en-US" sz="2500" dirty="0"/>
              <a:t>內線交易之</a:t>
            </a:r>
            <a:r>
              <a:rPr lang="zh-TW" altLang="en-US" sz="2500" dirty="0" smtClean="0"/>
              <a:t>管理</a:t>
            </a:r>
            <a:endParaRPr lang="en-US" altLang="zh-TW" sz="2500" dirty="0" smtClean="0"/>
          </a:p>
          <a:p>
            <a:r>
              <a:rPr lang="zh-TW" altLang="en-US" sz="2500" dirty="0"/>
              <a:t>庫藏股轉讓員工之管理</a:t>
            </a:r>
            <a:r>
              <a:rPr lang="zh-TW" altLang="en-US" sz="2500" dirty="0" smtClean="0"/>
              <a:t>作業</a:t>
            </a:r>
            <a:endParaRPr lang="en-US" altLang="zh-TW" sz="2500" dirty="0" smtClean="0"/>
          </a:p>
          <a:p>
            <a:r>
              <a:rPr lang="zh-TW" altLang="en-US" sz="2500" dirty="0" smtClean="0"/>
              <a:t>對子公司之監督與管理</a:t>
            </a:r>
            <a:endParaRPr lang="en-US" altLang="zh-TW" sz="2500" dirty="0" smtClean="0"/>
          </a:p>
          <a:p>
            <a:r>
              <a:rPr lang="zh-TW" altLang="en-US" sz="2500" dirty="0"/>
              <a:t>獨立董事資格條件及獨立性</a:t>
            </a:r>
            <a:r>
              <a:rPr lang="zh-TW" altLang="en-US" sz="2500" dirty="0" smtClean="0"/>
              <a:t>審查</a:t>
            </a:r>
            <a:endParaRPr lang="en-US" altLang="zh-TW" sz="25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9</a:t>
            </a:fld>
            <a:endParaRPr lang="en-US" altLang="zh-TW"/>
          </a:p>
        </p:txBody>
      </p:sp>
    </p:spTree>
    <p:extLst>
      <p:ext uri="{BB962C8B-B14F-4D97-AF65-F5344CB8AC3E}">
        <p14:creationId xmlns:p14="http://schemas.microsoft.com/office/powerpoint/2010/main" val="3817508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佈景主題1">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24657</TotalTime>
  <Words>2470</Words>
  <Application>Microsoft Office PowerPoint</Application>
  <PresentationFormat>如螢幕大小 (4:3)</PresentationFormat>
  <Paragraphs>265</Paragraphs>
  <Slides>32</Slides>
  <Notes>25</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32</vt:i4>
      </vt:variant>
    </vt:vector>
  </HeadingPairs>
  <TitlesOfParts>
    <vt:vector size="44" baseType="lpstr">
      <vt:lpstr>Arial Unicode MS</vt:lpstr>
      <vt:lpstr>Gill Sans MT</vt:lpstr>
      <vt:lpstr>微軟正黑體</vt:lpstr>
      <vt:lpstr>新細明體</vt:lpstr>
      <vt:lpstr>標楷體</vt:lpstr>
      <vt:lpstr>Arial</vt:lpstr>
      <vt:lpstr>Calibri</vt:lpstr>
      <vt:lpstr>Times New Roman</vt:lpstr>
      <vt:lpstr>Verdana</vt:lpstr>
      <vt:lpstr>Wingdings</vt:lpstr>
      <vt:lpstr>Wingdings 2</vt:lpstr>
      <vt:lpstr>佈景主題1</vt:lpstr>
      <vt:lpstr>從近期案例探討內控風險與內稽人員的重要性</vt:lpstr>
      <vt:lpstr>免責聲明</vt:lpstr>
      <vt:lpstr>簡報大綱</vt:lpstr>
      <vt:lpstr>壹、內部控制涵蓋範圍</vt:lpstr>
      <vt:lpstr>內部控制主要範圍</vt:lpstr>
      <vt:lpstr>內部控制主要範圍-cont.</vt:lpstr>
      <vt:lpstr>內部控制主要範圍-cont.</vt:lpstr>
      <vt:lpstr>貳、近期內控查核重點面向         及常見缺失</vt:lpstr>
      <vt:lpstr>近期內控查核重點面向</vt:lpstr>
      <vt:lpstr>近期內控查核---主要法源</vt:lpstr>
      <vt:lpstr>年度稽核計畫</vt:lpstr>
      <vt:lpstr>稽核報告及追蹤報告</vt:lpstr>
      <vt:lpstr>近期內控查核常見缺失-              取得或處分資產 </vt:lpstr>
      <vt:lpstr>近期內控查核常見缺失-            從事衍生性商品交易 </vt:lpstr>
      <vt:lpstr>近期內控查核常見缺失-                  資金貸與他人</vt:lpstr>
      <vt:lpstr>近期內控查核常見缺失-                為他人背書保證</vt:lpstr>
      <vt:lpstr>近期內控查核常見缺失-                董事會運作情形</vt:lpstr>
      <vt:lpstr>近期內控查核常見缺失-   董事會及薪資報酬委員會運作情形</vt:lpstr>
      <vt:lpstr>近期內控查核常見缺失-            防範內線交易之管理</vt:lpstr>
      <vt:lpstr>近期內控查核重點-          庫藏股轉讓員工之管理</vt:lpstr>
      <vt:lpstr>近期內控查核常見缺失-          對子公司之監督與管理</vt:lpstr>
      <vt:lpstr>近期內控查核常見缺失-          對子公司之監督與管理</vt:lpstr>
      <vt:lpstr>近期內控查核常見缺失-其它</vt:lpstr>
      <vt:lpstr>近期內控查核重點-  獨立董事資格條件及獨立性審查</vt:lpstr>
      <vt:lpstr>叁、案例分享 (案例均經改編，非特指或影射任何個案)</vt:lpstr>
      <vt:lpstr>案例一：盜開銀行支票</vt:lpstr>
      <vt:lpstr>案例二：盜開商業本票</vt:lpstr>
      <vt:lpstr>案例三：利用職務之便中飽私囊</vt:lpstr>
      <vt:lpstr>案例四：利用職權侵占款項</vt:lpstr>
      <vt:lpstr>案例五：瞞天過海，盜賣公司商品</vt:lpstr>
      <vt:lpstr>案例六：盜領生產原料</vt:lpstr>
      <vt:lpstr>簡報結束 敬請指教</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開放式基金受益憑證交易平台規劃方案</dc:title>
  <dc:creator>柯馥甄</dc:creator>
  <cp:lastModifiedBy>TPEX</cp:lastModifiedBy>
  <cp:revision>1222</cp:revision>
  <cp:lastPrinted>2016-09-09T07:06:57Z</cp:lastPrinted>
  <dcterms:created xsi:type="dcterms:W3CDTF">2014-05-30T02:47:52Z</dcterms:created>
  <dcterms:modified xsi:type="dcterms:W3CDTF">2017-10-11T08:01:02Z</dcterms:modified>
</cp:coreProperties>
</file>