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4" r:id="rId1"/>
  </p:sldMasterIdLst>
  <p:notesMasterIdLst>
    <p:notesMasterId r:id="rId43"/>
  </p:notesMasterIdLst>
  <p:handoutMasterIdLst>
    <p:handoutMasterId r:id="rId44"/>
  </p:handoutMasterIdLst>
  <p:sldIdLst>
    <p:sldId id="1100" r:id="rId2"/>
    <p:sldId id="1167" r:id="rId3"/>
    <p:sldId id="1173" r:id="rId4"/>
    <p:sldId id="1174" r:id="rId5"/>
    <p:sldId id="1175" r:id="rId6"/>
    <p:sldId id="1176" r:id="rId7"/>
    <p:sldId id="1113" r:id="rId8"/>
    <p:sldId id="1108" r:id="rId9"/>
    <p:sldId id="1177" r:id="rId10"/>
    <p:sldId id="1178" r:id="rId11"/>
    <p:sldId id="1179" r:id="rId12"/>
    <p:sldId id="1180" r:id="rId13"/>
    <p:sldId id="1145" r:id="rId14"/>
    <p:sldId id="1103" r:id="rId15"/>
    <p:sldId id="1104" r:id="rId16"/>
    <p:sldId id="1159" r:id="rId17"/>
    <p:sldId id="1181" r:id="rId18"/>
    <p:sldId id="1166" r:id="rId19"/>
    <p:sldId id="1155" r:id="rId20"/>
    <p:sldId id="1149" r:id="rId21"/>
    <p:sldId id="1157" r:id="rId22"/>
    <p:sldId id="1154" r:id="rId23"/>
    <p:sldId id="1158" r:id="rId24"/>
    <p:sldId id="1182" r:id="rId25"/>
    <p:sldId id="1156" r:id="rId26"/>
    <p:sldId id="1172" r:id="rId27"/>
    <p:sldId id="1168" r:id="rId28"/>
    <p:sldId id="1153" r:id="rId29"/>
    <p:sldId id="1160" r:id="rId30"/>
    <p:sldId id="1161" r:id="rId31"/>
    <p:sldId id="1162" r:id="rId32"/>
    <p:sldId id="1163" r:id="rId33"/>
    <p:sldId id="1164" r:id="rId34"/>
    <p:sldId id="1183" r:id="rId35"/>
    <p:sldId id="1184" r:id="rId36"/>
    <p:sldId id="1185" r:id="rId37"/>
    <p:sldId id="1186" r:id="rId38"/>
    <p:sldId id="1165" r:id="rId39"/>
    <p:sldId id="1169" r:id="rId40"/>
    <p:sldId id="1141" r:id="rId41"/>
    <p:sldId id="1187" r:id="rId42"/>
  </p:sldIdLst>
  <p:sldSz cx="9144000" cy="6858000" type="screen4x3"/>
  <p:notesSz cx="6797675" cy="9874250"/>
  <p:kinsoku lang="zh-TW" invalStChars="!),.:;?]}，、。．；：？！︰…‥﹐﹑﹒﹔﹕﹖﹗｜–︱—︳?︴﹏）︶﹜︸〕︺】︼》︾〉﹀」﹂』﹄﹚﹜﹞’”〞′·" invalEndChars="([{（︵﹛︷〔︹【︻《︽〈︿「﹁『﹃﹙﹛﹝‘“〝‵"/>
  <p:defaultTextStyle>
    <a:defPPr>
      <a:defRPr lang="zh-TW"/>
    </a:defPPr>
    <a:lvl1pPr algn="l" rtl="0" fontAlgn="base">
      <a:spcBef>
        <a:spcPct val="0"/>
      </a:spcBef>
      <a:spcAft>
        <a:spcPct val="0"/>
      </a:spcAft>
      <a:defRPr kumimoji="1" sz="2000" kern="1200">
        <a:solidFill>
          <a:schemeClr val="tx1"/>
        </a:solidFill>
        <a:latin typeface="Arial" charset="0"/>
        <a:ea typeface="新細明體" charset="-120"/>
        <a:cs typeface="+mn-cs"/>
      </a:defRPr>
    </a:lvl1pPr>
    <a:lvl2pPr marL="457200" algn="l" rtl="0" fontAlgn="base">
      <a:spcBef>
        <a:spcPct val="0"/>
      </a:spcBef>
      <a:spcAft>
        <a:spcPct val="0"/>
      </a:spcAft>
      <a:defRPr kumimoji="1" sz="2000" kern="1200">
        <a:solidFill>
          <a:schemeClr val="tx1"/>
        </a:solidFill>
        <a:latin typeface="Arial" charset="0"/>
        <a:ea typeface="新細明體" charset="-120"/>
        <a:cs typeface="+mn-cs"/>
      </a:defRPr>
    </a:lvl2pPr>
    <a:lvl3pPr marL="914400" algn="l" rtl="0" fontAlgn="base">
      <a:spcBef>
        <a:spcPct val="0"/>
      </a:spcBef>
      <a:spcAft>
        <a:spcPct val="0"/>
      </a:spcAft>
      <a:defRPr kumimoji="1" sz="2000" kern="1200">
        <a:solidFill>
          <a:schemeClr val="tx1"/>
        </a:solidFill>
        <a:latin typeface="Arial" charset="0"/>
        <a:ea typeface="新細明體" charset="-120"/>
        <a:cs typeface="+mn-cs"/>
      </a:defRPr>
    </a:lvl3pPr>
    <a:lvl4pPr marL="1371600" algn="l" rtl="0" fontAlgn="base">
      <a:spcBef>
        <a:spcPct val="0"/>
      </a:spcBef>
      <a:spcAft>
        <a:spcPct val="0"/>
      </a:spcAft>
      <a:defRPr kumimoji="1" sz="2000" kern="1200">
        <a:solidFill>
          <a:schemeClr val="tx1"/>
        </a:solidFill>
        <a:latin typeface="Arial" charset="0"/>
        <a:ea typeface="新細明體" charset="-120"/>
        <a:cs typeface="+mn-cs"/>
      </a:defRPr>
    </a:lvl4pPr>
    <a:lvl5pPr marL="1828800" algn="l" rtl="0" fontAlgn="base">
      <a:spcBef>
        <a:spcPct val="0"/>
      </a:spcBef>
      <a:spcAft>
        <a:spcPct val="0"/>
      </a:spcAft>
      <a:defRPr kumimoji="1" sz="2000" kern="1200">
        <a:solidFill>
          <a:schemeClr val="tx1"/>
        </a:solidFill>
        <a:latin typeface="Arial" charset="0"/>
        <a:ea typeface="新細明體" charset="-120"/>
        <a:cs typeface="+mn-cs"/>
      </a:defRPr>
    </a:lvl5pPr>
    <a:lvl6pPr marL="2286000" algn="l" defTabSz="914400" rtl="0" eaLnBrk="1" latinLnBrk="0" hangingPunct="1">
      <a:defRPr kumimoji="1" sz="2000" kern="1200">
        <a:solidFill>
          <a:schemeClr val="tx1"/>
        </a:solidFill>
        <a:latin typeface="Arial" charset="0"/>
        <a:ea typeface="新細明體" charset="-120"/>
        <a:cs typeface="+mn-cs"/>
      </a:defRPr>
    </a:lvl6pPr>
    <a:lvl7pPr marL="2743200" algn="l" defTabSz="914400" rtl="0" eaLnBrk="1" latinLnBrk="0" hangingPunct="1">
      <a:defRPr kumimoji="1" sz="2000" kern="1200">
        <a:solidFill>
          <a:schemeClr val="tx1"/>
        </a:solidFill>
        <a:latin typeface="Arial" charset="0"/>
        <a:ea typeface="新細明體" charset="-120"/>
        <a:cs typeface="+mn-cs"/>
      </a:defRPr>
    </a:lvl7pPr>
    <a:lvl8pPr marL="3200400" algn="l" defTabSz="914400" rtl="0" eaLnBrk="1" latinLnBrk="0" hangingPunct="1">
      <a:defRPr kumimoji="1" sz="2000" kern="1200">
        <a:solidFill>
          <a:schemeClr val="tx1"/>
        </a:solidFill>
        <a:latin typeface="Arial" charset="0"/>
        <a:ea typeface="新細明體" charset="-120"/>
        <a:cs typeface="+mn-cs"/>
      </a:defRPr>
    </a:lvl8pPr>
    <a:lvl9pPr marL="3657600" algn="l" defTabSz="914400" rtl="0" eaLnBrk="1" latinLnBrk="0" hangingPunct="1">
      <a:defRPr kumimoji="1" sz="2000"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D1A375"/>
    <a:srgbClr val="0070C0"/>
    <a:srgbClr val="006600"/>
    <a:srgbClr val="CA945E"/>
    <a:srgbClr val="B7C864"/>
    <a:srgbClr val="99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佈景主題樣式 1 - 輔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FECB4D8-DB02-4DC6-A0A2-4F2EBAE1DC90}" styleName="中等深淺樣式 1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佈景主題樣式 1 - 輔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C7853C-536D-4A76-A0AE-DD22124D55A5}" styleName="佈景主題樣式 1 - 輔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29" autoAdjust="0"/>
    <p:restoredTop sz="92446" autoAdjust="0"/>
  </p:normalViewPr>
  <p:slideViewPr>
    <p:cSldViewPr>
      <p:cViewPr>
        <p:scale>
          <a:sx n="55" d="100"/>
          <a:sy n="55" d="100"/>
        </p:scale>
        <p:origin x="-1794" y="-696"/>
      </p:cViewPr>
      <p:guideLst>
        <p:guide orient="horz" pos="2160"/>
        <p:guide pos="2880"/>
      </p:guideLst>
    </p:cSldViewPr>
  </p:slideViewPr>
  <p:outlineViewPr>
    <p:cViewPr>
      <p:scale>
        <a:sx n="33" d="100"/>
        <a:sy n="33" d="100"/>
      </p:scale>
      <p:origin x="0" y="21012"/>
    </p:cViewPr>
    <p:sldLst>
      <p:sld r:id="rId1" collapse="1"/>
      <p:sld r:id="rId2" collapse="1"/>
    </p:sldLst>
  </p:outlineViewPr>
  <p:notesTextViewPr>
    <p:cViewPr>
      <p:scale>
        <a:sx n="100" d="100"/>
        <a:sy n="100" d="100"/>
      </p:scale>
      <p:origin x="0" y="0"/>
    </p:cViewPr>
  </p:notesTextViewPr>
  <p:sorterViewPr>
    <p:cViewPr>
      <p:scale>
        <a:sx n="100" d="100"/>
        <a:sy n="100" d="100"/>
      </p:scale>
      <p:origin x="0" y="12282"/>
    </p:cViewPr>
  </p:sorterViewPr>
  <p:notesViewPr>
    <p:cSldViewPr>
      <p:cViewPr>
        <p:scale>
          <a:sx n="100" d="100"/>
          <a:sy n="100" d="100"/>
        </p:scale>
        <p:origin x="-1560" y="2520"/>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8FAFBC-80CB-4843-B52B-0F37744EE82E}"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zh-TW" altLang="en-US"/>
        </a:p>
      </dgm:t>
    </dgm:pt>
    <dgm:pt modelId="{CBF82769-E7C6-4FF0-99AF-9A29E5E70F01}">
      <dgm:prSet phldrT="[文字]" custT="1"/>
      <dgm:spPr/>
      <dgm:t>
        <a:bodyPr/>
        <a:lstStyle/>
        <a:p>
          <a:r>
            <a:rPr lang="zh-TW" altLang="en-US" sz="3200" dirty="0" smtClean="0">
              <a:latin typeface="標楷體" pitchFamily="65" charset="-120"/>
              <a:ea typeface="標楷體" pitchFamily="65" charset="-120"/>
            </a:rPr>
            <a:t>內部機制</a:t>
          </a:r>
          <a:endParaRPr lang="zh-TW" altLang="en-US" sz="3200" dirty="0">
            <a:latin typeface="標楷體" pitchFamily="65" charset="-120"/>
            <a:ea typeface="標楷體" pitchFamily="65" charset="-120"/>
          </a:endParaRPr>
        </a:p>
      </dgm:t>
    </dgm:pt>
    <dgm:pt modelId="{B7533358-CBBE-4B48-B7DD-CED19E3901A2}" type="parTrans" cxnId="{CE882DAE-DCEF-4C38-B5B4-B3AC0355EDEE}">
      <dgm:prSet/>
      <dgm:spPr/>
      <dgm:t>
        <a:bodyPr/>
        <a:lstStyle/>
        <a:p>
          <a:endParaRPr lang="zh-TW" altLang="en-US" sz="2000"/>
        </a:p>
      </dgm:t>
    </dgm:pt>
    <dgm:pt modelId="{2E87B4A4-414E-4011-A37C-FDD46173C4DD}" type="sibTrans" cxnId="{CE882DAE-DCEF-4C38-B5B4-B3AC0355EDEE}">
      <dgm:prSet/>
      <dgm:spPr/>
      <dgm:t>
        <a:bodyPr/>
        <a:lstStyle/>
        <a:p>
          <a:endParaRPr lang="zh-TW" altLang="en-US" sz="2000"/>
        </a:p>
      </dgm:t>
    </dgm:pt>
    <dgm:pt modelId="{4D753BD6-FF66-4848-973A-F58BC36E49E6}">
      <dgm:prSet phldrT="[文字]" custT="1"/>
      <dgm:spPr/>
      <dgm:t>
        <a:bodyPr/>
        <a:lstStyle/>
        <a:p>
          <a:r>
            <a:rPr lang="zh-TW" altLang="en-US" sz="2400" dirty="0" smtClean="0">
              <a:latin typeface="標楷體" pitchFamily="65" charset="-120"/>
              <a:ea typeface="標楷體" pitchFamily="65" charset="-120"/>
            </a:rPr>
            <a:t>強化董事會職能</a:t>
          </a:r>
          <a:endParaRPr lang="zh-TW" altLang="en-US" sz="2400" dirty="0">
            <a:latin typeface="標楷體" pitchFamily="65" charset="-120"/>
            <a:ea typeface="標楷體" pitchFamily="65" charset="-120"/>
          </a:endParaRPr>
        </a:p>
      </dgm:t>
    </dgm:pt>
    <dgm:pt modelId="{B2954105-AD92-44BF-A82F-18638DC9386E}" type="parTrans" cxnId="{BE441349-6B4E-476E-B657-201552DDA4FF}">
      <dgm:prSet/>
      <dgm:spPr/>
      <dgm:t>
        <a:bodyPr/>
        <a:lstStyle/>
        <a:p>
          <a:endParaRPr lang="zh-TW" altLang="en-US" sz="2000"/>
        </a:p>
      </dgm:t>
    </dgm:pt>
    <dgm:pt modelId="{0914E84D-A808-4F55-9C64-47FBF6C5FCBA}" type="sibTrans" cxnId="{BE441349-6B4E-476E-B657-201552DDA4FF}">
      <dgm:prSet/>
      <dgm:spPr/>
      <dgm:t>
        <a:bodyPr/>
        <a:lstStyle/>
        <a:p>
          <a:endParaRPr lang="zh-TW" altLang="en-US" sz="2000"/>
        </a:p>
      </dgm:t>
    </dgm:pt>
    <dgm:pt modelId="{B6870127-5CE7-402D-B03A-6BB935F14253}">
      <dgm:prSet phldrT="[文字]" custT="1"/>
      <dgm:spPr/>
      <dgm:t>
        <a:bodyPr/>
        <a:lstStyle/>
        <a:p>
          <a:r>
            <a:rPr lang="zh-TW" altLang="en-US" sz="3200" dirty="0" smtClean="0">
              <a:latin typeface="標楷體" pitchFamily="65" charset="-120"/>
              <a:ea typeface="標楷體" pitchFamily="65" charset="-120"/>
            </a:rPr>
            <a:t>外部機制</a:t>
          </a:r>
          <a:endParaRPr lang="zh-TW" altLang="en-US" sz="3200" dirty="0">
            <a:latin typeface="標楷體" pitchFamily="65" charset="-120"/>
            <a:ea typeface="標楷體" pitchFamily="65" charset="-120"/>
          </a:endParaRPr>
        </a:p>
      </dgm:t>
    </dgm:pt>
    <dgm:pt modelId="{52E1173C-DDFC-4B99-9192-E4756D49DE84}" type="parTrans" cxnId="{89E9B39B-BDE4-457B-B20D-099071D2D567}">
      <dgm:prSet/>
      <dgm:spPr/>
      <dgm:t>
        <a:bodyPr/>
        <a:lstStyle/>
        <a:p>
          <a:endParaRPr lang="zh-TW" altLang="en-US" sz="2000"/>
        </a:p>
      </dgm:t>
    </dgm:pt>
    <dgm:pt modelId="{F644F129-845C-4D56-AAD6-FE2007A4C6A1}" type="sibTrans" cxnId="{89E9B39B-BDE4-457B-B20D-099071D2D567}">
      <dgm:prSet/>
      <dgm:spPr/>
      <dgm:t>
        <a:bodyPr/>
        <a:lstStyle/>
        <a:p>
          <a:endParaRPr lang="zh-TW" altLang="en-US" sz="2000"/>
        </a:p>
      </dgm:t>
    </dgm:pt>
    <dgm:pt modelId="{DC94CB9A-051A-4EDC-AD18-9E1E7A51635F}">
      <dgm:prSet phldrT="[文字]" custT="1"/>
      <dgm:spPr/>
      <dgm:t>
        <a:bodyPr/>
        <a:lstStyle/>
        <a:p>
          <a:r>
            <a:rPr lang="zh-TW" altLang="en-US" sz="2400" dirty="0" smtClean="0">
              <a:latin typeface="標楷體" pitchFamily="65" charset="-120"/>
              <a:ea typeface="標楷體" pitchFamily="65" charset="-120"/>
            </a:rPr>
            <a:t>法規制度之修正</a:t>
          </a:r>
          <a:endParaRPr lang="zh-TW" altLang="en-US" sz="2400" dirty="0">
            <a:latin typeface="標楷體" pitchFamily="65" charset="-120"/>
            <a:ea typeface="標楷體" pitchFamily="65" charset="-120"/>
          </a:endParaRPr>
        </a:p>
      </dgm:t>
    </dgm:pt>
    <dgm:pt modelId="{1F22073A-6173-4E02-AC2F-C326191630D5}" type="parTrans" cxnId="{FF27DF42-3815-468C-9989-159582C384DD}">
      <dgm:prSet/>
      <dgm:spPr/>
      <dgm:t>
        <a:bodyPr/>
        <a:lstStyle/>
        <a:p>
          <a:endParaRPr lang="zh-TW" altLang="en-US" sz="2000"/>
        </a:p>
      </dgm:t>
    </dgm:pt>
    <dgm:pt modelId="{62D87363-FD88-4232-AC42-3C01AD4721D0}" type="sibTrans" cxnId="{FF27DF42-3815-468C-9989-159582C384DD}">
      <dgm:prSet/>
      <dgm:spPr/>
      <dgm:t>
        <a:bodyPr/>
        <a:lstStyle/>
        <a:p>
          <a:endParaRPr lang="zh-TW" altLang="en-US" sz="2000"/>
        </a:p>
      </dgm:t>
    </dgm:pt>
    <dgm:pt modelId="{4E39F87B-C9BC-46CF-B649-ADAC89F781EF}">
      <dgm:prSet custT="1"/>
      <dgm:spPr/>
      <dgm:t>
        <a:bodyPr/>
        <a:lstStyle/>
        <a:p>
          <a:r>
            <a:rPr lang="zh-TW" altLang="en-US" sz="2400" dirty="0" smtClean="0">
              <a:latin typeface="標楷體" pitchFamily="65" charset="-120"/>
              <a:ea typeface="標楷體" pitchFamily="65" charset="-120"/>
            </a:rPr>
            <a:t>發揮監察人功能</a:t>
          </a:r>
          <a:endParaRPr lang="zh-TW" altLang="en-US" sz="2400" dirty="0">
            <a:latin typeface="標楷體" pitchFamily="65" charset="-120"/>
            <a:ea typeface="標楷體" pitchFamily="65" charset="-120"/>
          </a:endParaRPr>
        </a:p>
      </dgm:t>
    </dgm:pt>
    <dgm:pt modelId="{D4A33826-F5B6-411C-A33C-4C08131F31A3}" type="parTrans" cxnId="{DFB7243B-48A0-44CC-9FB1-92BB6CA1CFB2}">
      <dgm:prSet/>
      <dgm:spPr/>
      <dgm:t>
        <a:bodyPr/>
        <a:lstStyle/>
        <a:p>
          <a:endParaRPr lang="zh-TW" altLang="en-US"/>
        </a:p>
      </dgm:t>
    </dgm:pt>
    <dgm:pt modelId="{64DD3DB2-7AE8-4EB4-9B41-2C6FA67E8775}" type="sibTrans" cxnId="{DFB7243B-48A0-44CC-9FB1-92BB6CA1CFB2}">
      <dgm:prSet/>
      <dgm:spPr/>
      <dgm:t>
        <a:bodyPr/>
        <a:lstStyle/>
        <a:p>
          <a:endParaRPr lang="zh-TW" altLang="en-US"/>
        </a:p>
      </dgm:t>
    </dgm:pt>
    <dgm:pt modelId="{EB28FB47-AE02-4FB4-BFD2-D61228B33BC5}">
      <dgm:prSet custT="1"/>
      <dgm:spPr/>
      <dgm:t>
        <a:bodyPr/>
        <a:lstStyle/>
        <a:p>
          <a:r>
            <a:rPr lang="zh-TW" altLang="en-US" sz="2400" dirty="0" smtClean="0">
              <a:latin typeface="標楷體" pitchFamily="65" charset="-120"/>
              <a:ea typeface="標楷體" pitchFamily="65" charset="-120"/>
            </a:rPr>
            <a:t>內控制度之建立與執行</a:t>
          </a:r>
          <a:endParaRPr lang="zh-TW" altLang="en-US" sz="2400" dirty="0">
            <a:latin typeface="標楷體" pitchFamily="65" charset="-120"/>
            <a:ea typeface="標楷體" pitchFamily="65" charset="-120"/>
          </a:endParaRPr>
        </a:p>
      </dgm:t>
    </dgm:pt>
    <dgm:pt modelId="{1CF62EF5-3666-45D3-8B93-5C1167F599E9}" type="parTrans" cxnId="{82C0CA49-74DB-41DB-814B-0F2796A87EDD}">
      <dgm:prSet/>
      <dgm:spPr/>
      <dgm:t>
        <a:bodyPr/>
        <a:lstStyle/>
        <a:p>
          <a:endParaRPr lang="zh-TW" altLang="en-US"/>
        </a:p>
      </dgm:t>
    </dgm:pt>
    <dgm:pt modelId="{78F272ED-EC35-43CA-B30F-666D08F233A9}" type="sibTrans" cxnId="{82C0CA49-74DB-41DB-814B-0F2796A87EDD}">
      <dgm:prSet/>
      <dgm:spPr/>
      <dgm:t>
        <a:bodyPr/>
        <a:lstStyle/>
        <a:p>
          <a:endParaRPr lang="zh-TW" altLang="en-US"/>
        </a:p>
      </dgm:t>
    </dgm:pt>
    <dgm:pt modelId="{A24D248A-F7A2-4268-AAB0-C6789410BA64}">
      <dgm:prSet custT="1"/>
      <dgm:spPr/>
      <dgm:t>
        <a:bodyPr/>
        <a:lstStyle/>
        <a:p>
          <a:r>
            <a:rPr lang="zh-TW" altLang="en-US" sz="2400" dirty="0" smtClean="0">
              <a:latin typeface="標楷體" pitchFamily="65" charset="-120"/>
              <a:ea typeface="標楷體" pitchFamily="65" charset="-120"/>
            </a:rPr>
            <a:t>強化資訊公開</a:t>
          </a:r>
          <a:endParaRPr lang="zh-TW" altLang="en-US" sz="2400" dirty="0">
            <a:latin typeface="標楷體" pitchFamily="65" charset="-120"/>
            <a:ea typeface="標楷體" pitchFamily="65" charset="-120"/>
          </a:endParaRPr>
        </a:p>
      </dgm:t>
    </dgm:pt>
    <dgm:pt modelId="{960E8AAC-3973-4415-8263-07ECC0031953}" type="parTrans" cxnId="{6FC58319-5342-4088-839C-3B59704D0558}">
      <dgm:prSet/>
      <dgm:spPr/>
      <dgm:t>
        <a:bodyPr/>
        <a:lstStyle/>
        <a:p>
          <a:endParaRPr lang="zh-TW" altLang="en-US"/>
        </a:p>
      </dgm:t>
    </dgm:pt>
    <dgm:pt modelId="{CF9A8ECB-10CA-4EE8-82D2-E4D67A9BE0AB}" type="sibTrans" cxnId="{6FC58319-5342-4088-839C-3B59704D0558}">
      <dgm:prSet/>
      <dgm:spPr/>
      <dgm:t>
        <a:bodyPr/>
        <a:lstStyle/>
        <a:p>
          <a:endParaRPr lang="zh-TW" altLang="en-US"/>
        </a:p>
      </dgm:t>
    </dgm:pt>
    <dgm:pt modelId="{154C8FD6-39D8-4456-ADCD-2364D87F65C9}">
      <dgm:prSet custT="1"/>
      <dgm:spPr/>
      <dgm:t>
        <a:bodyPr/>
        <a:lstStyle/>
        <a:p>
          <a:r>
            <a:rPr lang="zh-TW" altLang="en-US" sz="2400" dirty="0" smtClean="0">
              <a:latin typeface="標楷體" pitchFamily="65" charset="-120"/>
              <a:ea typeface="標楷體" pitchFamily="65" charset="-120"/>
            </a:rPr>
            <a:t>鼓勵股東之參與</a:t>
          </a:r>
          <a:endParaRPr lang="zh-TW" altLang="en-US" sz="2400" dirty="0">
            <a:latin typeface="標楷體" pitchFamily="65" charset="-120"/>
            <a:ea typeface="標楷體" pitchFamily="65" charset="-120"/>
          </a:endParaRPr>
        </a:p>
      </dgm:t>
    </dgm:pt>
    <dgm:pt modelId="{6DCFAAB3-5925-4778-BF96-3B4638E5CD4C}" type="parTrans" cxnId="{94CFDE28-215E-4925-AF60-535DD719E3B0}">
      <dgm:prSet/>
      <dgm:spPr/>
      <dgm:t>
        <a:bodyPr/>
        <a:lstStyle/>
        <a:p>
          <a:endParaRPr lang="zh-TW" altLang="en-US"/>
        </a:p>
      </dgm:t>
    </dgm:pt>
    <dgm:pt modelId="{07DEA585-CED8-422A-9116-5CEC3C783110}" type="sibTrans" cxnId="{94CFDE28-215E-4925-AF60-535DD719E3B0}">
      <dgm:prSet/>
      <dgm:spPr/>
      <dgm:t>
        <a:bodyPr/>
        <a:lstStyle/>
        <a:p>
          <a:endParaRPr lang="zh-TW" altLang="en-US"/>
        </a:p>
      </dgm:t>
    </dgm:pt>
    <dgm:pt modelId="{6E77FB73-63CE-4C53-9475-02DEC8C6C485}">
      <dgm:prSet custT="1"/>
      <dgm:spPr/>
      <dgm:t>
        <a:bodyPr/>
        <a:lstStyle/>
        <a:p>
          <a:r>
            <a:rPr lang="zh-TW" altLang="en-US" sz="2400" dirty="0" smtClean="0">
              <a:latin typeface="標楷體" pitchFamily="65" charset="-120"/>
              <a:ea typeface="標楷體" pitchFamily="65" charset="-120"/>
            </a:rPr>
            <a:t>發揮外部專家之功能</a:t>
          </a:r>
          <a:endParaRPr lang="zh-TW" altLang="en-US" sz="2400" dirty="0">
            <a:latin typeface="標楷體" pitchFamily="65" charset="-120"/>
            <a:ea typeface="標楷體" pitchFamily="65" charset="-120"/>
          </a:endParaRPr>
        </a:p>
      </dgm:t>
    </dgm:pt>
    <dgm:pt modelId="{0F83B47B-3E9F-4942-A5E4-E2E3B42CDAD8}" type="parTrans" cxnId="{4139656F-91DB-474D-A466-2323970D06CE}">
      <dgm:prSet/>
      <dgm:spPr/>
      <dgm:t>
        <a:bodyPr/>
        <a:lstStyle/>
        <a:p>
          <a:endParaRPr lang="zh-TW" altLang="en-US"/>
        </a:p>
      </dgm:t>
    </dgm:pt>
    <dgm:pt modelId="{ADE6ABAF-77A3-4C95-95A3-211C30EC4FBC}" type="sibTrans" cxnId="{4139656F-91DB-474D-A466-2323970D06CE}">
      <dgm:prSet/>
      <dgm:spPr/>
      <dgm:t>
        <a:bodyPr/>
        <a:lstStyle/>
        <a:p>
          <a:endParaRPr lang="zh-TW" altLang="en-US"/>
        </a:p>
      </dgm:t>
    </dgm:pt>
    <dgm:pt modelId="{443E6F31-11E6-4055-B384-6249AA633575}">
      <dgm:prSet custT="1"/>
      <dgm:spPr/>
      <dgm:t>
        <a:bodyPr/>
        <a:lstStyle/>
        <a:p>
          <a:r>
            <a:rPr lang="zh-TW" altLang="en-US" sz="2400" dirty="0" smtClean="0">
              <a:latin typeface="標楷體" pitchFamily="65" charset="-120"/>
              <a:ea typeface="標楷體" pitchFamily="65" charset="-120"/>
            </a:rPr>
            <a:t>自律機構之運作</a:t>
          </a:r>
          <a:endParaRPr lang="zh-TW" altLang="en-US" sz="2400" dirty="0">
            <a:latin typeface="標楷體" pitchFamily="65" charset="-120"/>
            <a:ea typeface="標楷體" pitchFamily="65" charset="-120"/>
          </a:endParaRPr>
        </a:p>
      </dgm:t>
    </dgm:pt>
    <dgm:pt modelId="{3BD595F6-1044-4CA9-9FD9-CD53D0007C25}" type="parTrans" cxnId="{50E6525D-19B0-44B6-95F8-DF6CB5AB85F4}">
      <dgm:prSet/>
      <dgm:spPr/>
      <dgm:t>
        <a:bodyPr/>
        <a:lstStyle/>
        <a:p>
          <a:endParaRPr lang="zh-TW" altLang="en-US"/>
        </a:p>
      </dgm:t>
    </dgm:pt>
    <dgm:pt modelId="{26C826F9-7B2C-43CA-8352-1A7E4202002A}" type="sibTrans" cxnId="{50E6525D-19B0-44B6-95F8-DF6CB5AB85F4}">
      <dgm:prSet/>
      <dgm:spPr/>
      <dgm:t>
        <a:bodyPr/>
        <a:lstStyle/>
        <a:p>
          <a:endParaRPr lang="zh-TW" altLang="en-US"/>
        </a:p>
      </dgm:t>
    </dgm:pt>
    <dgm:pt modelId="{128FF43D-70C0-4398-BE47-933CA8B38A84}">
      <dgm:prSet custT="1"/>
      <dgm:spPr/>
      <dgm:t>
        <a:bodyPr/>
        <a:lstStyle/>
        <a:p>
          <a:r>
            <a:rPr lang="zh-TW" altLang="en-US" sz="2400" dirty="0" smtClean="0">
              <a:latin typeface="標楷體" pitchFamily="65" charset="-120"/>
              <a:ea typeface="標楷體" pitchFamily="65" charset="-120"/>
            </a:rPr>
            <a:t>主管機關或交易所之監督</a:t>
          </a:r>
          <a:endParaRPr lang="zh-TW" altLang="en-US" sz="2400" dirty="0">
            <a:latin typeface="標楷體" pitchFamily="65" charset="-120"/>
            <a:ea typeface="標楷體" pitchFamily="65" charset="-120"/>
          </a:endParaRPr>
        </a:p>
      </dgm:t>
    </dgm:pt>
    <dgm:pt modelId="{0ED6ED33-0CFA-4D23-A0FB-F21462BAE351}" type="parTrans" cxnId="{00B3F919-71EA-4690-92F5-09D729701736}">
      <dgm:prSet/>
      <dgm:spPr/>
      <dgm:t>
        <a:bodyPr/>
        <a:lstStyle/>
        <a:p>
          <a:endParaRPr lang="zh-TW" altLang="en-US"/>
        </a:p>
      </dgm:t>
    </dgm:pt>
    <dgm:pt modelId="{E69D5FCB-0451-409F-82E2-221FF0131A59}" type="sibTrans" cxnId="{00B3F919-71EA-4690-92F5-09D729701736}">
      <dgm:prSet/>
      <dgm:spPr/>
      <dgm:t>
        <a:bodyPr/>
        <a:lstStyle/>
        <a:p>
          <a:endParaRPr lang="zh-TW" altLang="en-US"/>
        </a:p>
      </dgm:t>
    </dgm:pt>
    <dgm:pt modelId="{E931F1D3-A3BC-4AAE-9ADF-CDC03AEDDB3E}">
      <dgm:prSet custT="1"/>
      <dgm:spPr/>
      <dgm:t>
        <a:bodyPr/>
        <a:lstStyle/>
        <a:p>
          <a:r>
            <a:rPr lang="zh-TW" altLang="en-US" sz="2400" dirty="0" smtClean="0">
              <a:latin typeface="標楷體" pitchFamily="65" charset="-120"/>
              <a:ea typeface="標楷體" pitchFamily="65" charset="-120"/>
            </a:rPr>
            <a:t>司法制度之發揮</a:t>
          </a:r>
          <a:endParaRPr lang="zh-TW" altLang="en-US" sz="2400" dirty="0">
            <a:latin typeface="標楷體" pitchFamily="65" charset="-120"/>
            <a:ea typeface="標楷體" pitchFamily="65" charset="-120"/>
          </a:endParaRPr>
        </a:p>
      </dgm:t>
    </dgm:pt>
    <dgm:pt modelId="{2831A16B-7AE7-443E-99B0-05FC47CAB698}" type="parTrans" cxnId="{410F69DA-4A79-461E-9FAE-77017E428CA3}">
      <dgm:prSet/>
      <dgm:spPr/>
      <dgm:t>
        <a:bodyPr/>
        <a:lstStyle/>
        <a:p>
          <a:endParaRPr lang="zh-TW" altLang="en-US"/>
        </a:p>
      </dgm:t>
    </dgm:pt>
    <dgm:pt modelId="{32A0B0E3-5D81-44A5-84A3-85B317ED14AC}" type="sibTrans" cxnId="{410F69DA-4A79-461E-9FAE-77017E428CA3}">
      <dgm:prSet/>
      <dgm:spPr/>
      <dgm:t>
        <a:bodyPr/>
        <a:lstStyle/>
        <a:p>
          <a:endParaRPr lang="zh-TW" altLang="en-US"/>
        </a:p>
      </dgm:t>
    </dgm:pt>
    <dgm:pt modelId="{D2D1F21D-8576-4699-9618-568F9A357A1A}" type="pres">
      <dgm:prSet presAssocID="{D68FAFBC-80CB-4843-B52B-0F37744EE82E}" presName="Name0" presStyleCnt="0">
        <dgm:presLayoutVars>
          <dgm:dir/>
          <dgm:animLvl val="lvl"/>
          <dgm:resizeHandles val="exact"/>
        </dgm:presLayoutVars>
      </dgm:prSet>
      <dgm:spPr/>
      <dgm:t>
        <a:bodyPr/>
        <a:lstStyle/>
        <a:p>
          <a:endParaRPr lang="zh-TW" altLang="en-US"/>
        </a:p>
      </dgm:t>
    </dgm:pt>
    <dgm:pt modelId="{FB75ED31-FFC1-432D-A8FC-54EF2F577B37}" type="pres">
      <dgm:prSet presAssocID="{CBF82769-E7C6-4FF0-99AF-9A29E5E70F01}" presName="composite" presStyleCnt="0"/>
      <dgm:spPr/>
      <dgm:t>
        <a:bodyPr/>
        <a:lstStyle/>
        <a:p>
          <a:endParaRPr lang="zh-TW" altLang="en-US"/>
        </a:p>
      </dgm:t>
    </dgm:pt>
    <dgm:pt modelId="{FE294DFE-0836-489D-AD06-872D3D5B0977}" type="pres">
      <dgm:prSet presAssocID="{CBF82769-E7C6-4FF0-99AF-9A29E5E70F01}" presName="parTx" presStyleLbl="alignNode1" presStyleIdx="0" presStyleCnt="2" custScaleX="108112" custScaleY="87910" custLinFactNeighborX="-4571" custLinFactNeighborY="-2977">
        <dgm:presLayoutVars>
          <dgm:chMax val="0"/>
          <dgm:chPref val="0"/>
          <dgm:bulletEnabled val="1"/>
        </dgm:presLayoutVars>
      </dgm:prSet>
      <dgm:spPr/>
      <dgm:t>
        <a:bodyPr/>
        <a:lstStyle/>
        <a:p>
          <a:endParaRPr lang="zh-TW" altLang="en-US"/>
        </a:p>
      </dgm:t>
    </dgm:pt>
    <dgm:pt modelId="{0961FD48-DC60-4F5A-B4BE-8159A069DCA1}" type="pres">
      <dgm:prSet presAssocID="{CBF82769-E7C6-4FF0-99AF-9A29E5E70F01}" presName="desTx" presStyleLbl="alignAccFollowNode1" presStyleIdx="0" presStyleCnt="2" custScaleX="107987">
        <dgm:presLayoutVars>
          <dgm:bulletEnabled val="1"/>
        </dgm:presLayoutVars>
      </dgm:prSet>
      <dgm:spPr/>
      <dgm:t>
        <a:bodyPr/>
        <a:lstStyle/>
        <a:p>
          <a:endParaRPr lang="zh-TW" altLang="en-US"/>
        </a:p>
      </dgm:t>
    </dgm:pt>
    <dgm:pt modelId="{6FC4A8AA-0373-4096-A16C-7E3FDD21A2AA}" type="pres">
      <dgm:prSet presAssocID="{2E87B4A4-414E-4011-A37C-FDD46173C4DD}" presName="space" presStyleCnt="0"/>
      <dgm:spPr/>
      <dgm:t>
        <a:bodyPr/>
        <a:lstStyle/>
        <a:p>
          <a:endParaRPr lang="zh-TW" altLang="en-US"/>
        </a:p>
      </dgm:t>
    </dgm:pt>
    <dgm:pt modelId="{BDC6A87B-2CDA-434C-AB68-8D27B7A48ADC}" type="pres">
      <dgm:prSet presAssocID="{B6870127-5CE7-402D-B03A-6BB935F14253}" presName="composite" presStyleCnt="0"/>
      <dgm:spPr/>
      <dgm:t>
        <a:bodyPr/>
        <a:lstStyle/>
        <a:p>
          <a:endParaRPr lang="zh-TW" altLang="en-US"/>
        </a:p>
      </dgm:t>
    </dgm:pt>
    <dgm:pt modelId="{24C376F3-2884-43B6-B5B2-F24C6447B2C8}" type="pres">
      <dgm:prSet presAssocID="{B6870127-5CE7-402D-B03A-6BB935F14253}" presName="parTx" presStyleLbl="alignNode1" presStyleIdx="1" presStyleCnt="2" custScaleX="113365" custScaleY="93245">
        <dgm:presLayoutVars>
          <dgm:chMax val="0"/>
          <dgm:chPref val="0"/>
          <dgm:bulletEnabled val="1"/>
        </dgm:presLayoutVars>
      </dgm:prSet>
      <dgm:spPr/>
      <dgm:t>
        <a:bodyPr/>
        <a:lstStyle/>
        <a:p>
          <a:endParaRPr lang="zh-TW" altLang="en-US"/>
        </a:p>
      </dgm:t>
    </dgm:pt>
    <dgm:pt modelId="{C6B6B90F-88D0-47E0-B9F4-50CA2B53B6AD}" type="pres">
      <dgm:prSet presAssocID="{B6870127-5CE7-402D-B03A-6BB935F14253}" presName="desTx" presStyleLbl="alignAccFollowNode1" presStyleIdx="1" presStyleCnt="2" custScaleX="113415">
        <dgm:presLayoutVars>
          <dgm:bulletEnabled val="1"/>
        </dgm:presLayoutVars>
      </dgm:prSet>
      <dgm:spPr/>
      <dgm:t>
        <a:bodyPr/>
        <a:lstStyle/>
        <a:p>
          <a:endParaRPr lang="zh-TW" altLang="en-US"/>
        </a:p>
      </dgm:t>
    </dgm:pt>
  </dgm:ptLst>
  <dgm:cxnLst>
    <dgm:cxn modelId="{8E258029-ECA2-47B8-BCE5-7A05164240BE}" type="presOf" srcId="{DC94CB9A-051A-4EDC-AD18-9E1E7A51635F}" destId="{C6B6B90F-88D0-47E0-B9F4-50CA2B53B6AD}" srcOrd="0" destOrd="0" presId="urn:microsoft.com/office/officeart/2005/8/layout/hList1"/>
    <dgm:cxn modelId="{10B21493-2ACF-49D0-B9CC-2E8D6B502C4D}" type="presOf" srcId="{CBF82769-E7C6-4FF0-99AF-9A29E5E70F01}" destId="{FE294DFE-0836-489D-AD06-872D3D5B0977}" srcOrd="0" destOrd="0" presId="urn:microsoft.com/office/officeart/2005/8/layout/hList1"/>
    <dgm:cxn modelId="{4139656F-91DB-474D-A466-2323970D06CE}" srcId="{B6870127-5CE7-402D-B03A-6BB935F14253}" destId="{6E77FB73-63CE-4C53-9475-02DEC8C6C485}" srcOrd="1" destOrd="0" parTransId="{0F83B47B-3E9F-4942-A5E4-E2E3B42CDAD8}" sibTransId="{ADE6ABAF-77A3-4C95-95A3-211C30EC4FBC}"/>
    <dgm:cxn modelId="{010092DD-835E-4482-9038-0758E3AD52D6}" type="presOf" srcId="{4D753BD6-FF66-4848-973A-F58BC36E49E6}" destId="{0961FD48-DC60-4F5A-B4BE-8159A069DCA1}" srcOrd="0" destOrd="0" presId="urn:microsoft.com/office/officeart/2005/8/layout/hList1"/>
    <dgm:cxn modelId="{6FC58319-5342-4088-839C-3B59704D0558}" srcId="{CBF82769-E7C6-4FF0-99AF-9A29E5E70F01}" destId="{A24D248A-F7A2-4268-AAB0-C6789410BA64}" srcOrd="3" destOrd="0" parTransId="{960E8AAC-3973-4415-8263-07ECC0031953}" sibTransId="{CF9A8ECB-10CA-4EE8-82D2-E4D67A9BE0AB}"/>
    <dgm:cxn modelId="{DFB7243B-48A0-44CC-9FB1-92BB6CA1CFB2}" srcId="{CBF82769-E7C6-4FF0-99AF-9A29E5E70F01}" destId="{4E39F87B-C9BC-46CF-B649-ADAC89F781EF}" srcOrd="1" destOrd="0" parTransId="{D4A33826-F5B6-411C-A33C-4C08131F31A3}" sibTransId="{64DD3DB2-7AE8-4EB4-9B41-2C6FA67E8775}"/>
    <dgm:cxn modelId="{6BA6E38C-8810-423B-8D09-C30A9EEB48DC}" type="presOf" srcId="{EB28FB47-AE02-4FB4-BFD2-D61228B33BC5}" destId="{0961FD48-DC60-4F5A-B4BE-8159A069DCA1}" srcOrd="0" destOrd="2" presId="urn:microsoft.com/office/officeart/2005/8/layout/hList1"/>
    <dgm:cxn modelId="{CE882DAE-DCEF-4C38-B5B4-B3AC0355EDEE}" srcId="{D68FAFBC-80CB-4843-B52B-0F37744EE82E}" destId="{CBF82769-E7C6-4FF0-99AF-9A29E5E70F01}" srcOrd="0" destOrd="0" parTransId="{B7533358-CBBE-4B48-B7DD-CED19E3901A2}" sibTransId="{2E87B4A4-414E-4011-A37C-FDD46173C4DD}"/>
    <dgm:cxn modelId="{94CFDE28-215E-4925-AF60-535DD719E3B0}" srcId="{CBF82769-E7C6-4FF0-99AF-9A29E5E70F01}" destId="{154C8FD6-39D8-4456-ADCD-2364D87F65C9}" srcOrd="4" destOrd="0" parTransId="{6DCFAAB3-5925-4778-BF96-3B4638E5CD4C}" sibTransId="{07DEA585-CED8-422A-9116-5CEC3C783110}"/>
    <dgm:cxn modelId="{FF27DF42-3815-468C-9989-159582C384DD}" srcId="{B6870127-5CE7-402D-B03A-6BB935F14253}" destId="{DC94CB9A-051A-4EDC-AD18-9E1E7A51635F}" srcOrd="0" destOrd="0" parTransId="{1F22073A-6173-4E02-AC2F-C326191630D5}" sibTransId="{62D87363-FD88-4232-AC42-3C01AD4721D0}"/>
    <dgm:cxn modelId="{1AD7A0C8-6C09-4291-8970-C163515F6AA3}" type="presOf" srcId="{128FF43D-70C0-4398-BE47-933CA8B38A84}" destId="{C6B6B90F-88D0-47E0-B9F4-50CA2B53B6AD}" srcOrd="0" destOrd="3" presId="urn:microsoft.com/office/officeart/2005/8/layout/hList1"/>
    <dgm:cxn modelId="{4C029FF7-522B-471F-9D46-311F63B75F33}" type="presOf" srcId="{A24D248A-F7A2-4268-AAB0-C6789410BA64}" destId="{0961FD48-DC60-4F5A-B4BE-8159A069DCA1}" srcOrd="0" destOrd="3" presId="urn:microsoft.com/office/officeart/2005/8/layout/hList1"/>
    <dgm:cxn modelId="{E66515A3-ECA5-4CEC-8C4E-A2E91183DCE4}" type="presOf" srcId="{E931F1D3-A3BC-4AAE-9ADF-CDC03AEDDB3E}" destId="{C6B6B90F-88D0-47E0-B9F4-50CA2B53B6AD}" srcOrd="0" destOrd="4" presId="urn:microsoft.com/office/officeart/2005/8/layout/hList1"/>
    <dgm:cxn modelId="{24FAF60E-2541-4957-ACA2-54B62D933201}" type="presOf" srcId="{6E77FB73-63CE-4C53-9475-02DEC8C6C485}" destId="{C6B6B90F-88D0-47E0-B9F4-50CA2B53B6AD}" srcOrd="0" destOrd="1" presId="urn:microsoft.com/office/officeart/2005/8/layout/hList1"/>
    <dgm:cxn modelId="{89E9B39B-BDE4-457B-B20D-099071D2D567}" srcId="{D68FAFBC-80CB-4843-B52B-0F37744EE82E}" destId="{B6870127-5CE7-402D-B03A-6BB935F14253}" srcOrd="1" destOrd="0" parTransId="{52E1173C-DDFC-4B99-9192-E4756D49DE84}" sibTransId="{F644F129-845C-4D56-AAD6-FE2007A4C6A1}"/>
    <dgm:cxn modelId="{410F69DA-4A79-461E-9FAE-77017E428CA3}" srcId="{B6870127-5CE7-402D-B03A-6BB935F14253}" destId="{E931F1D3-A3BC-4AAE-9ADF-CDC03AEDDB3E}" srcOrd="4" destOrd="0" parTransId="{2831A16B-7AE7-443E-99B0-05FC47CAB698}" sibTransId="{32A0B0E3-5D81-44A5-84A3-85B317ED14AC}"/>
    <dgm:cxn modelId="{AEB66113-EF42-47CA-95A6-3D75086B500B}" type="presOf" srcId="{154C8FD6-39D8-4456-ADCD-2364D87F65C9}" destId="{0961FD48-DC60-4F5A-B4BE-8159A069DCA1}" srcOrd="0" destOrd="4" presId="urn:microsoft.com/office/officeart/2005/8/layout/hList1"/>
    <dgm:cxn modelId="{BBFCE414-7E86-4D2D-AA55-9BAA1BCE9572}" type="presOf" srcId="{D68FAFBC-80CB-4843-B52B-0F37744EE82E}" destId="{D2D1F21D-8576-4699-9618-568F9A357A1A}" srcOrd="0" destOrd="0" presId="urn:microsoft.com/office/officeart/2005/8/layout/hList1"/>
    <dgm:cxn modelId="{00B3F919-71EA-4690-92F5-09D729701736}" srcId="{B6870127-5CE7-402D-B03A-6BB935F14253}" destId="{128FF43D-70C0-4398-BE47-933CA8B38A84}" srcOrd="3" destOrd="0" parTransId="{0ED6ED33-0CFA-4D23-A0FB-F21462BAE351}" sibTransId="{E69D5FCB-0451-409F-82E2-221FF0131A59}"/>
    <dgm:cxn modelId="{4723A2DD-6758-4A77-A75B-ED656BDCA2F1}" type="presOf" srcId="{B6870127-5CE7-402D-B03A-6BB935F14253}" destId="{24C376F3-2884-43B6-B5B2-F24C6447B2C8}" srcOrd="0" destOrd="0" presId="urn:microsoft.com/office/officeart/2005/8/layout/hList1"/>
    <dgm:cxn modelId="{7D129994-5BE6-4D0B-85F4-AF94CBCE592F}" type="presOf" srcId="{443E6F31-11E6-4055-B384-6249AA633575}" destId="{C6B6B90F-88D0-47E0-B9F4-50CA2B53B6AD}" srcOrd="0" destOrd="2" presId="urn:microsoft.com/office/officeart/2005/8/layout/hList1"/>
    <dgm:cxn modelId="{BE441349-6B4E-476E-B657-201552DDA4FF}" srcId="{CBF82769-E7C6-4FF0-99AF-9A29E5E70F01}" destId="{4D753BD6-FF66-4848-973A-F58BC36E49E6}" srcOrd="0" destOrd="0" parTransId="{B2954105-AD92-44BF-A82F-18638DC9386E}" sibTransId="{0914E84D-A808-4F55-9C64-47FBF6C5FCBA}"/>
    <dgm:cxn modelId="{598D39FE-0ED4-45FC-BB80-6D152DF38677}" type="presOf" srcId="{4E39F87B-C9BC-46CF-B649-ADAC89F781EF}" destId="{0961FD48-DC60-4F5A-B4BE-8159A069DCA1}" srcOrd="0" destOrd="1" presId="urn:microsoft.com/office/officeart/2005/8/layout/hList1"/>
    <dgm:cxn modelId="{50E6525D-19B0-44B6-95F8-DF6CB5AB85F4}" srcId="{B6870127-5CE7-402D-B03A-6BB935F14253}" destId="{443E6F31-11E6-4055-B384-6249AA633575}" srcOrd="2" destOrd="0" parTransId="{3BD595F6-1044-4CA9-9FD9-CD53D0007C25}" sibTransId="{26C826F9-7B2C-43CA-8352-1A7E4202002A}"/>
    <dgm:cxn modelId="{82C0CA49-74DB-41DB-814B-0F2796A87EDD}" srcId="{CBF82769-E7C6-4FF0-99AF-9A29E5E70F01}" destId="{EB28FB47-AE02-4FB4-BFD2-D61228B33BC5}" srcOrd="2" destOrd="0" parTransId="{1CF62EF5-3666-45D3-8B93-5C1167F599E9}" sibTransId="{78F272ED-EC35-43CA-B30F-666D08F233A9}"/>
    <dgm:cxn modelId="{79071491-7CF4-43A3-8ACB-17A8092551D7}" type="presParOf" srcId="{D2D1F21D-8576-4699-9618-568F9A357A1A}" destId="{FB75ED31-FFC1-432D-A8FC-54EF2F577B37}" srcOrd="0" destOrd="0" presId="urn:microsoft.com/office/officeart/2005/8/layout/hList1"/>
    <dgm:cxn modelId="{858D61B6-5B1E-48B0-AE89-3B6B955D1FC3}" type="presParOf" srcId="{FB75ED31-FFC1-432D-A8FC-54EF2F577B37}" destId="{FE294DFE-0836-489D-AD06-872D3D5B0977}" srcOrd="0" destOrd="0" presId="urn:microsoft.com/office/officeart/2005/8/layout/hList1"/>
    <dgm:cxn modelId="{AC74524B-49EE-4C31-A859-37A28CAA92F9}" type="presParOf" srcId="{FB75ED31-FFC1-432D-A8FC-54EF2F577B37}" destId="{0961FD48-DC60-4F5A-B4BE-8159A069DCA1}" srcOrd="1" destOrd="0" presId="urn:microsoft.com/office/officeart/2005/8/layout/hList1"/>
    <dgm:cxn modelId="{E560EAD8-A4C3-48F8-B083-FABDBEDDA478}" type="presParOf" srcId="{D2D1F21D-8576-4699-9618-568F9A357A1A}" destId="{6FC4A8AA-0373-4096-A16C-7E3FDD21A2AA}" srcOrd="1" destOrd="0" presId="urn:microsoft.com/office/officeart/2005/8/layout/hList1"/>
    <dgm:cxn modelId="{A5A89A38-4BD2-4347-B120-7E9EE0DEAD87}" type="presParOf" srcId="{D2D1F21D-8576-4699-9618-568F9A357A1A}" destId="{BDC6A87B-2CDA-434C-AB68-8D27B7A48ADC}" srcOrd="2" destOrd="0" presId="urn:microsoft.com/office/officeart/2005/8/layout/hList1"/>
    <dgm:cxn modelId="{603A3CB0-6930-4C7F-943E-FC3CC164A901}" type="presParOf" srcId="{BDC6A87B-2CDA-434C-AB68-8D27B7A48ADC}" destId="{24C376F3-2884-43B6-B5B2-F24C6447B2C8}" srcOrd="0" destOrd="0" presId="urn:microsoft.com/office/officeart/2005/8/layout/hList1"/>
    <dgm:cxn modelId="{33D830CB-2C40-4A1E-B0F9-2BC7F847B65E}" type="presParOf" srcId="{BDC6A87B-2CDA-434C-AB68-8D27B7A48ADC}" destId="{C6B6B90F-88D0-47E0-B9F4-50CA2B53B6A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5A108D-6D0D-4BCC-B092-6197D9D698F5}" type="doc">
      <dgm:prSet loTypeId="urn:microsoft.com/office/officeart/2005/8/layout/vList5" loCatId="list" qsTypeId="urn:microsoft.com/office/officeart/2005/8/quickstyle/simple1" qsCatId="simple" csTypeId="urn:microsoft.com/office/officeart/2005/8/colors/accent4_2" csCatId="accent4" phldr="1"/>
      <dgm:spPr/>
      <dgm:t>
        <a:bodyPr/>
        <a:lstStyle/>
        <a:p>
          <a:endParaRPr lang="zh-TW" altLang="en-US"/>
        </a:p>
      </dgm:t>
    </dgm:pt>
    <dgm:pt modelId="{E2BF7AC8-3158-455C-BBD2-E6C72A729408}">
      <dgm:prSet phldrT="[文字]" custT="1">
        <dgm:style>
          <a:lnRef idx="1">
            <a:schemeClr val="accent4"/>
          </a:lnRef>
          <a:fillRef idx="3">
            <a:schemeClr val="accent4"/>
          </a:fillRef>
          <a:effectRef idx="2">
            <a:schemeClr val="accent4"/>
          </a:effectRef>
          <a:fontRef idx="minor">
            <a:schemeClr val="lt1"/>
          </a:fontRef>
        </dgm:style>
      </dgm:prSet>
      <dgm:spPr/>
      <dgm:t>
        <a:bodyPr/>
        <a:lstStyle/>
        <a:p>
          <a:r>
            <a:rPr lang="zh-TW" altLang="en-US" sz="2400" b="1" baseline="0" dirty="0" smtClean="0">
              <a:solidFill>
                <a:srgbClr val="000099"/>
              </a:solidFill>
              <a:latin typeface="Arial" pitchFamily="34" charset="0"/>
              <a:ea typeface="標楷體" pitchFamily="65" charset="-120"/>
            </a:rPr>
            <a:t>美國麥肯錫</a:t>
          </a:r>
          <a:endParaRPr lang="en-US" altLang="zh-TW" sz="2400" b="1" baseline="0" dirty="0" smtClean="0">
            <a:solidFill>
              <a:srgbClr val="000099"/>
            </a:solidFill>
            <a:latin typeface="Arial" pitchFamily="34" charset="0"/>
            <a:ea typeface="標楷體" pitchFamily="65" charset="-120"/>
          </a:endParaRPr>
        </a:p>
        <a:p>
          <a:r>
            <a:rPr lang="zh-TW" altLang="en-US" sz="2400" b="1" baseline="0" dirty="0" smtClean="0">
              <a:solidFill>
                <a:srgbClr val="000099"/>
              </a:solidFill>
              <a:latin typeface="Arial" pitchFamily="34" charset="0"/>
              <a:ea typeface="標楷體" pitchFamily="65" charset="-120"/>
            </a:rPr>
            <a:t>企管顧問公司</a:t>
          </a:r>
          <a:endParaRPr lang="zh-TW" altLang="en-US" sz="2400" b="1" baseline="0" dirty="0">
            <a:solidFill>
              <a:srgbClr val="000099"/>
            </a:solidFill>
            <a:latin typeface="Arial" pitchFamily="34" charset="0"/>
            <a:ea typeface="標楷體" pitchFamily="65" charset="-120"/>
          </a:endParaRPr>
        </a:p>
      </dgm:t>
    </dgm:pt>
    <dgm:pt modelId="{9FB4FB27-1968-4DBC-833D-D673988367C6}" type="parTrans" cxnId="{FFF4B5FD-77D6-4638-81B4-21CEF9C7DA8E}">
      <dgm:prSet/>
      <dgm:spPr/>
      <dgm:t>
        <a:bodyPr/>
        <a:lstStyle/>
        <a:p>
          <a:endParaRPr lang="zh-TW" altLang="en-US" sz="2000" baseline="0">
            <a:solidFill>
              <a:schemeClr val="tx1"/>
            </a:solidFill>
            <a:latin typeface="Arial" pitchFamily="34" charset="0"/>
            <a:ea typeface="標楷體" pitchFamily="65" charset="-120"/>
          </a:endParaRPr>
        </a:p>
      </dgm:t>
    </dgm:pt>
    <dgm:pt modelId="{8E1BE564-9245-467E-B8FD-CFB20BCF57FE}" type="sibTrans" cxnId="{FFF4B5FD-77D6-4638-81B4-21CEF9C7DA8E}">
      <dgm:prSet/>
      <dgm:spPr/>
      <dgm:t>
        <a:bodyPr/>
        <a:lstStyle/>
        <a:p>
          <a:endParaRPr lang="zh-TW" altLang="en-US" sz="2000" baseline="0">
            <a:solidFill>
              <a:schemeClr val="tx1"/>
            </a:solidFill>
            <a:latin typeface="Arial" pitchFamily="34" charset="0"/>
            <a:ea typeface="標楷體" pitchFamily="65" charset="-120"/>
          </a:endParaRPr>
        </a:p>
      </dgm:t>
    </dgm:pt>
    <dgm:pt modelId="{3B274248-BC47-49D2-8746-BA61C856EDB2}">
      <dgm:prSet phldrT="[文字]" custT="1">
        <dgm:style>
          <a:lnRef idx="1">
            <a:schemeClr val="accent4"/>
          </a:lnRef>
          <a:fillRef idx="3">
            <a:schemeClr val="accent4"/>
          </a:fillRef>
          <a:effectRef idx="2">
            <a:schemeClr val="accent4"/>
          </a:effectRef>
          <a:fontRef idx="minor">
            <a:schemeClr val="lt1"/>
          </a:fontRef>
        </dgm:style>
      </dgm:prSet>
      <dgm:spPr/>
      <dgm:t>
        <a:bodyPr/>
        <a:lstStyle/>
        <a:p>
          <a:r>
            <a:rPr lang="zh-TW" altLang="en-US" sz="2400" b="1" baseline="0" dirty="0" smtClean="0">
              <a:solidFill>
                <a:srgbClr val="000099"/>
              </a:solidFill>
              <a:latin typeface="Arial" pitchFamily="34" charset="0"/>
              <a:ea typeface="標楷體" pitchFamily="65" charset="-120"/>
            </a:rPr>
            <a:t>機構投資人</a:t>
          </a:r>
          <a:endParaRPr lang="zh-TW" altLang="en-US" sz="2400" b="1" baseline="0" dirty="0">
            <a:solidFill>
              <a:srgbClr val="000099"/>
            </a:solidFill>
            <a:latin typeface="Arial" pitchFamily="34" charset="0"/>
            <a:ea typeface="標楷體" pitchFamily="65" charset="-120"/>
          </a:endParaRPr>
        </a:p>
      </dgm:t>
    </dgm:pt>
    <dgm:pt modelId="{7A9A7A8E-E53E-4237-9AA8-00FC13C7C402}" type="parTrans" cxnId="{6A0348DD-02DD-41C4-8080-9CECCB51B995}">
      <dgm:prSet/>
      <dgm:spPr/>
      <dgm:t>
        <a:bodyPr/>
        <a:lstStyle/>
        <a:p>
          <a:endParaRPr lang="zh-TW" altLang="en-US" sz="2000" baseline="0">
            <a:solidFill>
              <a:schemeClr val="tx1"/>
            </a:solidFill>
            <a:latin typeface="Arial" pitchFamily="34" charset="0"/>
            <a:ea typeface="標楷體" pitchFamily="65" charset="-120"/>
          </a:endParaRPr>
        </a:p>
      </dgm:t>
    </dgm:pt>
    <dgm:pt modelId="{06191C6D-E7D6-45C9-9519-E6A10254BD60}" type="sibTrans" cxnId="{6A0348DD-02DD-41C4-8080-9CECCB51B995}">
      <dgm:prSet/>
      <dgm:spPr/>
      <dgm:t>
        <a:bodyPr/>
        <a:lstStyle/>
        <a:p>
          <a:endParaRPr lang="zh-TW" altLang="en-US" sz="2000" baseline="0">
            <a:solidFill>
              <a:schemeClr val="tx1"/>
            </a:solidFill>
            <a:latin typeface="Arial" pitchFamily="34" charset="0"/>
            <a:ea typeface="標楷體" pitchFamily="65" charset="-120"/>
          </a:endParaRPr>
        </a:p>
      </dgm:t>
    </dgm:pt>
    <dgm:pt modelId="{7C537A26-96FE-477D-9DE3-E85311AAADEC}">
      <dgm:prSet custT="1">
        <dgm:style>
          <a:lnRef idx="1">
            <a:schemeClr val="accent4"/>
          </a:lnRef>
          <a:fillRef idx="3">
            <a:schemeClr val="accent4"/>
          </a:fillRef>
          <a:effectRef idx="2">
            <a:schemeClr val="accent4"/>
          </a:effectRef>
          <a:fontRef idx="minor">
            <a:schemeClr val="lt1"/>
          </a:fontRef>
        </dgm:style>
      </dgm:prSet>
      <dgm:spPr/>
      <dgm:t>
        <a:bodyPr/>
        <a:lstStyle/>
        <a:p>
          <a:r>
            <a:rPr lang="zh-TW" altLang="en-US" sz="2400" b="1" baseline="0" dirty="0" smtClean="0">
              <a:solidFill>
                <a:srgbClr val="000099"/>
              </a:solidFill>
              <a:latin typeface="Arial" pitchFamily="34" charset="0"/>
              <a:ea typeface="標楷體" pitchFamily="65" charset="-120"/>
            </a:rPr>
            <a:t>銀行</a:t>
          </a:r>
        </a:p>
      </dgm:t>
    </dgm:pt>
    <dgm:pt modelId="{F9466F64-40E4-412F-86D2-F55E5C4DC887}" type="parTrans" cxnId="{F571FC59-9687-4878-86E1-FB0C6B3219D2}">
      <dgm:prSet/>
      <dgm:spPr/>
      <dgm:t>
        <a:bodyPr/>
        <a:lstStyle/>
        <a:p>
          <a:endParaRPr lang="zh-TW" altLang="en-US" sz="2000" baseline="0">
            <a:solidFill>
              <a:schemeClr val="tx1"/>
            </a:solidFill>
            <a:latin typeface="Arial" pitchFamily="34" charset="0"/>
            <a:ea typeface="標楷體" pitchFamily="65" charset="-120"/>
          </a:endParaRPr>
        </a:p>
      </dgm:t>
    </dgm:pt>
    <dgm:pt modelId="{2FE23ACA-78AD-4AF0-9EF0-B62C2CFF67DE}" type="sibTrans" cxnId="{F571FC59-9687-4878-86E1-FB0C6B3219D2}">
      <dgm:prSet/>
      <dgm:spPr/>
      <dgm:t>
        <a:bodyPr/>
        <a:lstStyle/>
        <a:p>
          <a:endParaRPr lang="zh-TW" altLang="en-US" sz="2000" baseline="0">
            <a:solidFill>
              <a:schemeClr val="tx1"/>
            </a:solidFill>
            <a:latin typeface="Arial" pitchFamily="34" charset="0"/>
            <a:ea typeface="標楷體" pitchFamily="65" charset="-120"/>
          </a:endParaRPr>
        </a:p>
      </dgm:t>
    </dgm:pt>
    <dgm:pt modelId="{0AE598A1-4119-4A5C-A7DA-929A9ED6B64F}">
      <dgm:prSet phldrT="[文字]" custT="1">
        <dgm:style>
          <a:lnRef idx="1">
            <a:schemeClr val="accent4"/>
          </a:lnRef>
          <a:fillRef idx="2">
            <a:schemeClr val="accent4"/>
          </a:fillRef>
          <a:effectRef idx="1">
            <a:schemeClr val="accent4"/>
          </a:effectRef>
          <a:fontRef idx="minor">
            <a:schemeClr val="dk1"/>
          </a:fontRef>
        </dgm:style>
      </dgm:prSet>
      <dgm:spPr/>
      <dgm:t>
        <a:bodyPr/>
        <a:lstStyle/>
        <a:p>
          <a:r>
            <a:rPr lang="zh-TW" altLang="en-US" sz="2000" baseline="0" dirty="0" smtClean="0">
              <a:latin typeface="Arial" pitchFamily="34" charset="0"/>
              <a:ea typeface="標楷體" pitchFamily="65" charset="-120"/>
            </a:rPr>
            <a:t>美國最大也最有影響力之加州公務員退休基金將公司治理列入其投資決策參考依據。</a:t>
          </a:r>
          <a:endParaRPr lang="zh-TW" altLang="en-US" sz="2000" baseline="0" dirty="0">
            <a:latin typeface="Arial" pitchFamily="34" charset="0"/>
            <a:ea typeface="標楷體" pitchFamily="65" charset="-120"/>
          </a:endParaRPr>
        </a:p>
      </dgm:t>
    </dgm:pt>
    <dgm:pt modelId="{A5492E99-8281-4ED8-8C1D-9C8F69E397A0}" type="parTrans" cxnId="{98A57188-B5EA-49BE-9B37-E5EA29B991FD}">
      <dgm:prSet/>
      <dgm:spPr/>
      <dgm:t>
        <a:bodyPr/>
        <a:lstStyle/>
        <a:p>
          <a:endParaRPr lang="zh-TW" altLang="en-US" sz="2000" baseline="0">
            <a:solidFill>
              <a:schemeClr val="tx1"/>
            </a:solidFill>
            <a:latin typeface="Arial" pitchFamily="34" charset="0"/>
            <a:ea typeface="標楷體" pitchFamily="65" charset="-120"/>
          </a:endParaRPr>
        </a:p>
      </dgm:t>
    </dgm:pt>
    <dgm:pt modelId="{F10E8A5C-0B9B-4E18-AC97-4DF5138DFFC8}" type="sibTrans" cxnId="{98A57188-B5EA-49BE-9B37-E5EA29B991FD}">
      <dgm:prSet/>
      <dgm:spPr/>
      <dgm:t>
        <a:bodyPr/>
        <a:lstStyle/>
        <a:p>
          <a:endParaRPr lang="zh-TW" altLang="en-US" sz="2000" baseline="0">
            <a:solidFill>
              <a:schemeClr val="tx1"/>
            </a:solidFill>
            <a:latin typeface="Arial" pitchFamily="34" charset="0"/>
            <a:ea typeface="標楷體" pitchFamily="65" charset="-120"/>
          </a:endParaRPr>
        </a:p>
      </dgm:t>
    </dgm:pt>
    <dgm:pt modelId="{F4F4FBFE-D3C5-41BF-A4E1-C89C4826E6AF}">
      <dgm:prSet custT="1">
        <dgm:style>
          <a:lnRef idx="1">
            <a:schemeClr val="accent4"/>
          </a:lnRef>
          <a:fillRef idx="2">
            <a:schemeClr val="accent4"/>
          </a:fillRef>
          <a:effectRef idx="1">
            <a:schemeClr val="accent4"/>
          </a:effectRef>
          <a:fontRef idx="minor">
            <a:schemeClr val="dk1"/>
          </a:fontRef>
        </dgm:style>
      </dgm:prSet>
      <dgm:spPr/>
      <dgm:t>
        <a:bodyPr/>
        <a:lstStyle/>
        <a:p>
          <a:r>
            <a:rPr lang="zh-TW" altLang="en-US" sz="2000" baseline="0" dirty="0" smtClean="0">
              <a:latin typeface="Arial" pitchFamily="34" charset="0"/>
              <a:ea typeface="標楷體" pitchFamily="65" charset="-120"/>
            </a:rPr>
            <a:t>進行授信與轉投資時，將公司治理品質列為重要的投資參考依據。</a:t>
          </a:r>
        </a:p>
      </dgm:t>
    </dgm:pt>
    <dgm:pt modelId="{DBAE84F1-7FCC-4493-8839-06BE8AEA1323}" type="parTrans" cxnId="{1EE3CF41-EF37-4625-BD61-2935A39163DB}">
      <dgm:prSet/>
      <dgm:spPr/>
      <dgm:t>
        <a:bodyPr/>
        <a:lstStyle/>
        <a:p>
          <a:endParaRPr lang="zh-TW" altLang="en-US" sz="2000" baseline="0">
            <a:solidFill>
              <a:schemeClr val="tx1"/>
            </a:solidFill>
            <a:latin typeface="Arial" pitchFamily="34" charset="0"/>
            <a:ea typeface="標楷體" pitchFamily="65" charset="-120"/>
          </a:endParaRPr>
        </a:p>
      </dgm:t>
    </dgm:pt>
    <dgm:pt modelId="{7B9B357F-D17E-413B-9787-F80DEDDE78FD}" type="sibTrans" cxnId="{1EE3CF41-EF37-4625-BD61-2935A39163DB}">
      <dgm:prSet/>
      <dgm:spPr/>
      <dgm:t>
        <a:bodyPr/>
        <a:lstStyle/>
        <a:p>
          <a:endParaRPr lang="zh-TW" altLang="en-US" sz="2000" baseline="0">
            <a:solidFill>
              <a:schemeClr val="tx1"/>
            </a:solidFill>
            <a:latin typeface="Arial" pitchFamily="34" charset="0"/>
            <a:ea typeface="標楷體" pitchFamily="65" charset="-120"/>
          </a:endParaRPr>
        </a:p>
      </dgm:t>
    </dgm:pt>
    <dgm:pt modelId="{626FBC08-ADB0-43A5-90DD-68BCFC7BF672}">
      <dgm:prSet custT="1">
        <dgm:style>
          <a:lnRef idx="1">
            <a:schemeClr val="accent4"/>
          </a:lnRef>
          <a:fillRef idx="2">
            <a:schemeClr val="accent4"/>
          </a:fillRef>
          <a:effectRef idx="1">
            <a:schemeClr val="accent4"/>
          </a:effectRef>
          <a:fontRef idx="minor">
            <a:schemeClr val="dk1"/>
          </a:fontRef>
        </dgm:style>
      </dgm:prSet>
      <dgm:spPr/>
      <dgm:t>
        <a:bodyPr/>
        <a:lstStyle/>
        <a:p>
          <a:r>
            <a:rPr lang="en-US" altLang="zh-TW" sz="2200" baseline="0" dirty="0" smtClean="0">
              <a:latin typeface="Arial" pitchFamily="34" charset="0"/>
              <a:ea typeface="標楷體" pitchFamily="65" charset="-120"/>
            </a:rPr>
            <a:t>2000</a:t>
          </a:r>
          <a:r>
            <a:rPr lang="zh-TW" altLang="en-US" sz="2200" baseline="0" dirty="0" smtClean="0">
              <a:latin typeface="Arial" pitchFamily="34" charset="0"/>
              <a:ea typeface="標楷體" pitchFamily="65" charset="-120"/>
            </a:rPr>
            <a:t>年之調查結果指出</a:t>
          </a:r>
          <a:r>
            <a:rPr lang="en-US" altLang="zh-TW" sz="2200" baseline="0" dirty="0" smtClean="0">
              <a:latin typeface="Arial" pitchFamily="34" charset="0"/>
              <a:ea typeface="標楷體" pitchFamily="65" charset="-120"/>
            </a:rPr>
            <a:t>︰</a:t>
          </a:r>
          <a:r>
            <a:rPr lang="zh-TW" altLang="en-US" sz="2200" baseline="0" dirty="0" smtClean="0">
              <a:latin typeface="Arial" pitchFamily="34" charset="0"/>
              <a:ea typeface="標楷體" pitchFamily="65" charset="-120"/>
            </a:rPr>
            <a:t>在拉丁美洲國家，超過</a:t>
          </a:r>
          <a:r>
            <a:rPr lang="en-US" altLang="zh-TW" sz="2200" baseline="0" dirty="0" smtClean="0">
              <a:latin typeface="Arial" pitchFamily="34" charset="0"/>
              <a:ea typeface="標楷體" pitchFamily="65" charset="-120"/>
            </a:rPr>
            <a:t>80% </a:t>
          </a:r>
          <a:r>
            <a:rPr lang="zh-TW" altLang="en-US" sz="2200" baseline="0" dirty="0" smtClean="0">
              <a:latin typeface="Arial" pitchFamily="34" charset="0"/>
              <a:ea typeface="標楷體" pitchFamily="65" charset="-120"/>
            </a:rPr>
            <a:t>的投資人，願意支付</a:t>
          </a:r>
          <a:r>
            <a:rPr lang="en-US" altLang="zh-TW" sz="2200" baseline="0" dirty="0" smtClean="0">
              <a:latin typeface="Arial" pitchFamily="34" charset="0"/>
              <a:ea typeface="標楷體" pitchFamily="65" charset="-120"/>
            </a:rPr>
            <a:t>18%-28%</a:t>
          </a:r>
          <a:r>
            <a:rPr lang="zh-TW" altLang="en-US" sz="2200" baseline="0" dirty="0" smtClean="0">
              <a:latin typeface="Arial" pitchFamily="34" charset="0"/>
              <a:ea typeface="標楷體" pitchFamily="65" charset="-120"/>
            </a:rPr>
            <a:t>的溢價給公司治理制度健全之公司。歐洲及美國則願意支付之</a:t>
          </a:r>
          <a:r>
            <a:rPr lang="en-US" altLang="zh-TW" sz="2200" baseline="0" dirty="0" smtClean="0">
              <a:latin typeface="Arial" pitchFamily="34" charset="0"/>
              <a:ea typeface="標楷體" pitchFamily="65" charset="-120"/>
            </a:rPr>
            <a:t>19%</a:t>
          </a:r>
          <a:r>
            <a:rPr lang="zh-TW" altLang="en-US" sz="2200" baseline="0" dirty="0" smtClean="0">
              <a:latin typeface="Arial" pitchFamily="34" charset="0"/>
              <a:ea typeface="標楷體" pitchFamily="65" charset="-120"/>
            </a:rPr>
            <a:t>溢價。</a:t>
          </a:r>
          <a:endParaRPr lang="en-US" altLang="zh-TW" sz="2200" baseline="0" dirty="0" smtClean="0">
            <a:latin typeface="Arial" pitchFamily="34" charset="0"/>
            <a:ea typeface="標楷體" pitchFamily="65" charset="-120"/>
          </a:endParaRPr>
        </a:p>
      </dgm:t>
    </dgm:pt>
    <dgm:pt modelId="{C2BC48C8-8493-4A37-88C6-3D385A5BC754}" type="parTrans" cxnId="{E21222E5-8678-474A-A953-7B7B9D1E8F8C}">
      <dgm:prSet/>
      <dgm:spPr/>
      <dgm:t>
        <a:bodyPr/>
        <a:lstStyle/>
        <a:p>
          <a:endParaRPr lang="zh-TW" altLang="en-US" sz="2000" baseline="0">
            <a:solidFill>
              <a:schemeClr val="tx1"/>
            </a:solidFill>
            <a:latin typeface="Arial" pitchFamily="34" charset="0"/>
            <a:ea typeface="標楷體" pitchFamily="65" charset="-120"/>
          </a:endParaRPr>
        </a:p>
      </dgm:t>
    </dgm:pt>
    <dgm:pt modelId="{033FA022-072B-4C1E-94CD-392AEE9B2911}" type="sibTrans" cxnId="{E21222E5-8678-474A-A953-7B7B9D1E8F8C}">
      <dgm:prSet/>
      <dgm:spPr/>
      <dgm:t>
        <a:bodyPr/>
        <a:lstStyle/>
        <a:p>
          <a:endParaRPr lang="zh-TW" altLang="en-US" sz="2000" baseline="0">
            <a:solidFill>
              <a:schemeClr val="tx1"/>
            </a:solidFill>
            <a:latin typeface="Arial" pitchFamily="34" charset="0"/>
            <a:ea typeface="標楷體" pitchFamily="65" charset="-120"/>
          </a:endParaRPr>
        </a:p>
      </dgm:t>
    </dgm:pt>
    <dgm:pt modelId="{47158FCC-2988-489D-9319-51701605E99A}">
      <dgm:prSet custT="1">
        <dgm:style>
          <a:lnRef idx="1">
            <a:schemeClr val="accent4"/>
          </a:lnRef>
          <a:fillRef idx="2">
            <a:schemeClr val="accent4"/>
          </a:fillRef>
          <a:effectRef idx="1">
            <a:schemeClr val="accent4"/>
          </a:effectRef>
          <a:fontRef idx="minor">
            <a:schemeClr val="dk1"/>
          </a:fontRef>
        </dgm:style>
      </dgm:prSet>
      <dgm:spPr/>
      <dgm:t>
        <a:bodyPr/>
        <a:lstStyle/>
        <a:p>
          <a:r>
            <a:rPr lang="en-US" altLang="zh-TW" sz="2200" baseline="0" dirty="0" smtClean="0">
              <a:latin typeface="Arial" pitchFamily="34" charset="0"/>
              <a:ea typeface="標楷體" pitchFamily="65" charset="-120"/>
            </a:rPr>
            <a:t>2002</a:t>
          </a:r>
          <a:r>
            <a:rPr lang="zh-TW" altLang="en-US" sz="2200" baseline="0" dirty="0" smtClean="0">
              <a:latin typeface="Arial" pitchFamily="34" charset="0"/>
              <a:ea typeface="標楷體" pitchFamily="65" charset="-120"/>
            </a:rPr>
            <a:t>年調查指出，對亞洲國家公司治理制度健全之上市公司，國際上主要機構投資人願意支付</a:t>
          </a:r>
          <a:r>
            <a:rPr lang="en-US" altLang="zh-TW" sz="2200" baseline="0" dirty="0" smtClean="0">
              <a:latin typeface="Arial" pitchFamily="34" charset="0"/>
              <a:ea typeface="標楷體" pitchFamily="65" charset="-120"/>
            </a:rPr>
            <a:t>22</a:t>
          </a:r>
          <a:r>
            <a:rPr lang="zh-TW" altLang="en-US" sz="2200" baseline="0" dirty="0" smtClean="0">
              <a:latin typeface="Arial" pitchFamily="34" charset="0"/>
              <a:ea typeface="標楷體" pitchFamily="65" charset="-120"/>
            </a:rPr>
            <a:t>％之溢價，台灣地區為</a:t>
          </a:r>
          <a:r>
            <a:rPr lang="en-US" altLang="zh-TW" sz="2200" baseline="0" dirty="0" smtClean="0">
              <a:latin typeface="Arial" pitchFamily="34" charset="0"/>
              <a:ea typeface="標楷體" pitchFamily="65" charset="-120"/>
            </a:rPr>
            <a:t>19</a:t>
          </a:r>
          <a:r>
            <a:rPr lang="zh-TW" altLang="en-US" sz="2200" baseline="0" dirty="0" smtClean="0">
              <a:latin typeface="Arial" pitchFamily="34" charset="0"/>
              <a:ea typeface="標楷體" pitchFamily="65" charset="-120"/>
            </a:rPr>
            <a:t>％之溢價。</a:t>
          </a:r>
        </a:p>
      </dgm:t>
    </dgm:pt>
    <dgm:pt modelId="{2664FD6A-A657-470B-BD69-877807DE619D}" type="parTrans" cxnId="{CC2B2A85-7E0E-4FA6-AD38-079E330AF0CF}">
      <dgm:prSet/>
      <dgm:spPr/>
      <dgm:t>
        <a:bodyPr/>
        <a:lstStyle/>
        <a:p>
          <a:endParaRPr lang="zh-TW" altLang="en-US" sz="2000" baseline="0">
            <a:solidFill>
              <a:schemeClr val="tx1"/>
            </a:solidFill>
            <a:latin typeface="Arial" pitchFamily="34" charset="0"/>
            <a:ea typeface="標楷體" pitchFamily="65" charset="-120"/>
          </a:endParaRPr>
        </a:p>
      </dgm:t>
    </dgm:pt>
    <dgm:pt modelId="{251DD6C3-F5B8-4B5D-B403-97AF9C068FEC}" type="sibTrans" cxnId="{CC2B2A85-7E0E-4FA6-AD38-079E330AF0CF}">
      <dgm:prSet/>
      <dgm:spPr/>
      <dgm:t>
        <a:bodyPr/>
        <a:lstStyle/>
        <a:p>
          <a:endParaRPr lang="zh-TW" altLang="en-US" sz="2000" baseline="0">
            <a:solidFill>
              <a:schemeClr val="tx1"/>
            </a:solidFill>
            <a:latin typeface="Arial" pitchFamily="34" charset="0"/>
            <a:ea typeface="標楷體" pitchFamily="65" charset="-120"/>
          </a:endParaRPr>
        </a:p>
      </dgm:t>
    </dgm:pt>
    <dgm:pt modelId="{B8AEDC2F-A3D0-4AA0-B11C-B32350803C0C}">
      <dgm:prSet custT="1">
        <dgm:style>
          <a:lnRef idx="1">
            <a:schemeClr val="accent4"/>
          </a:lnRef>
          <a:fillRef idx="3">
            <a:schemeClr val="accent4"/>
          </a:fillRef>
          <a:effectRef idx="2">
            <a:schemeClr val="accent4"/>
          </a:effectRef>
          <a:fontRef idx="minor">
            <a:schemeClr val="lt1"/>
          </a:fontRef>
        </dgm:style>
      </dgm:prSet>
      <dgm:spPr/>
      <dgm:t>
        <a:bodyPr/>
        <a:lstStyle/>
        <a:p>
          <a:r>
            <a:rPr lang="zh-TW" altLang="en-US" sz="2400" b="1" baseline="0" dirty="0" smtClean="0">
              <a:solidFill>
                <a:srgbClr val="000099"/>
              </a:solidFill>
              <a:latin typeface="Arial" pitchFamily="34" charset="0"/>
              <a:ea typeface="標楷體" pitchFamily="65" charset="-120"/>
            </a:rPr>
            <a:t>標準普爾信用評等公司</a:t>
          </a:r>
        </a:p>
      </dgm:t>
    </dgm:pt>
    <dgm:pt modelId="{5949C386-9EBF-44AA-A76D-DDC5C4B8E283}" type="parTrans" cxnId="{AED90CB3-7A17-434E-BF69-64A6004E0B96}">
      <dgm:prSet/>
      <dgm:spPr/>
      <dgm:t>
        <a:bodyPr/>
        <a:lstStyle/>
        <a:p>
          <a:endParaRPr lang="zh-TW" altLang="en-US" sz="2000" baseline="0">
            <a:solidFill>
              <a:schemeClr val="tx1"/>
            </a:solidFill>
            <a:latin typeface="Arial" pitchFamily="34" charset="0"/>
            <a:ea typeface="標楷體" pitchFamily="65" charset="-120"/>
          </a:endParaRPr>
        </a:p>
      </dgm:t>
    </dgm:pt>
    <dgm:pt modelId="{53A7065C-8D3D-4A87-B359-0845E1C54B8B}" type="sibTrans" cxnId="{AED90CB3-7A17-434E-BF69-64A6004E0B96}">
      <dgm:prSet/>
      <dgm:spPr/>
      <dgm:t>
        <a:bodyPr/>
        <a:lstStyle/>
        <a:p>
          <a:endParaRPr lang="zh-TW" altLang="en-US" sz="2000" baseline="0">
            <a:solidFill>
              <a:schemeClr val="tx1"/>
            </a:solidFill>
            <a:latin typeface="Arial" pitchFamily="34" charset="0"/>
            <a:ea typeface="標楷體" pitchFamily="65" charset="-120"/>
          </a:endParaRPr>
        </a:p>
      </dgm:t>
    </dgm:pt>
    <dgm:pt modelId="{AC846788-C2B7-4840-8D4C-1EB0DBD34787}">
      <dgm:prSet custT="1">
        <dgm:style>
          <a:lnRef idx="1">
            <a:schemeClr val="accent4"/>
          </a:lnRef>
          <a:fillRef idx="2">
            <a:schemeClr val="accent4"/>
          </a:fillRef>
          <a:effectRef idx="1">
            <a:schemeClr val="accent4"/>
          </a:effectRef>
          <a:fontRef idx="minor">
            <a:schemeClr val="dk1"/>
          </a:fontRef>
        </dgm:style>
      </dgm:prSet>
      <dgm:spPr/>
      <dgm:t>
        <a:bodyPr/>
        <a:lstStyle/>
        <a:p>
          <a:r>
            <a:rPr lang="zh-TW" altLang="en-US" sz="2000" baseline="0" dirty="0" smtClean="0">
              <a:latin typeface="Arial" pitchFamily="34" charset="0"/>
              <a:ea typeface="標楷體" pitchFamily="65" charset="-120"/>
            </a:rPr>
            <a:t>將公司治理納入債信之評分項目 。</a:t>
          </a:r>
        </a:p>
      </dgm:t>
    </dgm:pt>
    <dgm:pt modelId="{8FCD05BC-FEE4-46B3-9489-E957134CB81B}" type="parTrans" cxnId="{3C7DF32A-5EC2-48D2-A512-D7F45A3DAABE}">
      <dgm:prSet/>
      <dgm:spPr/>
      <dgm:t>
        <a:bodyPr/>
        <a:lstStyle/>
        <a:p>
          <a:endParaRPr lang="zh-TW" altLang="en-US" sz="2000" baseline="0">
            <a:solidFill>
              <a:schemeClr val="tx1"/>
            </a:solidFill>
            <a:latin typeface="Arial" pitchFamily="34" charset="0"/>
            <a:ea typeface="標楷體" pitchFamily="65" charset="-120"/>
          </a:endParaRPr>
        </a:p>
      </dgm:t>
    </dgm:pt>
    <dgm:pt modelId="{42DBEE53-B61F-4AE2-B3B4-CD1EE06D9E2A}" type="sibTrans" cxnId="{3C7DF32A-5EC2-48D2-A512-D7F45A3DAABE}">
      <dgm:prSet/>
      <dgm:spPr/>
      <dgm:t>
        <a:bodyPr/>
        <a:lstStyle/>
        <a:p>
          <a:endParaRPr lang="zh-TW" altLang="en-US" sz="2000" baseline="0">
            <a:solidFill>
              <a:schemeClr val="tx1"/>
            </a:solidFill>
            <a:latin typeface="Arial" pitchFamily="34" charset="0"/>
            <a:ea typeface="標楷體" pitchFamily="65" charset="-120"/>
          </a:endParaRPr>
        </a:p>
      </dgm:t>
    </dgm:pt>
    <dgm:pt modelId="{46EC5099-896A-4CA5-BBE6-0766149F4A85}" type="pres">
      <dgm:prSet presAssocID="{FA5A108D-6D0D-4BCC-B092-6197D9D698F5}" presName="Name0" presStyleCnt="0">
        <dgm:presLayoutVars>
          <dgm:dir/>
          <dgm:animLvl val="lvl"/>
          <dgm:resizeHandles val="exact"/>
        </dgm:presLayoutVars>
      </dgm:prSet>
      <dgm:spPr/>
      <dgm:t>
        <a:bodyPr/>
        <a:lstStyle/>
        <a:p>
          <a:endParaRPr lang="zh-TW" altLang="en-US"/>
        </a:p>
      </dgm:t>
    </dgm:pt>
    <dgm:pt modelId="{F5D703EB-5B23-43DD-B0A2-E2D3D54168B0}" type="pres">
      <dgm:prSet presAssocID="{E2BF7AC8-3158-455C-BBD2-E6C72A729408}" presName="linNode" presStyleCnt="0"/>
      <dgm:spPr/>
    </dgm:pt>
    <dgm:pt modelId="{95984A5C-A020-43FD-BD3A-BCF9FD2099F5}" type="pres">
      <dgm:prSet presAssocID="{E2BF7AC8-3158-455C-BBD2-E6C72A729408}" presName="parentText" presStyleLbl="node1" presStyleIdx="0" presStyleCnt="4" custScaleX="99356" custScaleY="357334">
        <dgm:presLayoutVars>
          <dgm:chMax val="1"/>
          <dgm:bulletEnabled val="1"/>
        </dgm:presLayoutVars>
      </dgm:prSet>
      <dgm:spPr/>
      <dgm:t>
        <a:bodyPr/>
        <a:lstStyle/>
        <a:p>
          <a:endParaRPr lang="zh-TW" altLang="en-US"/>
        </a:p>
      </dgm:t>
    </dgm:pt>
    <dgm:pt modelId="{554C0F27-D4AA-4C75-9E3B-800F0894F798}" type="pres">
      <dgm:prSet presAssocID="{E2BF7AC8-3158-455C-BBD2-E6C72A729408}" presName="descendantText" presStyleLbl="alignAccFollowNode1" presStyleIdx="0" presStyleCnt="4" custScaleX="158814" custScaleY="430304">
        <dgm:presLayoutVars>
          <dgm:bulletEnabled val="1"/>
        </dgm:presLayoutVars>
      </dgm:prSet>
      <dgm:spPr/>
      <dgm:t>
        <a:bodyPr/>
        <a:lstStyle/>
        <a:p>
          <a:endParaRPr lang="zh-TW" altLang="en-US"/>
        </a:p>
      </dgm:t>
    </dgm:pt>
    <dgm:pt modelId="{FA62D0B9-2E8F-4C25-B62C-10CEED1D4627}" type="pres">
      <dgm:prSet presAssocID="{8E1BE564-9245-467E-B8FD-CFB20BCF57FE}" presName="sp" presStyleCnt="0"/>
      <dgm:spPr/>
    </dgm:pt>
    <dgm:pt modelId="{BE89DCC2-26B4-4D60-8A50-925E7329C636}" type="pres">
      <dgm:prSet presAssocID="{B8AEDC2F-A3D0-4AA0-B11C-B32350803C0C}" presName="linNode" presStyleCnt="0"/>
      <dgm:spPr/>
    </dgm:pt>
    <dgm:pt modelId="{35197603-40BB-486E-B2F2-75C32D4FE204}" type="pres">
      <dgm:prSet presAssocID="{B8AEDC2F-A3D0-4AA0-B11C-B32350803C0C}" presName="parentText" presStyleLbl="node1" presStyleIdx="1" presStyleCnt="4" custScaleX="108734">
        <dgm:presLayoutVars>
          <dgm:chMax val="1"/>
          <dgm:bulletEnabled val="1"/>
        </dgm:presLayoutVars>
      </dgm:prSet>
      <dgm:spPr/>
      <dgm:t>
        <a:bodyPr/>
        <a:lstStyle/>
        <a:p>
          <a:endParaRPr lang="zh-TW" altLang="en-US"/>
        </a:p>
      </dgm:t>
    </dgm:pt>
    <dgm:pt modelId="{A9AB2A73-4944-4252-8143-E807EFD33446}" type="pres">
      <dgm:prSet presAssocID="{B8AEDC2F-A3D0-4AA0-B11C-B32350803C0C}" presName="descendantText" presStyleLbl="alignAccFollowNode1" presStyleIdx="1" presStyleCnt="4" custScaleX="171666">
        <dgm:presLayoutVars>
          <dgm:bulletEnabled val="1"/>
        </dgm:presLayoutVars>
      </dgm:prSet>
      <dgm:spPr/>
      <dgm:t>
        <a:bodyPr/>
        <a:lstStyle/>
        <a:p>
          <a:endParaRPr lang="zh-TW" altLang="en-US"/>
        </a:p>
      </dgm:t>
    </dgm:pt>
    <dgm:pt modelId="{265AF187-27A0-419E-B2A8-827264A11806}" type="pres">
      <dgm:prSet presAssocID="{53A7065C-8D3D-4A87-B359-0845E1C54B8B}" presName="sp" presStyleCnt="0"/>
      <dgm:spPr/>
    </dgm:pt>
    <dgm:pt modelId="{422D28EB-7B57-4A66-B022-8D4B6D4D22EF}" type="pres">
      <dgm:prSet presAssocID="{3B274248-BC47-49D2-8746-BA61C856EDB2}" presName="linNode" presStyleCnt="0"/>
      <dgm:spPr/>
    </dgm:pt>
    <dgm:pt modelId="{02BD9F02-E788-4A2A-9FEF-F2FB8B4E1DE2}" type="pres">
      <dgm:prSet presAssocID="{3B274248-BC47-49D2-8746-BA61C856EDB2}" presName="parentText" presStyleLbl="node1" presStyleIdx="2" presStyleCnt="4">
        <dgm:presLayoutVars>
          <dgm:chMax val="1"/>
          <dgm:bulletEnabled val="1"/>
        </dgm:presLayoutVars>
      </dgm:prSet>
      <dgm:spPr/>
      <dgm:t>
        <a:bodyPr/>
        <a:lstStyle/>
        <a:p>
          <a:endParaRPr lang="zh-TW" altLang="en-US"/>
        </a:p>
      </dgm:t>
    </dgm:pt>
    <dgm:pt modelId="{A91CBC82-DF40-4815-B9CD-35350FDFA03C}" type="pres">
      <dgm:prSet presAssocID="{3B274248-BC47-49D2-8746-BA61C856EDB2}" presName="descendantText" presStyleLbl="alignAccFollowNode1" presStyleIdx="2" presStyleCnt="4" custScaleX="158197">
        <dgm:presLayoutVars>
          <dgm:bulletEnabled val="1"/>
        </dgm:presLayoutVars>
      </dgm:prSet>
      <dgm:spPr/>
      <dgm:t>
        <a:bodyPr/>
        <a:lstStyle/>
        <a:p>
          <a:endParaRPr lang="zh-TW" altLang="en-US"/>
        </a:p>
      </dgm:t>
    </dgm:pt>
    <dgm:pt modelId="{5FDF2C36-522C-4D27-B603-919685FBEDCD}" type="pres">
      <dgm:prSet presAssocID="{06191C6D-E7D6-45C9-9519-E6A10254BD60}" presName="sp" presStyleCnt="0"/>
      <dgm:spPr/>
    </dgm:pt>
    <dgm:pt modelId="{14CBDD8D-2CCA-4CCF-9286-779E9FA55A35}" type="pres">
      <dgm:prSet presAssocID="{7C537A26-96FE-477D-9DE3-E85311AAADEC}" presName="linNode" presStyleCnt="0"/>
      <dgm:spPr/>
    </dgm:pt>
    <dgm:pt modelId="{4DE7AC04-A34B-4BD8-909A-D3CB9E3F549D}" type="pres">
      <dgm:prSet presAssocID="{7C537A26-96FE-477D-9DE3-E85311AAADEC}" presName="parentText" presStyleLbl="node1" presStyleIdx="3" presStyleCnt="4">
        <dgm:presLayoutVars>
          <dgm:chMax val="1"/>
          <dgm:bulletEnabled val="1"/>
        </dgm:presLayoutVars>
      </dgm:prSet>
      <dgm:spPr/>
      <dgm:t>
        <a:bodyPr/>
        <a:lstStyle/>
        <a:p>
          <a:endParaRPr lang="zh-TW" altLang="en-US"/>
        </a:p>
      </dgm:t>
    </dgm:pt>
    <dgm:pt modelId="{B85C8900-4CAF-49DC-A65A-74FC99761A8A}" type="pres">
      <dgm:prSet presAssocID="{7C537A26-96FE-477D-9DE3-E85311AAADEC}" presName="descendantText" presStyleLbl="alignAccFollowNode1" presStyleIdx="3" presStyleCnt="4" custScaleX="155336">
        <dgm:presLayoutVars>
          <dgm:bulletEnabled val="1"/>
        </dgm:presLayoutVars>
      </dgm:prSet>
      <dgm:spPr/>
      <dgm:t>
        <a:bodyPr/>
        <a:lstStyle/>
        <a:p>
          <a:endParaRPr lang="zh-TW" altLang="en-US"/>
        </a:p>
      </dgm:t>
    </dgm:pt>
  </dgm:ptLst>
  <dgm:cxnLst>
    <dgm:cxn modelId="{3C7DF32A-5EC2-48D2-A512-D7F45A3DAABE}" srcId="{B8AEDC2F-A3D0-4AA0-B11C-B32350803C0C}" destId="{AC846788-C2B7-4840-8D4C-1EB0DBD34787}" srcOrd="0" destOrd="0" parTransId="{8FCD05BC-FEE4-46B3-9489-E957134CB81B}" sibTransId="{42DBEE53-B61F-4AE2-B3B4-CD1EE06D9E2A}"/>
    <dgm:cxn modelId="{CD7EEFF5-464D-4B2B-83EB-B2287F643CAD}" type="presOf" srcId="{FA5A108D-6D0D-4BCC-B092-6197D9D698F5}" destId="{46EC5099-896A-4CA5-BBE6-0766149F4A85}" srcOrd="0" destOrd="0" presId="urn:microsoft.com/office/officeart/2005/8/layout/vList5"/>
    <dgm:cxn modelId="{CC2B2A85-7E0E-4FA6-AD38-079E330AF0CF}" srcId="{E2BF7AC8-3158-455C-BBD2-E6C72A729408}" destId="{47158FCC-2988-489D-9319-51701605E99A}" srcOrd="1" destOrd="0" parTransId="{2664FD6A-A657-470B-BD69-877807DE619D}" sibTransId="{251DD6C3-F5B8-4B5D-B403-97AF9C068FEC}"/>
    <dgm:cxn modelId="{36348E2D-B16C-40D6-94BC-089C7071E9C7}" type="presOf" srcId="{B8AEDC2F-A3D0-4AA0-B11C-B32350803C0C}" destId="{35197603-40BB-486E-B2F2-75C32D4FE204}" srcOrd="0" destOrd="0" presId="urn:microsoft.com/office/officeart/2005/8/layout/vList5"/>
    <dgm:cxn modelId="{F571FC59-9687-4878-86E1-FB0C6B3219D2}" srcId="{FA5A108D-6D0D-4BCC-B092-6197D9D698F5}" destId="{7C537A26-96FE-477D-9DE3-E85311AAADEC}" srcOrd="3" destOrd="0" parTransId="{F9466F64-40E4-412F-86D2-F55E5C4DC887}" sibTransId="{2FE23ACA-78AD-4AF0-9EF0-B62C2CFF67DE}"/>
    <dgm:cxn modelId="{846E4902-5027-40C9-8FC1-81CCA4A24723}" type="presOf" srcId="{7C537A26-96FE-477D-9DE3-E85311AAADEC}" destId="{4DE7AC04-A34B-4BD8-909A-D3CB9E3F549D}" srcOrd="0" destOrd="0" presId="urn:microsoft.com/office/officeart/2005/8/layout/vList5"/>
    <dgm:cxn modelId="{6A0348DD-02DD-41C4-8080-9CECCB51B995}" srcId="{FA5A108D-6D0D-4BCC-B092-6197D9D698F5}" destId="{3B274248-BC47-49D2-8746-BA61C856EDB2}" srcOrd="2" destOrd="0" parTransId="{7A9A7A8E-E53E-4237-9AA8-00FC13C7C402}" sibTransId="{06191C6D-E7D6-45C9-9519-E6A10254BD60}"/>
    <dgm:cxn modelId="{E21222E5-8678-474A-A953-7B7B9D1E8F8C}" srcId="{E2BF7AC8-3158-455C-BBD2-E6C72A729408}" destId="{626FBC08-ADB0-43A5-90DD-68BCFC7BF672}" srcOrd="0" destOrd="0" parTransId="{C2BC48C8-8493-4A37-88C6-3D385A5BC754}" sibTransId="{033FA022-072B-4C1E-94CD-392AEE9B2911}"/>
    <dgm:cxn modelId="{AED90CB3-7A17-434E-BF69-64A6004E0B96}" srcId="{FA5A108D-6D0D-4BCC-B092-6197D9D698F5}" destId="{B8AEDC2F-A3D0-4AA0-B11C-B32350803C0C}" srcOrd="1" destOrd="0" parTransId="{5949C386-9EBF-44AA-A76D-DDC5C4B8E283}" sibTransId="{53A7065C-8D3D-4A87-B359-0845E1C54B8B}"/>
    <dgm:cxn modelId="{1EE3CF41-EF37-4625-BD61-2935A39163DB}" srcId="{7C537A26-96FE-477D-9DE3-E85311AAADEC}" destId="{F4F4FBFE-D3C5-41BF-A4E1-C89C4826E6AF}" srcOrd="0" destOrd="0" parTransId="{DBAE84F1-7FCC-4493-8839-06BE8AEA1323}" sibTransId="{7B9B357F-D17E-413B-9787-F80DEDDE78FD}"/>
    <dgm:cxn modelId="{213AC439-15CE-4225-BF45-9F8661D45ACD}" type="presOf" srcId="{E2BF7AC8-3158-455C-BBD2-E6C72A729408}" destId="{95984A5C-A020-43FD-BD3A-BCF9FD2099F5}" srcOrd="0" destOrd="0" presId="urn:microsoft.com/office/officeart/2005/8/layout/vList5"/>
    <dgm:cxn modelId="{6E6C524C-7DE2-445C-AA35-95467EA7A0D1}" type="presOf" srcId="{626FBC08-ADB0-43A5-90DD-68BCFC7BF672}" destId="{554C0F27-D4AA-4C75-9E3B-800F0894F798}" srcOrd="0" destOrd="0" presId="urn:microsoft.com/office/officeart/2005/8/layout/vList5"/>
    <dgm:cxn modelId="{9932C7F2-679B-4685-84B6-AA25168D5C87}" type="presOf" srcId="{0AE598A1-4119-4A5C-A7DA-929A9ED6B64F}" destId="{A91CBC82-DF40-4815-B9CD-35350FDFA03C}" srcOrd="0" destOrd="0" presId="urn:microsoft.com/office/officeart/2005/8/layout/vList5"/>
    <dgm:cxn modelId="{C4FB2F29-01AF-4078-A88A-40B6BA78C7C4}" type="presOf" srcId="{AC846788-C2B7-4840-8D4C-1EB0DBD34787}" destId="{A9AB2A73-4944-4252-8143-E807EFD33446}" srcOrd="0" destOrd="0" presId="urn:microsoft.com/office/officeart/2005/8/layout/vList5"/>
    <dgm:cxn modelId="{FFF4B5FD-77D6-4638-81B4-21CEF9C7DA8E}" srcId="{FA5A108D-6D0D-4BCC-B092-6197D9D698F5}" destId="{E2BF7AC8-3158-455C-BBD2-E6C72A729408}" srcOrd="0" destOrd="0" parTransId="{9FB4FB27-1968-4DBC-833D-D673988367C6}" sibTransId="{8E1BE564-9245-467E-B8FD-CFB20BCF57FE}"/>
    <dgm:cxn modelId="{E3959A8E-1193-474A-AE89-11FE37802C23}" type="presOf" srcId="{47158FCC-2988-489D-9319-51701605E99A}" destId="{554C0F27-D4AA-4C75-9E3B-800F0894F798}" srcOrd="0" destOrd="1" presId="urn:microsoft.com/office/officeart/2005/8/layout/vList5"/>
    <dgm:cxn modelId="{690BC13A-174B-45C6-B27C-227A77F1C666}" type="presOf" srcId="{3B274248-BC47-49D2-8746-BA61C856EDB2}" destId="{02BD9F02-E788-4A2A-9FEF-F2FB8B4E1DE2}" srcOrd="0" destOrd="0" presId="urn:microsoft.com/office/officeart/2005/8/layout/vList5"/>
    <dgm:cxn modelId="{D5B0A071-EAAA-4819-AC5C-C8EAC11217CB}" type="presOf" srcId="{F4F4FBFE-D3C5-41BF-A4E1-C89C4826E6AF}" destId="{B85C8900-4CAF-49DC-A65A-74FC99761A8A}" srcOrd="0" destOrd="0" presId="urn:microsoft.com/office/officeart/2005/8/layout/vList5"/>
    <dgm:cxn modelId="{98A57188-B5EA-49BE-9B37-E5EA29B991FD}" srcId="{3B274248-BC47-49D2-8746-BA61C856EDB2}" destId="{0AE598A1-4119-4A5C-A7DA-929A9ED6B64F}" srcOrd="0" destOrd="0" parTransId="{A5492E99-8281-4ED8-8C1D-9C8F69E397A0}" sibTransId="{F10E8A5C-0B9B-4E18-AC97-4DF5138DFFC8}"/>
    <dgm:cxn modelId="{C5ACA0A2-1D65-4A79-BE02-5DF42D77AEE7}" type="presParOf" srcId="{46EC5099-896A-4CA5-BBE6-0766149F4A85}" destId="{F5D703EB-5B23-43DD-B0A2-E2D3D54168B0}" srcOrd="0" destOrd="0" presId="urn:microsoft.com/office/officeart/2005/8/layout/vList5"/>
    <dgm:cxn modelId="{CE92EE9D-ADF5-43F7-BEB1-D4E4C27B0FAB}" type="presParOf" srcId="{F5D703EB-5B23-43DD-B0A2-E2D3D54168B0}" destId="{95984A5C-A020-43FD-BD3A-BCF9FD2099F5}" srcOrd="0" destOrd="0" presId="urn:microsoft.com/office/officeart/2005/8/layout/vList5"/>
    <dgm:cxn modelId="{73E4B9B4-DF16-48AE-8213-7BCAE6DA5F2A}" type="presParOf" srcId="{F5D703EB-5B23-43DD-B0A2-E2D3D54168B0}" destId="{554C0F27-D4AA-4C75-9E3B-800F0894F798}" srcOrd="1" destOrd="0" presId="urn:microsoft.com/office/officeart/2005/8/layout/vList5"/>
    <dgm:cxn modelId="{2C5A83F5-0319-41D7-9819-8C942DF6D07C}" type="presParOf" srcId="{46EC5099-896A-4CA5-BBE6-0766149F4A85}" destId="{FA62D0B9-2E8F-4C25-B62C-10CEED1D4627}" srcOrd="1" destOrd="0" presId="urn:microsoft.com/office/officeart/2005/8/layout/vList5"/>
    <dgm:cxn modelId="{55806709-DC89-42B2-A3AA-BCE80615406A}" type="presParOf" srcId="{46EC5099-896A-4CA5-BBE6-0766149F4A85}" destId="{BE89DCC2-26B4-4D60-8A50-925E7329C636}" srcOrd="2" destOrd="0" presId="urn:microsoft.com/office/officeart/2005/8/layout/vList5"/>
    <dgm:cxn modelId="{876A43EA-A21E-4F34-88D1-41FABB017C93}" type="presParOf" srcId="{BE89DCC2-26B4-4D60-8A50-925E7329C636}" destId="{35197603-40BB-486E-B2F2-75C32D4FE204}" srcOrd="0" destOrd="0" presId="urn:microsoft.com/office/officeart/2005/8/layout/vList5"/>
    <dgm:cxn modelId="{35EAEF45-ED16-4A3D-B977-FEF4D2F4E837}" type="presParOf" srcId="{BE89DCC2-26B4-4D60-8A50-925E7329C636}" destId="{A9AB2A73-4944-4252-8143-E807EFD33446}" srcOrd="1" destOrd="0" presId="urn:microsoft.com/office/officeart/2005/8/layout/vList5"/>
    <dgm:cxn modelId="{0C7BF57F-4798-4A10-B9AD-2F6D7F2095F2}" type="presParOf" srcId="{46EC5099-896A-4CA5-BBE6-0766149F4A85}" destId="{265AF187-27A0-419E-B2A8-827264A11806}" srcOrd="3" destOrd="0" presId="urn:microsoft.com/office/officeart/2005/8/layout/vList5"/>
    <dgm:cxn modelId="{9F0720E6-5F77-44D2-B8EC-89B663C85FB5}" type="presParOf" srcId="{46EC5099-896A-4CA5-BBE6-0766149F4A85}" destId="{422D28EB-7B57-4A66-B022-8D4B6D4D22EF}" srcOrd="4" destOrd="0" presId="urn:microsoft.com/office/officeart/2005/8/layout/vList5"/>
    <dgm:cxn modelId="{A839840E-9C0F-48E6-BB93-B2A60A61950A}" type="presParOf" srcId="{422D28EB-7B57-4A66-B022-8D4B6D4D22EF}" destId="{02BD9F02-E788-4A2A-9FEF-F2FB8B4E1DE2}" srcOrd="0" destOrd="0" presId="urn:microsoft.com/office/officeart/2005/8/layout/vList5"/>
    <dgm:cxn modelId="{ED074210-ABE8-452E-AAA5-3783635FA861}" type="presParOf" srcId="{422D28EB-7B57-4A66-B022-8D4B6D4D22EF}" destId="{A91CBC82-DF40-4815-B9CD-35350FDFA03C}" srcOrd="1" destOrd="0" presId="urn:microsoft.com/office/officeart/2005/8/layout/vList5"/>
    <dgm:cxn modelId="{7ED15C1C-40DD-484D-A64B-E38ABEEABDD2}" type="presParOf" srcId="{46EC5099-896A-4CA5-BBE6-0766149F4A85}" destId="{5FDF2C36-522C-4D27-B603-919685FBEDCD}" srcOrd="5" destOrd="0" presId="urn:microsoft.com/office/officeart/2005/8/layout/vList5"/>
    <dgm:cxn modelId="{79EDACB0-C3FA-400D-9A53-66EA2B589746}" type="presParOf" srcId="{46EC5099-896A-4CA5-BBE6-0766149F4A85}" destId="{14CBDD8D-2CCA-4CCF-9286-779E9FA55A35}" srcOrd="6" destOrd="0" presId="urn:microsoft.com/office/officeart/2005/8/layout/vList5"/>
    <dgm:cxn modelId="{F7EC3AAF-4437-4466-A7CF-6D14344395A4}" type="presParOf" srcId="{14CBDD8D-2CCA-4CCF-9286-779E9FA55A35}" destId="{4DE7AC04-A34B-4BD8-909A-D3CB9E3F549D}" srcOrd="0" destOrd="0" presId="urn:microsoft.com/office/officeart/2005/8/layout/vList5"/>
    <dgm:cxn modelId="{C2B31669-1C11-4451-B12A-031517076051}" type="presParOf" srcId="{14CBDD8D-2CCA-4CCF-9286-779E9FA55A35}" destId="{B85C8900-4CAF-49DC-A65A-74FC99761A8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B1CAE4-F6FE-46C1-AEBC-CA10A5B86AF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zh-TW" altLang="en-US"/>
        </a:p>
      </dgm:t>
    </dgm:pt>
    <dgm:pt modelId="{D02602AF-2B82-402C-9EBB-169C282AE1C2}">
      <dgm:prSet phldrT="[文字]"/>
      <dgm:spPr/>
      <dgm:t>
        <a:bodyPr/>
        <a:lstStyle/>
        <a:p>
          <a:r>
            <a:rPr lang="en-US" altLang="zh-TW" dirty="0" smtClean="0"/>
            <a:t>1992</a:t>
          </a:r>
          <a:endParaRPr lang="zh-TW" altLang="en-US" dirty="0"/>
        </a:p>
      </dgm:t>
    </dgm:pt>
    <dgm:pt modelId="{0668DDA0-EDC5-4143-BB6C-AA4B215D2A80}" type="parTrans" cxnId="{1B2D3722-7665-4927-B404-28D04745BBD2}">
      <dgm:prSet/>
      <dgm:spPr/>
      <dgm:t>
        <a:bodyPr/>
        <a:lstStyle/>
        <a:p>
          <a:endParaRPr lang="zh-TW" altLang="en-US"/>
        </a:p>
      </dgm:t>
    </dgm:pt>
    <dgm:pt modelId="{D656BEFF-2100-48B7-801C-CD3D8752118C}" type="sibTrans" cxnId="{1B2D3722-7665-4927-B404-28D04745BBD2}">
      <dgm:prSet/>
      <dgm:spPr/>
      <dgm:t>
        <a:bodyPr/>
        <a:lstStyle/>
        <a:p>
          <a:endParaRPr lang="zh-TW" altLang="en-US"/>
        </a:p>
      </dgm:t>
    </dgm:pt>
    <dgm:pt modelId="{E4246911-F5FD-443C-B659-247C7FB3985E}">
      <dgm:prSet phldrT="[文字]" custT="1"/>
      <dgm:spPr/>
      <dgm:t>
        <a:bodyPr/>
        <a:lstStyle/>
        <a:p>
          <a:r>
            <a:rPr lang="zh-TW" altLang="en-US" sz="2800" b="1" dirty="0" smtClean="0">
              <a:solidFill>
                <a:srgbClr val="000099"/>
              </a:solidFill>
              <a:latin typeface="標楷體" pitchFamily="65" charset="-120"/>
              <a:ea typeface="標楷體" pitchFamily="65" charset="-120"/>
            </a:rPr>
            <a:t>「公開發行公司建立內部控制與內部稽核制度實施要點」</a:t>
          </a:r>
          <a:endParaRPr lang="zh-TW" altLang="en-US" sz="2800" b="1" dirty="0">
            <a:latin typeface="標楷體" pitchFamily="65" charset="-120"/>
            <a:ea typeface="標楷體" pitchFamily="65" charset="-120"/>
          </a:endParaRPr>
        </a:p>
      </dgm:t>
    </dgm:pt>
    <dgm:pt modelId="{55CB4874-91C7-4731-A725-62A059CDEE71}" type="parTrans" cxnId="{B614E63A-E48D-4A0C-89D7-2E59A677E438}">
      <dgm:prSet/>
      <dgm:spPr/>
      <dgm:t>
        <a:bodyPr/>
        <a:lstStyle/>
        <a:p>
          <a:endParaRPr lang="zh-TW" altLang="en-US"/>
        </a:p>
      </dgm:t>
    </dgm:pt>
    <dgm:pt modelId="{6EC6AC09-9F9A-4365-9400-4115E7C1F294}" type="sibTrans" cxnId="{B614E63A-E48D-4A0C-89D7-2E59A677E438}">
      <dgm:prSet/>
      <dgm:spPr/>
      <dgm:t>
        <a:bodyPr/>
        <a:lstStyle/>
        <a:p>
          <a:endParaRPr lang="zh-TW" altLang="en-US"/>
        </a:p>
      </dgm:t>
    </dgm:pt>
    <dgm:pt modelId="{2A63C7DF-BD9A-46E1-9786-43404498540D}">
      <dgm:prSet phldrT="[文字]"/>
      <dgm:spPr/>
      <dgm:t>
        <a:bodyPr/>
        <a:lstStyle/>
        <a:p>
          <a:r>
            <a:rPr lang="en-US" altLang="zh-TW" dirty="0" smtClean="0"/>
            <a:t>1997</a:t>
          </a:r>
          <a:endParaRPr lang="zh-TW" altLang="en-US" dirty="0"/>
        </a:p>
      </dgm:t>
    </dgm:pt>
    <dgm:pt modelId="{16E0ED02-AA8E-47C7-8CD4-B115B460E07A}" type="parTrans" cxnId="{5250143E-BD76-4C4C-8B3D-819BD2D57E6A}">
      <dgm:prSet/>
      <dgm:spPr/>
      <dgm:t>
        <a:bodyPr/>
        <a:lstStyle/>
        <a:p>
          <a:endParaRPr lang="zh-TW" altLang="en-US"/>
        </a:p>
      </dgm:t>
    </dgm:pt>
    <dgm:pt modelId="{D78C7BCF-FB46-412B-A4E4-5F6F370CDDE5}" type="sibTrans" cxnId="{5250143E-BD76-4C4C-8B3D-819BD2D57E6A}">
      <dgm:prSet/>
      <dgm:spPr/>
      <dgm:t>
        <a:bodyPr/>
        <a:lstStyle/>
        <a:p>
          <a:endParaRPr lang="zh-TW" altLang="en-US"/>
        </a:p>
      </dgm:t>
    </dgm:pt>
    <dgm:pt modelId="{51D25A44-7C76-4B78-B707-3958E2645C2C}">
      <dgm:prSet phldrT="[文字]" custT="1"/>
      <dgm:spPr/>
      <dgm:t>
        <a:bodyPr/>
        <a:lstStyle/>
        <a:p>
          <a:r>
            <a:rPr lang="zh-TW" altLang="en-US" sz="2400" b="1" dirty="0" smtClean="0">
              <a:solidFill>
                <a:srgbClr val="000099"/>
              </a:solidFill>
              <a:latin typeface="標楷體" pitchFamily="65" charset="-120"/>
              <a:ea typeface="標楷體" pitchFamily="65" charset="-120"/>
            </a:rPr>
            <a:t>「申請上市櫃公司自行評估及會計師審查內部控制制度作業要點」</a:t>
          </a:r>
          <a:endParaRPr lang="zh-TW" altLang="en-US" sz="2400" b="1" dirty="0">
            <a:latin typeface="標楷體" pitchFamily="65" charset="-120"/>
            <a:ea typeface="標楷體" pitchFamily="65" charset="-120"/>
          </a:endParaRPr>
        </a:p>
      </dgm:t>
    </dgm:pt>
    <dgm:pt modelId="{865ABD41-9709-4586-AE38-102ADFA6C6EE}" type="parTrans" cxnId="{15246005-89F6-49FB-9AF8-EFC245DF2668}">
      <dgm:prSet/>
      <dgm:spPr/>
      <dgm:t>
        <a:bodyPr/>
        <a:lstStyle/>
        <a:p>
          <a:endParaRPr lang="zh-TW" altLang="en-US"/>
        </a:p>
      </dgm:t>
    </dgm:pt>
    <dgm:pt modelId="{96315899-CDE1-438F-BDD3-34A10897D98E}" type="sibTrans" cxnId="{15246005-89F6-49FB-9AF8-EFC245DF2668}">
      <dgm:prSet/>
      <dgm:spPr/>
      <dgm:t>
        <a:bodyPr/>
        <a:lstStyle/>
        <a:p>
          <a:endParaRPr lang="zh-TW" altLang="en-US"/>
        </a:p>
      </dgm:t>
    </dgm:pt>
    <dgm:pt modelId="{4ECDE710-45A7-4C3B-8237-D3675538905C}">
      <dgm:prSet phldrT="[文字]"/>
      <dgm:spPr/>
      <dgm:t>
        <a:bodyPr/>
        <a:lstStyle/>
        <a:p>
          <a:r>
            <a:rPr lang="en-US" altLang="zh-TW" dirty="0" smtClean="0"/>
            <a:t>1998</a:t>
          </a:r>
          <a:endParaRPr lang="zh-TW" altLang="en-US" dirty="0"/>
        </a:p>
      </dgm:t>
    </dgm:pt>
    <dgm:pt modelId="{C79DC132-75F3-47FA-BEFB-966C0FDDBCE2}" type="parTrans" cxnId="{56F9F79E-D018-476F-B08E-A3C84C775EA2}">
      <dgm:prSet/>
      <dgm:spPr/>
      <dgm:t>
        <a:bodyPr/>
        <a:lstStyle/>
        <a:p>
          <a:endParaRPr lang="zh-TW" altLang="en-US"/>
        </a:p>
      </dgm:t>
    </dgm:pt>
    <dgm:pt modelId="{25B1814D-0F8E-4EFE-A548-28175CAB2DB5}" type="sibTrans" cxnId="{56F9F79E-D018-476F-B08E-A3C84C775EA2}">
      <dgm:prSet/>
      <dgm:spPr/>
      <dgm:t>
        <a:bodyPr/>
        <a:lstStyle/>
        <a:p>
          <a:endParaRPr lang="zh-TW" altLang="en-US"/>
        </a:p>
      </dgm:t>
    </dgm:pt>
    <dgm:pt modelId="{0E775E15-0B95-4428-B608-EC948201B310}">
      <dgm:prSet phldrT="[文字]" custT="1"/>
      <dgm:spPr/>
      <dgm:t>
        <a:bodyPr/>
        <a:lstStyle/>
        <a:p>
          <a:pPr algn="l"/>
          <a:r>
            <a:rPr kumimoji="0" lang="zh-TW" altLang="en-US" sz="2400" b="1" dirty="0" smtClean="0">
              <a:solidFill>
                <a:srgbClr val="000099"/>
              </a:solidFill>
              <a:latin typeface="標楷體" pitchFamily="65" charset="-120"/>
              <a:ea typeface="標楷體" pitchFamily="65" charset="-120"/>
              <a:cs typeface="Arial" pitchFamily="34" charset="0"/>
            </a:rPr>
            <a:t>「公開發行公司建立內部控制制度實施要點」及「會計師執行公開發行公司內部控制制度專案審查作業要點」</a:t>
          </a:r>
          <a:endParaRPr lang="zh-TW" altLang="en-US" sz="2400" b="1" dirty="0">
            <a:solidFill>
              <a:srgbClr val="000099"/>
            </a:solidFill>
            <a:latin typeface="標楷體" pitchFamily="65" charset="-120"/>
            <a:ea typeface="標楷體" pitchFamily="65" charset="-120"/>
          </a:endParaRPr>
        </a:p>
      </dgm:t>
    </dgm:pt>
    <dgm:pt modelId="{0E5F60B3-1448-4699-B75F-43320CFA7F3B}" type="parTrans" cxnId="{670F4E85-E3A0-4A65-88B0-FCEE7CCE7404}">
      <dgm:prSet/>
      <dgm:spPr/>
      <dgm:t>
        <a:bodyPr/>
        <a:lstStyle/>
        <a:p>
          <a:endParaRPr lang="zh-TW" altLang="en-US"/>
        </a:p>
      </dgm:t>
    </dgm:pt>
    <dgm:pt modelId="{8D1D9CB6-E4EB-4B08-A05A-F58D77EE3975}" type="sibTrans" cxnId="{670F4E85-E3A0-4A65-88B0-FCEE7CCE7404}">
      <dgm:prSet/>
      <dgm:spPr/>
      <dgm:t>
        <a:bodyPr/>
        <a:lstStyle/>
        <a:p>
          <a:endParaRPr lang="zh-TW" altLang="en-US"/>
        </a:p>
      </dgm:t>
    </dgm:pt>
    <dgm:pt modelId="{0811D0D5-CAF8-4104-BFF9-9B161BE3C930}">
      <dgm:prSet phldrT="[文字]"/>
      <dgm:spPr/>
      <dgm:t>
        <a:bodyPr/>
        <a:lstStyle/>
        <a:p>
          <a:r>
            <a:rPr lang="en-US" altLang="zh-TW" dirty="0" smtClean="0"/>
            <a:t>2002</a:t>
          </a:r>
          <a:endParaRPr lang="zh-TW" altLang="en-US" dirty="0"/>
        </a:p>
      </dgm:t>
    </dgm:pt>
    <dgm:pt modelId="{0CF6C03B-2BD0-48B2-AF88-3B5979C1CD6B}" type="parTrans" cxnId="{E07D6C1C-6255-4D2D-9B81-0F9179E515E6}">
      <dgm:prSet/>
      <dgm:spPr/>
      <dgm:t>
        <a:bodyPr/>
        <a:lstStyle/>
        <a:p>
          <a:endParaRPr lang="zh-TW" altLang="en-US"/>
        </a:p>
      </dgm:t>
    </dgm:pt>
    <dgm:pt modelId="{78DD3B76-C48E-4DDF-9317-4F16EE39FFAD}" type="sibTrans" cxnId="{E07D6C1C-6255-4D2D-9B81-0F9179E515E6}">
      <dgm:prSet/>
      <dgm:spPr/>
      <dgm:t>
        <a:bodyPr/>
        <a:lstStyle/>
        <a:p>
          <a:endParaRPr lang="zh-TW" altLang="en-US"/>
        </a:p>
      </dgm:t>
    </dgm:pt>
    <dgm:pt modelId="{6425AE9F-F9BC-453F-A0DE-7DDD96DF1EB2}">
      <dgm:prSet custT="1"/>
      <dgm:spPr/>
      <dgm:t>
        <a:bodyPr/>
        <a:lstStyle/>
        <a:p>
          <a:r>
            <a:rPr lang="zh-TW" altLang="en-US" sz="2400" b="1" dirty="0" smtClean="0">
              <a:solidFill>
                <a:srgbClr val="000099"/>
              </a:solidFill>
              <a:latin typeface="標楷體" pitchFamily="65" charset="-120"/>
              <a:ea typeface="標楷體" pitchFamily="65" charset="-120"/>
            </a:rPr>
            <a:t>「公開發行公司建立內部控制制度處理準則」</a:t>
          </a:r>
          <a:endParaRPr lang="zh-TW" altLang="en-US" sz="2400" b="1" dirty="0"/>
        </a:p>
      </dgm:t>
    </dgm:pt>
    <dgm:pt modelId="{76AB6835-6AA4-4247-80C4-73B61A0181B1}" type="parTrans" cxnId="{BBD1050D-54B0-43E5-B087-519EBF4A0C4F}">
      <dgm:prSet/>
      <dgm:spPr/>
      <dgm:t>
        <a:bodyPr/>
        <a:lstStyle/>
        <a:p>
          <a:endParaRPr lang="zh-TW" altLang="en-US"/>
        </a:p>
      </dgm:t>
    </dgm:pt>
    <dgm:pt modelId="{B6CB5430-952C-4F32-84F2-35371BEF8CF1}" type="sibTrans" cxnId="{BBD1050D-54B0-43E5-B087-519EBF4A0C4F}">
      <dgm:prSet/>
      <dgm:spPr/>
      <dgm:t>
        <a:bodyPr/>
        <a:lstStyle/>
        <a:p>
          <a:endParaRPr lang="zh-TW" altLang="en-US"/>
        </a:p>
      </dgm:t>
    </dgm:pt>
    <dgm:pt modelId="{C2CD82D4-8FD2-4626-B499-2F80B0FFA209}" type="pres">
      <dgm:prSet presAssocID="{3BB1CAE4-F6FE-46C1-AEBC-CA10A5B86AF1}" presName="linearFlow" presStyleCnt="0">
        <dgm:presLayoutVars>
          <dgm:dir/>
          <dgm:animLvl val="lvl"/>
          <dgm:resizeHandles val="exact"/>
        </dgm:presLayoutVars>
      </dgm:prSet>
      <dgm:spPr/>
      <dgm:t>
        <a:bodyPr/>
        <a:lstStyle/>
        <a:p>
          <a:endParaRPr lang="zh-TW" altLang="en-US"/>
        </a:p>
      </dgm:t>
    </dgm:pt>
    <dgm:pt modelId="{CF7BB668-CD51-4607-9011-34A5AA1D81AF}" type="pres">
      <dgm:prSet presAssocID="{D02602AF-2B82-402C-9EBB-169C282AE1C2}" presName="composite" presStyleCnt="0"/>
      <dgm:spPr/>
    </dgm:pt>
    <dgm:pt modelId="{F979127F-703B-4656-AE01-47A30AEB3613}" type="pres">
      <dgm:prSet presAssocID="{D02602AF-2B82-402C-9EBB-169C282AE1C2}" presName="parentText" presStyleLbl="alignNode1" presStyleIdx="0" presStyleCnt="4">
        <dgm:presLayoutVars>
          <dgm:chMax val="1"/>
          <dgm:bulletEnabled val="1"/>
        </dgm:presLayoutVars>
      </dgm:prSet>
      <dgm:spPr/>
      <dgm:t>
        <a:bodyPr/>
        <a:lstStyle/>
        <a:p>
          <a:endParaRPr lang="zh-TW" altLang="en-US"/>
        </a:p>
      </dgm:t>
    </dgm:pt>
    <dgm:pt modelId="{96FEAA29-12AA-4797-BA70-924BD1F7727D}" type="pres">
      <dgm:prSet presAssocID="{D02602AF-2B82-402C-9EBB-169C282AE1C2}" presName="descendantText" presStyleLbl="alignAcc1" presStyleIdx="0" presStyleCnt="4">
        <dgm:presLayoutVars>
          <dgm:bulletEnabled val="1"/>
        </dgm:presLayoutVars>
      </dgm:prSet>
      <dgm:spPr/>
      <dgm:t>
        <a:bodyPr/>
        <a:lstStyle/>
        <a:p>
          <a:endParaRPr lang="zh-TW" altLang="en-US"/>
        </a:p>
      </dgm:t>
    </dgm:pt>
    <dgm:pt modelId="{1DA42623-75B0-48C2-9F95-2BDEC46A1677}" type="pres">
      <dgm:prSet presAssocID="{D656BEFF-2100-48B7-801C-CD3D8752118C}" presName="sp" presStyleCnt="0"/>
      <dgm:spPr/>
    </dgm:pt>
    <dgm:pt modelId="{1D42A383-82A0-4D86-A278-2C5649E13153}" type="pres">
      <dgm:prSet presAssocID="{2A63C7DF-BD9A-46E1-9786-43404498540D}" presName="composite" presStyleCnt="0"/>
      <dgm:spPr/>
    </dgm:pt>
    <dgm:pt modelId="{7D87ED8F-03E6-4076-B66E-CF057D17CDCF}" type="pres">
      <dgm:prSet presAssocID="{2A63C7DF-BD9A-46E1-9786-43404498540D}" presName="parentText" presStyleLbl="alignNode1" presStyleIdx="1" presStyleCnt="4">
        <dgm:presLayoutVars>
          <dgm:chMax val="1"/>
          <dgm:bulletEnabled val="1"/>
        </dgm:presLayoutVars>
      </dgm:prSet>
      <dgm:spPr/>
      <dgm:t>
        <a:bodyPr/>
        <a:lstStyle/>
        <a:p>
          <a:endParaRPr lang="zh-TW" altLang="en-US"/>
        </a:p>
      </dgm:t>
    </dgm:pt>
    <dgm:pt modelId="{11A15F9D-2297-4168-8346-73CBD893EE9C}" type="pres">
      <dgm:prSet presAssocID="{2A63C7DF-BD9A-46E1-9786-43404498540D}" presName="descendantText" presStyleLbl="alignAcc1" presStyleIdx="1" presStyleCnt="4">
        <dgm:presLayoutVars>
          <dgm:bulletEnabled val="1"/>
        </dgm:presLayoutVars>
      </dgm:prSet>
      <dgm:spPr/>
      <dgm:t>
        <a:bodyPr/>
        <a:lstStyle/>
        <a:p>
          <a:endParaRPr lang="zh-TW" altLang="en-US"/>
        </a:p>
      </dgm:t>
    </dgm:pt>
    <dgm:pt modelId="{E7C55424-A433-49AB-84DB-190E549B60D6}" type="pres">
      <dgm:prSet presAssocID="{D78C7BCF-FB46-412B-A4E4-5F6F370CDDE5}" presName="sp" presStyleCnt="0"/>
      <dgm:spPr/>
    </dgm:pt>
    <dgm:pt modelId="{58A28536-D164-4653-8CE9-D978A051EA3F}" type="pres">
      <dgm:prSet presAssocID="{4ECDE710-45A7-4C3B-8237-D3675538905C}" presName="composite" presStyleCnt="0"/>
      <dgm:spPr/>
    </dgm:pt>
    <dgm:pt modelId="{D7AFA1A9-9FE2-4F85-A54B-8C584A439938}" type="pres">
      <dgm:prSet presAssocID="{4ECDE710-45A7-4C3B-8237-D3675538905C}" presName="parentText" presStyleLbl="alignNode1" presStyleIdx="2" presStyleCnt="4">
        <dgm:presLayoutVars>
          <dgm:chMax val="1"/>
          <dgm:bulletEnabled val="1"/>
        </dgm:presLayoutVars>
      </dgm:prSet>
      <dgm:spPr/>
      <dgm:t>
        <a:bodyPr/>
        <a:lstStyle/>
        <a:p>
          <a:endParaRPr lang="zh-TW" altLang="en-US"/>
        </a:p>
      </dgm:t>
    </dgm:pt>
    <dgm:pt modelId="{056E99B5-581C-4F01-A979-1E06EE2CE217}" type="pres">
      <dgm:prSet presAssocID="{4ECDE710-45A7-4C3B-8237-D3675538905C}" presName="descendantText" presStyleLbl="alignAcc1" presStyleIdx="2" presStyleCnt="4" custScaleY="136692">
        <dgm:presLayoutVars>
          <dgm:bulletEnabled val="1"/>
        </dgm:presLayoutVars>
      </dgm:prSet>
      <dgm:spPr/>
      <dgm:t>
        <a:bodyPr/>
        <a:lstStyle/>
        <a:p>
          <a:endParaRPr lang="zh-TW" altLang="en-US"/>
        </a:p>
      </dgm:t>
    </dgm:pt>
    <dgm:pt modelId="{72A35CB5-AEDA-403E-871F-F2E1DA2677CB}" type="pres">
      <dgm:prSet presAssocID="{25B1814D-0F8E-4EFE-A548-28175CAB2DB5}" presName="sp" presStyleCnt="0"/>
      <dgm:spPr/>
    </dgm:pt>
    <dgm:pt modelId="{C7B4CD79-3157-4D9A-9153-21CBA320BB49}" type="pres">
      <dgm:prSet presAssocID="{0811D0D5-CAF8-4104-BFF9-9B161BE3C930}" presName="composite" presStyleCnt="0"/>
      <dgm:spPr/>
    </dgm:pt>
    <dgm:pt modelId="{0108BCCB-CCB2-43C9-94D1-63F6F7D3A4A0}" type="pres">
      <dgm:prSet presAssocID="{0811D0D5-CAF8-4104-BFF9-9B161BE3C930}" presName="parentText" presStyleLbl="alignNode1" presStyleIdx="3" presStyleCnt="4">
        <dgm:presLayoutVars>
          <dgm:chMax val="1"/>
          <dgm:bulletEnabled val="1"/>
        </dgm:presLayoutVars>
      </dgm:prSet>
      <dgm:spPr/>
      <dgm:t>
        <a:bodyPr/>
        <a:lstStyle/>
        <a:p>
          <a:endParaRPr lang="zh-TW" altLang="en-US"/>
        </a:p>
      </dgm:t>
    </dgm:pt>
    <dgm:pt modelId="{48021017-B4E8-4D82-A90B-2D366B91848F}" type="pres">
      <dgm:prSet presAssocID="{0811D0D5-CAF8-4104-BFF9-9B161BE3C930}" presName="descendantText" presStyleLbl="alignAcc1" presStyleIdx="3" presStyleCnt="4" custScaleY="102470">
        <dgm:presLayoutVars>
          <dgm:bulletEnabled val="1"/>
        </dgm:presLayoutVars>
      </dgm:prSet>
      <dgm:spPr/>
      <dgm:t>
        <a:bodyPr/>
        <a:lstStyle/>
        <a:p>
          <a:endParaRPr lang="zh-TW" altLang="en-US"/>
        </a:p>
      </dgm:t>
    </dgm:pt>
  </dgm:ptLst>
  <dgm:cxnLst>
    <dgm:cxn modelId="{8C18EE55-85B8-4363-9AC3-624E7535A3E0}" type="presOf" srcId="{6425AE9F-F9BC-453F-A0DE-7DDD96DF1EB2}" destId="{48021017-B4E8-4D82-A90B-2D366B91848F}" srcOrd="0" destOrd="0" presId="urn:microsoft.com/office/officeart/2005/8/layout/chevron2"/>
    <dgm:cxn modelId="{15246005-89F6-49FB-9AF8-EFC245DF2668}" srcId="{2A63C7DF-BD9A-46E1-9786-43404498540D}" destId="{51D25A44-7C76-4B78-B707-3958E2645C2C}" srcOrd="0" destOrd="0" parTransId="{865ABD41-9709-4586-AE38-102ADFA6C6EE}" sibTransId="{96315899-CDE1-438F-BDD3-34A10897D98E}"/>
    <dgm:cxn modelId="{D8DAA1C3-5723-4550-B794-68C8C67CF323}" type="presOf" srcId="{E4246911-F5FD-443C-B659-247C7FB3985E}" destId="{96FEAA29-12AA-4797-BA70-924BD1F7727D}" srcOrd="0" destOrd="0" presId="urn:microsoft.com/office/officeart/2005/8/layout/chevron2"/>
    <dgm:cxn modelId="{E5594EB7-0E37-4ED4-8201-AAEA360AF0DE}" type="presOf" srcId="{4ECDE710-45A7-4C3B-8237-D3675538905C}" destId="{D7AFA1A9-9FE2-4F85-A54B-8C584A439938}" srcOrd="0" destOrd="0" presId="urn:microsoft.com/office/officeart/2005/8/layout/chevron2"/>
    <dgm:cxn modelId="{14B83008-5B25-4488-A907-741D90A01FD0}" type="presOf" srcId="{0811D0D5-CAF8-4104-BFF9-9B161BE3C930}" destId="{0108BCCB-CCB2-43C9-94D1-63F6F7D3A4A0}" srcOrd="0" destOrd="0" presId="urn:microsoft.com/office/officeart/2005/8/layout/chevron2"/>
    <dgm:cxn modelId="{56F9F79E-D018-476F-B08E-A3C84C775EA2}" srcId="{3BB1CAE4-F6FE-46C1-AEBC-CA10A5B86AF1}" destId="{4ECDE710-45A7-4C3B-8237-D3675538905C}" srcOrd="2" destOrd="0" parTransId="{C79DC132-75F3-47FA-BEFB-966C0FDDBCE2}" sibTransId="{25B1814D-0F8E-4EFE-A548-28175CAB2DB5}"/>
    <dgm:cxn modelId="{1B2D3722-7665-4927-B404-28D04745BBD2}" srcId="{3BB1CAE4-F6FE-46C1-AEBC-CA10A5B86AF1}" destId="{D02602AF-2B82-402C-9EBB-169C282AE1C2}" srcOrd="0" destOrd="0" parTransId="{0668DDA0-EDC5-4143-BB6C-AA4B215D2A80}" sibTransId="{D656BEFF-2100-48B7-801C-CD3D8752118C}"/>
    <dgm:cxn modelId="{EE88F414-E601-4AAB-90E1-E91A4806FC9E}" type="presOf" srcId="{D02602AF-2B82-402C-9EBB-169C282AE1C2}" destId="{F979127F-703B-4656-AE01-47A30AEB3613}" srcOrd="0" destOrd="0" presId="urn:microsoft.com/office/officeart/2005/8/layout/chevron2"/>
    <dgm:cxn modelId="{C604C6B6-88EE-4488-8275-85C950AD5FD9}" type="presOf" srcId="{51D25A44-7C76-4B78-B707-3958E2645C2C}" destId="{11A15F9D-2297-4168-8346-73CBD893EE9C}" srcOrd="0" destOrd="0" presId="urn:microsoft.com/office/officeart/2005/8/layout/chevron2"/>
    <dgm:cxn modelId="{E07D6C1C-6255-4D2D-9B81-0F9179E515E6}" srcId="{3BB1CAE4-F6FE-46C1-AEBC-CA10A5B86AF1}" destId="{0811D0D5-CAF8-4104-BFF9-9B161BE3C930}" srcOrd="3" destOrd="0" parTransId="{0CF6C03B-2BD0-48B2-AF88-3B5979C1CD6B}" sibTransId="{78DD3B76-C48E-4DDF-9317-4F16EE39FFAD}"/>
    <dgm:cxn modelId="{B614E63A-E48D-4A0C-89D7-2E59A677E438}" srcId="{D02602AF-2B82-402C-9EBB-169C282AE1C2}" destId="{E4246911-F5FD-443C-B659-247C7FB3985E}" srcOrd="0" destOrd="0" parTransId="{55CB4874-91C7-4731-A725-62A059CDEE71}" sibTransId="{6EC6AC09-9F9A-4365-9400-4115E7C1F294}"/>
    <dgm:cxn modelId="{A850FDB6-6C15-4D2E-A4B7-130324C6F735}" type="presOf" srcId="{2A63C7DF-BD9A-46E1-9786-43404498540D}" destId="{7D87ED8F-03E6-4076-B66E-CF057D17CDCF}" srcOrd="0" destOrd="0" presId="urn:microsoft.com/office/officeart/2005/8/layout/chevron2"/>
    <dgm:cxn modelId="{670F4E85-E3A0-4A65-88B0-FCEE7CCE7404}" srcId="{4ECDE710-45A7-4C3B-8237-D3675538905C}" destId="{0E775E15-0B95-4428-B608-EC948201B310}" srcOrd="0" destOrd="0" parTransId="{0E5F60B3-1448-4699-B75F-43320CFA7F3B}" sibTransId="{8D1D9CB6-E4EB-4B08-A05A-F58D77EE3975}"/>
    <dgm:cxn modelId="{5250143E-BD76-4C4C-8B3D-819BD2D57E6A}" srcId="{3BB1CAE4-F6FE-46C1-AEBC-CA10A5B86AF1}" destId="{2A63C7DF-BD9A-46E1-9786-43404498540D}" srcOrd="1" destOrd="0" parTransId="{16E0ED02-AA8E-47C7-8CD4-B115B460E07A}" sibTransId="{D78C7BCF-FB46-412B-A4E4-5F6F370CDDE5}"/>
    <dgm:cxn modelId="{BBD1050D-54B0-43E5-B087-519EBF4A0C4F}" srcId="{0811D0D5-CAF8-4104-BFF9-9B161BE3C930}" destId="{6425AE9F-F9BC-453F-A0DE-7DDD96DF1EB2}" srcOrd="0" destOrd="0" parTransId="{76AB6835-6AA4-4247-80C4-73B61A0181B1}" sibTransId="{B6CB5430-952C-4F32-84F2-35371BEF8CF1}"/>
    <dgm:cxn modelId="{A45E08D2-5D0F-4591-8663-BB7E92C300DC}" type="presOf" srcId="{0E775E15-0B95-4428-B608-EC948201B310}" destId="{056E99B5-581C-4F01-A979-1E06EE2CE217}" srcOrd="0" destOrd="0" presId="urn:microsoft.com/office/officeart/2005/8/layout/chevron2"/>
    <dgm:cxn modelId="{2860B87B-673A-4EB4-8710-931517980AA2}" type="presOf" srcId="{3BB1CAE4-F6FE-46C1-AEBC-CA10A5B86AF1}" destId="{C2CD82D4-8FD2-4626-B499-2F80B0FFA209}" srcOrd="0" destOrd="0" presId="urn:microsoft.com/office/officeart/2005/8/layout/chevron2"/>
    <dgm:cxn modelId="{E6FF2562-2877-4583-B443-C8B469C57509}" type="presParOf" srcId="{C2CD82D4-8FD2-4626-B499-2F80B0FFA209}" destId="{CF7BB668-CD51-4607-9011-34A5AA1D81AF}" srcOrd="0" destOrd="0" presId="urn:microsoft.com/office/officeart/2005/8/layout/chevron2"/>
    <dgm:cxn modelId="{7FD7CC70-310D-4C4C-BA85-B1C2A573DFF9}" type="presParOf" srcId="{CF7BB668-CD51-4607-9011-34A5AA1D81AF}" destId="{F979127F-703B-4656-AE01-47A30AEB3613}" srcOrd="0" destOrd="0" presId="urn:microsoft.com/office/officeart/2005/8/layout/chevron2"/>
    <dgm:cxn modelId="{9A5339F3-956D-4100-A527-10EAA2564356}" type="presParOf" srcId="{CF7BB668-CD51-4607-9011-34A5AA1D81AF}" destId="{96FEAA29-12AA-4797-BA70-924BD1F7727D}" srcOrd="1" destOrd="0" presId="urn:microsoft.com/office/officeart/2005/8/layout/chevron2"/>
    <dgm:cxn modelId="{7F880E0A-8B91-46E3-972A-40525933A7A8}" type="presParOf" srcId="{C2CD82D4-8FD2-4626-B499-2F80B0FFA209}" destId="{1DA42623-75B0-48C2-9F95-2BDEC46A1677}" srcOrd="1" destOrd="0" presId="urn:microsoft.com/office/officeart/2005/8/layout/chevron2"/>
    <dgm:cxn modelId="{4BE52EDB-5179-46D9-8817-090343B42A12}" type="presParOf" srcId="{C2CD82D4-8FD2-4626-B499-2F80B0FFA209}" destId="{1D42A383-82A0-4D86-A278-2C5649E13153}" srcOrd="2" destOrd="0" presId="urn:microsoft.com/office/officeart/2005/8/layout/chevron2"/>
    <dgm:cxn modelId="{EAC250B5-2CB2-4193-AFA8-B3C86A498987}" type="presParOf" srcId="{1D42A383-82A0-4D86-A278-2C5649E13153}" destId="{7D87ED8F-03E6-4076-B66E-CF057D17CDCF}" srcOrd="0" destOrd="0" presId="urn:microsoft.com/office/officeart/2005/8/layout/chevron2"/>
    <dgm:cxn modelId="{3577D834-B3DA-4FB3-8C9C-C9655DB448B5}" type="presParOf" srcId="{1D42A383-82A0-4D86-A278-2C5649E13153}" destId="{11A15F9D-2297-4168-8346-73CBD893EE9C}" srcOrd="1" destOrd="0" presId="urn:microsoft.com/office/officeart/2005/8/layout/chevron2"/>
    <dgm:cxn modelId="{2EBEFB38-2547-4352-8846-30E15FC39DE6}" type="presParOf" srcId="{C2CD82D4-8FD2-4626-B499-2F80B0FFA209}" destId="{E7C55424-A433-49AB-84DB-190E549B60D6}" srcOrd="3" destOrd="0" presId="urn:microsoft.com/office/officeart/2005/8/layout/chevron2"/>
    <dgm:cxn modelId="{96723157-B849-4714-802D-B70F07BE0C86}" type="presParOf" srcId="{C2CD82D4-8FD2-4626-B499-2F80B0FFA209}" destId="{58A28536-D164-4653-8CE9-D978A051EA3F}" srcOrd="4" destOrd="0" presId="urn:microsoft.com/office/officeart/2005/8/layout/chevron2"/>
    <dgm:cxn modelId="{C36B3484-FD24-4CC8-8918-8FEF1F242083}" type="presParOf" srcId="{58A28536-D164-4653-8CE9-D978A051EA3F}" destId="{D7AFA1A9-9FE2-4F85-A54B-8C584A439938}" srcOrd="0" destOrd="0" presId="urn:microsoft.com/office/officeart/2005/8/layout/chevron2"/>
    <dgm:cxn modelId="{05E32A23-7342-48D9-BF13-04DB7B1FBB93}" type="presParOf" srcId="{58A28536-D164-4653-8CE9-D978A051EA3F}" destId="{056E99B5-581C-4F01-A979-1E06EE2CE217}" srcOrd="1" destOrd="0" presId="urn:microsoft.com/office/officeart/2005/8/layout/chevron2"/>
    <dgm:cxn modelId="{2B3BE005-7452-4BC8-8507-4989B3E37C12}" type="presParOf" srcId="{C2CD82D4-8FD2-4626-B499-2F80B0FFA209}" destId="{72A35CB5-AEDA-403E-871F-F2E1DA2677CB}" srcOrd="5" destOrd="0" presId="urn:microsoft.com/office/officeart/2005/8/layout/chevron2"/>
    <dgm:cxn modelId="{5D3E8345-3B08-48A5-9C22-49A44E118B36}" type="presParOf" srcId="{C2CD82D4-8FD2-4626-B499-2F80B0FFA209}" destId="{C7B4CD79-3157-4D9A-9153-21CBA320BB49}" srcOrd="6" destOrd="0" presId="urn:microsoft.com/office/officeart/2005/8/layout/chevron2"/>
    <dgm:cxn modelId="{8DCCFD71-F83C-42D7-A911-A998A0F6D28B}" type="presParOf" srcId="{C7B4CD79-3157-4D9A-9153-21CBA320BB49}" destId="{0108BCCB-CCB2-43C9-94D1-63F6F7D3A4A0}" srcOrd="0" destOrd="0" presId="urn:microsoft.com/office/officeart/2005/8/layout/chevron2"/>
    <dgm:cxn modelId="{36087408-B761-4AAB-A77C-261AC4002244}" type="presParOf" srcId="{C7B4CD79-3157-4D9A-9153-21CBA320BB49}" destId="{48021017-B4E8-4D82-A90B-2D366B91848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94DFE-0836-489D-AD06-872D3D5B0977}">
      <dsp:nvSpPr>
        <dsp:cNvPr id="0" name=""/>
        <dsp:cNvSpPr/>
      </dsp:nvSpPr>
      <dsp:spPr>
        <a:xfrm>
          <a:off x="0" y="630895"/>
          <a:ext cx="3543992" cy="592017"/>
        </a:xfrm>
        <a:prstGeom prst="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w="9525" cap="flat" cmpd="sng" algn="ctr">
          <a:solidFill>
            <a:schemeClr val="accent1">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zh-TW" altLang="en-US" sz="3200" kern="1200" dirty="0" smtClean="0">
              <a:latin typeface="標楷體" pitchFamily="65" charset="-120"/>
              <a:ea typeface="標楷體" pitchFamily="65" charset="-120"/>
            </a:rPr>
            <a:t>內部機制</a:t>
          </a:r>
          <a:endParaRPr lang="zh-TW" altLang="en-US" sz="3200" kern="1200" dirty="0">
            <a:latin typeface="標楷體" pitchFamily="65" charset="-120"/>
            <a:ea typeface="標楷體" pitchFamily="65" charset="-120"/>
          </a:endParaRPr>
        </a:p>
      </dsp:txBody>
      <dsp:txXfrm>
        <a:off x="0" y="630895"/>
        <a:ext cx="3543992" cy="592017"/>
      </dsp:txXfrm>
    </dsp:sp>
    <dsp:sp modelId="{0961FD48-DC60-4F5A-B4BE-8159A069DCA1}">
      <dsp:nvSpPr>
        <dsp:cNvPr id="0" name=""/>
        <dsp:cNvSpPr/>
      </dsp:nvSpPr>
      <dsp:spPr>
        <a:xfrm>
          <a:off x="4444" y="1283669"/>
          <a:ext cx="3539894" cy="281791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zh-TW" altLang="en-US" sz="2400" kern="1200" dirty="0" smtClean="0">
              <a:latin typeface="標楷體" pitchFamily="65" charset="-120"/>
              <a:ea typeface="標楷體" pitchFamily="65" charset="-120"/>
            </a:rPr>
            <a:t>強化董事會職能</a:t>
          </a:r>
          <a:endParaRPr lang="zh-TW" altLang="en-US" sz="2400" kern="1200" dirty="0">
            <a:latin typeface="標楷體" pitchFamily="65" charset="-120"/>
            <a:ea typeface="標楷體" pitchFamily="65" charset="-120"/>
          </a:endParaRPr>
        </a:p>
        <a:p>
          <a:pPr marL="228600" lvl="1" indent="-228600" algn="l" defTabSz="1066800">
            <a:lnSpc>
              <a:spcPct val="90000"/>
            </a:lnSpc>
            <a:spcBef>
              <a:spcPct val="0"/>
            </a:spcBef>
            <a:spcAft>
              <a:spcPct val="15000"/>
            </a:spcAft>
            <a:buChar char="••"/>
          </a:pPr>
          <a:r>
            <a:rPr lang="zh-TW" altLang="en-US" sz="2400" kern="1200" dirty="0" smtClean="0">
              <a:latin typeface="標楷體" pitchFamily="65" charset="-120"/>
              <a:ea typeface="標楷體" pitchFamily="65" charset="-120"/>
            </a:rPr>
            <a:t>發揮監察人功能</a:t>
          </a:r>
          <a:endParaRPr lang="zh-TW" altLang="en-US" sz="2400" kern="1200" dirty="0">
            <a:latin typeface="標楷體" pitchFamily="65" charset="-120"/>
            <a:ea typeface="標楷體" pitchFamily="65" charset="-120"/>
          </a:endParaRPr>
        </a:p>
        <a:p>
          <a:pPr marL="228600" lvl="1" indent="-228600" algn="l" defTabSz="1066800">
            <a:lnSpc>
              <a:spcPct val="90000"/>
            </a:lnSpc>
            <a:spcBef>
              <a:spcPct val="0"/>
            </a:spcBef>
            <a:spcAft>
              <a:spcPct val="15000"/>
            </a:spcAft>
            <a:buChar char="••"/>
          </a:pPr>
          <a:r>
            <a:rPr lang="zh-TW" altLang="en-US" sz="2400" kern="1200" dirty="0" smtClean="0">
              <a:latin typeface="標楷體" pitchFamily="65" charset="-120"/>
              <a:ea typeface="標楷體" pitchFamily="65" charset="-120"/>
            </a:rPr>
            <a:t>內控制度之建立與執行</a:t>
          </a:r>
          <a:endParaRPr lang="zh-TW" altLang="en-US" sz="2400" kern="1200" dirty="0">
            <a:latin typeface="標楷體" pitchFamily="65" charset="-120"/>
            <a:ea typeface="標楷體" pitchFamily="65" charset="-120"/>
          </a:endParaRPr>
        </a:p>
        <a:p>
          <a:pPr marL="228600" lvl="1" indent="-228600" algn="l" defTabSz="1066800">
            <a:lnSpc>
              <a:spcPct val="90000"/>
            </a:lnSpc>
            <a:spcBef>
              <a:spcPct val="0"/>
            </a:spcBef>
            <a:spcAft>
              <a:spcPct val="15000"/>
            </a:spcAft>
            <a:buChar char="••"/>
          </a:pPr>
          <a:r>
            <a:rPr lang="zh-TW" altLang="en-US" sz="2400" kern="1200" dirty="0" smtClean="0">
              <a:latin typeface="標楷體" pitchFamily="65" charset="-120"/>
              <a:ea typeface="標楷體" pitchFamily="65" charset="-120"/>
            </a:rPr>
            <a:t>強化資訊公開</a:t>
          </a:r>
          <a:endParaRPr lang="zh-TW" altLang="en-US" sz="2400" kern="1200" dirty="0">
            <a:latin typeface="標楷體" pitchFamily="65" charset="-120"/>
            <a:ea typeface="標楷體" pitchFamily="65" charset="-120"/>
          </a:endParaRPr>
        </a:p>
        <a:p>
          <a:pPr marL="228600" lvl="1" indent="-228600" algn="l" defTabSz="1066800">
            <a:lnSpc>
              <a:spcPct val="90000"/>
            </a:lnSpc>
            <a:spcBef>
              <a:spcPct val="0"/>
            </a:spcBef>
            <a:spcAft>
              <a:spcPct val="15000"/>
            </a:spcAft>
            <a:buChar char="••"/>
          </a:pPr>
          <a:r>
            <a:rPr lang="zh-TW" altLang="en-US" sz="2400" kern="1200" dirty="0" smtClean="0">
              <a:latin typeface="標楷體" pitchFamily="65" charset="-120"/>
              <a:ea typeface="標楷體" pitchFamily="65" charset="-120"/>
            </a:rPr>
            <a:t>鼓勵股東之參與</a:t>
          </a:r>
          <a:endParaRPr lang="zh-TW" altLang="en-US" sz="2400" kern="1200" dirty="0">
            <a:latin typeface="標楷體" pitchFamily="65" charset="-120"/>
            <a:ea typeface="標楷體" pitchFamily="65" charset="-120"/>
          </a:endParaRPr>
        </a:p>
      </dsp:txBody>
      <dsp:txXfrm>
        <a:off x="4444" y="1283669"/>
        <a:ext cx="3539894" cy="2817915"/>
      </dsp:txXfrm>
    </dsp:sp>
    <dsp:sp modelId="{24C376F3-2884-43B6-B5B2-F24C6447B2C8}">
      <dsp:nvSpPr>
        <dsp:cNvPr id="0" name=""/>
        <dsp:cNvSpPr/>
      </dsp:nvSpPr>
      <dsp:spPr>
        <a:xfrm>
          <a:off x="4006138" y="610154"/>
          <a:ext cx="3716189" cy="714304"/>
        </a:xfrm>
        <a:prstGeom prst="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w="9525" cap="flat" cmpd="sng" algn="ctr">
          <a:solidFill>
            <a:schemeClr val="accent1">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zh-TW" altLang="en-US" sz="3200" kern="1200" dirty="0" smtClean="0">
              <a:latin typeface="標楷體" pitchFamily="65" charset="-120"/>
              <a:ea typeface="標楷體" pitchFamily="65" charset="-120"/>
            </a:rPr>
            <a:t>外部機制</a:t>
          </a:r>
          <a:endParaRPr lang="zh-TW" altLang="en-US" sz="3200" kern="1200" dirty="0">
            <a:latin typeface="標楷體" pitchFamily="65" charset="-120"/>
            <a:ea typeface="標楷體" pitchFamily="65" charset="-120"/>
          </a:endParaRPr>
        </a:p>
      </dsp:txBody>
      <dsp:txXfrm>
        <a:off x="4006138" y="610154"/>
        <a:ext cx="3716189" cy="714304"/>
      </dsp:txXfrm>
    </dsp:sp>
    <dsp:sp modelId="{C6B6B90F-88D0-47E0-B9F4-50CA2B53B6AD}">
      <dsp:nvSpPr>
        <dsp:cNvPr id="0" name=""/>
        <dsp:cNvSpPr/>
      </dsp:nvSpPr>
      <dsp:spPr>
        <a:xfrm>
          <a:off x="4005319" y="1324458"/>
          <a:ext cx="3717828" cy="281791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zh-TW" altLang="en-US" sz="2400" kern="1200" dirty="0" smtClean="0">
              <a:latin typeface="標楷體" pitchFamily="65" charset="-120"/>
              <a:ea typeface="標楷體" pitchFamily="65" charset="-120"/>
            </a:rPr>
            <a:t>法規制度之修正</a:t>
          </a:r>
          <a:endParaRPr lang="zh-TW" altLang="en-US" sz="2400" kern="1200" dirty="0">
            <a:latin typeface="標楷體" pitchFamily="65" charset="-120"/>
            <a:ea typeface="標楷體" pitchFamily="65" charset="-120"/>
          </a:endParaRPr>
        </a:p>
        <a:p>
          <a:pPr marL="228600" lvl="1" indent="-228600" algn="l" defTabSz="1066800">
            <a:lnSpc>
              <a:spcPct val="90000"/>
            </a:lnSpc>
            <a:spcBef>
              <a:spcPct val="0"/>
            </a:spcBef>
            <a:spcAft>
              <a:spcPct val="15000"/>
            </a:spcAft>
            <a:buChar char="••"/>
          </a:pPr>
          <a:r>
            <a:rPr lang="zh-TW" altLang="en-US" sz="2400" kern="1200" dirty="0" smtClean="0">
              <a:latin typeface="標楷體" pitchFamily="65" charset="-120"/>
              <a:ea typeface="標楷體" pitchFamily="65" charset="-120"/>
            </a:rPr>
            <a:t>發揮外部專家之功能</a:t>
          </a:r>
          <a:endParaRPr lang="zh-TW" altLang="en-US" sz="2400" kern="1200" dirty="0">
            <a:latin typeface="標楷體" pitchFamily="65" charset="-120"/>
            <a:ea typeface="標楷體" pitchFamily="65" charset="-120"/>
          </a:endParaRPr>
        </a:p>
        <a:p>
          <a:pPr marL="228600" lvl="1" indent="-228600" algn="l" defTabSz="1066800">
            <a:lnSpc>
              <a:spcPct val="90000"/>
            </a:lnSpc>
            <a:spcBef>
              <a:spcPct val="0"/>
            </a:spcBef>
            <a:spcAft>
              <a:spcPct val="15000"/>
            </a:spcAft>
            <a:buChar char="••"/>
          </a:pPr>
          <a:r>
            <a:rPr lang="zh-TW" altLang="en-US" sz="2400" kern="1200" dirty="0" smtClean="0">
              <a:latin typeface="標楷體" pitchFamily="65" charset="-120"/>
              <a:ea typeface="標楷體" pitchFamily="65" charset="-120"/>
            </a:rPr>
            <a:t>自律機構之運作</a:t>
          </a:r>
          <a:endParaRPr lang="zh-TW" altLang="en-US" sz="2400" kern="1200" dirty="0">
            <a:latin typeface="標楷體" pitchFamily="65" charset="-120"/>
            <a:ea typeface="標楷體" pitchFamily="65" charset="-120"/>
          </a:endParaRPr>
        </a:p>
        <a:p>
          <a:pPr marL="228600" lvl="1" indent="-228600" algn="l" defTabSz="1066800">
            <a:lnSpc>
              <a:spcPct val="90000"/>
            </a:lnSpc>
            <a:spcBef>
              <a:spcPct val="0"/>
            </a:spcBef>
            <a:spcAft>
              <a:spcPct val="15000"/>
            </a:spcAft>
            <a:buChar char="••"/>
          </a:pPr>
          <a:r>
            <a:rPr lang="zh-TW" altLang="en-US" sz="2400" kern="1200" dirty="0" smtClean="0">
              <a:latin typeface="標楷體" pitchFamily="65" charset="-120"/>
              <a:ea typeface="標楷體" pitchFamily="65" charset="-120"/>
            </a:rPr>
            <a:t>主管機關或交易所之監督</a:t>
          </a:r>
          <a:endParaRPr lang="zh-TW" altLang="en-US" sz="2400" kern="1200" dirty="0">
            <a:latin typeface="標楷體" pitchFamily="65" charset="-120"/>
            <a:ea typeface="標楷體" pitchFamily="65" charset="-120"/>
          </a:endParaRPr>
        </a:p>
        <a:p>
          <a:pPr marL="228600" lvl="1" indent="-228600" algn="l" defTabSz="1066800">
            <a:lnSpc>
              <a:spcPct val="90000"/>
            </a:lnSpc>
            <a:spcBef>
              <a:spcPct val="0"/>
            </a:spcBef>
            <a:spcAft>
              <a:spcPct val="15000"/>
            </a:spcAft>
            <a:buChar char="••"/>
          </a:pPr>
          <a:r>
            <a:rPr lang="zh-TW" altLang="en-US" sz="2400" kern="1200" dirty="0" smtClean="0">
              <a:latin typeface="標楷體" pitchFamily="65" charset="-120"/>
              <a:ea typeface="標楷體" pitchFamily="65" charset="-120"/>
            </a:rPr>
            <a:t>司法制度之發揮</a:t>
          </a:r>
          <a:endParaRPr lang="zh-TW" altLang="en-US" sz="2400" kern="1200" dirty="0">
            <a:latin typeface="標楷體" pitchFamily="65" charset="-120"/>
            <a:ea typeface="標楷體" pitchFamily="65" charset="-120"/>
          </a:endParaRPr>
        </a:p>
      </dsp:txBody>
      <dsp:txXfrm>
        <a:off x="4005319" y="1324458"/>
        <a:ext cx="3717828" cy="28179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4C0F27-D4AA-4C75-9E3B-800F0894F798}">
      <dsp:nvSpPr>
        <dsp:cNvPr id="0" name=""/>
        <dsp:cNvSpPr/>
      </dsp:nvSpPr>
      <dsp:spPr>
        <a:xfrm rot="5400000">
          <a:off x="3672154" y="-1538800"/>
          <a:ext cx="2727314" cy="5910562"/>
        </a:xfrm>
        <a:prstGeom prst="round2SameRect">
          <a:avLst/>
        </a:prstGeom>
        <a:gradFill rotWithShape="1">
          <a:gsLst>
            <a:gs pos="0">
              <a:schemeClr val="accent4">
                <a:tint val="35000"/>
                <a:satMod val="253000"/>
              </a:schemeClr>
            </a:gs>
            <a:gs pos="50000">
              <a:schemeClr val="accent4">
                <a:tint val="42000"/>
                <a:satMod val="255000"/>
              </a:schemeClr>
            </a:gs>
            <a:gs pos="97000">
              <a:schemeClr val="accent4">
                <a:tint val="53000"/>
                <a:satMod val="260000"/>
              </a:schemeClr>
            </a:gs>
            <a:gs pos="100000">
              <a:schemeClr val="accent4">
                <a:tint val="56000"/>
                <a:satMod val="275000"/>
              </a:schemeClr>
            </a:gs>
          </a:gsLst>
          <a:path path="circle">
            <a:fillToRect l="50000" t="50000" r="50000" b="50000"/>
          </a:path>
        </a:gradFill>
        <a:ln w="9525" cap="flat" cmpd="sng" algn="ctr">
          <a:solidFill>
            <a:schemeClr val="accent4"/>
          </a:solidFill>
          <a:prstDash val="solid"/>
        </a:ln>
        <a:effectLst>
          <a:outerShdw blurRad="63500" dist="25400" dir="5400000" rotWithShape="0">
            <a:srgbClr val="000000">
              <a:alpha val="43137"/>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en-US" altLang="zh-TW" sz="2200" kern="1200" baseline="0" dirty="0" smtClean="0">
              <a:latin typeface="Arial" pitchFamily="34" charset="0"/>
              <a:ea typeface="標楷體" pitchFamily="65" charset="-120"/>
            </a:rPr>
            <a:t>2000</a:t>
          </a:r>
          <a:r>
            <a:rPr lang="zh-TW" altLang="en-US" sz="2200" kern="1200" baseline="0" dirty="0" smtClean="0">
              <a:latin typeface="Arial" pitchFamily="34" charset="0"/>
              <a:ea typeface="標楷體" pitchFamily="65" charset="-120"/>
            </a:rPr>
            <a:t>年之調查結果指出</a:t>
          </a:r>
          <a:r>
            <a:rPr lang="en-US" altLang="zh-TW" sz="2200" kern="1200" baseline="0" dirty="0" smtClean="0">
              <a:latin typeface="Arial" pitchFamily="34" charset="0"/>
              <a:ea typeface="標楷體" pitchFamily="65" charset="-120"/>
            </a:rPr>
            <a:t>︰</a:t>
          </a:r>
          <a:r>
            <a:rPr lang="zh-TW" altLang="en-US" sz="2200" kern="1200" baseline="0" dirty="0" smtClean="0">
              <a:latin typeface="Arial" pitchFamily="34" charset="0"/>
              <a:ea typeface="標楷體" pitchFamily="65" charset="-120"/>
            </a:rPr>
            <a:t>在拉丁美洲國家，超過</a:t>
          </a:r>
          <a:r>
            <a:rPr lang="en-US" altLang="zh-TW" sz="2200" kern="1200" baseline="0" dirty="0" smtClean="0">
              <a:latin typeface="Arial" pitchFamily="34" charset="0"/>
              <a:ea typeface="標楷體" pitchFamily="65" charset="-120"/>
            </a:rPr>
            <a:t>80% </a:t>
          </a:r>
          <a:r>
            <a:rPr lang="zh-TW" altLang="en-US" sz="2200" kern="1200" baseline="0" dirty="0" smtClean="0">
              <a:latin typeface="Arial" pitchFamily="34" charset="0"/>
              <a:ea typeface="標楷體" pitchFamily="65" charset="-120"/>
            </a:rPr>
            <a:t>的投資人，願意支付</a:t>
          </a:r>
          <a:r>
            <a:rPr lang="en-US" altLang="zh-TW" sz="2200" kern="1200" baseline="0" dirty="0" smtClean="0">
              <a:latin typeface="Arial" pitchFamily="34" charset="0"/>
              <a:ea typeface="標楷體" pitchFamily="65" charset="-120"/>
            </a:rPr>
            <a:t>18%-28%</a:t>
          </a:r>
          <a:r>
            <a:rPr lang="zh-TW" altLang="en-US" sz="2200" kern="1200" baseline="0" dirty="0" smtClean="0">
              <a:latin typeface="Arial" pitchFamily="34" charset="0"/>
              <a:ea typeface="標楷體" pitchFamily="65" charset="-120"/>
            </a:rPr>
            <a:t>的溢價給公司治理制度健全之公司。歐洲及美國則願意支付之</a:t>
          </a:r>
          <a:r>
            <a:rPr lang="en-US" altLang="zh-TW" sz="2200" kern="1200" baseline="0" dirty="0" smtClean="0">
              <a:latin typeface="Arial" pitchFamily="34" charset="0"/>
              <a:ea typeface="標楷體" pitchFamily="65" charset="-120"/>
            </a:rPr>
            <a:t>19%</a:t>
          </a:r>
          <a:r>
            <a:rPr lang="zh-TW" altLang="en-US" sz="2200" kern="1200" baseline="0" dirty="0" smtClean="0">
              <a:latin typeface="Arial" pitchFamily="34" charset="0"/>
              <a:ea typeface="標楷體" pitchFamily="65" charset="-120"/>
            </a:rPr>
            <a:t>溢價。</a:t>
          </a:r>
          <a:endParaRPr lang="en-US" altLang="zh-TW" sz="2200" kern="1200" baseline="0" dirty="0" smtClean="0">
            <a:latin typeface="Arial" pitchFamily="34" charset="0"/>
            <a:ea typeface="標楷體" pitchFamily="65" charset="-120"/>
          </a:endParaRPr>
        </a:p>
        <a:p>
          <a:pPr marL="228600" lvl="1" indent="-228600" algn="l" defTabSz="977900">
            <a:lnSpc>
              <a:spcPct val="90000"/>
            </a:lnSpc>
            <a:spcBef>
              <a:spcPct val="0"/>
            </a:spcBef>
            <a:spcAft>
              <a:spcPct val="15000"/>
            </a:spcAft>
            <a:buChar char="••"/>
          </a:pPr>
          <a:r>
            <a:rPr lang="en-US" altLang="zh-TW" sz="2200" kern="1200" baseline="0" dirty="0" smtClean="0">
              <a:latin typeface="Arial" pitchFamily="34" charset="0"/>
              <a:ea typeface="標楷體" pitchFamily="65" charset="-120"/>
            </a:rPr>
            <a:t>2002</a:t>
          </a:r>
          <a:r>
            <a:rPr lang="zh-TW" altLang="en-US" sz="2200" kern="1200" baseline="0" dirty="0" smtClean="0">
              <a:latin typeface="Arial" pitchFamily="34" charset="0"/>
              <a:ea typeface="標楷體" pitchFamily="65" charset="-120"/>
            </a:rPr>
            <a:t>年調查指出，對亞洲國家公司治理制度健全之上市公司，國際上主要機構投資人願意支付</a:t>
          </a:r>
          <a:r>
            <a:rPr lang="en-US" altLang="zh-TW" sz="2200" kern="1200" baseline="0" dirty="0" smtClean="0">
              <a:latin typeface="Arial" pitchFamily="34" charset="0"/>
              <a:ea typeface="標楷體" pitchFamily="65" charset="-120"/>
            </a:rPr>
            <a:t>22</a:t>
          </a:r>
          <a:r>
            <a:rPr lang="zh-TW" altLang="en-US" sz="2200" kern="1200" baseline="0" dirty="0" smtClean="0">
              <a:latin typeface="Arial" pitchFamily="34" charset="0"/>
              <a:ea typeface="標楷體" pitchFamily="65" charset="-120"/>
            </a:rPr>
            <a:t>％之溢價，台灣地區為</a:t>
          </a:r>
          <a:r>
            <a:rPr lang="en-US" altLang="zh-TW" sz="2200" kern="1200" baseline="0" dirty="0" smtClean="0">
              <a:latin typeface="Arial" pitchFamily="34" charset="0"/>
              <a:ea typeface="標楷體" pitchFamily="65" charset="-120"/>
            </a:rPr>
            <a:t>19</a:t>
          </a:r>
          <a:r>
            <a:rPr lang="zh-TW" altLang="en-US" sz="2200" kern="1200" baseline="0" dirty="0" smtClean="0">
              <a:latin typeface="Arial" pitchFamily="34" charset="0"/>
              <a:ea typeface="標楷體" pitchFamily="65" charset="-120"/>
            </a:rPr>
            <a:t>％之溢價。</a:t>
          </a:r>
        </a:p>
      </dsp:txBody>
      <dsp:txXfrm rot="-5400000">
        <a:off x="2080530" y="185960"/>
        <a:ext cx="5777426" cy="2461042"/>
      </dsp:txXfrm>
    </dsp:sp>
    <dsp:sp modelId="{95984A5C-A020-43FD-BD3A-BCF9FD2099F5}">
      <dsp:nvSpPr>
        <dsp:cNvPr id="0" name=""/>
        <dsp:cNvSpPr/>
      </dsp:nvSpPr>
      <dsp:spPr>
        <a:xfrm>
          <a:off x="562" y="966"/>
          <a:ext cx="2079967" cy="2831027"/>
        </a:xfrm>
        <a:prstGeom prst="roundRect">
          <a:avLst/>
        </a:prstGeom>
        <a:gradFill rotWithShape="1">
          <a:gsLst>
            <a:gs pos="0">
              <a:schemeClr val="accent4">
                <a:tint val="92000"/>
                <a:satMod val="170000"/>
              </a:schemeClr>
            </a:gs>
            <a:gs pos="15000">
              <a:schemeClr val="accent4">
                <a:tint val="92000"/>
                <a:shade val="99000"/>
                <a:satMod val="170000"/>
              </a:schemeClr>
            </a:gs>
            <a:gs pos="62000">
              <a:schemeClr val="accent4">
                <a:tint val="96000"/>
                <a:shade val="80000"/>
                <a:satMod val="170000"/>
              </a:schemeClr>
            </a:gs>
            <a:gs pos="97000">
              <a:schemeClr val="accent4">
                <a:tint val="98000"/>
                <a:shade val="63000"/>
                <a:satMod val="170000"/>
              </a:schemeClr>
            </a:gs>
            <a:gs pos="100000">
              <a:schemeClr val="accent4">
                <a:shade val="62000"/>
                <a:satMod val="170000"/>
              </a:schemeClr>
            </a:gs>
          </a:gsLst>
          <a:path path="circle">
            <a:fillToRect l="50000" t="50000" r="50000" b="50000"/>
          </a:path>
        </a:gradFill>
        <a:ln w="9525" cap="flat" cmpd="sng" algn="ctr">
          <a:solidFill>
            <a:schemeClr val="accent4"/>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4">
              <a:shade val="80000"/>
            </a:schemeClr>
          </a:contourClr>
        </a:sp3d>
      </dsp:spPr>
      <dsp:style>
        <a:lnRef idx="1">
          <a:schemeClr val="accent4"/>
        </a:lnRef>
        <a:fillRef idx="3">
          <a:schemeClr val="accent4"/>
        </a:fillRef>
        <a:effectRef idx="2">
          <a:schemeClr val="accent4"/>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zh-TW" altLang="en-US" sz="2400" b="1" kern="1200" baseline="0" dirty="0" smtClean="0">
              <a:solidFill>
                <a:srgbClr val="000099"/>
              </a:solidFill>
              <a:latin typeface="Arial" pitchFamily="34" charset="0"/>
              <a:ea typeface="標楷體" pitchFamily="65" charset="-120"/>
            </a:rPr>
            <a:t>美國麥肯錫</a:t>
          </a:r>
          <a:endParaRPr lang="en-US" altLang="zh-TW" sz="2400" b="1" kern="1200" baseline="0" dirty="0" smtClean="0">
            <a:solidFill>
              <a:srgbClr val="000099"/>
            </a:solidFill>
            <a:latin typeface="Arial" pitchFamily="34" charset="0"/>
            <a:ea typeface="標楷體" pitchFamily="65" charset="-120"/>
          </a:endParaRPr>
        </a:p>
        <a:p>
          <a:pPr lvl="0" algn="ctr" defTabSz="1066800">
            <a:lnSpc>
              <a:spcPct val="90000"/>
            </a:lnSpc>
            <a:spcBef>
              <a:spcPct val="0"/>
            </a:spcBef>
            <a:spcAft>
              <a:spcPct val="35000"/>
            </a:spcAft>
          </a:pPr>
          <a:r>
            <a:rPr lang="zh-TW" altLang="en-US" sz="2400" b="1" kern="1200" baseline="0" dirty="0" smtClean="0">
              <a:solidFill>
                <a:srgbClr val="000099"/>
              </a:solidFill>
              <a:latin typeface="Arial" pitchFamily="34" charset="0"/>
              <a:ea typeface="標楷體" pitchFamily="65" charset="-120"/>
            </a:rPr>
            <a:t>企管顧問公司</a:t>
          </a:r>
          <a:endParaRPr lang="zh-TW" altLang="en-US" sz="2400" b="1" kern="1200" baseline="0" dirty="0">
            <a:solidFill>
              <a:srgbClr val="000099"/>
            </a:solidFill>
            <a:latin typeface="Arial" pitchFamily="34" charset="0"/>
            <a:ea typeface="標楷體" pitchFamily="65" charset="-120"/>
          </a:endParaRPr>
        </a:p>
      </dsp:txBody>
      <dsp:txXfrm>
        <a:off x="102098" y="102502"/>
        <a:ext cx="1876895" cy="2627955"/>
      </dsp:txXfrm>
    </dsp:sp>
    <dsp:sp modelId="{A9AB2A73-4944-4252-8143-E807EFD33446}">
      <dsp:nvSpPr>
        <dsp:cNvPr id="0" name=""/>
        <dsp:cNvSpPr/>
      </dsp:nvSpPr>
      <dsp:spPr>
        <a:xfrm rot="5400000">
          <a:off x="4728476" y="321997"/>
          <a:ext cx="633811" cy="5891484"/>
        </a:xfrm>
        <a:prstGeom prst="round2SameRect">
          <a:avLst/>
        </a:prstGeom>
        <a:gradFill rotWithShape="1">
          <a:gsLst>
            <a:gs pos="0">
              <a:schemeClr val="accent4">
                <a:tint val="35000"/>
                <a:satMod val="253000"/>
              </a:schemeClr>
            </a:gs>
            <a:gs pos="50000">
              <a:schemeClr val="accent4">
                <a:tint val="42000"/>
                <a:satMod val="255000"/>
              </a:schemeClr>
            </a:gs>
            <a:gs pos="97000">
              <a:schemeClr val="accent4">
                <a:tint val="53000"/>
                <a:satMod val="260000"/>
              </a:schemeClr>
            </a:gs>
            <a:gs pos="100000">
              <a:schemeClr val="accent4">
                <a:tint val="56000"/>
                <a:satMod val="275000"/>
              </a:schemeClr>
            </a:gs>
          </a:gsLst>
          <a:path path="circle">
            <a:fillToRect l="50000" t="50000" r="50000" b="50000"/>
          </a:path>
        </a:gradFill>
        <a:ln w="9525" cap="flat" cmpd="sng" algn="ctr">
          <a:solidFill>
            <a:schemeClr val="accent4"/>
          </a:solidFill>
          <a:prstDash val="solid"/>
        </a:ln>
        <a:effectLst>
          <a:outerShdw blurRad="63500" dist="25400" dir="5400000" rotWithShape="0">
            <a:srgbClr val="000000">
              <a:alpha val="43137"/>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zh-TW" altLang="en-US" sz="2000" kern="1200" baseline="0" dirty="0" smtClean="0">
              <a:latin typeface="Arial" pitchFamily="34" charset="0"/>
              <a:ea typeface="標楷體" pitchFamily="65" charset="-120"/>
            </a:rPr>
            <a:t>將公司治理納入債信之評分項目 。</a:t>
          </a:r>
        </a:p>
      </dsp:txBody>
      <dsp:txXfrm rot="-5400000">
        <a:off x="2099640" y="2981773"/>
        <a:ext cx="5860544" cy="571931"/>
      </dsp:txXfrm>
    </dsp:sp>
    <dsp:sp modelId="{35197603-40BB-486E-B2F2-75C32D4FE204}">
      <dsp:nvSpPr>
        <dsp:cNvPr id="0" name=""/>
        <dsp:cNvSpPr/>
      </dsp:nvSpPr>
      <dsp:spPr>
        <a:xfrm>
          <a:off x="562" y="2871607"/>
          <a:ext cx="2099077" cy="792263"/>
        </a:xfrm>
        <a:prstGeom prst="roundRect">
          <a:avLst/>
        </a:prstGeom>
        <a:gradFill rotWithShape="1">
          <a:gsLst>
            <a:gs pos="0">
              <a:schemeClr val="accent4">
                <a:tint val="92000"/>
                <a:satMod val="170000"/>
              </a:schemeClr>
            </a:gs>
            <a:gs pos="15000">
              <a:schemeClr val="accent4">
                <a:tint val="92000"/>
                <a:shade val="99000"/>
                <a:satMod val="170000"/>
              </a:schemeClr>
            </a:gs>
            <a:gs pos="62000">
              <a:schemeClr val="accent4">
                <a:tint val="96000"/>
                <a:shade val="80000"/>
                <a:satMod val="170000"/>
              </a:schemeClr>
            </a:gs>
            <a:gs pos="97000">
              <a:schemeClr val="accent4">
                <a:tint val="98000"/>
                <a:shade val="63000"/>
                <a:satMod val="170000"/>
              </a:schemeClr>
            </a:gs>
            <a:gs pos="100000">
              <a:schemeClr val="accent4">
                <a:shade val="62000"/>
                <a:satMod val="170000"/>
              </a:schemeClr>
            </a:gs>
          </a:gsLst>
          <a:path path="circle">
            <a:fillToRect l="50000" t="50000" r="50000" b="50000"/>
          </a:path>
        </a:gradFill>
        <a:ln w="9525" cap="flat" cmpd="sng" algn="ctr">
          <a:solidFill>
            <a:schemeClr val="accent4"/>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4">
              <a:shade val="80000"/>
            </a:schemeClr>
          </a:contourClr>
        </a:sp3d>
      </dsp:spPr>
      <dsp:style>
        <a:lnRef idx="1">
          <a:schemeClr val="accent4"/>
        </a:lnRef>
        <a:fillRef idx="3">
          <a:schemeClr val="accent4"/>
        </a:fillRef>
        <a:effectRef idx="2">
          <a:schemeClr val="accent4"/>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zh-TW" altLang="en-US" sz="2400" b="1" kern="1200" baseline="0" dirty="0" smtClean="0">
              <a:solidFill>
                <a:srgbClr val="000099"/>
              </a:solidFill>
              <a:latin typeface="Arial" pitchFamily="34" charset="0"/>
              <a:ea typeface="標楷體" pitchFamily="65" charset="-120"/>
            </a:rPr>
            <a:t>標準普爾信用評等公司</a:t>
          </a:r>
        </a:p>
      </dsp:txBody>
      <dsp:txXfrm>
        <a:off x="39237" y="2910282"/>
        <a:ext cx="2021727" cy="714913"/>
      </dsp:txXfrm>
    </dsp:sp>
    <dsp:sp modelId="{A91CBC82-DF40-4815-B9CD-35350FDFA03C}">
      <dsp:nvSpPr>
        <dsp:cNvPr id="0" name=""/>
        <dsp:cNvSpPr/>
      </dsp:nvSpPr>
      <dsp:spPr>
        <a:xfrm rot="5400000">
          <a:off x="4727668" y="1151865"/>
          <a:ext cx="633811" cy="5895502"/>
        </a:xfrm>
        <a:prstGeom prst="round2SameRect">
          <a:avLst/>
        </a:prstGeom>
        <a:gradFill rotWithShape="1">
          <a:gsLst>
            <a:gs pos="0">
              <a:schemeClr val="accent4">
                <a:tint val="35000"/>
                <a:satMod val="253000"/>
              </a:schemeClr>
            </a:gs>
            <a:gs pos="50000">
              <a:schemeClr val="accent4">
                <a:tint val="42000"/>
                <a:satMod val="255000"/>
              </a:schemeClr>
            </a:gs>
            <a:gs pos="97000">
              <a:schemeClr val="accent4">
                <a:tint val="53000"/>
                <a:satMod val="260000"/>
              </a:schemeClr>
            </a:gs>
            <a:gs pos="100000">
              <a:schemeClr val="accent4">
                <a:tint val="56000"/>
                <a:satMod val="275000"/>
              </a:schemeClr>
            </a:gs>
          </a:gsLst>
          <a:path path="circle">
            <a:fillToRect l="50000" t="50000" r="50000" b="50000"/>
          </a:path>
        </a:gradFill>
        <a:ln w="9525" cap="flat" cmpd="sng" algn="ctr">
          <a:solidFill>
            <a:schemeClr val="accent4"/>
          </a:solidFill>
          <a:prstDash val="solid"/>
        </a:ln>
        <a:effectLst>
          <a:outerShdw blurRad="63500" dist="25400" dir="5400000" rotWithShape="0">
            <a:srgbClr val="000000">
              <a:alpha val="43137"/>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zh-TW" altLang="en-US" sz="2000" kern="1200" baseline="0" dirty="0" smtClean="0">
              <a:latin typeface="Arial" pitchFamily="34" charset="0"/>
              <a:ea typeface="標楷體" pitchFamily="65" charset="-120"/>
            </a:rPr>
            <a:t>美國最大也最有影響力之加州公務員退休基金將公司治理列入其投資決策參考依據。</a:t>
          </a:r>
          <a:endParaRPr lang="zh-TW" altLang="en-US" sz="2000" kern="1200" baseline="0" dirty="0">
            <a:latin typeface="Arial" pitchFamily="34" charset="0"/>
            <a:ea typeface="標楷體" pitchFamily="65" charset="-120"/>
          </a:endParaRPr>
        </a:p>
      </dsp:txBody>
      <dsp:txXfrm rot="-5400000">
        <a:off x="2096823" y="3813650"/>
        <a:ext cx="5864562" cy="571931"/>
      </dsp:txXfrm>
    </dsp:sp>
    <dsp:sp modelId="{02BD9F02-E788-4A2A-9FEF-F2FB8B4E1DE2}">
      <dsp:nvSpPr>
        <dsp:cNvPr id="0" name=""/>
        <dsp:cNvSpPr/>
      </dsp:nvSpPr>
      <dsp:spPr>
        <a:xfrm>
          <a:off x="562" y="3703484"/>
          <a:ext cx="2096259" cy="792263"/>
        </a:xfrm>
        <a:prstGeom prst="roundRect">
          <a:avLst/>
        </a:prstGeom>
        <a:gradFill rotWithShape="1">
          <a:gsLst>
            <a:gs pos="0">
              <a:schemeClr val="accent4">
                <a:tint val="92000"/>
                <a:satMod val="170000"/>
              </a:schemeClr>
            </a:gs>
            <a:gs pos="15000">
              <a:schemeClr val="accent4">
                <a:tint val="92000"/>
                <a:shade val="99000"/>
                <a:satMod val="170000"/>
              </a:schemeClr>
            </a:gs>
            <a:gs pos="62000">
              <a:schemeClr val="accent4">
                <a:tint val="96000"/>
                <a:shade val="80000"/>
                <a:satMod val="170000"/>
              </a:schemeClr>
            </a:gs>
            <a:gs pos="97000">
              <a:schemeClr val="accent4">
                <a:tint val="98000"/>
                <a:shade val="63000"/>
                <a:satMod val="170000"/>
              </a:schemeClr>
            </a:gs>
            <a:gs pos="100000">
              <a:schemeClr val="accent4">
                <a:shade val="62000"/>
                <a:satMod val="170000"/>
              </a:schemeClr>
            </a:gs>
          </a:gsLst>
          <a:path path="circle">
            <a:fillToRect l="50000" t="50000" r="50000" b="50000"/>
          </a:path>
        </a:gradFill>
        <a:ln w="9525" cap="flat" cmpd="sng" algn="ctr">
          <a:solidFill>
            <a:schemeClr val="accent4"/>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4">
              <a:shade val="80000"/>
            </a:schemeClr>
          </a:contourClr>
        </a:sp3d>
      </dsp:spPr>
      <dsp:style>
        <a:lnRef idx="1">
          <a:schemeClr val="accent4"/>
        </a:lnRef>
        <a:fillRef idx="3">
          <a:schemeClr val="accent4"/>
        </a:fillRef>
        <a:effectRef idx="2">
          <a:schemeClr val="accent4"/>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zh-TW" altLang="en-US" sz="2400" b="1" kern="1200" baseline="0" dirty="0" smtClean="0">
              <a:solidFill>
                <a:srgbClr val="000099"/>
              </a:solidFill>
              <a:latin typeface="Arial" pitchFamily="34" charset="0"/>
              <a:ea typeface="標楷體" pitchFamily="65" charset="-120"/>
            </a:rPr>
            <a:t>機構投資人</a:t>
          </a:r>
          <a:endParaRPr lang="zh-TW" altLang="en-US" sz="2400" b="1" kern="1200" baseline="0" dirty="0">
            <a:solidFill>
              <a:srgbClr val="000099"/>
            </a:solidFill>
            <a:latin typeface="Arial" pitchFamily="34" charset="0"/>
            <a:ea typeface="標楷體" pitchFamily="65" charset="-120"/>
          </a:endParaRPr>
        </a:p>
      </dsp:txBody>
      <dsp:txXfrm>
        <a:off x="39237" y="3742159"/>
        <a:ext cx="2018909" cy="714913"/>
      </dsp:txXfrm>
    </dsp:sp>
    <dsp:sp modelId="{B85C8900-4CAF-49DC-A65A-74FC99761A8A}">
      <dsp:nvSpPr>
        <dsp:cNvPr id="0" name=""/>
        <dsp:cNvSpPr/>
      </dsp:nvSpPr>
      <dsp:spPr>
        <a:xfrm rot="5400000">
          <a:off x="4741257" y="1998253"/>
          <a:ext cx="633811" cy="5866480"/>
        </a:xfrm>
        <a:prstGeom prst="round2SameRect">
          <a:avLst/>
        </a:prstGeom>
        <a:gradFill rotWithShape="1">
          <a:gsLst>
            <a:gs pos="0">
              <a:schemeClr val="accent4">
                <a:tint val="35000"/>
                <a:satMod val="253000"/>
              </a:schemeClr>
            </a:gs>
            <a:gs pos="50000">
              <a:schemeClr val="accent4">
                <a:tint val="42000"/>
                <a:satMod val="255000"/>
              </a:schemeClr>
            </a:gs>
            <a:gs pos="97000">
              <a:schemeClr val="accent4">
                <a:tint val="53000"/>
                <a:satMod val="260000"/>
              </a:schemeClr>
            </a:gs>
            <a:gs pos="100000">
              <a:schemeClr val="accent4">
                <a:tint val="56000"/>
                <a:satMod val="275000"/>
              </a:schemeClr>
            </a:gs>
          </a:gsLst>
          <a:path path="circle">
            <a:fillToRect l="50000" t="50000" r="50000" b="50000"/>
          </a:path>
        </a:gradFill>
        <a:ln w="9525" cap="flat" cmpd="sng" algn="ctr">
          <a:solidFill>
            <a:schemeClr val="accent4"/>
          </a:solidFill>
          <a:prstDash val="solid"/>
        </a:ln>
        <a:effectLst>
          <a:outerShdw blurRad="63500" dist="25400" dir="5400000" rotWithShape="0">
            <a:srgbClr val="000000">
              <a:alpha val="43137"/>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zh-TW" altLang="en-US" sz="2000" kern="1200" baseline="0" dirty="0" smtClean="0">
              <a:latin typeface="Arial" pitchFamily="34" charset="0"/>
              <a:ea typeface="標楷體" pitchFamily="65" charset="-120"/>
            </a:rPr>
            <a:t>進行授信與轉投資時，將公司治理品質列為重要的投資參考依據。</a:t>
          </a:r>
        </a:p>
      </dsp:txBody>
      <dsp:txXfrm rot="-5400000">
        <a:off x="2124923" y="4645527"/>
        <a:ext cx="5835540" cy="571931"/>
      </dsp:txXfrm>
    </dsp:sp>
    <dsp:sp modelId="{4DE7AC04-A34B-4BD8-909A-D3CB9E3F549D}">
      <dsp:nvSpPr>
        <dsp:cNvPr id="0" name=""/>
        <dsp:cNvSpPr/>
      </dsp:nvSpPr>
      <dsp:spPr>
        <a:xfrm>
          <a:off x="562" y="4535361"/>
          <a:ext cx="2124359" cy="792263"/>
        </a:xfrm>
        <a:prstGeom prst="roundRect">
          <a:avLst/>
        </a:prstGeom>
        <a:gradFill rotWithShape="1">
          <a:gsLst>
            <a:gs pos="0">
              <a:schemeClr val="accent4">
                <a:tint val="92000"/>
                <a:satMod val="170000"/>
              </a:schemeClr>
            </a:gs>
            <a:gs pos="15000">
              <a:schemeClr val="accent4">
                <a:tint val="92000"/>
                <a:shade val="99000"/>
                <a:satMod val="170000"/>
              </a:schemeClr>
            </a:gs>
            <a:gs pos="62000">
              <a:schemeClr val="accent4">
                <a:tint val="96000"/>
                <a:shade val="80000"/>
                <a:satMod val="170000"/>
              </a:schemeClr>
            </a:gs>
            <a:gs pos="97000">
              <a:schemeClr val="accent4">
                <a:tint val="98000"/>
                <a:shade val="63000"/>
                <a:satMod val="170000"/>
              </a:schemeClr>
            </a:gs>
            <a:gs pos="100000">
              <a:schemeClr val="accent4">
                <a:shade val="62000"/>
                <a:satMod val="170000"/>
              </a:schemeClr>
            </a:gs>
          </a:gsLst>
          <a:path path="circle">
            <a:fillToRect l="50000" t="50000" r="50000" b="50000"/>
          </a:path>
        </a:gradFill>
        <a:ln w="9525" cap="flat" cmpd="sng" algn="ctr">
          <a:solidFill>
            <a:schemeClr val="accent4"/>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4">
              <a:shade val="80000"/>
            </a:schemeClr>
          </a:contourClr>
        </a:sp3d>
      </dsp:spPr>
      <dsp:style>
        <a:lnRef idx="1">
          <a:schemeClr val="accent4"/>
        </a:lnRef>
        <a:fillRef idx="3">
          <a:schemeClr val="accent4"/>
        </a:fillRef>
        <a:effectRef idx="2">
          <a:schemeClr val="accent4"/>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zh-TW" altLang="en-US" sz="2400" b="1" kern="1200" baseline="0" dirty="0" smtClean="0">
              <a:solidFill>
                <a:srgbClr val="000099"/>
              </a:solidFill>
              <a:latin typeface="Arial" pitchFamily="34" charset="0"/>
              <a:ea typeface="標楷體" pitchFamily="65" charset="-120"/>
            </a:rPr>
            <a:t>銀行</a:t>
          </a:r>
        </a:p>
      </dsp:txBody>
      <dsp:txXfrm>
        <a:off x="39237" y="4574036"/>
        <a:ext cx="2047009" cy="7149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79127F-703B-4656-AE01-47A30AEB3613}">
      <dsp:nvSpPr>
        <dsp:cNvPr id="0" name=""/>
        <dsp:cNvSpPr/>
      </dsp:nvSpPr>
      <dsp:spPr>
        <a:xfrm rot="5400000">
          <a:off x="-207814" y="221994"/>
          <a:ext cx="1385432" cy="96980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altLang="zh-TW" sz="2700" kern="1200" dirty="0" smtClean="0"/>
            <a:t>1992</a:t>
          </a:r>
          <a:endParaRPr lang="zh-TW" altLang="en-US" sz="2700" kern="1200" dirty="0"/>
        </a:p>
      </dsp:txBody>
      <dsp:txXfrm rot="-5400000">
        <a:off x="1" y="499080"/>
        <a:ext cx="969802" cy="415630"/>
      </dsp:txXfrm>
    </dsp:sp>
    <dsp:sp modelId="{96FEAA29-12AA-4797-BA70-924BD1F7727D}">
      <dsp:nvSpPr>
        <dsp:cNvPr id="0" name=""/>
        <dsp:cNvSpPr/>
      </dsp:nvSpPr>
      <dsp:spPr>
        <a:xfrm rot="5400000">
          <a:off x="3779051" y="-2795069"/>
          <a:ext cx="900531" cy="651902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zh-TW" altLang="en-US" sz="2800" b="1" kern="1200" dirty="0" smtClean="0">
              <a:solidFill>
                <a:srgbClr val="000099"/>
              </a:solidFill>
              <a:latin typeface="標楷體" pitchFamily="65" charset="-120"/>
              <a:ea typeface="標楷體" pitchFamily="65" charset="-120"/>
            </a:rPr>
            <a:t>「公開發行公司建立內部控制與內部稽核制度實施要點」</a:t>
          </a:r>
          <a:endParaRPr lang="zh-TW" altLang="en-US" sz="2800" b="1" kern="1200" dirty="0">
            <a:latin typeface="標楷體" pitchFamily="65" charset="-120"/>
            <a:ea typeface="標楷體" pitchFamily="65" charset="-120"/>
          </a:endParaRPr>
        </a:p>
      </dsp:txBody>
      <dsp:txXfrm rot="-5400000">
        <a:off x="969802" y="58140"/>
        <a:ext cx="6475069" cy="812611"/>
      </dsp:txXfrm>
    </dsp:sp>
    <dsp:sp modelId="{7D87ED8F-03E6-4076-B66E-CF057D17CDCF}">
      <dsp:nvSpPr>
        <dsp:cNvPr id="0" name=""/>
        <dsp:cNvSpPr/>
      </dsp:nvSpPr>
      <dsp:spPr>
        <a:xfrm rot="5400000">
          <a:off x="-207814" y="1468150"/>
          <a:ext cx="1385432" cy="96980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altLang="zh-TW" sz="2700" kern="1200" dirty="0" smtClean="0"/>
            <a:t>1997</a:t>
          </a:r>
          <a:endParaRPr lang="zh-TW" altLang="en-US" sz="2700" kern="1200" dirty="0"/>
        </a:p>
      </dsp:txBody>
      <dsp:txXfrm rot="-5400000">
        <a:off x="1" y="1745236"/>
        <a:ext cx="969802" cy="415630"/>
      </dsp:txXfrm>
    </dsp:sp>
    <dsp:sp modelId="{11A15F9D-2297-4168-8346-73CBD893EE9C}">
      <dsp:nvSpPr>
        <dsp:cNvPr id="0" name=""/>
        <dsp:cNvSpPr/>
      </dsp:nvSpPr>
      <dsp:spPr>
        <a:xfrm rot="5400000">
          <a:off x="3779051" y="-1548913"/>
          <a:ext cx="900531" cy="651902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zh-TW" altLang="en-US" sz="2400" b="1" kern="1200" dirty="0" smtClean="0">
              <a:solidFill>
                <a:srgbClr val="000099"/>
              </a:solidFill>
              <a:latin typeface="標楷體" pitchFamily="65" charset="-120"/>
              <a:ea typeface="標楷體" pitchFamily="65" charset="-120"/>
            </a:rPr>
            <a:t>「申請上市櫃公司自行評估及會計師審查內部控制制度作業要點」</a:t>
          </a:r>
          <a:endParaRPr lang="zh-TW" altLang="en-US" sz="2400" b="1" kern="1200" dirty="0">
            <a:latin typeface="標楷體" pitchFamily="65" charset="-120"/>
            <a:ea typeface="標楷體" pitchFamily="65" charset="-120"/>
          </a:endParaRPr>
        </a:p>
      </dsp:txBody>
      <dsp:txXfrm rot="-5400000">
        <a:off x="969802" y="1304296"/>
        <a:ext cx="6475069" cy="812611"/>
      </dsp:txXfrm>
    </dsp:sp>
    <dsp:sp modelId="{D7AFA1A9-9FE2-4F85-A54B-8C584A439938}">
      <dsp:nvSpPr>
        <dsp:cNvPr id="0" name=""/>
        <dsp:cNvSpPr/>
      </dsp:nvSpPr>
      <dsp:spPr>
        <a:xfrm rot="5400000">
          <a:off x="-207814" y="2879517"/>
          <a:ext cx="1385432" cy="96980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altLang="zh-TW" sz="2700" kern="1200" dirty="0" smtClean="0"/>
            <a:t>1998</a:t>
          </a:r>
          <a:endParaRPr lang="zh-TW" altLang="en-US" sz="2700" kern="1200" dirty="0"/>
        </a:p>
      </dsp:txBody>
      <dsp:txXfrm rot="-5400000">
        <a:off x="1" y="3156603"/>
        <a:ext cx="969802" cy="415630"/>
      </dsp:txXfrm>
    </dsp:sp>
    <dsp:sp modelId="{056E99B5-581C-4F01-A979-1E06EE2CE217}">
      <dsp:nvSpPr>
        <dsp:cNvPr id="0" name=""/>
        <dsp:cNvSpPr/>
      </dsp:nvSpPr>
      <dsp:spPr>
        <a:xfrm rot="5400000">
          <a:off x="3613840" y="-137546"/>
          <a:ext cx="1230954" cy="651902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kumimoji="0" lang="zh-TW" altLang="en-US" sz="2400" b="1" kern="1200" dirty="0" smtClean="0">
              <a:solidFill>
                <a:srgbClr val="000099"/>
              </a:solidFill>
              <a:latin typeface="標楷體" pitchFamily="65" charset="-120"/>
              <a:ea typeface="標楷體" pitchFamily="65" charset="-120"/>
              <a:cs typeface="Arial" pitchFamily="34" charset="0"/>
            </a:rPr>
            <a:t>「公開發行公司建立內部控制制度實施要點」及「會計師執行公開發行公司內部控制制度專案審查作業要點」</a:t>
          </a:r>
          <a:endParaRPr lang="zh-TW" altLang="en-US" sz="2400" b="1" kern="1200" dirty="0">
            <a:solidFill>
              <a:srgbClr val="000099"/>
            </a:solidFill>
            <a:latin typeface="標楷體" pitchFamily="65" charset="-120"/>
            <a:ea typeface="標楷體" pitchFamily="65" charset="-120"/>
          </a:endParaRPr>
        </a:p>
      </dsp:txBody>
      <dsp:txXfrm rot="-5400000">
        <a:off x="969803" y="2566581"/>
        <a:ext cx="6458939" cy="1110774"/>
      </dsp:txXfrm>
    </dsp:sp>
    <dsp:sp modelId="{0108BCCB-CCB2-43C9-94D1-63F6F7D3A4A0}">
      <dsp:nvSpPr>
        <dsp:cNvPr id="0" name=""/>
        <dsp:cNvSpPr/>
      </dsp:nvSpPr>
      <dsp:spPr>
        <a:xfrm rot="5400000">
          <a:off x="-207814" y="4136794"/>
          <a:ext cx="1385432" cy="96980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altLang="zh-TW" sz="2700" kern="1200" dirty="0" smtClean="0"/>
            <a:t>2002</a:t>
          </a:r>
          <a:endParaRPr lang="zh-TW" altLang="en-US" sz="2700" kern="1200" dirty="0"/>
        </a:p>
      </dsp:txBody>
      <dsp:txXfrm rot="-5400000">
        <a:off x="1" y="4413880"/>
        <a:ext cx="969802" cy="415630"/>
      </dsp:txXfrm>
    </dsp:sp>
    <dsp:sp modelId="{48021017-B4E8-4D82-A90B-2D366B91848F}">
      <dsp:nvSpPr>
        <dsp:cNvPr id="0" name=""/>
        <dsp:cNvSpPr/>
      </dsp:nvSpPr>
      <dsp:spPr>
        <a:xfrm rot="5400000">
          <a:off x="3767930" y="1119731"/>
          <a:ext cx="922774" cy="651902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zh-TW" altLang="en-US" sz="2400" b="1" kern="1200" dirty="0" smtClean="0">
              <a:solidFill>
                <a:srgbClr val="000099"/>
              </a:solidFill>
              <a:latin typeface="標楷體" pitchFamily="65" charset="-120"/>
              <a:ea typeface="標楷體" pitchFamily="65" charset="-120"/>
            </a:rPr>
            <a:t>「公開發行公司建立內部控制制度處理準則」</a:t>
          </a:r>
          <a:endParaRPr lang="zh-TW" altLang="en-US" sz="2400" b="1" kern="1200" dirty="0"/>
        </a:p>
      </dsp:txBody>
      <dsp:txXfrm rot="-5400000">
        <a:off x="969803" y="3962904"/>
        <a:ext cx="6473983" cy="83268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wrap="square" lIns="91440" tIns="45720" rIns="91440" bIns="45720" numCol="1" anchor="t" anchorCtr="0" compatLnSpc="1">
            <a:prstTxWarp prst="textNoShape">
              <a:avLst/>
            </a:prstTxWarp>
          </a:bodyPr>
          <a:lstStyle>
            <a:lvl1pPr>
              <a:defRPr kumimoji="0" sz="1200">
                <a:latin typeface="Calibri" pitchFamily="34" charset="0"/>
                <a:ea typeface="標楷體" pitchFamily="65" charset="-120"/>
              </a:defRPr>
            </a:lvl1pPr>
          </a:lstStyle>
          <a:p>
            <a:pPr>
              <a:defRPr/>
            </a:pPr>
            <a:endParaRPr lang="en-US" altLang="zh-TW"/>
          </a:p>
        </p:txBody>
      </p:sp>
      <p:sp>
        <p:nvSpPr>
          <p:cNvPr id="3" name="日期版面配置區 2"/>
          <p:cNvSpPr>
            <a:spLocks noGrp="1"/>
          </p:cNvSpPr>
          <p:nvPr>
            <p:ph type="dt" sz="quarter" idx="1"/>
          </p:nvPr>
        </p:nvSpPr>
        <p:spPr>
          <a:xfrm>
            <a:off x="3849688" y="0"/>
            <a:ext cx="2946400" cy="493713"/>
          </a:xfrm>
          <a:prstGeom prst="rect">
            <a:avLst/>
          </a:prstGeom>
        </p:spPr>
        <p:txBody>
          <a:bodyPr vert="horz" wrap="square" lIns="91440" tIns="45720" rIns="91440" bIns="45720" numCol="1" anchor="t" anchorCtr="0" compatLnSpc="1">
            <a:prstTxWarp prst="textNoShape">
              <a:avLst/>
            </a:prstTxWarp>
          </a:bodyPr>
          <a:lstStyle>
            <a:lvl1pPr algn="r">
              <a:defRPr kumimoji="0" sz="1200">
                <a:latin typeface="Calibri" pitchFamily="34" charset="0"/>
                <a:ea typeface="標楷體" pitchFamily="65" charset="-120"/>
              </a:defRPr>
            </a:lvl1pPr>
          </a:lstStyle>
          <a:p>
            <a:pPr>
              <a:defRPr/>
            </a:pPr>
            <a:fld id="{E8F48F7E-0B33-445E-BEB3-41372AA4C13C}" type="datetime1">
              <a:rPr lang="zh-TW" altLang="en-US"/>
              <a:pPr>
                <a:defRPr/>
              </a:pPr>
              <a:t>2015/2/24</a:t>
            </a:fld>
            <a:endParaRPr lang="en-US" altLang="zh-TW" dirty="0"/>
          </a:p>
        </p:txBody>
      </p:sp>
      <p:sp>
        <p:nvSpPr>
          <p:cNvPr id="4" name="頁尾版面配置區 3"/>
          <p:cNvSpPr>
            <a:spLocks noGrp="1"/>
          </p:cNvSpPr>
          <p:nvPr>
            <p:ph type="ftr" sz="quarter" idx="2"/>
          </p:nvPr>
        </p:nvSpPr>
        <p:spPr>
          <a:xfrm>
            <a:off x="0" y="9378950"/>
            <a:ext cx="2946400" cy="493713"/>
          </a:xfrm>
          <a:prstGeom prst="rect">
            <a:avLst/>
          </a:prstGeom>
        </p:spPr>
        <p:txBody>
          <a:bodyPr vert="horz" wrap="square" lIns="91440" tIns="45720" rIns="91440" bIns="45720" numCol="1" anchor="b" anchorCtr="0" compatLnSpc="1">
            <a:prstTxWarp prst="textNoShape">
              <a:avLst/>
            </a:prstTxWarp>
          </a:bodyPr>
          <a:lstStyle>
            <a:lvl1pPr>
              <a:defRPr kumimoji="0" sz="1200">
                <a:latin typeface="Calibri" pitchFamily="34" charset="0"/>
                <a:ea typeface="標楷體" pitchFamily="65" charset="-120"/>
              </a:defRPr>
            </a:lvl1pPr>
          </a:lstStyle>
          <a:p>
            <a:pPr>
              <a:defRPr/>
            </a:pPr>
            <a:endParaRPr lang="en-US" altLang="zh-TW"/>
          </a:p>
        </p:txBody>
      </p:sp>
      <p:sp>
        <p:nvSpPr>
          <p:cNvPr id="5" name="投影片編號版面配置區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標楷體" pitchFamily="65" charset="-120"/>
              </a:defRPr>
            </a:lvl1pPr>
          </a:lstStyle>
          <a:p>
            <a:pPr>
              <a:defRPr/>
            </a:pPr>
            <a:fld id="{7517F39A-F571-435E-8876-9CC76584C4E4}" type="slidenum">
              <a:rPr lang="zh-TW" altLang="en-US"/>
              <a:pPr>
                <a:defRPr/>
              </a:pPr>
              <a:t>‹#›</a:t>
            </a:fld>
            <a:endParaRPr lang="zh-TW" altLang="en-US" dirty="0"/>
          </a:p>
        </p:txBody>
      </p:sp>
    </p:spTree>
    <p:extLst>
      <p:ext uri="{BB962C8B-B14F-4D97-AF65-F5344CB8AC3E}">
        <p14:creationId xmlns:p14="http://schemas.microsoft.com/office/powerpoint/2010/main" val="850004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ea typeface="標楷體" pitchFamily="65" charset="-120"/>
              </a:defRPr>
            </a:lvl1pPr>
          </a:lstStyle>
          <a:p>
            <a:pPr>
              <a:defRPr/>
            </a:pPr>
            <a:endParaRPr lang="en-US" altLang="zh-TW"/>
          </a:p>
        </p:txBody>
      </p:sp>
      <p:sp>
        <p:nvSpPr>
          <p:cNvPr id="3" name="日期版面配置區 2"/>
          <p:cNvSpPr>
            <a:spLocks noGrp="1"/>
          </p:cNvSpPr>
          <p:nvPr>
            <p:ph type="dt" idx="1"/>
          </p:nvPr>
        </p:nvSpPr>
        <p:spPr>
          <a:xfrm>
            <a:off x="3849688" y="0"/>
            <a:ext cx="2946400" cy="493713"/>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ea typeface="標楷體" pitchFamily="65" charset="-120"/>
              </a:defRPr>
            </a:lvl1pPr>
          </a:lstStyle>
          <a:p>
            <a:pPr>
              <a:defRPr/>
            </a:pPr>
            <a:fld id="{ECD02C49-F10F-4B23-BE0B-A2B3082FB580}" type="datetime1">
              <a:rPr lang="zh-TW" altLang="en-US"/>
              <a:pPr>
                <a:defRPr/>
              </a:pPr>
              <a:t>2015/2/24</a:t>
            </a:fld>
            <a:endParaRPr lang="en-US" altLang="zh-TW" dirty="0"/>
          </a:p>
        </p:txBody>
      </p:sp>
      <p:sp>
        <p:nvSpPr>
          <p:cNvPr id="4" name="投影片圖像版面配置區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zh-TW" altLang="en-US" noProof="0" dirty="0"/>
          </a:p>
        </p:txBody>
      </p:sp>
      <p:sp>
        <p:nvSpPr>
          <p:cNvPr id="5" name="備忘稿版面配置區 4"/>
          <p:cNvSpPr>
            <a:spLocks noGrp="1"/>
          </p:cNvSpPr>
          <p:nvPr>
            <p:ph type="body" sz="quarter" idx="3"/>
          </p:nvPr>
        </p:nvSpPr>
        <p:spPr>
          <a:xfrm>
            <a:off x="679450" y="4691063"/>
            <a:ext cx="5438775" cy="4443412"/>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noProof="0" dirty="0" smtClean="0"/>
              <a:t>按一下以編輯母片文字樣式</a:t>
            </a:r>
          </a:p>
          <a:p>
            <a:pPr lvl="1"/>
            <a:r>
              <a:rPr lang="zh-TW" altLang="en-US" noProof="0" dirty="0" smtClean="0"/>
              <a:t>第二層</a:t>
            </a:r>
          </a:p>
          <a:p>
            <a:pPr lvl="2"/>
            <a:r>
              <a:rPr lang="zh-TW" altLang="en-US" noProof="0" dirty="0" smtClean="0"/>
              <a:t>第三層</a:t>
            </a:r>
          </a:p>
          <a:p>
            <a:pPr lvl="3"/>
            <a:r>
              <a:rPr lang="zh-TW" altLang="en-US" noProof="0" dirty="0" smtClean="0"/>
              <a:t>第四層</a:t>
            </a:r>
          </a:p>
          <a:p>
            <a:pPr lvl="4"/>
            <a:r>
              <a:rPr lang="zh-TW" altLang="en-US" noProof="0" dirty="0" smtClean="0"/>
              <a:t>第五層</a:t>
            </a:r>
          </a:p>
        </p:txBody>
      </p:sp>
      <p:sp>
        <p:nvSpPr>
          <p:cNvPr id="6" name="頁尾版面配置區 5"/>
          <p:cNvSpPr>
            <a:spLocks noGrp="1"/>
          </p:cNvSpPr>
          <p:nvPr>
            <p:ph type="ftr" sz="quarter" idx="4"/>
          </p:nvPr>
        </p:nvSpPr>
        <p:spPr>
          <a:xfrm>
            <a:off x="0" y="9378950"/>
            <a:ext cx="2946400" cy="493713"/>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ea typeface="標楷體" pitchFamily="65" charset="-120"/>
              </a:defRPr>
            </a:lvl1pPr>
          </a:lstStyle>
          <a:p>
            <a:pPr>
              <a:defRPr/>
            </a:pPr>
            <a:endParaRPr lang="en-US" altLang="zh-TW"/>
          </a:p>
        </p:txBody>
      </p:sp>
      <p:sp>
        <p:nvSpPr>
          <p:cNvPr id="7" name="投影片編號版面配置區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a:latin typeface="Arial" charset="0"/>
                <a:ea typeface="標楷體" pitchFamily="65" charset="-120"/>
              </a:defRPr>
            </a:lvl1pPr>
          </a:lstStyle>
          <a:p>
            <a:pPr>
              <a:defRPr/>
            </a:pPr>
            <a:fld id="{A48167E0-F9FC-4FCE-9539-76249A600D08}" type="slidenum">
              <a:rPr lang="zh-TW" altLang="en-US"/>
              <a:pPr>
                <a:defRPr/>
              </a:pPr>
              <a:t>‹#›</a:t>
            </a:fld>
            <a:endParaRPr lang="zh-TW" altLang="en-US" dirty="0"/>
          </a:p>
        </p:txBody>
      </p:sp>
    </p:spTree>
    <p:extLst>
      <p:ext uri="{BB962C8B-B14F-4D97-AF65-F5344CB8AC3E}">
        <p14:creationId xmlns:p14="http://schemas.microsoft.com/office/powerpoint/2010/main" val="208655422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標楷體" pitchFamily="65" charset="-120"/>
        <a:cs typeface="+mn-cs"/>
      </a:defRPr>
    </a:lvl1pPr>
    <a:lvl2pPr marL="457200" algn="l" rtl="0" eaLnBrk="0" fontAlgn="base" hangingPunct="0">
      <a:spcBef>
        <a:spcPct val="30000"/>
      </a:spcBef>
      <a:spcAft>
        <a:spcPct val="0"/>
      </a:spcAft>
      <a:defRPr kumimoji="1" sz="1200" kern="1200">
        <a:solidFill>
          <a:schemeClr val="tx1"/>
        </a:solidFill>
        <a:latin typeface="+mn-lt"/>
        <a:ea typeface="標楷體" pitchFamily="65" charset="-120"/>
        <a:cs typeface="+mn-cs"/>
      </a:defRPr>
    </a:lvl2pPr>
    <a:lvl3pPr marL="914400" algn="l" rtl="0" eaLnBrk="0" fontAlgn="base" hangingPunct="0">
      <a:spcBef>
        <a:spcPct val="30000"/>
      </a:spcBef>
      <a:spcAft>
        <a:spcPct val="0"/>
      </a:spcAft>
      <a:defRPr kumimoji="1" sz="1200" kern="1200">
        <a:solidFill>
          <a:schemeClr val="tx1"/>
        </a:solidFill>
        <a:latin typeface="+mn-lt"/>
        <a:ea typeface="標楷體" pitchFamily="65" charset="-120"/>
        <a:cs typeface="+mn-cs"/>
      </a:defRPr>
    </a:lvl3pPr>
    <a:lvl4pPr marL="1371600" algn="l" rtl="0" eaLnBrk="0" fontAlgn="base" hangingPunct="0">
      <a:spcBef>
        <a:spcPct val="30000"/>
      </a:spcBef>
      <a:spcAft>
        <a:spcPct val="0"/>
      </a:spcAft>
      <a:defRPr kumimoji="1" sz="1200" kern="1200">
        <a:solidFill>
          <a:schemeClr val="tx1"/>
        </a:solidFill>
        <a:latin typeface="+mn-lt"/>
        <a:ea typeface="標楷體" pitchFamily="65" charset="-120"/>
        <a:cs typeface="+mn-cs"/>
      </a:defRPr>
    </a:lvl4pPr>
    <a:lvl5pPr marL="1828800" algn="l" rtl="0" eaLnBrk="0" fontAlgn="base" hangingPunct="0">
      <a:spcBef>
        <a:spcPct val="30000"/>
      </a:spcBef>
      <a:spcAft>
        <a:spcPct val="0"/>
      </a:spcAft>
      <a:defRPr kumimoji="1" sz="1200" kern="1200">
        <a:solidFill>
          <a:schemeClr val="tx1"/>
        </a:solidFill>
        <a:latin typeface="+mn-lt"/>
        <a:ea typeface="標楷體" pitchFamily="65"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投影片編號版面配置區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EA9C66-D690-4ABB-B47D-CB968C6BAA2E}" type="slidenum">
              <a:rPr lang="zh-TW" altLang="en-US" smtClean="0"/>
              <a:pPr/>
              <a:t>1</a:t>
            </a:fld>
            <a:endParaRPr lang="en-US" altLang="zh-TW" smtClean="0"/>
          </a:p>
        </p:txBody>
      </p:sp>
      <p:sp>
        <p:nvSpPr>
          <p:cNvPr id="70659"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70660"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70661" name="投影片編號版面配置區 3"/>
          <p:cNvSpPr txBox="1">
            <a:spLocks noGrp="1"/>
          </p:cNvSpPr>
          <p:nvPr/>
        </p:nvSpPr>
        <p:spPr bwMode="auto">
          <a:xfrm>
            <a:off x="3849688" y="9378950"/>
            <a:ext cx="2946400" cy="493713"/>
          </a:xfrm>
          <a:prstGeom prst="rect">
            <a:avLst/>
          </a:prstGeom>
          <a:noFill/>
          <a:ln w="9525">
            <a:noFill/>
            <a:miter lim="800000"/>
            <a:headEnd/>
            <a:tailEnd/>
          </a:ln>
        </p:spPr>
        <p:txBody>
          <a:bodyPr anchor="b"/>
          <a:lstStyle/>
          <a:p>
            <a:pPr algn="r"/>
            <a:fld id="{B702BB2E-D54F-4B9B-B462-D6800C6A387F}" type="slidenum">
              <a:rPr lang="zh-TW" altLang="en-US" sz="1200">
                <a:ea typeface="標楷體" pitchFamily="65" charset="-120"/>
              </a:rPr>
              <a:pPr algn="r"/>
              <a:t>1</a:t>
            </a:fld>
            <a:endParaRPr lang="en-US" altLang="zh-TW" sz="1200">
              <a:ea typeface="標楷體" pitchFamily="65" charset="-12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fld id="{0652D816-DD10-440F-947A-35CFCC2AF7BE}" type="slidenum">
              <a:rPr lang="en-US" altLang="zh-TW"/>
              <a:pPr eaLnBrk="1" hangingPunct="1"/>
              <a:t>6</a:t>
            </a:fld>
            <a:endParaRPr lang="en-US" altLang="zh-TW"/>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06463" y="4690822"/>
            <a:ext cx="4984750" cy="4442939"/>
          </a:xfrm>
          <a:noFill/>
        </p:spPr>
        <p:txBody>
          <a:bodyPr/>
          <a:lstStyle/>
          <a:p>
            <a:pPr eaLnBrk="1" hangingPunct="1"/>
            <a:endParaRPr lang="en-US" altLang="zh-TW" sz="1400" dirty="0" smtClean="0">
              <a:ea typeface="新細明體" charset="-12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fld id="{0652D816-DD10-440F-947A-35CFCC2AF7BE}" type="slidenum">
              <a:rPr lang="en-US" altLang="zh-TW"/>
              <a:pPr eaLnBrk="1" hangingPunct="1"/>
              <a:t>17</a:t>
            </a:fld>
            <a:endParaRPr lang="en-US" altLang="zh-TW"/>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06463" y="4690822"/>
            <a:ext cx="4984750" cy="4442939"/>
          </a:xfrm>
          <a:noFill/>
        </p:spPr>
        <p:txBody>
          <a:bodyPr/>
          <a:lstStyle/>
          <a:p>
            <a:pPr eaLnBrk="1" hangingPunct="1"/>
            <a:endParaRPr lang="en-US" altLang="zh-TW" sz="1400" dirty="0" smtClean="0">
              <a:ea typeface="新細明體" charset="-12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fld id="{AC6DC91D-A039-4C9D-89F3-B2CBF3E0F923}" type="slidenum">
              <a:rPr lang="en-US" altLang="zh-TW" sz="1200">
                <a:latin typeface="Arial" charset="0"/>
              </a:rPr>
              <a:pPr eaLnBrk="1" hangingPunct="1"/>
              <a:t>34</a:t>
            </a:fld>
            <a:endParaRPr lang="en-US" altLang="zh-TW" sz="1200">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zh-TW" altLang="zh-TW" smtClean="0">
              <a:ea typeface="新細明體" charset="-12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fld id="{37099138-E6EB-47EA-8994-C24485823823}" type="slidenum">
              <a:rPr lang="en-US" altLang="zh-TW" sz="1200">
                <a:latin typeface="Arial" charset="0"/>
              </a:rPr>
              <a:pPr eaLnBrk="1" hangingPunct="1"/>
              <a:t>35</a:t>
            </a:fld>
            <a:endParaRPr lang="en-US" altLang="zh-TW" sz="1200">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zh-TW" altLang="zh-TW" smtClean="0">
              <a:ea typeface="新細明體" charset="-12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fld id="{57BACA78-E391-4A2A-A56A-8556CAE1DC31}" type="slidenum">
              <a:rPr lang="en-US" altLang="zh-TW" sz="1200">
                <a:latin typeface="Arial" charset="0"/>
              </a:rPr>
              <a:pPr eaLnBrk="1" hangingPunct="1"/>
              <a:t>36</a:t>
            </a:fld>
            <a:endParaRPr lang="en-US" altLang="zh-TW" sz="120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zh-TW" altLang="zh-TW" smtClean="0">
              <a:latin typeface="Times New Roman" pitchFamily="18" charset="0"/>
              <a:ea typeface="新細明體" charset="-12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fld id="{8F370556-E216-42BC-A553-2C74C6D0EB8A}" type="slidenum">
              <a:rPr lang="en-US" altLang="zh-TW" sz="1200">
                <a:latin typeface="Arial" charset="0"/>
              </a:rPr>
              <a:pPr eaLnBrk="1" hangingPunct="1"/>
              <a:t>37</a:t>
            </a:fld>
            <a:endParaRPr lang="en-US" altLang="zh-TW" sz="1200">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lvl="1" eaLnBrk="1" hangingPunct="1">
              <a:lnSpc>
                <a:spcPct val="120000"/>
              </a:lnSpc>
              <a:spcBef>
                <a:spcPct val="0"/>
              </a:spcBef>
            </a:pPr>
            <a:endParaRPr lang="zh-TW" altLang="zh-TW" smtClean="0">
              <a:ea typeface="新細明體" charset="-12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atin typeface="標楷體" pitchFamily="65" charset="-120"/>
                <a:ea typeface="標楷體" pitchFamily="65" charset="-120"/>
              </a:defRPr>
            </a:lvl1pPr>
            <a:extLst/>
          </a:lstStyle>
          <a:p>
            <a:r>
              <a:rPr lang="zh-TW" altLang="en-US" dirty="0" smtClean="0"/>
              <a:t>按一下以編輯母片標題樣式</a:t>
            </a:r>
            <a:endParaRPr lang="en-US" dirty="0"/>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latin typeface="標楷體" pitchFamily="65" charset="-120"/>
                <a:ea typeface="標楷體" pitchFamily="65" charset="-12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TW" altLang="en-US" dirty="0" smtClean="0"/>
              <a:t>按一下以編輯母片副標題樣式</a:t>
            </a:r>
            <a:endParaRPr lang="en-US" dirty="0"/>
          </a:p>
        </p:txBody>
      </p:sp>
      <p:sp>
        <p:nvSpPr>
          <p:cNvPr id="4" name="投影片編號版面配置區 21"/>
          <p:cNvSpPr>
            <a:spLocks noGrp="1"/>
          </p:cNvSpPr>
          <p:nvPr>
            <p:ph type="sldNum" sz="quarter" idx="10"/>
          </p:nvPr>
        </p:nvSpPr>
        <p:spPr/>
        <p:txBody>
          <a:bodyPr/>
          <a:lstStyle>
            <a:lvl1pPr>
              <a:defRPr/>
            </a:lvl1pPr>
          </a:lstStyle>
          <a:p>
            <a:pPr>
              <a:defRPr/>
            </a:pPr>
            <a:fld id="{72BB180D-FBBB-4CFB-9BB9-EE0338A47389}" type="slidenum">
              <a:rPr lang="zh-TW" altLang="en-US"/>
              <a:pPr>
                <a:defRPr/>
              </a:pPr>
              <a:t>‹#›</a:t>
            </a:fld>
            <a:endParaRPr lang="en-US" altLang="zh-TW"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atin typeface="標楷體" pitchFamily="65" charset="-120"/>
                <a:ea typeface="標楷體" pitchFamily="65" charset="-120"/>
              </a:defRPr>
            </a:lvl1pPr>
            <a:extLst/>
          </a:lstStyle>
          <a:p>
            <a:r>
              <a:rPr lang="zh-TW" altLang="en-US" dirty="0" smtClean="0"/>
              <a:t>按一下以編輯母片標題樣式</a:t>
            </a:r>
            <a:endParaRPr lang="en-US" dirty="0"/>
          </a:p>
        </p:txBody>
      </p:sp>
      <p:sp>
        <p:nvSpPr>
          <p:cNvPr id="3" name="直排文字版面配置區 2"/>
          <p:cNvSpPr>
            <a:spLocks noGrp="1"/>
          </p:cNvSpPr>
          <p:nvPr>
            <p:ph type="body" orient="vert" idx="1"/>
          </p:nvPr>
        </p:nvSpPr>
        <p:spPr/>
        <p:txBody>
          <a:bodyPr vert="eaVert"/>
          <a:lstStyle>
            <a:lvl1pPr>
              <a:defRPr>
                <a:latin typeface="標楷體" pitchFamily="65" charset="-120"/>
                <a:ea typeface="標楷體" pitchFamily="65" charset="-120"/>
              </a:defRPr>
            </a:lvl1pPr>
            <a:lvl2pPr>
              <a:defRPr>
                <a:latin typeface="標楷體" pitchFamily="65" charset="-120"/>
                <a:ea typeface="標楷體" pitchFamily="65" charset="-120"/>
              </a:defRPr>
            </a:lvl2pPr>
            <a:lvl3pPr>
              <a:defRPr>
                <a:latin typeface="標楷體" pitchFamily="65" charset="-120"/>
                <a:ea typeface="標楷體" pitchFamily="65" charset="-120"/>
              </a:defRPr>
            </a:lvl3pPr>
            <a:lvl4pPr>
              <a:defRPr>
                <a:latin typeface="標楷體" pitchFamily="65" charset="-120"/>
                <a:ea typeface="標楷體" pitchFamily="65" charset="-120"/>
              </a:defRPr>
            </a:lvl4pPr>
            <a:lvl5pPr>
              <a:defRPr>
                <a:latin typeface="標楷體" pitchFamily="65" charset="-120"/>
                <a:ea typeface="標楷體" pitchFamily="65" charset="-120"/>
              </a:defRPr>
            </a:lvl5pPr>
            <a:extLst/>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日期版面配置區 23"/>
          <p:cNvSpPr>
            <a:spLocks noGrp="1"/>
          </p:cNvSpPr>
          <p:nvPr>
            <p:ph type="dt" sz="half" idx="10"/>
          </p:nvPr>
        </p:nvSpPr>
        <p:spPr>
          <a:xfrm>
            <a:off x="3581400" y="6305550"/>
            <a:ext cx="2133600" cy="476250"/>
          </a:xfrm>
          <a:prstGeom prst="rect">
            <a:avLst/>
          </a:prstGeom>
        </p:spPr>
        <p:txBody>
          <a:bodyPr/>
          <a:lstStyle>
            <a:lvl1pPr>
              <a:defRPr>
                <a:latin typeface="Arial" charset="0"/>
                <a:ea typeface="標楷體" pitchFamily="65" charset="-120"/>
              </a:defRPr>
            </a:lvl1pPr>
          </a:lstStyle>
          <a:p>
            <a:pPr>
              <a:defRPr/>
            </a:pPr>
            <a:endParaRPr lang="zh-TW" altLang="en-US"/>
          </a:p>
        </p:txBody>
      </p:sp>
      <p:sp>
        <p:nvSpPr>
          <p:cNvPr id="5" name="頁尾版面配置區 9"/>
          <p:cNvSpPr>
            <a:spLocks noGrp="1"/>
          </p:cNvSpPr>
          <p:nvPr>
            <p:ph type="ftr" sz="quarter" idx="11"/>
          </p:nvPr>
        </p:nvSpPr>
        <p:spPr>
          <a:xfrm>
            <a:off x="5715000" y="6305550"/>
            <a:ext cx="2895600" cy="476250"/>
          </a:xfrm>
          <a:prstGeom prst="rect">
            <a:avLst/>
          </a:prstGeom>
        </p:spPr>
        <p:txBody>
          <a:bodyPr/>
          <a:lstStyle>
            <a:lvl1pPr>
              <a:defRPr>
                <a:latin typeface="Arial" charset="0"/>
                <a:ea typeface="標楷體" pitchFamily="65" charset="-120"/>
              </a:defRPr>
            </a:lvl1pPr>
          </a:lstStyle>
          <a:p>
            <a:pPr>
              <a:defRPr/>
            </a:pPr>
            <a:endParaRPr lang="en-US" altLang="zh-TW"/>
          </a:p>
        </p:txBody>
      </p:sp>
      <p:sp>
        <p:nvSpPr>
          <p:cNvPr id="6" name="投影片編號版面配置區 21"/>
          <p:cNvSpPr>
            <a:spLocks noGrp="1"/>
          </p:cNvSpPr>
          <p:nvPr>
            <p:ph type="sldNum" sz="quarter" idx="12"/>
          </p:nvPr>
        </p:nvSpPr>
        <p:spPr/>
        <p:txBody>
          <a:bodyPr/>
          <a:lstStyle>
            <a:lvl1pPr>
              <a:defRPr>
                <a:ea typeface="標楷體" pitchFamily="65" charset="-120"/>
              </a:defRPr>
            </a:lvl1pPr>
          </a:lstStyle>
          <a:p>
            <a:pPr>
              <a:defRPr/>
            </a:pPr>
            <a:fld id="{CBC0C980-4979-4B36-A1E3-93659EB5FF9E}" type="slidenum">
              <a:rPr lang="zh-TW" altLang="en-US"/>
              <a:pPr>
                <a:defRPr/>
              </a:pPr>
              <a:t>‹#›</a:t>
            </a:fld>
            <a:endParaRPr lang="en-US" altLang="zh-TW"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lvl1pPr>
              <a:defRPr>
                <a:latin typeface="標楷體" pitchFamily="65" charset="-120"/>
                <a:ea typeface="標楷體" pitchFamily="65" charset="-120"/>
              </a:defRPr>
            </a:lvl1pPr>
            <a:extLst/>
          </a:lstStyle>
          <a:p>
            <a:r>
              <a:rPr lang="zh-TW" altLang="en-US" dirty="0" smtClean="0"/>
              <a:t>按一下以編輯母片標題樣式</a:t>
            </a:r>
            <a:endParaRPr lang="en-US" dirty="0"/>
          </a:p>
        </p:txBody>
      </p:sp>
      <p:sp>
        <p:nvSpPr>
          <p:cNvPr id="3" name="直排文字版面配置區 2"/>
          <p:cNvSpPr>
            <a:spLocks noGrp="1"/>
          </p:cNvSpPr>
          <p:nvPr>
            <p:ph type="body" orient="vert" idx="1"/>
          </p:nvPr>
        </p:nvSpPr>
        <p:spPr>
          <a:xfrm>
            <a:off x="1143000" y="274640"/>
            <a:ext cx="5562600" cy="5851525"/>
          </a:xfrm>
        </p:spPr>
        <p:txBody>
          <a:bodyPr vert="eaVert"/>
          <a:lstStyle>
            <a:lvl1pPr>
              <a:defRPr>
                <a:latin typeface="標楷體" pitchFamily="65" charset="-120"/>
                <a:ea typeface="標楷體" pitchFamily="65" charset="-120"/>
              </a:defRPr>
            </a:lvl1pPr>
            <a:lvl2pPr>
              <a:defRPr>
                <a:latin typeface="標楷體" pitchFamily="65" charset="-120"/>
                <a:ea typeface="標楷體" pitchFamily="65" charset="-120"/>
              </a:defRPr>
            </a:lvl2pPr>
            <a:lvl3pPr>
              <a:defRPr>
                <a:latin typeface="標楷體" pitchFamily="65" charset="-120"/>
                <a:ea typeface="標楷體" pitchFamily="65" charset="-120"/>
              </a:defRPr>
            </a:lvl3pPr>
            <a:lvl4pPr>
              <a:defRPr>
                <a:latin typeface="標楷體" pitchFamily="65" charset="-120"/>
                <a:ea typeface="標楷體" pitchFamily="65" charset="-120"/>
              </a:defRPr>
            </a:lvl4pPr>
            <a:lvl5pPr>
              <a:defRPr>
                <a:latin typeface="標楷體" pitchFamily="65" charset="-120"/>
                <a:ea typeface="標楷體" pitchFamily="65" charset="-120"/>
              </a:defRPr>
            </a:lvl5pPr>
            <a:extLst/>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投影片編號版面配置區 21"/>
          <p:cNvSpPr>
            <a:spLocks noGrp="1"/>
          </p:cNvSpPr>
          <p:nvPr>
            <p:ph type="sldNum" sz="quarter" idx="10"/>
          </p:nvPr>
        </p:nvSpPr>
        <p:spPr/>
        <p:txBody>
          <a:bodyPr/>
          <a:lstStyle>
            <a:lvl1pPr>
              <a:defRPr/>
            </a:lvl1pPr>
          </a:lstStyle>
          <a:p>
            <a:pPr>
              <a:defRPr/>
            </a:pPr>
            <a:fld id="{3D5686A4-4713-4168-8A3D-96CEC8151351}" type="slidenum">
              <a:rPr lang="zh-TW" altLang="en-US"/>
              <a:pPr>
                <a:defRPr/>
              </a:pPr>
              <a:t>‹#›</a:t>
            </a:fld>
            <a:endParaRPr lang="en-US" altLang="zh-TW"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1435100" y="274638"/>
            <a:ext cx="7499350" cy="1143000"/>
          </a:xfrm>
        </p:spPr>
        <p:txBody>
          <a:bodyPr/>
          <a:lstStyle>
            <a:lvl1pPr>
              <a:defRPr>
                <a:latin typeface="標楷體" pitchFamily="65" charset="-120"/>
                <a:ea typeface="標楷體" pitchFamily="65" charset="-120"/>
              </a:defRPr>
            </a:lvl1p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a:xfrm>
            <a:off x="1435100" y="1447800"/>
            <a:ext cx="7499350" cy="4800600"/>
          </a:xfrm>
        </p:spPr>
        <p:txBody>
          <a:bodyPr/>
          <a:lstStyle>
            <a:lvl1pPr>
              <a:defRPr>
                <a:latin typeface="標楷體" pitchFamily="65" charset="-120"/>
                <a:ea typeface="標楷體" pitchFamily="65" charset="-120"/>
              </a:defRPr>
            </a:lvl1pPr>
            <a:lvl2pPr>
              <a:defRPr>
                <a:latin typeface="標楷體" pitchFamily="65" charset="-120"/>
                <a:ea typeface="標楷體" pitchFamily="65" charset="-120"/>
              </a:defRPr>
            </a:lvl2pPr>
            <a:lvl3pPr>
              <a:defRPr>
                <a:latin typeface="標楷體" pitchFamily="65" charset="-120"/>
                <a:ea typeface="標楷體" pitchFamily="65" charset="-120"/>
              </a:defRPr>
            </a:lvl3pPr>
            <a:lvl4pPr>
              <a:defRPr>
                <a:latin typeface="標楷體" pitchFamily="65" charset="-120"/>
                <a:ea typeface="標楷體" pitchFamily="65" charset="-120"/>
              </a:defRPr>
            </a:lvl4pPr>
            <a:lvl5pPr>
              <a:defRPr>
                <a:latin typeface="標楷體" pitchFamily="65" charset="-120"/>
                <a:ea typeface="標楷體" pitchFamily="65" charset="-12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投影片編號版面配置區 21"/>
          <p:cNvSpPr>
            <a:spLocks noGrp="1"/>
          </p:cNvSpPr>
          <p:nvPr>
            <p:ph type="sldNum" sz="quarter" idx="10"/>
          </p:nvPr>
        </p:nvSpPr>
        <p:spPr/>
        <p:txBody>
          <a:bodyPr/>
          <a:lstStyle>
            <a:lvl1pPr>
              <a:defRPr/>
            </a:lvl1pPr>
          </a:lstStyle>
          <a:p>
            <a:pPr>
              <a:defRPr/>
            </a:pPr>
            <a:fld id="{D6A443A8-BF01-4209-9CA0-F694A8F47183}" type="slidenum">
              <a:rPr lang="zh-TW" altLang="en-US"/>
              <a:pPr>
                <a:defRPr/>
              </a:pPr>
              <a:t>‹#›</a:t>
            </a:fld>
            <a:endParaRPr lang="en-US" altLang="zh-TW" dirty="0"/>
          </a:p>
        </p:txBody>
      </p:sp>
      <p:pic>
        <p:nvPicPr>
          <p:cNvPr id="409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0542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投影片編號版面配置區 21"/>
          <p:cNvSpPr>
            <a:spLocks noGrp="1"/>
          </p:cNvSpPr>
          <p:nvPr>
            <p:ph type="sldNum" sz="quarter" idx="10"/>
          </p:nvPr>
        </p:nvSpPr>
        <p:spPr/>
        <p:txBody>
          <a:bodyPr/>
          <a:lstStyle>
            <a:lvl1pPr>
              <a:defRPr/>
            </a:lvl1pPr>
          </a:lstStyle>
          <a:p>
            <a:pPr>
              <a:defRPr/>
            </a:pPr>
            <a:fld id="{594E4C1E-5287-4966-8F07-40BC039ADC90}" type="slidenum">
              <a:rPr lang="zh-TW" altLang="en-US"/>
              <a:pPr>
                <a:defRPr/>
              </a:pPr>
              <a:t>‹#›</a:t>
            </a:fld>
            <a:endParaRPr lang="en-US" altLang="zh-TW" dirty="0"/>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987" y="0"/>
            <a:ext cx="20542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435100" y="274638"/>
            <a:ext cx="7499350" cy="1143000"/>
          </a:xfrm>
        </p:spPr>
        <p:txBody>
          <a:bodyPr/>
          <a:lstStyle>
            <a:lvl1pPr>
              <a:defRPr>
                <a:latin typeface="標楷體" pitchFamily="65" charset="-120"/>
                <a:ea typeface="標楷體" pitchFamily="65" charset="-120"/>
              </a:defRPr>
            </a:lvl1pPr>
          </a:lstStyle>
          <a:p>
            <a:r>
              <a:rPr lang="zh-TW" altLang="en-US" dirty="0" smtClean="0"/>
              <a:t>按一下以編輯母片標題樣式</a:t>
            </a:r>
            <a:endParaRPr lang="zh-TW" altLang="en-US" dirty="0"/>
          </a:p>
        </p:txBody>
      </p:sp>
      <p:sp>
        <p:nvSpPr>
          <p:cNvPr id="3" name="表格版面配置區 2"/>
          <p:cNvSpPr>
            <a:spLocks noGrp="1"/>
          </p:cNvSpPr>
          <p:nvPr>
            <p:ph type="tbl" idx="1"/>
          </p:nvPr>
        </p:nvSpPr>
        <p:spPr>
          <a:xfrm>
            <a:off x="1435100" y="1447800"/>
            <a:ext cx="7499350" cy="4800600"/>
          </a:xfrm>
        </p:spPr>
        <p:txBody>
          <a:bodyPr>
            <a:normAutofit/>
          </a:bodyPr>
          <a:lstStyle>
            <a:lvl1pPr>
              <a:defRPr>
                <a:latin typeface="標楷體" pitchFamily="65" charset="-120"/>
                <a:ea typeface="標楷體" pitchFamily="65" charset="-120"/>
              </a:defRPr>
            </a:lvl1pPr>
          </a:lstStyle>
          <a:p>
            <a:pPr lvl="0"/>
            <a:endParaRPr lang="zh-TW" altLang="en-US" noProof="0" dirty="0"/>
          </a:p>
        </p:txBody>
      </p:sp>
      <p:sp>
        <p:nvSpPr>
          <p:cNvPr id="4" name="投影片編號版面配置區 21"/>
          <p:cNvSpPr>
            <a:spLocks noGrp="1"/>
          </p:cNvSpPr>
          <p:nvPr>
            <p:ph type="sldNum" sz="quarter" idx="10"/>
          </p:nvPr>
        </p:nvSpPr>
        <p:spPr/>
        <p:txBody>
          <a:bodyPr/>
          <a:lstStyle>
            <a:lvl1pPr>
              <a:defRPr/>
            </a:lvl1pPr>
          </a:lstStyle>
          <a:p>
            <a:pPr>
              <a:defRPr/>
            </a:pPr>
            <a:fld id="{1CFD73A3-05CB-45AF-A92F-5465E0CEE35E}" type="slidenum">
              <a:rPr lang="zh-TW" altLang="en-US"/>
              <a:pPr>
                <a:defRPr/>
              </a:pPr>
              <a:t>‹#›</a:t>
            </a:fld>
            <a:endParaRPr lang="en-US" altLang="zh-TW"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0542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100" y="274638"/>
            <a:ext cx="7499350" cy="1143000"/>
          </a:xfrm>
        </p:spPr>
        <p:txBody>
          <a:bodyPr/>
          <a:lstStyle>
            <a:lvl1pPr>
              <a:defRPr>
                <a:latin typeface="標楷體" pitchFamily="65" charset="-120"/>
                <a:ea typeface="標楷體" pitchFamily="65" charset="-120"/>
              </a:defRPr>
            </a:lvl1pPr>
          </a:lstStyle>
          <a:p>
            <a:r>
              <a:rPr lang="zh-TW" altLang="en-US" dirty="0" smtClean="0"/>
              <a:t>按一下以編輯母片標題樣式</a:t>
            </a:r>
            <a:endParaRPr lang="zh-TW" altLang="en-US" dirty="0"/>
          </a:p>
        </p:txBody>
      </p:sp>
      <p:sp>
        <p:nvSpPr>
          <p:cNvPr id="3" name="投影片編號版面配置區 21"/>
          <p:cNvSpPr>
            <a:spLocks noGrp="1"/>
          </p:cNvSpPr>
          <p:nvPr>
            <p:ph type="sldNum" sz="quarter" idx="10"/>
          </p:nvPr>
        </p:nvSpPr>
        <p:spPr/>
        <p:txBody>
          <a:bodyPr/>
          <a:lstStyle>
            <a:lvl1pPr>
              <a:defRPr/>
            </a:lvl1pPr>
          </a:lstStyle>
          <a:p>
            <a:pPr>
              <a:defRPr/>
            </a:pPr>
            <a:fld id="{57633127-3F85-410E-90E9-65BCBDD73BE8}" type="slidenum">
              <a:rPr lang="zh-TW" altLang="en-US"/>
              <a:pPr>
                <a:defRPr/>
              </a:pPr>
              <a:t>‹#›</a:t>
            </a:fld>
            <a:endParaRPr lang="en-US" altLang="zh-TW" dirty="0"/>
          </a:p>
        </p:txBody>
      </p:sp>
      <p:pic>
        <p:nvPicPr>
          <p:cNvPr id="4" name="圖片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8934"/>
            <a:ext cx="2051719" cy="52927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1435100" y="274638"/>
            <a:ext cx="7499350" cy="1143000"/>
          </a:xfrm>
        </p:spPr>
        <p:txBody>
          <a:bodyPr/>
          <a:lstStyle>
            <a:lvl1pPr>
              <a:defRPr>
                <a:latin typeface="標楷體" pitchFamily="65" charset="-120"/>
                <a:ea typeface="標楷體" pitchFamily="65" charset="-120"/>
              </a:defRPr>
            </a:lvl1pPr>
          </a:lstStyle>
          <a:p>
            <a:r>
              <a:rPr lang="zh-TW" altLang="en-US" dirty="0" smtClean="0"/>
              <a:t>按一下以編輯母片標題樣式</a:t>
            </a:r>
            <a:endParaRPr lang="zh-TW" altLang="en-US" dirty="0"/>
          </a:p>
        </p:txBody>
      </p:sp>
      <p:sp>
        <p:nvSpPr>
          <p:cNvPr id="3" name="文字版面配置區 2"/>
          <p:cNvSpPr>
            <a:spLocks noGrp="1"/>
          </p:cNvSpPr>
          <p:nvPr>
            <p:ph type="body" sz="half" idx="1"/>
          </p:nvPr>
        </p:nvSpPr>
        <p:spPr>
          <a:xfrm>
            <a:off x="1435100" y="1447800"/>
            <a:ext cx="3673475" cy="4800600"/>
          </a:xfrm>
        </p:spPr>
        <p:txBody>
          <a:bodyPr/>
          <a:lstStyle>
            <a:lvl1pPr>
              <a:defRPr>
                <a:latin typeface="標楷體" pitchFamily="65" charset="-120"/>
                <a:ea typeface="標楷體" pitchFamily="65" charset="-120"/>
              </a:defRPr>
            </a:lvl1pPr>
            <a:lvl2pPr>
              <a:defRPr>
                <a:latin typeface="標楷體" pitchFamily="65" charset="-120"/>
                <a:ea typeface="標楷體" pitchFamily="65" charset="-120"/>
              </a:defRPr>
            </a:lvl2pPr>
            <a:lvl3pPr>
              <a:defRPr>
                <a:latin typeface="標楷體" pitchFamily="65" charset="-120"/>
                <a:ea typeface="標楷體" pitchFamily="65" charset="-120"/>
              </a:defRPr>
            </a:lvl3pPr>
            <a:lvl4pPr>
              <a:defRPr>
                <a:latin typeface="標楷體" pitchFamily="65" charset="-120"/>
                <a:ea typeface="標楷體" pitchFamily="65" charset="-120"/>
              </a:defRPr>
            </a:lvl4pPr>
            <a:lvl5pPr>
              <a:defRPr>
                <a:latin typeface="標楷體" pitchFamily="65" charset="-120"/>
                <a:ea typeface="標楷體" pitchFamily="65" charset="-12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內容版面配置區 3"/>
          <p:cNvSpPr>
            <a:spLocks noGrp="1"/>
          </p:cNvSpPr>
          <p:nvPr>
            <p:ph sz="half" idx="2"/>
          </p:nvPr>
        </p:nvSpPr>
        <p:spPr>
          <a:xfrm>
            <a:off x="5260975" y="1447800"/>
            <a:ext cx="3673475" cy="4800600"/>
          </a:xfrm>
        </p:spPr>
        <p:txBody>
          <a:bodyPr/>
          <a:lstStyle>
            <a:lvl1pPr>
              <a:defRPr>
                <a:latin typeface="標楷體" pitchFamily="65" charset="-120"/>
                <a:ea typeface="標楷體" pitchFamily="65" charset="-120"/>
              </a:defRPr>
            </a:lvl1pPr>
            <a:lvl2pPr>
              <a:defRPr>
                <a:latin typeface="標楷體" pitchFamily="65" charset="-120"/>
                <a:ea typeface="標楷體" pitchFamily="65" charset="-120"/>
              </a:defRPr>
            </a:lvl2pPr>
            <a:lvl3pPr>
              <a:defRPr>
                <a:latin typeface="標楷體" pitchFamily="65" charset="-120"/>
                <a:ea typeface="標楷體" pitchFamily="65" charset="-120"/>
              </a:defRPr>
            </a:lvl3pPr>
            <a:lvl4pPr>
              <a:defRPr>
                <a:latin typeface="標楷體" pitchFamily="65" charset="-120"/>
                <a:ea typeface="標楷體" pitchFamily="65" charset="-120"/>
              </a:defRPr>
            </a:lvl4pPr>
            <a:lvl5pPr>
              <a:defRPr>
                <a:latin typeface="標楷體" pitchFamily="65" charset="-120"/>
                <a:ea typeface="標楷體" pitchFamily="65" charset="-12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5" name="投影片編號版面配置區 21"/>
          <p:cNvSpPr>
            <a:spLocks noGrp="1"/>
          </p:cNvSpPr>
          <p:nvPr>
            <p:ph type="sldNum" sz="quarter" idx="10"/>
          </p:nvPr>
        </p:nvSpPr>
        <p:spPr/>
        <p:txBody>
          <a:bodyPr/>
          <a:lstStyle>
            <a:lvl1pPr>
              <a:defRPr/>
            </a:lvl1pPr>
          </a:lstStyle>
          <a:p>
            <a:pPr>
              <a:defRPr/>
            </a:pPr>
            <a:fld id="{23539A65-B150-44B0-A821-55609421AA06}" type="slidenum">
              <a:rPr lang="zh-TW" altLang="en-US"/>
              <a:pPr>
                <a:defRPr/>
              </a:pPr>
              <a:t>‹#›</a:t>
            </a:fld>
            <a:endParaRPr lang="en-US" altLang="zh-TW" dirty="0"/>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0542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p>
        </p:txBody>
      </p:sp>
      <p:sp>
        <p:nvSpPr>
          <p:cNvPr id="8" name="橢圓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p>
        </p:txBody>
      </p:sp>
      <p:sp>
        <p:nvSpPr>
          <p:cNvPr id="12" name="矩形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p>
        </p:txBody>
      </p:sp>
      <p:sp>
        <p:nvSpPr>
          <p:cNvPr id="5" name="標題版面配置區 4"/>
          <p:cNvSpPr>
            <a:spLocks noGrp="1"/>
          </p:cNvSpPr>
          <p:nvPr>
            <p:ph type="title"/>
          </p:nvPr>
        </p:nvSpPr>
        <p:spPr>
          <a:xfrm>
            <a:off x="1435100" y="274638"/>
            <a:ext cx="749935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zh-TW" altLang="en-US" dirty="0" smtClean="0"/>
              <a:t>按一下以編輯母片標題樣式</a:t>
            </a:r>
            <a:endParaRPr lang="en-US" dirty="0" smtClean="0"/>
          </a:p>
        </p:txBody>
      </p:sp>
      <p:sp>
        <p:nvSpPr>
          <p:cNvPr id="1033" name="文字版面配置區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22" name="投影片編號版面配置區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kumimoji="0" sz="1400" b="0" i="0" baseline="0">
                <a:solidFill>
                  <a:srgbClr val="572314"/>
                </a:solidFill>
                <a:latin typeface="Times New Roman" pitchFamily="18" charset="0"/>
                <a:ea typeface="標楷體" pitchFamily="65" charset="-120"/>
              </a:defRPr>
            </a:lvl1pPr>
          </a:lstStyle>
          <a:p>
            <a:pPr>
              <a:defRPr/>
            </a:pPr>
            <a:fld id="{2FAD2236-6FCA-4F90-89E3-7D232634022F}" type="slidenum">
              <a:rPr lang="zh-TW" altLang="en-US"/>
              <a:pPr>
                <a:defRPr/>
              </a:pPr>
              <a:t>‹#›</a:t>
            </a:fld>
            <a:endParaRPr lang="en-US" altLang="zh-TW" dirty="0"/>
          </a:p>
        </p:txBody>
      </p:sp>
      <p:pic>
        <p:nvPicPr>
          <p:cNvPr id="1035" name="Picture 13" descr="gretai_logo"/>
          <p:cNvPicPr>
            <a:picLocks noChangeAspect="1" noChangeArrowheads="1"/>
          </p:cNvPicPr>
          <p:nvPr/>
        </p:nvPicPr>
        <p:blipFill>
          <a:blip r:embed="rId10" cstate="print"/>
          <a:srcRect r="40350" b="-1170"/>
          <a:stretch>
            <a:fillRect/>
          </a:stretch>
        </p:blipFill>
        <p:spPr bwMode="auto">
          <a:xfrm>
            <a:off x="0" y="0"/>
            <a:ext cx="2051050" cy="549275"/>
          </a:xfrm>
          <a:prstGeom prst="rect">
            <a:avLst/>
          </a:prstGeom>
          <a:noFill/>
          <a:ln w="9525">
            <a:noFill/>
            <a:miter lim="800000"/>
            <a:headEnd/>
            <a:tailEnd/>
          </a:ln>
        </p:spPr>
      </p:pic>
      <p:pic>
        <p:nvPicPr>
          <p:cNvPr id="5122" name="Picture 2"/>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3175" y="0"/>
            <a:ext cx="20542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4012" r:id="rId1"/>
    <p:sldLayoutId id="2147484019" r:id="rId2"/>
    <p:sldLayoutId id="2147484013" r:id="rId3"/>
    <p:sldLayoutId id="2147484014" r:id="rId4"/>
    <p:sldLayoutId id="2147484015" r:id="rId5"/>
    <p:sldLayoutId id="2147484016" r:id="rId6"/>
    <p:sldLayoutId id="2147484017" r:id="rId7"/>
    <p:sldLayoutId id="2147484018" r:id="rId8"/>
  </p:sldLayoutIdLst>
  <p:timing>
    <p:tnLst>
      <p:par>
        <p:cTn id="1" dur="indefinite" restart="never" nodeType="tmRoot"/>
      </p:par>
    </p:tnLst>
  </p:timing>
  <p:hf hdr="0" ftr="0" dt="0"/>
  <p:txStyles>
    <p:titleStyle>
      <a:lvl1pPr algn="ctr" rtl="0" eaLnBrk="0" fontAlgn="base" hangingPunct="0">
        <a:spcBef>
          <a:spcPct val="0"/>
        </a:spcBef>
        <a:spcAft>
          <a:spcPct val="0"/>
        </a:spcAft>
        <a:defRPr sz="4300" b="1" kern="1200">
          <a:solidFill>
            <a:srgbClr val="000099"/>
          </a:solidFill>
          <a:effectLst>
            <a:outerShdw blurRad="50000" dist="30000" dir="5400000" algn="tl" rotWithShape="0">
              <a:srgbClr val="000000">
                <a:alpha val="30000"/>
              </a:srgbClr>
            </a:outerShdw>
          </a:effectLst>
          <a:latin typeface="標楷體" pitchFamily="65" charset="-120"/>
          <a:ea typeface="標楷體" pitchFamily="65" charset="-120"/>
          <a:cs typeface="+mj-cs"/>
        </a:defRPr>
      </a:lvl1pPr>
      <a:lvl2pPr algn="ctr" rtl="0" eaLnBrk="0" fontAlgn="base" hangingPunct="0">
        <a:spcBef>
          <a:spcPct val="0"/>
        </a:spcBef>
        <a:spcAft>
          <a:spcPct val="0"/>
        </a:spcAft>
        <a:defRPr sz="4300" b="1">
          <a:solidFill>
            <a:srgbClr val="000099"/>
          </a:solidFill>
          <a:latin typeface="標楷體" pitchFamily="65" charset="-120"/>
          <a:ea typeface="標楷體" pitchFamily="65" charset="-120"/>
        </a:defRPr>
      </a:lvl2pPr>
      <a:lvl3pPr algn="ctr" rtl="0" eaLnBrk="0" fontAlgn="base" hangingPunct="0">
        <a:spcBef>
          <a:spcPct val="0"/>
        </a:spcBef>
        <a:spcAft>
          <a:spcPct val="0"/>
        </a:spcAft>
        <a:defRPr sz="4300" b="1">
          <a:solidFill>
            <a:srgbClr val="000099"/>
          </a:solidFill>
          <a:latin typeface="標楷體" pitchFamily="65" charset="-120"/>
          <a:ea typeface="標楷體" pitchFamily="65" charset="-120"/>
        </a:defRPr>
      </a:lvl3pPr>
      <a:lvl4pPr algn="ctr" rtl="0" eaLnBrk="0" fontAlgn="base" hangingPunct="0">
        <a:spcBef>
          <a:spcPct val="0"/>
        </a:spcBef>
        <a:spcAft>
          <a:spcPct val="0"/>
        </a:spcAft>
        <a:defRPr sz="4300" b="1">
          <a:solidFill>
            <a:srgbClr val="000099"/>
          </a:solidFill>
          <a:latin typeface="標楷體" pitchFamily="65" charset="-120"/>
          <a:ea typeface="標楷體" pitchFamily="65" charset="-120"/>
        </a:defRPr>
      </a:lvl4pPr>
      <a:lvl5pPr algn="ctr" rtl="0" eaLnBrk="0" fontAlgn="base" hangingPunct="0">
        <a:spcBef>
          <a:spcPct val="0"/>
        </a:spcBef>
        <a:spcAft>
          <a:spcPct val="0"/>
        </a:spcAft>
        <a:defRPr sz="4300" b="1">
          <a:solidFill>
            <a:srgbClr val="000099"/>
          </a:solidFill>
          <a:latin typeface="標楷體" pitchFamily="65" charset="-120"/>
          <a:ea typeface="標楷體" pitchFamily="65" charset="-120"/>
        </a:defRPr>
      </a:lvl5pPr>
      <a:lvl6pPr marL="457200" algn="l" rtl="0" fontAlgn="base">
        <a:spcBef>
          <a:spcPct val="0"/>
        </a:spcBef>
        <a:spcAft>
          <a:spcPct val="0"/>
        </a:spcAft>
        <a:defRPr sz="4300">
          <a:solidFill>
            <a:srgbClr val="572314"/>
          </a:solidFill>
          <a:latin typeface="標楷體" pitchFamily="65" charset="-120"/>
          <a:ea typeface="標楷體" pitchFamily="65" charset="-120"/>
        </a:defRPr>
      </a:lvl6pPr>
      <a:lvl7pPr marL="914400" algn="l" rtl="0" fontAlgn="base">
        <a:spcBef>
          <a:spcPct val="0"/>
        </a:spcBef>
        <a:spcAft>
          <a:spcPct val="0"/>
        </a:spcAft>
        <a:defRPr sz="4300">
          <a:solidFill>
            <a:srgbClr val="572314"/>
          </a:solidFill>
          <a:latin typeface="標楷體" pitchFamily="65" charset="-120"/>
          <a:ea typeface="標楷體" pitchFamily="65" charset="-120"/>
        </a:defRPr>
      </a:lvl7pPr>
      <a:lvl8pPr marL="1371600" algn="l" rtl="0" fontAlgn="base">
        <a:spcBef>
          <a:spcPct val="0"/>
        </a:spcBef>
        <a:spcAft>
          <a:spcPct val="0"/>
        </a:spcAft>
        <a:defRPr sz="4300">
          <a:solidFill>
            <a:srgbClr val="572314"/>
          </a:solidFill>
          <a:latin typeface="標楷體" pitchFamily="65" charset="-120"/>
          <a:ea typeface="標楷體" pitchFamily="65" charset="-120"/>
        </a:defRPr>
      </a:lvl8pPr>
      <a:lvl9pPr marL="1828800" algn="l" rtl="0" fontAlgn="base">
        <a:spcBef>
          <a:spcPct val="0"/>
        </a:spcBef>
        <a:spcAft>
          <a:spcPct val="0"/>
        </a:spcAft>
        <a:defRPr sz="4300">
          <a:solidFill>
            <a:srgbClr val="572314"/>
          </a:solidFill>
          <a:latin typeface="標楷體" pitchFamily="65" charset="-120"/>
          <a:ea typeface="標楷體" pitchFamily="65" charset="-12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rgbClr val="000099"/>
          </a:solidFill>
          <a:latin typeface="標楷體" pitchFamily="65" charset="-120"/>
          <a:ea typeface="標楷體" pitchFamily="65" charset="-120"/>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rgbClr val="000099"/>
          </a:solidFill>
          <a:latin typeface="標楷體" pitchFamily="65" charset="-120"/>
          <a:ea typeface="標楷體" pitchFamily="65" charset="-120"/>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rgbClr val="000099"/>
          </a:solidFill>
          <a:latin typeface="標楷體" pitchFamily="65" charset="-120"/>
          <a:ea typeface="標楷體" pitchFamily="65" charset="-120"/>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rgbClr val="000099"/>
          </a:solidFill>
          <a:latin typeface="標楷體" pitchFamily="65" charset="-120"/>
          <a:ea typeface="標楷體" pitchFamily="65" charset="-120"/>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rgbClr val="000099"/>
          </a:solidFill>
          <a:latin typeface="標楷體" pitchFamily="65" charset="-120"/>
          <a:ea typeface="標楷體" pitchFamily="65" charset="-120"/>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4.xml"/><Relationship Id="rId5" Type="http://schemas.openxmlformats.org/officeDocument/2006/relationships/image" Target="../media/image9.wmf"/><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標題 3"/>
          <p:cNvSpPr>
            <a:spLocks noGrp="1"/>
          </p:cNvSpPr>
          <p:nvPr>
            <p:ph type="title" idx="4294967295"/>
          </p:nvPr>
        </p:nvSpPr>
        <p:spPr bwMode="auto">
          <a:xfrm>
            <a:off x="539552" y="836712"/>
            <a:ext cx="8065765" cy="2022214"/>
          </a:xfrm>
          <a:extLst/>
        </p:spPr>
        <p:txBody>
          <a:bodyPr anchor="t">
            <a:noAutofit/>
          </a:bodyPr>
          <a:lstStyle/>
          <a:p>
            <a:pPr marL="982663" indent="-982663" eaLnBrk="1" hangingPunct="1">
              <a:defRPr/>
            </a:pPr>
            <a:r>
              <a:rPr lang="zh-TW" altLang="en-US" sz="5400" dirty="0" smtClean="0">
                <a:solidFill>
                  <a:srgbClr val="990000"/>
                </a:solidFill>
                <a:latin typeface="Arial" charset="0"/>
              </a:rPr>
              <a:t>    </a:t>
            </a:r>
            <a:r>
              <a:rPr lang="zh-TW" altLang="zh-TW" sz="5400" dirty="0" smtClean="0">
                <a:solidFill>
                  <a:srgbClr val="990000"/>
                </a:solidFill>
                <a:latin typeface="Arial" charset="0"/>
              </a:rPr>
              <a:t>公司治理</a:t>
            </a:r>
            <a:r>
              <a:rPr lang="zh-TW" altLang="en-US" sz="5400" dirty="0" smtClean="0">
                <a:solidFill>
                  <a:srgbClr val="990000"/>
                </a:solidFill>
                <a:latin typeface="Arial" charset="0"/>
              </a:rPr>
              <a:t>與內部控制</a:t>
            </a:r>
            <a:r>
              <a:rPr lang="en-US" altLang="zh-TW" sz="5400" dirty="0" smtClean="0">
                <a:solidFill>
                  <a:srgbClr val="990000"/>
                </a:solidFill>
                <a:latin typeface="Arial" charset="0"/>
              </a:rPr>
              <a:t/>
            </a:r>
            <a:br>
              <a:rPr lang="en-US" altLang="zh-TW" sz="5400" dirty="0" smtClean="0">
                <a:solidFill>
                  <a:srgbClr val="990000"/>
                </a:solidFill>
                <a:latin typeface="Arial" charset="0"/>
              </a:rPr>
            </a:br>
            <a:r>
              <a:rPr lang="en-US" altLang="zh-TW" sz="4400" dirty="0" smtClean="0">
                <a:solidFill>
                  <a:srgbClr val="7030A0"/>
                </a:solidFill>
                <a:latin typeface="Arial" charset="0"/>
              </a:rPr>
              <a:t>Corporate Governance and Internal Control</a:t>
            </a:r>
            <a:r>
              <a:rPr lang="zh-TW" altLang="en-US" sz="4400" dirty="0" smtClean="0">
                <a:solidFill>
                  <a:srgbClr val="7030A0"/>
                </a:solidFill>
                <a:latin typeface="Arial" charset="0"/>
              </a:rPr>
              <a:t>            </a:t>
            </a:r>
            <a:endParaRPr lang="zh-TW" altLang="en-US" sz="5400" dirty="0" smtClean="0">
              <a:solidFill>
                <a:srgbClr val="7030A0"/>
              </a:solidFill>
              <a:latin typeface="Arial" charset="0"/>
            </a:endParaRPr>
          </a:p>
        </p:txBody>
      </p:sp>
      <p:sp>
        <p:nvSpPr>
          <p:cNvPr id="9221" name="Rectangle 6"/>
          <p:cNvSpPr>
            <a:spLocks noChangeArrowheads="1"/>
          </p:cNvSpPr>
          <p:nvPr/>
        </p:nvSpPr>
        <p:spPr bwMode="auto">
          <a:xfrm>
            <a:off x="1214438" y="1928813"/>
            <a:ext cx="7929562" cy="1860227"/>
          </a:xfrm>
          <a:prstGeom prst="rect">
            <a:avLst/>
          </a:prstGeom>
          <a:noFill/>
          <a:ln w="9525">
            <a:noFill/>
            <a:miter lim="800000"/>
            <a:headEnd/>
            <a:tailEnd/>
          </a:ln>
        </p:spPr>
        <p:txBody>
          <a:bodyPr wrap="none" anchor="ctr"/>
          <a:lstStyle/>
          <a:p>
            <a:pPr>
              <a:lnSpc>
                <a:spcPct val="120000"/>
              </a:lnSpc>
              <a:spcBef>
                <a:spcPct val="20000"/>
              </a:spcBef>
              <a:buClr>
                <a:srgbClr val="FFCC00"/>
              </a:buClr>
            </a:pPr>
            <a:endParaRPr kumimoji="0" lang="zh-TW" altLang="en-US" sz="3600">
              <a:latin typeface="標楷體" pitchFamily="65" charset="-120"/>
              <a:ea typeface="標楷體" pitchFamily="65" charset="-120"/>
            </a:endParaRPr>
          </a:p>
          <a:p>
            <a:pPr>
              <a:lnSpc>
                <a:spcPct val="120000"/>
              </a:lnSpc>
            </a:pPr>
            <a:endParaRPr kumimoji="0" lang="en-US" altLang="zh-TW" sz="2800">
              <a:latin typeface="標楷體" pitchFamily="65" charset="-120"/>
              <a:ea typeface="標楷體" pitchFamily="65" charset="-120"/>
            </a:endParaRPr>
          </a:p>
        </p:txBody>
      </p:sp>
      <p:pic>
        <p:nvPicPr>
          <p:cNvPr id="6146" name="Picture 2"/>
          <p:cNvPicPr>
            <a:picLocks noChangeAspect="1" noChangeArrowheads="1"/>
          </p:cNvPicPr>
          <p:nvPr/>
        </p:nvPicPr>
        <p:blipFill>
          <a:blip r:embed="rId3" cstate="print"/>
          <a:srcRect/>
          <a:stretch>
            <a:fillRect/>
          </a:stretch>
        </p:blipFill>
        <p:spPr bwMode="auto">
          <a:xfrm>
            <a:off x="5765456" y="3789040"/>
            <a:ext cx="3378544" cy="2636912"/>
          </a:xfrm>
          <a:prstGeom prst="rect">
            <a:avLst/>
          </a:prstGeom>
          <a:noFill/>
          <a:ln w="9525">
            <a:noFill/>
            <a:miter lim="800000"/>
            <a:headEnd/>
            <a:tailEnd/>
          </a:ln>
          <a:effectLst>
            <a:softEdge rad="63500"/>
          </a:effectLst>
        </p:spPr>
      </p:pic>
      <p:sp>
        <p:nvSpPr>
          <p:cNvPr id="10" name="投影片編號版面配置區 9"/>
          <p:cNvSpPr>
            <a:spLocks noGrp="1"/>
          </p:cNvSpPr>
          <p:nvPr>
            <p:ph type="sldNum" sz="quarter" idx="10"/>
          </p:nvPr>
        </p:nvSpPr>
        <p:spPr/>
        <p:txBody>
          <a:bodyPr/>
          <a:lstStyle/>
          <a:p>
            <a:pPr>
              <a:defRPr/>
            </a:pPr>
            <a:fld id="{594E4C1E-5287-4966-8F07-40BC039ADC90}" type="slidenum">
              <a:rPr lang="zh-TW" altLang="en-US" smtClean="0"/>
              <a:pPr>
                <a:defRPr/>
              </a:pPr>
              <a:t>1</a:t>
            </a:fld>
            <a:endParaRPr lang="en-US" altLang="zh-TW" dirty="0"/>
          </a:p>
        </p:txBody>
      </p:sp>
      <p:sp>
        <p:nvSpPr>
          <p:cNvPr id="2" name="文字方塊 1"/>
          <p:cNvSpPr txBox="1"/>
          <p:nvPr/>
        </p:nvSpPr>
        <p:spPr bwMode="auto">
          <a:xfrm>
            <a:off x="1214438" y="3748345"/>
            <a:ext cx="4551018" cy="2462213"/>
          </a:xfrm>
          <a:prstGeom prst="rect">
            <a:avLst/>
          </a:prstGeom>
          <a:noFill/>
          <a:ln w="9525">
            <a:noFill/>
            <a:miter lim="800000"/>
            <a:headEnd/>
            <a:tailEnd/>
          </a:ln>
        </p:spPr>
        <p:txBody>
          <a:bodyPr vert="horz" wrap="square" lIns="54000" rIns="54000" rtlCol="0" anchor="ctr" anchorCtr="1">
            <a:spAutoFit/>
          </a:bodyPr>
          <a:lstStyle/>
          <a:p>
            <a:pPr eaLnBrk="1" hangingPunct="1">
              <a:spcBef>
                <a:spcPct val="50000"/>
              </a:spcBef>
            </a:pPr>
            <a:r>
              <a:rPr lang="zh-TW" altLang="en-US" sz="2800" dirty="0" smtClean="0">
                <a:latin typeface="標楷體" pitchFamily="65" charset="-120"/>
                <a:ea typeface="標楷體" pitchFamily="65" charset="-120"/>
              </a:rPr>
              <a:t>中華民國證券櫃檯買賣中心</a:t>
            </a:r>
            <a:endParaRPr lang="en-US" altLang="zh-TW" sz="2800" dirty="0" smtClean="0">
              <a:latin typeface="標楷體" pitchFamily="65" charset="-120"/>
              <a:ea typeface="標楷體" pitchFamily="65" charset="-120"/>
            </a:endParaRPr>
          </a:p>
          <a:p>
            <a:pPr algn="ctr" eaLnBrk="1" hangingPunct="1">
              <a:spcBef>
                <a:spcPct val="50000"/>
              </a:spcBef>
            </a:pPr>
            <a:r>
              <a:rPr lang="zh-TW" altLang="en-US" sz="2800" dirty="0" smtClean="0">
                <a:latin typeface="標楷體" pitchFamily="65" charset="-120"/>
                <a:ea typeface="標楷體" pitchFamily="65" charset="-120"/>
              </a:rPr>
              <a:t>總經理   李</a:t>
            </a:r>
            <a:r>
              <a:rPr lang="zh-TW" altLang="en-US" sz="2800" dirty="0">
                <a:latin typeface="標楷體" pitchFamily="65" charset="-120"/>
                <a:ea typeface="標楷體" pitchFamily="65" charset="-120"/>
              </a:rPr>
              <a:t>啓</a:t>
            </a:r>
            <a:r>
              <a:rPr lang="zh-TW" altLang="en-US" sz="2800" dirty="0" smtClean="0">
                <a:latin typeface="標楷體" pitchFamily="65" charset="-120"/>
                <a:ea typeface="標楷體" pitchFamily="65" charset="-120"/>
              </a:rPr>
              <a:t>賢</a:t>
            </a:r>
            <a:endParaRPr lang="en-US" altLang="zh-TW" sz="2800" dirty="0" smtClean="0">
              <a:latin typeface="標楷體" pitchFamily="65" charset="-120"/>
              <a:ea typeface="標楷體" pitchFamily="65" charset="-120"/>
            </a:endParaRPr>
          </a:p>
          <a:p>
            <a:pPr algn="ctr" eaLnBrk="1" hangingPunct="1">
              <a:spcBef>
                <a:spcPct val="50000"/>
              </a:spcBef>
            </a:pPr>
            <a:endParaRPr lang="en-US" altLang="zh-TW" sz="2800" dirty="0" smtClean="0">
              <a:latin typeface="標楷體" pitchFamily="65" charset="-120"/>
              <a:ea typeface="標楷體" pitchFamily="65" charset="-120"/>
            </a:endParaRPr>
          </a:p>
          <a:p>
            <a:pPr algn="ctr" eaLnBrk="1" hangingPunct="1">
              <a:spcBef>
                <a:spcPct val="50000"/>
              </a:spcBef>
            </a:pPr>
            <a:r>
              <a:rPr lang="en-US" altLang="zh-TW" sz="2800" dirty="0" smtClean="0">
                <a:latin typeface="標楷體" pitchFamily="65" charset="-120"/>
                <a:ea typeface="標楷體" pitchFamily="65" charset="-120"/>
              </a:rPr>
              <a:t>2013.11.5</a:t>
            </a:r>
            <a:endParaRPr lang="zh-TW" altLang="en-US" sz="2800" dirty="0">
              <a:latin typeface="標楷體" pitchFamily="65" charset="-120"/>
              <a:ea typeface="標楷體" pitchFamily="65" charset="-12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32560" y="359898"/>
            <a:ext cx="7406640" cy="980870"/>
          </a:xfrm>
        </p:spPr>
        <p:txBody>
          <a:bodyPr/>
          <a:lstStyle/>
          <a:p>
            <a:pPr algn="ctr"/>
            <a:r>
              <a:rPr lang="zh-TW" altLang="en-US" dirty="0"/>
              <a:t>公司治理之</a:t>
            </a:r>
            <a:r>
              <a:rPr lang="zh-TW" altLang="en-US" dirty="0" smtClean="0"/>
              <a:t>興起 </a:t>
            </a:r>
            <a:r>
              <a:rPr lang="en-US" altLang="zh-TW" dirty="0" smtClean="0"/>
              <a:t>cont</a:t>
            </a:r>
            <a:r>
              <a:rPr lang="en-US" altLang="zh-TW" dirty="0"/>
              <a:t>.</a:t>
            </a:r>
            <a:endParaRPr lang="zh-TW" altLang="en-US" dirty="0"/>
          </a:p>
        </p:txBody>
      </p:sp>
      <p:sp>
        <p:nvSpPr>
          <p:cNvPr id="3" name="副標題 2"/>
          <p:cNvSpPr>
            <a:spLocks noGrp="1"/>
          </p:cNvSpPr>
          <p:nvPr>
            <p:ph type="subTitle" idx="1"/>
          </p:nvPr>
        </p:nvSpPr>
        <p:spPr>
          <a:xfrm>
            <a:off x="1331640" y="1700808"/>
            <a:ext cx="7406640" cy="4603272"/>
          </a:xfrm>
        </p:spPr>
        <p:txBody>
          <a:bodyPr/>
          <a:lstStyle/>
          <a:p>
            <a:pPr marL="365125" lvl="1" indent="-282575" algn="l" eaLnBrk="1" hangingPunct="1">
              <a:lnSpc>
                <a:spcPts val="4000"/>
              </a:lnSpc>
              <a:spcBef>
                <a:spcPts val="600"/>
              </a:spcBef>
              <a:spcAft>
                <a:spcPts val="600"/>
              </a:spcAft>
              <a:buClr>
                <a:srgbClr val="000099"/>
              </a:buClr>
              <a:buSzPct val="100000"/>
              <a:buFont typeface="Wingdings" pitchFamily="2" charset="2"/>
              <a:buChar char="l"/>
              <a:tabLst>
                <a:tab pos="287338" algn="l"/>
              </a:tabLst>
              <a:defRPr/>
            </a:pPr>
            <a:r>
              <a:rPr lang="en-US" altLang="zh-TW" sz="2400" dirty="0">
                <a:latin typeface="Times New Roman" pitchFamily="18" charset="0"/>
              </a:rPr>
              <a:t>1998</a:t>
            </a:r>
            <a:r>
              <a:rPr lang="zh-TW" altLang="zh-TW" sz="2400" dirty="0">
                <a:latin typeface="Times New Roman" pitchFamily="18" charset="0"/>
              </a:rPr>
              <a:t>年</a:t>
            </a:r>
            <a:r>
              <a:rPr lang="zh-TW" altLang="en-US" sz="2400" dirty="0">
                <a:latin typeface="Times New Roman" pitchFamily="18" charset="0"/>
              </a:rPr>
              <a:t>台灣</a:t>
            </a:r>
            <a:r>
              <a:rPr lang="zh-TW" altLang="zh-TW" sz="2400" dirty="0">
                <a:latin typeface="Times New Roman" pitchFamily="18" charset="0"/>
              </a:rPr>
              <a:t>爆發多起企業掏空舞弊案件，其後更因金融機構不良債權之問題，爆發本土型金融風暴，暴露出</a:t>
            </a:r>
            <a:r>
              <a:rPr lang="zh-TW" altLang="en-US" sz="2400" dirty="0">
                <a:latin typeface="Times New Roman" pitchFamily="18" charset="0"/>
              </a:rPr>
              <a:t>台灣企業在</a:t>
            </a:r>
            <a:r>
              <a:rPr lang="zh-TW" altLang="zh-TW" sz="2400" dirty="0">
                <a:latin typeface="Times New Roman" pitchFamily="18" charset="0"/>
              </a:rPr>
              <a:t>公司治理的諸多問題，包括：</a:t>
            </a:r>
          </a:p>
          <a:p>
            <a:pPr marL="720000" lvl="1" indent="-282575" algn="l" eaLnBrk="1" hangingPunct="1">
              <a:lnSpc>
                <a:spcPts val="4000"/>
              </a:lnSpc>
              <a:spcBef>
                <a:spcPts val="600"/>
              </a:spcBef>
              <a:spcAft>
                <a:spcPts val="600"/>
              </a:spcAft>
              <a:buClr>
                <a:srgbClr val="000099"/>
              </a:buClr>
              <a:buSzPct val="100000"/>
              <a:buFont typeface="Wingdings" pitchFamily="2" charset="2"/>
              <a:buChar char="Ø"/>
              <a:tabLst>
                <a:tab pos="287338" algn="l"/>
              </a:tabLst>
              <a:defRPr/>
            </a:pPr>
            <a:r>
              <a:rPr lang="zh-TW" altLang="zh-TW" sz="2400" dirty="0">
                <a:latin typeface="Times New Roman" pitchFamily="18" charset="0"/>
              </a:rPr>
              <a:t>公司決策機制閉鎖</a:t>
            </a:r>
            <a:endParaRPr lang="en-US" altLang="zh-TW" sz="2400" dirty="0">
              <a:latin typeface="Times New Roman" pitchFamily="18" charset="0"/>
            </a:endParaRPr>
          </a:p>
          <a:p>
            <a:pPr marL="720000" lvl="1" indent="-282575" algn="l" eaLnBrk="1" hangingPunct="1">
              <a:lnSpc>
                <a:spcPts val="4000"/>
              </a:lnSpc>
              <a:spcBef>
                <a:spcPts val="600"/>
              </a:spcBef>
              <a:spcAft>
                <a:spcPts val="600"/>
              </a:spcAft>
              <a:buClr>
                <a:srgbClr val="000099"/>
              </a:buClr>
              <a:buSzPct val="100000"/>
              <a:buFont typeface="Wingdings" pitchFamily="2" charset="2"/>
              <a:buChar char="Ø"/>
              <a:tabLst>
                <a:tab pos="287338" algn="l"/>
              </a:tabLst>
              <a:defRPr/>
            </a:pPr>
            <a:r>
              <a:rPr lang="zh-TW" altLang="zh-TW" sz="2400" dirty="0">
                <a:latin typeface="Times New Roman" pitchFamily="18" charset="0"/>
              </a:rPr>
              <a:t>財務不透明</a:t>
            </a:r>
            <a:endParaRPr lang="en-US" altLang="zh-TW" sz="2400" dirty="0">
              <a:latin typeface="Times New Roman" pitchFamily="18" charset="0"/>
            </a:endParaRPr>
          </a:p>
          <a:p>
            <a:pPr marL="720000" lvl="1" indent="-282575" algn="l" eaLnBrk="1" hangingPunct="1">
              <a:lnSpc>
                <a:spcPts val="4000"/>
              </a:lnSpc>
              <a:spcBef>
                <a:spcPts val="600"/>
              </a:spcBef>
              <a:spcAft>
                <a:spcPts val="600"/>
              </a:spcAft>
              <a:buClr>
                <a:srgbClr val="000099"/>
              </a:buClr>
              <a:buSzPct val="100000"/>
              <a:buFont typeface="Wingdings" pitchFamily="2" charset="2"/>
              <a:buChar char="Ø"/>
              <a:tabLst>
                <a:tab pos="287338" algn="l"/>
              </a:tabLst>
              <a:defRPr/>
            </a:pPr>
            <a:r>
              <a:rPr lang="zh-TW" altLang="zh-TW" sz="2400" dirty="0">
                <a:latin typeface="Times New Roman" pitchFamily="18" charset="0"/>
              </a:rPr>
              <a:t>財務槓桿過高</a:t>
            </a:r>
            <a:endParaRPr lang="en-US" altLang="zh-TW" sz="2400" dirty="0">
              <a:latin typeface="Times New Roman" pitchFamily="18" charset="0"/>
            </a:endParaRPr>
          </a:p>
          <a:p>
            <a:pPr marL="365125" lvl="1" indent="-282575" algn="l" eaLnBrk="1" hangingPunct="1">
              <a:lnSpc>
                <a:spcPts val="4000"/>
              </a:lnSpc>
              <a:spcBef>
                <a:spcPts val="600"/>
              </a:spcBef>
              <a:spcAft>
                <a:spcPts val="600"/>
              </a:spcAft>
              <a:buClr>
                <a:srgbClr val="000099"/>
              </a:buClr>
              <a:buSzPct val="100000"/>
              <a:buFont typeface="Wingdings" pitchFamily="2" charset="2"/>
              <a:buChar char="l"/>
              <a:tabLst>
                <a:tab pos="287338" algn="l"/>
              </a:tabLst>
              <a:defRPr/>
            </a:pPr>
            <a:r>
              <a:rPr lang="zh-TW" altLang="en-US" sz="2400" dirty="0">
                <a:latin typeface="Times New Roman" pitchFamily="18" charset="0"/>
              </a:rPr>
              <a:t>主管機關於</a:t>
            </a:r>
            <a:r>
              <a:rPr lang="en-US" altLang="zh-TW" sz="2400" dirty="0">
                <a:latin typeface="Times New Roman" pitchFamily="18" charset="0"/>
              </a:rPr>
              <a:t>1998</a:t>
            </a:r>
            <a:r>
              <a:rPr lang="zh-TW" altLang="en-US" sz="2400" dirty="0">
                <a:latin typeface="Times New Roman" pitchFamily="18" charset="0"/>
              </a:rPr>
              <a:t>年起開始向國內公開發行公司宣導公司治理之重要性</a:t>
            </a:r>
          </a:p>
          <a:p>
            <a:endParaRPr lang="zh-TW" altLang="en-US" dirty="0"/>
          </a:p>
        </p:txBody>
      </p:sp>
      <p:sp>
        <p:nvSpPr>
          <p:cNvPr id="4" name="投影片編號版面配置區 3"/>
          <p:cNvSpPr>
            <a:spLocks noGrp="1"/>
          </p:cNvSpPr>
          <p:nvPr>
            <p:ph type="sldNum" sz="quarter" idx="10"/>
          </p:nvPr>
        </p:nvSpPr>
        <p:spPr/>
        <p:txBody>
          <a:bodyPr/>
          <a:lstStyle/>
          <a:p>
            <a:pPr>
              <a:defRPr/>
            </a:pPr>
            <a:fld id="{72BB180D-FBBB-4CFB-9BB9-EE0338A47389}" type="slidenum">
              <a:rPr lang="zh-TW" altLang="en-US" smtClean="0"/>
              <a:pPr>
                <a:defRPr/>
              </a:pPr>
              <a:t>10</a:t>
            </a:fld>
            <a:endParaRPr lang="en-US" altLang="zh-TW" dirty="0"/>
          </a:p>
        </p:txBody>
      </p:sp>
    </p:spTree>
    <p:extLst>
      <p:ext uri="{BB962C8B-B14F-4D97-AF65-F5344CB8AC3E}">
        <p14:creationId xmlns:p14="http://schemas.microsoft.com/office/powerpoint/2010/main" val="799861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115616" y="332656"/>
            <a:ext cx="7406640" cy="1052878"/>
          </a:xfrm>
        </p:spPr>
        <p:txBody>
          <a:bodyPr/>
          <a:lstStyle/>
          <a:p>
            <a:pPr algn="ctr"/>
            <a:r>
              <a:rPr lang="zh-TW" altLang="en-US" dirty="0"/>
              <a:t>公司治理之興起</a:t>
            </a:r>
            <a:r>
              <a:rPr lang="en-US" altLang="zh-TW" dirty="0"/>
              <a:t>cont.</a:t>
            </a:r>
            <a:endParaRPr lang="zh-TW" altLang="en-US" dirty="0"/>
          </a:p>
        </p:txBody>
      </p:sp>
      <p:sp>
        <p:nvSpPr>
          <p:cNvPr id="3" name="副標題 2"/>
          <p:cNvSpPr>
            <a:spLocks noGrp="1"/>
          </p:cNvSpPr>
          <p:nvPr>
            <p:ph type="subTitle" idx="1"/>
          </p:nvPr>
        </p:nvSpPr>
        <p:spPr>
          <a:xfrm>
            <a:off x="1259632" y="1844824"/>
            <a:ext cx="7632848" cy="4315240"/>
          </a:xfrm>
        </p:spPr>
        <p:txBody>
          <a:bodyPr/>
          <a:lstStyle/>
          <a:p>
            <a:pPr marL="365125" lvl="1" indent="-282575" algn="l" eaLnBrk="1" hangingPunct="1">
              <a:lnSpc>
                <a:spcPts val="4000"/>
              </a:lnSpc>
              <a:spcBef>
                <a:spcPts val="0"/>
              </a:spcBef>
              <a:spcAft>
                <a:spcPts val="600"/>
              </a:spcAft>
              <a:buClr>
                <a:srgbClr val="000099"/>
              </a:buClr>
              <a:buSzPct val="100000"/>
              <a:buFont typeface="Wingdings" pitchFamily="2" charset="2"/>
              <a:buChar char="l"/>
              <a:tabLst>
                <a:tab pos="287338" algn="l"/>
              </a:tabLst>
              <a:defRPr/>
            </a:pPr>
            <a:r>
              <a:rPr lang="en-US" altLang="zh-TW" dirty="0">
                <a:latin typeface="Times New Roman" pitchFamily="18" charset="0"/>
              </a:rPr>
              <a:t>2001</a:t>
            </a:r>
            <a:r>
              <a:rPr lang="zh-TW" altLang="en-US" dirty="0">
                <a:latin typeface="Times New Roman" pitchFamily="18" charset="0"/>
              </a:rPr>
              <a:t>年</a:t>
            </a:r>
            <a:r>
              <a:rPr lang="zh-TW" altLang="zh-TW" dirty="0">
                <a:latin typeface="Times New Roman" pitchFamily="18" charset="0"/>
              </a:rPr>
              <a:t>發布</a:t>
            </a:r>
            <a:r>
              <a:rPr lang="zh-TW" altLang="zh-TW" b="1" dirty="0">
                <a:effectLst>
                  <a:outerShdw blurRad="38100" dist="38100" dir="2700000" algn="tl">
                    <a:srgbClr val="000000">
                      <a:alpha val="43137"/>
                    </a:srgbClr>
                  </a:outerShdw>
                </a:effectLst>
                <a:latin typeface="Times New Roman" pitchFamily="18" charset="0"/>
              </a:rPr>
              <a:t>「上市上櫃公司治理實務守則」</a:t>
            </a:r>
            <a:r>
              <a:rPr lang="zh-TW" altLang="en-US" dirty="0">
                <a:latin typeface="Times New Roman" pitchFamily="18" charset="0"/>
              </a:rPr>
              <a:t>及相關參考範例</a:t>
            </a:r>
            <a:r>
              <a:rPr lang="zh-TW" altLang="en-US" dirty="0" smtClean="0">
                <a:latin typeface="Times New Roman" pitchFamily="18" charset="0"/>
              </a:rPr>
              <a:t>，</a:t>
            </a:r>
            <a:r>
              <a:rPr lang="en-US" altLang="zh-TW" dirty="0">
                <a:latin typeface="Times New Roman" pitchFamily="18" charset="0"/>
              </a:rPr>
              <a:t> 2013</a:t>
            </a:r>
            <a:r>
              <a:rPr lang="zh-TW" altLang="en-US" dirty="0">
                <a:latin typeface="Times New Roman" pitchFamily="18" charset="0"/>
              </a:rPr>
              <a:t>年</a:t>
            </a:r>
            <a:r>
              <a:rPr lang="en-US" altLang="zh-TW" dirty="0">
                <a:latin typeface="Times New Roman" pitchFamily="18" charset="0"/>
              </a:rPr>
              <a:t>3</a:t>
            </a:r>
            <a:r>
              <a:rPr lang="zh-TW" altLang="en-US" dirty="0">
                <a:latin typeface="Times New Roman" pitchFamily="18" charset="0"/>
              </a:rPr>
              <a:t>月為最近一次修訂。</a:t>
            </a:r>
            <a:endParaRPr lang="en-US" altLang="zh-TW" dirty="0">
              <a:latin typeface="Times New Roman" pitchFamily="18" charset="0"/>
            </a:endParaRPr>
          </a:p>
          <a:p>
            <a:pPr marL="365125" lvl="1" indent="-282575" algn="l" eaLnBrk="1" hangingPunct="1">
              <a:lnSpc>
                <a:spcPts val="4000"/>
              </a:lnSpc>
              <a:spcBef>
                <a:spcPts val="0"/>
              </a:spcBef>
              <a:spcAft>
                <a:spcPts val="600"/>
              </a:spcAft>
              <a:buClr>
                <a:srgbClr val="000099"/>
              </a:buClr>
              <a:buSzPct val="100000"/>
              <a:buFont typeface="Wingdings" pitchFamily="2" charset="2"/>
              <a:buChar char="l"/>
              <a:tabLst>
                <a:tab pos="287338" algn="l"/>
              </a:tabLst>
              <a:defRPr/>
            </a:pPr>
            <a:r>
              <a:rPr lang="zh-TW" altLang="zh-TW" dirty="0">
                <a:latin typeface="Times New Roman" pitchFamily="18" charset="0"/>
              </a:rPr>
              <a:t>重要政策</a:t>
            </a:r>
          </a:p>
          <a:p>
            <a:pPr lvl="1" indent="-282575" algn="l" eaLnBrk="1" hangingPunct="1">
              <a:lnSpc>
                <a:spcPts val="4000"/>
              </a:lnSpc>
              <a:spcBef>
                <a:spcPts val="0"/>
              </a:spcBef>
              <a:spcAft>
                <a:spcPts val="600"/>
              </a:spcAft>
              <a:buClr>
                <a:srgbClr val="000099"/>
              </a:buClr>
              <a:buSzPct val="100000"/>
              <a:buFont typeface="Wingdings" pitchFamily="2" charset="2"/>
              <a:buChar char="Ø"/>
              <a:tabLst>
                <a:tab pos="287338" algn="l"/>
              </a:tabLst>
              <a:defRPr/>
            </a:pPr>
            <a:r>
              <a:rPr lang="zh-TW" altLang="zh-TW" dirty="0">
                <a:latin typeface="Times New Roman" pitchFamily="18" charset="0"/>
              </a:rPr>
              <a:t>健全公司內部控制制度</a:t>
            </a:r>
            <a:endParaRPr lang="en-US" altLang="zh-TW" dirty="0">
              <a:latin typeface="Times New Roman" pitchFamily="18" charset="0"/>
            </a:endParaRPr>
          </a:p>
          <a:p>
            <a:pPr lvl="1" indent="-282575" algn="l" eaLnBrk="1" hangingPunct="1">
              <a:lnSpc>
                <a:spcPts val="4000"/>
              </a:lnSpc>
              <a:spcBef>
                <a:spcPts val="0"/>
              </a:spcBef>
              <a:spcAft>
                <a:spcPts val="600"/>
              </a:spcAft>
              <a:buClr>
                <a:srgbClr val="000099"/>
              </a:buClr>
              <a:buSzPct val="100000"/>
              <a:buFont typeface="Wingdings" pitchFamily="2" charset="2"/>
              <a:buChar char="Ø"/>
              <a:tabLst>
                <a:tab pos="287338" algn="l"/>
              </a:tabLst>
              <a:defRPr/>
            </a:pPr>
            <a:r>
              <a:rPr lang="zh-TW" altLang="zh-TW" dirty="0">
                <a:latin typeface="Times New Roman" pitchFamily="18" charset="0"/>
              </a:rPr>
              <a:t>循序建立獨立</a:t>
            </a:r>
            <a:r>
              <a:rPr lang="zh-TW" altLang="zh-TW" dirty="0" smtClean="0">
                <a:latin typeface="Times New Roman" pitchFamily="18" charset="0"/>
              </a:rPr>
              <a:t>董事</a:t>
            </a:r>
            <a:r>
              <a:rPr lang="zh-TW" altLang="zh-TW" dirty="0">
                <a:latin typeface="Times New Roman" pitchFamily="18" charset="0"/>
              </a:rPr>
              <a:t>制度</a:t>
            </a:r>
            <a:endParaRPr lang="en-US" altLang="zh-TW" dirty="0">
              <a:latin typeface="Times New Roman" pitchFamily="18" charset="0"/>
            </a:endParaRPr>
          </a:p>
          <a:p>
            <a:pPr lvl="1" indent="-282575" algn="l" eaLnBrk="1" hangingPunct="1">
              <a:lnSpc>
                <a:spcPts val="4000"/>
              </a:lnSpc>
              <a:spcBef>
                <a:spcPts val="0"/>
              </a:spcBef>
              <a:spcAft>
                <a:spcPts val="600"/>
              </a:spcAft>
              <a:buClr>
                <a:srgbClr val="000099"/>
              </a:buClr>
              <a:buSzPct val="100000"/>
              <a:buFont typeface="Wingdings" pitchFamily="2" charset="2"/>
              <a:buChar char="Ø"/>
              <a:tabLst>
                <a:tab pos="287338" algn="l"/>
              </a:tabLst>
              <a:defRPr/>
            </a:pPr>
            <a:r>
              <a:rPr lang="zh-TW" altLang="zh-TW" dirty="0">
                <a:latin typeface="Times New Roman" pitchFamily="18" charset="0"/>
              </a:rPr>
              <a:t>強化資訊公開制度</a:t>
            </a:r>
            <a:endParaRPr lang="en-US" altLang="zh-TW" dirty="0">
              <a:latin typeface="Times New Roman" pitchFamily="18" charset="0"/>
            </a:endParaRPr>
          </a:p>
          <a:p>
            <a:pPr lvl="1" indent="-282575" algn="l" eaLnBrk="1" hangingPunct="1">
              <a:lnSpc>
                <a:spcPts val="4000"/>
              </a:lnSpc>
              <a:spcBef>
                <a:spcPts val="0"/>
              </a:spcBef>
              <a:spcAft>
                <a:spcPts val="600"/>
              </a:spcAft>
              <a:buClr>
                <a:srgbClr val="000099"/>
              </a:buClr>
              <a:buSzPct val="100000"/>
              <a:buFont typeface="Wingdings" pitchFamily="2" charset="2"/>
              <a:buChar char="Ø"/>
              <a:tabLst>
                <a:tab pos="287338" algn="l"/>
              </a:tabLst>
              <a:defRPr/>
            </a:pPr>
            <a:r>
              <a:rPr lang="zh-TW" altLang="zh-TW" dirty="0">
                <a:latin typeface="Times New Roman" pitchFamily="18" charset="0"/>
              </a:rPr>
              <a:t>宣導公司治理觀念</a:t>
            </a:r>
            <a:endParaRPr lang="en-US" altLang="zh-TW" dirty="0">
              <a:latin typeface="Times New Roman" pitchFamily="18" charset="0"/>
            </a:endParaRPr>
          </a:p>
          <a:p>
            <a:endParaRPr lang="zh-TW" altLang="en-US" dirty="0"/>
          </a:p>
        </p:txBody>
      </p:sp>
      <p:sp>
        <p:nvSpPr>
          <p:cNvPr id="4" name="投影片編號版面配置區 3"/>
          <p:cNvSpPr>
            <a:spLocks noGrp="1"/>
          </p:cNvSpPr>
          <p:nvPr>
            <p:ph type="sldNum" sz="quarter" idx="10"/>
          </p:nvPr>
        </p:nvSpPr>
        <p:spPr/>
        <p:txBody>
          <a:bodyPr/>
          <a:lstStyle/>
          <a:p>
            <a:pPr>
              <a:defRPr/>
            </a:pPr>
            <a:fld id="{72BB180D-FBBB-4CFB-9BB9-EE0338A47389}" type="slidenum">
              <a:rPr lang="zh-TW" altLang="en-US" smtClean="0"/>
              <a:pPr>
                <a:defRPr/>
              </a:pPr>
              <a:t>11</a:t>
            </a:fld>
            <a:endParaRPr lang="en-US" altLang="zh-TW" dirty="0"/>
          </a:p>
        </p:txBody>
      </p:sp>
    </p:spTree>
    <p:extLst>
      <p:ext uri="{BB962C8B-B14F-4D97-AF65-F5344CB8AC3E}">
        <p14:creationId xmlns:p14="http://schemas.microsoft.com/office/powerpoint/2010/main" val="2052694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620688"/>
            <a:ext cx="8178800" cy="1143000"/>
          </a:xfrm>
        </p:spPr>
        <p:txBody>
          <a:bodyPr/>
          <a:lstStyle/>
          <a:p>
            <a:pPr>
              <a:defRPr/>
            </a:pPr>
            <a:r>
              <a:rPr lang="zh-TW" altLang="en-US" dirty="0" smtClean="0"/>
              <a:t>落實良好公司治理之機制</a:t>
            </a:r>
            <a:endParaRPr lang="zh-TW" altLang="en-US" dirty="0"/>
          </a:p>
        </p:txBody>
      </p:sp>
      <p:graphicFrame>
        <p:nvGraphicFramePr>
          <p:cNvPr id="5" name="內容版面配置區 4"/>
          <p:cNvGraphicFramePr>
            <a:graphicFrameLocks/>
          </p:cNvGraphicFramePr>
          <p:nvPr>
            <p:extLst>
              <p:ext uri="{D42A27DB-BD31-4B8C-83A1-F6EECF244321}">
                <p14:modId xmlns:p14="http://schemas.microsoft.com/office/powerpoint/2010/main" val="1356457284"/>
              </p:ext>
            </p:extLst>
          </p:nvPr>
        </p:nvGraphicFramePr>
        <p:xfrm>
          <a:off x="1115616" y="1628800"/>
          <a:ext cx="7725544"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投影片編號版面配置區 7"/>
          <p:cNvSpPr>
            <a:spLocks noGrp="1"/>
          </p:cNvSpPr>
          <p:nvPr>
            <p:ph type="sldNum" sz="quarter" idx="10"/>
          </p:nvPr>
        </p:nvSpPr>
        <p:spPr/>
        <p:txBody>
          <a:bodyPr/>
          <a:lstStyle/>
          <a:p>
            <a:pPr>
              <a:defRPr/>
            </a:pPr>
            <a:fld id="{D6A443A8-BF01-4209-9CA0-F694A8F47183}" type="slidenum">
              <a:rPr lang="zh-TW" altLang="en-US" smtClean="0"/>
              <a:pPr>
                <a:defRPr/>
              </a:pPr>
              <a:t>12</a:t>
            </a:fld>
            <a:endParaRPr lang="en-US" altLang="zh-TW" dirty="0"/>
          </a:p>
        </p:txBody>
      </p:sp>
    </p:spTree>
    <p:extLst>
      <p:ext uri="{BB962C8B-B14F-4D97-AF65-F5344CB8AC3E}">
        <p14:creationId xmlns:p14="http://schemas.microsoft.com/office/powerpoint/2010/main" val="4337664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650" y="274638"/>
            <a:ext cx="8178800" cy="1143000"/>
          </a:xfrm>
        </p:spPr>
        <p:txBody>
          <a:bodyPr/>
          <a:lstStyle/>
          <a:p>
            <a:pPr>
              <a:defRPr/>
            </a:pPr>
            <a:r>
              <a:rPr lang="zh-TW" altLang="en-US" dirty="0" smtClean="0"/>
              <a:t>落實良好公司治理的要素</a:t>
            </a:r>
          </a:p>
        </p:txBody>
      </p:sp>
      <p:sp>
        <p:nvSpPr>
          <p:cNvPr id="17411" name="內容版面配置區 2"/>
          <p:cNvSpPr>
            <a:spLocks noGrp="1"/>
          </p:cNvSpPr>
          <p:nvPr>
            <p:ph idx="1"/>
          </p:nvPr>
        </p:nvSpPr>
        <p:spPr>
          <a:xfrm>
            <a:off x="971599" y="1628800"/>
            <a:ext cx="7993013" cy="4896544"/>
          </a:xfrm>
        </p:spPr>
        <p:txBody>
          <a:bodyPr/>
          <a:lstStyle/>
          <a:p>
            <a:pPr marL="365125" lvl="1" indent="-282575" eaLnBrk="1" hangingPunct="1">
              <a:lnSpc>
                <a:spcPts val="3500"/>
              </a:lnSpc>
              <a:spcBef>
                <a:spcPct val="0"/>
              </a:spcBef>
              <a:buClr>
                <a:srgbClr val="000099"/>
              </a:buClr>
              <a:buFont typeface="Wingdings" pitchFamily="2" charset="2"/>
              <a:buChar char="l"/>
              <a:tabLst>
                <a:tab pos="287338" algn="l"/>
              </a:tabLst>
            </a:pPr>
            <a:r>
              <a:rPr lang="zh-TW" altLang="en-US" sz="3600" dirty="0" smtClean="0">
                <a:solidFill>
                  <a:schemeClr val="tx1"/>
                </a:solidFill>
                <a:latin typeface="Times New Roman" pitchFamily="18" charset="0"/>
              </a:rPr>
              <a:t>塑造誠信經營之企業文化</a:t>
            </a:r>
            <a:endParaRPr lang="en-US" altLang="zh-TW" sz="3600" dirty="0" smtClean="0">
              <a:solidFill>
                <a:schemeClr val="tx1"/>
              </a:solidFill>
              <a:latin typeface="Times New Roman" pitchFamily="18" charset="0"/>
            </a:endParaRPr>
          </a:p>
          <a:p>
            <a:pPr marL="365125" lvl="1" indent="-282575" eaLnBrk="1" hangingPunct="1">
              <a:lnSpc>
                <a:spcPts val="3500"/>
              </a:lnSpc>
              <a:spcBef>
                <a:spcPct val="0"/>
              </a:spcBef>
              <a:buClr>
                <a:srgbClr val="000099"/>
              </a:buClr>
              <a:buFont typeface="Wingdings" pitchFamily="2" charset="2"/>
              <a:buChar char="l"/>
              <a:tabLst>
                <a:tab pos="287338" algn="l"/>
              </a:tabLst>
            </a:pPr>
            <a:endParaRPr lang="en-US" altLang="zh-TW" sz="3600" dirty="0" smtClean="0">
              <a:solidFill>
                <a:schemeClr val="tx1"/>
              </a:solidFill>
              <a:latin typeface="Times New Roman" pitchFamily="18" charset="0"/>
            </a:endParaRPr>
          </a:p>
          <a:p>
            <a:pPr marL="365125" lvl="1" indent="-282575" eaLnBrk="1" hangingPunct="1">
              <a:lnSpc>
                <a:spcPts val="3500"/>
              </a:lnSpc>
              <a:spcBef>
                <a:spcPct val="0"/>
              </a:spcBef>
              <a:buClr>
                <a:srgbClr val="000099"/>
              </a:buClr>
              <a:buFont typeface="Wingdings" pitchFamily="2" charset="2"/>
              <a:buChar char="l"/>
              <a:tabLst>
                <a:tab pos="287338" algn="l"/>
              </a:tabLst>
            </a:pPr>
            <a:r>
              <a:rPr lang="zh-TW" altLang="en-US" sz="3600" dirty="0">
                <a:solidFill>
                  <a:schemeClr val="tx1"/>
                </a:solidFill>
                <a:latin typeface="Times New Roman" pitchFamily="18" charset="0"/>
              </a:rPr>
              <a:t>建立權責相符之內部控制</a:t>
            </a:r>
            <a:r>
              <a:rPr lang="zh-TW" altLang="en-US" sz="3600" dirty="0" smtClean="0">
                <a:solidFill>
                  <a:schemeClr val="tx1"/>
                </a:solidFill>
                <a:latin typeface="Times New Roman" pitchFamily="18" charset="0"/>
              </a:rPr>
              <a:t>制度</a:t>
            </a:r>
            <a:endParaRPr lang="en-US" altLang="zh-TW" sz="3600" dirty="0" smtClean="0">
              <a:solidFill>
                <a:schemeClr val="tx1"/>
              </a:solidFill>
              <a:latin typeface="Times New Roman" pitchFamily="18" charset="0"/>
            </a:endParaRPr>
          </a:p>
          <a:p>
            <a:pPr marL="365125" lvl="1" indent="-282575" eaLnBrk="1" hangingPunct="1">
              <a:lnSpc>
                <a:spcPts val="3500"/>
              </a:lnSpc>
              <a:spcBef>
                <a:spcPct val="0"/>
              </a:spcBef>
              <a:buClr>
                <a:srgbClr val="000099"/>
              </a:buClr>
              <a:buFont typeface="Wingdings" pitchFamily="2" charset="2"/>
              <a:buChar char="l"/>
              <a:tabLst>
                <a:tab pos="287338" algn="l"/>
              </a:tabLst>
            </a:pPr>
            <a:endParaRPr lang="en-US" altLang="zh-TW" sz="3600" dirty="0" smtClean="0">
              <a:solidFill>
                <a:schemeClr val="tx1"/>
              </a:solidFill>
              <a:latin typeface="Times New Roman" pitchFamily="18" charset="0"/>
            </a:endParaRPr>
          </a:p>
          <a:p>
            <a:pPr marL="365125" lvl="1" indent="-282575" eaLnBrk="1" hangingPunct="1">
              <a:lnSpc>
                <a:spcPts val="3500"/>
              </a:lnSpc>
              <a:spcBef>
                <a:spcPct val="0"/>
              </a:spcBef>
              <a:buClr>
                <a:srgbClr val="000099"/>
              </a:buClr>
              <a:buFont typeface="Wingdings" pitchFamily="2" charset="2"/>
              <a:buChar char="l"/>
              <a:tabLst>
                <a:tab pos="287338" algn="l"/>
              </a:tabLst>
            </a:pPr>
            <a:r>
              <a:rPr lang="zh-TW" altLang="en-US" sz="3600" dirty="0" smtClean="0">
                <a:solidFill>
                  <a:schemeClr val="tx1"/>
                </a:solidFill>
                <a:latin typeface="Times New Roman" pitchFamily="18" charset="0"/>
              </a:rPr>
              <a:t>追求股東權益最大化並兼顧利害關係人利益</a:t>
            </a:r>
            <a:endParaRPr lang="en-US" altLang="zh-TW" sz="3600" dirty="0" smtClean="0">
              <a:solidFill>
                <a:schemeClr val="tx1"/>
              </a:solidFill>
              <a:latin typeface="Times New Roman" pitchFamily="18" charset="0"/>
            </a:endParaRPr>
          </a:p>
          <a:p>
            <a:pPr marL="82550" lvl="1" indent="0" eaLnBrk="1" hangingPunct="1">
              <a:lnSpc>
                <a:spcPts val="3500"/>
              </a:lnSpc>
              <a:spcBef>
                <a:spcPct val="0"/>
              </a:spcBef>
              <a:buClr>
                <a:srgbClr val="000099"/>
              </a:buClr>
              <a:buNone/>
              <a:tabLst>
                <a:tab pos="287338" algn="l"/>
              </a:tabLst>
            </a:pPr>
            <a:endParaRPr lang="en-US" altLang="zh-TW" sz="3600" dirty="0" smtClean="0">
              <a:solidFill>
                <a:schemeClr val="tx1"/>
              </a:solidFill>
              <a:latin typeface="Times New Roman" pitchFamily="18" charset="0"/>
            </a:endParaRPr>
          </a:p>
          <a:p>
            <a:pPr marL="365125" lvl="1" indent="-282575" eaLnBrk="1" hangingPunct="1">
              <a:lnSpc>
                <a:spcPts val="3500"/>
              </a:lnSpc>
              <a:spcBef>
                <a:spcPct val="0"/>
              </a:spcBef>
              <a:buClr>
                <a:srgbClr val="000099"/>
              </a:buClr>
              <a:buFont typeface="Wingdings" pitchFamily="2" charset="2"/>
              <a:buChar char="l"/>
              <a:tabLst>
                <a:tab pos="287338" algn="l"/>
              </a:tabLst>
            </a:pPr>
            <a:r>
              <a:rPr lang="zh-TW" altLang="en-US" sz="3600" dirty="0" smtClean="0">
                <a:solidFill>
                  <a:schemeClr val="tx1"/>
                </a:solidFill>
                <a:latin typeface="Times New Roman" pitchFamily="18" charset="0"/>
              </a:rPr>
              <a:t>外部審計與董事之獨立性</a:t>
            </a:r>
            <a:endParaRPr lang="en-US" altLang="zh-TW" sz="3600" dirty="0" smtClean="0">
              <a:solidFill>
                <a:schemeClr val="tx1"/>
              </a:solidFill>
              <a:latin typeface="Times New Roman" pitchFamily="18" charset="0"/>
            </a:endParaRPr>
          </a:p>
          <a:p>
            <a:pPr marL="365125" lvl="1" indent="-282575" eaLnBrk="1" hangingPunct="1">
              <a:lnSpc>
                <a:spcPts val="3500"/>
              </a:lnSpc>
              <a:spcBef>
                <a:spcPct val="0"/>
              </a:spcBef>
              <a:buClr>
                <a:srgbClr val="000099"/>
              </a:buClr>
              <a:buFont typeface="Wingdings" pitchFamily="2" charset="2"/>
              <a:buChar char="l"/>
              <a:tabLst>
                <a:tab pos="287338" algn="l"/>
              </a:tabLst>
            </a:pPr>
            <a:endParaRPr lang="en-US" altLang="zh-TW" sz="3600" dirty="0" smtClean="0">
              <a:solidFill>
                <a:schemeClr val="tx1"/>
              </a:solidFill>
              <a:latin typeface="Times New Roman" pitchFamily="18" charset="0"/>
            </a:endParaRPr>
          </a:p>
          <a:p>
            <a:pPr marL="365125" lvl="1" indent="-282575" eaLnBrk="1" hangingPunct="1">
              <a:lnSpc>
                <a:spcPts val="3500"/>
              </a:lnSpc>
              <a:spcBef>
                <a:spcPct val="0"/>
              </a:spcBef>
              <a:buClr>
                <a:srgbClr val="000099"/>
              </a:buClr>
              <a:buFont typeface="Wingdings" pitchFamily="2" charset="2"/>
              <a:buChar char="l"/>
              <a:tabLst>
                <a:tab pos="287338" algn="l"/>
              </a:tabLst>
            </a:pPr>
            <a:r>
              <a:rPr lang="zh-TW" altLang="en-US" sz="3600" dirty="0" smtClean="0">
                <a:solidFill>
                  <a:schemeClr val="tx1"/>
                </a:solidFill>
                <a:latin typeface="Times New Roman" pitchFamily="18" charset="0"/>
              </a:rPr>
              <a:t>資訊充分溝通並及時充分揭露</a:t>
            </a:r>
            <a:endParaRPr lang="zh-TW" altLang="en-US" sz="3600" dirty="0" smtClean="0">
              <a:solidFill>
                <a:schemeClr val="tx1"/>
              </a:solidFill>
            </a:endParaRPr>
          </a:p>
        </p:txBody>
      </p:sp>
      <p:sp>
        <p:nvSpPr>
          <p:cNvPr id="7" name="投影片編號版面配置區 6"/>
          <p:cNvSpPr>
            <a:spLocks noGrp="1"/>
          </p:cNvSpPr>
          <p:nvPr>
            <p:ph type="sldNum" sz="quarter" idx="10"/>
          </p:nvPr>
        </p:nvSpPr>
        <p:spPr/>
        <p:txBody>
          <a:bodyPr/>
          <a:lstStyle/>
          <a:p>
            <a:pPr>
              <a:defRPr/>
            </a:pPr>
            <a:fld id="{D6A443A8-BF01-4209-9CA0-F694A8F47183}" type="slidenum">
              <a:rPr lang="zh-TW" altLang="en-US" smtClean="0"/>
              <a:pPr>
                <a:defRPr/>
              </a:pPr>
              <a:t>13</a:t>
            </a:fld>
            <a:endParaRPr lang="en-US" altLang="zh-TW"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44563" y="549275"/>
            <a:ext cx="7772400" cy="935038"/>
          </a:xfrm>
        </p:spPr>
        <p:txBody>
          <a:bodyPr/>
          <a:lstStyle/>
          <a:p>
            <a:pPr>
              <a:defRPr/>
            </a:pPr>
            <a:r>
              <a:rPr lang="zh-TW" altLang="en-US" dirty="0" smtClean="0"/>
              <a:t>公司治理創造企業價值</a:t>
            </a:r>
          </a:p>
        </p:txBody>
      </p:sp>
      <p:grpSp>
        <p:nvGrpSpPr>
          <p:cNvPr id="19459" name="群組 19"/>
          <p:cNvGrpSpPr>
            <a:grpSpLocks/>
          </p:cNvGrpSpPr>
          <p:nvPr/>
        </p:nvGrpSpPr>
        <p:grpSpPr bwMode="auto">
          <a:xfrm>
            <a:off x="971550" y="1772816"/>
            <a:ext cx="7880350" cy="4680520"/>
            <a:chOff x="595282" y="2000240"/>
            <a:chExt cx="7596206" cy="3500462"/>
          </a:xfrm>
        </p:grpSpPr>
        <p:grpSp>
          <p:nvGrpSpPr>
            <p:cNvPr id="3" name="群組 26"/>
            <p:cNvGrpSpPr/>
            <p:nvPr/>
          </p:nvGrpSpPr>
          <p:grpSpPr>
            <a:xfrm>
              <a:off x="595282" y="2000240"/>
              <a:ext cx="7596206" cy="3500462"/>
              <a:chOff x="142876" y="2500306"/>
              <a:chExt cx="7596206" cy="3500462"/>
            </a:xfrm>
            <a:effectLst>
              <a:glow rad="101600">
                <a:schemeClr val="accent2">
                  <a:satMod val="175000"/>
                  <a:alpha val="40000"/>
                </a:schemeClr>
              </a:glow>
            </a:effectLst>
          </p:grpSpPr>
          <p:sp>
            <p:nvSpPr>
              <p:cNvPr id="19" name="五邊形 18"/>
              <p:cNvSpPr/>
              <p:nvPr/>
            </p:nvSpPr>
            <p:spPr bwMode="auto">
              <a:xfrm>
                <a:off x="3952868" y="2500306"/>
                <a:ext cx="3786214" cy="3500462"/>
              </a:xfrm>
              <a:prstGeom prst="homePlat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wrap="none"/>
              <a:lstStyle/>
              <a:p>
                <a:pPr>
                  <a:defRPr/>
                </a:pPr>
                <a:endParaRPr lang="zh-TW" altLang="en-US" sz="2400"/>
              </a:p>
            </p:txBody>
          </p:sp>
          <p:sp>
            <p:nvSpPr>
              <p:cNvPr id="12" name="五邊形 11"/>
              <p:cNvSpPr/>
              <p:nvPr/>
            </p:nvSpPr>
            <p:spPr bwMode="auto">
              <a:xfrm>
                <a:off x="1666852" y="3714752"/>
                <a:ext cx="3619560" cy="2286016"/>
              </a:xfrm>
              <a:prstGeom prst="homePlate">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wrap="none"/>
              <a:lstStyle/>
              <a:p>
                <a:pPr>
                  <a:defRPr/>
                </a:pPr>
                <a:endParaRPr lang="zh-TW" altLang="en-US" sz="2400"/>
              </a:p>
            </p:txBody>
          </p:sp>
          <p:sp>
            <p:nvSpPr>
              <p:cNvPr id="9" name="五邊形 8"/>
              <p:cNvSpPr/>
              <p:nvPr/>
            </p:nvSpPr>
            <p:spPr bwMode="auto">
              <a:xfrm>
                <a:off x="1666852" y="2500306"/>
                <a:ext cx="3619560" cy="2286016"/>
              </a:xfrm>
              <a:prstGeom prst="homePlate">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wrap="none"/>
              <a:lstStyle/>
              <a:p>
                <a:pPr>
                  <a:defRPr/>
                </a:pPr>
                <a:endParaRPr lang="zh-TW" altLang="en-US" sz="2400"/>
              </a:p>
            </p:txBody>
          </p:sp>
          <p:sp>
            <p:nvSpPr>
              <p:cNvPr id="22" name="文字方塊 21"/>
              <p:cNvSpPr txBox="1"/>
              <p:nvPr/>
            </p:nvSpPr>
            <p:spPr>
              <a:xfrm>
                <a:off x="6024570" y="3857628"/>
                <a:ext cx="1285884" cy="673391"/>
              </a:xfrm>
              <a:prstGeom prst="rect">
                <a:avLst/>
              </a:prstGeom>
              <a:noFill/>
            </p:spPr>
            <p:txBody>
              <a:bodyPr>
                <a:spAutoFit/>
              </a:bodyPr>
              <a:lstStyle/>
              <a:p>
                <a:pPr>
                  <a:defRPr/>
                </a:pPr>
                <a:r>
                  <a:rPr lang="zh-TW" altLang="en-US" sz="2400" b="1" dirty="0">
                    <a:latin typeface="Arial" pitchFamily="34" charset="0"/>
                    <a:ea typeface="標楷體" pitchFamily="65" charset="-120"/>
                  </a:rPr>
                  <a:t>創造企業價值</a:t>
                </a:r>
              </a:p>
            </p:txBody>
          </p:sp>
          <p:sp>
            <p:nvSpPr>
              <p:cNvPr id="25" name="五邊形 24"/>
              <p:cNvSpPr/>
              <p:nvPr/>
            </p:nvSpPr>
            <p:spPr bwMode="auto">
              <a:xfrm>
                <a:off x="2214578" y="3571876"/>
                <a:ext cx="3714776" cy="1357322"/>
              </a:xfrm>
              <a:prstGeom prst="homePlate">
                <a:avLst>
                  <a:gd name="adj" fmla="val 54195"/>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wrap="none"/>
              <a:lstStyle/>
              <a:p>
                <a:pPr>
                  <a:defRPr/>
                </a:pPr>
                <a:endParaRPr lang="zh-TW" altLang="en-US" sz="2400"/>
              </a:p>
            </p:txBody>
          </p:sp>
          <p:sp>
            <p:nvSpPr>
              <p:cNvPr id="10" name="文字方塊 9"/>
              <p:cNvSpPr txBox="1"/>
              <p:nvPr/>
            </p:nvSpPr>
            <p:spPr>
              <a:xfrm>
                <a:off x="2643206" y="2857496"/>
                <a:ext cx="1785950" cy="374106"/>
              </a:xfrm>
              <a:prstGeom prst="rect">
                <a:avLst/>
              </a:prstGeom>
              <a:noFill/>
            </p:spPr>
            <p:txBody>
              <a:bodyPr>
                <a:spAutoFit/>
              </a:bodyPr>
              <a:lstStyle/>
              <a:p>
                <a:pPr>
                  <a:defRPr/>
                </a:pPr>
                <a:r>
                  <a:rPr lang="zh-TW" altLang="en-US" sz="2400" b="1" dirty="0">
                    <a:latin typeface="Arial" pitchFamily="34" charset="0"/>
                    <a:ea typeface="標楷體" pitchFamily="65" charset="-120"/>
                  </a:rPr>
                  <a:t>提高競爭力</a:t>
                </a:r>
              </a:p>
            </p:txBody>
          </p:sp>
          <p:sp>
            <p:nvSpPr>
              <p:cNvPr id="21" name="向右箭號 20"/>
              <p:cNvSpPr/>
              <p:nvPr/>
            </p:nvSpPr>
            <p:spPr bwMode="auto">
              <a:xfrm>
                <a:off x="142876" y="2500306"/>
                <a:ext cx="2928958" cy="3500462"/>
              </a:xfrm>
              <a:prstGeom prst="rightArrow">
                <a:avLst>
                  <a:gd name="adj1" fmla="val 53317"/>
                  <a:gd name="adj2" fmla="val 4851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wrap="none"/>
              <a:lstStyle/>
              <a:p>
                <a:pPr>
                  <a:defRPr/>
                </a:pPr>
                <a:endParaRPr lang="zh-TW" altLang="en-US" sz="2400"/>
              </a:p>
            </p:txBody>
          </p:sp>
          <p:sp>
            <p:nvSpPr>
              <p:cNvPr id="18" name="文字方塊 17"/>
              <p:cNvSpPr txBox="1"/>
              <p:nvPr/>
            </p:nvSpPr>
            <p:spPr>
              <a:xfrm>
                <a:off x="2086449" y="5028091"/>
                <a:ext cx="2628461" cy="972677"/>
              </a:xfrm>
              <a:prstGeom prst="rect">
                <a:avLst/>
              </a:prstGeom>
              <a:noFill/>
            </p:spPr>
            <p:txBody>
              <a:bodyPr wrap="square">
                <a:spAutoFit/>
              </a:bodyPr>
              <a:lstStyle/>
              <a:p>
                <a:pPr>
                  <a:defRPr/>
                </a:pPr>
                <a:r>
                  <a:rPr lang="zh-TW" altLang="en-US" sz="2400" b="1" dirty="0">
                    <a:latin typeface="+mn-ea"/>
                    <a:ea typeface="+mn-ea"/>
                  </a:rPr>
                  <a:t> </a:t>
                </a:r>
                <a:r>
                  <a:rPr lang="zh-TW" altLang="en-US" sz="2400" b="1" dirty="0">
                    <a:latin typeface="Arial" pitchFamily="34" charset="0"/>
                    <a:ea typeface="標楷體" pitchFamily="65" charset="-120"/>
                  </a:rPr>
                  <a:t>均衡債權人、員工、供應商、消費者等利害關係人利益</a:t>
                </a:r>
              </a:p>
            </p:txBody>
          </p:sp>
          <p:sp>
            <p:nvSpPr>
              <p:cNvPr id="5" name="文字方塊 4"/>
              <p:cNvSpPr txBox="1"/>
              <p:nvPr/>
            </p:nvSpPr>
            <p:spPr>
              <a:xfrm>
                <a:off x="1785950" y="3714752"/>
                <a:ext cx="994614" cy="972677"/>
              </a:xfrm>
              <a:prstGeom prst="rect">
                <a:avLst/>
              </a:prstGeom>
              <a:noFill/>
            </p:spPr>
            <p:txBody>
              <a:bodyPr wrap="square">
                <a:spAutoFit/>
              </a:bodyPr>
              <a:lstStyle/>
              <a:p>
                <a:pPr>
                  <a:defRPr/>
                </a:pPr>
                <a:r>
                  <a:rPr lang="zh-TW" altLang="en-US" sz="2400" b="1" dirty="0">
                    <a:latin typeface="Arial" pitchFamily="34" charset="0"/>
                    <a:ea typeface="標楷體" pitchFamily="65" charset="-120"/>
                  </a:rPr>
                  <a:t>提升</a:t>
                </a:r>
                <a:endParaRPr lang="en-US" altLang="zh-TW" sz="2400" b="1" dirty="0">
                  <a:latin typeface="Arial" pitchFamily="34" charset="0"/>
                  <a:ea typeface="標楷體" pitchFamily="65" charset="-120"/>
                </a:endParaRPr>
              </a:p>
              <a:p>
                <a:pPr>
                  <a:defRPr/>
                </a:pPr>
                <a:r>
                  <a:rPr lang="zh-TW" altLang="en-US" sz="2400" b="1" dirty="0">
                    <a:latin typeface="Arial" pitchFamily="34" charset="0"/>
                    <a:ea typeface="標楷體" pitchFamily="65" charset="-120"/>
                  </a:rPr>
                  <a:t>經營</a:t>
                </a:r>
                <a:endParaRPr lang="en-US" altLang="zh-TW" sz="2400" b="1" dirty="0">
                  <a:latin typeface="Arial" pitchFamily="34" charset="0"/>
                  <a:ea typeface="標楷體" pitchFamily="65" charset="-120"/>
                </a:endParaRPr>
              </a:p>
              <a:p>
                <a:pPr>
                  <a:defRPr/>
                </a:pPr>
                <a:r>
                  <a:rPr lang="zh-TW" altLang="en-US" sz="2400" b="1" dirty="0">
                    <a:latin typeface="Arial" pitchFamily="34" charset="0"/>
                    <a:ea typeface="標楷體" pitchFamily="65" charset="-120"/>
                  </a:rPr>
                  <a:t>品質</a:t>
                </a:r>
              </a:p>
            </p:txBody>
          </p:sp>
          <p:sp>
            <p:nvSpPr>
              <p:cNvPr id="13" name="文字方塊 12"/>
              <p:cNvSpPr txBox="1"/>
              <p:nvPr/>
            </p:nvSpPr>
            <p:spPr>
              <a:xfrm>
                <a:off x="3058076" y="3711106"/>
                <a:ext cx="2459842" cy="1271961"/>
              </a:xfrm>
              <a:prstGeom prst="rect">
                <a:avLst/>
              </a:prstGeom>
              <a:noFill/>
              <a:ln>
                <a:noFill/>
              </a:ln>
            </p:spPr>
            <p:txBody>
              <a:bodyPr>
                <a:spAutoFit/>
              </a:bodyPr>
              <a:lstStyle/>
              <a:p>
                <a:pPr>
                  <a:defRPr/>
                </a:pPr>
                <a:r>
                  <a:rPr lang="zh-TW" altLang="en-US" sz="2400" b="1" dirty="0">
                    <a:latin typeface="Arial" pitchFamily="34" charset="0"/>
                    <a:ea typeface="標楷體" pitchFamily="65" charset="-120"/>
                  </a:rPr>
                  <a:t>取得股東、金融機構、機構投資人認同，有利籌資</a:t>
                </a:r>
              </a:p>
            </p:txBody>
          </p:sp>
        </p:grpSp>
        <p:sp>
          <p:nvSpPr>
            <p:cNvPr id="29" name="五邊形 28"/>
            <p:cNvSpPr/>
            <p:nvPr/>
          </p:nvSpPr>
          <p:spPr bwMode="auto">
            <a:xfrm>
              <a:off x="595282" y="2807440"/>
              <a:ext cx="1643074" cy="1883466"/>
            </a:xfrm>
            <a:prstGeom prst="homePlate">
              <a:avLst>
                <a:gd name="adj" fmla="val 50000"/>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wrap="none"/>
            <a:lstStyle/>
            <a:p>
              <a:pPr>
                <a:defRPr/>
              </a:pPr>
              <a:endParaRPr lang="zh-TW" altLang="en-US" sz="2400"/>
            </a:p>
          </p:txBody>
        </p:sp>
        <p:sp>
          <p:nvSpPr>
            <p:cNvPr id="30" name="文字方塊 29"/>
            <p:cNvSpPr txBox="1"/>
            <p:nvPr/>
          </p:nvSpPr>
          <p:spPr>
            <a:xfrm>
              <a:off x="664743" y="3143290"/>
              <a:ext cx="902351" cy="972677"/>
            </a:xfrm>
            <a:prstGeom prst="rect">
              <a:avLst/>
            </a:prstGeom>
            <a:noFill/>
          </p:spPr>
          <p:txBody>
            <a:bodyPr wrap="square">
              <a:spAutoFit/>
            </a:bodyPr>
            <a:lstStyle/>
            <a:p>
              <a:pPr>
                <a:defRPr/>
              </a:pPr>
              <a:r>
                <a:rPr lang="zh-TW" altLang="en-US" sz="2400" b="1" dirty="0">
                  <a:latin typeface="Arial" pitchFamily="34" charset="0"/>
                  <a:ea typeface="標楷體" pitchFamily="65" charset="-120"/>
                </a:rPr>
                <a:t>落實</a:t>
              </a:r>
              <a:endParaRPr lang="en-US" altLang="zh-TW" sz="2400" b="1" dirty="0">
                <a:latin typeface="Arial" pitchFamily="34" charset="0"/>
                <a:ea typeface="標楷體" pitchFamily="65" charset="-120"/>
              </a:endParaRPr>
            </a:p>
            <a:p>
              <a:pPr>
                <a:defRPr/>
              </a:pPr>
              <a:r>
                <a:rPr lang="zh-TW" altLang="en-US" sz="2400" b="1" dirty="0">
                  <a:latin typeface="Arial" pitchFamily="34" charset="0"/>
                  <a:ea typeface="標楷體" pitchFamily="65" charset="-120"/>
                </a:rPr>
                <a:t>公司</a:t>
              </a:r>
              <a:endParaRPr lang="en-US" altLang="zh-TW" sz="2400" b="1" dirty="0">
                <a:latin typeface="Arial" pitchFamily="34" charset="0"/>
                <a:ea typeface="標楷體" pitchFamily="65" charset="-120"/>
              </a:endParaRPr>
            </a:p>
            <a:p>
              <a:pPr>
                <a:defRPr/>
              </a:pPr>
              <a:r>
                <a:rPr lang="zh-TW" altLang="en-US" sz="2400" b="1" dirty="0">
                  <a:latin typeface="Arial" pitchFamily="34" charset="0"/>
                  <a:ea typeface="標楷體" pitchFamily="65" charset="-120"/>
                </a:rPr>
                <a:t>治理</a:t>
              </a:r>
            </a:p>
          </p:txBody>
        </p:sp>
      </p:grpSp>
      <p:sp>
        <p:nvSpPr>
          <p:cNvPr id="24" name="投影片編號版面配置區 23"/>
          <p:cNvSpPr>
            <a:spLocks noGrp="1"/>
          </p:cNvSpPr>
          <p:nvPr>
            <p:ph type="sldNum" sz="quarter" idx="10"/>
          </p:nvPr>
        </p:nvSpPr>
        <p:spPr/>
        <p:txBody>
          <a:bodyPr/>
          <a:lstStyle/>
          <a:p>
            <a:pPr>
              <a:defRPr/>
            </a:pPr>
            <a:fld id="{D6A443A8-BF01-4209-9CA0-F694A8F47183}" type="slidenum">
              <a:rPr lang="zh-TW" altLang="en-US" smtClean="0"/>
              <a:pPr>
                <a:defRPr/>
              </a:pPr>
              <a:t>14</a:t>
            </a:fld>
            <a:endParaRPr lang="en-US" altLang="zh-TW" dirty="0"/>
          </a:p>
        </p:txBody>
      </p:sp>
    </p:spTree>
  </p:cSld>
  <p:clrMapOvr>
    <a:masterClrMapping/>
  </p:clrMapOvr>
  <p:transition>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15616" y="188640"/>
            <a:ext cx="7499350" cy="1143000"/>
          </a:xfrm>
        </p:spPr>
        <p:txBody>
          <a:bodyPr/>
          <a:lstStyle/>
          <a:p>
            <a:pPr>
              <a:defRPr/>
            </a:pPr>
            <a:r>
              <a:rPr lang="zh-TW" altLang="en-US" dirty="0" smtClean="0"/>
              <a:t>公司治理創造企業價值</a:t>
            </a:r>
            <a:endParaRPr lang="zh-TW" altLang="en-US" dirty="0"/>
          </a:p>
        </p:txBody>
      </p:sp>
      <p:graphicFrame>
        <p:nvGraphicFramePr>
          <p:cNvPr id="5" name="資料庫圖表 4"/>
          <p:cNvGraphicFramePr/>
          <p:nvPr>
            <p:extLst>
              <p:ext uri="{D42A27DB-BD31-4B8C-83A1-F6EECF244321}">
                <p14:modId xmlns:p14="http://schemas.microsoft.com/office/powerpoint/2010/main" val="949728481"/>
              </p:ext>
            </p:extLst>
          </p:nvPr>
        </p:nvGraphicFramePr>
        <p:xfrm>
          <a:off x="971600" y="1268760"/>
          <a:ext cx="7992888"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投影片編號版面配置區 7"/>
          <p:cNvSpPr>
            <a:spLocks noGrp="1"/>
          </p:cNvSpPr>
          <p:nvPr>
            <p:ph type="sldNum" sz="quarter" idx="10"/>
          </p:nvPr>
        </p:nvSpPr>
        <p:spPr/>
        <p:txBody>
          <a:bodyPr/>
          <a:lstStyle/>
          <a:p>
            <a:pPr>
              <a:defRPr/>
            </a:pPr>
            <a:fld id="{D6A443A8-BF01-4209-9CA0-F694A8F47183}" type="slidenum">
              <a:rPr lang="zh-TW" altLang="en-US" smtClean="0"/>
              <a:pPr>
                <a:defRPr/>
              </a:pPr>
              <a:t>15</a:t>
            </a:fld>
            <a:endParaRPr lang="en-US" altLang="zh-TW"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844824"/>
            <a:ext cx="7406640" cy="2304256"/>
          </a:xfrm>
        </p:spPr>
        <p:txBody>
          <a:bodyPr/>
          <a:lstStyle/>
          <a:p>
            <a:endParaRPr lang="en-US" altLang="zh-TW" dirty="0" smtClean="0"/>
          </a:p>
          <a:p>
            <a:r>
              <a:rPr lang="zh-TW" altLang="en-US" sz="4000" dirty="0" smtClean="0"/>
              <a:t>     </a:t>
            </a:r>
            <a:r>
              <a:rPr lang="zh-TW" altLang="en-US" sz="7200" dirty="0"/>
              <a:t>貳</a:t>
            </a:r>
            <a:r>
              <a:rPr lang="en-US" altLang="zh-TW" sz="7200" dirty="0" smtClean="0"/>
              <a:t>.</a:t>
            </a:r>
            <a:r>
              <a:rPr lang="zh-TW" altLang="en-US" sz="7200" dirty="0" smtClean="0"/>
              <a:t>內部</a:t>
            </a:r>
            <a:r>
              <a:rPr lang="zh-TW" altLang="en-US" sz="7200" dirty="0"/>
              <a:t>控制</a:t>
            </a:r>
            <a:endParaRPr lang="en-US" altLang="zh-TW" sz="7200" dirty="0"/>
          </a:p>
          <a:p>
            <a:endParaRPr lang="zh-TW" altLang="en-US" sz="7200" dirty="0">
              <a:solidFill>
                <a:srgbClr val="000099"/>
              </a:solidFill>
            </a:endParaRPr>
          </a:p>
        </p:txBody>
      </p:sp>
      <p:sp>
        <p:nvSpPr>
          <p:cNvPr id="4" name="投影片編號版面配置區 3"/>
          <p:cNvSpPr>
            <a:spLocks noGrp="1"/>
          </p:cNvSpPr>
          <p:nvPr>
            <p:ph type="sldNum" sz="quarter" idx="10"/>
          </p:nvPr>
        </p:nvSpPr>
        <p:spPr/>
        <p:txBody>
          <a:bodyPr/>
          <a:lstStyle/>
          <a:p>
            <a:pPr>
              <a:defRPr/>
            </a:pPr>
            <a:fld id="{72BB180D-FBBB-4CFB-9BB9-EE0338A47389}" type="slidenum">
              <a:rPr lang="zh-TW" altLang="en-US" smtClean="0"/>
              <a:pPr>
                <a:defRPr/>
              </a:pPr>
              <a:t>16</a:t>
            </a:fld>
            <a:endParaRPr lang="en-US" altLang="zh-TW" dirty="0"/>
          </a:p>
        </p:txBody>
      </p:sp>
    </p:spTree>
    <p:extLst>
      <p:ext uri="{BB962C8B-B14F-4D97-AF65-F5344CB8AC3E}">
        <p14:creationId xmlns:p14="http://schemas.microsoft.com/office/powerpoint/2010/main" val="782274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投影片編號版面配置區 3"/>
          <p:cNvSpPr>
            <a:spLocks noGrp="1"/>
          </p:cNvSpPr>
          <p:nvPr>
            <p:ph type="sldNum" sz="quarter" idx="4294967295"/>
          </p:nvPr>
        </p:nvSpPr>
        <p:spPr>
          <a:xfrm>
            <a:off x="6553200" y="6245225"/>
            <a:ext cx="2286000" cy="476250"/>
          </a:xfrm>
          <a:prstGeom prst="rect">
            <a:avLst/>
          </a:prstGeom>
          <a:noFill/>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fld id="{A9811758-29CB-4BF3-A520-02400613D2AB}" type="slidenum">
              <a:rPr kumimoji="0" lang="en-US" altLang="zh-TW">
                <a:solidFill>
                  <a:srgbClr val="996633"/>
                </a:solidFill>
                <a:latin typeface="Times New Roman" pitchFamily="18" charset="0"/>
              </a:rPr>
              <a:pPr eaLnBrk="1" hangingPunct="1"/>
              <a:t>17</a:t>
            </a:fld>
            <a:endParaRPr kumimoji="0" lang="en-US" altLang="zh-TW">
              <a:solidFill>
                <a:srgbClr val="996633"/>
              </a:solidFill>
              <a:latin typeface="Times New Roman" pitchFamily="18" charset="0"/>
            </a:endParaRPr>
          </a:p>
        </p:txBody>
      </p:sp>
      <p:sp>
        <p:nvSpPr>
          <p:cNvPr id="10245" name="Rectangle 2"/>
          <p:cNvSpPr>
            <a:spLocks noChangeArrowheads="1"/>
          </p:cNvSpPr>
          <p:nvPr/>
        </p:nvSpPr>
        <p:spPr bwMode="auto">
          <a:xfrm>
            <a:off x="1524288" y="754467"/>
            <a:ext cx="6624638" cy="39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nchor="ct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gn="ctr" eaLnBrk="1" hangingPunct="1"/>
            <a:r>
              <a:rPr lang="zh-TW" altLang="en-US" sz="4800" b="1" dirty="0">
                <a:solidFill>
                  <a:srgbClr val="92D050"/>
                </a:solidFill>
                <a:latin typeface="Times New Roman" pitchFamily="18" charset="0"/>
                <a:ea typeface="標楷體" pitchFamily="65" charset="-120"/>
              </a:rPr>
              <a:t>公司治理三構面</a:t>
            </a:r>
          </a:p>
        </p:txBody>
      </p:sp>
      <p:sp>
        <p:nvSpPr>
          <p:cNvPr id="10249" name="AutoShape 6"/>
          <p:cNvSpPr>
            <a:spLocks noChangeArrowheads="1"/>
          </p:cNvSpPr>
          <p:nvPr/>
        </p:nvSpPr>
        <p:spPr bwMode="auto">
          <a:xfrm>
            <a:off x="2005805" y="4941168"/>
            <a:ext cx="5715000" cy="1447800"/>
          </a:xfrm>
          <a:prstGeom prst="upArrowCallout">
            <a:avLst>
              <a:gd name="adj1" fmla="val 98684"/>
              <a:gd name="adj2" fmla="val 98684"/>
              <a:gd name="adj3" fmla="val 16667"/>
              <a:gd name="adj4" fmla="val 66667"/>
            </a:avLst>
          </a:prstGeom>
          <a:solidFill>
            <a:schemeClr val="accent3">
              <a:lumMod val="40000"/>
              <a:lumOff val="60000"/>
              <a:alpha val="45000"/>
            </a:schemeClr>
          </a:solidFill>
          <a:ln w="12700" cap="sq">
            <a:solidFill>
              <a:schemeClr val="tx1"/>
            </a:solidFill>
            <a:miter lim="800000"/>
            <a:headEnd type="none" w="sm" len="sm"/>
            <a:tailEnd type="none" w="sm" len="sm"/>
          </a:ln>
          <a:effectLst/>
        </p:spPr>
        <p:txBody>
          <a:bodyPr wrap="none" anchor="ct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gn="ctr" eaLnBrk="1" hangingPunct="1"/>
            <a:r>
              <a:rPr lang="zh-TW" altLang="en-US" sz="4000" b="1" dirty="0">
                <a:latin typeface="Times New Roman" pitchFamily="18" charset="0"/>
                <a:ea typeface="標楷體" pitchFamily="65" charset="-120"/>
              </a:rPr>
              <a:t>有效公司治理</a:t>
            </a:r>
          </a:p>
        </p:txBody>
      </p:sp>
      <p:sp>
        <p:nvSpPr>
          <p:cNvPr id="2" name="流程圖: 合併 1"/>
          <p:cNvSpPr/>
          <p:nvPr/>
        </p:nvSpPr>
        <p:spPr>
          <a:xfrm rot="18646093">
            <a:off x="1026194" y="2784633"/>
            <a:ext cx="3059974" cy="2592288"/>
          </a:xfrm>
          <a:prstGeom prst="flowChartMerge">
            <a:avLst/>
          </a:prstGeom>
          <a:solidFill>
            <a:schemeClr val="accent1">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dirty="0" smtClean="0">
                <a:solidFill>
                  <a:schemeClr val="tx1"/>
                </a:solidFill>
                <a:latin typeface="標楷體" panose="03000509000000000000" pitchFamily="65" charset="-120"/>
                <a:ea typeface="標楷體" panose="03000509000000000000" pitchFamily="65" charset="-120"/>
              </a:rPr>
              <a:t>法規規範監督</a:t>
            </a:r>
            <a:endParaRPr lang="zh-TW" altLang="en-US" sz="3200" dirty="0">
              <a:solidFill>
                <a:schemeClr val="tx1"/>
              </a:solidFill>
              <a:latin typeface="標楷體" panose="03000509000000000000" pitchFamily="65" charset="-120"/>
              <a:ea typeface="標楷體" panose="03000509000000000000" pitchFamily="65" charset="-120"/>
            </a:endParaRPr>
          </a:p>
        </p:txBody>
      </p:sp>
      <p:sp>
        <p:nvSpPr>
          <p:cNvPr id="10" name="流程圖: 合併 9"/>
          <p:cNvSpPr/>
          <p:nvPr/>
        </p:nvSpPr>
        <p:spPr>
          <a:xfrm rot="2832208">
            <a:off x="5796403" y="2730200"/>
            <a:ext cx="2885372" cy="2520554"/>
          </a:xfrm>
          <a:prstGeom prst="flowChartMerge">
            <a:avLst/>
          </a:prstGeom>
          <a:solidFill>
            <a:schemeClr val="accent1">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dirty="0" smtClean="0">
                <a:solidFill>
                  <a:schemeClr val="tx1"/>
                </a:solidFill>
                <a:latin typeface="標楷體" panose="03000509000000000000" pitchFamily="65" charset="-120"/>
                <a:ea typeface="標楷體" panose="03000509000000000000" pitchFamily="65" charset="-120"/>
              </a:rPr>
              <a:t>市場監督力量</a:t>
            </a:r>
            <a:endParaRPr lang="zh-TW" altLang="en-US" sz="3200" dirty="0">
              <a:solidFill>
                <a:schemeClr val="tx1"/>
              </a:solidFill>
              <a:latin typeface="標楷體" panose="03000509000000000000" pitchFamily="65" charset="-120"/>
              <a:ea typeface="標楷體" panose="03000509000000000000" pitchFamily="65" charset="-120"/>
            </a:endParaRPr>
          </a:p>
        </p:txBody>
      </p:sp>
      <p:sp>
        <p:nvSpPr>
          <p:cNvPr id="11" name="流程圖: 合併 10"/>
          <p:cNvSpPr/>
          <p:nvPr/>
        </p:nvSpPr>
        <p:spPr>
          <a:xfrm>
            <a:off x="3306620" y="1700808"/>
            <a:ext cx="3059974" cy="2995587"/>
          </a:xfrm>
          <a:prstGeom prst="flowChartMerg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4400" b="1" dirty="0" smtClean="0">
                <a:solidFill>
                  <a:srgbClr val="C00000"/>
                </a:solidFill>
                <a:latin typeface="標楷體" panose="03000509000000000000" pitchFamily="65" charset="-120"/>
                <a:ea typeface="標楷體" panose="03000509000000000000" pitchFamily="65" charset="-120"/>
              </a:rPr>
              <a:t>內部控制制度</a:t>
            </a:r>
            <a:endParaRPr lang="zh-TW" altLang="en-US" sz="4800" b="1" dirty="0">
              <a:solidFill>
                <a:srgbClr val="C0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24656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249"/>
                                        </p:tgtEl>
                                        <p:attrNameLst>
                                          <p:attrName>style.visibility</p:attrName>
                                        </p:attrNameLst>
                                      </p:cBhvr>
                                      <p:to>
                                        <p:strVal val="visible"/>
                                      </p:to>
                                    </p:set>
                                    <p:animEffect transition="in" filter="barn(inVertical)">
                                      <p:cBhvr>
                                        <p:cTn id="7" dur="750"/>
                                        <p:tgtEl>
                                          <p:spTgt spid="1024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animBg="1"/>
      <p:bldP spid="2" grpId="0" animBg="1"/>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331640" y="332656"/>
            <a:ext cx="7406640" cy="1080120"/>
          </a:xfrm>
        </p:spPr>
        <p:txBody>
          <a:bodyPr/>
          <a:lstStyle/>
          <a:p>
            <a:pPr algn="ctr"/>
            <a:r>
              <a:rPr lang="zh-TW" altLang="en-US" dirty="0" smtClean="0"/>
              <a:t>內部控制之重要性</a:t>
            </a:r>
            <a:endParaRPr lang="zh-TW" altLang="en-US" dirty="0"/>
          </a:p>
        </p:txBody>
      </p:sp>
      <p:sp>
        <p:nvSpPr>
          <p:cNvPr id="3" name="副標題 2"/>
          <p:cNvSpPr>
            <a:spLocks noGrp="1"/>
          </p:cNvSpPr>
          <p:nvPr>
            <p:ph type="subTitle" idx="1"/>
          </p:nvPr>
        </p:nvSpPr>
        <p:spPr>
          <a:xfrm>
            <a:off x="827584" y="1850064"/>
            <a:ext cx="8316416" cy="5007936"/>
          </a:xfrm>
        </p:spPr>
        <p:txBody>
          <a:bodyPr/>
          <a:lstStyle/>
          <a:p>
            <a:pPr marL="273050" indent="-246063"/>
            <a:r>
              <a:rPr lang="zh-TW" altLang="en-US" sz="3200" dirty="0" smtClean="0">
                <a:latin typeface="細明體"/>
                <a:ea typeface="細明體"/>
              </a:rPr>
              <a:t>￭</a:t>
            </a:r>
            <a:r>
              <a:rPr lang="zh-TW" altLang="en-US" sz="3200" dirty="0" smtClean="0">
                <a:solidFill>
                  <a:srgbClr val="000099"/>
                </a:solidFill>
              </a:rPr>
              <a:t>內部</a:t>
            </a:r>
            <a:r>
              <a:rPr lang="zh-TW" altLang="en-US" sz="3200" dirty="0">
                <a:solidFill>
                  <a:srgbClr val="000099"/>
                </a:solidFill>
              </a:rPr>
              <a:t>控制依賴公司</a:t>
            </a:r>
            <a:r>
              <a:rPr lang="zh-TW" altLang="en-US" sz="3200" dirty="0" smtClean="0">
                <a:solidFill>
                  <a:srgbClr val="000099"/>
                </a:solidFill>
              </a:rPr>
              <a:t>人員而達成。人員</a:t>
            </a:r>
            <a:r>
              <a:rPr lang="zh-TW" altLang="en-US" sz="3200" dirty="0">
                <a:solidFill>
                  <a:srgbClr val="000099"/>
                </a:solidFill>
              </a:rPr>
              <a:t>的職責、執行任務的方式及公司目的間必須要有清晰密切的</a:t>
            </a:r>
            <a:r>
              <a:rPr lang="zh-TW" altLang="en-US" sz="3200" dirty="0" smtClean="0">
                <a:solidFill>
                  <a:srgbClr val="000099"/>
                </a:solidFill>
              </a:rPr>
              <a:t>聯結。</a:t>
            </a:r>
            <a:endParaRPr lang="en-US" altLang="zh-TW" sz="3200" dirty="0" smtClean="0">
              <a:solidFill>
                <a:srgbClr val="000099"/>
              </a:solidFill>
            </a:endParaRPr>
          </a:p>
          <a:p>
            <a:pPr marL="273050" indent="3175"/>
            <a:r>
              <a:rPr kumimoji="1" lang="zh-TW" altLang="en-US" sz="3200" b="1" dirty="0" smtClean="0">
                <a:solidFill>
                  <a:srgbClr val="FF0000"/>
                </a:solidFill>
              </a:rPr>
              <a:t>內部</a:t>
            </a:r>
            <a:r>
              <a:rPr kumimoji="1" lang="zh-TW" altLang="en-US" sz="3200" b="1" dirty="0">
                <a:solidFill>
                  <a:srgbClr val="FF0000"/>
                </a:solidFill>
              </a:rPr>
              <a:t>控制依賴</a:t>
            </a:r>
            <a:r>
              <a:rPr kumimoji="1" lang="en-US" altLang="en-US" sz="3200" b="1" dirty="0">
                <a:solidFill>
                  <a:srgbClr val="FF0000"/>
                </a:solidFill>
              </a:rPr>
              <a:t>「</a:t>
            </a:r>
            <a:r>
              <a:rPr kumimoji="1" lang="zh-TW" altLang="en-US" sz="3200" b="1" dirty="0">
                <a:solidFill>
                  <a:srgbClr val="FF0000"/>
                </a:solidFill>
              </a:rPr>
              <a:t>人</a:t>
            </a:r>
            <a:r>
              <a:rPr kumimoji="1" lang="en-US" altLang="en-US" sz="3200" b="1" dirty="0">
                <a:solidFill>
                  <a:srgbClr val="FF0000"/>
                </a:solidFill>
              </a:rPr>
              <a:t>」</a:t>
            </a:r>
            <a:r>
              <a:rPr kumimoji="1" lang="zh-TW" altLang="en-US" sz="3200" b="1" dirty="0">
                <a:solidFill>
                  <a:srgbClr val="FF0000"/>
                </a:solidFill>
              </a:rPr>
              <a:t>來設計、執行與</a:t>
            </a:r>
            <a:r>
              <a:rPr kumimoji="1" lang="zh-TW" altLang="en-US" sz="3200" b="1" dirty="0" smtClean="0">
                <a:solidFill>
                  <a:srgbClr val="FF0000"/>
                </a:solidFill>
              </a:rPr>
              <a:t>維護</a:t>
            </a:r>
            <a:r>
              <a:rPr kumimoji="1" lang="zh-TW" altLang="en-US" sz="3200" b="1" dirty="0">
                <a:solidFill>
                  <a:srgbClr val="FF0000"/>
                </a:solidFill>
              </a:rPr>
              <a:t>、</a:t>
            </a:r>
            <a:endParaRPr kumimoji="1" lang="en-US" altLang="zh-TW" sz="3200" b="1" dirty="0" smtClean="0">
              <a:solidFill>
                <a:srgbClr val="FF0000"/>
              </a:solidFill>
            </a:endParaRPr>
          </a:p>
          <a:p>
            <a:pPr marL="273050" indent="3175"/>
            <a:r>
              <a:rPr kumimoji="1" lang="zh-TW" altLang="en-US" sz="3200" b="1" dirty="0" smtClean="0">
                <a:solidFill>
                  <a:srgbClr val="FF0000"/>
                </a:solidFill>
              </a:rPr>
              <a:t>舞弊案例</a:t>
            </a:r>
            <a:r>
              <a:rPr kumimoji="1" lang="zh-TW" altLang="en-US" sz="3200" b="1" dirty="0">
                <a:solidFill>
                  <a:srgbClr val="FF0000"/>
                </a:solidFill>
              </a:rPr>
              <a:t>均係「人」踰越內部控制</a:t>
            </a:r>
            <a:r>
              <a:rPr kumimoji="1" lang="zh-TW" altLang="en-US" sz="3200" b="1" dirty="0" smtClean="0">
                <a:solidFill>
                  <a:srgbClr val="FF0000"/>
                </a:solidFill>
              </a:rPr>
              <a:t>制度。</a:t>
            </a:r>
            <a:endParaRPr kumimoji="1" lang="zh-TW" altLang="en-US" sz="3200" b="1" dirty="0">
              <a:solidFill>
                <a:srgbClr val="FF0000"/>
              </a:solidFill>
            </a:endParaRPr>
          </a:p>
          <a:p>
            <a:pPr marL="273050" indent="-246063"/>
            <a:r>
              <a:rPr kumimoji="1" lang="zh-TW" altLang="en-US" sz="3200" dirty="0" smtClean="0">
                <a:solidFill>
                  <a:srgbClr val="000099"/>
                </a:solidFill>
                <a:latin typeface="細明體"/>
                <a:ea typeface="細明體"/>
              </a:rPr>
              <a:t>￭</a:t>
            </a:r>
            <a:r>
              <a:rPr kumimoji="1" lang="zh-TW" altLang="en-US" sz="3200" dirty="0" smtClean="0">
                <a:solidFill>
                  <a:srgbClr val="000099"/>
                </a:solidFill>
              </a:rPr>
              <a:t>完善</a:t>
            </a:r>
            <a:r>
              <a:rPr kumimoji="1" lang="zh-TW" altLang="en-US" sz="3200" dirty="0">
                <a:solidFill>
                  <a:srgbClr val="000099"/>
                </a:solidFill>
              </a:rPr>
              <a:t>內部控制制度之建立，可有效發揮防</a:t>
            </a:r>
            <a:r>
              <a:rPr kumimoji="1" lang="zh-TW" altLang="en-US" sz="3200" dirty="0" smtClean="0">
                <a:solidFill>
                  <a:srgbClr val="000099"/>
                </a:solidFill>
              </a:rPr>
              <a:t>弊、興</a:t>
            </a:r>
            <a:r>
              <a:rPr kumimoji="1" lang="zh-TW" altLang="en-US" sz="3200" dirty="0">
                <a:solidFill>
                  <a:srgbClr val="000099"/>
                </a:solidFill>
              </a:rPr>
              <a:t>利之</a:t>
            </a:r>
            <a:r>
              <a:rPr kumimoji="1" lang="zh-TW" altLang="en-US" sz="3200" dirty="0" smtClean="0">
                <a:solidFill>
                  <a:srgbClr val="000099"/>
                </a:solidFill>
              </a:rPr>
              <a:t>功能。</a:t>
            </a:r>
            <a:endParaRPr kumimoji="1" lang="zh-TW" altLang="en-US" sz="3200" dirty="0">
              <a:solidFill>
                <a:srgbClr val="000099"/>
              </a:solidFill>
            </a:endParaRPr>
          </a:p>
          <a:p>
            <a:endParaRPr lang="zh-TW" altLang="en-US" sz="2800" dirty="0"/>
          </a:p>
        </p:txBody>
      </p:sp>
      <p:sp>
        <p:nvSpPr>
          <p:cNvPr id="4" name="投影片編號版面配置區 3"/>
          <p:cNvSpPr>
            <a:spLocks noGrp="1"/>
          </p:cNvSpPr>
          <p:nvPr>
            <p:ph type="sldNum" sz="quarter" idx="10"/>
          </p:nvPr>
        </p:nvSpPr>
        <p:spPr/>
        <p:txBody>
          <a:bodyPr/>
          <a:lstStyle/>
          <a:p>
            <a:pPr>
              <a:defRPr/>
            </a:pPr>
            <a:fld id="{72BB180D-FBBB-4CFB-9BB9-EE0338A47389}" type="slidenum">
              <a:rPr lang="zh-TW" altLang="en-US" smtClean="0"/>
              <a:pPr>
                <a:defRPr/>
              </a:pPr>
              <a:t>18</a:t>
            </a:fld>
            <a:endParaRPr lang="en-US" altLang="zh-TW" dirty="0"/>
          </a:p>
        </p:txBody>
      </p:sp>
    </p:spTree>
    <p:extLst>
      <p:ext uri="{BB962C8B-B14F-4D97-AF65-F5344CB8AC3E}">
        <p14:creationId xmlns:p14="http://schemas.microsoft.com/office/powerpoint/2010/main" val="12797813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32560" y="359898"/>
            <a:ext cx="7406640" cy="1196894"/>
          </a:xfrm>
        </p:spPr>
        <p:txBody>
          <a:bodyPr>
            <a:normAutofit/>
          </a:bodyPr>
          <a:lstStyle/>
          <a:p>
            <a:r>
              <a:rPr lang="zh-TW" altLang="en-US" dirty="0" smtClean="0"/>
              <a:t>歷史舞弊案件之內部控制問題</a:t>
            </a:r>
            <a:endParaRPr lang="zh-TW" altLang="en-US" dirty="0"/>
          </a:p>
        </p:txBody>
      </p:sp>
      <p:sp>
        <p:nvSpPr>
          <p:cNvPr id="3" name="副標題 2"/>
          <p:cNvSpPr>
            <a:spLocks noGrp="1"/>
          </p:cNvSpPr>
          <p:nvPr>
            <p:ph type="subTitle" idx="1"/>
          </p:nvPr>
        </p:nvSpPr>
        <p:spPr>
          <a:xfrm>
            <a:off x="1187624" y="1850064"/>
            <a:ext cx="7651576" cy="4675280"/>
          </a:xfrm>
        </p:spPr>
        <p:txBody>
          <a:bodyPr/>
          <a:lstStyle/>
          <a:p>
            <a:r>
              <a:rPr kumimoji="1" lang="en-US" altLang="zh-TW" sz="2800" b="1" dirty="0" smtClean="0">
                <a:solidFill>
                  <a:srgbClr val="000099"/>
                </a:solidFill>
              </a:rPr>
              <a:t>1.</a:t>
            </a:r>
            <a:r>
              <a:rPr kumimoji="1" lang="zh-TW" altLang="en-US" sz="3200" b="1" dirty="0" smtClean="0">
                <a:solidFill>
                  <a:srgbClr val="000099"/>
                </a:solidFill>
              </a:rPr>
              <a:t>家族企業</a:t>
            </a:r>
            <a:r>
              <a:rPr kumimoji="1" lang="zh-TW" altLang="en-US" sz="3200" b="1" dirty="0">
                <a:solidFill>
                  <a:srgbClr val="000099"/>
                </a:solidFill>
              </a:rPr>
              <a:t>、董監功能不彰</a:t>
            </a:r>
          </a:p>
          <a:p>
            <a:r>
              <a:rPr kumimoji="1" lang="en-US" altLang="zh-TW" sz="3200" b="1" dirty="0" smtClean="0">
                <a:solidFill>
                  <a:srgbClr val="000099"/>
                </a:solidFill>
              </a:rPr>
              <a:t>2.</a:t>
            </a:r>
            <a:r>
              <a:rPr kumimoji="1" lang="zh-TW" altLang="en-US" sz="3200" b="1" dirty="0" smtClean="0">
                <a:solidFill>
                  <a:srgbClr val="000099"/>
                </a:solidFill>
              </a:rPr>
              <a:t>管理</a:t>
            </a:r>
            <a:r>
              <a:rPr kumimoji="1" lang="zh-TW" altLang="en-US" sz="3200" b="1" dirty="0">
                <a:solidFill>
                  <a:srgbClr val="000099"/>
                </a:solidFill>
              </a:rPr>
              <a:t>階層缺乏良好的監督</a:t>
            </a:r>
          </a:p>
          <a:p>
            <a:r>
              <a:rPr kumimoji="1" lang="en-US" altLang="zh-TW" sz="3200" b="1" dirty="0" smtClean="0">
                <a:solidFill>
                  <a:srgbClr val="000099"/>
                </a:solidFill>
              </a:rPr>
              <a:t>3.</a:t>
            </a:r>
            <a:r>
              <a:rPr kumimoji="1" lang="zh-TW" altLang="zh-TW" sz="3200" b="1" dirty="0" smtClean="0">
                <a:solidFill>
                  <a:srgbClr val="000099"/>
                </a:solidFill>
              </a:rPr>
              <a:t>資訊</a:t>
            </a:r>
            <a:r>
              <a:rPr kumimoji="1" lang="zh-TW" altLang="zh-TW" sz="3200" b="1" dirty="0">
                <a:solidFill>
                  <a:srgbClr val="000099"/>
                </a:solidFill>
              </a:rPr>
              <a:t>揭露不透明</a:t>
            </a:r>
            <a:endParaRPr kumimoji="1" lang="zh-TW" altLang="en-US" sz="3200" b="1" dirty="0">
              <a:solidFill>
                <a:srgbClr val="000099"/>
              </a:solidFill>
            </a:endParaRPr>
          </a:p>
          <a:p>
            <a:r>
              <a:rPr kumimoji="1" lang="en-US" altLang="zh-TW" sz="3200" b="1" dirty="0" smtClean="0">
                <a:solidFill>
                  <a:srgbClr val="000099"/>
                </a:solidFill>
              </a:rPr>
              <a:t>4.</a:t>
            </a:r>
            <a:r>
              <a:rPr kumimoji="1" lang="zh-TW" altLang="en-US" sz="3200" b="1" dirty="0" smtClean="0">
                <a:solidFill>
                  <a:srgbClr val="000099"/>
                </a:solidFill>
              </a:rPr>
              <a:t>逾越</a:t>
            </a:r>
            <a:r>
              <a:rPr kumimoji="1" lang="zh-TW" altLang="en-US" sz="3200" b="1" dirty="0">
                <a:solidFill>
                  <a:srgbClr val="000099"/>
                </a:solidFill>
              </a:rPr>
              <a:t>內控制度</a:t>
            </a:r>
          </a:p>
          <a:p>
            <a:r>
              <a:rPr kumimoji="1" lang="en-US" altLang="zh-TW" sz="3200" b="1" dirty="0" smtClean="0">
                <a:solidFill>
                  <a:srgbClr val="000099"/>
                </a:solidFill>
              </a:rPr>
              <a:t>5.</a:t>
            </a:r>
            <a:r>
              <a:rPr kumimoji="1" lang="zh-TW" altLang="en-US" sz="3200" b="1" dirty="0" smtClean="0">
                <a:solidFill>
                  <a:srgbClr val="000099"/>
                </a:solidFill>
              </a:rPr>
              <a:t>職責</a:t>
            </a:r>
            <a:r>
              <a:rPr kumimoji="1" lang="zh-TW" altLang="en-US" sz="3200" b="1" dirty="0">
                <a:solidFill>
                  <a:srgbClr val="000099"/>
                </a:solidFill>
              </a:rPr>
              <a:t>劃分不清</a:t>
            </a:r>
          </a:p>
          <a:p>
            <a:r>
              <a:rPr kumimoji="1" lang="en-US" altLang="zh-TW" sz="3200" b="1" dirty="0" smtClean="0">
                <a:solidFill>
                  <a:srgbClr val="000099"/>
                </a:solidFill>
              </a:rPr>
              <a:t>6.</a:t>
            </a:r>
            <a:r>
              <a:rPr kumimoji="1" lang="zh-TW" altLang="en-US" sz="3200" b="1" dirty="0" smtClean="0">
                <a:solidFill>
                  <a:srgbClr val="000099"/>
                </a:solidFill>
              </a:rPr>
              <a:t>缺乏</a:t>
            </a:r>
            <a:r>
              <a:rPr kumimoji="1" lang="zh-TW" altLang="en-US" sz="3200" b="1" dirty="0">
                <a:solidFill>
                  <a:srgbClr val="000099"/>
                </a:solidFill>
              </a:rPr>
              <a:t>適當的風險控管機制</a:t>
            </a:r>
          </a:p>
          <a:p>
            <a:r>
              <a:rPr kumimoji="1" lang="en-US" altLang="zh-TW" sz="3200" b="1" dirty="0" smtClean="0">
                <a:solidFill>
                  <a:srgbClr val="000099"/>
                </a:solidFill>
              </a:rPr>
              <a:t>7.</a:t>
            </a:r>
            <a:r>
              <a:rPr kumimoji="1" lang="zh-TW" altLang="en-US" sz="3200" b="1" dirty="0" smtClean="0">
                <a:solidFill>
                  <a:srgbClr val="000099"/>
                </a:solidFill>
              </a:rPr>
              <a:t>管理</a:t>
            </a:r>
            <a:r>
              <a:rPr kumimoji="1" lang="zh-TW" altLang="en-US" sz="3200" b="1" dirty="0">
                <a:solidFill>
                  <a:srgbClr val="000099"/>
                </a:solidFill>
              </a:rPr>
              <a:t>階層的漠視</a:t>
            </a:r>
          </a:p>
          <a:p>
            <a:r>
              <a:rPr kumimoji="1" lang="en-US" altLang="zh-TW" sz="3200" b="1" dirty="0" smtClean="0">
                <a:solidFill>
                  <a:srgbClr val="000099"/>
                </a:solidFill>
              </a:rPr>
              <a:t>8.</a:t>
            </a:r>
            <a:r>
              <a:rPr kumimoji="1" lang="zh-TW" altLang="en-US" sz="3200" b="1" dirty="0" smtClean="0">
                <a:solidFill>
                  <a:srgbClr val="000099"/>
                </a:solidFill>
              </a:rPr>
              <a:t>企業</a:t>
            </a:r>
            <a:r>
              <a:rPr kumimoji="1" lang="zh-TW" altLang="en-US" sz="3200" b="1" dirty="0">
                <a:solidFill>
                  <a:srgbClr val="000099"/>
                </a:solidFill>
              </a:rPr>
              <a:t>道德政策的薄弱</a:t>
            </a:r>
          </a:p>
          <a:p>
            <a:endParaRPr lang="zh-TW" altLang="en-US" dirty="0"/>
          </a:p>
        </p:txBody>
      </p:sp>
      <p:sp>
        <p:nvSpPr>
          <p:cNvPr id="4" name="投影片編號版面配置區 3"/>
          <p:cNvSpPr>
            <a:spLocks noGrp="1"/>
          </p:cNvSpPr>
          <p:nvPr>
            <p:ph type="sldNum" sz="quarter" idx="10"/>
          </p:nvPr>
        </p:nvSpPr>
        <p:spPr/>
        <p:txBody>
          <a:bodyPr/>
          <a:lstStyle/>
          <a:p>
            <a:pPr>
              <a:defRPr/>
            </a:pPr>
            <a:fld id="{72BB180D-FBBB-4CFB-9BB9-EE0338A47389}" type="slidenum">
              <a:rPr lang="zh-TW" altLang="en-US" smtClean="0"/>
              <a:pPr>
                <a:defRPr/>
              </a:pPr>
              <a:t>19</a:t>
            </a:fld>
            <a:endParaRPr lang="en-US" altLang="zh-TW" dirty="0"/>
          </a:p>
        </p:txBody>
      </p:sp>
      <p:pic>
        <p:nvPicPr>
          <p:cNvPr id="5" name="Picture 2" descr="D:\temp\Temporary Internet Files\Content.IE5\BJ1B62FP\MC900293664[1].wmf"/>
          <p:cNvPicPr>
            <a:picLocks noChangeAspect="1" noChangeArrowheads="1"/>
          </p:cNvPicPr>
          <p:nvPr/>
        </p:nvPicPr>
        <p:blipFill>
          <a:blip r:embed="rId2" cstate="print"/>
          <a:srcRect/>
          <a:stretch>
            <a:fillRect/>
          </a:stretch>
        </p:blipFill>
        <p:spPr bwMode="auto">
          <a:xfrm>
            <a:off x="6372200" y="4221088"/>
            <a:ext cx="1939213" cy="1584176"/>
          </a:xfrm>
          <a:prstGeom prst="rect">
            <a:avLst/>
          </a:prstGeom>
          <a:noFill/>
        </p:spPr>
      </p:pic>
    </p:spTree>
    <p:extLst>
      <p:ext uri="{BB962C8B-B14F-4D97-AF65-F5344CB8AC3E}">
        <p14:creationId xmlns:p14="http://schemas.microsoft.com/office/powerpoint/2010/main" val="1671329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331640" y="1700808"/>
            <a:ext cx="7406640" cy="1752600"/>
          </a:xfrm>
        </p:spPr>
        <p:txBody>
          <a:bodyPr/>
          <a:lstStyle/>
          <a:p>
            <a:endParaRPr lang="en-US" altLang="zh-TW" dirty="0" smtClean="0"/>
          </a:p>
          <a:p>
            <a:endParaRPr lang="en-US" altLang="zh-TW" dirty="0" smtClean="0"/>
          </a:p>
          <a:p>
            <a:pPr algn="ctr"/>
            <a:r>
              <a:rPr lang="zh-TW" altLang="en-US" sz="7200" dirty="0"/>
              <a:t>壹</a:t>
            </a:r>
            <a:r>
              <a:rPr lang="en-US" altLang="zh-TW" sz="7200" dirty="0" smtClean="0"/>
              <a:t>.</a:t>
            </a:r>
            <a:r>
              <a:rPr lang="zh-TW" altLang="en-US" sz="7200" dirty="0" smtClean="0"/>
              <a:t>公司</a:t>
            </a:r>
            <a:r>
              <a:rPr lang="zh-TW" altLang="en-US" sz="7200" dirty="0"/>
              <a:t>治理</a:t>
            </a:r>
          </a:p>
        </p:txBody>
      </p:sp>
      <p:sp>
        <p:nvSpPr>
          <p:cNvPr id="4" name="投影片編號版面配置區 3"/>
          <p:cNvSpPr>
            <a:spLocks noGrp="1"/>
          </p:cNvSpPr>
          <p:nvPr>
            <p:ph type="sldNum" sz="quarter" idx="10"/>
          </p:nvPr>
        </p:nvSpPr>
        <p:spPr/>
        <p:txBody>
          <a:bodyPr/>
          <a:lstStyle/>
          <a:p>
            <a:pPr>
              <a:defRPr/>
            </a:pPr>
            <a:fld id="{72BB180D-FBBB-4CFB-9BB9-EE0338A47389}" type="slidenum">
              <a:rPr lang="zh-TW" altLang="en-US" smtClean="0"/>
              <a:pPr>
                <a:defRPr/>
              </a:pPr>
              <a:t>2</a:t>
            </a:fld>
            <a:endParaRPr lang="en-US" altLang="zh-TW" dirty="0"/>
          </a:p>
        </p:txBody>
      </p:sp>
    </p:spTree>
    <p:extLst>
      <p:ext uri="{BB962C8B-B14F-4D97-AF65-F5344CB8AC3E}">
        <p14:creationId xmlns:p14="http://schemas.microsoft.com/office/powerpoint/2010/main" val="4911038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043608" y="836712"/>
            <a:ext cx="7992888" cy="1124886"/>
          </a:xfrm>
        </p:spPr>
        <p:txBody>
          <a:bodyPr>
            <a:normAutofit fontScale="90000"/>
          </a:bodyPr>
          <a:lstStyle/>
          <a:p>
            <a:pPr algn="ctr"/>
            <a:r>
              <a:rPr lang="zh-TW" altLang="en-US" b="0" dirty="0"/>
              <a:t/>
            </a:r>
            <a:br>
              <a:rPr lang="zh-TW" altLang="en-US" b="0" dirty="0"/>
            </a:br>
            <a:r>
              <a:rPr lang="en-US" altLang="zh-TW" sz="4900" dirty="0">
                <a:effectLst>
                  <a:outerShdw blurRad="38100" dist="38100" dir="2700000" algn="tl">
                    <a:srgbClr val="000000">
                      <a:alpha val="43137"/>
                    </a:srgbClr>
                  </a:outerShdw>
                </a:effectLst>
              </a:rPr>
              <a:t>COSO </a:t>
            </a:r>
            <a:r>
              <a:rPr lang="zh-TW" altLang="en-US" sz="4900" dirty="0">
                <a:effectLst>
                  <a:outerShdw blurRad="38100" dist="38100" dir="2700000" algn="tl">
                    <a:srgbClr val="000000">
                      <a:alpha val="43137"/>
                    </a:srgbClr>
                  </a:outerShdw>
                </a:effectLst>
              </a:rPr>
              <a:t>內部控制之</a:t>
            </a:r>
            <a:r>
              <a:rPr lang="zh-TW" altLang="en-US" sz="4900" dirty="0" smtClean="0">
                <a:effectLst>
                  <a:outerShdw blurRad="38100" dist="38100" dir="2700000" algn="tl">
                    <a:srgbClr val="000000">
                      <a:alpha val="43137"/>
                    </a:srgbClr>
                  </a:outerShdw>
                </a:effectLst>
              </a:rPr>
              <a:t>定義</a:t>
            </a:r>
            <a:r>
              <a:rPr lang="en-US" altLang="zh-TW" sz="4900" dirty="0" smtClean="0">
                <a:effectLst>
                  <a:outerShdw blurRad="38100" dist="38100" dir="2700000" algn="tl">
                    <a:srgbClr val="000000">
                      <a:alpha val="43137"/>
                    </a:srgbClr>
                  </a:outerShdw>
                </a:effectLst>
              </a:rPr>
              <a:t>(2012</a:t>
            </a:r>
            <a:r>
              <a:rPr lang="zh-TW" altLang="en-US" sz="4900" dirty="0" smtClean="0">
                <a:effectLst>
                  <a:outerShdw blurRad="38100" dist="38100" dir="2700000" algn="tl">
                    <a:srgbClr val="000000">
                      <a:alpha val="43137"/>
                    </a:srgbClr>
                  </a:outerShdw>
                </a:effectLst>
              </a:rPr>
              <a:t>年</a:t>
            </a:r>
            <a:r>
              <a:rPr lang="en-US" altLang="zh-TW" sz="4900" dirty="0" smtClean="0">
                <a:effectLst>
                  <a:outerShdw blurRad="38100" dist="38100" dir="2700000" algn="tl">
                    <a:srgbClr val="000000">
                      <a:alpha val="43137"/>
                    </a:srgbClr>
                  </a:outerShdw>
                </a:effectLst>
              </a:rPr>
              <a:t>)</a:t>
            </a:r>
            <a:endParaRPr lang="zh-TW" altLang="en-US" sz="4900" dirty="0">
              <a:effectLst>
                <a:outerShdw blurRad="38100" dist="38100" dir="2700000" algn="tl">
                  <a:srgbClr val="000000">
                    <a:alpha val="43137"/>
                  </a:srgbClr>
                </a:outerShdw>
              </a:effectLst>
            </a:endParaRPr>
          </a:p>
        </p:txBody>
      </p:sp>
      <p:sp>
        <p:nvSpPr>
          <p:cNvPr id="3" name="副標題 2"/>
          <p:cNvSpPr>
            <a:spLocks noGrp="1"/>
          </p:cNvSpPr>
          <p:nvPr>
            <p:ph type="subTitle" idx="1"/>
          </p:nvPr>
        </p:nvSpPr>
        <p:spPr>
          <a:xfrm>
            <a:off x="1043608" y="1850064"/>
            <a:ext cx="7795592" cy="3595160"/>
          </a:xfrm>
        </p:spPr>
        <p:txBody>
          <a:bodyPr/>
          <a:lstStyle/>
          <a:p>
            <a:endParaRPr lang="zh-TW" altLang="en-US" dirty="0"/>
          </a:p>
          <a:p>
            <a:r>
              <a:rPr lang="zh-TW" altLang="en-US" sz="3200" dirty="0">
                <a:solidFill>
                  <a:srgbClr val="000099"/>
                </a:solidFill>
              </a:rPr>
              <a:t>內部控制</a:t>
            </a:r>
            <a:r>
              <a:rPr lang="zh-TW" altLang="en-US" sz="3200" dirty="0" smtClean="0">
                <a:solidFill>
                  <a:srgbClr val="000099"/>
                </a:solidFill>
              </a:rPr>
              <a:t>為一種過程，由組織</a:t>
            </a:r>
            <a:r>
              <a:rPr lang="zh-TW" altLang="en-US" sz="3200" dirty="0">
                <a:solidFill>
                  <a:srgbClr val="000099"/>
                </a:solidFill>
              </a:rPr>
              <a:t>的董事會、管理階層及其他</a:t>
            </a:r>
            <a:r>
              <a:rPr lang="zh-TW" altLang="en-US" sz="3200" dirty="0" smtClean="0">
                <a:solidFill>
                  <a:srgbClr val="000099"/>
                </a:solidFill>
              </a:rPr>
              <a:t>人員執行，</a:t>
            </a:r>
            <a:r>
              <a:rPr lang="zh-TW" altLang="en-US" sz="3200" dirty="0">
                <a:solidFill>
                  <a:srgbClr val="000099"/>
                </a:solidFill>
              </a:rPr>
              <a:t>被</a:t>
            </a:r>
            <a:r>
              <a:rPr lang="zh-TW" altLang="en-US" sz="3200" dirty="0" smtClean="0">
                <a:solidFill>
                  <a:srgbClr val="000099"/>
                </a:solidFill>
              </a:rPr>
              <a:t>設計用來</a:t>
            </a:r>
            <a:r>
              <a:rPr lang="zh-TW" altLang="en-US" sz="3200" dirty="0">
                <a:solidFill>
                  <a:srgbClr val="000099"/>
                </a:solidFill>
              </a:rPr>
              <a:t>提供合理的確認以達成</a:t>
            </a:r>
            <a:r>
              <a:rPr lang="zh-TW" altLang="en-US" sz="3200" dirty="0" smtClean="0">
                <a:solidFill>
                  <a:srgbClr val="000099"/>
                </a:solidFill>
              </a:rPr>
              <a:t>下列各類</a:t>
            </a:r>
            <a:r>
              <a:rPr lang="zh-TW" altLang="en-US" sz="3200" dirty="0">
                <a:solidFill>
                  <a:srgbClr val="000099"/>
                </a:solidFill>
              </a:rPr>
              <a:t>的目標</a:t>
            </a:r>
            <a:r>
              <a:rPr lang="zh-TW" altLang="en-US" sz="3200" dirty="0" smtClean="0">
                <a:solidFill>
                  <a:srgbClr val="000099"/>
                </a:solidFill>
              </a:rPr>
              <a:t>：</a:t>
            </a:r>
            <a:endParaRPr lang="en-US" altLang="zh-TW" sz="3200" dirty="0" smtClean="0">
              <a:solidFill>
                <a:srgbClr val="000099"/>
              </a:solidFill>
            </a:endParaRPr>
          </a:p>
          <a:p>
            <a:r>
              <a:rPr lang="en-US" altLang="zh-TW" sz="3200" dirty="0" smtClean="0">
                <a:solidFill>
                  <a:srgbClr val="000099"/>
                </a:solidFill>
              </a:rPr>
              <a:t>1</a:t>
            </a:r>
            <a:r>
              <a:rPr lang="en-US" altLang="zh-TW" sz="3200" dirty="0">
                <a:solidFill>
                  <a:srgbClr val="000099"/>
                </a:solidFill>
              </a:rPr>
              <a:t>.</a:t>
            </a:r>
            <a:r>
              <a:rPr lang="zh-TW" altLang="en-US" sz="3200" dirty="0">
                <a:solidFill>
                  <a:srgbClr val="000099"/>
                </a:solidFill>
              </a:rPr>
              <a:t>有效果和有效率的營運 </a:t>
            </a:r>
          </a:p>
          <a:p>
            <a:r>
              <a:rPr lang="en-US" altLang="zh-TW" sz="3200" dirty="0">
                <a:solidFill>
                  <a:srgbClr val="000099"/>
                </a:solidFill>
              </a:rPr>
              <a:t>2.</a:t>
            </a:r>
            <a:r>
              <a:rPr lang="zh-TW" altLang="en-US" sz="3200" dirty="0">
                <a:solidFill>
                  <a:srgbClr val="000099"/>
                </a:solidFill>
              </a:rPr>
              <a:t>可靠的報導 </a:t>
            </a:r>
          </a:p>
          <a:p>
            <a:r>
              <a:rPr lang="en-US" altLang="zh-TW" sz="3200" dirty="0">
                <a:solidFill>
                  <a:srgbClr val="000099"/>
                </a:solidFill>
              </a:rPr>
              <a:t>3.</a:t>
            </a:r>
            <a:r>
              <a:rPr lang="zh-TW" altLang="en-US" sz="3200" dirty="0">
                <a:solidFill>
                  <a:srgbClr val="000099"/>
                </a:solidFill>
              </a:rPr>
              <a:t>遵循相關法令</a:t>
            </a:r>
            <a:r>
              <a:rPr lang="zh-TW" altLang="en-US" sz="3200" dirty="0"/>
              <a:t> </a:t>
            </a:r>
          </a:p>
        </p:txBody>
      </p:sp>
      <p:sp>
        <p:nvSpPr>
          <p:cNvPr id="4" name="投影片編號版面配置區 3"/>
          <p:cNvSpPr>
            <a:spLocks noGrp="1"/>
          </p:cNvSpPr>
          <p:nvPr>
            <p:ph type="sldNum" sz="quarter" idx="10"/>
          </p:nvPr>
        </p:nvSpPr>
        <p:spPr/>
        <p:txBody>
          <a:bodyPr/>
          <a:lstStyle/>
          <a:p>
            <a:pPr>
              <a:defRPr/>
            </a:pPr>
            <a:fld id="{72BB180D-FBBB-4CFB-9BB9-EE0338A47389}" type="slidenum">
              <a:rPr lang="zh-TW" altLang="en-US" smtClean="0"/>
              <a:pPr>
                <a:defRPr/>
              </a:pPr>
              <a:t>20</a:t>
            </a:fld>
            <a:endParaRPr lang="en-US" altLang="zh-TW" dirty="0"/>
          </a:p>
        </p:txBody>
      </p:sp>
    </p:spTree>
    <p:extLst>
      <p:ext uri="{BB962C8B-B14F-4D97-AF65-F5344CB8AC3E}">
        <p14:creationId xmlns:p14="http://schemas.microsoft.com/office/powerpoint/2010/main" val="16787311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351008" y="0"/>
            <a:ext cx="7406640" cy="908862"/>
          </a:xfrm>
        </p:spPr>
        <p:txBody>
          <a:bodyPr>
            <a:normAutofit/>
          </a:bodyPr>
          <a:lstStyle/>
          <a:p>
            <a:pPr algn="ctr"/>
            <a:r>
              <a:rPr lang="zh-TW" altLang="en-US" sz="4000" dirty="0" smtClean="0"/>
              <a:t>改變從今年開始</a:t>
            </a:r>
            <a:endParaRPr lang="zh-TW" altLang="en-US" sz="4000" dirty="0"/>
          </a:p>
        </p:txBody>
      </p:sp>
      <p:sp>
        <p:nvSpPr>
          <p:cNvPr id="4" name="投影片編號版面配置區 3"/>
          <p:cNvSpPr>
            <a:spLocks noGrp="1"/>
          </p:cNvSpPr>
          <p:nvPr>
            <p:ph type="sldNum" sz="quarter" idx="10"/>
          </p:nvPr>
        </p:nvSpPr>
        <p:spPr/>
        <p:txBody>
          <a:bodyPr/>
          <a:lstStyle/>
          <a:p>
            <a:pPr>
              <a:defRPr/>
            </a:pPr>
            <a:fld id="{72BB180D-FBBB-4CFB-9BB9-EE0338A47389}" type="slidenum">
              <a:rPr lang="zh-TW" altLang="en-US" smtClean="0"/>
              <a:pPr>
                <a:defRPr/>
              </a:pPr>
              <a:t>21</a:t>
            </a:fld>
            <a:endParaRPr lang="en-US" altLang="zh-TW" dirty="0"/>
          </a:p>
        </p:txBody>
      </p:sp>
      <p:sp>
        <p:nvSpPr>
          <p:cNvPr id="5" name="內容版面配置區 3"/>
          <p:cNvSpPr>
            <a:spLocks noGrp="1"/>
          </p:cNvSpPr>
          <p:nvPr>
            <p:ph type="subTitle" idx="1"/>
          </p:nvPr>
        </p:nvSpPr>
        <p:spPr>
          <a:xfrm>
            <a:off x="2654871" y="1052736"/>
            <a:ext cx="4843264" cy="648072"/>
          </a:xfrm>
          <a:prstGeom prst="roundRect">
            <a:avLst/>
          </a:prstGeom>
          <a:solidFill>
            <a:schemeClr val="accent4">
              <a:lumMod val="40000"/>
              <a:lumOff val="60000"/>
              <a:alpha val="5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lgn="ctr">
              <a:lnSpc>
                <a:spcPts val="1000"/>
              </a:lnSpc>
              <a:buNone/>
              <a:defRPr/>
            </a:pPr>
            <a:r>
              <a:rPr lang="en-US" altLang="zh-TW" sz="2400" dirty="0" smtClean="0">
                <a:solidFill>
                  <a:schemeClr val="accent3">
                    <a:lumMod val="50000"/>
                  </a:schemeClr>
                </a:solidFill>
                <a:latin typeface="標楷體" pitchFamily="65" charset="-120"/>
                <a:ea typeface="標楷體" pitchFamily="65" charset="-120"/>
              </a:rPr>
              <a:t>1992</a:t>
            </a:r>
            <a:r>
              <a:rPr lang="zh-TW" altLang="en-US" sz="2400" dirty="0" smtClean="0">
                <a:solidFill>
                  <a:schemeClr val="accent3">
                    <a:lumMod val="50000"/>
                  </a:schemeClr>
                </a:solidFill>
                <a:latin typeface="標楷體" pitchFamily="65" charset="-120"/>
                <a:ea typeface="標楷體" pitchFamily="65" charset="-120"/>
              </a:rPr>
              <a:t>年</a:t>
            </a:r>
            <a:r>
              <a:rPr lang="en-US" altLang="zh-TW" sz="2400" dirty="0" smtClean="0">
                <a:solidFill>
                  <a:schemeClr val="accent3">
                    <a:lumMod val="50000"/>
                  </a:schemeClr>
                </a:solidFill>
                <a:latin typeface="標楷體" pitchFamily="65" charset="-120"/>
                <a:ea typeface="標楷體" pitchFamily="65" charset="-120"/>
              </a:rPr>
              <a:t>COSO</a:t>
            </a:r>
            <a:r>
              <a:rPr lang="zh-TW" altLang="en-US" sz="2400" dirty="0" smtClean="0">
                <a:solidFill>
                  <a:schemeClr val="accent3">
                    <a:lumMod val="50000"/>
                  </a:schemeClr>
                </a:solidFill>
                <a:latin typeface="標楷體" pitchFamily="65" charset="-120"/>
                <a:ea typeface="標楷體" pitchFamily="65" charset="-120"/>
              </a:rPr>
              <a:t>內部控制整合架構</a:t>
            </a:r>
            <a:endParaRPr lang="zh-TW" altLang="en-US" sz="2400" dirty="0">
              <a:solidFill>
                <a:schemeClr val="accent3">
                  <a:lumMod val="50000"/>
                </a:schemeClr>
              </a:solidFill>
              <a:latin typeface="標楷體" pitchFamily="65" charset="-120"/>
              <a:ea typeface="標楷體" pitchFamily="65" charset="-120"/>
            </a:endParaRPr>
          </a:p>
        </p:txBody>
      </p:sp>
      <p:sp>
        <p:nvSpPr>
          <p:cNvPr id="7" name="向下箭號 6"/>
          <p:cNvSpPr/>
          <p:nvPr/>
        </p:nvSpPr>
        <p:spPr>
          <a:xfrm>
            <a:off x="2461308" y="1844824"/>
            <a:ext cx="5544616" cy="2808313"/>
          </a:xfrm>
          <a:prstGeom prst="downArrow">
            <a:avLst>
              <a:gd name="adj1" fmla="val 56846"/>
              <a:gd name="adj2" fmla="val 5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TW" dirty="0" smtClean="0">
              <a:solidFill>
                <a:srgbClr val="000099"/>
              </a:solidFill>
              <a:latin typeface="標楷體" pitchFamily="65" charset="-120"/>
              <a:ea typeface="標楷體" pitchFamily="65" charset="-120"/>
            </a:endParaRPr>
          </a:p>
          <a:p>
            <a:pPr algn="ctr">
              <a:defRPr/>
            </a:pPr>
            <a:r>
              <a:rPr lang="zh-TW" altLang="en-US" sz="2400" dirty="0" smtClean="0">
                <a:solidFill>
                  <a:srgbClr val="000099"/>
                </a:solidFill>
                <a:latin typeface="標楷體" pitchFamily="65" charset="-120"/>
                <a:ea typeface="標楷體" pitchFamily="65" charset="-120"/>
              </a:rPr>
              <a:t>更加關注治理問題</a:t>
            </a:r>
            <a:endParaRPr lang="en-US" altLang="zh-TW" sz="2400" dirty="0" smtClean="0">
              <a:solidFill>
                <a:srgbClr val="000099"/>
              </a:solidFill>
              <a:latin typeface="標楷體" pitchFamily="65" charset="-120"/>
              <a:ea typeface="標楷體" pitchFamily="65" charset="-120"/>
            </a:endParaRPr>
          </a:p>
          <a:p>
            <a:pPr algn="ctr">
              <a:defRPr/>
            </a:pPr>
            <a:r>
              <a:rPr lang="zh-TW" altLang="en-US" sz="2400" dirty="0">
                <a:solidFill>
                  <a:srgbClr val="000099"/>
                </a:solidFill>
                <a:latin typeface="標楷體" pitchFamily="65" charset="-120"/>
                <a:ea typeface="標楷體" pitchFamily="65" charset="-120"/>
              </a:rPr>
              <a:t>更加注重</a:t>
            </a:r>
            <a:r>
              <a:rPr lang="zh-TW" altLang="en-US" sz="2400" dirty="0" smtClean="0">
                <a:solidFill>
                  <a:srgbClr val="000099"/>
                </a:solidFill>
                <a:latin typeface="標楷體" pitchFamily="65" charset="-120"/>
                <a:ea typeface="標楷體" pitchFamily="65" charset="-120"/>
              </a:rPr>
              <a:t>風險</a:t>
            </a:r>
            <a:endParaRPr lang="en-US" altLang="zh-TW" sz="2400" dirty="0" smtClean="0">
              <a:solidFill>
                <a:srgbClr val="000099"/>
              </a:solidFill>
              <a:latin typeface="標楷體" pitchFamily="65" charset="-120"/>
              <a:ea typeface="標楷體" pitchFamily="65" charset="-120"/>
            </a:endParaRPr>
          </a:p>
          <a:p>
            <a:pPr algn="ctr">
              <a:defRPr/>
            </a:pPr>
            <a:r>
              <a:rPr lang="zh-TW" altLang="en-US" sz="2400" dirty="0">
                <a:solidFill>
                  <a:srgbClr val="000099"/>
                </a:solidFill>
                <a:latin typeface="標楷體" pitchFamily="65" charset="-120"/>
                <a:ea typeface="標楷體" pitchFamily="65" charset="-120"/>
              </a:rPr>
              <a:t>更加依賴創新複雜之</a:t>
            </a:r>
            <a:r>
              <a:rPr lang="zh-TW" altLang="en-US" sz="2400" dirty="0" smtClean="0">
                <a:solidFill>
                  <a:srgbClr val="000099"/>
                </a:solidFill>
                <a:latin typeface="標楷體" pitchFamily="65" charset="-120"/>
                <a:ea typeface="標楷體" pitchFamily="65" charset="-120"/>
              </a:rPr>
              <a:t>技術</a:t>
            </a:r>
            <a:endParaRPr lang="en-US" altLang="zh-TW" sz="2400" dirty="0" smtClean="0">
              <a:solidFill>
                <a:srgbClr val="000099"/>
              </a:solidFill>
              <a:latin typeface="標楷體" pitchFamily="65" charset="-120"/>
              <a:ea typeface="標楷體" pitchFamily="65" charset="-120"/>
            </a:endParaRPr>
          </a:p>
          <a:p>
            <a:pPr algn="ctr">
              <a:defRPr/>
            </a:pPr>
            <a:r>
              <a:rPr lang="zh-TW" altLang="en-US" sz="2400" dirty="0">
                <a:solidFill>
                  <a:srgbClr val="000099"/>
                </a:solidFill>
                <a:latin typeface="標楷體" pitchFamily="65" charset="-120"/>
                <a:ea typeface="標楷體" pitchFamily="65" charset="-120"/>
              </a:rPr>
              <a:t>層出不窮之監管要求</a:t>
            </a:r>
            <a:endParaRPr lang="en-US" altLang="zh-TW" sz="2400" dirty="0" smtClean="0">
              <a:solidFill>
                <a:srgbClr val="000099"/>
              </a:solidFill>
              <a:latin typeface="標楷體" pitchFamily="65" charset="-120"/>
              <a:ea typeface="標楷體" pitchFamily="65" charset="-120"/>
            </a:endParaRPr>
          </a:p>
          <a:p>
            <a:pPr algn="ctr">
              <a:defRPr/>
            </a:pPr>
            <a:r>
              <a:rPr lang="zh-TW" altLang="en-US" sz="2400" dirty="0">
                <a:solidFill>
                  <a:srgbClr val="000099"/>
                </a:solidFill>
                <a:latin typeface="標楷體" pitchFamily="65" charset="-120"/>
                <a:ea typeface="標楷體" pitchFamily="65" charset="-120"/>
              </a:rPr>
              <a:t>更複雜之組織結構與商業模式</a:t>
            </a:r>
          </a:p>
        </p:txBody>
      </p:sp>
      <p:sp>
        <p:nvSpPr>
          <p:cNvPr id="8" name="內容版面配置區 3"/>
          <p:cNvSpPr txBox="1">
            <a:spLocks/>
          </p:cNvSpPr>
          <p:nvPr/>
        </p:nvSpPr>
        <p:spPr>
          <a:xfrm>
            <a:off x="1372072" y="4653136"/>
            <a:ext cx="7408862" cy="1997508"/>
          </a:xfrm>
          <a:prstGeom prst="roundRect">
            <a:avLst/>
          </a:prstGeom>
          <a:solidFill>
            <a:schemeClr val="accent4">
              <a:lumMod val="40000"/>
              <a:lumOff val="60000"/>
              <a:alpha val="5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1"/>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1"/>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1"/>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1"/>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lt1"/>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lt1"/>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lt1"/>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lt1"/>
                </a:solidFill>
                <a:latin typeface="+mn-lt"/>
                <a:ea typeface="+mn-ea"/>
                <a:cs typeface="+mn-cs"/>
              </a:defRPr>
            </a:lvl9pPr>
          </a:lstStyle>
          <a:p>
            <a:pPr marL="0" indent="0" algn="ctr">
              <a:lnSpc>
                <a:spcPts val="1200"/>
              </a:lnSpc>
              <a:spcBef>
                <a:spcPts val="3600"/>
              </a:spcBef>
              <a:buNone/>
              <a:defRPr/>
            </a:pPr>
            <a:r>
              <a:rPr lang="en-US" altLang="zh-TW" sz="3200" b="1" dirty="0" smtClean="0">
                <a:latin typeface="標楷體" pitchFamily="65" charset="-120"/>
                <a:ea typeface="標楷體" pitchFamily="65" charset="-120"/>
              </a:rPr>
              <a:t>2013</a:t>
            </a:r>
            <a:r>
              <a:rPr lang="zh-TW" altLang="en-US" sz="3200" b="1" dirty="0" smtClean="0">
                <a:latin typeface="標楷體" pitchFamily="65" charset="-120"/>
                <a:ea typeface="標楷體" pitchFamily="65" charset="-120"/>
              </a:rPr>
              <a:t>年新版內部控制整合架構</a:t>
            </a:r>
            <a:endParaRPr lang="en-US" altLang="zh-TW" sz="3200" b="1" dirty="0">
              <a:latin typeface="標楷體" pitchFamily="65" charset="-120"/>
              <a:ea typeface="標楷體" pitchFamily="65" charset="-120"/>
            </a:endParaRPr>
          </a:p>
          <a:p>
            <a:pPr marL="0" indent="0">
              <a:lnSpc>
                <a:spcPts val="1200"/>
              </a:lnSpc>
              <a:spcBef>
                <a:spcPts val="3600"/>
              </a:spcBef>
              <a:buNone/>
              <a:defRPr/>
            </a:pPr>
            <a:r>
              <a:rPr lang="en-US" altLang="zh-TW" b="1" dirty="0" smtClean="0">
                <a:latin typeface="標楷體" pitchFamily="65" charset="-120"/>
                <a:ea typeface="標楷體" pitchFamily="65" charset="-120"/>
              </a:rPr>
              <a:t>1.</a:t>
            </a:r>
            <a:r>
              <a:rPr lang="zh-TW" altLang="en-US" b="1" dirty="0" smtClean="0">
                <a:latin typeface="標楷體" pitchFamily="65" charset="-120"/>
                <a:ea typeface="標楷體" pitchFamily="65" charset="-120"/>
              </a:rPr>
              <a:t>財務面擴充至非財務面 </a:t>
            </a:r>
            <a:r>
              <a:rPr lang="en-US" altLang="zh-TW" b="1" dirty="0" smtClean="0">
                <a:latin typeface="標楷體" pitchFamily="65" charset="-120"/>
                <a:ea typeface="標楷體" pitchFamily="65" charset="-120"/>
              </a:rPr>
              <a:t>2.</a:t>
            </a:r>
            <a:r>
              <a:rPr lang="zh-TW" altLang="en-US" b="1" dirty="0" smtClean="0">
                <a:latin typeface="標楷體" pitchFamily="65" charset="-120"/>
                <a:ea typeface="標楷體" pitchFamily="65" charset="-120"/>
              </a:rPr>
              <a:t>增加公司治理觀念</a:t>
            </a:r>
            <a:endParaRPr lang="en-US" altLang="zh-TW" b="1" dirty="0" smtClean="0">
              <a:latin typeface="標楷體" pitchFamily="65" charset="-120"/>
              <a:ea typeface="標楷體" pitchFamily="65" charset="-120"/>
            </a:endParaRPr>
          </a:p>
          <a:p>
            <a:pPr marL="0" indent="0">
              <a:lnSpc>
                <a:spcPts val="1200"/>
              </a:lnSpc>
              <a:spcBef>
                <a:spcPts val="3600"/>
              </a:spcBef>
              <a:buNone/>
              <a:defRPr/>
            </a:pPr>
            <a:r>
              <a:rPr lang="en-US" altLang="zh-TW" b="1" dirty="0" smtClean="0">
                <a:latin typeface="標楷體" pitchFamily="65" charset="-120"/>
                <a:ea typeface="標楷體" pitchFamily="65" charset="-120"/>
              </a:rPr>
              <a:t>3.</a:t>
            </a:r>
            <a:r>
              <a:rPr lang="zh-TW" altLang="en-US" b="1" dirty="0" smtClean="0">
                <a:latin typeface="標楷體" pitchFamily="65" charset="-120"/>
                <a:ea typeface="標楷體" pitchFamily="65" charset="-120"/>
              </a:rPr>
              <a:t>強調管理當局之責任   </a:t>
            </a:r>
            <a:r>
              <a:rPr lang="en-US" altLang="zh-TW" b="1" dirty="0" smtClean="0">
                <a:latin typeface="標楷體" pitchFamily="65" charset="-120"/>
                <a:ea typeface="標楷體" pitchFamily="65" charset="-120"/>
              </a:rPr>
              <a:t>4.</a:t>
            </a:r>
            <a:r>
              <a:rPr lang="zh-TW" altLang="en-US" b="1" dirty="0" smtClean="0">
                <a:latin typeface="標楷體" pitchFamily="65" charset="-120"/>
                <a:ea typeface="標楷體" pitchFamily="65" charset="-120"/>
              </a:rPr>
              <a:t>加強反舞弊之內控</a:t>
            </a:r>
            <a:endParaRPr lang="zh-TW" altLang="en-US" b="1" dirty="0">
              <a:latin typeface="標楷體" pitchFamily="65" charset="-120"/>
              <a:ea typeface="標楷體" pitchFamily="65" charset="-120"/>
            </a:endParaRPr>
          </a:p>
        </p:txBody>
      </p:sp>
      <p:sp>
        <p:nvSpPr>
          <p:cNvPr id="9" name="弧形向右箭號 8"/>
          <p:cNvSpPr/>
          <p:nvPr/>
        </p:nvSpPr>
        <p:spPr>
          <a:xfrm>
            <a:off x="1475656" y="1988840"/>
            <a:ext cx="731520" cy="266429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0" name="矩形 9"/>
          <p:cNvSpPr/>
          <p:nvPr/>
        </p:nvSpPr>
        <p:spPr>
          <a:xfrm>
            <a:off x="1474403" y="2879371"/>
            <a:ext cx="1758434" cy="400110"/>
          </a:xfrm>
          <a:prstGeom prst="rect">
            <a:avLst/>
          </a:prstGeom>
        </p:spPr>
        <p:txBody>
          <a:bodyPr wrap="square">
            <a:spAutoFit/>
          </a:bodyPr>
          <a:lstStyle/>
          <a:p>
            <a:r>
              <a:rPr lang="en-US" altLang="zh-TW" b="1" dirty="0" smtClean="0">
                <a:latin typeface="標楷體" pitchFamily="65" charset="-120"/>
                <a:ea typeface="標楷體" pitchFamily="65" charset="-120"/>
              </a:rPr>
              <a:t>20</a:t>
            </a:r>
            <a:r>
              <a:rPr lang="zh-TW" altLang="en-US" b="1" dirty="0" smtClean="0">
                <a:latin typeface="標楷體" pitchFamily="65" charset="-120"/>
                <a:ea typeface="標楷體" pitchFamily="65" charset="-120"/>
              </a:rPr>
              <a:t>年環境變化</a:t>
            </a:r>
            <a:endParaRPr lang="zh-TW" altLang="en-US" b="1" dirty="0">
              <a:latin typeface="標楷體" pitchFamily="65" charset="-120"/>
              <a:ea typeface="標楷體" pitchFamily="65" charset="-120"/>
            </a:endParaRPr>
          </a:p>
        </p:txBody>
      </p:sp>
    </p:spTree>
    <p:extLst>
      <p:ext uri="{BB962C8B-B14F-4D97-AF65-F5344CB8AC3E}">
        <p14:creationId xmlns:p14="http://schemas.microsoft.com/office/powerpoint/2010/main" val="365844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lide(fromTop)">
                                      <p:cBhvr>
                                        <p:cTn id="12" dur="1000"/>
                                        <p:tgtEl>
                                          <p:spTgt spid="7"/>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35100" y="274638"/>
            <a:ext cx="7499350" cy="922114"/>
          </a:xfrm>
        </p:spPr>
        <p:txBody>
          <a:bodyPr/>
          <a:lstStyle/>
          <a:p>
            <a:r>
              <a:rPr lang="zh-TW" altLang="en-US" dirty="0" smtClean="0"/>
              <a:t>內部控制五大要素行動原則</a:t>
            </a:r>
            <a:endParaRPr lang="zh-TW" altLang="en-US" dirty="0"/>
          </a:p>
        </p:txBody>
      </p:sp>
      <p:sp>
        <p:nvSpPr>
          <p:cNvPr id="3" name="投影片編號版面配置區 2"/>
          <p:cNvSpPr>
            <a:spLocks noGrp="1"/>
          </p:cNvSpPr>
          <p:nvPr>
            <p:ph type="sldNum" sz="quarter" idx="10"/>
          </p:nvPr>
        </p:nvSpPr>
        <p:spPr/>
        <p:txBody>
          <a:bodyPr/>
          <a:lstStyle/>
          <a:p>
            <a:pPr>
              <a:defRPr/>
            </a:pPr>
            <a:fld id="{57633127-3F85-410E-90E9-65BCBDD73BE8}" type="slidenum">
              <a:rPr lang="zh-TW" altLang="en-US" smtClean="0"/>
              <a:pPr>
                <a:defRPr/>
              </a:pPr>
              <a:t>22</a:t>
            </a:fld>
            <a:endParaRPr lang="en-US" altLang="zh-TW" dirty="0"/>
          </a:p>
        </p:txBody>
      </p:sp>
      <p:sp>
        <p:nvSpPr>
          <p:cNvPr id="4" name="矩形 3"/>
          <p:cNvSpPr/>
          <p:nvPr/>
        </p:nvSpPr>
        <p:spPr>
          <a:xfrm>
            <a:off x="1043608" y="1196752"/>
            <a:ext cx="2016224" cy="136815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dirty="0" smtClean="0">
                <a:solidFill>
                  <a:schemeClr val="tx1"/>
                </a:solidFill>
                <a:latin typeface="標楷體" pitchFamily="65" charset="-120"/>
                <a:ea typeface="標楷體" pitchFamily="65" charset="-120"/>
              </a:rPr>
              <a:t>控制環境</a:t>
            </a:r>
            <a:endParaRPr lang="zh-TW" altLang="en-US" sz="2400" dirty="0">
              <a:solidFill>
                <a:schemeClr val="tx1"/>
              </a:solidFill>
              <a:latin typeface="標楷體" pitchFamily="65" charset="-120"/>
              <a:ea typeface="標楷體" pitchFamily="65" charset="-120"/>
            </a:endParaRPr>
          </a:p>
        </p:txBody>
      </p:sp>
      <p:sp>
        <p:nvSpPr>
          <p:cNvPr id="5" name="矩形 4"/>
          <p:cNvSpPr/>
          <p:nvPr/>
        </p:nvSpPr>
        <p:spPr>
          <a:xfrm>
            <a:off x="1048457" y="2662064"/>
            <a:ext cx="2016224" cy="90638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dirty="0" smtClean="0">
                <a:solidFill>
                  <a:schemeClr val="tx1"/>
                </a:solidFill>
                <a:latin typeface="標楷體" pitchFamily="65" charset="-120"/>
                <a:ea typeface="標楷體" pitchFamily="65" charset="-120"/>
              </a:rPr>
              <a:t>風險評估</a:t>
            </a:r>
            <a:endParaRPr lang="zh-TW" altLang="en-US" sz="2400" dirty="0">
              <a:solidFill>
                <a:schemeClr val="tx1"/>
              </a:solidFill>
              <a:latin typeface="標楷體" pitchFamily="65" charset="-120"/>
              <a:ea typeface="標楷體" pitchFamily="65" charset="-120"/>
            </a:endParaRPr>
          </a:p>
        </p:txBody>
      </p:sp>
      <p:sp>
        <p:nvSpPr>
          <p:cNvPr id="6" name="矩形 5"/>
          <p:cNvSpPr/>
          <p:nvPr/>
        </p:nvSpPr>
        <p:spPr>
          <a:xfrm>
            <a:off x="1043608" y="3726605"/>
            <a:ext cx="2016224" cy="81724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dirty="0" smtClean="0">
                <a:solidFill>
                  <a:schemeClr val="tx1"/>
                </a:solidFill>
                <a:latin typeface="標楷體" pitchFamily="65" charset="-120"/>
                <a:ea typeface="標楷體" pitchFamily="65" charset="-120"/>
              </a:rPr>
              <a:t>控制活動</a:t>
            </a:r>
            <a:endParaRPr lang="zh-TW" altLang="en-US" sz="2400" dirty="0">
              <a:solidFill>
                <a:schemeClr val="tx1"/>
              </a:solidFill>
              <a:latin typeface="標楷體" pitchFamily="65" charset="-120"/>
              <a:ea typeface="標楷體" pitchFamily="65" charset="-120"/>
            </a:endParaRPr>
          </a:p>
        </p:txBody>
      </p:sp>
      <p:sp>
        <p:nvSpPr>
          <p:cNvPr id="7" name="矩形 6"/>
          <p:cNvSpPr/>
          <p:nvPr/>
        </p:nvSpPr>
        <p:spPr>
          <a:xfrm>
            <a:off x="1066215" y="4931762"/>
            <a:ext cx="2016224" cy="79208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dirty="0" smtClean="0">
                <a:solidFill>
                  <a:schemeClr val="tx1"/>
                </a:solidFill>
                <a:latin typeface="標楷體" pitchFamily="65" charset="-120"/>
                <a:ea typeface="標楷體" pitchFamily="65" charset="-120"/>
              </a:rPr>
              <a:t>資訊與溝通</a:t>
            </a:r>
            <a:endParaRPr lang="zh-TW" altLang="en-US" sz="2400" dirty="0">
              <a:solidFill>
                <a:schemeClr val="tx1"/>
              </a:solidFill>
              <a:latin typeface="標楷體" pitchFamily="65" charset="-120"/>
              <a:ea typeface="標楷體" pitchFamily="65" charset="-120"/>
            </a:endParaRPr>
          </a:p>
        </p:txBody>
      </p:sp>
      <p:sp>
        <p:nvSpPr>
          <p:cNvPr id="8" name="矩形 7"/>
          <p:cNvSpPr/>
          <p:nvPr/>
        </p:nvSpPr>
        <p:spPr>
          <a:xfrm>
            <a:off x="1043608" y="5949280"/>
            <a:ext cx="2016224" cy="84239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dirty="0" smtClean="0">
                <a:solidFill>
                  <a:schemeClr val="tx1"/>
                </a:solidFill>
                <a:latin typeface="標楷體" pitchFamily="65" charset="-120"/>
                <a:ea typeface="標楷體" pitchFamily="65" charset="-120"/>
              </a:rPr>
              <a:t>監督</a:t>
            </a:r>
            <a:endParaRPr lang="zh-TW" altLang="en-US" sz="2400" dirty="0">
              <a:solidFill>
                <a:schemeClr val="tx1"/>
              </a:solidFill>
              <a:latin typeface="標楷體" pitchFamily="65" charset="-120"/>
              <a:ea typeface="標楷體" pitchFamily="65" charset="-120"/>
            </a:endParaRPr>
          </a:p>
        </p:txBody>
      </p:sp>
      <p:sp>
        <p:nvSpPr>
          <p:cNvPr id="9" name="圓角矩形 8"/>
          <p:cNvSpPr/>
          <p:nvPr/>
        </p:nvSpPr>
        <p:spPr>
          <a:xfrm>
            <a:off x="3257661" y="1148172"/>
            <a:ext cx="5616624" cy="146531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800" dirty="0" smtClean="0">
                <a:solidFill>
                  <a:schemeClr val="tx1"/>
                </a:solidFill>
                <a:latin typeface="標楷體" pitchFamily="65" charset="-120"/>
                <a:ea typeface="標楷體" pitchFamily="65" charset="-120"/>
              </a:rPr>
              <a:t>1.</a:t>
            </a:r>
            <a:r>
              <a:rPr lang="zh-TW" altLang="en-US" sz="1800" b="1" dirty="0" smtClean="0">
                <a:solidFill>
                  <a:schemeClr val="tx1"/>
                </a:solidFill>
                <a:latin typeface="標楷體" pitchFamily="65" charset="-120"/>
                <a:ea typeface="標楷體" pitchFamily="65" charset="-120"/>
              </a:rPr>
              <a:t>組織對誠正與道德價值表明承諾</a:t>
            </a:r>
            <a:endParaRPr lang="en-US" altLang="zh-TW" sz="1800" b="1" dirty="0" smtClean="0">
              <a:solidFill>
                <a:schemeClr val="tx1"/>
              </a:solidFill>
              <a:latin typeface="標楷體" pitchFamily="65" charset="-120"/>
              <a:ea typeface="標楷體" pitchFamily="65" charset="-120"/>
            </a:endParaRPr>
          </a:p>
          <a:p>
            <a:r>
              <a:rPr lang="en-US" altLang="zh-TW" sz="1800" b="1" dirty="0" smtClean="0">
                <a:solidFill>
                  <a:schemeClr val="tx1"/>
                </a:solidFill>
                <a:latin typeface="標楷體" pitchFamily="65" charset="-120"/>
                <a:ea typeface="標楷體" pitchFamily="65" charset="-120"/>
              </a:rPr>
              <a:t>2.</a:t>
            </a:r>
            <a:r>
              <a:rPr lang="zh-TW" altLang="en-US" sz="1800" b="1" dirty="0" smtClean="0">
                <a:solidFill>
                  <a:schemeClr val="tx1"/>
                </a:solidFill>
                <a:latin typeface="標楷體" pitchFamily="65" charset="-120"/>
                <a:ea typeface="標楷體" pitchFamily="65" charset="-120"/>
              </a:rPr>
              <a:t>董事會展現管理獨立性，並執行監督之責</a:t>
            </a:r>
            <a:endParaRPr lang="en-US" altLang="zh-TW" sz="1800" b="1" dirty="0" smtClean="0">
              <a:solidFill>
                <a:schemeClr val="tx1"/>
              </a:solidFill>
              <a:latin typeface="標楷體" pitchFamily="65" charset="-120"/>
              <a:ea typeface="標楷體" pitchFamily="65" charset="-120"/>
            </a:endParaRPr>
          </a:p>
          <a:p>
            <a:r>
              <a:rPr lang="en-US" altLang="zh-TW" sz="1800" b="1" dirty="0" smtClean="0">
                <a:solidFill>
                  <a:schemeClr val="tx1"/>
                </a:solidFill>
                <a:latin typeface="標楷體" pitchFamily="65" charset="-120"/>
                <a:ea typeface="標楷體" pitchFamily="65" charset="-120"/>
              </a:rPr>
              <a:t>3.</a:t>
            </a:r>
            <a:r>
              <a:rPr lang="zh-TW" altLang="en-US" sz="1800" b="1" dirty="0" smtClean="0">
                <a:solidFill>
                  <a:schemeClr val="tx1"/>
                </a:solidFill>
                <a:latin typeface="標楷體" pitchFamily="65" charset="-120"/>
                <a:ea typeface="標楷體" pitchFamily="65" charset="-120"/>
              </a:rPr>
              <a:t>管理階層建立組織結構，董事會監督及適當授權</a:t>
            </a:r>
            <a:endParaRPr lang="en-US" altLang="zh-TW" sz="1800" b="1" dirty="0" smtClean="0">
              <a:solidFill>
                <a:schemeClr val="tx1"/>
              </a:solidFill>
              <a:latin typeface="標楷體" pitchFamily="65" charset="-120"/>
              <a:ea typeface="標楷體" pitchFamily="65" charset="-120"/>
            </a:endParaRPr>
          </a:p>
          <a:p>
            <a:r>
              <a:rPr lang="en-US" altLang="zh-TW" sz="1800" b="1" dirty="0" smtClean="0">
                <a:solidFill>
                  <a:schemeClr val="tx1"/>
                </a:solidFill>
                <a:latin typeface="標楷體" pitchFamily="65" charset="-120"/>
                <a:ea typeface="標楷體" pitchFamily="65" charset="-120"/>
              </a:rPr>
              <a:t>4.</a:t>
            </a:r>
            <a:r>
              <a:rPr lang="zh-TW" altLang="en-US" sz="1800" b="1" dirty="0" smtClean="0">
                <a:solidFill>
                  <a:schemeClr val="tx1"/>
                </a:solidFill>
                <a:latin typeface="標楷體" pitchFamily="65" charset="-120"/>
                <a:ea typeface="標楷體" pitchFamily="65" charset="-120"/>
              </a:rPr>
              <a:t>展現吸引、發展及留住適任人才之承諾</a:t>
            </a:r>
            <a:endParaRPr lang="en-US" altLang="zh-TW" sz="1800" b="1" dirty="0" smtClean="0">
              <a:solidFill>
                <a:schemeClr val="tx1"/>
              </a:solidFill>
              <a:latin typeface="標楷體" pitchFamily="65" charset="-120"/>
              <a:ea typeface="標楷體" pitchFamily="65" charset="-120"/>
            </a:endParaRPr>
          </a:p>
          <a:p>
            <a:r>
              <a:rPr lang="en-US" altLang="zh-TW" sz="1800" b="1" dirty="0" smtClean="0">
                <a:solidFill>
                  <a:schemeClr val="tx1"/>
                </a:solidFill>
                <a:latin typeface="標楷體" pitchFamily="65" charset="-120"/>
                <a:ea typeface="標楷體" pitchFamily="65" charset="-120"/>
              </a:rPr>
              <a:t>5.</a:t>
            </a:r>
            <a:r>
              <a:rPr lang="zh-TW" altLang="en-US" sz="1800" b="1" dirty="0" smtClean="0">
                <a:solidFill>
                  <a:schemeClr val="tx1"/>
                </a:solidFill>
                <a:latin typeface="標楷體" pitchFamily="65" charset="-120"/>
                <a:ea typeface="標楷體" pitchFamily="65" charset="-120"/>
              </a:rPr>
              <a:t>追求目標時需要維持個體對內部控制都應負有責任</a:t>
            </a:r>
            <a:endParaRPr lang="zh-TW" altLang="en-US" sz="1800" b="1" dirty="0">
              <a:solidFill>
                <a:schemeClr val="tx1"/>
              </a:solidFill>
              <a:latin typeface="標楷體" pitchFamily="65" charset="-120"/>
              <a:ea typeface="標楷體" pitchFamily="65" charset="-120"/>
            </a:endParaRPr>
          </a:p>
        </p:txBody>
      </p:sp>
      <p:sp>
        <p:nvSpPr>
          <p:cNvPr id="10" name="圓角矩形 9"/>
          <p:cNvSpPr/>
          <p:nvPr/>
        </p:nvSpPr>
        <p:spPr>
          <a:xfrm>
            <a:off x="3257661" y="2662064"/>
            <a:ext cx="5616624" cy="102413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800" b="1" dirty="0" smtClean="0">
                <a:solidFill>
                  <a:schemeClr val="tx1"/>
                </a:solidFill>
                <a:latin typeface="標楷體" pitchFamily="65" charset="-120"/>
                <a:ea typeface="標楷體" pitchFamily="65" charset="-120"/>
              </a:rPr>
              <a:t>6.</a:t>
            </a:r>
            <a:r>
              <a:rPr lang="zh-TW" altLang="en-US" sz="1800" b="1" dirty="0" smtClean="0">
                <a:solidFill>
                  <a:schemeClr val="tx1"/>
                </a:solidFill>
                <a:latin typeface="標楷體" pitchFamily="65" charset="-120"/>
                <a:ea typeface="標楷體" pitchFamily="65" charset="-120"/>
              </a:rPr>
              <a:t>組織指定充分明確之目標</a:t>
            </a:r>
            <a:endParaRPr lang="en-US" altLang="zh-TW" sz="1800" b="1" dirty="0" smtClean="0">
              <a:solidFill>
                <a:schemeClr val="tx1"/>
              </a:solidFill>
              <a:latin typeface="標楷體" pitchFamily="65" charset="-120"/>
              <a:ea typeface="標楷體" pitchFamily="65" charset="-120"/>
            </a:endParaRPr>
          </a:p>
          <a:p>
            <a:r>
              <a:rPr lang="en-US" altLang="zh-TW" sz="1800" b="1" dirty="0" smtClean="0">
                <a:solidFill>
                  <a:schemeClr val="tx1"/>
                </a:solidFill>
                <a:latin typeface="標楷體" pitchFamily="65" charset="-120"/>
                <a:ea typeface="標楷體" pitchFamily="65" charset="-120"/>
              </a:rPr>
              <a:t>7.</a:t>
            </a:r>
            <a:r>
              <a:rPr lang="zh-TW" altLang="en-US" sz="1800" b="1" dirty="0" smtClean="0">
                <a:solidFill>
                  <a:schemeClr val="tx1"/>
                </a:solidFill>
                <a:latin typeface="標楷體" pitchFamily="65" charset="-120"/>
                <a:ea typeface="標楷體" pitchFamily="65" charset="-120"/>
              </a:rPr>
              <a:t>辨認應承擔之風險並分析及管理該風險</a:t>
            </a:r>
            <a:endParaRPr lang="en-US" altLang="zh-TW" sz="1800" b="1" dirty="0" smtClean="0">
              <a:solidFill>
                <a:schemeClr val="tx1"/>
              </a:solidFill>
              <a:latin typeface="標楷體" pitchFamily="65" charset="-120"/>
              <a:ea typeface="標楷體" pitchFamily="65" charset="-120"/>
            </a:endParaRPr>
          </a:p>
          <a:p>
            <a:r>
              <a:rPr lang="en-US" altLang="zh-TW" sz="1800" b="1" dirty="0" smtClean="0">
                <a:solidFill>
                  <a:schemeClr val="tx1"/>
                </a:solidFill>
                <a:latin typeface="標楷體" pitchFamily="65" charset="-120"/>
                <a:ea typeface="標楷體" pitchFamily="65" charset="-120"/>
              </a:rPr>
              <a:t>8.</a:t>
            </a:r>
            <a:r>
              <a:rPr lang="zh-TW" altLang="en-US" sz="1800" b="1" dirty="0" smtClean="0">
                <a:solidFill>
                  <a:schemeClr val="tx1"/>
                </a:solidFill>
                <a:latin typeface="標楷體" pitchFamily="65" charset="-120"/>
                <a:ea typeface="標楷體" pitchFamily="65" charset="-120"/>
              </a:rPr>
              <a:t>評估舞弊風險</a:t>
            </a:r>
            <a:endParaRPr lang="en-US" altLang="zh-TW" sz="1800" b="1" dirty="0" smtClean="0">
              <a:solidFill>
                <a:schemeClr val="tx1"/>
              </a:solidFill>
              <a:latin typeface="標楷體" pitchFamily="65" charset="-120"/>
              <a:ea typeface="標楷體" pitchFamily="65" charset="-120"/>
            </a:endParaRPr>
          </a:p>
          <a:p>
            <a:r>
              <a:rPr lang="en-US" altLang="zh-TW" sz="1800" b="1" dirty="0" smtClean="0">
                <a:solidFill>
                  <a:schemeClr val="tx1"/>
                </a:solidFill>
                <a:latin typeface="標楷體" pitchFamily="65" charset="-120"/>
                <a:ea typeface="標楷體" pitchFamily="65" charset="-120"/>
              </a:rPr>
              <a:t>9.</a:t>
            </a:r>
            <a:r>
              <a:rPr lang="zh-TW" altLang="en-US" sz="1800" b="1" dirty="0" smtClean="0">
                <a:solidFill>
                  <a:schemeClr val="tx1"/>
                </a:solidFill>
                <a:latin typeface="標楷體" pitchFamily="65" charset="-120"/>
                <a:ea typeface="標楷體" pitchFamily="65" charset="-120"/>
              </a:rPr>
              <a:t>辨認及分析會嚴重影響公司內部控制之風險</a:t>
            </a:r>
            <a:endParaRPr lang="zh-TW" altLang="en-US" sz="1800" b="1" dirty="0">
              <a:solidFill>
                <a:schemeClr val="tx1"/>
              </a:solidFill>
              <a:latin typeface="標楷體" pitchFamily="65" charset="-120"/>
              <a:ea typeface="標楷體" pitchFamily="65" charset="-120"/>
            </a:endParaRPr>
          </a:p>
        </p:txBody>
      </p:sp>
      <p:sp>
        <p:nvSpPr>
          <p:cNvPr id="11" name="圓角矩形 10"/>
          <p:cNvSpPr/>
          <p:nvPr/>
        </p:nvSpPr>
        <p:spPr>
          <a:xfrm>
            <a:off x="3290647" y="3726605"/>
            <a:ext cx="5615020" cy="99403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800" b="1" dirty="0" smtClean="0">
                <a:solidFill>
                  <a:schemeClr val="tx1"/>
                </a:solidFill>
                <a:latin typeface="標楷體" pitchFamily="65" charset="-120"/>
                <a:ea typeface="標楷體" pitchFamily="65" charset="-120"/>
              </a:rPr>
              <a:t>10.</a:t>
            </a:r>
            <a:r>
              <a:rPr lang="zh-TW" altLang="en-US" sz="1800" b="1" dirty="0" smtClean="0">
                <a:solidFill>
                  <a:schemeClr val="tx1"/>
                </a:solidFill>
                <a:latin typeface="標楷體" pitchFamily="65" charset="-120"/>
                <a:ea typeface="標楷體" pitchFamily="65" charset="-120"/>
              </a:rPr>
              <a:t>選擇及建立控制活動以降低風險之可接受程度</a:t>
            </a:r>
            <a:endParaRPr lang="en-US" altLang="zh-TW" sz="1800" b="1" dirty="0" smtClean="0">
              <a:solidFill>
                <a:schemeClr val="tx1"/>
              </a:solidFill>
              <a:latin typeface="標楷體" pitchFamily="65" charset="-120"/>
              <a:ea typeface="標楷體" pitchFamily="65" charset="-120"/>
            </a:endParaRPr>
          </a:p>
          <a:p>
            <a:r>
              <a:rPr lang="en-US" altLang="zh-TW" sz="1800" b="1" dirty="0" smtClean="0">
                <a:solidFill>
                  <a:schemeClr val="tx1"/>
                </a:solidFill>
                <a:latin typeface="標楷體" pitchFamily="65" charset="-120"/>
                <a:ea typeface="標楷體" pitchFamily="65" charset="-120"/>
              </a:rPr>
              <a:t>11.</a:t>
            </a:r>
            <a:r>
              <a:rPr lang="zh-TW" altLang="en-US" sz="1800" b="1" dirty="0" smtClean="0">
                <a:solidFill>
                  <a:schemeClr val="tx1"/>
                </a:solidFill>
                <a:latin typeface="標楷體" pitchFamily="65" charset="-120"/>
                <a:ea typeface="標楷體" pitchFamily="65" charset="-120"/>
              </a:rPr>
              <a:t>選擇並發展資訊科技之一般控制</a:t>
            </a:r>
            <a:endParaRPr lang="en-US" altLang="zh-TW" sz="1800" b="1" dirty="0" smtClean="0">
              <a:solidFill>
                <a:schemeClr val="tx1"/>
              </a:solidFill>
              <a:latin typeface="標楷體" pitchFamily="65" charset="-120"/>
              <a:ea typeface="標楷體" pitchFamily="65" charset="-120"/>
            </a:endParaRPr>
          </a:p>
          <a:p>
            <a:r>
              <a:rPr lang="en-US" altLang="zh-TW" sz="1800" b="1" dirty="0" smtClean="0">
                <a:solidFill>
                  <a:schemeClr val="tx1"/>
                </a:solidFill>
                <a:latin typeface="標楷體" pitchFamily="65" charset="-120"/>
                <a:ea typeface="標楷體" pitchFamily="65" charset="-120"/>
              </a:rPr>
              <a:t>12.</a:t>
            </a:r>
            <a:r>
              <a:rPr lang="zh-TW" altLang="en-US" sz="1800" b="1" dirty="0" smtClean="0">
                <a:solidFill>
                  <a:schemeClr val="tx1"/>
                </a:solidFill>
                <a:latin typeface="標楷體" pitchFamily="65" charset="-120"/>
                <a:ea typeface="標楷體" pitchFamily="65" charset="-120"/>
              </a:rPr>
              <a:t>展現政策下之控制活動</a:t>
            </a:r>
            <a:r>
              <a:rPr lang="zh-TW" altLang="en-US" sz="1800" b="1" dirty="0" smtClean="0">
                <a:solidFill>
                  <a:schemeClr val="tx1"/>
                </a:solidFill>
                <a:latin typeface="新細明體"/>
                <a:ea typeface="新細明體"/>
              </a:rPr>
              <a:t>，</a:t>
            </a:r>
            <a:r>
              <a:rPr lang="zh-TW" altLang="en-US" sz="1800" b="1" dirty="0" smtClean="0">
                <a:solidFill>
                  <a:schemeClr val="tx1"/>
                </a:solidFill>
                <a:latin typeface="標楷體" pitchFamily="65" charset="-120"/>
                <a:ea typeface="標楷體" pitchFamily="65" charset="-120"/>
              </a:rPr>
              <a:t>並建立攸關之程序以實現政策</a:t>
            </a:r>
            <a:endParaRPr lang="zh-TW" altLang="en-US" sz="1800" b="1" dirty="0">
              <a:solidFill>
                <a:schemeClr val="tx1"/>
              </a:solidFill>
              <a:latin typeface="標楷體" pitchFamily="65" charset="-120"/>
              <a:ea typeface="標楷體" pitchFamily="65" charset="-120"/>
            </a:endParaRPr>
          </a:p>
        </p:txBody>
      </p:sp>
      <p:sp>
        <p:nvSpPr>
          <p:cNvPr id="12" name="圓角矩形 11"/>
          <p:cNvSpPr/>
          <p:nvPr/>
        </p:nvSpPr>
        <p:spPr>
          <a:xfrm>
            <a:off x="3313567" y="4720639"/>
            <a:ext cx="5616624" cy="121433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800" b="1" dirty="0" smtClean="0">
                <a:solidFill>
                  <a:schemeClr val="tx1"/>
                </a:solidFill>
                <a:latin typeface="標楷體" pitchFamily="65" charset="-120"/>
                <a:ea typeface="標楷體" pitchFamily="65" charset="-120"/>
              </a:rPr>
              <a:t>13.</a:t>
            </a:r>
            <a:r>
              <a:rPr lang="zh-TW" altLang="en-US" sz="1800" b="1" dirty="0" smtClean="0">
                <a:solidFill>
                  <a:schemeClr val="tx1"/>
                </a:solidFill>
                <a:latin typeface="標楷體" pitchFamily="65" charset="-120"/>
                <a:ea typeface="標楷體" pitchFamily="65" charset="-120"/>
              </a:rPr>
              <a:t>取得相關適切之資訊，以支持其他內部控制之功能運作</a:t>
            </a:r>
            <a:endParaRPr lang="en-US" altLang="zh-TW" sz="1800" b="1" dirty="0" smtClean="0">
              <a:solidFill>
                <a:schemeClr val="tx1"/>
              </a:solidFill>
              <a:latin typeface="標楷體" pitchFamily="65" charset="-120"/>
              <a:ea typeface="標楷體" pitchFamily="65" charset="-120"/>
            </a:endParaRPr>
          </a:p>
          <a:p>
            <a:r>
              <a:rPr lang="en-US" altLang="zh-TW" sz="1800" b="1" dirty="0" smtClean="0">
                <a:solidFill>
                  <a:schemeClr val="tx1"/>
                </a:solidFill>
                <a:latin typeface="標楷體" pitchFamily="65" charset="-120"/>
                <a:ea typeface="標楷體" pitchFamily="65" charset="-120"/>
              </a:rPr>
              <a:t>14.</a:t>
            </a:r>
            <a:r>
              <a:rPr lang="zh-TW" altLang="en-US" sz="1800" b="1" dirty="0" smtClean="0">
                <a:solidFill>
                  <a:schemeClr val="tx1"/>
                </a:solidFill>
                <a:latin typeface="標楷體" pitchFamily="65" charset="-120"/>
                <a:ea typeface="標楷體" pitchFamily="65" charset="-120"/>
              </a:rPr>
              <a:t>內部控制要素之運作需要企業之內部溝通</a:t>
            </a:r>
            <a:endParaRPr lang="en-US" altLang="zh-TW" sz="1800" b="1" dirty="0" smtClean="0">
              <a:solidFill>
                <a:schemeClr val="tx1"/>
              </a:solidFill>
              <a:latin typeface="標楷體" pitchFamily="65" charset="-120"/>
              <a:ea typeface="標楷體" pitchFamily="65" charset="-120"/>
            </a:endParaRPr>
          </a:p>
          <a:p>
            <a:r>
              <a:rPr lang="en-US" altLang="zh-TW" sz="1800" b="1" dirty="0" smtClean="0">
                <a:solidFill>
                  <a:schemeClr val="tx1"/>
                </a:solidFill>
                <a:latin typeface="標楷體" pitchFamily="65" charset="-120"/>
                <a:ea typeface="標楷體" pitchFamily="65" charset="-120"/>
              </a:rPr>
              <a:t>15.</a:t>
            </a:r>
            <a:r>
              <a:rPr lang="zh-TW" altLang="en-US" sz="1800" b="1" dirty="0" smtClean="0">
                <a:solidFill>
                  <a:schemeClr val="tx1"/>
                </a:solidFill>
                <a:latin typeface="標楷體" pitchFamily="65" charset="-120"/>
                <a:ea typeface="標楷體" pitchFamily="65" charset="-120"/>
              </a:rPr>
              <a:t>向外部人士溝通有關影響內部控制組成運作之事項</a:t>
            </a:r>
            <a:endParaRPr lang="zh-TW" altLang="en-US" sz="1800" b="1" dirty="0">
              <a:solidFill>
                <a:schemeClr val="tx1"/>
              </a:solidFill>
              <a:latin typeface="標楷體" pitchFamily="65" charset="-120"/>
              <a:ea typeface="標楷體" pitchFamily="65" charset="-120"/>
            </a:endParaRPr>
          </a:p>
        </p:txBody>
      </p:sp>
      <p:sp>
        <p:nvSpPr>
          <p:cNvPr id="13" name="圓角矩形 12"/>
          <p:cNvSpPr/>
          <p:nvPr/>
        </p:nvSpPr>
        <p:spPr>
          <a:xfrm>
            <a:off x="3296693" y="5949280"/>
            <a:ext cx="5595787" cy="84239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800" b="1" dirty="0" smtClean="0">
                <a:solidFill>
                  <a:schemeClr val="tx1"/>
                </a:solidFill>
                <a:latin typeface="標楷體" pitchFamily="65" charset="-120"/>
                <a:ea typeface="標楷體" pitchFamily="65" charset="-120"/>
              </a:rPr>
              <a:t>16.</a:t>
            </a:r>
            <a:r>
              <a:rPr lang="zh-TW" altLang="en-US" sz="1800" b="1" dirty="0" smtClean="0">
                <a:solidFill>
                  <a:schemeClr val="tx1"/>
                </a:solidFill>
                <a:latin typeface="標楷體" pitchFamily="65" charset="-120"/>
                <a:ea typeface="標楷體" pitchFamily="65" charset="-120"/>
              </a:rPr>
              <a:t>執行持續性及個別評估，確定內控是否存在並發揮功能</a:t>
            </a:r>
            <a:endParaRPr lang="en-US" altLang="zh-TW" sz="1800" b="1" dirty="0" smtClean="0">
              <a:solidFill>
                <a:schemeClr val="tx1"/>
              </a:solidFill>
              <a:latin typeface="標楷體" pitchFamily="65" charset="-120"/>
              <a:ea typeface="標楷體" pitchFamily="65" charset="-120"/>
            </a:endParaRPr>
          </a:p>
          <a:p>
            <a:r>
              <a:rPr lang="en-US" altLang="zh-TW" sz="1800" b="1" dirty="0" smtClean="0">
                <a:solidFill>
                  <a:schemeClr val="tx1"/>
                </a:solidFill>
                <a:latin typeface="標楷體" pitchFamily="65" charset="-120"/>
                <a:ea typeface="標楷體" pitchFamily="65" charset="-120"/>
              </a:rPr>
              <a:t>17.</a:t>
            </a:r>
            <a:r>
              <a:rPr lang="zh-TW" altLang="en-US" sz="1800" b="1" dirty="0" smtClean="0">
                <a:solidFill>
                  <a:schemeClr val="tx1"/>
                </a:solidFill>
                <a:latin typeface="標楷體" pitchFamily="65" charset="-120"/>
                <a:ea typeface="標楷體" pitchFamily="65" charset="-120"/>
              </a:rPr>
              <a:t>評估及溝通缺失</a:t>
            </a:r>
            <a:r>
              <a:rPr lang="zh-TW" altLang="en-US" sz="1800" b="1" dirty="0" smtClean="0">
                <a:solidFill>
                  <a:schemeClr val="tx1"/>
                </a:solidFill>
                <a:latin typeface="新細明體"/>
                <a:ea typeface="新細明體"/>
              </a:rPr>
              <a:t>，</a:t>
            </a:r>
            <a:r>
              <a:rPr lang="zh-TW" altLang="en-US" sz="1800" b="1" dirty="0" smtClean="0">
                <a:solidFill>
                  <a:schemeClr val="tx1"/>
                </a:solidFill>
                <a:latin typeface="標楷體" pitchFamily="65" charset="-120"/>
                <a:ea typeface="標楷體" pitchFamily="65" charset="-120"/>
              </a:rPr>
              <a:t>並採取糾正措施</a:t>
            </a:r>
            <a:endParaRPr lang="zh-TW" altLang="en-US" sz="1800" b="1"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val="33814597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pPr algn="ctr"/>
            <a:r>
              <a:rPr lang="zh-TW" altLang="en-US" dirty="0" smtClean="0"/>
              <a:t>重點精神</a:t>
            </a:r>
            <a:endParaRPr lang="zh-TW" altLang="en-US" dirty="0"/>
          </a:p>
        </p:txBody>
      </p:sp>
      <p:sp>
        <p:nvSpPr>
          <p:cNvPr id="3" name="副標題 2"/>
          <p:cNvSpPr>
            <a:spLocks noGrp="1"/>
          </p:cNvSpPr>
          <p:nvPr>
            <p:ph type="subTitle" idx="1"/>
          </p:nvPr>
        </p:nvSpPr>
        <p:spPr>
          <a:xfrm>
            <a:off x="1432560" y="1850064"/>
            <a:ext cx="7406640" cy="4099216"/>
          </a:xfrm>
        </p:spPr>
        <p:txBody>
          <a:bodyPr/>
          <a:lstStyle/>
          <a:p>
            <a:pPr algn="ctr"/>
            <a:endParaRPr lang="en-US" altLang="zh-TW" sz="4000" dirty="0" smtClean="0">
              <a:solidFill>
                <a:srgbClr val="FF0000"/>
              </a:solidFill>
            </a:endParaRPr>
          </a:p>
          <a:p>
            <a:pPr algn="ctr"/>
            <a:r>
              <a:rPr lang="zh-TW" altLang="en-US" sz="4000" dirty="0" smtClean="0">
                <a:solidFill>
                  <a:srgbClr val="FF0000"/>
                </a:solidFill>
              </a:rPr>
              <a:t>「</a:t>
            </a:r>
            <a:r>
              <a:rPr lang="zh-TW" altLang="en-US" sz="4000" b="1" dirty="0" smtClean="0">
                <a:solidFill>
                  <a:srgbClr val="FF0000"/>
                </a:solidFill>
              </a:rPr>
              <a:t>知悉、建立</a:t>
            </a:r>
            <a:r>
              <a:rPr lang="zh-TW" altLang="en-US" sz="4000" dirty="0" smtClean="0">
                <a:solidFill>
                  <a:srgbClr val="FF0000"/>
                </a:solidFill>
              </a:rPr>
              <a:t>」</a:t>
            </a:r>
            <a:r>
              <a:rPr lang="zh-TW" altLang="en-US" sz="3600" dirty="0" smtClean="0"/>
              <a:t>內部控制</a:t>
            </a:r>
            <a:endParaRPr lang="en-US" altLang="zh-TW" sz="3600" dirty="0" smtClean="0"/>
          </a:p>
          <a:p>
            <a:pPr algn="ctr"/>
            <a:endParaRPr lang="en-US" altLang="zh-TW" sz="3600" dirty="0"/>
          </a:p>
          <a:p>
            <a:pPr algn="ctr"/>
            <a:endParaRPr lang="en-US" altLang="zh-TW" sz="3600" dirty="0" smtClean="0"/>
          </a:p>
          <a:p>
            <a:pPr algn="ctr"/>
            <a:r>
              <a:rPr lang="zh-TW" altLang="en-US" sz="3600" dirty="0"/>
              <a:t>董事會與管理團隊</a:t>
            </a:r>
            <a:r>
              <a:rPr lang="zh-TW" altLang="en-US" sz="3600" dirty="0" smtClean="0"/>
              <a:t>之</a:t>
            </a:r>
            <a:endParaRPr lang="en-US" altLang="zh-TW" sz="3600" dirty="0"/>
          </a:p>
          <a:p>
            <a:pPr algn="ctr"/>
            <a:r>
              <a:rPr lang="zh-TW" altLang="en-US" sz="4000" dirty="0" smtClean="0">
                <a:solidFill>
                  <a:srgbClr val="FF0000"/>
                </a:solidFill>
              </a:rPr>
              <a:t>「</a:t>
            </a:r>
            <a:r>
              <a:rPr lang="zh-TW" altLang="en-US" sz="4000" b="1" dirty="0" smtClean="0">
                <a:solidFill>
                  <a:srgbClr val="FF0000"/>
                </a:solidFill>
              </a:rPr>
              <a:t>承諾與實踐</a:t>
            </a:r>
            <a:r>
              <a:rPr lang="zh-TW" altLang="en-US" sz="4000" dirty="0" smtClean="0">
                <a:solidFill>
                  <a:srgbClr val="FF0000"/>
                </a:solidFill>
              </a:rPr>
              <a:t>」</a:t>
            </a:r>
            <a:endParaRPr lang="zh-TW" altLang="en-US" sz="4000" dirty="0">
              <a:solidFill>
                <a:srgbClr val="FF0000"/>
              </a:solidFill>
            </a:endParaRPr>
          </a:p>
        </p:txBody>
      </p:sp>
      <p:sp>
        <p:nvSpPr>
          <p:cNvPr id="4" name="投影片編號版面配置區 3"/>
          <p:cNvSpPr>
            <a:spLocks noGrp="1"/>
          </p:cNvSpPr>
          <p:nvPr>
            <p:ph type="sldNum" sz="quarter" idx="10"/>
          </p:nvPr>
        </p:nvSpPr>
        <p:spPr/>
        <p:txBody>
          <a:bodyPr/>
          <a:lstStyle/>
          <a:p>
            <a:pPr>
              <a:defRPr/>
            </a:pPr>
            <a:fld id="{72BB180D-FBBB-4CFB-9BB9-EE0338A47389}" type="slidenum">
              <a:rPr lang="zh-TW" altLang="en-US" smtClean="0"/>
              <a:pPr>
                <a:defRPr/>
              </a:pPr>
              <a:t>23</a:t>
            </a:fld>
            <a:endParaRPr lang="en-US" altLang="zh-TW" dirty="0"/>
          </a:p>
        </p:txBody>
      </p:sp>
      <p:sp>
        <p:nvSpPr>
          <p:cNvPr id="5" name="向下箭號 4"/>
          <p:cNvSpPr/>
          <p:nvPr/>
        </p:nvSpPr>
        <p:spPr>
          <a:xfrm>
            <a:off x="4220928" y="3284984"/>
            <a:ext cx="1996800"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42651167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259632" y="332656"/>
            <a:ext cx="7406640" cy="864096"/>
          </a:xfrm>
        </p:spPr>
        <p:txBody>
          <a:bodyPr>
            <a:normAutofit/>
          </a:bodyPr>
          <a:lstStyle/>
          <a:p>
            <a:pPr algn="ctr"/>
            <a:r>
              <a:rPr lang="zh-TW" altLang="en-US" dirty="0" smtClean="0"/>
              <a:t>我國內部</a:t>
            </a:r>
            <a:r>
              <a:rPr lang="zh-TW" altLang="en-US" dirty="0"/>
              <a:t>控制規範之法規沿革</a:t>
            </a:r>
          </a:p>
        </p:txBody>
      </p:sp>
      <p:sp>
        <p:nvSpPr>
          <p:cNvPr id="4" name="投影片編號版面配置區 3"/>
          <p:cNvSpPr>
            <a:spLocks noGrp="1"/>
          </p:cNvSpPr>
          <p:nvPr>
            <p:ph type="sldNum" sz="quarter" idx="10"/>
          </p:nvPr>
        </p:nvSpPr>
        <p:spPr/>
        <p:txBody>
          <a:bodyPr/>
          <a:lstStyle/>
          <a:p>
            <a:pPr>
              <a:defRPr/>
            </a:pPr>
            <a:fld id="{72BB180D-FBBB-4CFB-9BB9-EE0338A47389}" type="slidenum">
              <a:rPr lang="zh-TW" altLang="en-US" smtClean="0"/>
              <a:pPr>
                <a:defRPr/>
              </a:pPr>
              <a:t>24</a:t>
            </a:fld>
            <a:endParaRPr lang="en-US" altLang="zh-TW" dirty="0"/>
          </a:p>
        </p:txBody>
      </p:sp>
      <p:graphicFrame>
        <p:nvGraphicFramePr>
          <p:cNvPr id="9" name="資料庫圖表 8"/>
          <p:cNvGraphicFramePr/>
          <p:nvPr>
            <p:extLst>
              <p:ext uri="{D42A27DB-BD31-4B8C-83A1-F6EECF244321}">
                <p14:modId xmlns:p14="http://schemas.microsoft.com/office/powerpoint/2010/main" val="2414340766"/>
              </p:ext>
            </p:extLst>
          </p:nvPr>
        </p:nvGraphicFramePr>
        <p:xfrm>
          <a:off x="1043608" y="1340768"/>
          <a:ext cx="7488832"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0505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32560" y="359898"/>
            <a:ext cx="7406640" cy="1196894"/>
          </a:xfrm>
        </p:spPr>
        <p:txBody>
          <a:bodyPr/>
          <a:lstStyle/>
          <a:p>
            <a:pPr algn="ctr"/>
            <a:r>
              <a:rPr lang="zh-TW" altLang="en-US" sz="4400" dirty="0">
                <a:effectLst>
                  <a:outerShdw blurRad="38100" dist="38100" dir="2700000" algn="tl">
                    <a:srgbClr val="000000">
                      <a:alpha val="43137"/>
                    </a:srgbClr>
                  </a:outerShdw>
                </a:effectLst>
              </a:rPr>
              <a:t>櫃買中心之監理措施</a:t>
            </a:r>
            <a:endParaRPr lang="zh-TW" altLang="en-US" dirty="0">
              <a:effectLst>
                <a:outerShdw blurRad="38100" dist="38100" dir="2700000" algn="tl">
                  <a:srgbClr val="000000">
                    <a:alpha val="43137"/>
                  </a:srgbClr>
                </a:outerShdw>
              </a:effectLst>
            </a:endParaRPr>
          </a:p>
        </p:txBody>
      </p:sp>
      <p:sp>
        <p:nvSpPr>
          <p:cNvPr id="3" name="副標題 2"/>
          <p:cNvSpPr>
            <a:spLocks noGrp="1"/>
          </p:cNvSpPr>
          <p:nvPr>
            <p:ph type="subTitle" idx="1"/>
          </p:nvPr>
        </p:nvSpPr>
        <p:spPr>
          <a:xfrm>
            <a:off x="1432560" y="1628800"/>
            <a:ext cx="7406640" cy="4608512"/>
          </a:xfrm>
        </p:spPr>
        <p:txBody>
          <a:bodyPr/>
          <a:lstStyle/>
          <a:p>
            <a:pPr>
              <a:spcBef>
                <a:spcPts val="1200"/>
              </a:spcBef>
              <a:spcAft>
                <a:spcPts val="1200"/>
              </a:spcAft>
              <a:buFont typeface="Wingdings" pitchFamily="2" charset="2"/>
              <a:buChar char="ü"/>
            </a:pPr>
            <a:r>
              <a:rPr lang="zh-TW" altLang="en-US" dirty="0" smtClean="0">
                <a:solidFill>
                  <a:srgbClr val="000099"/>
                </a:solidFill>
              </a:rPr>
              <a:t>依據</a:t>
            </a:r>
            <a:r>
              <a:rPr lang="zh-TW" altLang="en-US" b="1" dirty="0" smtClean="0">
                <a:solidFill>
                  <a:srgbClr val="000099"/>
                </a:solidFill>
              </a:rPr>
              <a:t>「對上櫃公司內部控制制度查核作業程序」</a:t>
            </a:r>
            <a:endParaRPr lang="en-US" altLang="zh-TW" b="1" dirty="0" smtClean="0">
              <a:solidFill>
                <a:srgbClr val="000099"/>
              </a:solidFill>
            </a:endParaRPr>
          </a:p>
          <a:p>
            <a:pPr>
              <a:spcBef>
                <a:spcPts val="1200"/>
              </a:spcBef>
              <a:spcAft>
                <a:spcPts val="1200"/>
              </a:spcAft>
              <a:buFont typeface="Wingdings" pitchFamily="2" charset="2"/>
              <a:buChar char="ü"/>
            </a:pPr>
            <a:r>
              <a:rPr lang="zh-TW" altLang="en-US" sz="2800" dirty="0" smtClean="0">
                <a:solidFill>
                  <a:srgbClr val="000099"/>
                </a:solidFill>
              </a:rPr>
              <a:t>每</a:t>
            </a:r>
            <a:r>
              <a:rPr lang="zh-TW" altLang="en-US" sz="2800" dirty="0">
                <a:solidFill>
                  <a:srgbClr val="000099"/>
                </a:solidFill>
              </a:rPr>
              <a:t>季約抽查</a:t>
            </a:r>
            <a:r>
              <a:rPr lang="en-US" altLang="zh-TW" sz="2800" dirty="0">
                <a:solidFill>
                  <a:srgbClr val="000099"/>
                </a:solidFill>
              </a:rPr>
              <a:t>4 %</a:t>
            </a:r>
            <a:r>
              <a:rPr lang="zh-TW" altLang="en-US" sz="2800" dirty="0">
                <a:solidFill>
                  <a:srgbClr val="000099"/>
                </a:solidFill>
              </a:rPr>
              <a:t>之上櫃公司瞭解其內稽人員是否確實執行稽核作業</a:t>
            </a:r>
            <a:endParaRPr lang="en-US" altLang="zh-TW" sz="2800" dirty="0">
              <a:solidFill>
                <a:srgbClr val="000099"/>
              </a:solidFill>
            </a:endParaRPr>
          </a:p>
          <a:p>
            <a:pPr>
              <a:buFont typeface="Arial" charset="0"/>
              <a:buChar char="•"/>
            </a:pPr>
            <a:r>
              <a:rPr lang="zh-TW" altLang="en-US" sz="2400" dirty="0">
                <a:solidFill>
                  <a:srgbClr val="000099"/>
                </a:solidFill>
              </a:rPr>
              <a:t>是否依相關法令訂定內控制度</a:t>
            </a:r>
            <a:endParaRPr lang="en-US" altLang="zh-TW" sz="2400" dirty="0">
              <a:solidFill>
                <a:srgbClr val="000099"/>
              </a:solidFill>
            </a:endParaRPr>
          </a:p>
          <a:p>
            <a:pPr>
              <a:buFont typeface="Arial" charset="0"/>
              <a:buChar char="•"/>
            </a:pPr>
            <a:r>
              <a:rPr lang="zh-TW" altLang="en-US" sz="2400" dirty="0">
                <a:solidFill>
                  <a:srgbClr val="000099"/>
                </a:solidFill>
              </a:rPr>
              <a:t>內控作業是否依內控制度確實執行</a:t>
            </a:r>
            <a:endParaRPr lang="en-US" altLang="zh-TW" sz="2400" dirty="0">
              <a:solidFill>
                <a:srgbClr val="000099"/>
              </a:solidFill>
            </a:endParaRPr>
          </a:p>
          <a:p>
            <a:pPr>
              <a:buFont typeface="Arial" charset="0"/>
              <a:buChar char="•"/>
            </a:pPr>
            <a:r>
              <a:rPr lang="zh-TW" altLang="en-US" sz="2400" dirty="0">
                <a:solidFill>
                  <a:srgbClr val="000099"/>
                </a:solidFill>
              </a:rPr>
              <a:t>內稽作業是否依年度稽核計畫確實</a:t>
            </a:r>
            <a:r>
              <a:rPr lang="zh-TW" altLang="en-US" sz="2400" dirty="0" smtClean="0">
                <a:solidFill>
                  <a:srgbClr val="000099"/>
                </a:solidFill>
              </a:rPr>
              <a:t>執行</a:t>
            </a:r>
            <a:endParaRPr lang="en-US" altLang="zh-TW" sz="2400" dirty="0" smtClean="0">
              <a:solidFill>
                <a:srgbClr val="000099"/>
              </a:solidFill>
            </a:endParaRPr>
          </a:p>
          <a:p>
            <a:pPr lvl="1">
              <a:spcBef>
                <a:spcPts val="1200"/>
              </a:spcBef>
            </a:pPr>
            <a:endParaRPr lang="en-US" altLang="zh-TW" sz="1800" dirty="0"/>
          </a:p>
          <a:p>
            <a:pPr>
              <a:lnSpc>
                <a:spcPct val="80000"/>
              </a:lnSpc>
              <a:buFont typeface="Wingdings" pitchFamily="2" charset="2"/>
              <a:buChar char="ü"/>
            </a:pPr>
            <a:r>
              <a:rPr lang="zh-TW" altLang="en-US" sz="3000" dirty="0">
                <a:solidFill>
                  <a:srgbClr val="000099"/>
                </a:solidFill>
              </a:rPr>
              <a:t>抽查重點</a:t>
            </a:r>
            <a:r>
              <a:rPr lang="zh-TW" altLang="en-US" sz="3000" dirty="0" smtClean="0">
                <a:solidFill>
                  <a:srgbClr val="000099"/>
                </a:solidFill>
              </a:rPr>
              <a:t>：</a:t>
            </a:r>
            <a:r>
              <a:rPr lang="zh-TW" altLang="en-US" sz="2400" dirty="0" smtClean="0">
                <a:solidFill>
                  <a:srgbClr val="000099"/>
                </a:solidFill>
              </a:rPr>
              <a:t>取得</a:t>
            </a:r>
            <a:r>
              <a:rPr lang="zh-TW" altLang="en-US" sz="2400" dirty="0">
                <a:solidFill>
                  <a:srgbClr val="000099"/>
                </a:solidFill>
              </a:rPr>
              <a:t>或處分</a:t>
            </a:r>
            <a:r>
              <a:rPr lang="zh-TW" altLang="en-US" sz="2400" dirty="0" smtClean="0">
                <a:solidFill>
                  <a:srgbClr val="000099"/>
                </a:solidFill>
              </a:rPr>
              <a:t>資產、從事</a:t>
            </a:r>
            <a:r>
              <a:rPr lang="zh-TW" altLang="en-US" sz="2400" dirty="0">
                <a:solidFill>
                  <a:srgbClr val="000099"/>
                </a:solidFill>
              </a:rPr>
              <a:t>衍生性商品</a:t>
            </a:r>
            <a:r>
              <a:rPr lang="zh-TW" altLang="en-US" sz="2400" dirty="0" smtClean="0">
                <a:solidFill>
                  <a:srgbClr val="000099"/>
                </a:solidFill>
              </a:rPr>
              <a:t>交易資金</a:t>
            </a:r>
            <a:r>
              <a:rPr lang="zh-TW" altLang="en-US" sz="2400" dirty="0">
                <a:solidFill>
                  <a:srgbClr val="000099"/>
                </a:solidFill>
              </a:rPr>
              <a:t>貸與</a:t>
            </a:r>
            <a:r>
              <a:rPr lang="zh-TW" altLang="en-US" sz="2400" dirty="0" smtClean="0">
                <a:solidFill>
                  <a:srgbClr val="000099"/>
                </a:solidFill>
              </a:rPr>
              <a:t>他人、為</a:t>
            </a:r>
            <a:r>
              <a:rPr lang="zh-TW" altLang="en-US" sz="2400" dirty="0">
                <a:solidFill>
                  <a:srgbClr val="000099"/>
                </a:solidFill>
              </a:rPr>
              <a:t>他人背書或提供保證之</a:t>
            </a:r>
            <a:r>
              <a:rPr lang="zh-TW" altLang="en-US" sz="2400" dirty="0" smtClean="0">
                <a:solidFill>
                  <a:srgbClr val="000099"/>
                </a:solidFill>
              </a:rPr>
              <a:t>管理、董事會運作、關係</a:t>
            </a:r>
            <a:r>
              <a:rPr lang="zh-TW" altLang="en-US" sz="2400" dirty="0">
                <a:solidFill>
                  <a:srgbClr val="000099"/>
                </a:solidFill>
              </a:rPr>
              <a:t>人交易之</a:t>
            </a:r>
            <a:r>
              <a:rPr lang="zh-TW" altLang="en-US" sz="2400" dirty="0" smtClean="0">
                <a:solidFill>
                  <a:srgbClr val="000099"/>
                </a:solidFill>
              </a:rPr>
              <a:t>管理</a:t>
            </a:r>
            <a:r>
              <a:rPr lang="zh-TW" altLang="en-US" sz="2400" dirty="0" smtClean="0">
                <a:solidFill>
                  <a:srgbClr val="000099"/>
                </a:solidFill>
                <a:latin typeface="新細明體"/>
                <a:ea typeface="新細明體"/>
              </a:rPr>
              <a:t>．．．</a:t>
            </a:r>
            <a:endParaRPr lang="zh-TW" altLang="en-US" dirty="0">
              <a:solidFill>
                <a:srgbClr val="000099"/>
              </a:solidFill>
            </a:endParaRPr>
          </a:p>
        </p:txBody>
      </p:sp>
      <p:sp>
        <p:nvSpPr>
          <p:cNvPr id="4" name="投影片編號版面配置區 3"/>
          <p:cNvSpPr>
            <a:spLocks noGrp="1"/>
          </p:cNvSpPr>
          <p:nvPr>
            <p:ph type="sldNum" sz="quarter" idx="10"/>
          </p:nvPr>
        </p:nvSpPr>
        <p:spPr/>
        <p:txBody>
          <a:bodyPr/>
          <a:lstStyle/>
          <a:p>
            <a:pPr>
              <a:defRPr/>
            </a:pPr>
            <a:fld id="{72BB180D-FBBB-4CFB-9BB9-EE0338A47389}" type="slidenum">
              <a:rPr lang="zh-TW" altLang="en-US" smtClean="0"/>
              <a:pPr>
                <a:defRPr/>
              </a:pPr>
              <a:t>25</a:t>
            </a:fld>
            <a:endParaRPr lang="en-US" altLang="zh-TW" dirty="0"/>
          </a:p>
        </p:txBody>
      </p:sp>
    </p:spTree>
    <p:extLst>
      <p:ext uri="{BB962C8B-B14F-4D97-AF65-F5344CB8AC3E}">
        <p14:creationId xmlns:p14="http://schemas.microsoft.com/office/powerpoint/2010/main" val="30448164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lstStyle/>
          <a:p>
            <a:r>
              <a:rPr lang="zh-TW" altLang="en-US" sz="4000" dirty="0">
                <a:effectLst>
                  <a:outerShdw blurRad="38100" dist="38100" dir="2700000" algn="tl">
                    <a:srgbClr val="000000">
                      <a:alpha val="43137"/>
                    </a:srgbClr>
                  </a:outerShdw>
                </a:effectLst>
              </a:rPr>
              <a:t>櫃買中心之監理</a:t>
            </a:r>
            <a:r>
              <a:rPr lang="zh-TW" altLang="en-US" sz="4000" dirty="0" smtClean="0">
                <a:effectLst>
                  <a:outerShdw blurRad="38100" dist="38100" dir="2700000" algn="tl">
                    <a:srgbClr val="000000">
                      <a:alpha val="43137"/>
                    </a:srgbClr>
                  </a:outerShdw>
                </a:effectLst>
              </a:rPr>
              <a:t>措施</a:t>
            </a:r>
            <a:r>
              <a:rPr lang="en-US" altLang="zh-TW" sz="4000" dirty="0" smtClean="0">
                <a:effectLst>
                  <a:outerShdw blurRad="38100" dist="38100" dir="2700000" algn="tl">
                    <a:srgbClr val="000000">
                      <a:alpha val="43137"/>
                    </a:srgbClr>
                  </a:outerShdw>
                </a:effectLst>
              </a:rPr>
              <a:t>cont.</a:t>
            </a:r>
            <a:endParaRPr lang="zh-TW" altLang="en-US" dirty="0"/>
          </a:p>
        </p:txBody>
      </p:sp>
      <p:sp>
        <p:nvSpPr>
          <p:cNvPr id="4" name="投影片編號版面配置區 3"/>
          <p:cNvSpPr>
            <a:spLocks noGrp="1"/>
          </p:cNvSpPr>
          <p:nvPr>
            <p:ph type="sldNum" sz="quarter" idx="10"/>
          </p:nvPr>
        </p:nvSpPr>
        <p:spPr/>
        <p:txBody>
          <a:bodyPr/>
          <a:lstStyle/>
          <a:p>
            <a:pPr>
              <a:defRPr/>
            </a:pPr>
            <a:fld id="{CBC0C980-4979-4B36-A1E3-93659EB5FF9E}" type="slidenum">
              <a:rPr lang="zh-TW" altLang="en-US" smtClean="0"/>
              <a:pPr>
                <a:defRPr/>
              </a:pPr>
              <a:t>26</a:t>
            </a:fld>
            <a:endParaRPr lang="en-US" altLang="zh-TW" dirty="0"/>
          </a:p>
        </p:txBody>
      </p:sp>
      <p:sp>
        <p:nvSpPr>
          <p:cNvPr id="7" name="副標題 2"/>
          <p:cNvSpPr txBox="1">
            <a:spLocks/>
          </p:cNvSpPr>
          <p:nvPr/>
        </p:nvSpPr>
        <p:spPr bwMode="auto">
          <a:xfrm>
            <a:off x="1432560" y="1628800"/>
            <a:ext cx="7406640" cy="4608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rgbClr val="000099"/>
                </a:solidFill>
                <a:latin typeface="標楷體" pitchFamily="65" charset="-120"/>
                <a:ea typeface="標楷體" pitchFamily="65" charset="-120"/>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rgbClr val="000099"/>
                </a:solidFill>
                <a:latin typeface="標楷體" pitchFamily="65" charset="-120"/>
                <a:ea typeface="標楷體" pitchFamily="65" charset="-120"/>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rgbClr val="000099"/>
                </a:solidFill>
                <a:latin typeface="標楷體" pitchFamily="65" charset="-120"/>
                <a:ea typeface="標楷體" pitchFamily="65" charset="-120"/>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rgbClr val="000099"/>
                </a:solidFill>
                <a:latin typeface="標楷體" pitchFamily="65" charset="-120"/>
                <a:ea typeface="標楷體" pitchFamily="65" charset="-120"/>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rgbClr val="000099"/>
                </a:solidFill>
                <a:latin typeface="標楷體" pitchFamily="65" charset="-120"/>
                <a:ea typeface="標楷體" pitchFamily="65" charset="-120"/>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spcBef>
                <a:spcPts val="1200"/>
              </a:spcBef>
              <a:spcAft>
                <a:spcPts val="1200"/>
              </a:spcAft>
              <a:buFont typeface="Wingdings" pitchFamily="2" charset="2"/>
              <a:buChar char="ü"/>
            </a:pPr>
            <a:r>
              <a:rPr kumimoji="0" lang="zh-TW" altLang="en-US" sz="2800" dirty="0" smtClean="0"/>
              <a:t>針對查核缺失按季追蹤其改善情形</a:t>
            </a:r>
            <a:endParaRPr kumimoji="0" lang="en-US" altLang="zh-TW" sz="2800" dirty="0" smtClean="0"/>
          </a:p>
          <a:p>
            <a:pPr>
              <a:spcBef>
                <a:spcPts val="1200"/>
              </a:spcBef>
              <a:spcAft>
                <a:spcPts val="1200"/>
              </a:spcAft>
              <a:buFont typeface="Wingdings" pitchFamily="2" charset="2"/>
              <a:buChar char="ü"/>
            </a:pPr>
            <a:endParaRPr kumimoji="0" lang="en-US" altLang="zh-TW" sz="2800" dirty="0"/>
          </a:p>
          <a:p>
            <a:pPr>
              <a:spcBef>
                <a:spcPts val="1200"/>
              </a:spcBef>
              <a:spcAft>
                <a:spcPts val="1200"/>
              </a:spcAft>
              <a:buFont typeface="Wingdings" pitchFamily="2" charset="2"/>
              <a:buChar char="ü"/>
            </a:pPr>
            <a:r>
              <a:rPr kumimoji="0" lang="zh-TW" altLang="en-US" sz="2800" dirty="0"/>
              <a:t>內控查核分級管理</a:t>
            </a:r>
            <a:r>
              <a:rPr kumimoji="0" lang="zh-TW" altLang="en-US" sz="2800" dirty="0" smtClean="0"/>
              <a:t>新制</a:t>
            </a:r>
            <a:endParaRPr kumimoji="0" lang="en-US" altLang="zh-TW" sz="2800" dirty="0" smtClean="0"/>
          </a:p>
          <a:p>
            <a:pPr lvl="1">
              <a:spcBef>
                <a:spcPts val="1200"/>
              </a:spcBef>
              <a:spcAft>
                <a:spcPts val="1200"/>
              </a:spcAft>
              <a:buFont typeface="Arial" panose="020B0604020202020204" pitchFamily="34" charset="0"/>
              <a:buChar char="•"/>
            </a:pPr>
            <a:r>
              <a:rPr kumimoji="0" lang="zh-TW" altLang="en-US" dirty="0"/>
              <a:t>強化經營風險較高之內控受查公司之查核深度</a:t>
            </a:r>
            <a:r>
              <a:rPr kumimoji="0" lang="zh-TW" altLang="en-US" dirty="0" smtClean="0"/>
              <a:t>，針對前</a:t>
            </a:r>
            <a:r>
              <a:rPr kumimoji="0" lang="zh-TW" altLang="en-US" dirty="0"/>
              <a:t>次查核有缺失，或曾有缺失迄未改善者：持續追蹤至改善為止，缺失重大</a:t>
            </a:r>
            <a:r>
              <a:rPr kumimoji="0" lang="zh-TW" altLang="en-US" dirty="0" smtClean="0"/>
              <a:t>者並列入</a:t>
            </a:r>
            <a:r>
              <a:rPr kumimoji="0" lang="zh-TW" altLang="en-US" dirty="0"/>
              <a:t>下季選案</a:t>
            </a:r>
            <a:r>
              <a:rPr kumimoji="0" lang="zh-TW" altLang="en-US" dirty="0" smtClean="0"/>
              <a:t>名單。</a:t>
            </a:r>
            <a:endParaRPr kumimoji="0" lang="zh-TW" altLang="en-US" dirty="0"/>
          </a:p>
        </p:txBody>
      </p:sp>
      <p:sp>
        <p:nvSpPr>
          <p:cNvPr id="8" name="矩形 7"/>
          <p:cNvSpPr/>
          <p:nvPr/>
        </p:nvSpPr>
        <p:spPr>
          <a:xfrm>
            <a:off x="5652120" y="2852936"/>
            <a:ext cx="1800494" cy="923330"/>
          </a:xfrm>
          <a:prstGeom prst="rect">
            <a:avLst/>
          </a:prstGeom>
          <a:noFill/>
        </p:spPr>
        <p:txBody>
          <a:bodyPr wrap="none" lIns="91440" tIns="45720" rIns="91440" bIns="45720">
            <a:spAutoFit/>
          </a:bodyPr>
          <a:lstStyle/>
          <a:p>
            <a:pPr algn="ctr"/>
            <a:r>
              <a:rPr lang="en-US" altLang="zh-TW" sz="5400" b="1" i="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NEW</a:t>
            </a:r>
            <a:endParaRPr lang="zh-TW" altLang="en-US" sz="5400" b="1" i="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val="4579773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331640" y="2420888"/>
            <a:ext cx="7406640" cy="1752600"/>
          </a:xfrm>
        </p:spPr>
        <p:txBody>
          <a:bodyPr/>
          <a:lstStyle/>
          <a:p>
            <a:endParaRPr lang="en-US" altLang="zh-TW" dirty="0" smtClean="0"/>
          </a:p>
          <a:p>
            <a:pPr marL="1258888" indent="-1231900"/>
            <a:r>
              <a:rPr lang="zh-TW" altLang="en-US" sz="4800" dirty="0"/>
              <a:t>参</a:t>
            </a:r>
            <a:r>
              <a:rPr lang="en-US" altLang="zh-TW" sz="4800" dirty="0" smtClean="0"/>
              <a:t>.</a:t>
            </a:r>
            <a:r>
              <a:rPr lang="zh-TW" altLang="en-US" sz="4800" dirty="0" smtClean="0">
                <a:solidFill>
                  <a:schemeClr val="accent5">
                    <a:lumMod val="50000"/>
                  </a:schemeClr>
                </a:solidFill>
              </a:rPr>
              <a:t>公司治理與內部控制</a:t>
            </a:r>
            <a:endParaRPr lang="zh-TW" altLang="en-US" sz="4800" dirty="0">
              <a:solidFill>
                <a:schemeClr val="accent5">
                  <a:lumMod val="50000"/>
                </a:schemeClr>
              </a:solidFill>
            </a:endParaRPr>
          </a:p>
        </p:txBody>
      </p:sp>
      <p:sp>
        <p:nvSpPr>
          <p:cNvPr id="4" name="投影片編號版面配置區 3"/>
          <p:cNvSpPr>
            <a:spLocks noGrp="1"/>
          </p:cNvSpPr>
          <p:nvPr>
            <p:ph type="sldNum" sz="quarter" idx="10"/>
          </p:nvPr>
        </p:nvSpPr>
        <p:spPr/>
        <p:txBody>
          <a:bodyPr/>
          <a:lstStyle/>
          <a:p>
            <a:pPr>
              <a:defRPr/>
            </a:pPr>
            <a:fld id="{72BB180D-FBBB-4CFB-9BB9-EE0338A47389}" type="slidenum">
              <a:rPr lang="zh-TW" altLang="en-US" smtClean="0"/>
              <a:pPr>
                <a:defRPr/>
              </a:pPr>
              <a:t>27</a:t>
            </a:fld>
            <a:endParaRPr lang="en-US" altLang="zh-TW" dirty="0"/>
          </a:p>
        </p:txBody>
      </p:sp>
    </p:spTree>
    <p:extLst>
      <p:ext uri="{BB962C8B-B14F-4D97-AF65-F5344CB8AC3E}">
        <p14:creationId xmlns:p14="http://schemas.microsoft.com/office/powerpoint/2010/main" val="21414590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547664" y="764704"/>
            <a:ext cx="7406640" cy="1218681"/>
          </a:xfrm>
        </p:spPr>
        <p:txBody>
          <a:bodyPr>
            <a:normAutofit fontScale="90000"/>
          </a:bodyPr>
          <a:lstStyle/>
          <a:p>
            <a:r>
              <a:rPr lang="en-US" altLang="zh-TW" sz="4400" dirty="0" smtClean="0">
                <a:solidFill>
                  <a:srgbClr val="572314"/>
                </a:solidFill>
              </a:rPr>
              <a:t/>
            </a:r>
            <a:br>
              <a:rPr lang="en-US" altLang="zh-TW" sz="4400" dirty="0" smtClean="0">
                <a:solidFill>
                  <a:srgbClr val="572314"/>
                </a:solidFill>
              </a:rPr>
            </a:br>
            <a:r>
              <a:rPr lang="en-US" altLang="zh-TW" sz="4400" dirty="0">
                <a:solidFill>
                  <a:srgbClr val="572314"/>
                </a:solidFill>
              </a:rPr>
              <a:t/>
            </a:r>
            <a:br>
              <a:rPr lang="en-US" altLang="zh-TW" sz="4400" dirty="0">
                <a:solidFill>
                  <a:srgbClr val="572314"/>
                </a:solidFill>
              </a:rPr>
            </a:br>
            <a:r>
              <a:rPr lang="zh-TW" altLang="en-US" sz="4400" dirty="0" smtClean="0">
                <a:effectLst>
                  <a:outerShdw blurRad="38100" dist="38100" dir="2700000" algn="tl">
                    <a:srgbClr val="000000">
                      <a:alpha val="43137"/>
                    </a:srgbClr>
                  </a:outerShdw>
                </a:effectLst>
              </a:rPr>
              <a:t>公司</a:t>
            </a:r>
            <a:r>
              <a:rPr lang="zh-TW" altLang="en-US" sz="4400" dirty="0">
                <a:effectLst>
                  <a:outerShdw blurRad="38100" dist="38100" dir="2700000" algn="tl">
                    <a:srgbClr val="000000">
                      <a:alpha val="43137"/>
                    </a:srgbClr>
                  </a:outerShdw>
                </a:effectLst>
              </a:rPr>
              <a:t>治理與</a:t>
            </a:r>
            <a:r>
              <a:rPr lang="zh-TW" altLang="en-US" sz="4400" dirty="0" smtClean="0">
                <a:effectLst>
                  <a:outerShdw blurRad="38100" dist="38100" dir="2700000" algn="tl">
                    <a:srgbClr val="000000">
                      <a:alpha val="43137"/>
                    </a:srgbClr>
                  </a:outerShdw>
                </a:effectLst>
              </a:rPr>
              <a:t>內部控制之</a:t>
            </a:r>
            <a:r>
              <a:rPr lang="zh-TW" altLang="en-US" sz="4400" dirty="0">
                <a:effectLst>
                  <a:outerShdw blurRad="38100" dist="38100" dir="2700000" algn="tl">
                    <a:srgbClr val="000000">
                      <a:alpha val="43137"/>
                    </a:srgbClr>
                  </a:outerShdw>
                </a:effectLst>
              </a:rPr>
              <a:t>關聯性</a:t>
            </a:r>
            <a:br>
              <a:rPr lang="zh-TW" altLang="en-US" sz="4400" dirty="0">
                <a:effectLst>
                  <a:outerShdw blurRad="38100" dist="38100" dir="2700000" algn="tl">
                    <a:srgbClr val="000000">
                      <a:alpha val="43137"/>
                    </a:srgbClr>
                  </a:outerShdw>
                </a:effectLst>
              </a:rPr>
            </a:br>
            <a:endParaRPr lang="zh-TW" altLang="en-US" dirty="0">
              <a:effectLst>
                <a:outerShdw blurRad="38100" dist="38100" dir="2700000" algn="tl">
                  <a:srgbClr val="000000">
                    <a:alpha val="43137"/>
                  </a:srgbClr>
                </a:outerShdw>
              </a:effectLst>
            </a:endParaRPr>
          </a:p>
        </p:txBody>
      </p:sp>
      <p:sp>
        <p:nvSpPr>
          <p:cNvPr id="4" name="投影片編號版面配置區 3"/>
          <p:cNvSpPr>
            <a:spLocks noGrp="1"/>
          </p:cNvSpPr>
          <p:nvPr>
            <p:ph type="sldNum" sz="quarter" idx="10"/>
          </p:nvPr>
        </p:nvSpPr>
        <p:spPr/>
        <p:txBody>
          <a:bodyPr/>
          <a:lstStyle/>
          <a:p>
            <a:pPr>
              <a:defRPr/>
            </a:pPr>
            <a:fld id="{72BB180D-FBBB-4CFB-9BB9-EE0338A47389}" type="slidenum">
              <a:rPr lang="zh-TW" altLang="en-US" smtClean="0"/>
              <a:pPr>
                <a:defRPr/>
              </a:pPr>
              <a:t>28</a:t>
            </a:fld>
            <a:endParaRPr lang="en-US" altLang="zh-TW" dirty="0"/>
          </a:p>
        </p:txBody>
      </p:sp>
      <p:grpSp>
        <p:nvGrpSpPr>
          <p:cNvPr id="5" name="Group 14"/>
          <p:cNvGrpSpPr>
            <a:grpSpLocks/>
          </p:cNvGrpSpPr>
          <p:nvPr/>
        </p:nvGrpSpPr>
        <p:grpSpPr bwMode="auto">
          <a:xfrm>
            <a:off x="1342554" y="1464365"/>
            <a:ext cx="7108824" cy="4903787"/>
            <a:chOff x="1122" y="665"/>
            <a:chExt cx="4478" cy="3089"/>
          </a:xfrm>
        </p:grpSpPr>
        <p:sp>
          <p:nvSpPr>
            <p:cNvPr id="6" name="Oval 5"/>
            <p:cNvSpPr>
              <a:spLocks noChangeArrowheads="1"/>
            </p:cNvSpPr>
            <p:nvPr/>
          </p:nvSpPr>
          <p:spPr bwMode="auto">
            <a:xfrm>
              <a:off x="1122" y="1003"/>
              <a:ext cx="4005" cy="2751"/>
            </a:xfrm>
            <a:prstGeom prst="ellipse">
              <a:avLst/>
            </a:prstGeom>
            <a:solidFill>
              <a:srgbClr val="FFFF99">
                <a:alpha val="89999"/>
              </a:srgbClr>
            </a:solidFill>
            <a:ln w="79375">
              <a:solidFill>
                <a:srgbClr val="FFFF99"/>
              </a:solidFill>
              <a:round/>
              <a:headEnd/>
              <a:tailEnd/>
            </a:ln>
            <a:effectLst>
              <a:outerShdw dist="35921" dir="2700000" algn="ctr" rotWithShape="0">
                <a:schemeClr val="bg2">
                  <a:alpha val="50000"/>
                </a:schemeClr>
              </a:outerShdw>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defRPr/>
              </a:pPr>
              <a:endParaRPr lang="zh-TW" altLang="en-US"/>
            </a:p>
          </p:txBody>
        </p:sp>
        <p:sp>
          <p:nvSpPr>
            <p:cNvPr id="7" name="Oval 7"/>
            <p:cNvSpPr>
              <a:spLocks noChangeArrowheads="1"/>
            </p:cNvSpPr>
            <p:nvPr/>
          </p:nvSpPr>
          <p:spPr bwMode="auto">
            <a:xfrm>
              <a:off x="1693" y="1494"/>
              <a:ext cx="2925" cy="1791"/>
            </a:xfrm>
            <a:prstGeom prst="ellipse">
              <a:avLst/>
            </a:prstGeom>
            <a:solidFill>
              <a:schemeClr val="folHlink">
                <a:alpha val="71001"/>
              </a:schemeClr>
            </a:solidFill>
            <a:ln w="34925">
              <a:solidFill>
                <a:schemeClr val="folHlink"/>
              </a:solidFill>
              <a:round/>
              <a:headEnd/>
              <a:tailEnd/>
            </a:ln>
            <a:effectLst>
              <a:outerShdw dist="35921" dir="2700000" algn="ctr" rotWithShape="0">
                <a:schemeClr val="bg2"/>
              </a:outerShdw>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defRPr/>
              </a:pPr>
              <a:endParaRPr lang="zh-TW" altLang="en-US"/>
            </a:p>
          </p:txBody>
        </p:sp>
        <p:sp>
          <p:nvSpPr>
            <p:cNvPr id="8" name="Oval 8"/>
            <p:cNvSpPr>
              <a:spLocks noChangeArrowheads="1"/>
            </p:cNvSpPr>
            <p:nvPr/>
          </p:nvSpPr>
          <p:spPr bwMode="auto">
            <a:xfrm>
              <a:off x="2372" y="1948"/>
              <a:ext cx="1548" cy="952"/>
            </a:xfrm>
            <a:prstGeom prst="ellipse">
              <a:avLst/>
            </a:prstGeom>
            <a:solidFill>
              <a:srgbClr val="FFCC99">
                <a:alpha val="80000"/>
              </a:srgbClr>
            </a:solidFill>
            <a:ln w="38100">
              <a:solidFill>
                <a:srgbClr val="FFCC99"/>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lgn="ctr">
                <a:defRPr/>
              </a:pPr>
              <a:r>
                <a:rPr lang="zh-TW" altLang="en-US" sz="2500" b="1">
                  <a:solidFill>
                    <a:srgbClr val="000000"/>
                  </a:solidFill>
                  <a:effectLst>
                    <a:outerShdw blurRad="38100" dist="38100" dir="2700000" algn="tl">
                      <a:srgbClr val="FFFFFF"/>
                    </a:outerShdw>
                  </a:effectLst>
                  <a:ea typeface="標楷體" pitchFamily="65" charset="-120"/>
                </a:rPr>
                <a:t>內部稽核</a:t>
              </a:r>
            </a:p>
          </p:txBody>
        </p:sp>
        <p:sp>
          <p:nvSpPr>
            <p:cNvPr id="9" name="Text Box 9"/>
            <p:cNvSpPr txBox="1">
              <a:spLocks noChangeArrowheads="1"/>
            </p:cNvSpPr>
            <p:nvPr/>
          </p:nvSpPr>
          <p:spPr bwMode="auto">
            <a:xfrm>
              <a:off x="2663" y="1585"/>
              <a:ext cx="1360" cy="298"/>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defRPr/>
              </a:pPr>
              <a:r>
                <a:rPr lang="zh-TW" altLang="en-US" sz="2500" b="1">
                  <a:solidFill>
                    <a:srgbClr val="000000"/>
                  </a:solidFill>
                  <a:effectLst>
                    <a:outerShdw blurRad="38100" dist="38100" dir="2700000" algn="tl">
                      <a:srgbClr val="C0C0C0"/>
                    </a:outerShdw>
                  </a:effectLst>
                  <a:ea typeface="標楷體" pitchFamily="65" charset="-120"/>
                </a:rPr>
                <a:t>內部控制</a:t>
              </a:r>
            </a:p>
          </p:txBody>
        </p:sp>
        <p:sp>
          <p:nvSpPr>
            <p:cNvPr id="10" name="Text Box 10"/>
            <p:cNvSpPr txBox="1">
              <a:spLocks noChangeArrowheads="1"/>
            </p:cNvSpPr>
            <p:nvPr/>
          </p:nvSpPr>
          <p:spPr bwMode="auto">
            <a:xfrm>
              <a:off x="2663" y="1086"/>
              <a:ext cx="1360" cy="298"/>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defRPr/>
              </a:pPr>
              <a:r>
                <a:rPr lang="zh-TW" altLang="en-US" sz="2500" b="1" dirty="0">
                  <a:solidFill>
                    <a:srgbClr val="000000"/>
                  </a:solidFill>
                  <a:effectLst>
                    <a:outerShdw blurRad="38100" dist="38100" dir="2700000" algn="tl">
                      <a:srgbClr val="C0C0C0"/>
                    </a:outerShdw>
                  </a:effectLst>
                  <a:ea typeface="標楷體" pitchFamily="65" charset="-120"/>
                </a:rPr>
                <a:t>公司治理</a:t>
              </a:r>
            </a:p>
          </p:txBody>
        </p:sp>
        <p:sp>
          <p:nvSpPr>
            <p:cNvPr id="11" name="文字方塊 12"/>
            <p:cNvSpPr txBox="1"/>
            <p:nvPr/>
          </p:nvSpPr>
          <p:spPr>
            <a:xfrm>
              <a:off x="4205" y="1948"/>
              <a:ext cx="1395" cy="288"/>
            </a:xfrm>
            <a:prstGeom prst="rect">
              <a:avLst/>
            </a:prstGeom>
            <a:noFill/>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defRPr/>
              </a:pPr>
              <a:r>
                <a:rPr lang="zh-TW" altLang="en-US" sz="2400" b="1" dirty="0">
                  <a:effectLst>
                    <a:outerShdw blurRad="38100" dist="38100" dir="2700000" algn="tl">
                      <a:srgbClr val="000000">
                        <a:alpha val="43137"/>
                      </a:srgbClr>
                    </a:outerShdw>
                  </a:effectLst>
                  <a:latin typeface="標楷體" pitchFamily="65" charset="-120"/>
                  <a:ea typeface="標楷體" pitchFamily="65" charset="-120"/>
                </a:rPr>
                <a:t>    監理機關</a:t>
              </a:r>
            </a:p>
          </p:txBody>
        </p:sp>
        <p:pic>
          <p:nvPicPr>
            <p:cNvPr id="1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2" y="665"/>
              <a:ext cx="1128" cy="1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2336968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sz="4000" dirty="0">
                <a:effectLst>
                  <a:outerShdw blurRad="38100" dist="38100" dir="2700000" algn="tl">
                    <a:srgbClr val="000000">
                      <a:alpha val="43137"/>
                    </a:srgbClr>
                  </a:outerShdw>
                </a:effectLst>
              </a:rPr>
              <a:t>公司治理與內部控制之關聯性</a:t>
            </a:r>
            <a:br>
              <a:rPr lang="zh-TW" altLang="en-US" sz="4000" dirty="0">
                <a:effectLst>
                  <a:outerShdw blurRad="38100" dist="38100" dir="2700000" algn="tl">
                    <a:srgbClr val="000000">
                      <a:alpha val="43137"/>
                    </a:srgbClr>
                  </a:outerShdw>
                </a:effectLst>
              </a:rPr>
            </a:br>
            <a:endParaRPr lang="zh-TW" altLang="en-US" dirty="0"/>
          </a:p>
        </p:txBody>
      </p:sp>
      <p:sp>
        <p:nvSpPr>
          <p:cNvPr id="3" name="副標題 2"/>
          <p:cNvSpPr>
            <a:spLocks noGrp="1"/>
          </p:cNvSpPr>
          <p:nvPr>
            <p:ph type="subTitle" idx="1"/>
          </p:nvPr>
        </p:nvSpPr>
        <p:spPr>
          <a:xfrm>
            <a:off x="1187624" y="1850064"/>
            <a:ext cx="7651576" cy="4459256"/>
          </a:xfrm>
        </p:spPr>
        <p:txBody>
          <a:bodyPr/>
          <a:lstStyle/>
          <a:p>
            <a:pPr marL="484632" indent="-457200">
              <a:buFont typeface="Wingdings" panose="05000000000000000000" pitchFamily="2" charset="2"/>
              <a:buChar char="n"/>
            </a:pPr>
            <a:r>
              <a:rPr lang="zh-TW" altLang="en-US" sz="2800" dirty="0"/>
              <a:t>公司治理結構影響著企業內部控制的建立及運行效果。</a:t>
            </a:r>
          </a:p>
          <a:p>
            <a:pPr marL="628650" lvl="1" indent="-171450" algn="l"/>
            <a:r>
              <a:rPr lang="zh-TW" altLang="en-US" sz="2400" dirty="0" smtClean="0">
                <a:latin typeface="細明體"/>
                <a:ea typeface="細明體"/>
              </a:rPr>
              <a:t>￭</a:t>
            </a:r>
            <a:r>
              <a:rPr lang="zh-TW" altLang="en-US" sz="2600" dirty="0" smtClean="0"/>
              <a:t>若</a:t>
            </a:r>
            <a:r>
              <a:rPr lang="zh-TW" altLang="en-US" sz="2600" dirty="0"/>
              <a:t>沒有一個清晰有效的公司治理結構，公司治理結構混亂，管理者就容易發生道德風險和自利行為，千方百計地繞過企業的內部控制。</a:t>
            </a:r>
          </a:p>
          <a:p>
            <a:pPr marL="628650" lvl="1" indent="-171450" algn="l"/>
            <a:r>
              <a:rPr lang="zh-TW" altLang="en-US" sz="2600" dirty="0" smtClean="0">
                <a:latin typeface="細明體"/>
                <a:ea typeface="細明體"/>
              </a:rPr>
              <a:t>￭</a:t>
            </a:r>
            <a:r>
              <a:rPr lang="zh-TW" altLang="en-US" sz="2600" dirty="0" smtClean="0"/>
              <a:t>缺乏</a:t>
            </a:r>
            <a:r>
              <a:rPr lang="zh-TW" altLang="en-US" sz="2600" dirty="0"/>
              <a:t>足夠的高層的支持，設計再好的內部控制也會失效</a:t>
            </a:r>
            <a:r>
              <a:rPr lang="zh-TW" altLang="en-US" sz="2600" dirty="0" smtClean="0"/>
              <a:t>。</a:t>
            </a:r>
            <a:endParaRPr lang="zh-TW" altLang="en-US" sz="2600" dirty="0"/>
          </a:p>
          <a:p>
            <a:r>
              <a:rPr lang="zh-TW" altLang="en-US" sz="3200" b="1" dirty="0">
                <a:solidFill>
                  <a:srgbClr val="FF0000"/>
                </a:solidFill>
              </a:rPr>
              <a:t>內部控制作用的發揮，依賴於公司治理結構的效果</a:t>
            </a:r>
          </a:p>
          <a:p>
            <a:endParaRPr lang="zh-TW" altLang="en-US" dirty="0"/>
          </a:p>
        </p:txBody>
      </p:sp>
      <p:sp>
        <p:nvSpPr>
          <p:cNvPr id="4" name="投影片編號版面配置區 3"/>
          <p:cNvSpPr>
            <a:spLocks noGrp="1"/>
          </p:cNvSpPr>
          <p:nvPr>
            <p:ph type="sldNum" sz="quarter" idx="10"/>
          </p:nvPr>
        </p:nvSpPr>
        <p:spPr/>
        <p:txBody>
          <a:bodyPr/>
          <a:lstStyle/>
          <a:p>
            <a:pPr>
              <a:defRPr/>
            </a:pPr>
            <a:fld id="{72BB180D-FBBB-4CFB-9BB9-EE0338A47389}" type="slidenum">
              <a:rPr lang="zh-TW" altLang="en-US" smtClean="0"/>
              <a:pPr>
                <a:defRPr/>
              </a:pPr>
              <a:t>29</a:t>
            </a:fld>
            <a:endParaRPr lang="en-US" altLang="zh-TW" dirty="0"/>
          </a:p>
        </p:txBody>
      </p:sp>
    </p:spTree>
    <p:extLst>
      <p:ext uri="{BB962C8B-B14F-4D97-AF65-F5344CB8AC3E}">
        <p14:creationId xmlns:p14="http://schemas.microsoft.com/office/powerpoint/2010/main" val="2957828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投影片編號版面配置區 5"/>
          <p:cNvSpPr>
            <a:spLocks noGrp="1"/>
          </p:cNvSpPr>
          <p:nvPr>
            <p:ph type="sldNum" sz="quarter" idx="4294967295"/>
          </p:nvPr>
        </p:nvSpPr>
        <p:spPr>
          <a:xfrm>
            <a:off x="6553200" y="6245225"/>
            <a:ext cx="2286000" cy="476250"/>
          </a:xfrm>
          <a:prstGeom prst="rect">
            <a:avLst/>
          </a:prstGeom>
          <a:noFill/>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fld id="{48CAF24C-85AB-4AE9-887D-61EEA8DE9FDF}" type="slidenum">
              <a:rPr kumimoji="0" lang="en-US" altLang="zh-TW">
                <a:solidFill>
                  <a:srgbClr val="996633"/>
                </a:solidFill>
                <a:latin typeface="Times New Roman" pitchFamily="18" charset="0"/>
              </a:rPr>
              <a:pPr eaLnBrk="1" hangingPunct="1"/>
              <a:t>3</a:t>
            </a:fld>
            <a:endParaRPr kumimoji="0" lang="en-US" altLang="zh-TW">
              <a:solidFill>
                <a:srgbClr val="996633"/>
              </a:solidFill>
              <a:latin typeface="Times New Roman" pitchFamily="18" charset="0"/>
            </a:endParaRPr>
          </a:p>
        </p:txBody>
      </p:sp>
      <p:sp>
        <p:nvSpPr>
          <p:cNvPr id="6149" name="Rectangle 2"/>
          <p:cNvSpPr>
            <a:spLocks noGrp="1" noRot="1" noChangeArrowheads="1"/>
          </p:cNvSpPr>
          <p:nvPr>
            <p:ph type="title"/>
          </p:nvPr>
        </p:nvSpPr>
        <p:spPr>
          <a:xfrm>
            <a:off x="755650" y="260350"/>
            <a:ext cx="7154863" cy="1236663"/>
          </a:xfrm>
        </p:spPr>
        <p:txBody>
          <a:bodyPr>
            <a:normAutofit/>
          </a:bodyPr>
          <a:lstStyle/>
          <a:p>
            <a:pPr eaLnBrk="1" hangingPunct="1">
              <a:lnSpc>
                <a:spcPct val="80000"/>
              </a:lnSpc>
            </a:pPr>
            <a:r>
              <a:rPr lang="zh-TW" altLang="en-US" sz="4000" dirty="0" smtClean="0"/>
              <a:t>公司治理</a:t>
            </a:r>
            <a:r>
              <a:rPr lang="zh-TW" altLang="en-US" sz="4000" dirty="0"/>
              <a:t>之</a:t>
            </a:r>
            <a:r>
              <a:rPr lang="zh-TW" altLang="en-US" sz="4000" dirty="0" smtClean="0"/>
              <a:t>概念</a:t>
            </a:r>
          </a:p>
        </p:txBody>
      </p:sp>
      <p:sp>
        <p:nvSpPr>
          <p:cNvPr id="6150" name="Rectangle 3"/>
          <p:cNvSpPr>
            <a:spLocks noGrp="1" noRot="1" noChangeArrowheads="1"/>
          </p:cNvSpPr>
          <p:nvPr>
            <p:ph type="body" idx="1"/>
          </p:nvPr>
        </p:nvSpPr>
        <p:spPr>
          <a:xfrm>
            <a:off x="685037" y="1412776"/>
            <a:ext cx="7848600" cy="1066800"/>
          </a:xfrm>
        </p:spPr>
        <p:txBody>
          <a:bodyPr/>
          <a:lstStyle/>
          <a:p>
            <a:pPr eaLnBrk="1" hangingPunct="1">
              <a:lnSpc>
                <a:spcPct val="95000"/>
              </a:lnSpc>
              <a:spcBef>
                <a:spcPct val="5000"/>
              </a:spcBef>
            </a:pPr>
            <a:r>
              <a:rPr lang="zh-TW" altLang="en-US" dirty="0" smtClean="0"/>
              <a:t>公司治理之目的－建立共利價值</a:t>
            </a:r>
            <a:endParaRPr lang="en-US" altLang="zh-TW" dirty="0" smtClean="0"/>
          </a:p>
          <a:p>
            <a:pPr marL="708025" lvl="1" indent="0" eaLnBrk="1" hangingPunct="1">
              <a:lnSpc>
                <a:spcPct val="95000"/>
              </a:lnSpc>
              <a:spcBef>
                <a:spcPct val="5000"/>
              </a:spcBef>
              <a:buFont typeface="Wingdings" pitchFamily="2" charset="2"/>
              <a:buNone/>
            </a:pPr>
            <a:endParaRPr lang="zh-TW" altLang="en-US" dirty="0" smtClean="0"/>
          </a:p>
        </p:txBody>
      </p:sp>
      <p:grpSp>
        <p:nvGrpSpPr>
          <p:cNvPr id="6151" name="Group 4"/>
          <p:cNvGrpSpPr>
            <a:grpSpLocks/>
          </p:cNvGrpSpPr>
          <p:nvPr/>
        </p:nvGrpSpPr>
        <p:grpSpPr bwMode="auto">
          <a:xfrm>
            <a:off x="2022505" y="2652507"/>
            <a:ext cx="5254626" cy="3361622"/>
            <a:chOff x="1137" y="1783"/>
            <a:chExt cx="3310" cy="2381"/>
          </a:xfrm>
        </p:grpSpPr>
        <p:sp>
          <p:nvSpPr>
            <p:cNvPr id="6152" name="AutoShape 5"/>
            <p:cNvSpPr>
              <a:spLocks noChangeArrowheads="1"/>
            </p:cNvSpPr>
            <p:nvPr/>
          </p:nvSpPr>
          <p:spPr bwMode="auto">
            <a:xfrm>
              <a:off x="1791" y="2115"/>
              <a:ext cx="1951" cy="1633"/>
            </a:xfrm>
            <a:custGeom>
              <a:avLst/>
              <a:gdLst>
                <a:gd name="T0" fmla="*/ 1951 w 21600"/>
                <a:gd name="T1" fmla="*/ 817 h 21600"/>
                <a:gd name="T2" fmla="*/ 976 w 21600"/>
                <a:gd name="T3" fmla="*/ 1633 h 21600"/>
                <a:gd name="T4" fmla="*/ 0 w 21600"/>
                <a:gd name="T5" fmla="*/ 817 h 21600"/>
                <a:gd name="T6" fmla="*/ 976 w 21600"/>
                <a:gd name="T7" fmla="*/ 0 h 21600"/>
                <a:gd name="T8" fmla="*/ 0 60000 65536"/>
                <a:gd name="T9" fmla="*/ 5898240 60000 65536"/>
                <a:gd name="T10" fmla="*/ 11796480 60000 65536"/>
                <a:gd name="T11" fmla="*/ 17694720 60000 65536"/>
                <a:gd name="T12" fmla="*/ 5403 w 21600"/>
                <a:gd name="T13" fmla="*/ 5397 h 21600"/>
                <a:gd name="T14" fmla="*/ 16197 w 21600"/>
                <a:gd name="T15" fmla="*/ 16203 h 21600"/>
              </a:gdLst>
              <a:ahLst/>
              <a:cxnLst>
                <a:cxn ang="T8">
                  <a:pos x="T0" y="T1"/>
                </a:cxn>
                <a:cxn ang="T9">
                  <a:pos x="T2" y="T3"/>
                </a:cxn>
                <a:cxn ang="T10">
                  <a:pos x="T4" y="T5"/>
                </a:cxn>
                <a:cxn ang="T11">
                  <a:pos x="T6" y="T7"/>
                </a:cxn>
              </a:cxnLst>
              <a:rect l="T12" t="T13" r="T14" b="T15"/>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lnTo>
                    <a:pt x="5400" y="5400"/>
                  </a:lnTo>
                  <a:close/>
                </a:path>
              </a:pathLst>
            </a:cu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gn="ctr" eaLnBrk="1" hangingPunct="1"/>
              <a:r>
                <a:rPr lang="zh-TW" altLang="en-US" sz="2800" b="1" dirty="0">
                  <a:solidFill>
                    <a:srgbClr val="CC0099"/>
                  </a:solidFill>
                  <a:latin typeface="標楷體" pitchFamily="65" charset="-120"/>
                  <a:ea typeface="標楷體" pitchFamily="65" charset="-120"/>
                </a:rPr>
                <a:t>公司</a:t>
              </a:r>
              <a:r>
                <a:rPr lang="en-US" altLang="zh-TW" sz="2800" b="1" dirty="0">
                  <a:solidFill>
                    <a:srgbClr val="CC0099"/>
                  </a:solidFill>
                  <a:latin typeface="標楷體" pitchFamily="65" charset="-120"/>
                  <a:ea typeface="標楷體" pitchFamily="65" charset="-120"/>
                </a:rPr>
                <a:t>-</a:t>
              </a:r>
            </a:p>
            <a:p>
              <a:pPr algn="ctr" eaLnBrk="1" hangingPunct="1"/>
              <a:r>
                <a:rPr lang="zh-TW" altLang="en-US" sz="2800" b="1" dirty="0">
                  <a:solidFill>
                    <a:srgbClr val="CC0099"/>
                  </a:solidFill>
                  <a:latin typeface="標楷體" pitchFamily="65" charset="-120"/>
                  <a:ea typeface="標楷體" pitchFamily="65" charset="-120"/>
                </a:rPr>
                <a:t>共利價值</a:t>
              </a:r>
            </a:p>
          </p:txBody>
        </p:sp>
        <p:sp>
          <p:nvSpPr>
            <p:cNvPr id="6153" name="Text Box 6"/>
            <p:cNvSpPr txBox="1">
              <a:spLocks noChangeArrowheads="1"/>
            </p:cNvSpPr>
            <p:nvPr/>
          </p:nvSpPr>
          <p:spPr bwMode="auto">
            <a:xfrm>
              <a:off x="1882" y="3793"/>
              <a:ext cx="1769" cy="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r>
                <a:rPr lang="zh-TW" altLang="en-US" sz="2800" b="1" dirty="0">
                  <a:solidFill>
                    <a:srgbClr val="FF0000"/>
                  </a:solidFill>
                  <a:latin typeface="Tahoma" pitchFamily="34" charset="0"/>
                  <a:ea typeface="標楷體" pitchFamily="65" charset="-120"/>
                </a:rPr>
                <a:t>其他利害關係人</a:t>
              </a:r>
            </a:p>
          </p:txBody>
        </p:sp>
        <p:sp>
          <p:nvSpPr>
            <p:cNvPr id="6154" name="Text Box 7"/>
            <p:cNvSpPr txBox="1">
              <a:spLocks noChangeArrowheads="1"/>
            </p:cNvSpPr>
            <p:nvPr/>
          </p:nvSpPr>
          <p:spPr bwMode="auto">
            <a:xfrm>
              <a:off x="2143" y="1783"/>
              <a:ext cx="1236"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r>
                <a:rPr lang="zh-TW" altLang="en-US" sz="2800" b="1" dirty="0">
                  <a:solidFill>
                    <a:srgbClr val="FF0000"/>
                  </a:solidFill>
                  <a:latin typeface="Tahoma" pitchFamily="34" charset="0"/>
                  <a:ea typeface="標楷體" pitchFamily="65" charset="-120"/>
                </a:rPr>
                <a:t>經營管理者</a:t>
              </a:r>
            </a:p>
          </p:txBody>
        </p:sp>
        <p:sp>
          <p:nvSpPr>
            <p:cNvPr id="6155" name="Text Box 8"/>
            <p:cNvSpPr txBox="1">
              <a:spLocks noChangeArrowheads="1"/>
            </p:cNvSpPr>
            <p:nvPr/>
          </p:nvSpPr>
          <p:spPr bwMode="auto">
            <a:xfrm>
              <a:off x="3878" y="2764"/>
              <a:ext cx="569" cy="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r>
                <a:rPr lang="zh-TW" altLang="en-US" sz="2800" b="1" dirty="0">
                  <a:solidFill>
                    <a:srgbClr val="FF0000"/>
                  </a:solidFill>
                  <a:latin typeface="Tahoma" pitchFamily="34" charset="0"/>
                  <a:ea typeface="標楷體" pitchFamily="65" charset="-120"/>
                </a:rPr>
                <a:t>董事</a:t>
              </a:r>
            </a:p>
          </p:txBody>
        </p:sp>
        <p:sp>
          <p:nvSpPr>
            <p:cNvPr id="6156" name="Text Box 9"/>
            <p:cNvSpPr txBox="1">
              <a:spLocks noChangeArrowheads="1"/>
            </p:cNvSpPr>
            <p:nvPr/>
          </p:nvSpPr>
          <p:spPr bwMode="auto">
            <a:xfrm>
              <a:off x="1137" y="2750"/>
              <a:ext cx="564"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r>
                <a:rPr lang="zh-TW" altLang="en-US" sz="2800" b="1" dirty="0">
                  <a:solidFill>
                    <a:srgbClr val="FF0000"/>
                  </a:solidFill>
                  <a:latin typeface="Tahoma" pitchFamily="34" charset="0"/>
                  <a:ea typeface="標楷體" pitchFamily="65" charset="-120"/>
                </a:rPr>
                <a:t>股東</a:t>
              </a:r>
            </a:p>
          </p:txBody>
        </p:sp>
      </p:grpSp>
    </p:spTree>
    <p:extLst>
      <p:ext uri="{BB962C8B-B14F-4D97-AF65-F5344CB8AC3E}">
        <p14:creationId xmlns:p14="http://schemas.microsoft.com/office/powerpoint/2010/main" val="225038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331640" y="548680"/>
            <a:ext cx="7406640" cy="1067378"/>
          </a:xfrm>
        </p:spPr>
        <p:txBody>
          <a:bodyPr>
            <a:normAutofit fontScale="90000"/>
          </a:bodyPr>
          <a:lstStyle/>
          <a:p>
            <a:r>
              <a:rPr lang="zh-TW" altLang="en-US" sz="4400" dirty="0">
                <a:effectLst>
                  <a:outerShdw blurRad="38100" dist="38100" dir="2700000" algn="tl">
                    <a:srgbClr val="000000">
                      <a:alpha val="43137"/>
                    </a:srgbClr>
                  </a:outerShdw>
                </a:effectLst>
              </a:rPr>
              <a:t>公司治理與內部控制之關聯</a:t>
            </a:r>
            <a:r>
              <a:rPr lang="zh-TW" altLang="en-US" sz="4400" dirty="0" smtClean="0">
                <a:effectLst>
                  <a:outerShdw blurRad="38100" dist="38100" dir="2700000" algn="tl">
                    <a:srgbClr val="000000">
                      <a:alpha val="43137"/>
                    </a:srgbClr>
                  </a:outerShdw>
                </a:effectLst>
              </a:rPr>
              <a:t>性</a:t>
            </a:r>
            <a:endParaRPr lang="zh-TW" altLang="en-US" dirty="0"/>
          </a:p>
        </p:txBody>
      </p:sp>
      <p:sp>
        <p:nvSpPr>
          <p:cNvPr id="3" name="副標題 2"/>
          <p:cNvSpPr>
            <a:spLocks noGrp="1"/>
          </p:cNvSpPr>
          <p:nvPr>
            <p:ph type="subTitle" idx="1"/>
          </p:nvPr>
        </p:nvSpPr>
        <p:spPr>
          <a:xfrm>
            <a:off x="1432560" y="1916832"/>
            <a:ext cx="7406640" cy="4464496"/>
          </a:xfrm>
        </p:spPr>
        <p:txBody>
          <a:bodyPr/>
          <a:lstStyle/>
          <a:p>
            <a:pPr marL="177800" indent="-150813">
              <a:lnSpc>
                <a:spcPct val="90000"/>
              </a:lnSpc>
            </a:pPr>
            <a:r>
              <a:rPr lang="zh-TW" altLang="en-US" sz="2800" dirty="0" smtClean="0">
                <a:solidFill>
                  <a:srgbClr val="000099"/>
                </a:solidFill>
                <a:latin typeface="細明體"/>
                <a:ea typeface="細明體"/>
              </a:rPr>
              <a:t>￭</a:t>
            </a:r>
            <a:r>
              <a:rPr lang="zh-TW" altLang="en-US" sz="2800" dirty="0" smtClean="0">
                <a:solidFill>
                  <a:srgbClr val="000099"/>
                </a:solidFill>
              </a:rPr>
              <a:t>公司</a:t>
            </a:r>
            <a:r>
              <a:rPr lang="zh-TW" altLang="en-US" sz="2800" dirty="0">
                <a:solidFill>
                  <a:srgbClr val="000099"/>
                </a:solidFill>
              </a:rPr>
              <a:t>治理在實現各利益主體利益均衡的基礎上，增加股東的利益。</a:t>
            </a:r>
          </a:p>
          <a:p>
            <a:pPr marL="177800" indent="-150813">
              <a:lnSpc>
                <a:spcPct val="90000"/>
              </a:lnSpc>
            </a:pPr>
            <a:r>
              <a:rPr lang="zh-TW" altLang="en-US" sz="2800" dirty="0" smtClean="0">
                <a:solidFill>
                  <a:srgbClr val="000099"/>
                </a:solidFill>
                <a:latin typeface="細明體"/>
                <a:ea typeface="細明體"/>
              </a:rPr>
              <a:t>￭</a:t>
            </a:r>
            <a:r>
              <a:rPr lang="zh-TW" altLang="en-US" sz="2800" dirty="0" smtClean="0">
                <a:solidFill>
                  <a:srgbClr val="000099"/>
                </a:solidFill>
              </a:rPr>
              <a:t>內部</a:t>
            </a:r>
            <a:r>
              <a:rPr lang="zh-TW" altLang="en-US" sz="2800" dirty="0">
                <a:solidFill>
                  <a:srgbClr val="000099"/>
                </a:solidFill>
              </a:rPr>
              <a:t>控制的目標</a:t>
            </a:r>
            <a:r>
              <a:rPr lang="en-US" altLang="en-US" sz="2800" dirty="0">
                <a:solidFill>
                  <a:srgbClr val="000099"/>
                </a:solidFill>
              </a:rPr>
              <a:t>，</a:t>
            </a:r>
            <a:r>
              <a:rPr lang="zh-TW" altLang="en-US" sz="2800" dirty="0">
                <a:solidFill>
                  <a:srgbClr val="000099"/>
                </a:solidFill>
              </a:rPr>
              <a:t>是營運的效率與效果</a:t>
            </a:r>
            <a:r>
              <a:rPr lang="en-US" altLang="en-US" sz="2800" dirty="0" smtClean="0">
                <a:solidFill>
                  <a:srgbClr val="000099"/>
                </a:solidFill>
              </a:rPr>
              <a:t>、</a:t>
            </a:r>
            <a:r>
              <a:rPr lang="zh-TW" altLang="en-US" sz="2800" dirty="0" smtClean="0">
                <a:solidFill>
                  <a:srgbClr val="000099"/>
                </a:solidFill>
              </a:rPr>
              <a:t>報告</a:t>
            </a:r>
            <a:r>
              <a:rPr lang="zh-TW" altLang="en-US" sz="2800" dirty="0">
                <a:solidFill>
                  <a:srgbClr val="000099"/>
                </a:solidFill>
              </a:rPr>
              <a:t>的可靠性</a:t>
            </a:r>
            <a:r>
              <a:rPr lang="en-US" altLang="en-US" sz="2800" dirty="0">
                <a:solidFill>
                  <a:srgbClr val="000099"/>
                </a:solidFill>
              </a:rPr>
              <a:t>、</a:t>
            </a:r>
            <a:r>
              <a:rPr lang="zh-TW" altLang="en-US" sz="2800" dirty="0">
                <a:solidFill>
                  <a:srgbClr val="000099"/>
                </a:solidFill>
              </a:rPr>
              <a:t>法律規章的遵守。只有實現</a:t>
            </a:r>
            <a:r>
              <a:rPr lang="zh-TW" altLang="en-US" sz="2800" dirty="0" smtClean="0">
                <a:solidFill>
                  <a:srgbClr val="000099"/>
                </a:solidFill>
              </a:rPr>
              <a:t>了營運的</a:t>
            </a:r>
            <a:r>
              <a:rPr lang="zh-TW" altLang="en-US" sz="2800" dirty="0">
                <a:solidFill>
                  <a:srgbClr val="000099"/>
                </a:solidFill>
              </a:rPr>
              <a:t>效率</a:t>
            </a:r>
            <a:r>
              <a:rPr lang="en-US" altLang="en-US" sz="2800" dirty="0">
                <a:solidFill>
                  <a:srgbClr val="000099"/>
                </a:solidFill>
              </a:rPr>
              <a:t>，</a:t>
            </a:r>
            <a:r>
              <a:rPr lang="zh-TW" altLang="en-US" sz="2800" dirty="0">
                <a:solidFill>
                  <a:srgbClr val="000099"/>
                </a:solidFill>
              </a:rPr>
              <a:t>提供了可靠</a:t>
            </a:r>
            <a:r>
              <a:rPr lang="zh-TW" altLang="en-US" sz="2800" dirty="0" smtClean="0">
                <a:solidFill>
                  <a:srgbClr val="000099"/>
                </a:solidFill>
              </a:rPr>
              <a:t>的報告</a:t>
            </a:r>
            <a:r>
              <a:rPr lang="en-US" altLang="en-US" sz="2800" dirty="0">
                <a:solidFill>
                  <a:srgbClr val="000099"/>
                </a:solidFill>
              </a:rPr>
              <a:t>，</a:t>
            </a:r>
            <a:r>
              <a:rPr lang="zh-TW" altLang="en-US" sz="2800" dirty="0">
                <a:solidFill>
                  <a:srgbClr val="000099"/>
                </a:solidFill>
              </a:rPr>
              <a:t>保證遵守了國家的法律和公司的規章</a:t>
            </a:r>
            <a:r>
              <a:rPr lang="en-US" altLang="en-US" sz="2800" dirty="0">
                <a:solidFill>
                  <a:srgbClr val="000099"/>
                </a:solidFill>
              </a:rPr>
              <a:t>，</a:t>
            </a:r>
            <a:r>
              <a:rPr lang="zh-TW" altLang="en-US" sz="2800" dirty="0">
                <a:solidFill>
                  <a:srgbClr val="000099"/>
                </a:solidFill>
              </a:rPr>
              <a:t>才有可能保護股東利益</a:t>
            </a:r>
            <a:r>
              <a:rPr lang="en-US" altLang="en-US" sz="2800" dirty="0">
                <a:solidFill>
                  <a:srgbClr val="000099"/>
                </a:solidFill>
              </a:rPr>
              <a:t>，</a:t>
            </a:r>
            <a:r>
              <a:rPr lang="zh-TW" altLang="en-US" sz="2800" dirty="0">
                <a:solidFill>
                  <a:srgbClr val="000099"/>
                </a:solidFill>
              </a:rPr>
              <a:t>追求公平和效率的目標</a:t>
            </a:r>
            <a:r>
              <a:rPr lang="zh-TW" altLang="en-US" sz="2400" dirty="0"/>
              <a:t>。</a:t>
            </a:r>
          </a:p>
          <a:p>
            <a:r>
              <a:rPr lang="zh-TW" altLang="en-US" sz="3200" b="1" dirty="0">
                <a:solidFill>
                  <a:srgbClr val="FF0000"/>
                </a:solidFill>
              </a:rPr>
              <a:t>內部控制目標的實現是公司治理結構的基礎和保障</a:t>
            </a:r>
          </a:p>
          <a:p>
            <a:endParaRPr lang="zh-TW" altLang="en-US" dirty="0"/>
          </a:p>
        </p:txBody>
      </p:sp>
      <p:sp>
        <p:nvSpPr>
          <p:cNvPr id="4" name="投影片編號版面配置區 3"/>
          <p:cNvSpPr>
            <a:spLocks noGrp="1"/>
          </p:cNvSpPr>
          <p:nvPr>
            <p:ph type="sldNum" sz="quarter" idx="10"/>
          </p:nvPr>
        </p:nvSpPr>
        <p:spPr/>
        <p:txBody>
          <a:bodyPr/>
          <a:lstStyle/>
          <a:p>
            <a:pPr>
              <a:defRPr/>
            </a:pPr>
            <a:fld id="{72BB180D-FBBB-4CFB-9BB9-EE0338A47389}" type="slidenum">
              <a:rPr lang="zh-TW" altLang="en-US" smtClean="0"/>
              <a:pPr>
                <a:defRPr/>
              </a:pPr>
              <a:t>30</a:t>
            </a:fld>
            <a:endParaRPr lang="en-US" altLang="zh-TW" dirty="0"/>
          </a:p>
        </p:txBody>
      </p:sp>
    </p:spTree>
    <p:extLst>
      <p:ext uri="{BB962C8B-B14F-4D97-AF65-F5344CB8AC3E}">
        <p14:creationId xmlns:p14="http://schemas.microsoft.com/office/powerpoint/2010/main" val="20062031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sz="4000" dirty="0">
                <a:effectLst>
                  <a:outerShdw blurRad="38100" dist="38100" dir="2700000" algn="tl">
                    <a:srgbClr val="000000">
                      <a:alpha val="43137"/>
                    </a:srgbClr>
                  </a:outerShdw>
                </a:effectLst>
              </a:rPr>
              <a:t>公司治理與內部控制之關聯性</a:t>
            </a:r>
            <a:br>
              <a:rPr lang="zh-TW" altLang="en-US" sz="4000" dirty="0">
                <a:effectLst>
                  <a:outerShdw blurRad="38100" dist="38100" dir="2700000" algn="tl">
                    <a:srgbClr val="000000">
                      <a:alpha val="43137"/>
                    </a:srgbClr>
                  </a:outerShdw>
                </a:effectLst>
              </a:rPr>
            </a:br>
            <a:endParaRPr lang="zh-TW" altLang="en-US" dirty="0"/>
          </a:p>
        </p:txBody>
      </p:sp>
      <p:sp>
        <p:nvSpPr>
          <p:cNvPr id="3" name="副標題 2"/>
          <p:cNvSpPr>
            <a:spLocks noGrp="1"/>
          </p:cNvSpPr>
          <p:nvPr>
            <p:ph type="subTitle" idx="1"/>
          </p:nvPr>
        </p:nvSpPr>
        <p:spPr>
          <a:xfrm>
            <a:off x="1432560" y="1850064"/>
            <a:ext cx="7406640" cy="4531264"/>
          </a:xfrm>
        </p:spPr>
        <p:txBody>
          <a:bodyPr/>
          <a:lstStyle/>
          <a:p>
            <a:pPr marL="177800" indent="-150813">
              <a:lnSpc>
                <a:spcPct val="90000"/>
              </a:lnSpc>
            </a:pPr>
            <a:r>
              <a:rPr lang="zh-TW" altLang="en-US" u="sng" dirty="0" smtClean="0">
                <a:latin typeface="細明體"/>
                <a:ea typeface="細明體"/>
              </a:rPr>
              <a:t>￭</a:t>
            </a:r>
            <a:r>
              <a:rPr lang="zh-TW" altLang="en-US" u="sng" dirty="0" smtClean="0">
                <a:solidFill>
                  <a:srgbClr val="000099"/>
                </a:solidFill>
              </a:rPr>
              <a:t>內部</a:t>
            </a:r>
            <a:r>
              <a:rPr lang="zh-TW" altLang="en-US" u="sng" dirty="0">
                <a:solidFill>
                  <a:srgbClr val="000099"/>
                </a:solidFill>
              </a:rPr>
              <a:t>控制點主要集中在管理層以下的財務會計系統和業務執行系統</a:t>
            </a:r>
            <a:r>
              <a:rPr lang="zh-TW" altLang="en-US" dirty="0">
                <a:solidFill>
                  <a:srgbClr val="000099"/>
                </a:solidFill>
              </a:rPr>
              <a:t>，主要控制程序被限定在</a:t>
            </a:r>
            <a:r>
              <a:rPr lang="en-US" altLang="zh-TW" dirty="0">
                <a:solidFill>
                  <a:srgbClr val="000099"/>
                </a:solidFill>
              </a:rPr>
              <a:t>CEO</a:t>
            </a:r>
            <a:r>
              <a:rPr lang="zh-TW" altLang="en-US" dirty="0">
                <a:solidFill>
                  <a:srgbClr val="000099"/>
                </a:solidFill>
              </a:rPr>
              <a:t>之下，對於企業的高層即董事會與管理層的控制點較少，僅僅限于某些事情的高層授權</a:t>
            </a:r>
          </a:p>
          <a:p>
            <a:pPr marL="177800" indent="-150813">
              <a:lnSpc>
                <a:spcPct val="90000"/>
              </a:lnSpc>
            </a:pPr>
            <a:r>
              <a:rPr lang="zh-TW" altLang="en-US" dirty="0" smtClean="0">
                <a:solidFill>
                  <a:srgbClr val="000099"/>
                </a:solidFill>
                <a:latin typeface="細明體"/>
                <a:ea typeface="細明體"/>
              </a:rPr>
              <a:t>￭</a:t>
            </a:r>
            <a:r>
              <a:rPr lang="zh-TW" altLang="en-US" dirty="0" smtClean="0">
                <a:solidFill>
                  <a:srgbClr val="000099"/>
                </a:solidFill>
              </a:rPr>
              <a:t>對</a:t>
            </a:r>
            <a:r>
              <a:rPr lang="zh-TW" altLang="en-US" u="sng" dirty="0">
                <a:solidFill>
                  <a:srgbClr val="000099"/>
                </a:solidFill>
              </a:rPr>
              <a:t>公司治理</a:t>
            </a:r>
            <a:r>
              <a:rPr lang="zh-TW" altLang="en-US" dirty="0">
                <a:solidFill>
                  <a:srgbClr val="000099"/>
                </a:solidFill>
              </a:rPr>
              <a:t>結構來說，</a:t>
            </a:r>
            <a:r>
              <a:rPr lang="zh-TW" altLang="en-US" u="sng" dirty="0">
                <a:solidFill>
                  <a:srgbClr val="000099"/>
                </a:solidFill>
              </a:rPr>
              <a:t>側重於股東會、董事會、監事會、經理層之間權責關系的制度安排</a:t>
            </a:r>
            <a:r>
              <a:rPr lang="zh-TW" altLang="en-US" dirty="0">
                <a:solidFill>
                  <a:srgbClr val="000099"/>
                </a:solidFill>
              </a:rPr>
              <a:t>，目的是為了避免經理層出現損害股東利益的行為，對於經理層之下的業務執行部門公司治理結構較不重視</a:t>
            </a:r>
          </a:p>
          <a:p>
            <a:r>
              <a:rPr lang="zh-TW" altLang="en-US" sz="3200" b="1" dirty="0">
                <a:solidFill>
                  <a:srgbClr val="FF0000"/>
                </a:solidFill>
              </a:rPr>
              <a:t>必須同時考慮內部控制與公司治理</a:t>
            </a:r>
            <a:r>
              <a:rPr lang="zh-TW" altLang="en-US" sz="3200" b="1" dirty="0" smtClean="0">
                <a:solidFill>
                  <a:srgbClr val="FF0000"/>
                </a:solidFill>
              </a:rPr>
              <a:t>結構</a:t>
            </a:r>
            <a:r>
              <a:rPr lang="en-US" altLang="zh-TW" sz="3200" b="1" dirty="0" smtClean="0">
                <a:solidFill>
                  <a:srgbClr val="FF0000"/>
                </a:solidFill>
                <a:latin typeface="新細明體"/>
                <a:ea typeface="新細明體"/>
              </a:rPr>
              <a:t>，</a:t>
            </a:r>
            <a:r>
              <a:rPr lang="zh-TW" altLang="en-US" sz="3200" b="1" dirty="0" smtClean="0">
                <a:solidFill>
                  <a:srgbClr val="FF0000"/>
                </a:solidFill>
              </a:rPr>
              <a:t>尋求</a:t>
            </a:r>
            <a:r>
              <a:rPr lang="zh-TW" altLang="en-US" sz="3200" b="1" dirty="0">
                <a:solidFill>
                  <a:srgbClr val="FF0000"/>
                </a:solidFill>
              </a:rPr>
              <a:t>兩者之間有效的連接方式 </a:t>
            </a:r>
          </a:p>
          <a:p>
            <a:endParaRPr lang="zh-TW" altLang="en-US" sz="3200" b="1" dirty="0">
              <a:solidFill>
                <a:srgbClr val="FF0000"/>
              </a:solidFill>
            </a:endParaRPr>
          </a:p>
        </p:txBody>
      </p:sp>
      <p:sp>
        <p:nvSpPr>
          <p:cNvPr id="4" name="投影片編號版面配置區 3"/>
          <p:cNvSpPr>
            <a:spLocks noGrp="1"/>
          </p:cNvSpPr>
          <p:nvPr>
            <p:ph type="sldNum" sz="quarter" idx="10"/>
          </p:nvPr>
        </p:nvSpPr>
        <p:spPr/>
        <p:txBody>
          <a:bodyPr/>
          <a:lstStyle/>
          <a:p>
            <a:pPr>
              <a:defRPr/>
            </a:pPr>
            <a:fld id="{72BB180D-FBBB-4CFB-9BB9-EE0338A47389}" type="slidenum">
              <a:rPr lang="zh-TW" altLang="en-US" smtClean="0"/>
              <a:pPr>
                <a:defRPr/>
              </a:pPr>
              <a:t>31</a:t>
            </a:fld>
            <a:endParaRPr lang="en-US" altLang="zh-TW" dirty="0"/>
          </a:p>
        </p:txBody>
      </p:sp>
    </p:spTree>
    <p:extLst>
      <p:ext uri="{BB962C8B-B14F-4D97-AF65-F5344CB8AC3E}">
        <p14:creationId xmlns:p14="http://schemas.microsoft.com/office/powerpoint/2010/main" val="24709474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sz="4000" dirty="0">
                <a:effectLst>
                  <a:outerShdw blurRad="38100" dist="38100" dir="2700000" algn="tl">
                    <a:srgbClr val="000000">
                      <a:alpha val="43137"/>
                    </a:srgbClr>
                  </a:outerShdw>
                </a:effectLst>
              </a:rPr>
              <a:t>公司治理與內部控制之關聯性</a:t>
            </a:r>
            <a:br>
              <a:rPr lang="zh-TW" altLang="en-US" sz="4000" dirty="0">
                <a:effectLst>
                  <a:outerShdw blurRad="38100" dist="38100" dir="2700000" algn="tl">
                    <a:srgbClr val="000000">
                      <a:alpha val="43137"/>
                    </a:srgbClr>
                  </a:outerShdw>
                </a:effectLst>
              </a:rPr>
            </a:br>
            <a:endParaRPr lang="zh-TW" altLang="en-US" dirty="0"/>
          </a:p>
        </p:txBody>
      </p:sp>
      <p:sp>
        <p:nvSpPr>
          <p:cNvPr id="3" name="副標題 2"/>
          <p:cNvSpPr>
            <a:spLocks noGrp="1"/>
          </p:cNvSpPr>
          <p:nvPr>
            <p:ph type="subTitle" idx="1"/>
          </p:nvPr>
        </p:nvSpPr>
        <p:spPr>
          <a:xfrm>
            <a:off x="1115616" y="1484784"/>
            <a:ext cx="7723584" cy="4896544"/>
          </a:xfrm>
        </p:spPr>
        <p:txBody>
          <a:bodyPr/>
          <a:lstStyle/>
          <a:p>
            <a:r>
              <a:rPr lang="zh-TW" altLang="en-US" sz="2800" dirty="0"/>
              <a:t>良好的公司治理結構和有效的內部控制只有結合起來，進行有效的配合與互動，才能有效防範企業面臨的風險</a:t>
            </a:r>
          </a:p>
          <a:p>
            <a:r>
              <a:rPr lang="zh-TW" altLang="en-US" sz="2800" dirty="0"/>
              <a:t>結合途徑：</a:t>
            </a:r>
          </a:p>
          <a:p>
            <a:pPr marL="355600" lvl="1" indent="-82550"/>
            <a:r>
              <a:rPr lang="zh-TW" altLang="en-US" sz="2400" dirty="0" smtClean="0">
                <a:latin typeface="細明體"/>
                <a:ea typeface="細明體"/>
              </a:rPr>
              <a:t>￭</a:t>
            </a:r>
            <a:r>
              <a:rPr lang="zh-TW" altLang="en-US" sz="2400" dirty="0" smtClean="0"/>
              <a:t>內部</a:t>
            </a:r>
            <a:r>
              <a:rPr lang="zh-TW" altLang="en-US" sz="2400" dirty="0"/>
              <a:t>控制與公司治理結構在實施方式上相互借鑒</a:t>
            </a:r>
            <a:endParaRPr lang="en-US" altLang="zh-TW" sz="2400" dirty="0"/>
          </a:p>
          <a:p>
            <a:pPr lvl="2" algn="l">
              <a:buClr>
                <a:schemeClr val="accent1"/>
              </a:buClr>
              <a:buFont typeface="Symbol" pitchFamily="18" charset="2"/>
              <a:buChar char="-"/>
            </a:pPr>
            <a:r>
              <a:rPr lang="zh-TW" altLang="en-US" sz="2000" dirty="0"/>
              <a:t>在公司治理結構中，引入更多的程序性控制措施，形成高層決策人員之間的相互牽制和制衡。內部控制方面，改變以往以程序性控制為主的控制手段，引入相應的激勵措施，提高基層人員參與內部控制的主動性和積極性</a:t>
            </a:r>
          </a:p>
          <a:p>
            <a:pPr marL="628650" lvl="1" indent="-171450" algn="l"/>
            <a:r>
              <a:rPr lang="zh-TW" altLang="en-US" sz="2400" dirty="0" smtClean="0">
                <a:latin typeface="細明體"/>
                <a:ea typeface="細明體"/>
              </a:rPr>
              <a:t>￭</a:t>
            </a:r>
            <a:r>
              <a:rPr lang="zh-TW" altLang="en-US" sz="2400" dirty="0" smtClean="0"/>
              <a:t>建立</a:t>
            </a:r>
            <a:r>
              <a:rPr lang="zh-TW" altLang="en-US" sz="2400" dirty="0"/>
              <a:t>獨立董事、監察人</a:t>
            </a:r>
            <a:r>
              <a:rPr lang="zh-TW" altLang="zh-TW" sz="2400" dirty="0"/>
              <a:t>（</a:t>
            </a:r>
            <a:r>
              <a:rPr lang="zh-TW" altLang="en-US" sz="2400" dirty="0"/>
              <a:t>審計委員會</a:t>
            </a:r>
            <a:r>
              <a:rPr lang="zh-TW" altLang="zh-TW" sz="2400" dirty="0"/>
              <a:t>）</a:t>
            </a:r>
            <a:r>
              <a:rPr lang="zh-TW" altLang="en-US" sz="2400" dirty="0"/>
              <a:t>與內部稽核之間三位一體風險管理監督機制</a:t>
            </a:r>
          </a:p>
          <a:p>
            <a:endParaRPr lang="zh-TW" altLang="en-US" dirty="0"/>
          </a:p>
        </p:txBody>
      </p:sp>
      <p:sp>
        <p:nvSpPr>
          <p:cNvPr id="4" name="投影片編號版面配置區 3"/>
          <p:cNvSpPr>
            <a:spLocks noGrp="1"/>
          </p:cNvSpPr>
          <p:nvPr>
            <p:ph type="sldNum" sz="quarter" idx="10"/>
          </p:nvPr>
        </p:nvSpPr>
        <p:spPr/>
        <p:txBody>
          <a:bodyPr/>
          <a:lstStyle/>
          <a:p>
            <a:pPr>
              <a:defRPr/>
            </a:pPr>
            <a:fld id="{72BB180D-FBBB-4CFB-9BB9-EE0338A47389}" type="slidenum">
              <a:rPr lang="zh-TW" altLang="en-US" smtClean="0"/>
              <a:pPr>
                <a:defRPr/>
              </a:pPr>
              <a:t>32</a:t>
            </a:fld>
            <a:endParaRPr lang="en-US" altLang="zh-TW" dirty="0"/>
          </a:p>
        </p:txBody>
      </p:sp>
    </p:spTree>
    <p:extLst>
      <p:ext uri="{BB962C8B-B14F-4D97-AF65-F5344CB8AC3E}">
        <p14:creationId xmlns:p14="http://schemas.microsoft.com/office/powerpoint/2010/main" val="11178386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sz="4000" dirty="0">
                <a:effectLst>
                  <a:outerShdw blurRad="38100" dist="38100" dir="2700000" algn="tl">
                    <a:srgbClr val="000000">
                      <a:alpha val="43137"/>
                    </a:srgbClr>
                  </a:outerShdw>
                </a:effectLst>
              </a:rPr>
              <a:t>公司治理與內部控制之關聯性</a:t>
            </a:r>
            <a:br>
              <a:rPr lang="zh-TW" altLang="en-US" sz="4000" dirty="0">
                <a:effectLst>
                  <a:outerShdw blurRad="38100" dist="38100" dir="2700000" algn="tl">
                    <a:srgbClr val="000000">
                      <a:alpha val="43137"/>
                    </a:srgbClr>
                  </a:outerShdw>
                </a:effectLst>
              </a:rPr>
            </a:br>
            <a:endParaRPr lang="zh-TW" altLang="en-US" dirty="0"/>
          </a:p>
        </p:txBody>
      </p:sp>
      <p:sp>
        <p:nvSpPr>
          <p:cNvPr id="3" name="副標題 2"/>
          <p:cNvSpPr>
            <a:spLocks noGrp="1"/>
          </p:cNvSpPr>
          <p:nvPr>
            <p:ph type="subTitle" idx="1"/>
          </p:nvPr>
        </p:nvSpPr>
        <p:spPr>
          <a:xfrm>
            <a:off x="899592" y="1484784"/>
            <a:ext cx="7939608" cy="4968552"/>
          </a:xfrm>
        </p:spPr>
        <p:txBody>
          <a:bodyPr/>
          <a:lstStyle/>
          <a:p>
            <a:pPr eaLnBrk="1" hangingPunct="1">
              <a:lnSpc>
                <a:spcPct val="80000"/>
              </a:lnSpc>
              <a:spcBef>
                <a:spcPts val="1800"/>
              </a:spcBef>
              <a:buSzTx/>
              <a:buFont typeface="Wingdings 2" pitchFamily="18" charset="2"/>
              <a:buChar char=""/>
            </a:pPr>
            <a:r>
              <a:rPr lang="zh-TW" altLang="en-US" sz="2800" b="1" dirty="0"/>
              <a:t>公司治理之下</a:t>
            </a:r>
            <a:r>
              <a:rPr lang="zh-TW" altLang="en-US" sz="2800" b="1" dirty="0">
                <a:solidFill>
                  <a:srgbClr val="FF0000"/>
                </a:solidFill>
              </a:rPr>
              <a:t>內部稽核</a:t>
            </a:r>
            <a:r>
              <a:rPr lang="zh-TW" altLang="en-US" sz="2800" b="1" dirty="0"/>
              <a:t>應扮演的角色</a:t>
            </a:r>
          </a:p>
          <a:p>
            <a:pPr marL="742950" lvl="1" indent="-285750" algn="l" eaLnBrk="1" hangingPunct="1">
              <a:lnSpc>
                <a:spcPct val="80000"/>
              </a:lnSpc>
              <a:spcBef>
                <a:spcPts val="1800"/>
              </a:spcBef>
            </a:pPr>
            <a:r>
              <a:rPr lang="zh-TW" altLang="en-US" sz="2400" dirty="0" smtClean="0">
                <a:latin typeface="細明體"/>
                <a:ea typeface="細明體"/>
              </a:rPr>
              <a:t>￭</a:t>
            </a:r>
            <a:r>
              <a:rPr lang="zh-TW" altLang="en-US" sz="2600" dirty="0" smtClean="0"/>
              <a:t>輔助</a:t>
            </a:r>
            <a:r>
              <a:rPr lang="zh-TW" altLang="en-US" sz="2600" dirty="0"/>
              <a:t>獨立董事、監察人執行監督的職責</a:t>
            </a:r>
          </a:p>
          <a:p>
            <a:pPr marL="742950" lvl="1" indent="-285750" algn="l" eaLnBrk="1" hangingPunct="1">
              <a:lnSpc>
                <a:spcPct val="80000"/>
              </a:lnSpc>
            </a:pPr>
            <a:r>
              <a:rPr lang="zh-TW" altLang="en-US" sz="2600" dirty="0" smtClean="0">
                <a:latin typeface="細明體"/>
                <a:ea typeface="細明體"/>
              </a:rPr>
              <a:t>￭</a:t>
            </a:r>
            <a:r>
              <a:rPr lang="zh-TW" altLang="en-US" sz="2600" dirty="0" smtClean="0"/>
              <a:t>提供</a:t>
            </a:r>
            <a:r>
              <a:rPr lang="zh-TW" altLang="en-US" sz="2600" dirty="0"/>
              <a:t>董事會制訂重大政策所需之攸關資訊</a:t>
            </a:r>
          </a:p>
          <a:p>
            <a:pPr marL="628650" lvl="1" indent="-171450" algn="l" eaLnBrk="1" hangingPunct="1">
              <a:lnSpc>
                <a:spcPct val="80000"/>
              </a:lnSpc>
            </a:pPr>
            <a:r>
              <a:rPr lang="zh-TW" altLang="en-US" sz="2600" dirty="0" smtClean="0">
                <a:latin typeface="細明體"/>
                <a:ea typeface="細明體"/>
              </a:rPr>
              <a:t>￭</a:t>
            </a:r>
            <a:r>
              <a:rPr lang="zh-TW" altLang="en-US" sz="2600" dirty="0" smtClean="0"/>
              <a:t>作為</a:t>
            </a:r>
            <a:r>
              <a:rPr lang="zh-TW" altLang="en-US" sz="2600" dirty="0"/>
              <a:t>董監事、高階管理、各營運單位、外部稽核與主管機關之溝通橋樑</a:t>
            </a:r>
          </a:p>
          <a:p>
            <a:pPr marL="742950" lvl="1" indent="-285750" algn="l" eaLnBrk="1" hangingPunct="1">
              <a:lnSpc>
                <a:spcPct val="80000"/>
              </a:lnSpc>
            </a:pPr>
            <a:r>
              <a:rPr lang="zh-TW" altLang="en-US" sz="2600" dirty="0" smtClean="0">
                <a:latin typeface="細明體"/>
                <a:ea typeface="細明體"/>
              </a:rPr>
              <a:t>￭</a:t>
            </a:r>
            <a:r>
              <a:rPr lang="zh-TW" altLang="en-US" sz="2600" dirty="0" smtClean="0"/>
              <a:t>檢查</a:t>
            </a:r>
            <a:r>
              <a:rPr lang="zh-TW" altLang="en-US" sz="2600" dirty="0"/>
              <a:t>及覆核內部控制制度的妥當性及有效性</a:t>
            </a:r>
          </a:p>
          <a:p>
            <a:pPr marL="742950" lvl="1" indent="-285750" algn="l" eaLnBrk="1" hangingPunct="1">
              <a:lnSpc>
                <a:spcPct val="80000"/>
              </a:lnSpc>
            </a:pPr>
            <a:r>
              <a:rPr lang="zh-TW" altLang="en-US" sz="2600" dirty="0" smtClean="0">
                <a:latin typeface="細明體"/>
                <a:ea typeface="細明體"/>
              </a:rPr>
              <a:t>￭</a:t>
            </a:r>
            <a:r>
              <a:rPr lang="zh-TW" altLang="en-US" sz="2600" dirty="0" smtClean="0"/>
              <a:t>辨識</a:t>
            </a:r>
            <a:r>
              <a:rPr lang="zh-TW" altLang="en-US" sz="2600" dirty="0"/>
              <a:t>與調查企業財務警訊</a:t>
            </a:r>
          </a:p>
          <a:p>
            <a:pPr marL="742950" lvl="1" indent="-285750" algn="l" eaLnBrk="1" hangingPunct="1">
              <a:lnSpc>
                <a:spcPct val="90000"/>
              </a:lnSpc>
            </a:pPr>
            <a:r>
              <a:rPr lang="zh-TW" altLang="en-US" sz="2600" dirty="0" smtClean="0">
                <a:latin typeface="細明體"/>
                <a:ea typeface="細明體"/>
              </a:rPr>
              <a:t>￭</a:t>
            </a:r>
            <a:r>
              <a:rPr lang="zh-TW" altLang="en-US" sz="2600" dirty="0" smtClean="0"/>
              <a:t>適時</a:t>
            </a:r>
            <a:r>
              <a:rPr lang="zh-TW" altLang="en-US" sz="2600" dirty="0"/>
              <a:t>提供管理者改進建議</a:t>
            </a:r>
          </a:p>
          <a:p>
            <a:pPr marL="742950" lvl="1" indent="-285750" algn="l">
              <a:lnSpc>
                <a:spcPct val="80000"/>
              </a:lnSpc>
            </a:pPr>
            <a:r>
              <a:rPr lang="zh-TW" altLang="en-US" sz="2600" dirty="0" smtClean="0">
                <a:latin typeface="細明體"/>
                <a:ea typeface="細明體"/>
              </a:rPr>
              <a:t>￭</a:t>
            </a:r>
            <a:r>
              <a:rPr lang="zh-TW" altLang="en-US" sz="2600" dirty="0" smtClean="0"/>
              <a:t>扮演</a:t>
            </a:r>
            <a:r>
              <a:rPr lang="zh-TW" altLang="en-US" sz="2600" dirty="0"/>
              <a:t>企業內部顧問的角色</a:t>
            </a:r>
          </a:p>
          <a:p>
            <a:pPr marL="628650" lvl="1" indent="-171450" algn="l" eaLnBrk="1" hangingPunct="1">
              <a:lnSpc>
                <a:spcPct val="90000"/>
              </a:lnSpc>
            </a:pPr>
            <a:r>
              <a:rPr lang="zh-TW" altLang="en-US" sz="2600" dirty="0" smtClean="0">
                <a:latin typeface="細明體"/>
                <a:ea typeface="細明體"/>
              </a:rPr>
              <a:t>￭</a:t>
            </a:r>
            <a:r>
              <a:rPr lang="zh-TW" altLang="en-US" sz="2600" dirty="0" smtClean="0"/>
              <a:t>現代</a:t>
            </a:r>
            <a:r>
              <a:rPr lang="zh-TW" altLang="en-US" sz="2600" dirty="0"/>
              <a:t>內部稽核強調在對內部控制進行檢查與評價的基礎上，充分考慮組織所面臨的內部和外部風險，為組織提供可行的建議，增加組織價值</a:t>
            </a:r>
            <a:endParaRPr lang="en-US" altLang="zh-TW" sz="2600" dirty="0"/>
          </a:p>
          <a:p>
            <a:endParaRPr lang="zh-TW" altLang="en-US" dirty="0"/>
          </a:p>
        </p:txBody>
      </p:sp>
      <p:sp>
        <p:nvSpPr>
          <p:cNvPr id="4" name="投影片編號版面配置區 3"/>
          <p:cNvSpPr>
            <a:spLocks noGrp="1"/>
          </p:cNvSpPr>
          <p:nvPr>
            <p:ph type="sldNum" sz="quarter" idx="10"/>
          </p:nvPr>
        </p:nvSpPr>
        <p:spPr/>
        <p:txBody>
          <a:bodyPr/>
          <a:lstStyle/>
          <a:p>
            <a:pPr>
              <a:defRPr/>
            </a:pPr>
            <a:fld id="{72BB180D-FBBB-4CFB-9BB9-EE0338A47389}" type="slidenum">
              <a:rPr lang="zh-TW" altLang="en-US" smtClean="0"/>
              <a:pPr>
                <a:defRPr/>
              </a:pPr>
              <a:t>33</a:t>
            </a:fld>
            <a:endParaRPr lang="en-US" altLang="zh-TW" dirty="0"/>
          </a:p>
        </p:txBody>
      </p:sp>
    </p:spTree>
    <p:extLst>
      <p:ext uri="{BB962C8B-B14F-4D97-AF65-F5344CB8AC3E}">
        <p14:creationId xmlns:p14="http://schemas.microsoft.com/office/powerpoint/2010/main" val="2692420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投影片編號版面配置區 5"/>
          <p:cNvSpPr>
            <a:spLocks noGrp="1"/>
          </p:cNvSpPr>
          <p:nvPr>
            <p:ph type="sldNum" sz="quarter" idx="4294967295"/>
          </p:nvPr>
        </p:nvSpPr>
        <p:spPr>
          <a:xfrm>
            <a:off x="8207577" y="6400800"/>
            <a:ext cx="793693" cy="457200"/>
          </a:xfrm>
          <a:prstGeom prst="rect">
            <a:avLst/>
          </a:prstGeom>
          <a:noFill/>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fld id="{D732B409-BFC1-4C8C-8979-3936DFA8EF54}" type="slidenum">
              <a:rPr kumimoji="0" lang="en-US" altLang="zh-TW" sz="1200"/>
              <a:pPr eaLnBrk="1" hangingPunct="1"/>
              <a:t>34</a:t>
            </a:fld>
            <a:endParaRPr kumimoji="0" lang="en-US" altLang="zh-TW" sz="1200"/>
          </a:p>
        </p:txBody>
      </p:sp>
      <p:sp>
        <p:nvSpPr>
          <p:cNvPr id="17413" name="Rectangle 2"/>
          <p:cNvSpPr>
            <a:spLocks noGrp="1" noChangeArrowheads="1"/>
          </p:cNvSpPr>
          <p:nvPr>
            <p:ph type="title"/>
          </p:nvPr>
        </p:nvSpPr>
        <p:spPr>
          <a:xfrm>
            <a:off x="853970" y="476672"/>
            <a:ext cx="7499350" cy="1143000"/>
          </a:xfrm>
        </p:spPr>
        <p:txBody>
          <a:bodyPr>
            <a:normAutofit/>
          </a:bodyPr>
          <a:lstStyle/>
          <a:p>
            <a:pPr algn="ctr" eaLnBrk="1" hangingPunct="1"/>
            <a:r>
              <a:rPr lang="zh-TW" altLang="en-US" sz="3600" dirty="0" smtClean="0">
                <a:ea typeface="標楷體" pitchFamily="65" charset="-120"/>
              </a:rPr>
              <a:t>董事會與內部稽核之關係</a:t>
            </a:r>
          </a:p>
        </p:txBody>
      </p:sp>
      <p:grpSp>
        <p:nvGrpSpPr>
          <p:cNvPr id="17414" name="Group 18"/>
          <p:cNvGrpSpPr>
            <a:grpSpLocks/>
          </p:cNvGrpSpPr>
          <p:nvPr/>
        </p:nvGrpSpPr>
        <p:grpSpPr bwMode="auto">
          <a:xfrm>
            <a:off x="1187624" y="1844675"/>
            <a:ext cx="7416800" cy="4537075"/>
            <a:chOff x="521" y="1162"/>
            <a:chExt cx="4672" cy="2858"/>
          </a:xfrm>
        </p:grpSpPr>
        <p:sp>
          <p:nvSpPr>
            <p:cNvPr id="17415" name="Line 14"/>
            <p:cNvSpPr>
              <a:spLocks noChangeShapeType="1"/>
            </p:cNvSpPr>
            <p:nvPr/>
          </p:nvSpPr>
          <p:spPr bwMode="auto">
            <a:xfrm>
              <a:off x="3696" y="2296"/>
              <a:ext cx="772" cy="0"/>
            </a:xfrm>
            <a:prstGeom prst="line">
              <a:avLst/>
            </a:prstGeom>
            <a:noFill/>
            <a:ln w="8001">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TW" altLang="en-US"/>
            </a:p>
          </p:txBody>
        </p:sp>
        <p:sp>
          <p:nvSpPr>
            <p:cNvPr id="17416" name="Rectangle 4"/>
            <p:cNvSpPr>
              <a:spLocks noChangeArrowheads="1"/>
            </p:cNvSpPr>
            <p:nvPr/>
          </p:nvSpPr>
          <p:spPr bwMode="auto">
            <a:xfrm>
              <a:off x="2018" y="1162"/>
              <a:ext cx="1678" cy="408"/>
            </a:xfrm>
            <a:prstGeom prst="rect">
              <a:avLst/>
            </a:prstGeom>
            <a:noFill/>
            <a:ln w="8001" algn="ctr">
              <a:solidFill>
                <a:srgbClr val="000099"/>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r>
                <a:rPr lang="zh-TW" altLang="en-US">
                  <a:ea typeface="標楷體" pitchFamily="65" charset="-120"/>
                </a:rPr>
                <a:t>股東大會</a:t>
              </a:r>
            </a:p>
          </p:txBody>
        </p:sp>
        <p:sp>
          <p:nvSpPr>
            <p:cNvPr id="17417" name="Rectangle 8"/>
            <p:cNvSpPr>
              <a:spLocks noChangeArrowheads="1"/>
            </p:cNvSpPr>
            <p:nvPr/>
          </p:nvSpPr>
          <p:spPr bwMode="auto">
            <a:xfrm>
              <a:off x="2018" y="2940"/>
              <a:ext cx="1678" cy="408"/>
            </a:xfrm>
            <a:prstGeom prst="rect">
              <a:avLst/>
            </a:prstGeom>
            <a:noFill/>
            <a:ln w="8001" algn="ctr">
              <a:solidFill>
                <a:srgbClr val="000099"/>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r>
                <a:rPr lang="zh-TW" altLang="en-US">
                  <a:ea typeface="標楷體" pitchFamily="65" charset="-120"/>
                </a:rPr>
                <a:t>總經理</a:t>
              </a:r>
            </a:p>
          </p:txBody>
        </p:sp>
        <p:sp>
          <p:nvSpPr>
            <p:cNvPr id="17418" name="Rectangle 9"/>
            <p:cNvSpPr>
              <a:spLocks noChangeArrowheads="1"/>
            </p:cNvSpPr>
            <p:nvPr/>
          </p:nvSpPr>
          <p:spPr bwMode="auto">
            <a:xfrm>
              <a:off x="2018" y="3612"/>
              <a:ext cx="1678" cy="408"/>
            </a:xfrm>
            <a:prstGeom prst="rect">
              <a:avLst/>
            </a:prstGeom>
            <a:noFill/>
            <a:ln w="8001" algn="ctr">
              <a:solidFill>
                <a:srgbClr val="000099"/>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r>
                <a:rPr lang="zh-TW" altLang="en-US">
                  <a:ea typeface="標楷體" pitchFamily="65" charset="-120"/>
                </a:rPr>
                <a:t>各部門主管</a:t>
              </a:r>
            </a:p>
          </p:txBody>
        </p:sp>
        <p:sp>
          <p:nvSpPr>
            <p:cNvPr id="17419" name="Line 10"/>
            <p:cNvSpPr>
              <a:spLocks noChangeShapeType="1"/>
            </p:cNvSpPr>
            <p:nvPr/>
          </p:nvSpPr>
          <p:spPr bwMode="auto">
            <a:xfrm>
              <a:off x="2835" y="1570"/>
              <a:ext cx="0" cy="318"/>
            </a:xfrm>
            <a:prstGeom prst="line">
              <a:avLst/>
            </a:prstGeom>
            <a:noFill/>
            <a:ln w="8001">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TW" altLang="en-US"/>
            </a:p>
          </p:txBody>
        </p:sp>
        <p:sp>
          <p:nvSpPr>
            <p:cNvPr id="17420" name="Line 11"/>
            <p:cNvSpPr>
              <a:spLocks noChangeShapeType="1"/>
            </p:cNvSpPr>
            <p:nvPr/>
          </p:nvSpPr>
          <p:spPr bwMode="auto">
            <a:xfrm>
              <a:off x="2835" y="2659"/>
              <a:ext cx="0" cy="272"/>
            </a:xfrm>
            <a:prstGeom prst="line">
              <a:avLst/>
            </a:prstGeom>
            <a:noFill/>
            <a:ln w="8001">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TW" altLang="en-US"/>
            </a:p>
          </p:txBody>
        </p:sp>
        <p:sp>
          <p:nvSpPr>
            <p:cNvPr id="17421" name="Line 12"/>
            <p:cNvSpPr>
              <a:spLocks noChangeShapeType="1"/>
            </p:cNvSpPr>
            <p:nvPr/>
          </p:nvSpPr>
          <p:spPr bwMode="auto">
            <a:xfrm>
              <a:off x="2835" y="3385"/>
              <a:ext cx="0" cy="227"/>
            </a:xfrm>
            <a:prstGeom prst="line">
              <a:avLst/>
            </a:prstGeom>
            <a:noFill/>
            <a:ln w="8001">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TW" altLang="en-US"/>
            </a:p>
          </p:txBody>
        </p:sp>
        <p:sp>
          <p:nvSpPr>
            <p:cNvPr id="17422" name="Line 13"/>
            <p:cNvSpPr>
              <a:spLocks noChangeShapeType="1"/>
            </p:cNvSpPr>
            <p:nvPr/>
          </p:nvSpPr>
          <p:spPr bwMode="auto">
            <a:xfrm flipH="1">
              <a:off x="1565" y="1706"/>
              <a:ext cx="1270" cy="0"/>
            </a:xfrm>
            <a:prstGeom prst="line">
              <a:avLst/>
            </a:prstGeom>
            <a:noFill/>
            <a:ln w="8001">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TW" altLang="en-US"/>
            </a:p>
          </p:txBody>
        </p:sp>
        <p:sp>
          <p:nvSpPr>
            <p:cNvPr id="17423" name="Line 15"/>
            <p:cNvSpPr>
              <a:spLocks noChangeShapeType="1"/>
            </p:cNvSpPr>
            <p:nvPr/>
          </p:nvSpPr>
          <p:spPr bwMode="auto">
            <a:xfrm>
              <a:off x="4468" y="2296"/>
              <a:ext cx="0" cy="635"/>
            </a:xfrm>
            <a:prstGeom prst="line">
              <a:avLst/>
            </a:prstGeom>
            <a:noFill/>
            <a:ln w="8001">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TW" altLang="en-US"/>
            </a:p>
          </p:txBody>
        </p:sp>
        <p:sp>
          <p:nvSpPr>
            <p:cNvPr id="17424" name="Rectangle 5"/>
            <p:cNvSpPr>
              <a:spLocks noChangeArrowheads="1"/>
            </p:cNvSpPr>
            <p:nvPr/>
          </p:nvSpPr>
          <p:spPr bwMode="auto">
            <a:xfrm>
              <a:off x="2018" y="1888"/>
              <a:ext cx="1678" cy="771"/>
            </a:xfrm>
            <a:prstGeom prst="rect">
              <a:avLst/>
            </a:prstGeom>
            <a:noFill/>
            <a:ln w="8001" algn="ctr">
              <a:solidFill>
                <a:srgbClr val="000099"/>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r>
                <a:rPr lang="zh-TW" altLang="en-US">
                  <a:ea typeface="標楷體" pitchFamily="65" charset="-120"/>
                </a:rPr>
                <a:t>董事會</a:t>
              </a:r>
            </a:p>
            <a:p>
              <a:pPr eaLnBrk="1" hangingPunct="1"/>
              <a:r>
                <a:rPr lang="en-US" altLang="zh-TW">
                  <a:ea typeface="標楷體" pitchFamily="65" charset="-120"/>
                </a:rPr>
                <a:t>(</a:t>
              </a:r>
              <a:r>
                <a:rPr lang="zh-TW" altLang="en-US">
                  <a:ea typeface="標楷體" pitchFamily="65" charset="-120"/>
                </a:rPr>
                <a:t>功能性委員會</a:t>
              </a:r>
              <a:r>
                <a:rPr lang="en-US" altLang="zh-TW">
                  <a:ea typeface="標楷體" pitchFamily="65" charset="-120"/>
                </a:rPr>
                <a:t>)</a:t>
              </a:r>
            </a:p>
          </p:txBody>
        </p:sp>
        <p:sp>
          <p:nvSpPr>
            <p:cNvPr id="17425" name="Rectangle 16"/>
            <p:cNvSpPr>
              <a:spLocks noChangeArrowheads="1"/>
            </p:cNvSpPr>
            <p:nvPr/>
          </p:nvSpPr>
          <p:spPr bwMode="auto">
            <a:xfrm>
              <a:off x="3923" y="2931"/>
              <a:ext cx="1270" cy="408"/>
            </a:xfrm>
            <a:prstGeom prst="rect">
              <a:avLst/>
            </a:prstGeom>
            <a:noFill/>
            <a:ln w="8001" algn="ctr">
              <a:solidFill>
                <a:srgbClr val="000099"/>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r>
                <a:rPr lang="zh-TW" altLang="en-US" b="1" dirty="0" smtClean="0">
                  <a:solidFill>
                    <a:srgbClr val="FF0000"/>
                  </a:solidFill>
                  <a:ea typeface="標楷體" pitchFamily="65" charset="-120"/>
                </a:rPr>
                <a:t>內部稽核單位</a:t>
              </a:r>
              <a:endParaRPr lang="zh-TW" altLang="en-US" b="1" dirty="0">
                <a:solidFill>
                  <a:srgbClr val="FF0000"/>
                </a:solidFill>
                <a:ea typeface="標楷體" pitchFamily="65" charset="-120"/>
              </a:endParaRPr>
            </a:p>
          </p:txBody>
        </p:sp>
        <p:sp>
          <p:nvSpPr>
            <p:cNvPr id="17426" name="Rectangle 17"/>
            <p:cNvSpPr>
              <a:spLocks noChangeArrowheads="1"/>
            </p:cNvSpPr>
            <p:nvPr/>
          </p:nvSpPr>
          <p:spPr bwMode="auto">
            <a:xfrm>
              <a:off x="521" y="1480"/>
              <a:ext cx="1044" cy="454"/>
            </a:xfrm>
            <a:prstGeom prst="rect">
              <a:avLst/>
            </a:prstGeom>
            <a:noFill/>
            <a:ln w="8001" algn="ctr">
              <a:solidFill>
                <a:srgbClr val="000099"/>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r>
                <a:rPr lang="zh-TW" altLang="en-US">
                  <a:ea typeface="標楷體" pitchFamily="65" charset="-120"/>
                </a:rPr>
                <a:t>監察人</a:t>
              </a:r>
            </a:p>
          </p:txBody>
        </p:sp>
      </p:grpSp>
    </p:spTree>
    <p:extLst>
      <p:ext uri="{BB962C8B-B14F-4D97-AF65-F5344CB8AC3E}">
        <p14:creationId xmlns:p14="http://schemas.microsoft.com/office/powerpoint/2010/main" val="31713468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投影片編號版面配置區 5"/>
          <p:cNvSpPr>
            <a:spLocks noGrp="1"/>
          </p:cNvSpPr>
          <p:nvPr>
            <p:ph type="sldNum" sz="quarter" idx="4294967295"/>
          </p:nvPr>
        </p:nvSpPr>
        <p:spPr>
          <a:xfrm>
            <a:off x="6553200" y="6248400"/>
            <a:ext cx="1905000" cy="457200"/>
          </a:xfrm>
          <a:prstGeom prst="rect">
            <a:avLst/>
          </a:prstGeom>
          <a:noFill/>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fld id="{ADB7930E-51AA-443F-9C1A-294D55CDAE5A}" type="slidenum">
              <a:rPr kumimoji="0" lang="en-US" altLang="zh-TW" sz="1200"/>
              <a:pPr eaLnBrk="1" hangingPunct="1"/>
              <a:t>35</a:t>
            </a:fld>
            <a:endParaRPr kumimoji="0" lang="en-US" altLang="zh-TW" sz="1200"/>
          </a:p>
        </p:txBody>
      </p:sp>
      <p:sp>
        <p:nvSpPr>
          <p:cNvPr id="18437" name="Rectangle 2"/>
          <p:cNvSpPr>
            <a:spLocks noGrp="1" noChangeArrowheads="1"/>
          </p:cNvSpPr>
          <p:nvPr>
            <p:ph type="title"/>
          </p:nvPr>
        </p:nvSpPr>
        <p:spPr>
          <a:xfrm>
            <a:off x="1043608" y="522438"/>
            <a:ext cx="7499350" cy="1143000"/>
          </a:xfrm>
        </p:spPr>
        <p:txBody>
          <a:bodyPr>
            <a:normAutofit/>
          </a:bodyPr>
          <a:lstStyle/>
          <a:p>
            <a:pPr algn="ctr" eaLnBrk="1" hangingPunct="1"/>
            <a:r>
              <a:rPr lang="zh-TW" altLang="en-US" sz="4000" dirty="0" smtClean="0">
                <a:ea typeface="標楷體" pitchFamily="65" charset="-120"/>
              </a:rPr>
              <a:t>董事會與內部稽核之關係</a:t>
            </a:r>
          </a:p>
        </p:txBody>
      </p:sp>
      <p:sp>
        <p:nvSpPr>
          <p:cNvPr id="18438" name="Rectangle 3" descr="Rectangle: Click to edit Master text styles&#10;Second level&#10;Third level&#10;Fourth level&#10;Fifth level"/>
          <p:cNvSpPr>
            <a:spLocks noGrp="1" noChangeArrowheads="1"/>
          </p:cNvSpPr>
          <p:nvPr>
            <p:ph type="body" idx="1"/>
          </p:nvPr>
        </p:nvSpPr>
        <p:spPr>
          <a:xfrm>
            <a:off x="899592" y="2043921"/>
            <a:ext cx="7962850" cy="4800600"/>
          </a:xfrm>
        </p:spPr>
        <p:txBody>
          <a:bodyPr/>
          <a:lstStyle/>
          <a:p>
            <a:pPr eaLnBrk="1" hangingPunct="1"/>
            <a:r>
              <a:rPr lang="zh-TW" altLang="en-US" dirty="0" smtClean="0">
                <a:ea typeface="標楷體" pitchFamily="65" charset="-120"/>
              </a:rPr>
              <a:t>內部稽核隸屬於董事會</a:t>
            </a:r>
          </a:p>
          <a:p>
            <a:pPr lvl="1" eaLnBrk="1" hangingPunct="1"/>
            <a:r>
              <a:rPr lang="zh-TW" altLang="en-US" dirty="0" smtClean="0">
                <a:ea typeface="標楷體" pitchFamily="65" charset="-120"/>
              </a:rPr>
              <a:t>提升內部稽核單位之位階與獨立性</a:t>
            </a:r>
          </a:p>
          <a:p>
            <a:pPr lvl="1" eaLnBrk="1" hangingPunct="1"/>
            <a:r>
              <a:rPr lang="zh-TW" altLang="en-US" dirty="0" smtClean="0">
                <a:ea typeface="標楷體" pitchFamily="65" charset="-120"/>
              </a:rPr>
              <a:t>延伸稽核範圍及於管理階層</a:t>
            </a:r>
          </a:p>
          <a:p>
            <a:pPr lvl="1" eaLnBrk="1" hangingPunct="1"/>
            <a:r>
              <a:rPr lang="zh-TW" altLang="en-US" dirty="0" smtClean="0">
                <a:ea typeface="標楷體" pitchFamily="65" charset="-120"/>
              </a:rPr>
              <a:t>增加公司董事、監察人及經理人對內部稽核的重視與支持，並增加與稽核人員間的互動</a:t>
            </a:r>
          </a:p>
          <a:p>
            <a:pPr lvl="1" eaLnBrk="1" hangingPunct="1"/>
            <a:r>
              <a:rPr lang="zh-TW" altLang="en-US" dirty="0" smtClean="0">
                <a:ea typeface="標楷體" pitchFamily="65" charset="-120"/>
              </a:rPr>
              <a:t>取得被稽核單位的合作</a:t>
            </a:r>
          </a:p>
          <a:p>
            <a:pPr lvl="1" eaLnBrk="1" hangingPunct="1"/>
            <a:r>
              <a:rPr lang="zh-TW" altLang="en-US" dirty="0" smtClean="0">
                <a:latin typeface="標楷體" pitchFamily="65" charset="-120"/>
                <a:ea typeface="標楷體" pitchFamily="65" charset="-120"/>
              </a:rPr>
              <a:t>內部控制制度、稽核主管之任免、年度稽核計畫及內部控制制度聲明書應由董事會通過</a:t>
            </a:r>
          </a:p>
        </p:txBody>
      </p:sp>
      <p:pic>
        <p:nvPicPr>
          <p:cNvPr id="18439" name="Picture 4" descr="MCBD07021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850" y="1557338"/>
            <a:ext cx="1431925" cy="189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63093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0" name="投影片編號版面配置區 5"/>
          <p:cNvSpPr>
            <a:spLocks noGrp="1"/>
          </p:cNvSpPr>
          <p:nvPr>
            <p:ph type="sldNum" sz="quarter" idx="4294967295"/>
          </p:nvPr>
        </p:nvSpPr>
        <p:spPr>
          <a:xfrm>
            <a:off x="8316416" y="6165304"/>
            <a:ext cx="717848" cy="457200"/>
          </a:xfrm>
          <a:prstGeom prst="rect">
            <a:avLst/>
          </a:prstGeom>
          <a:noFill/>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fld id="{5A6DC18F-0C3C-46B4-8313-B5C2A0EFF754}" type="slidenum">
              <a:rPr kumimoji="0" lang="en-US" altLang="zh-TW" sz="1200"/>
              <a:pPr eaLnBrk="1" hangingPunct="1"/>
              <a:t>36</a:t>
            </a:fld>
            <a:endParaRPr kumimoji="0" lang="en-US" altLang="zh-TW" sz="1200"/>
          </a:p>
        </p:txBody>
      </p:sp>
      <p:sp>
        <p:nvSpPr>
          <p:cNvPr id="19461" name="Rectangle 2"/>
          <p:cNvSpPr>
            <a:spLocks noGrp="1" noChangeArrowheads="1"/>
          </p:cNvSpPr>
          <p:nvPr>
            <p:ph type="title"/>
          </p:nvPr>
        </p:nvSpPr>
        <p:spPr/>
        <p:txBody>
          <a:bodyPr/>
          <a:lstStyle/>
          <a:p>
            <a:pPr algn="ctr" eaLnBrk="1" hangingPunct="1"/>
            <a:r>
              <a:rPr lang="zh-TW" altLang="en-US" smtClean="0">
                <a:ea typeface="標楷體" pitchFamily="65" charset="-120"/>
              </a:rPr>
              <a:t>內部稽核之任務</a:t>
            </a:r>
          </a:p>
        </p:txBody>
      </p:sp>
      <p:sp>
        <p:nvSpPr>
          <p:cNvPr id="19462" name="Rectangle 3" descr="Rectangle: Click to edit Master text styles&#10;Second level&#10;Third level&#10;Fourth level&#10;Fifth level"/>
          <p:cNvSpPr>
            <a:spLocks noGrp="1" noChangeArrowheads="1"/>
          </p:cNvSpPr>
          <p:nvPr>
            <p:ph type="body" idx="1"/>
          </p:nvPr>
        </p:nvSpPr>
        <p:spPr>
          <a:xfrm>
            <a:off x="1115616" y="1556792"/>
            <a:ext cx="7488238" cy="4474840"/>
          </a:xfrm>
        </p:spPr>
        <p:txBody>
          <a:bodyPr/>
          <a:lstStyle/>
          <a:p>
            <a:pPr eaLnBrk="1" hangingPunct="1"/>
            <a:r>
              <a:rPr lang="zh-TW" altLang="en-US" dirty="0" smtClean="0">
                <a:latin typeface="標楷體" pitchFamily="65" charset="-120"/>
                <a:ea typeface="標楷體" pitchFamily="65" charset="-120"/>
              </a:rPr>
              <a:t>內部稽核之主要職能如下：</a:t>
            </a:r>
          </a:p>
          <a:p>
            <a:pPr lvl="1" eaLnBrk="1" hangingPunct="1"/>
            <a:r>
              <a:rPr lang="zh-TW" altLang="en-US" dirty="0" smtClean="0">
                <a:latin typeface="標楷體" pitchFamily="65" charset="-120"/>
                <a:ea typeface="標楷體" pitchFamily="65" charset="-120"/>
              </a:rPr>
              <a:t>協助董事會及經理人檢查及覆核內部控制制度之缺失及衡量營運之效果及效率，並適時提供改進建議</a:t>
            </a:r>
          </a:p>
          <a:p>
            <a:pPr lvl="1" eaLnBrk="1" hangingPunct="1"/>
            <a:r>
              <a:rPr lang="zh-TW" altLang="en-US" dirty="0" smtClean="0">
                <a:latin typeface="標楷體" pitchFamily="65" charset="-120"/>
                <a:ea typeface="標楷體" pitchFamily="65" charset="-120"/>
              </a:rPr>
              <a:t>秉持超然獨立之精神，以客觀公正之立場，確實執行其職務</a:t>
            </a:r>
          </a:p>
          <a:p>
            <a:pPr lvl="1" eaLnBrk="1" hangingPunct="1"/>
            <a:r>
              <a:rPr lang="zh-TW" altLang="en-US" dirty="0" smtClean="0">
                <a:latin typeface="標楷體" pitchFamily="65" charset="-120"/>
                <a:ea typeface="標楷體" pitchFamily="65" charset="-120"/>
              </a:rPr>
              <a:t>定期向各監察人報告稽核業務</a:t>
            </a:r>
          </a:p>
          <a:p>
            <a:pPr lvl="1" eaLnBrk="1" hangingPunct="1"/>
            <a:r>
              <a:rPr lang="zh-TW" altLang="en-US" dirty="0" smtClean="0">
                <a:latin typeface="標楷體" pitchFamily="65" charset="-120"/>
                <a:ea typeface="標楷體" pitchFamily="65" charset="-120"/>
              </a:rPr>
              <a:t>稽核主管列席董事會報告</a:t>
            </a:r>
          </a:p>
        </p:txBody>
      </p:sp>
    </p:spTree>
    <p:extLst>
      <p:ext uri="{BB962C8B-B14F-4D97-AF65-F5344CB8AC3E}">
        <p14:creationId xmlns:p14="http://schemas.microsoft.com/office/powerpoint/2010/main" val="31173954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投影片編號版面配置區 5"/>
          <p:cNvSpPr>
            <a:spLocks noGrp="1"/>
          </p:cNvSpPr>
          <p:nvPr>
            <p:ph type="sldNum" sz="quarter" idx="4294967295"/>
          </p:nvPr>
        </p:nvSpPr>
        <p:spPr>
          <a:xfrm>
            <a:off x="8478462" y="6165304"/>
            <a:ext cx="645840" cy="457200"/>
          </a:xfrm>
          <a:prstGeom prst="rect">
            <a:avLst/>
          </a:prstGeom>
          <a:noFill/>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fld id="{C61CD364-AB2B-492F-B74D-43253863D4D1}" type="slidenum">
              <a:rPr kumimoji="0" lang="en-US" altLang="zh-TW" sz="1200"/>
              <a:pPr eaLnBrk="1" hangingPunct="1"/>
              <a:t>37</a:t>
            </a:fld>
            <a:endParaRPr kumimoji="0" lang="en-US" altLang="zh-TW" sz="1200"/>
          </a:p>
        </p:txBody>
      </p:sp>
      <p:sp>
        <p:nvSpPr>
          <p:cNvPr id="20485" name="Rectangle 2"/>
          <p:cNvSpPr>
            <a:spLocks noGrp="1" noChangeArrowheads="1"/>
          </p:cNvSpPr>
          <p:nvPr>
            <p:ph type="title"/>
          </p:nvPr>
        </p:nvSpPr>
        <p:spPr>
          <a:xfrm>
            <a:off x="1259632" y="548680"/>
            <a:ext cx="7499350" cy="1143000"/>
          </a:xfrm>
        </p:spPr>
        <p:txBody>
          <a:bodyPr/>
          <a:lstStyle/>
          <a:p>
            <a:pPr algn="ctr" eaLnBrk="1" hangingPunct="1"/>
            <a:r>
              <a:rPr lang="zh-TW" altLang="en-US" dirty="0" smtClean="0">
                <a:ea typeface="標楷體" pitchFamily="65" charset="-120"/>
              </a:rPr>
              <a:t>內部稽核如何輔助董事會運作</a:t>
            </a:r>
          </a:p>
        </p:txBody>
      </p:sp>
      <p:sp>
        <p:nvSpPr>
          <p:cNvPr id="20486" name="Rectangle 3" descr="Rectangle: Click to edit Master text styles&#10;Second level&#10;Third level&#10;Fourth level&#10;Fifth level"/>
          <p:cNvSpPr>
            <a:spLocks noGrp="1" noChangeArrowheads="1"/>
          </p:cNvSpPr>
          <p:nvPr>
            <p:ph type="body" idx="1"/>
          </p:nvPr>
        </p:nvSpPr>
        <p:spPr>
          <a:xfrm>
            <a:off x="1043608" y="1916832"/>
            <a:ext cx="7499350" cy="4512568"/>
          </a:xfrm>
        </p:spPr>
        <p:txBody>
          <a:bodyPr/>
          <a:lstStyle/>
          <a:p>
            <a:pPr lvl="1" eaLnBrk="1" hangingPunct="1">
              <a:lnSpc>
                <a:spcPct val="90000"/>
              </a:lnSpc>
            </a:pPr>
            <a:r>
              <a:rPr lang="zh-TW" altLang="en-US" dirty="0" smtClean="0">
                <a:latin typeface="標楷體" pitchFamily="65" charset="-120"/>
                <a:ea typeface="標楷體" pitchFamily="65" charset="-120"/>
              </a:rPr>
              <a:t>稽核董事會議事單位作業情形</a:t>
            </a:r>
          </a:p>
          <a:p>
            <a:pPr lvl="1" eaLnBrk="1" hangingPunct="1">
              <a:lnSpc>
                <a:spcPct val="90000"/>
              </a:lnSpc>
            </a:pPr>
            <a:r>
              <a:rPr lang="zh-TW" altLang="en-US" dirty="0" smtClean="0">
                <a:latin typeface="標楷體" pitchFamily="65" charset="-120"/>
                <a:ea typeface="標楷體" pitchFamily="65" charset="-120"/>
              </a:rPr>
              <a:t>輔助獨立董事、監察人執行監督的職責</a:t>
            </a:r>
          </a:p>
          <a:p>
            <a:pPr lvl="1" eaLnBrk="1" hangingPunct="1">
              <a:lnSpc>
                <a:spcPct val="90000"/>
              </a:lnSpc>
            </a:pPr>
            <a:r>
              <a:rPr lang="zh-TW" altLang="en-US" dirty="0" smtClean="0">
                <a:latin typeface="標楷體" pitchFamily="65" charset="-120"/>
                <a:ea typeface="標楷體" pitchFamily="65" charset="-120"/>
              </a:rPr>
              <a:t>提供董事會制訂重大決策所需之攸關資訊</a:t>
            </a:r>
          </a:p>
          <a:p>
            <a:pPr lvl="1" eaLnBrk="1" hangingPunct="1">
              <a:lnSpc>
                <a:spcPct val="90000"/>
              </a:lnSpc>
            </a:pPr>
            <a:r>
              <a:rPr lang="zh-TW" altLang="en-US" dirty="0" smtClean="0">
                <a:latin typeface="標楷體" pitchFamily="65" charset="-120"/>
                <a:ea typeface="標楷體" pitchFamily="65" charset="-120"/>
              </a:rPr>
              <a:t>做為董監、高階管理、各營運單位、外部稽核與主管機關間之溝通橋樑</a:t>
            </a:r>
          </a:p>
          <a:p>
            <a:pPr lvl="1" eaLnBrk="1" hangingPunct="1">
              <a:lnSpc>
                <a:spcPct val="90000"/>
              </a:lnSpc>
            </a:pPr>
            <a:r>
              <a:rPr lang="zh-TW" altLang="en-US" dirty="0" smtClean="0">
                <a:latin typeface="標楷體" pitchFamily="65" charset="-120"/>
                <a:ea typeface="標楷體" pitchFamily="65" charset="-120"/>
              </a:rPr>
              <a:t>發現與評估企業之風險</a:t>
            </a:r>
          </a:p>
          <a:p>
            <a:pPr lvl="1" eaLnBrk="1" hangingPunct="1">
              <a:lnSpc>
                <a:spcPct val="90000"/>
              </a:lnSpc>
            </a:pPr>
            <a:r>
              <a:rPr lang="zh-TW" altLang="en-US" dirty="0" smtClean="0">
                <a:latin typeface="標楷體" pitchFamily="65" charset="-120"/>
                <a:ea typeface="標楷體" pitchFamily="65" charset="-120"/>
              </a:rPr>
              <a:t>協助企業做好風險管理</a:t>
            </a:r>
          </a:p>
          <a:p>
            <a:pPr lvl="1" eaLnBrk="1" hangingPunct="1">
              <a:lnSpc>
                <a:spcPct val="90000"/>
              </a:lnSpc>
            </a:pPr>
            <a:r>
              <a:rPr lang="zh-TW" altLang="en-US" dirty="0" smtClean="0">
                <a:latin typeface="標楷體" pitchFamily="65" charset="-120"/>
                <a:ea typeface="標楷體" pitchFamily="65" charset="-120"/>
              </a:rPr>
              <a:t>評估內部控制制度設計及執行的有效性，作為出具內控聲明書之主要依據</a:t>
            </a:r>
          </a:p>
        </p:txBody>
      </p:sp>
    </p:spTree>
    <p:extLst>
      <p:ext uri="{BB962C8B-B14F-4D97-AF65-F5344CB8AC3E}">
        <p14:creationId xmlns:p14="http://schemas.microsoft.com/office/powerpoint/2010/main" val="28761334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32560" y="359898"/>
            <a:ext cx="7406640" cy="1124886"/>
          </a:xfrm>
        </p:spPr>
        <p:txBody>
          <a:bodyPr>
            <a:normAutofit fontScale="90000"/>
          </a:bodyPr>
          <a:lstStyle/>
          <a:p>
            <a:pPr algn="ctr"/>
            <a:r>
              <a:rPr lang="zh-TW" altLang="en-US" dirty="0" smtClean="0"/>
              <a:t>我國強化公司治理未來推動方向</a:t>
            </a:r>
            <a:endParaRPr lang="zh-TW" altLang="en-US" dirty="0"/>
          </a:p>
        </p:txBody>
      </p:sp>
      <p:sp>
        <p:nvSpPr>
          <p:cNvPr id="4" name="投影片編號版面配置區 3"/>
          <p:cNvSpPr>
            <a:spLocks noGrp="1"/>
          </p:cNvSpPr>
          <p:nvPr>
            <p:ph type="sldNum" sz="quarter" idx="10"/>
          </p:nvPr>
        </p:nvSpPr>
        <p:spPr/>
        <p:txBody>
          <a:bodyPr/>
          <a:lstStyle/>
          <a:p>
            <a:pPr>
              <a:defRPr/>
            </a:pPr>
            <a:fld id="{72BB180D-FBBB-4CFB-9BB9-EE0338A47389}" type="slidenum">
              <a:rPr lang="zh-TW" altLang="en-US" smtClean="0"/>
              <a:pPr>
                <a:defRPr/>
              </a:pPr>
              <a:t>38</a:t>
            </a:fld>
            <a:endParaRPr lang="en-US" altLang="zh-TW" dirty="0"/>
          </a:p>
        </p:txBody>
      </p:sp>
      <p:sp>
        <p:nvSpPr>
          <p:cNvPr id="5" name="圓角矩形 4"/>
          <p:cNvSpPr/>
          <p:nvPr/>
        </p:nvSpPr>
        <p:spPr>
          <a:xfrm>
            <a:off x="1907704" y="1772816"/>
            <a:ext cx="6552728" cy="79208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標楷體" panose="03000509000000000000" pitchFamily="65" charset="-120"/>
                <a:ea typeface="標楷體" panose="03000509000000000000" pitchFamily="65" charset="-120"/>
              </a:rPr>
              <a:t>主管機關研訂「內部控制制度核心原則」</a:t>
            </a:r>
          </a:p>
        </p:txBody>
      </p:sp>
      <p:sp>
        <p:nvSpPr>
          <p:cNvPr id="8" name="圓角矩形 7"/>
          <p:cNvSpPr/>
          <p:nvPr/>
        </p:nvSpPr>
        <p:spPr>
          <a:xfrm>
            <a:off x="1259632" y="2780928"/>
            <a:ext cx="3024336" cy="2376264"/>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smtClean="0">
                <a:solidFill>
                  <a:schemeClr val="tx1"/>
                </a:solidFill>
                <a:latin typeface="標楷體" panose="03000509000000000000" pitchFamily="65" charset="-120"/>
                <a:ea typeface="標楷體" panose="03000509000000000000" pitchFamily="65" charset="-120"/>
              </a:rPr>
              <a:t>考量公開發行公司、證券暨期貨市場各服務事業、金融控股公司、銀行業及保險業各業別之需要</a:t>
            </a:r>
            <a:endParaRPr lang="zh-TW" altLang="en-US" sz="2400" b="1" dirty="0">
              <a:solidFill>
                <a:schemeClr val="tx1"/>
              </a:solidFill>
              <a:latin typeface="標楷體" panose="03000509000000000000" pitchFamily="65" charset="-120"/>
              <a:ea typeface="標楷體" panose="03000509000000000000" pitchFamily="65" charset="-120"/>
            </a:endParaRPr>
          </a:p>
        </p:txBody>
      </p:sp>
      <p:sp>
        <p:nvSpPr>
          <p:cNvPr id="10" name="副標題 9"/>
          <p:cNvSpPr>
            <a:spLocks noGrp="1"/>
          </p:cNvSpPr>
          <p:nvPr>
            <p:ph type="subTitle" idx="1"/>
          </p:nvPr>
        </p:nvSpPr>
        <p:spPr>
          <a:xfrm>
            <a:off x="5724128" y="2807980"/>
            <a:ext cx="3096344" cy="2376264"/>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b="1" dirty="0" smtClean="0"/>
              <a:t>歸納統整</a:t>
            </a:r>
            <a:r>
              <a:rPr lang="en-US" altLang="zh-TW" b="1" dirty="0" smtClean="0"/>
              <a:t>COSO</a:t>
            </a:r>
            <a:r>
              <a:rPr lang="zh-TW" altLang="en-US" b="1" dirty="0" smtClean="0"/>
              <a:t>委員會</a:t>
            </a:r>
            <a:r>
              <a:rPr lang="en-US" altLang="zh-TW" b="1" dirty="0" smtClean="0"/>
              <a:t>2013</a:t>
            </a:r>
            <a:r>
              <a:rPr lang="zh-TW" altLang="en-US" b="1" dirty="0" smtClean="0"/>
              <a:t>年發布之「內部控制</a:t>
            </a:r>
            <a:r>
              <a:rPr lang="en-US" altLang="zh-TW" b="1" dirty="0" smtClean="0"/>
              <a:t>-</a:t>
            </a:r>
            <a:r>
              <a:rPr lang="zh-TW" altLang="en-US" b="1" dirty="0" smtClean="0"/>
              <a:t>整合架構」更新報告</a:t>
            </a:r>
            <a:endParaRPr lang="zh-TW" altLang="en-US" b="1" dirty="0"/>
          </a:p>
        </p:txBody>
      </p:sp>
      <p:sp>
        <p:nvSpPr>
          <p:cNvPr id="11" name="十字形 10"/>
          <p:cNvSpPr/>
          <p:nvPr/>
        </p:nvSpPr>
        <p:spPr>
          <a:xfrm>
            <a:off x="4499992" y="3511860"/>
            <a:ext cx="914400" cy="9144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圓角矩形 11"/>
          <p:cNvSpPr/>
          <p:nvPr/>
        </p:nvSpPr>
        <p:spPr>
          <a:xfrm>
            <a:off x="1734361" y="5589240"/>
            <a:ext cx="6696744" cy="914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smtClean="0">
                <a:solidFill>
                  <a:schemeClr val="tx1"/>
                </a:solidFill>
                <a:latin typeface="標楷體" panose="03000509000000000000" pitchFamily="65" charset="-120"/>
                <a:ea typeface="標楷體" panose="03000509000000000000" pitchFamily="65" charset="-120"/>
              </a:rPr>
              <a:t>櫃買中心研議訂定核心原則應包含之內容及項目</a:t>
            </a:r>
            <a:endParaRPr lang="zh-TW" altLang="en-US" sz="2800"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4218319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32560" y="359898"/>
            <a:ext cx="7406640" cy="980870"/>
          </a:xfrm>
        </p:spPr>
        <p:txBody>
          <a:bodyPr>
            <a:normAutofit fontScale="90000"/>
          </a:bodyPr>
          <a:lstStyle/>
          <a:p>
            <a:pPr algn="ctr"/>
            <a:r>
              <a:rPr lang="zh-TW" altLang="en-US" dirty="0" smtClean="0"/>
              <a:t>我國強化公司治理未來</a:t>
            </a:r>
            <a:r>
              <a:rPr lang="zh-TW" altLang="en-US" dirty="0"/>
              <a:t>推動方向</a:t>
            </a:r>
          </a:p>
        </p:txBody>
      </p:sp>
      <p:sp>
        <p:nvSpPr>
          <p:cNvPr id="4" name="投影片編號版面配置區 3"/>
          <p:cNvSpPr>
            <a:spLocks noGrp="1"/>
          </p:cNvSpPr>
          <p:nvPr>
            <p:ph type="sldNum" sz="quarter" idx="10"/>
          </p:nvPr>
        </p:nvSpPr>
        <p:spPr/>
        <p:txBody>
          <a:bodyPr/>
          <a:lstStyle/>
          <a:p>
            <a:pPr>
              <a:defRPr/>
            </a:pPr>
            <a:fld id="{72BB180D-FBBB-4CFB-9BB9-EE0338A47389}" type="slidenum">
              <a:rPr lang="zh-TW" altLang="en-US" smtClean="0"/>
              <a:pPr>
                <a:defRPr/>
              </a:pPr>
              <a:t>39</a:t>
            </a:fld>
            <a:endParaRPr lang="en-US" altLang="zh-TW" dirty="0"/>
          </a:p>
        </p:txBody>
      </p:sp>
      <p:sp>
        <p:nvSpPr>
          <p:cNvPr id="5" name="圓角矩形 4"/>
          <p:cNvSpPr/>
          <p:nvPr/>
        </p:nvSpPr>
        <p:spPr>
          <a:xfrm>
            <a:off x="2699792" y="1484784"/>
            <a:ext cx="4968552" cy="914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smtClean="0">
                <a:solidFill>
                  <a:schemeClr val="tx1"/>
                </a:solidFill>
                <a:latin typeface="標楷體" panose="03000509000000000000" pitchFamily="65" charset="-120"/>
                <a:ea typeface="標楷體" panose="03000509000000000000" pitchFamily="65" charset="-120"/>
              </a:rPr>
              <a:t>公司治理評鑑系統</a:t>
            </a:r>
            <a:endParaRPr lang="zh-TW" altLang="en-US" sz="3200" b="1" dirty="0">
              <a:solidFill>
                <a:schemeClr val="tx1"/>
              </a:solidFill>
              <a:latin typeface="標楷體" panose="03000509000000000000" pitchFamily="65" charset="-120"/>
              <a:ea typeface="標楷體" panose="03000509000000000000" pitchFamily="65" charset="-120"/>
            </a:endParaRPr>
          </a:p>
        </p:txBody>
      </p:sp>
      <p:sp>
        <p:nvSpPr>
          <p:cNvPr id="6" name="副標題 5"/>
          <p:cNvSpPr>
            <a:spLocks noGrp="1"/>
          </p:cNvSpPr>
          <p:nvPr>
            <p:ph type="subTitle" idx="1"/>
          </p:nvPr>
        </p:nvSpPr>
        <p:spPr>
          <a:xfrm>
            <a:off x="1431925" y="2636912"/>
            <a:ext cx="3140075" cy="360037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zh-TW" altLang="en-US" sz="3200" b="1" dirty="0">
                <a:solidFill>
                  <a:schemeClr val="tx1"/>
                </a:solidFill>
                <a:latin typeface="Arial" pitchFamily="34" charset="0"/>
              </a:rPr>
              <a:t>對申請上櫃公司要求其承諾於上櫃掛牌後</a:t>
            </a:r>
            <a:r>
              <a:rPr lang="zh-TW" altLang="en-US" sz="3200" b="1" dirty="0" smtClean="0">
                <a:solidFill>
                  <a:schemeClr val="tx1"/>
                </a:solidFill>
                <a:latin typeface="Arial" pitchFamily="34" charset="0"/>
              </a:rPr>
              <a:t>，二年內應</a:t>
            </a:r>
            <a:r>
              <a:rPr lang="zh-TW" altLang="en-US" sz="3200" b="1" dirty="0">
                <a:solidFill>
                  <a:schemeClr val="tx1"/>
                </a:solidFill>
                <a:latin typeface="Arial" pitchFamily="34" charset="0"/>
              </a:rPr>
              <a:t>參加</a:t>
            </a:r>
            <a:r>
              <a:rPr lang="en-US" altLang="zh-TW" sz="3200" b="1" dirty="0">
                <a:solidFill>
                  <a:schemeClr val="tx1"/>
                </a:solidFill>
                <a:latin typeface="Arial" pitchFamily="34" charset="0"/>
              </a:rPr>
              <a:t>『</a:t>
            </a:r>
            <a:r>
              <a:rPr lang="zh-TW" altLang="en-US" sz="3200" b="1" dirty="0">
                <a:solidFill>
                  <a:schemeClr val="tx1"/>
                </a:solidFill>
                <a:latin typeface="Arial" pitchFamily="34" charset="0"/>
              </a:rPr>
              <a:t>公司治理制度評量</a:t>
            </a:r>
            <a:r>
              <a:rPr lang="en-US" altLang="zh-TW" sz="3200" b="1" dirty="0">
                <a:solidFill>
                  <a:schemeClr val="tx1"/>
                </a:solidFill>
                <a:latin typeface="Arial" pitchFamily="34" charset="0"/>
              </a:rPr>
              <a:t>』</a:t>
            </a:r>
            <a:endParaRPr lang="zh-TW" altLang="en-US" sz="3200" dirty="0"/>
          </a:p>
        </p:txBody>
      </p:sp>
      <p:sp>
        <p:nvSpPr>
          <p:cNvPr id="7" name="圓角矩形 6"/>
          <p:cNvSpPr/>
          <p:nvPr/>
        </p:nvSpPr>
        <p:spPr>
          <a:xfrm>
            <a:off x="5724128" y="2636912"/>
            <a:ext cx="3024336" cy="36004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smtClean="0">
                <a:solidFill>
                  <a:schemeClr val="tx1"/>
                </a:solidFill>
                <a:latin typeface="標楷體" panose="03000509000000000000" pitchFamily="65" charset="-120"/>
                <a:ea typeface="標楷體" panose="03000509000000000000" pitchFamily="65" charset="-120"/>
              </a:rPr>
              <a:t>建置一針對全體上市櫃公司進行</a:t>
            </a:r>
            <a:r>
              <a:rPr lang="zh-TW" altLang="en-US" sz="3200" b="1" dirty="0" smtClean="0">
                <a:solidFill>
                  <a:srgbClr val="FF0000"/>
                </a:solidFill>
                <a:latin typeface="標楷體" panose="03000509000000000000" pitchFamily="65" charset="-120"/>
                <a:ea typeface="標楷體" panose="03000509000000000000" pitchFamily="65" charset="-120"/>
              </a:rPr>
              <a:t>公司治理之評鑑制度</a:t>
            </a:r>
            <a:r>
              <a:rPr lang="zh-TW" altLang="en-US" sz="2800" b="1" dirty="0" smtClean="0">
                <a:solidFill>
                  <a:schemeClr val="tx1"/>
                </a:solidFill>
                <a:latin typeface="標楷體" panose="03000509000000000000" pitchFamily="65" charset="-120"/>
                <a:ea typeface="標楷體" panose="03000509000000000000" pitchFamily="65" charset="-120"/>
              </a:rPr>
              <a:t>，以鼓勵上市櫃公司更加重視公司治理</a:t>
            </a:r>
            <a:endParaRPr lang="zh-TW" altLang="en-US" sz="2800" b="1" dirty="0">
              <a:solidFill>
                <a:schemeClr val="tx1"/>
              </a:solidFill>
              <a:latin typeface="標楷體" panose="03000509000000000000" pitchFamily="65" charset="-120"/>
              <a:ea typeface="標楷體" panose="03000509000000000000" pitchFamily="65" charset="-120"/>
            </a:endParaRPr>
          </a:p>
        </p:txBody>
      </p:sp>
      <p:sp>
        <p:nvSpPr>
          <p:cNvPr id="8" name="向右箭號 7"/>
          <p:cNvSpPr/>
          <p:nvPr/>
        </p:nvSpPr>
        <p:spPr>
          <a:xfrm>
            <a:off x="4694864" y="422108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89978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Rot="1" noChangeArrowheads="1"/>
          </p:cNvSpPr>
          <p:nvPr>
            <p:ph type="title"/>
          </p:nvPr>
        </p:nvSpPr>
        <p:spPr>
          <a:xfrm>
            <a:off x="757010" y="0"/>
            <a:ext cx="7772400" cy="685800"/>
          </a:xfrm>
        </p:spPr>
        <p:txBody>
          <a:bodyPr/>
          <a:lstStyle/>
          <a:p>
            <a:pPr eaLnBrk="1" hangingPunct="1"/>
            <a:r>
              <a:rPr lang="zh-TW" altLang="en-US" sz="3600" dirty="0" smtClean="0"/>
              <a:t>公司治理之概念</a:t>
            </a:r>
          </a:p>
        </p:txBody>
      </p:sp>
      <p:sp>
        <p:nvSpPr>
          <p:cNvPr id="7174" name="Rectangle 3"/>
          <p:cNvSpPr>
            <a:spLocks noGrp="1" noRot="1" noChangeArrowheads="1"/>
          </p:cNvSpPr>
          <p:nvPr>
            <p:ph type="body" idx="1"/>
          </p:nvPr>
        </p:nvSpPr>
        <p:spPr>
          <a:xfrm>
            <a:off x="539552" y="764704"/>
            <a:ext cx="8289032" cy="6093296"/>
          </a:xfrm>
        </p:spPr>
        <p:txBody>
          <a:bodyPr/>
          <a:lstStyle/>
          <a:p>
            <a:pPr eaLnBrk="1" hangingPunct="1">
              <a:lnSpc>
                <a:spcPct val="90000"/>
              </a:lnSpc>
            </a:pPr>
            <a:r>
              <a:rPr lang="zh-TW" altLang="en-US" sz="2400" dirty="0" smtClean="0">
                <a:latin typeface="標楷體" pitchFamily="65" charset="-120"/>
              </a:rPr>
              <a:t>公司治理概念一般泛指公司管理與監控的方法。</a:t>
            </a:r>
            <a:endParaRPr lang="zh-TW" altLang="en-US" dirty="0" smtClean="0">
              <a:latin typeface="標楷體" pitchFamily="65" charset="-120"/>
            </a:endParaRPr>
          </a:p>
          <a:p>
            <a:pPr lvl="1" eaLnBrk="1" hangingPunct="1">
              <a:lnSpc>
                <a:spcPct val="90000"/>
              </a:lnSpc>
            </a:pPr>
            <a:r>
              <a:rPr lang="zh-TW" altLang="en-US" sz="2400" dirty="0" smtClean="0">
                <a:latin typeface="標楷體" pitchFamily="65" charset="-120"/>
              </a:rPr>
              <a:t>世界銀行－公司治理係指公司在符合法律與契約的規範中，如何建立機制促成公司價值的極大化。</a:t>
            </a:r>
          </a:p>
        </p:txBody>
      </p:sp>
      <p:grpSp>
        <p:nvGrpSpPr>
          <p:cNvPr id="5" name="Group 290"/>
          <p:cNvGrpSpPr>
            <a:grpSpLocks/>
          </p:cNvGrpSpPr>
          <p:nvPr/>
        </p:nvGrpSpPr>
        <p:grpSpPr bwMode="auto">
          <a:xfrm>
            <a:off x="1331912" y="2264775"/>
            <a:ext cx="7556008" cy="4590719"/>
            <a:chOff x="793" y="1623"/>
            <a:chExt cx="4257" cy="2488"/>
          </a:xfrm>
        </p:grpSpPr>
        <p:grpSp>
          <p:nvGrpSpPr>
            <p:cNvPr id="6" name="Group 288"/>
            <p:cNvGrpSpPr>
              <a:grpSpLocks/>
            </p:cNvGrpSpPr>
            <p:nvPr/>
          </p:nvGrpSpPr>
          <p:grpSpPr bwMode="auto">
            <a:xfrm>
              <a:off x="793" y="1623"/>
              <a:ext cx="4257" cy="2488"/>
              <a:chOff x="793" y="1623"/>
              <a:chExt cx="4257" cy="2488"/>
            </a:xfrm>
          </p:grpSpPr>
          <p:sp>
            <p:nvSpPr>
              <p:cNvPr id="9" name="Rectangle 252"/>
              <p:cNvSpPr>
                <a:spLocks noChangeArrowheads="1"/>
              </p:cNvSpPr>
              <p:nvPr/>
            </p:nvSpPr>
            <p:spPr bwMode="auto">
              <a:xfrm>
                <a:off x="793" y="1856"/>
                <a:ext cx="1221" cy="2255"/>
              </a:xfrm>
              <a:prstGeom prst="rect">
                <a:avLst/>
              </a:prstGeom>
              <a:solidFill>
                <a:srgbClr val="FFFFFF"/>
              </a:solidFill>
              <a:ln w="9525">
                <a:solidFill>
                  <a:srgbClr val="000000"/>
                </a:solidFill>
                <a:miter lim="800000"/>
                <a:headEnd/>
                <a:tailEnd/>
              </a:ln>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endParaRPr lang="zh-TW" altLang="en-US"/>
              </a:p>
            </p:txBody>
          </p:sp>
          <p:sp>
            <p:nvSpPr>
              <p:cNvPr id="10" name="Text Box 253"/>
              <p:cNvSpPr txBox="1">
                <a:spLocks noChangeArrowheads="1"/>
              </p:cNvSpPr>
              <p:nvPr/>
            </p:nvSpPr>
            <p:spPr bwMode="auto">
              <a:xfrm>
                <a:off x="1015" y="1984"/>
                <a:ext cx="722" cy="216"/>
              </a:xfrm>
              <a:prstGeom prst="rect">
                <a:avLst/>
              </a:prstGeom>
              <a:solidFill>
                <a:srgbClr val="FFFFFF"/>
              </a:solidFill>
              <a:ln w="9525">
                <a:solidFill>
                  <a:srgbClr val="000000"/>
                </a:solidFill>
                <a:miter lim="800000"/>
                <a:headEnd/>
                <a:tailEnd/>
              </a:ln>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r>
                  <a:rPr lang="zh-TW" altLang="en-US" sz="1600" dirty="0">
                    <a:latin typeface="Times New Roman" pitchFamily="18" charset="0"/>
                  </a:rPr>
                  <a:t>股　　　東</a:t>
                </a:r>
                <a:endParaRPr lang="zh-TW" altLang="en-US" sz="3200" dirty="0"/>
              </a:p>
            </p:txBody>
          </p:sp>
          <p:sp>
            <p:nvSpPr>
              <p:cNvPr id="11" name="Text Box 254"/>
              <p:cNvSpPr txBox="1">
                <a:spLocks noChangeArrowheads="1"/>
              </p:cNvSpPr>
              <p:nvPr/>
            </p:nvSpPr>
            <p:spPr bwMode="auto">
              <a:xfrm>
                <a:off x="1153" y="1623"/>
                <a:ext cx="500" cy="1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algn="l" eaLnBrk="1" hangingPunct="1"/>
                <a:r>
                  <a:rPr lang="zh-TW" altLang="en-US" sz="1600" dirty="0">
                    <a:solidFill>
                      <a:srgbClr val="FF0000"/>
                    </a:solidFill>
                    <a:latin typeface="Times New Roman" pitchFamily="18" charset="0"/>
                  </a:rPr>
                  <a:t>內　　部</a:t>
                </a:r>
                <a:endParaRPr lang="zh-TW" altLang="en-US" sz="3200" dirty="0">
                  <a:solidFill>
                    <a:srgbClr val="FF0000"/>
                  </a:solidFill>
                </a:endParaRPr>
              </a:p>
            </p:txBody>
          </p:sp>
          <p:sp>
            <p:nvSpPr>
              <p:cNvPr id="12" name="Text Box 255"/>
              <p:cNvSpPr txBox="1">
                <a:spLocks noChangeArrowheads="1"/>
              </p:cNvSpPr>
              <p:nvPr/>
            </p:nvSpPr>
            <p:spPr bwMode="auto">
              <a:xfrm>
                <a:off x="3223" y="1623"/>
                <a:ext cx="500" cy="1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algn="l" eaLnBrk="1" hangingPunct="1"/>
                <a:r>
                  <a:rPr lang="zh-TW" altLang="en-US" sz="1600" dirty="0">
                    <a:solidFill>
                      <a:srgbClr val="FF0000"/>
                    </a:solidFill>
                    <a:latin typeface="Times New Roman" pitchFamily="18" charset="0"/>
                  </a:rPr>
                  <a:t>外　　部</a:t>
                </a:r>
                <a:endParaRPr lang="zh-TW" altLang="en-US" sz="3200" dirty="0">
                  <a:solidFill>
                    <a:srgbClr val="FF0000"/>
                  </a:solidFill>
                </a:endParaRPr>
              </a:p>
            </p:txBody>
          </p:sp>
          <p:sp>
            <p:nvSpPr>
              <p:cNvPr id="13" name="Line 256"/>
              <p:cNvSpPr>
                <a:spLocks noChangeShapeType="1"/>
              </p:cNvSpPr>
              <p:nvPr/>
            </p:nvSpPr>
            <p:spPr bwMode="auto">
              <a:xfrm>
                <a:off x="793" y="1768"/>
                <a:ext cx="122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4" name="Line 257"/>
              <p:cNvSpPr>
                <a:spLocks noChangeShapeType="1"/>
              </p:cNvSpPr>
              <p:nvPr/>
            </p:nvSpPr>
            <p:spPr bwMode="auto">
              <a:xfrm>
                <a:off x="2458" y="1768"/>
                <a:ext cx="222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5" name="Text Box 258"/>
              <p:cNvSpPr txBox="1">
                <a:spLocks noChangeArrowheads="1"/>
              </p:cNvSpPr>
              <p:nvPr/>
            </p:nvSpPr>
            <p:spPr bwMode="auto">
              <a:xfrm>
                <a:off x="1020" y="2478"/>
                <a:ext cx="722" cy="216"/>
              </a:xfrm>
              <a:prstGeom prst="rect">
                <a:avLst/>
              </a:prstGeom>
              <a:solidFill>
                <a:srgbClr val="FFFFFF"/>
              </a:solidFill>
              <a:ln w="9525">
                <a:solidFill>
                  <a:srgbClr val="000000"/>
                </a:solidFill>
                <a:miter lim="800000"/>
                <a:headEnd/>
                <a:tailEnd/>
              </a:ln>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r>
                  <a:rPr lang="zh-TW" altLang="en-US" sz="1600" dirty="0">
                    <a:latin typeface="Times New Roman" pitchFamily="18" charset="0"/>
                  </a:rPr>
                  <a:t>董　事　會</a:t>
                </a:r>
                <a:endParaRPr lang="zh-TW" altLang="en-US" sz="3200" dirty="0"/>
              </a:p>
            </p:txBody>
          </p:sp>
          <p:sp>
            <p:nvSpPr>
              <p:cNvPr id="16" name="Text Box 259"/>
              <p:cNvSpPr txBox="1">
                <a:spLocks noChangeArrowheads="1"/>
              </p:cNvSpPr>
              <p:nvPr/>
            </p:nvSpPr>
            <p:spPr bwMode="auto">
              <a:xfrm>
                <a:off x="1020" y="3158"/>
                <a:ext cx="722" cy="216"/>
              </a:xfrm>
              <a:prstGeom prst="rect">
                <a:avLst/>
              </a:prstGeom>
              <a:solidFill>
                <a:srgbClr val="FFFFFF"/>
              </a:solidFill>
              <a:ln w="9525">
                <a:solidFill>
                  <a:srgbClr val="000000"/>
                </a:solidFill>
                <a:miter lim="800000"/>
                <a:headEnd/>
                <a:tailEnd/>
              </a:ln>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r>
                  <a:rPr lang="zh-TW" altLang="en-US" sz="1800">
                    <a:latin typeface="Times New Roman" pitchFamily="18" charset="0"/>
                  </a:rPr>
                  <a:t>管理當局</a:t>
                </a:r>
                <a:endParaRPr lang="zh-TW" altLang="en-US" sz="3600"/>
              </a:p>
            </p:txBody>
          </p:sp>
          <p:sp>
            <p:nvSpPr>
              <p:cNvPr id="17" name="Text Box 260"/>
              <p:cNvSpPr txBox="1">
                <a:spLocks noChangeArrowheads="1"/>
              </p:cNvSpPr>
              <p:nvPr/>
            </p:nvSpPr>
            <p:spPr bwMode="auto">
              <a:xfrm>
                <a:off x="1020" y="3748"/>
                <a:ext cx="726" cy="263"/>
              </a:xfrm>
              <a:prstGeom prst="rect">
                <a:avLst/>
              </a:prstGeom>
              <a:solidFill>
                <a:srgbClr val="FFFFFF"/>
              </a:solidFill>
              <a:ln w="9525">
                <a:solidFill>
                  <a:srgbClr val="000000"/>
                </a:solidFill>
                <a:miter lim="800000"/>
                <a:headEnd/>
                <a:tailEnd/>
              </a:ln>
            </p:spPr>
            <p:txBody>
              <a:bodyPr lIns="0" tIns="0" rIns="0" bIns="0"/>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r>
                  <a:rPr lang="zh-TW" altLang="en-US" sz="1800" dirty="0">
                    <a:latin typeface="Times New Roman" pitchFamily="18" charset="0"/>
                  </a:rPr>
                  <a:t>中層管理</a:t>
                </a:r>
              </a:p>
              <a:p>
                <a:pPr eaLnBrk="1" hangingPunct="1"/>
                <a:r>
                  <a:rPr lang="zh-TW" altLang="en-US" sz="1800" dirty="0">
                    <a:latin typeface="Times New Roman" pitchFamily="18" charset="0"/>
                  </a:rPr>
                  <a:t>（核心功能）</a:t>
                </a:r>
                <a:endParaRPr lang="zh-TW" altLang="en-US" sz="3600" dirty="0"/>
              </a:p>
            </p:txBody>
          </p:sp>
          <p:sp>
            <p:nvSpPr>
              <p:cNvPr id="18" name="Line 261"/>
              <p:cNvSpPr>
                <a:spLocks noChangeShapeType="1"/>
              </p:cNvSpPr>
              <p:nvPr/>
            </p:nvSpPr>
            <p:spPr bwMode="auto">
              <a:xfrm>
                <a:off x="1381" y="2200"/>
                <a:ext cx="2" cy="27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19" name="Text Box 263"/>
              <p:cNvSpPr txBox="1">
                <a:spLocks noChangeArrowheads="1"/>
              </p:cNvSpPr>
              <p:nvPr/>
            </p:nvSpPr>
            <p:spPr bwMode="auto">
              <a:xfrm>
                <a:off x="1610" y="3448"/>
                <a:ext cx="278" cy="2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algn="l" eaLnBrk="1" hangingPunct="1"/>
                <a:r>
                  <a:rPr lang="zh-TW" altLang="en-US" sz="1600" dirty="0"/>
                  <a:t>管理經營</a:t>
                </a:r>
              </a:p>
            </p:txBody>
          </p:sp>
          <p:sp>
            <p:nvSpPr>
              <p:cNvPr id="20" name="Line 265"/>
              <p:cNvSpPr>
                <a:spLocks noChangeShapeType="1"/>
              </p:cNvSpPr>
              <p:nvPr/>
            </p:nvSpPr>
            <p:spPr bwMode="auto">
              <a:xfrm>
                <a:off x="1474" y="2704"/>
                <a:ext cx="0" cy="43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1" name="Text Box 267"/>
              <p:cNvSpPr txBox="1">
                <a:spLocks noChangeArrowheads="1"/>
              </p:cNvSpPr>
              <p:nvPr/>
            </p:nvSpPr>
            <p:spPr bwMode="auto">
              <a:xfrm>
                <a:off x="1565" y="2795"/>
                <a:ext cx="278" cy="2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r>
                  <a:rPr lang="zh-TW" altLang="en-US" sz="1600" dirty="0"/>
                  <a:t>任命</a:t>
                </a:r>
              </a:p>
              <a:p>
                <a:pPr eaLnBrk="1" hangingPunct="1"/>
                <a:r>
                  <a:rPr lang="zh-TW" altLang="en-US" sz="1600" dirty="0"/>
                  <a:t>監督</a:t>
                </a:r>
              </a:p>
            </p:txBody>
          </p:sp>
          <p:sp>
            <p:nvSpPr>
              <p:cNvPr id="22" name="Text Box 268"/>
              <p:cNvSpPr txBox="1">
                <a:spLocks noChangeArrowheads="1"/>
              </p:cNvSpPr>
              <p:nvPr/>
            </p:nvSpPr>
            <p:spPr bwMode="auto">
              <a:xfrm>
                <a:off x="2772" y="1847"/>
                <a:ext cx="667" cy="1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algn="l" eaLnBrk="1" hangingPunct="1"/>
                <a:r>
                  <a:rPr lang="zh-TW" altLang="en-US" sz="1600" dirty="0">
                    <a:latin typeface="Times New Roman" pitchFamily="18" charset="0"/>
                  </a:rPr>
                  <a:t>民間（團體）</a:t>
                </a:r>
                <a:endParaRPr lang="zh-TW" altLang="en-US" sz="3200" dirty="0"/>
              </a:p>
            </p:txBody>
          </p:sp>
          <p:sp>
            <p:nvSpPr>
              <p:cNvPr id="23" name="Text Box 269"/>
              <p:cNvSpPr txBox="1">
                <a:spLocks noChangeArrowheads="1"/>
              </p:cNvSpPr>
              <p:nvPr/>
            </p:nvSpPr>
            <p:spPr bwMode="auto">
              <a:xfrm>
                <a:off x="4207" y="1856"/>
                <a:ext cx="666" cy="16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algn="l" eaLnBrk="1" hangingPunct="1"/>
                <a:r>
                  <a:rPr lang="zh-TW" altLang="en-US" sz="1600" dirty="0">
                    <a:latin typeface="Times New Roman" pitchFamily="18" charset="0"/>
                  </a:rPr>
                  <a:t>規範（機制）</a:t>
                </a:r>
                <a:endParaRPr lang="zh-TW" altLang="en-US" sz="3200" dirty="0"/>
              </a:p>
            </p:txBody>
          </p:sp>
          <p:sp>
            <p:nvSpPr>
              <p:cNvPr id="24" name="Text Box 270"/>
              <p:cNvSpPr txBox="1">
                <a:spLocks noChangeArrowheads="1"/>
              </p:cNvSpPr>
              <p:nvPr/>
            </p:nvSpPr>
            <p:spPr bwMode="auto">
              <a:xfrm>
                <a:off x="2458" y="2092"/>
                <a:ext cx="1222" cy="216"/>
              </a:xfrm>
              <a:prstGeom prst="rect">
                <a:avLst/>
              </a:prstGeom>
              <a:solidFill>
                <a:srgbClr val="FFFFFF"/>
              </a:solidFill>
              <a:ln w="9525">
                <a:solidFill>
                  <a:srgbClr val="000000"/>
                </a:solidFill>
                <a:miter lim="800000"/>
                <a:headEnd/>
                <a:tailEnd/>
              </a:ln>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r>
                  <a:rPr lang="zh-TW" altLang="en-US" sz="1600" dirty="0">
                    <a:latin typeface="Times New Roman" pitchFamily="18" charset="0"/>
                  </a:rPr>
                  <a:t>利　害　關　係　人</a:t>
                </a:r>
                <a:endParaRPr lang="zh-TW" altLang="en-US" sz="3200" dirty="0"/>
              </a:p>
            </p:txBody>
          </p:sp>
          <p:sp>
            <p:nvSpPr>
              <p:cNvPr id="25" name="AutoShape 271"/>
              <p:cNvSpPr>
                <a:spLocks noChangeArrowheads="1"/>
              </p:cNvSpPr>
              <p:nvPr/>
            </p:nvSpPr>
            <p:spPr bwMode="auto">
              <a:xfrm>
                <a:off x="2071" y="2032"/>
                <a:ext cx="277" cy="360"/>
              </a:xfrm>
              <a:prstGeom prst="leftArrow">
                <a:avLst>
                  <a:gd name="adj1" fmla="val 50000"/>
                  <a:gd name="adj2" fmla="val 25000"/>
                </a:avLst>
              </a:prstGeom>
              <a:solidFill>
                <a:srgbClr val="FFFFFF"/>
              </a:solidFill>
              <a:ln w="9525">
                <a:solidFill>
                  <a:srgbClr val="000000"/>
                </a:solidFill>
                <a:miter lim="800000"/>
                <a:headEnd/>
                <a:tailEnd/>
              </a:ln>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endParaRPr lang="zh-TW" altLang="en-US"/>
              </a:p>
            </p:txBody>
          </p:sp>
          <p:sp>
            <p:nvSpPr>
              <p:cNvPr id="26" name="AutoShape 272"/>
              <p:cNvSpPr>
                <a:spLocks noChangeArrowheads="1"/>
              </p:cNvSpPr>
              <p:nvPr/>
            </p:nvSpPr>
            <p:spPr bwMode="auto">
              <a:xfrm>
                <a:off x="3770" y="2032"/>
                <a:ext cx="277" cy="360"/>
              </a:xfrm>
              <a:prstGeom prst="rightArrow">
                <a:avLst>
                  <a:gd name="adj1" fmla="val 50000"/>
                  <a:gd name="adj2" fmla="val 25000"/>
                </a:avLst>
              </a:prstGeom>
              <a:solidFill>
                <a:srgbClr val="FFFFFF"/>
              </a:solidFill>
              <a:ln w="9525">
                <a:solidFill>
                  <a:srgbClr val="000000"/>
                </a:solidFill>
                <a:miter lim="800000"/>
                <a:headEnd/>
                <a:tailEnd/>
              </a:ln>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endParaRPr lang="zh-TW" altLang="en-US"/>
              </a:p>
            </p:txBody>
          </p:sp>
          <p:sp>
            <p:nvSpPr>
              <p:cNvPr id="27" name="Text Box 273"/>
              <p:cNvSpPr txBox="1">
                <a:spLocks noChangeArrowheads="1"/>
              </p:cNvSpPr>
              <p:nvPr/>
            </p:nvSpPr>
            <p:spPr bwMode="auto">
              <a:xfrm>
                <a:off x="4106" y="2056"/>
                <a:ext cx="944" cy="504"/>
              </a:xfrm>
              <a:prstGeom prst="rect">
                <a:avLst/>
              </a:prstGeom>
              <a:solidFill>
                <a:srgbClr val="FFFFFF"/>
              </a:solidFill>
              <a:ln w="9525">
                <a:solidFill>
                  <a:srgbClr val="000000"/>
                </a:solidFill>
                <a:miter lim="800000"/>
                <a:headEnd/>
                <a:tailEnd/>
              </a:ln>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algn="just" eaLnBrk="1" hangingPunct="1"/>
                <a:r>
                  <a:rPr lang="zh-TW" altLang="en-US" sz="1800">
                    <a:latin typeface="Times New Roman" pitchFamily="18" charset="0"/>
                  </a:rPr>
                  <a:t>專業標準</a:t>
                </a:r>
              </a:p>
              <a:p>
                <a:pPr algn="just" eaLnBrk="1" hangingPunct="1"/>
                <a:r>
                  <a:rPr lang="zh-TW" altLang="en-US" sz="1800">
                    <a:latin typeface="Times New Roman" pitchFamily="18" charset="0"/>
                  </a:rPr>
                  <a:t>法律</a:t>
                </a:r>
              </a:p>
              <a:p>
                <a:pPr algn="just" eaLnBrk="1" hangingPunct="1"/>
                <a:r>
                  <a:rPr lang="zh-TW" altLang="en-US" sz="1800">
                    <a:latin typeface="Times New Roman" pitchFamily="18" charset="0"/>
                  </a:rPr>
                  <a:t>行政規範</a:t>
                </a:r>
                <a:endParaRPr lang="zh-TW" altLang="en-US" sz="3600"/>
              </a:p>
            </p:txBody>
          </p:sp>
          <p:sp>
            <p:nvSpPr>
              <p:cNvPr id="28" name="Text Box 274"/>
              <p:cNvSpPr txBox="1">
                <a:spLocks noChangeArrowheads="1"/>
              </p:cNvSpPr>
              <p:nvPr/>
            </p:nvSpPr>
            <p:spPr bwMode="auto">
              <a:xfrm>
                <a:off x="4106" y="2654"/>
                <a:ext cx="944" cy="504"/>
              </a:xfrm>
              <a:prstGeom prst="rect">
                <a:avLst/>
              </a:prstGeom>
              <a:solidFill>
                <a:srgbClr val="FFFFFF"/>
              </a:solidFill>
              <a:ln w="9525">
                <a:solidFill>
                  <a:srgbClr val="000000"/>
                </a:solidFill>
                <a:miter lim="800000"/>
                <a:headEnd/>
                <a:tailEnd/>
              </a:ln>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algn="just" eaLnBrk="1" hangingPunct="1"/>
                <a:r>
                  <a:rPr lang="zh-TW" altLang="en-US" sz="1800">
                    <a:latin typeface="Times New Roman" pitchFamily="18" charset="0"/>
                  </a:rPr>
                  <a:t>資金部門</a:t>
                </a:r>
              </a:p>
              <a:p>
                <a:pPr algn="just" eaLnBrk="1" hangingPunct="1"/>
                <a:r>
                  <a:rPr lang="zh-TW" altLang="en-US" sz="1800">
                    <a:latin typeface="Times New Roman" pitchFamily="18" charset="0"/>
                  </a:rPr>
                  <a:t>。債務</a:t>
                </a:r>
              </a:p>
              <a:p>
                <a:pPr algn="just" eaLnBrk="1" hangingPunct="1"/>
                <a:r>
                  <a:rPr lang="zh-TW" altLang="en-US" sz="1800">
                    <a:latin typeface="Times New Roman" pitchFamily="18" charset="0"/>
                  </a:rPr>
                  <a:t>。權益</a:t>
                </a:r>
                <a:endParaRPr lang="zh-TW" altLang="en-US" sz="3600"/>
              </a:p>
            </p:txBody>
          </p:sp>
          <p:sp>
            <p:nvSpPr>
              <p:cNvPr id="29" name="Text Box 275"/>
              <p:cNvSpPr txBox="1">
                <a:spLocks noChangeArrowheads="1"/>
              </p:cNvSpPr>
              <p:nvPr/>
            </p:nvSpPr>
            <p:spPr bwMode="auto">
              <a:xfrm>
                <a:off x="4068" y="3280"/>
                <a:ext cx="944" cy="792"/>
              </a:xfrm>
              <a:prstGeom prst="rect">
                <a:avLst/>
              </a:prstGeom>
              <a:solidFill>
                <a:srgbClr val="FFFFFF"/>
              </a:solidFill>
              <a:ln w="9525">
                <a:solidFill>
                  <a:srgbClr val="000000"/>
                </a:solidFill>
                <a:miter lim="800000"/>
                <a:headEnd/>
                <a:tailEnd/>
              </a:ln>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algn="just" eaLnBrk="1" hangingPunct="1"/>
                <a:r>
                  <a:rPr lang="zh-TW" altLang="en-US" sz="1600" dirty="0">
                    <a:latin typeface="Times New Roman" pitchFamily="18" charset="0"/>
                  </a:rPr>
                  <a:t>市場機制</a:t>
                </a:r>
              </a:p>
              <a:p>
                <a:pPr algn="just" eaLnBrk="1" hangingPunct="1"/>
                <a:r>
                  <a:rPr lang="zh-TW" altLang="en-US" sz="1600" dirty="0">
                    <a:latin typeface="Times New Roman" pitchFamily="18" charset="0"/>
                  </a:rPr>
                  <a:t>。競爭因素與產品</a:t>
                </a:r>
              </a:p>
              <a:p>
                <a:pPr algn="just" eaLnBrk="1" hangingPunct="1"/>
                <a:r>
                  <a:rPr lang="zh-TW" altLang="en-US" sz="1600" dirty="0">
                    <a:latin typeface="Times New Roman" pitchFamily="18" charset="0"/>
                  </a:rPr>
                  <a:t>    品質</a:t>
                </a:r>
              </a:p>
              <a:p>
                <a:pPr algn="just" eaLnBrk="1" hangingPunct="1"/>
                <a:r>
                  <a:rPr lang="zh-TW" altLang="en-US" sz="1600" dirty="0">
                    <a:latin typeface="Times New Roman" pitchFamily="18" charset="0"/>
                  </a:rPr>
                  <a:t>。外國直接投資</a:t>
                </a:r>
              </a:p>
              <a:p>
                <a:pPr algn="just" eaLnBrk="1" hangingPunct="1"/>
                <a:r>
                  <a:rPr lang="zh-TW" altLang="en-US" sz="1600" dirty="0">
                    <a:latin typeface="Times New Roman" pitchFamily="18" charset="0"/>
                  </a:rPr>
                  <a:t>。公司控制權</a:t>
                </a:r>
                <a:endParaRPr lang="zh-TW" altLang="en-US" sz="3200" dirty="0"/>
              </a:p>
            </p:txBody>
          </p:sp>
          <p:sp>
            <p:nvSpPr>
              <p:cNvPr id="30" name="AutoShape 276"/>
              <p:cNvSpPr>
                <a:spLocks noChangeArrowheads="1"/>
              </p:cNvSpPr>
              <p:nvPr/>
            </p:nvSpPr>
            <p:spPr bwMode="auto">
              <a:xfrm>
                <a:off x="2014" y="2983"/>
                <a:ext cx="277" cy="360"/>
              </a:xfrm>
              <a:prstGeom prst="leftArrow">
                <a:avLst>
                  <a:gd name="adj1" fmla="val 50000"/>
                  <a:gd name="adj2" fmla="val 25000"/>
                </a:avLst>
              </a:prstGeom>
              <a:solidFill>
                <a:srgbClr val="FFFFFF"/>
              </a:solidFill>
              <a:ln w="9525">
                <a:solidFill>
                  <a:srgbClr val="000000"/>
                </a:solidFill>
                <a:miter lim="800000"/>
                <a:headEnd/>
                <a:tailEnd/>
              </a:ln>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endParaRPr lang="zh-TW" altLang="en-US"/>
              </a:p>
            </p:txBody>
          </p:sp>
          <p:sp>
            <p:nvSpPr>
              <p:cNvPr id="31" name="AutoShape 277"/>
              <p:cNvSpPr>
                <a:spLocks noChangeArrowheads="1"/>
              </p:cNvSpPr>
              <p:nvPr/>
            </p:nvSpPr>
            <p:spPr bwMode="auto">
              <a:xfrm>
                <a:off x="2680" y="2344"/>
                <a:ext cx="778" cy="360"/>
              </a:xfrm>
              <a:prstGeom prst="leftArrow">
                <a:avLst>
                  <a:gd name="adj1" fmla="val 50000"/>
                  <a:gd name="adj2" fmla="val 54028"/>
                </a:avLst>
              </a:prstGeom>
              <a:solidFill>
                <a:srgbClr val="FFFFFF"/>
              </a:solidFill>
              <a:ln w="9525">
                <a:solidFill>
                  <a:srgbClr val="000000"/>
                </a:solidFill>
                <a:miter lim="800000"/>
                <a:headEnd/>
                <a:tailEnd/>
              </a:ln>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endParaRPr lang="zh-TW" altLang="en-US"/>
              </a:p>
            </p:txBody>
          </p:sp>
          <p:sp>
            <p:nvSpPr>
              <p:cNvPr id="32" name="Text Box 278"/>
              <p:cNvSpPr txBox="1">
                <a:spLocks noChangeArrowheads="1"/>
              </p:cNvSpPr>
              <p:nvPr/>
            </p:nvSpPr>
            <p:spPr bwMode="auto">
              <a:xfrm>
                <a:off x="2329" y="2718"/>
                <a:ext cx="1413" cy="1354"/>
              </a:xfrm>
              <a:prstGeom prst="rect">
                <a:avLst/>
              </a:prstGeom>
              <a:solidFill>
                <a:srgbClr val="FFFFFF"/>
              </a:solidFill>
              <a:ln w="9525">
                <a:solidFill>
                  <a:srgbClr val="000000"/>
                </a:solidFill>
                <a:prstDash val="sysDot"/>
                <a:miter lim="800000"/>
                <a:headEnd/>
                <a:tailEnd/>
              </a:ln>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algn="just" eaLnBrk="1" hangingPunct="1"/>
                <a:r>
                  <a:rPr lang="zh-TW" altLang="en-US" sz="1800" dirty="0">
                    <a:latin typeface="Times New Roman" pitchFamily="18" charset="0"/>
                  </a:rPr>
                  <a:t>聲譽機構（專業機構）</a:t>
                </a:r>
              </a:p>
              <a:p>
                <a:pPr algn="just" eaLnBrk="1" hangingPunct="1"/>
                <a:r>
                  <a:rPr lang="zh-TW" altLang="en-US" sz="1800" dirty="0">
                    <a:latin typeface="Times New Roman" pitchFamily="18" charset="0"/>
                  </a:rPr>
                  <a:t>。會計師</a:t>
                </a:r>
              </a:p>
              <a:p>
                <a:pPr algn="just" eaLnBrk="1" hangingPunct="1"/>
                <a:r>
                  <a:rPr lang="zh-TW" altLang="en-US" sz="1800" dirty="0">
                    <a:latin typeface="Times New Roman" pitchFamily="18" charset="0"/>
                  </a:rPr>
                  <a:t>。律師</a:t>
                </a:r>
              </a:p>
              <a:p>
                <a:pPr algn="just" eaLnBrk="1" hangingPunct="1"/>
                <a:r>
                  <a:rPr lang="zh-TW" altLang="en-US" sz="1800" dirty="0">
                    <a:latin typeface="Times New Roman" pitchFamily="18" charset="0"/>
                  </a:rPr>
                  <a:t>。信用評等機構</a:t>
                </a:r>
              </a:p>
              <a:p>
                <a:pPr algn="just" eaLnBrk="1" hangingPunct="1"/>
                <a:r>
                  <a:rPr lang="zh-TW" altLang="en-US" sz="1800" dirty="0">
                    <a:latin typeface="Times New Roman" pitchFamily="18" charset="0"/>
                  </a:rPr>
                  <a:t>。投資銀行</a:t>
                </a:r>
              </a:p>
              <a:p>
                <a:pPr algn="just" eaLnBrk="1" hangingPunct="1"/>
                <a:r>
                  <a:rPr lang="zh-TW" altLang="en-US" sz="1800" dirty="0">
                    <a:latin typeface="Times New Roman" pitchFamily="18" charset="0"/>
                  </a:rPr>
                  <a:t>。財經媒體</a:t>
                </a:r>
              </a:p>
              <a:p>
                <a:pPr algn="just" eaLnBrk="1" hangingPunct="1"/>
                <a:r>
                  <a:rPr lang="zh-TW" altLang="en-US" sz="1800" dirty="0">
                    <a:latin typeface="Times New Roman" pitchFamily="18" charset="0"/>
                  </a:rPr>
                  <a:t>。投資顧問</a:t>
                </a:r>
              </a:p>
              <a:p>
                <a:pPr algn="just" eaLnBrk="1" hangingPunct="1"/>
                <a:r>
                  <a:rPr lang="zh-TW" altLang="en-US" sz="1800" dirty="0">
                    <a:latin typeface="Times New Roman" pitchFamily="18" charset="0"/>
                  </a:rPr>
                  <a:t>。研究機構</a:t>
                </a:r>
              </a:p>
              <a:p>
                <a:pPr algn="just" eaLnBrk="1" hangingPunct="1"/>
                <a:r>
                  <a:rPr lang="zh-TW" altLang="en-US" sz="1800" dirty="0">
                    <a:latin typeface="Times New Roman" pitchFamily="18" charset="0"/>
                  </a:rPr>
                  <a:t>。公司治理分析人員</a:t>
                </a:r>
                <a:endParaRPr lang="zh-TW" altLang="en-US" sz="3600" dirty="0"/>
              </a:p>
            </p:txBody>
          </p:sp>
          <p:sp>
            <p:nvSpPr>
              <p:cNvPr id="33" name="Line 279"/>
              <p:cNvSpPr>
                <a:spLocks noChangeShapeType="1"/>
              </p:cNvSpPr>
              <p:nvPr/>
            </p:nvSpPr>
            <p:spPr bwMode="auto">
              <a:xfrm flipV="1">
                <a:off x="1292" y="2704"/>
                <a:ext cx="0" cy="43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34" name="Text Box 280"/>
              <p:cNvSpPr txBox="1">
                <a:spLocks noChangeArrowheads="1"/>
              </p:cNvSpPr>
              <p:nvPr/>
            </p:nvSpPr>
            <p:spPr bwMode="auto">
              <a:xfrm>
                <a:off x="975" y="2840"/>
                <a:ext cx="277" cy="1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algn="l" eaLnBrk="1" hangingPunct="1"/>
                <a:r>
                  <a:rPr lang="zh-TW" altLang="en-US" sz="1600" dirty="0">
                    <a:latin typeface="Times New Roman" pitchFamily="18" charset="0"/>
                  </a:rPr>
                  <a:t>報告</a:t>
                </a:r>
                <a:endParaRPr lang="zh-TW" altLang="en-US" sz="3200" dirty="0"/>
              </a:p>
            </p:txBody>
          </p:sp>
        </p:grpSp>
        <p:sp>
          <p:nvSpPr>
            <p:cNvPr id="7" name="Line 282"/>
            <p:cNvSpPr>
              <a:spLocks noChangeShapeType="1"/>
            </p:cNvSpPr>
            <p:nvPr/>
          </p:nvSpPr>
          <p:spPr bwMode="auto">
            <a:xfrm>
              <a:off x="1383" y="3385"/>
              <a:ext cx="0" cy="363"/>
            </a:xfrm>
            <a:prstGeom prst="line">
              <a:avLst/>
            </a:prstGeom>
            <a:noFill/>
            <a:ln w="8001">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TW" altLang="en-US"/>
            </a:p>
          </p:txBody>
        </p:sp>
        <p:sp>
          <p:nvSpPr>
            <p:cNvPr id="8" name="AutoShape 285"/>
            <p:cNvSpPr>
              <a:spLocks noChangeArrowheads="1"/>
            </p:cNvSpPr>
            <p:nvPr/>
          </p:nvSpPr>
          <p:spPr bwMode="auto">
            <a:xfrm>
              <a:off x="3742" y="2976"/>
              <a:ext cx="277" cy="360"/>
            </a:xfrm>
            <a:prstGeom prst="rightArrow">
              <a:avLst>
                <a:gd name="adj1" fmla="val 50000"/>
                <a:gd name="adj2" fmla="val 25000"/>
              </a:avLst>
            </a:prstGeom>
            <a:solidFill>
              <a:srgbClr val="FFFFFF"/>
            </a:solidFill>
            <a:ln w="9525">
              <a:solidFill>
                <a:srgbClr val="000000"/>
              </a:solidFill>
              <a:miter lim="800000"/>
              <a:headEnd/>
              <a:tailEnd/>
            </a:ln>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algn="ctr"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algn="ctr"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algn="ctr"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algn="ctr"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endParaRPr lang="zh-TW" altLang="en-US"/>
            </a:p>
          </p:txBody>
        </p:sp>
      </p:grpSp>
    </p:spTree>
    <p:extLst>
      <p:ext uri="{BB962C8B-B14F-4D97-AF65-F5344CB8AC3E}">
        <p14:creationId xmlns:p14="http://schemas.microsoft.com/office/powerpoint/2010/main" val="3122842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lum bright="70000" contrast="-70000"/>
          </a:blip>
          <a:srcRect/>
          <a:stretch>
            <a:fillRect/>
          </a:stretch>
        </p:blipFill>
        <p:spPr bwMode="auto">
          <a:xfrm>
            <a:off x="1691679" y="1124744"/>
            <a:ext cx="6984777" cy="5218685"/>
          </a:xfrm>
          <a:prstGeom prst="rect">
            <a:avLst/>
          </a:prstGeom>
          <a:ln>
            <a:noFill/>
          </a:ln>
          <a:effectLst>
            <a:softEdge rad="127000"/>
          </a:effectLst>
        </p:spPr>
      </p:pic>
      <p:sp>
        <p:nvSpPr>
          <p:cNvPr id="31746" name="標題 1"/>
          <p:cNvSpPr>
            <a:spLocks noGrp="1"/>
          </p:cNvSpPr>
          <p:nvPr>
            <p:ph type="title"/>
          </p:nvPr>
        </p:nvSpPr>
        <p:spPr>
          <a:xfrm>
            <a:off x="971600" y="260648"/>
            <a:ext cx="7499350" cy="1143000"/>
          </a:xfrm>
        </p:spPr>
        <p:txBody>
          <a:bodyPr>
            <a:normAutofit/>
          </a:bodyPr>
          <a:lstStyle/>
          <a:p>
            <a:pPr>
              <a:defRPr/>
            </a:pPr>
            <a:r>
              <a:rPr lang="zh-TW" altLang="en-US" sz="4400" dirty="0" smtClean="0"/>
              <a:t>結論</a:t>
            </a:r>
          </a:p>
        </p:txBody>
      </p:sp>
      <p:sp>
        <p:nvSpPr>
          <p:cNvPr id="65540" name="內容版面配置區 2"/>
          <p:cNvSpPr>
            <a:spLocks noGrp="1"/>
          </p:cNvSpPr>
          <p:nvPr>
            <p:ph idx="1"/>
          </p:nvPr>
        </p:nvSpPr>
        <p:spPr>
          <a:xfrm>
            <a:off x="827584" y="1340768"/>
            <a:ext cx="8064896" cy="5256584"/>
          </a:xfrm>
        </p:spPr>
        <p:txBody>
          <a:bodyPr/>
          <a:lstStyle/>
          <a:p>
            <a:pPr>
              <a:lnSpc>
                <a:spcPct val="90000"/>
              </a:lnSpc>
            </a:pPr>
            <a:r>
              <a:rPr kumimoji="1" lang="zh-TW" altLang="en-US" sz="2800" b="1" dirty="0"/>
              <a:t>健全、良好的內部控制是落實公司治理制度的重要保證，也是組織風險管理有效性的</a:t>
            </a:r>
            <a:r>
              <a:rPr kumimoji="1" lang="zh-TW" altLang="en-US" sz="2800" b="1" dirty="0" smtClean="0"/>
              <a:t>重要關鍵。</a:t>
            </a:r>
            <a:endParaRPr kumimoji="1" lang="zh-TW" altLang="en-US" sz="2800" b="1" dirty="0"/>
          </a:p>
          <a:p>
            <a:pPr>
              <a:lnSpc>
                <a:spcPct val="90000"/>
              </a:lnSpc>
            </a:pPr>
            <a:r>
              <a:rPr kumimoji="1" lang="zh-TW" altLang="en-US" sz="2800" b="1" dirty="0"/>
              <a:t>有效的公司治理和健全的內部控制係相互依存、相輔相成、共存共</a:t>
            </a:r>
            <a:r>
              <a:rPr kumimoji="1" lang="zh-TW" altLang="en-US" sz="2800" b="1" dirty="0" smtClean="0"/>
              <a:t>榮。</a:t>
            </a:r>
            <a:endParaRPr kumimoji="1" lang="zh-TW" altLang="en-US" sz="2800" b="1" dirty="0"/>
          </a:p>
          <a:p>
            <a:pPr>
              <a:lnSpc>
                <a:spcPct val="90000"/>
              </a:lnSpc>
            </a:pPr>
            <a:r>
              <a:rPr kumimoji="1" lang="zh-TW" altLang="en-US" sz="2800" b="1" dirty="0"/>
              <a:t>在風險理念的作用下，內部控制已擴展為企業風險管理框架。一個要具有健全有效的內部控制制度，需要有一個完善的監察機制；內部稽核則為這種監察機制提供最有利的支撐</a:t>
            </a:r>
            <a:r>
              <a:rPr kumimoji="1" lang="zh-TW" altLang="en-US" sz="2800" b="1" dirty="0" smtClean="0"/>
              <a:t>力量。</a:t>
            </a:r>
            <a:endParaRPr kumimoji="1" lang="zh-TW" altLang="en-US" sz="2800" b="1" dirty="0"/>
          </a:p>
          <a:p>
            <a:pPr>
              <a:lnSpc>
                <a:spcPct val="90000"/>
              </a:lnSpc>
            </a:pPr>
            <a:r>
              <a:rPr kumimoji="1" lang="zh-TW" altLang="en-US" sz="2800" b="1" dirty="0"/>
              <a:t>金融市場最重要的資產是</a:t>
            </a:r>
            <a:r>
              <a:rPr kumimoji="1" lang="zh-TW" altLang="en-US" sz="2800" b="1" dirty="0">
                <a:solidFill>
                  <a:srgbClr val="C00000"/>
                </a:solidFill>
              </a:rPr>
              <a:t>誠信</a:t>
            </a:r>
            <a:r>
              <a:rPr kumimoji="1" lang="zh-TW" altLang="en-US" sz="2800" b="1" dirty="0">
                <a:solidFill>
                  <a:srgbClr val="1E190D"/>
                </a:solidFill>
              </a:rPr>
              <a:t>，內稽內控及公司治理則是建立金融市場誠信極為重要之一環，透過內部控制落實公司治理，進而達成企業之社會</a:t>
            </a:r>
            <a:r>
              <a:rPr kumimoji="1" lang="zh-TW" altLang="en-US" sz="2800" b="1" dirty="0" smtClean="0">
                <a:solidFill>
                  <a:srgbClr val="1E190D"/>
                </a:solidFill>
              </a:rPr>
              <a:t>責任。</a:t>
            </a:r>
            <a:endParaRPr kumimoji="1" lang="en-US" altLang="zh-TW" sz="2800" b="1" dirty="0"/>
          </a:p>
        </p:txBody>
      </p:sp>
      <p:sp>
        <p:nvSpPr>
          <p:cNvPr id="8" name="投影片編號版面配置區 7"/>
          <p:cNvSpPr>
            <a:spLocks noGrp="1"/>
          </p:cNvSpPr>
          <p:nvPr>
            <p:ph type="sldNum" sz="quarter" idx="10"/>
          </p:nvPr>
        </p:nvSpPr>
        <p:spPr/>
        <p:txBody>
          <a:bodyPr/>
          <a:lstStyle/>
          <a:p>
            <a:pPr>
              <a:defRPr/>
            </a:pPr>
            <a:fld id="{D6A443A8-BF01-4209-9CA0-F694A8F47183}" type="slidenum">
              <a:rPr lang="zh-TW" altLang="en-US" smtClean="0"/>
              <a:pPr>
                <a:defRPr/>
              </a:pPr>
              <a:t>40</a:t>
            </a:fld>
            <a:endParaRPr lang="en-US" altLang="zh-TW"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259632" y="2060848"/>
            <a:ext cx="7499350" cy="3251448"/>
          </a:xfrm>
        </p:spPr>
        <p:txBody>
          <a:bodyPr/>
          <a:lstStyle/>
          <a:p>
            <a:pPr marL="82550" indent="0" algn="ctr">
              <a:buNone/>
            </a:pPr>
            <a:r>
              <a:rPr lang="zh-TW" altLang="en-US" sz="4400" dirty="0" smtClean="0"/>
              <a:t>簡報結束</a:t>
            </a:r>
            <a:endParaRPr lang="en-US" altLang="zh-TW" sz="4400" dirty="0" smtClean="0"/>
          </a:p>
          <a:p>
            <a:pPr marL="82550" indent="0" algn="ctr">
              <a:buNone/>
            </a:pPr>
            <a:r>
              <a:rPr lang="zh-TW" altLang="en-US" sz="4400" dirty="0"/>
              <a:t>敬請指教</a:t>
            </a:r>
          </a:p>
        </p:txBody>
      </p:sp>
      <p:sp>
        <p:nvSpPr>
          <p:cNvPr id="4" name="投影片編號版面配置區 3"/>
          <p:cNvSpPr>
            <a:spLocks noGrp="1"/>
          </p:cNvSpPr>
          <p:nvPr>
            <p:ph type="sldNum" sz="quarter" idx="10"/>
          </p:nvPr>
        </p:nvSpPr>
        <p:spPr/>
        <p:txBody>
          <a:bodyPr/>
          <a:lstStyle/>
          <a:p>
            <a:pPr>
              <a:defRPr/>
            </a:pPr>
            <a:fld id="{D6A443A8-BF01-4209-9CA0-F694A8F47183}" type="slidenum">
              <a:rPr lang="zh-TW" altLang="en-US" smtClean="0"/>
              <a:pPr>
                <a:defRPr/>
              </a:pPr>
              <a:t>41</a:t>
            </a:fld>
            <a:endParaRPr lang="en-US" altLang="zh-TW" dirty="0"/>
          </a:p>
        </p:txBody>
      </p:sp>
    </p:spTree>
    <p:extLst>
      <p:ext uri="{BB962C8B-B14F-4D97-AF65-F5344CB8AC3E}">
        <p14:creationId xmlns:p14="http://schemas.microsoft.com/office/powerpoint/2010/main" val="975987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投影片編號版面配置區 5"/>
          <p:cNvSpPr>
            <a:spLocks noGrp="1"/>
          </p:cNvSpPr>
          <p:nvPr>
            <p:ph type="sldNum" sz="quarter" idx="4294967295"/>
          </p:nvPr>
        </p:nvSpPr>
        <p:spPr>
          <a:xfrm>
            <a:off x="6553200" y="6245225"/>
            <a:ext cx="2286000" cy="476250"/>
          </a:xfrm>
          <a:prstGeom prst="rect">
            <a:avLst/>
          </a:prstGeom>
          <a:noFill/>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fld id="{E1BA7DFE-96D1-4E0A-9B21-DED3F7236EFC}" type="slidenum">
              <a:rPr kumimoji="0" lang="en-US" altLang="zh-TW">
                <a:solidFill>
                  <a:srgbClr val="996633"/>
                </a:solidFill>
                <a:latin typeface="Times New Roman" pitchFamily="18" charset="0"/>
              </a:rPr>
              <a:pPr eaLnBrk="1" hangingPunct="1"/>
              <a:t>5</a:t>
            </a:fld>
            <a:endParaRPr kumimoji="0" lang="en-US" altLang="zh-TW" dirty="0">
              <a:solidFill>
                <a:srgbClr val="996633"/>
              </a:solidFill>
              <a:latin typeface="Times New Roman" pitchFamily="18" charset="0"/>
            </a:endParaRPr>
          </a:p>
        </p:txBody>
      </p:sp>
      <p:sp>
        <p:nvSpPr>
          <p:cNvPr id="8197" name="Rectangle 24"/>
          <p:cNvSpPr>
            <a:spLocks noGrp="1" noChangeArrowheads="1"/>
          </p:cNvSpPr>
          <p:nvPr>
            <p:ph type="title"/>
          </p:nvPr>
        </p:nvSpPr>
        <p:spPr>
          <a:xfrm>
            <a:off x="684213" y="260350"/>
            <a:ext cx="7772400" cy="1143000"/>
          </a:xfrm>
          <a:noFill/>
        </p:spPr>
        <p:txBody>
          <a:bodyPr/>
          <a:lstStyle/>
          <a:p>
            <a:pPr eaLnBrk="1" hangingPunct="1"/>
            <a:r>
              <a:rPr lang="zh-TW" altLang="en-US" dirty="0" smtClean="0"/>
              <a:t>公司治理之概念</a:t>
            </a:r>
          </a:p>
        </p:txBody>
      </p:sp>
      <p:sp>
        <p:nvSpPr>
          <p:cNvPr id="8198" name="Rectangle 25"/>
          <p:cNvSpPr>
            <a:spLocks noGrp="1" noChangeArrowheads="1"/>
          </p:cNvSpPr>
          <p:nvPr>
            <p:ph type="body" idx="1"/>
          </p:nvPr>
        </p:nvSpPr>
        <p:spPr>
          <a:xfrm>
            <a:off x="684213" y="1196752"/>
            <a:ext cx="7772400" cy="5327873"/>
          </a:xfrm>
          <a:noFill/>
        </p:spPr>
        <p:txBody>
          <a:bodyPr/>
          <a:lstStyle/>
          <a:p>
            <a:pPr eaLnBrk="1" hangingPunct="1"/>
            <a:r>
              <a:rPr lang="zh-TW" altLang="en-US" dirty="0" smtClean="0"/>
              <a:t>公司治理的基本原則</a:t>
            </a:r>
          </a:p>
        </p:txBody>
      </p:sp>
      <p:grpSp>
        <p:nvGrpSpPr>
          <p:cNvPr id="8199" name="Group 26"/>
          <p:cNvGrpSpPr>
            <a:grpSpLocks/>
          </p:cNvGrpSpPr>
          <p:nvPr/>
        </p:nvGrpSpPr>
        <p:grpSpPr bwMode="auto">
          <a:xfrm>
            <a:off x="1258888" y="1976963"/>
            <a:ext cx="7273552" cy="4404365"/>
            <a:chOff x="158" y="1106"/>
            <a:chExt cx="5952" cy="2929"/>
          </a:xfrm>
        </p:grpSpPr>
        <p:grpSp>
          <p:nvGrpSpPr>
            <p:cNvPr id="8201" name="Group 27"/>
            <p:cNvGrpSpPr>
              <a:grpSpLocks/>
            </p:cNvGrpSpPr>
            <p:nvPr/>
          </p:nvGrpSpPr>
          <p:grpSpPr bwMode="auto">
            <a:xfrm>
              <a:off x="158" y="1106"/>
              <a:ext cx="5952" cy="2929"/>
              <a:chOff x="144" y="1104"/>
              <a:chExt cx="5952" cy="2929"/>
            </a:xfrm>
          </p:grpSpPr>
          <p:sp>
            <p:nvSpPr>
              <p:cNvPr id="8206" name="Rectangle 28"/>
              <p:cNvSpPr>
                <a:spLocks noChangeArrowheads="1"/>
              </p:cNvSpPr>
              <p:nvPr/>
            </p:nvSpPr>
            <p:spPr bwMode="auto">
              <a:xfrm>
                <a:off x="3269" y="2496"/>
                <a:ext cx="2827" cy="1537"/>
              </a:xfrm>
              <a:prstGeom prst="rect">
                <a:avLst/>
              </a:prstGeom>
              <a:solidFill>
                <a:srgbClr val="E7F1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rgbClr val="FF0066"/>
                  </a:buClr>
                  <a:buSzPct val="70000"/>
                  <a:buFont typeface="Wingdings" pitchFamily="2" charset="2"/>
                  <a:buChar char="u"/>
                  <a:defRPr kumimoji="1" sz="3200" b="1">
                    <a:solidFill>
                      <a:srgbClr val="FF0066"/>
                    </a:solidFill>
                    <a:latin typeface="Arial" charset="0"/>
                    <a:ea typeface="標楷體" pitchFamily="65" charset="-120"/>
                  </a:defRPr>
                </a:lvl1pPr>
                <a:lvl2pPr marL="742950" indent="-285750" eaLnBrk="0" hangingPunct="0">
                  <a:spcBef>
                    <a:spcPct val="20000"/>
                  </a:spcBef>
                  <a:buSzPct val="70000"/>
                  <a:buFont typeface="Wingdings" pitchFamily="2" charset="2"/>
                  <a:buChar char="Ø"/>
                  <a:defRPr kumimoji="1" sz="2800" b="1">
                    <a:solidFill>
                      <a:srgbClr val="FF9900"/>
                    </a:solidFill>
                    <a:latin typeface="Arial" charset="0"/>
                    <a:ea typeface="標楷體" pitchFamily="65" charset="-120"/>
                  </a:defRPr>
                </a:lvl2pPr>
                <a:lvl3pPr marL="1143000" indent="-228600" eaLnBrk="0" hangingPunct="0">
                  <a:spcBef>
                    <a:spcPct val="20000"/>
                  </a:spcBef>
                  <a:buClr>
                    <a:srgbClr val="33CC33"/>
                  </a:buClr>
                  <a:buSzPct val="70000"/>
                  <a:buFont typeface="Wingdings" pitchFamily="2" charset="2"/>
                  <a:buChar char="l"/>
                  <a:defRPr kumimoji="1" sz="2400" b="1">
                    <a:solidFill>
                      <a:srgbClr val="33CC33"/>
                    </a:solidFill>
                    <a:latin typeface="Arial" charset="0"/>
                    <a:ea typeface="標楷體" pitchFamily="65" charset="-120"/>
                  </a:defRPr>
                </a:lvl3pPr>
                <a:lvl4pPr marL="1600200" indent="-228600" eaLnBrk="0" hangingPunct="0">
                  <a:spcBef>
                    <a:spcPct val="20000"/>
                  </a:spcBef>
                  <a:buSzPct val="70000"/>
                  <a:buFont typeface="Wingdings" pitchFamily="2" charset="2"/>
                  <a:buChar char="ü"/>
                  <a:defRPr kumimoji="1" sz="2000" b="1">
                    <a:solidFill>
                      <a:srgbClr val="9900CC"/>
                    </a:solidFill>
                    <a:latin typeface="Arial" charset="0"/>
                    <a:ea typeface="標楷體" pitchFamily="65" charset="-120"/>
                  </a:defRPr>
                </a:lvl4pPr>
                <a:lvl5pPr marL="2057400" indent="-228600" eaLnBrk="0" hangingPunct="0">
                  <a:spcBef>
                    <a:spcPct val="20000"/>
                  </a:spcBef>
                  <a:buClr>
                    <a:schemeClr val="hlink"/>
                  </a:buClr>
                  <a:buFont typeface="Wingdings" pitchFamily="2" charset="2"/>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Font typeface="Wingdings" pitchFamily="2" charset="2"/>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Font typeface="Wingdings" pitchFamily="2" charset="2"/>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Font typeface="Wingdings" pitchFamily="2" charset="2"/>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Font typeface="Wingdings" pitchFamily="2" charset="2"/>
                  <a:buChar char="§"/>
                  <a:defRPr kumimoji="1" sz="2000">
                    <a:solidFill>
                      <a:schemeClr val="tx1"/>
                    </a:solidFill>
                    <a:latin typeface="Arial" charset="0"/>
                    <a:ea typeface="新細明體" charset="-120"/>
                  </a:defRPr>
                </a:lvl9pPr>
              </a:lstStyle>
              <a:p>
                <a:pPr eaLnBrk="1" hangingPunct="1">
                  <a:buNone/>
                </a:pPr>
                <a:r>
                  <a:rPr lang="zh-TW" altLang="en-US" sz="2400" dirty="0">
                    <a:solidFill>
                      <a:srgbClr val="FF0000"/>
                    </a:solidFill>
                    <a:latin typeface="華康勘亭流" pitchFamily="65" charset="-120"/>
                  </a:rPr>
                  <a:t>資訊透明化與遵守相關法令</a:t>
                </a:r>
              </a:p>
            </p:txBody>
          </p:sp>
          <p:sp>
            <p:nvSpPr>
              <p:cNvPr id="8207" name="Rectangle 29"/>
              <p:cNvSpPr>
                <a:spLocks noChangeArrowheads="1"/>
              </p:cNvSpPr>
              <p:nvPr/>
            </p:nvSpPr>
            <p:spPr bwMode="auto">
              <a:xfrm>
                <a:off x="144" y="2496"/>
                <a:ext cx="3125" cy="1537"/>
              </a:xfrm>
              <a:prstGeom prst="rect">
                <a:avLst/>
              </a:prstGeom>
              <a:solidFill>
                <a:srgbClr val="E7F1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rgbClr val="FF0066"/>
                  </a:buClr>
                  <a:buSzPct val="70000"/>
                  <a:buFont typeface="Wingdings" pitchFamily="2" charset="2"/>
                  <a:buChar char="u"/>
                  <a:defRPr kumimoji="1" sz="3200" b="1">
                    <a:solidFill>
                      <a:srgbClr val="FF0066"/>
                    </a:solidFill>
                    <a:latin typeface="Arial" charset="0"/>
                    <a:ea typeface="標楷體" pitchFamily="65" charset="-120"/>
                  </a:defRPr>
                </a:lvl1pPr>
                <a:lvl2pPr marL="742950" indent="-285750" eaLnBrk="0" hangingPunct="0">
                  <a:spcBef>
                    <a:spcPct val="20000"/>
                  </a:spcBef>
                  <a:buSzPct val="70000"/>
                  <a:buFont typeface="Wingdings" pitchFamily="2" charset="2"/>
                  <a:buChar char="Ø"/>
                  <a:defRPr kumimoji="1" sz="2800" b="1">
                    <a:solidFill>
                      <a:srgbClr val="FF9900"/>
                    </a:solidFill>
                    <a:latin typeface="Arial" charset="0"/>
                    <a:ea typeface="標楷體" pitchFamily="65" charset="-120"/>
                  </a:defRPr>
                </a:lvl2pPr>
                <a:lvl3pPr marL="1143000" indent="-228600" eaLnBrk="0" hangingPunct="0">
                  <a:spcBef>
                    <a:spcPct val="20000"/>
                  </a:spcBef>
                  <a:buClr>
                    <a:srgbClr val="33CC33"/>
                  </a:buClr>
                  <a:buSzPct val="70000"/>
                  <a:buFont typeface="Wingdings" pitchFamily="2" charset="2"/>
                  <a:buChar char="l"/>
                  <a:defRPr kumimoji="1" sz="2400" b="1">
                    <a:solidFill>
                      <a:srgbClr val="33CC33"/>
                    </a:solidFill>
                    <a:latin typeface="Arial" charset="0"/>
                    <a:ea typeface="標楷體" pitchFamily="65" charset="-120"/>
                  </a:defRPr>
                </a:lvl3pPr>
                <a:lvl4pPr marL="1600200" indent="-228600" eaLnBrk="0" hangingPunct="0">
                  <a:spcBef>
                    <a:spcPct val="20000"/>
                  </a:spcBef>
                  <a:buSzPct val="70000"/>
                  <a:buFont typeface="Wingdings" pitchFamily="2" charset="2"/>
                  <a:buChar char="ü"/>
                  <a:defRPr kumimoji="1" sz="2000" b="1">
                    <a:solidFill>
                      <a:srgbClr val="9900CC"/>
                    </a:solidFill>
                    <a:latin typeface="Arial" charset="0"/>
                    <a:ea typeface="標楷體" pitchFamily="65" charset="-120"/>
                  </a:defRPr>
                </a:lvl4pPr>
                <a:lvl5pPr marL="2057400" indent="-228600" eaLnBrk="0" hangingPunct="0">
                  <a:spcBef>
                    <a:spcPct val="20000"/>
                  </a:spcBef>
                  <a:buClr>
                    <a:schemeClr val="hlink"/>
                  </a:buClr>
                  <a:buFont typeface="Wingdings" pitchFamily="2" charset="2"/>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Font typeface="Wingdings" pitchFamily="2" charset="2"/>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Font typeface="Wingdings" pitchFamily="2" charset="2"/>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Font typeface="Wingdings" pitchFamily="2" charset="2"/>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Font typeface="Wingdings" pitchFamily="2" charset="2"/>
                  <a:buChar char="§"/>
                  <a:defRPr kumimoji="1" sz="2000">
                    <a:solidFill>
                      <a:schemeClr val="tx1"/>
                    </a:solidFill>
                    <a:latin typeface="Arial" charset="0"/>
                    <a:ea typeface="新細明體" charset="-120"/>
                  </a:defRPr>
                </a:lvl9pPr>
              </a:lstStyle>
              <a:p>
                <a:pPr eaLnBrk="1" hangingPunct="1">
                  <a:buNone/>
                </a:pPr>
                <a:r>
                  <a:rPr lang="zh-TW" altLang="en-US" sz="2400" dirty="0">
                    <a:solidFill>
                      <a:srgbClr val="FF0000"/>
                    </a:solidFill>
                    <a:latin typeface="華康勘亭流" pitchFamily="65" charset="-120"/>
                  </a:rPr>
                  <a:t>保障股東權益暨利害關係人利益</a:t>
                </a:r>
              </a:p>
            </p:txBody>
          </p:sp>
          <p:sp>
            <p:nvSpPr>
              <p:cNvPr id="8208" name="Rectangle 30"/>
              <p:cNvSpPr>
                <a:spLocks noChangeArrowheads="1"/>
              </p:cNvSpPr>
              <p:nvPr/>
            </p:nvSpPr>
            <p:spPr bwMode="auto">
              <a:xfrm>
                <a:off x="3269" y="1104"/>
                <a:ext cx="2827" cy="1392"/>
              </a:xfrm>
              <a:prstGeom prst="rect">
                <a:avLst/>
              </a:prstGeom>
              <a:solidFill>
                <a:srgbClr val="E7F1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rgbClr val="FF0066"/>
                  </a:buClr>
                  <a:buSzPct val="70000"/>
                  <a:buFont typeface="Wingdings" pitchFamily="2" charset="2"/>
                  <a:buChar char="u"/>
                  <a:defRPr kumimoji="1" sz="3200" b="1">
                    <a:solidFill>
                      <a:srgbClr val="FF0066"/>
                    </a:solidFill>
                    <a:latin typeface="Arial" charset="0"/>
                    <a:ea typeface="標楷體" pitchFamily="65" charset="-120"/>
                  </a:defRPr>
                </a:lvl1pPr>
                <a:lvl2pPr marL="742950" indent="-285750" eaLnBrk="0" hangingPunct="0">
                  <a:spcBef>
                    <a:spcPct val="20000"/>
                  </a:spcBef>
                  <a:buSzPct val="70000"/>
                  <a:buFont typeface="Wingdings" pitchFamily="2" charset="2"/>
                  <a:buChar char="Ø"/>
                  <a:defRPr kumimoji="1" sz="2800" b="1">
                    <a:solidFill>
                      <a:srgbClr val="FF9900"/>
                    </a:solidFill>
                    <a:latin typeface="Arial" charset="0"/>
                    <a:ea typeface="標楷體" pitchFamily="65" charset="-120"/>
                  </a:defRPr>
                </a:lvl2pPr>
                <a:lvl3pPr marL="1143000" indent="-228600" eaLnBrk="0" hangingPunct="0">
                  <a:spcBef>
                    <a:spcPct val="20000"/>
                  </a:spcBef>
                  <a:buClr>
                    <a:srgbClr val="33CC33"/>
                  </a:buClr>
                  <a:buSzPct val="70000"/>
                  <a:buFont typeface="Wingdings" pitchFamily="2" charset="2"/>
                  <a:buChar char="l"/>
                  <a:defRPr kumimoji="1" sz="2400" b="1">
                    <a:solidFill>
                      <a:srgbClr val="33CC33"/>
                    </a:solidFill>
                    <a:latin typeface="Arial" charset="0"/>
                    <a:ea typeface="標楷體" pitchFamily="65" charset="-120"/>
                  </a:defRPr>
                </a:lvl3pPr>
                <a:lvl4pPr marL="1600200" indent="-228600" eaLnBrk="0" hangingPunct="0">
                  <a:spcBef>
                    <a:spcPct val="20000"/>
                  </a:spcBef>
                  <a:buSzPct val="70000"/>
                  <a:buFont typeface="Wingdings" pitchFamily="2" charset="2"/>
                  <a:buChar char="ü"/>
                  <a:defRPr kumimoji="1" sz="2000" b="1">
                    <a:solidFill>
                      <a:srgbClr val="9900CC"/>
                    </a:solidFill>
                    <a:latin typeface="Arial" charset="0"/>
                    <a:ea typeface="標楷體" pitchFamily="65" charset="-120"/>
                  </a:defRPr>
                </a:lvl4pPr>
                <a:lvl5pPr marL="2057400" indent="-228600" eaLnBrk="0" hangingPunct="0">
                  <a:spcBef>
                    <a:spcPct val="20000"/>
                  </a:spcBef>
                  <a:buClr>
                    <a:schemeClr val="hlink"/>
                  </a:buClr>
                  <a:buFont typeface="Wingdings" pitchFamily="2" charset="2"/>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Font typeface="Wingdings" pitchFamily="2" charset="2"/>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Font typeface="Wingdings" pitchFamily="2" charset="2"/>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Font typeface="Wingdings" pitchFamily="2" charset="2"/>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Font typeface="Wingdings" pitchFamily="2" charset="2"/>
                  <a:buChar char="§"/>
                  <a:defRPr kumimoji="1" sz="2000">
                    <a:solidFill>
                      <a:schemeClr val="tx1"/>
                    </a:solidFill>
                    <a:latin typeface="Arial" charset="0"/>
                    <a:ea typeface="新細明體" charset="-120"/>
                  </a:defRPr>
                </a:lvl9pPr>
              </a:lstStyle>
              <a:p>
                <a:pPr eaLnBrk="1" hangingPunct="1">
                  <a:buNone/>
                </a:pPr>
                <a:r>
                  <a:rPr lang="zh-TW" altLang="en-US" sz="2400" dirty="0">
                    <a:solidFill>
                      <a:srgbClr val="FF0000"/>
                    </a:solidFill>
                    <a:latin typeface="華康勘亭流" pitchFamily="65" charset="-120"/>
                  </a:rPr>
                  <a:t>發揮監察人功能</a:t>
                </a:r>
              </a:p>
            </p:txBody>
          </p:sp>
          <p:sp>
            <p:nvSpPr>
              <p:cNvPr id="8209" name="Rectangle 31"/>
              <p:cNvSpPr>
                <a:spLocks noChangeArrowheads="1"/>
              </p:cNvSpPr>
              <p:nvPr/>
            </p:nvSpPr>
            <p:spPr bwMode="auto">
              <a:xfrm>
                <a:off x="144" y="1104"/>
                <a:ext cx="3125" cy="1392"/>
              </a:xfrm>
              <a:prstGeom prst="rect">
                <a:avLst/>
              </a:prstGeom>
              <a:solidFill>
                <a:srgbClr val="E7F1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rgbClr val="FF0066"/>
                  </a:buClr>
                  <a:buSzPct val="70000"/>
                  <a:buFont typeface="Wingdings" pitchFamily="2" charset="2"/>
                  <a:buChar char="u"/>
                  <a:defRPr kumimoji="1" sz="3200" b="1">
                    <a:solidFill>
                      <a:srgbClr val="FF0066"/>
                    </a:solidFill>
                    <a:latin typeface="Arial" charset="0"/>
                    <a:ea typeface="標楷體" pitchFamily="65" charset="-120"/>
                  </a:defRPr>
                </a:lvl1pPr>
                <a:lvl2pPr marL="742950" indent="-285750" eaLnBrk="0" hangingPunct="0">
                  <a:spcBef>
                    <a:spcPct val="20000"/>
                  </a:spcBef>
                  <a:buSzPct val="70000"/>
                  <a:buFont typeface="Wingdings" pitchFamily="2" charset="2"/>
                  <a:buChar char="Ø"/>
                  <a:defRPr kumimoji="1" sz="2800" b="1">
                    <a:solidFill>
                      <a:srgbClr val="FF9900"/>
                    </a:solidFill>
                    <a:latin typeface="Arial" charset="0"/>
                    <a:ea typeface="標楷體" pitchFamily="65" charset="-120"/>
                  </a:defRPr>
                </a:lvl2pPr>
                <a:lvl3pPr marL="1143000" indent="-228600" eaLnBrk="0" hangingPunct="0">
                  <a:spcBef>
                    <a:spcPct val="20000"/>
                  </a:spcBef>
                  <a:buClr>
                    <a:srgbClr val="33CC33"/>
                  </a:buClr>
                  <a:buSzPct val="70000"/>
                  <a:buFont typeface="Wingdings" pitchFamily="2" charset="2"/>
                  <a:buChar char="l"/>
                  <a:defRPr kumimoji="1" sz="2400" b="1">
                    <a:solidFill>
                      <a:srgbClr val="33CC33"/>
                    </a:solidFill>
                    <a:latin typeface="Arial" charset="0"/>
                    <a:ea typeface="標楷體" pitchFamily="65" charset="-120"/>
                  </a:defRPr>
                </a:lvl3pPr>
                <a:lvl4pPr marL="1600200" indent="-228600" eaLnBrk="0" hangingPunct="0">
                  <a:spcBef>
                    <a:spcPct val="20000"/>
                  </a:spcBef>
                  <a:buSzPct val="70000"/>
                  <a:buFont typeface="Wingdings" pitchFamily="2" charset="2"/>
                  <a:buChar char="ü"/>
                  <a:defRPr kumimoji="1" sz="2000" b="1">
                    <a:solidFill>
                      <a:srgbClr val="9900CC"/>
                    </a:solidFill>
                    <a:latin typeface="Arial" charset="0"/>
                    <a:ea typeface="標楷體" pitchFamily="65" charset="-120"/>
                  </a:defRPr>
                </a:lvl4pPr>
                <a:lvl5pPr marL="2057400" indent="-228600" eaLnBrk="0" hangingPunct="0">
                  <a:spcBef>
                    <a:spcPct val="20000"/>
                  </a:spcBef>
                  <a:buClr>
                    <a:schemeClr val="hlink"/>
                  </a:buClr>
                  <a:buFont typeface="Wingdings" pitchFamily="2" charset="2"/>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Font typeface="Wingdings" pitchFamily="2" charset="2"/>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Font typeface="Wingdings" pitchFamily="2" charset="2"/>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Font typeface="Wingdings" pitchFamily="2" charset="2"/>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Font typeface="Wingdings" pitchFamily="2" charset="2"/>
                  <a:buChar char="§"/>
                  <a:defRPr kumimoji="1" sz="2000">
                    <a:solidFill>
                      <a:schemeClr val="tx1"/>
                    </a:solidFill>
                    <a:latin typeface="Arial" charset="0"/>
                    <a:ea typeface="新細明體" charset="-120"/>
                  </a:defRPr>
                </a:lvl9pPr>
              </a:lstStyle>
              <a:p>
                <a:pPr eaLnBrk="1" hangingPunct="1">
                  <a:buFont typeface="Wingdings" pitchFamily="2" charset="2"/>
                  <a:buNone/>
                </a:pPr>
                <a:r>
                  <a:rPr lang="zh-TW" altLang="en-US" sz="2400" dirty="0">
                    <a:solidFill>
                      <a:srgbClr val="FF0000"/>
                    </a:solidFill>
                    <a:latin typeface="華康勘亭流" pitchFamily="65" charset="-120"/>
                  </a:rPr>
                  <a:t>強化董事會結構</a:t>
                </a:r>
              </a:p>
            </p:txBody>
          </p:sp>
          <p:sp>
            <p:nvSpPr>
              <p:cNvPr id="8210" name="Line 32"/>
              <p:cNvSpPr>
                <a:spLocks noChangeShapeType="1"/>
              </p:cNvSpPr>
              <p:nvPr/>
            </p:nvSpPr>
            <p:spPr bwMode="auto">
              <a:xfrm>
                <a:off x="144" y="1104"/>
                <a:ext cx="595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8211" name="Line 33"/>
              <p:cNvSpPr>
                <a:spLocks noChangeShapeType="1"/>
              </p:cNvSpPr>
              <p:nvPr/>
            </p:nvSpPr>
            <p:spPr bwMode="auto">
              <a:xfrm>
                <a:off x="144" y="2496"/>
                <a:ext cx="5952"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8212" name="Line 34"/>
              <p:cNvSpPr>
                <a:spLocks noChangeShapeType="1"/>
              </p:cNvSpPr>
              <p:nvPr/>
            </p:nvSpPr>
            <p:spPr bwMode="auto">
              <a:xfrm>
                <a:off x="144" y="4033"/>
                <a:ext cx="595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8213" name="Line 35"/>
              <p:cNvSpPr>
                <a:spLocks noChangeShapeType="1"/>
              </p:cNvSpPr>
              <p:nvPr/>
            </p:nvSpPr>
            <p:spPr bwMode="auto">
              <a:xfrm>
                <a:off x="144" y="1104"/>
                <a:ext cx="0" cy="2929"/>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8214" name="Line 36"/>
              <p:cNvSpPr>
                <a:spLocks noChangeShapeType="1"/>
              </p:cNvSpPr>
              <p:nvPr/>
            </p:nvSpPr>
            <p:spPr bwMode="auto">
              <a:xfrm>
                <a:off x="3269" y="1104"/>
                <a:ext cx="0" cy="2929"/>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8215" name="Line 37"/>
              <p:cNvSpPr>
                <a:spLocks noChangeShapeType="1"/>
              </p:cNvSpPr>
              <p:nvPr/>
            </p:nvSpPr>
            <p:spPr bwMode="auto">
              <a:xfrm>
                <a:off x="6096" y="1104"/>
                <a:ext cx="0" cy="2929"/>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grpSp>
        <p:pic>
          <p:nvPicPr>
            <p:cNvPr id="8202" name="Picture 3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8" y="1538"/>
              <a:ext cx="2496" cy="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03" name="Picture 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2" y="1538"/>
              <a:ext cx="2080" cy="1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04" name="Picture 40" descr="BD05545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 y="2882"/>
              <a:ext cx="1976"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Picture 41" descr="BS00554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14" y="3122"/>
              <a:ext cx="1924"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240579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投影片編號版面配置區 3"/>
          <p:cNvSpPr>
            <a:spLocks noGrp="1"/>
          </p:cNvSpPr>
          <p:nvPr>
            <p:ph type="sldNum" sz="quarter" idx="4294967295"/>
          </p:nvPr>
        </p:nvSpPr>
        <p:spPr>
          <a:xfrm>
            <a:off x="6553200" y="6245225"/>
            <a:ext cx="2286000" cy="476250"/>
          </a:xfrm>
          <a:prstGeom prst="rect">
            <a:avLst/>
          </a:prstGeom>
          <a:noFill/>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fld id="{A9811758-29CB-4BF3-A520-02400613D2AB}" type="slidenum">
              <a:rPr kumimoji="0" lang="en-US" altLang="zh-TW">
                <a:solidFill>
                  <a:srgbClr val="996633"/>
                </a:solidFill>
                <a:latin typeface="Times New Roman" pitchFamily="18" charset="0"/>
              </a:rPr>
              <a:pPr eaLnBrk="1" hangingPunct="1"/>
              <a:t>6</a:t>
            </a:fld>
            <a:endParaRPr kumimoji="0" lang="en-US" altLang="zh-TW">
              <a:solidFill>
                <a:srgbClr val="996633"/>
              </a:solidFill>
              <a:latin typeface="Times New Roman" pitchFamily="18" charset="0"/>
            </a:endParaRPr>
          </a:p>
        </p:txBody>
      </p:sp>
      <p:sp>
        <p:nvSpPr>
          <p:cNvPr id="10245" name="Rectangle 2"/>
          <p:cNvSpPr>
            <a:spLocks noChangeArrowheads="1"/>
          </p:cNvSpPr>
          <p:nvPr/>
        </p:nvSpPr>
        <p:spPr bwMode="auto">
          <a:xfrm>
            <a:off x="1358900" y="1165405"/>
            <a:ext cx="6624638" cy="39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nchor="ct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gn="ctr" eaLnBrk="1" hangingPunct="1"/>
            <a:r>
              <a:rPr lang="zh-TW" altLang="en-US" sz="4800" b="1" dirty="0">
                <a:solidFill>
                  <a:srgbClr val="92D050"/>
                </a:solidFill>
                <a:latin typeface="Times New Roman" pitchFamily="18" charset="0"/>
                <a:ea typeface="標楷體" pitchFamily="65" charset="-120"/>
              </a:rPr>
              <a:t>公司治理三構面</a:t>
            </a:r>
          </a:p>
        </p:txBody>
      </p:sp>
      <p:sp>
        <p:nvSpPr>
          <p:cNvPr id="10246" name="Rectangle 3"/>
          <p:cNvSpPr>
            <a:spLocks noChangeArrowheads="1"/>
          </p:cNvSpPr>
          <p:nvPr/>
        </p:nvSpPr>
        <p:spPr bwMode="auto">
          <a:xfrm>
            <a:off x="6629399" y="2057400"/>
            <a:ext cx="2182813" cy="1295400"/>
          </a:xfrm>
          <a:prstGeom prst="rect">
            <a:avLst/>
          </a:prstGeom>
          <a:solidFill>
            <a:srgbClr val="FF6600"/>
          </a:solidFill>
          <a:ln w="9525">
            <a:miter lim="800000"/>
            <a:headEnd/>
            <a:tailEnd/>
          </a:ln>
          <a:effectLst/>
          <a:scene3d>
            <a:camera prst="legacyPerspectiveBottomLeft"/>
            <a:lightRig rig="legacyFlat3" dir="t"/>
          </a:scene3d>
          <a:sp3d extrusionH="121893000" prstMaterial="legacyMatte">
            <a:bevelT w="13500" h="13500" prst="angle"/>
            <a:bevelB w="13500" h="13500" prst="angle"/>
            <a:extrusionClr>
              <a:schemeClr val="folHlink"/>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gn="ctr" eaLnBrk="1" hangingPunct="1"/>
            <a:r>
              <a:rPr lang="zh-TW" altLang="en-US" sz="2800" b="1" dirty="0">
                <a:solidFill>
                  <a:srgbClr val="FFFF00"/>
                </a:solidFill>
                <a:latin typeface="Times New Roman" pitchFamily="18" charset="0"/>
                <a:ea typeface="標楷體" pitchFamily="65" charset="-120"/>
              </a:rPr>
              <a:t>內部控制制度</a:t>
            </a:r>
          </a:p>
        </p:txBody>
      </p:sp>
      <p:sp>
        <p:nvSpPr>
          <p:cNvPr id="10247" name="Rectangle 4"/>
          <p:cNvSpPr>
            <a:spLocks noChangeArrowheads="1"/>
          </p:cNvSpPr>
          <p:nvPr/>
        </p:nvSpPr>
        <p:spPr bwMode="auto">
          <a:xfrm>
            <a:off x="3779912" y="2027571"/>
            <a:ext cx="1981200" cy="1295400"/>
          </a:xfrm>
          <a:prstGeom prst="rect">
            <a:avLst/>
          </a:prstGeom>
          <a:solidFill>
            <a:srgbClr val="CCFFCC"/>
          </a:solidFill>
          <a:ln w="9525">
            <a:miter lim="800000"/>
            <a:headEnd/>
            <a:tailEnd/>
          </a:ln>
          <a:effectLst/>
          <a:scene3d>
            <a:camera prst="legacyPerspectiveBottom"/>
            <a:lightRig rig="legacyFlat3" dir="t"/>
          </a:scene3d>
          <a:sp3d extrusionH="121893000" prstMaterial="legacyMatte">
            <a:bevelT w="13500" h="13500" prst="angle"/>
            <a:bevelB w="13500" h="13500" prst="angle"/>
            <a:extrusionClr>
              <a:schemeClr val="folHlink"/>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gn="ctr" eaLnBrk="1" hangingPunct="1"/>
            <a:r>
              <a:rPr lang="zh-TW" altLang="en-US" sz="2800" dirty="0">
                <a:solidFill>
                  <a:schemeClr val="tx2"/>
                </a:solidFill>
                <a:latin typeface="Times New Roman" pitchFamily="18" charset="0"/>
                <a:ea typeface="標楷體" pitchFamily="65" charset="-120"/>
              </a:rPr>
              <a:t>市場監督力量</a:t>
            </a:r>
          </a:p>
        </p:txBody>
      </p:sp>
      <p:sp>
        <p:nvSpPr>
          <p:cNvPr id="10248" name="Rectangle 5"/>
          <p:cNvSpPr>
            <a:spLocks noChangeArrowheads="1"/>
          </p:cNvSpPr>
          <p:nvPr/>
        </p:nvSpPr>
        <p:spPr bwMode="auto">
          <a:xfrm>
            <a:off x="1109750" y="2204864"/>
            <a:ext cx="2317576" cy="1295400"/>
          </a:xfrm>
          <a:prstGeom prst="rect">
            <a:avLst/>
          </a:prstGeom>
          <a:solidFill>
            <a:srgbClr val="FF6600"/>
          </a:solidFill>
          <a:ln w="9525">
            <a:miter lim="800000"/>
            <a:headEnd/>
            <a:tailEnd/>
          </a:ln>
          <a:effectLst/>
          <a:scene3d>
            <a:camera prst="legacyPerspectiveBottomLeft">
              <a:rot lat="0" lon="1500000" rev="0"/>
            </a:camera>
            <a:lightRig rig="legacyFlat3" dir="t"/>
          </a:scene3d>
          <a:sp3d extrusionH="121893000" prstMaterial="legacyMetal">
            <a:bevelT w="13500" h="13500" prst="angle"/>
            <a:bevelB w="13500" h="13500" prst="angle"/>
            <a:extrusionClr>
              <a:schemeClr val="folHlink"/>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gn="ctr" eaLnBrk="1" hangingPunct="1"/>
            <a:r>
              <a:rPr lang="zh-TW" altLang="en-US" sz="2800" dirty="0">
                <a:solidFill>
                  <a:srgbClr val="FFFF00"/>
                </a:solidFill>
                <a:latin typeface="Times New Roman" pitchFamily="18" charset="0"/>
                <a:ea typeface="標楷體" pitchFamily="65" charset="-120"/>
              </a:rPr>
              <a:t>法規規範監督</a:t>
            </a:r>
            <a:r>
              <a:rPr lang="zh-TW" altLang="en-US" sz="2800" dirty="0">
                <a:solidFill>
                  <a:srgbClr val="FFFF00"/>
                </a:solidFill>
                <a:latin typeface="Times New Roman" pitchFamily="18" charset="0"/>
              </a:rPr>
              <a:t> </a:t>
            </a:r>
          </a:p>
        </p:txBody>
      </p:sp>
      <p:sp>
        <p:nvSpPr>
          <p:cNvPr id="10249" name="AutoShape 6"/>
          <p:cNvSpPr>
            <a:spLocks noChangeArrowheads="1"/>
          </p:cNvSpPr>
          <p:nvPr/>
        </p:nvSpPr>
        <p:spPr bwMode="auto">
          <a:xfrm>
            <a:off x="2268538" y="4508500"/>
            <a:ext cx="5715000" cy="1447800"/>
          </a:xfrm>
          <a:prstGeom prst="upArrowCallout">
            <a:avLst>
              <a:gd name="adj1" fmla="val 98684"/>
              <a:gd name="adj2" fmla="val 98684"/>
              <a:gd name="adj3" fmla="val 16667"/>
              <a:gd name="adj4" fmla="val 66667"/>
            </a:avLst>
          </a:prstGeom>
          <a:solidFill>
            <a:schemeClr val="tx2"/>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gn="ctr" eaLnBrk="1" hangingPunct="1"/>
            <a:r>
              <a:rPr lang="zh-TW" altLang="en-US" sz="4000" b="1" dirty="0">
                <a:solidFill>
                  <a:schemeClr val="bg1"/>
                </a:solidFill>
                <a:latin typeface="Times New Roman" pitchFamily="18" charset="0"/>
                <a:ea typeface="標楷體" pitchFamily="65" charset="-120"/>
              </a:rPr>
              <a:t>有效公司治理</a:t>
            </a:r>
          </a:p>
        </p:txBody>
      </p:sp>
      <p:sp>
        <p:nvSpPr>
          <p:cNvPr id="10250" name="Rectangle 7"/>
          <p:cNvSpPr>
            <a:spLocks noRot="1" noChangeArrowheads="1"/>
          </p:cNvSpPr>
          <p:nvPr/>
        </p:nvSpPr>
        <p:spPr bwMode="auto">
          <a:xfrm>
            <a:off x="301625" y="228600"/>
            <a:ext cx="8510588" cy="936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gn="ctr" eaLnBrk="1" hangingPunct="1"/>
            <a:r>
              <a:rPr lang="zh-TW" altLang="en-US" sz="4000" b="1" dirty="0" smtClean="0">
                <a:solidFill>
                  <a:srgbClr val="0033CC"/>
                </a:solidFill>
                <a:ea typeface="標楷體" pitchFamily="65" charset="-120"/>
              </a:rPr>
              <a:t>公司治理之概念</a:t>
            </a:r>
            <a:endParaRPr lang="zh-TW" altLang="en-US" sz="4000" b="1" dirty="0">
              <a:solidFill>
                <a:srgbClr val="0033CC"/>
              </a:solidFill>
              <a:ea typeface="標楷體" pitchFamily="65" charset="-120"/>
            </a:endParaRPr>
          </a:p>
        </p:txBody>
      </p:sp>
    </p:spTree>
    <p:extLst>
      <p:ext uri="{BB962C8B-B14F-4D97-AF65-F5344CB8AC3E}">
        <p14:creationId xmlns:p14="http://schemas.microsoft.com/office/powerpoint/2010/main" val="537701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620688"/>
            <a:ext cx="8034337" cy="1511300"/>
          </a:xfrm>
        </p:spPr>
        <p:txBody>
          <a:bodyPr/>
          <a:lstStyle/>
          <a:p>
            <a:pPr>
              <a:defRPr/>
            </a:pPr>
            <a:r>
              <a:rPr lang="zh-TW" altLang="zh-TW" sz="4400" dirty="0" smtClean="0"/>
              <a:t>經濟合作暨發展組織</a:t>
            </a:r>
            <a:r>
              <a:rPr lang="en-US" altLang="zh-TW" sz="4400" dirty="0" smtClean="0"/>
              <a:t>(OECD)</a:t>
            </a:r>
            <a:br>
              <a:rPr lang="en-US" altLang="zh-TW" sz="4400" dirty="0" smtClean="0"/>
            </a:br>
            <a:r>
              <a:rPr lang="zh-TW" altLang="zh-TW" sz="4400" dirty="0" smtClean="0"/>
              <a:t>對公司治理的定義</a:t>
            </a:r>
            <a:endParaRPr lang="zh-TW" altLang="en-US" sz="4400" dirty="0"/>
          </a:p>
        </p:txBody>
      </p:sp>
      <p:sp>
        <p:nvSpPr>
          <p:cNvPr id="13315" name="內容版面配置區 2"/>
          <p:cNvSpPr>
            <a:spLocks noGrp="1"/>
          </p:cNvSpPr>
          <p:nvPr>
            <p:ph idx="1"/>
          </p:nvPr>
        </p:nvSpPr>
        <p:spPr>
          <a:xfrm>
            <a:off x="1259632" y="2492896"/>
            <a:ext cx="7499350" cy="3671887"/>
          </a:xfrm>
        </p:spPr>
        <p:txBody>
          <a:bodyPr/>
          <a:lstStyle/>
          <a:p>
            <a:pPr marL="365125" lvl="1" indent="-282575" algn="just" eaLnBrk="1" hangingPunct="1">
              <a:lnSpc>
                <a:spcPct val="150000"/>
              </a:lnSpc>
              <a:spcBef>
                <a:spcPts val="600"/>
              </a:spcBef>
              <a:spcAft>
                <a:spcPts val="600"/>
              </a:spcAft>
              <a:buClr>
                <a:srgbClr val="000099"/>
              </a:buClr>
              <a:buFont typeface="Wingdings" pitchFamily="2" charset="2"/>
              <a:buChar char="l"/>
              <a:tabLst>
                <a:tab pos="287338" algn="l"/>
              </a:tabLst>
            </a:pPr>
            <a:r>
              <a:rPr lang="zh-TW" altLang="zh-TW" dirty="0" smtClean="0">
                <a:latin typeface="Times New Roman" pitchFamily="18" charset="0"/>
              </a:rPr>
              <a:t>提供適當的誘因規範企業之管理階層、董事會、股東與其他利害關係人間互動關係與合理的運作架構；透過這種機制，釐定</a:t>
            </a:r>
            <a:r>
              <a:rPr lang="zh-TW" altLang="en-US" dirty="0" smtClean="0">
                <a:latin typeface="Times New Roman" pitchFamily="18" charset="0"/>
              </a:rPr>
              <a:t>及落實</a:t>
            </a:r>
            <a:r>
              <a:rPr lang="zh-TW" altLang="zh-TW" dirty="0" smtClean="0">
                <a:latin typeface="Times New Roman" pitchFamily="18" charset="0"/>
              </a:rPr>
              <a:t>營運目標</a:t>
            </a:r>
            <a:r>
              <a:rPr lang="zh-TW" altLang="en-US" dirty="0" smtClean="0">
                <a:latin typeface="Times New Roman" pitchFamily="18" charset="0"/>
              </a:rPr>
              <a:t>，</a:t>
            </a:r>
            <a:r>
              <a:rPr lang="zh-TW" altLang="zh-TW" dirty="0" smtClean="0">
                <a:latin typeface="Times New Roman" pitchFamily="18" charset="0"/>
              </a:rPr>
              <a:t>並達成營運績效的監測。</a:t>
            </a:r>
            <a:endParaRPr lang="en-US" altLang="zh-TW" dirty="0" smtClean="0">
              <a:latin typeface="Times New Roman" pitchFamily="18" charset="0"/>
            </a:endParaRPr>
          </a:p>
        </p:txBody>
      </p:sp>
      <p:sp>
        <p:nvSpPr>
          <p:cNvPr id="7" name="投影片編號版面配置區 6"/>
          <p:cNvSpPr>
            <a:spLocks noGrp="1"/>
          </p:cNvSpPr>
          <p:nvPr>
            <p:ph type="sldNum" sz="quarter" idx="10"/>
          </p:nvPr>
        </p:nvSpPr>
        <p:spPr/>
        <p:txBody>
          <a:bodyPr/>
          <a:lstStyle/>
          <a:p>
            <a:pPr>
              <a:defRPr/>
            </a:pPr>
            <a:fld id="{D6A443A8-BF01-4209-9CA0-F694A8F47183}" type="slidenum">
              <a:rPr lang="zh-TW" altLang="en-US" smtClean="0"/>
              <a:pPr>
                <a:defRPr/>
              </a:pPr>
              <a:t>7</a:t>
            </a:fld>
            <a:endParaRPr lang="en-US" altLang="zh-TW"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476672"/>
            <a:ext cx="7643812" cy="1143000"/>
          </a:xfrm>
        </p:spPr>
        <p:txBody>
          <a:bodyPr>
            <a:normAutofit/>
          </a:bodyPr>
          <a:lstStyle/>
          <a:p>
            <a:pPr>
              <a:defRPr/>
            </a:pPr>
            <a:r>
              <a:rPr lang="en-US" altLang="zh-TW" dirty="0" smtClean="0">
                <a:sym typeface="Wingdings 3"/>
              </a:rPr>
              <a:t>OECD</a:t>
            </a:r>
            <a:r>
              <a:rPr lang="zh-TW" altLang="en-US" dirty="0" smtClean="0">
                <a:sym typeface="Wingdings 3"/>
              </a:rPr>
              <a:t>對公司治理之六大原則</a:t>
            </a:r>
          </a:p>
        </p:txBody>
      </p:sp>
      <p:sp>
        <p:nvSpPr>
          <p:cNvPr id="14339" name="內容版面配置區 2"/>
          <p:cNvSpPr>
            <a:spLocks noGrp="1"/>
          </p:cNvSpPr>
          <p:nvPr>
            <p:ph idx="1"/>
          </p:nvPr>
        </p:nvSpPr>
        <p:spPr>
          <a:xfrm>
            <a:off x="2124075" y="1844675"/>
            <a:ext cx="6119813" cy="4176713"/>
          </a:xfrm>
        </p:spPr>
        <p:txBody>
          <a:bodyPr/>
          <a:lstStyle/>
          <a:p>
            <a:pPr marL="365125" lvl="1" indent="-282575" eaLnBrk="1" hangingPunct="1">
              <a:lnSpc>
                <a:spcPts val="4000"/>
              </a:lnSpc>
              <a:spcBef>
                <a:spcPts val="600"/>
              </a:spcBef>
              <a:spcAft>
                <a:spcPts val="600"/>
              </a:spcAft>
              <a:buClr>
                <a:srgbClr val="000099"/>
              </a:buClr>
              <a:buFont typeface="Wingdings" pitchFamily="2" charset="2"/>
              <a:buChar char="l"/>
              <a:tabLst>
                <a:tab pos="287338" algn="l"/>
              </a:tabLst>
            </a:pPr>
            <a:r>
              <a:rPr lang="zh-TW" altLang="en-US" dirty="0" smtClean="0">
                <a:latin typeface="Times New Roman" pitchFamily="18" charset="0"/>
              </a:rPr>
              <a:t>建立有效的公司治理架構</a:t>
            </a:r>
            <a:endParaRPr lang="en-US" altLang="zh-TW" dirty="0" smtClean="0">
              <a:latin typeface="Times New Roman" pitchFamily="18" charset="0"/>
            </a:endParaRPr>
          </a:p>
          <a:p>
            <a:pPr marL="365125" lvl="1" indent="-282575" eaLnBrk="1" hangingPunct="1">
              <a:lnSpc>
                <a:spcPts val="4000"/>
              </a:lnSpc>
              <a:spcBef>
                <a:spcPts val="600"/>
              </a:spcBef>
              <a:spcAft>
                <a:spcPts val="600"/>
              </a:spcAft>
              <a:buClr>
                <a:srgbClr val="000099"/>
              </a:buClr>
              <a:buFont typeface="Wingdings" pitchFamily="2" charset="2"/>
              <a:buChar char="l"/>
              <a:tabLst>
                <a:tab pos="287338" algn="l"/>
              </a:tabLst>
            </a:pPr>
            <a:r>
              <a:rPr lang="zh-TW" altLang="en-US" dirty="0" smtClean="0">
                <a:latin typeface="Times New Roman" pitchFamily="18" charset="0"/>
              </a:rPr>
              <a:t>保障股東權益</a:t>
            </a:r>
            <a:endParaRPr lang="en-US" altLang="zh-TW" dirty="0" smtClean="0">
              <a:latin typeface="Times New Roman" pitchFamily="18" charset="0"/>
            </a:endParaRPr>
          </a:p>
          <a:p>
            <a:pPr marL="365125" lvl="1" indent="-282575" eaLnBrk="1" hangingPunct="1">
              <a:lnSpc>
                <a:spcPts val="4000"/>
              </a:lnSpc>
              <a:spcBef>
                <a:spcPts val="600"/>
              </a:spcBef>
              <a:spcAft>
                <a:spcPts val="600"/>
              </a:spcAft>
              <a:buClr>
                <a:srgbClr val="000099"/>
              </a:buClr>
              <a:buFont typeface="Wingdings" pitchFamily="2" charset="2"/>
              <a:buChar char="l"/>
              <a:tabLst>
                <a:tab pos="287338" algn="l"/>
              </a:tabLst>
            </a:pPr>
            <a:r>
              <a:rPr lang="zh-TW" altLang="en-US" dirty="0" smtClean="0">
                <a:latin typeface="Times New Roman" pitchFamily="18" charset="0"/>
              </a:rPr>
              <a:t>公平對待股東</a:t>
            </a:r>
            <a:endParaRPr lang="en-US" altLang="zh-TW" dirty="0" smtClean="0">
              <a:latin typeface="Times New Roman" pitchFamily="18" charset="0"/>
            </a:endParaRPr>
          </a:p>
          <a:p>
            <a:pPr marL="365125" lvl="1" indent="-282575" eaLnBrk="1" hangingPunct="1">
              <a:lnSpc>
                <a:spcPts val="4000"/>
              </a:lnSpc>
              <a:spcBef>
                <a:spcPts val="600"/>
              </a:spcBef>
              <a:spcAft>
                <a:spcPts val="600"/>
              </a:spcAft>
              <a:buClr>
                <a:srgbClr val="000099"/>
              </a:buClr>
              <a:buFont typeface="Wingdings" pitchFamily="2" charset="2"/>
              <a:buChar char="l"/>
              <a:tabLst>
                <a:tab pos="287338" algn="l"/>
              </a:tabLst>
            </a:pPr>
            <a:r>
              <a:rPr lang="zh-TW" altLang="en-US" dirty="0" smtClean="0">
                <a:latin typeface="Times New Roman" pitchFamily="18" charset="0"/>
              </a:rPr>
              <a:t>兼顧利害關係人的權益</a:t>
            </a:r>
            <a:endParaRPr lang="en-US" altLang="zh-TW" dirty="0" smtClean="0">
              <a:latin typeface="Times New Roman" pitchFamily="18" charset="0"/>
            </a:endParaRPr>
          </a:p>
          <a:p>
            <a:pPr marL="365125" lvl="1" indent="-282575" eaLnBrk="1" hangingPunct="1">
              <a:lnSpc>
                <a:spcPts val="4000"/>
              </a:lnSpc>
              <a:spcBef>
                <a:spcPts val="600"/>
              </a:spcBef>
              <a:spcAft>
                <a:spcPts val="600"/>
              </a:spcAft>
              <a:buClr>
                <a:srgbClr val="000099"/>
              </a:buClr>
              <a:buFont typeface="Wingdings" pitchFamily="2" charset="2"/>
              <a:buChar char="l"/>
              <a:tabLst>
                <a:tab pos="287338" algn="l"/>
              </a:tabLst>
            </a:pPr>
            <a:r>
              <a:rPr lang="zh-TW" altLang="en-US" dirty="0" smtClean="0">
                <a:latin typeface="Times New Roman" pitchFamily="18" charset="0"/>
              </a:rPr>
              <a:t>提高資訊揭露透明度</a:t>
            </a:r>
            <a:endParaRPr lang="en-US" altLang="zh-TW" dirty="0" smtClean="0">
              <a:latin typeface="Times New Roman" pitchFamily="18" charset="0"/>
            </a:endParaRPr>
          </a:p>
          <a:p>
            <a:pPr marL="365125" lvl="1" indent="-282575" eaLnBrk="1" hangingPunct="1">
              <a:lnSpc>
                <a:spcPts val="4000"/>
              </a:lnSpc>
              <a:spcBef>
                <a:spcPts val="600"/>
              </a:spcBef>
              <a:spcAft>
                <a:spcPts val="600"/>
              </a:spcAft>
              <a:buClr>
                <a:srgbClr val="000099"/>
              </a:buClr>
              <a:buFont typeface="Wingdings" pitchFamily="2" charset="2"/>
              <a:buChar char="l"/>
              <a:tabLst>
                <a:tab pos="287338" algn="l"/>
              </a:tabLst>
            </a:pPr>
            <a:r>
              <a:rPr lang="zh-TW" altLang="en-US" dirty="0" smtClean="0">
                <a:latin typeface="Times New Roman" pitchFamily="18" charset="0"/>
              </a:rPr>
              <a:t>落實董事會的責任</a:t>
            </a:r>
          </a:p>
        </p:txBody>
      </p:sp>
      <p:sp>
        <p:nvSpPr>
          <p:cNvPr id="7" name="投影片編號版面配置區 6"/>
          <p:cNvSpPr>
            <a:spLocks noGrp="1"/>
          </p:cNvSpPr>
          <p:nvPr>
            <p:ph type="sldNum" sz="quarter" idx="10"/>
          </p:nvPr>
        </p:nvSpPr>
        <p:spPr/>
        <p:txBody>
          <a:bodyPr/>
          <a:lstStyle/>
          <a:p>
            <a:pPr>
              <a:defRPr/>
            </a:pPr>
            <a:fld id="{D6A443A8-BF01-4209-9CA0-F694A8F47183}" type="slidenum">
              <a:rPr lang="zh-TW" altLang="en-US" smtClean="0"/>
              <a:pPr>
                <a:defRPr/>
              </a:pPr>
              <a:t>8</a:t>
            </a:fld>
            <a:endParaRPr lang="en-US" altLang="zh-TW"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043608" y="476672"/>
            <a:ext cx="7406640" cy="1052878"/>
          </a:xfrm>
        </p:spPr>
        <p:txBody>
          <a:bodyPr/>
          <a:lstStyle/>
          <a:p>
            <a:pPr algn="ctr"/>
            <a:r>
              <a:rPr lang="zh-TW" altLang="en-US" dirty="0"/>
              <a:t>公司治理之</a:t>
            </a:r>
            <a:r>
              <a:rPr lang="zh-TW" altLang="en-US" dirty="0" smtClean="0"/>
              <a:t>興起</a:t>
            </a:r>
            <a:endParaRPr lang="zh-TW" altLang="en-US" dirty="0"/>
          </a:p>
        </p:txBody>
      </p:sp>
      <p:sp>
        <p:nvSpPr>
          <p:cNvPr id="3" name="副標題 2"/>
          <p:cNvSpPr>
            <a:spLocks noGrp="1"/>
          </p:cNvSpPr>
          <p:nvPr>
            <p:ph type="subTitle" idx="1"/>
          </p:nvPr>
        </p:nvSpPr>
        <p:spPr>
          <a:xfrm>
            <a:off x="1432560" y="1850064"/>
            <a:ext cx="7406640" cy="4603272"/>
          </a:xfrm>
        </p:spPr>
        <p:txBody>
          <a:bodyPr/>
          <a:lstStyle/>
          <a:p>
            <a:pPr marL="365125" lvl="1" indent="-282575" algn="l" eaLnBrk="1" hangingPunct="1">
              <a:lnSpc>
                <a:spcPts val="4000"/>
              </a:lnSpc>
              <a:spcBef>
                <a:spcPts val="600"/>
              </a:spcBef>
              <a:spcAft>
                <a:spcPts val="600"/>
              </a:spcAft>
              <a:buClr>
                <a:srgbClr val="000099"/>
              </a:buClr>
              <a:buFont typeface="Wingdings" pitchFamily="2" charset="2"/>
              <a:buChar char="l"/>
              <a:tabLst>
                <a:tab pos="287338" algn="l"/>
              </a:tabLst>
            </a:pPr>
            <a:r>
              <a:rPr lang="en-US" altLang="zh-TW" dirty="0" smtClean="0">
                <a:latin typeface="Times New Roman" pitchFamily="18" charset="0"/>
              </a:rPr>
              <a:t>1997</a:t>
            </a:r>
            <a:r>
              <a:rPr lang="zh-TW" altLang="zh-TW" dirty="0">
                <a:latin typeface="Times New Roman" pitchFamily="18" charset="0"/>
              </a:rPr>
              <a:t>年亞洲金融危機發生後，「強化公司治理」被認為是企業對抗危機的良方。</a:t>
            </a:r>
            <a:endParaRPr lang="en-US" altLang="zh-TW" dirty="0">
              <a:latin typeface="Times New Roman" pitchFamily="18" charset="0"/>
            </a:endParaRPr>
          </a:p>
          <a:p>
            <a:pPr marL="365125" lvl="1" indent="-282575" algn="l" eaLnBrk="1" hangingPunct="1">
              <a:lnSpc>
                <a:spcPts val="4000"/>
              </a:lnSpc>
              <a:spcBef>
                <a:spcPts val="600"/>
              </a:spcBef>
              <a:spcAft>
                <a:spcPts val="600"/>
              </a:spcAft>
              <a:buClr>
                <a:srgbClr val="000099"/>
              </a:buClr>
              <a:buFont typeface="Wingdings" pitchFamily="2" charset="2"/>
              <a:buChar char="l"/>
              <a:tabLst>
                <a:tab pos="287338" algn="l"/>
              </a:tabLst>
            </a:pPr>
            <a:r>
              <a:rPr lang="en-US" altLang="zh-TW" dirty="0">
                <a:latin typeface="Times New Roman" pitchFamily="18" charset="0"/>
              </a:rPr>
              <a:t>1998</a:t>
            </a:r>
            <a:r>
              <a:rPr lang="zh-TW" altLang="zh-TW" dirty="0">
                <a:latin typeface="Times New Roman" pitchFamily="18" charset="0"/>
              </a:rPr>
              <a:t>年經濟合作暨開發組織部長級會議指出，亞洲企業無法提昇國際競爭力的關鍵因素</a:t>
            </a:r>
            <a:r>
              <a:rPr lang="zh-TW" altLang="en-US" dirty="0">
                <a:latin typeface="Times New Roman" pitchFamily="18" charset="0"/>
              </a:rPr>
              <a:t>之一</a:t>
            </a:r>
            <a:r>
              <a:rPr lang="zh-TW" altLang="zh-TW" dirty="0">
                <a:latin typeface="Times New Roman" pitchFamily="18" charset="0"/>
              </a:rPr>
              <a:t>，是公司治理</a:t>
            </a:r>
            <a:r>
              <a:rPr lang="zh-TW" altLang="zh-TW" dirty="0" smtClean="0">
                <a:latin typeface="Times New Roman" pitchFamily="18" charset="0"/>
              </a:rPr>
              <a:t>運作</a:t>
            </a:r>
            <a:r>
              <a:rPr lang="zh-TW" altLang="en-US" dirty="0" smtClean="0">
                <a:latin typeface="Times New Roman" pitchFamily="18" charset="0"/>
              </a:rPr>
              <a:t>步</a:t>
            </a:r>
            <a:r>
              <a:rPr lang="zh-TW" altLang="zh-TW" dirty="0" smtClean="0">
                <a:latin typeface="Times New Roman" pitchFamily="18" charset="0"/>
              </a:rPr>
              <a:t>上軌道</a:t>
            </a:r>
            <a:r>
              <a:rPr lang="zh-TW" altLang="zh-TW" dirty="0">
                <a:latin typeface="Times New Roman" pitchFamily="18" charset="0"/>
              </a:rPr>
              <a:t>。</a:t>
            </a:r>
            <a:endParaRPr lang="en-US" altLang="zh-TW" dirty="0">
              <a:latin typeface="Times New Roman" pitchFamily="18" charset="0"/>
            </a:endParaRPr>
          </a:p>
          <a:p>
            <a:pPr algn="ctr"/>
            <a:endParaRPr lang="en-US" altLang="zh-TW" dirty="0" smtClean="0"/>
          </a:p>
          <a:p>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pPr>
              <a:defRPr/>
            </a:pPr>
            <a:fld id="{72BB180D-FBBB-4CFB-9BB9-EE0338A47389}" type="slidenum">
              <a:rPr lang="zh-TW" altLang="en-US" smtClean="0"/>
              <a:pPr>
                <a:defRPr/>
              </a:pPr>
              <a:t>9</a:t>
            </a:fld>
            <a:endParaRPr lang="en-US" altLang="zh-TW" dirty="0"/>
          </a:p>
        </p:txBody>
      </p:sp>
    </p:spTree>
    <p:extLst>
      <p:ext uri="{BB962C8B-B14F-4D97-AF65-F5344CB8AC3E}">
        <p14:creationId xmlns:p14="http://schemas.microsoft.com/office/powerpoint/2010/main" val="13435584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txDef>
      <a:spPr bwMode="auto">
        <a:solidFill>
          <a:srgbClr val="FFFFFF"/>
        </a:solidFill>
        <a:ln w="9525">
          <a:solidFill>
            <a:srgbClr val="000000"/>
          </a:solidFill>
          <a:miter lim="800000"/>
          <a:headEnd/>
          <a:tailEnd/>
        </a:ln>
      </a:spPr>
      <a:bodyPr vert="eaVert" lIns="54000" rIns="54000" anchor="ctr" anchorCtr="1"/>
      <a:lstStyle>
        <a:defPPr eaLnBrk="1" hangingPunct="1">
          <a:spcBef>
            <a:spcPct val="50000"/>
          </a:spcBef>
          <a:defRPr dirty="0">
            <a:latin typeface="標楷體" pitchFamily="65" charset="-120"/>
            <a:ea typeface="標楷體" pitchFamily="65" charset="-120"/>
          </a:defRPr>
        </a:defPPr>
      </a:lstStyle>
    </a:txDef>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35113</TotalTime>
  <Words>2709</Words>
  <Application>Microsoft Office PowerPoint</Application>
  <PresentationFormat>如螢幕大小 (4:3)</PresentationFormat>
  <Paragraphs>357</Paragraphs>
  <Slides>41</Slides>
  <Notes>7</Notes>
  <HiddenSlides>0</HiddenSlides>
  <MMClips>0</MMClips>
  <ScaleCrop>false</ScaleCrop>
  <HeadingPairs>
    <vt:vector size="4" baseType="variant">
      <vt:variant>
        <vt:lpstr>佈景主題</vt:lpstr>
      </vt:variant>
      <vt:variant>
        <vt:i4>1</vt:i4>
      </vt:variant>
      <vt:variant>
        <vt:lpstr>投影片標題</vt:lpstr>
      </vt:variant>
      <vt:variant>
        <vt:i4>41</vt:i4>
      </vt:variant>
    </vt:vector>
  </HeadingPairs>
  <TitlesOfParts>
    <vt:vector size="42" baseType="lpstr">
      <vt:lpstr>夏至</vt:lpstr>
      <vt:lpstr>    公司治理與內部控制 Corporate Governance and Internal Control            </vt:lpstr>
      <vt:lpstr>PowerPoint 簡報</vt:lpstr>
      <vt:lpstr>公司治理之概念</vt:lpstr>
      <vt:lpstr>公司治理之概念</vt:lpstr>
      <vt:lpstr>公司治理之概念</vt:lpstr>
      <vt:lpstr>PowerPoint 簡報</vt:lpstr>
      <vt:lpstr>經濟合作暨發展組織(OECD) 對公司治理的定義</vt:lpstr>
      <vt:lpstr>OECD對公司治理之六大原則</vt:lpstr>
      <vt:lpstr>公司治理之興起</vt:lpstr>
      <vt:lpstr>公司治理之興起 cont.</vt:lpstr>
      <vt:lpstr>公司治理之興起cont.</vt:lpstr>
      <vt:lpstr>落實良好公司治理之機制</vt:lpstr>
      <vt:lpstr>落實良好公司治理的要素</vt:lpstr>
      <vt:lpstr>公司治理創造企業價值</vt:lpstr>
      <vt:lpstr>公司治理創造企業價值</vt:lpstr>
      <vt:lpstr>PowerPoint 簡報</vt:lpstr>
      <vt:lpstr>PowerPoint 簡報</vt:lpstr>
      <vt:lpstr>內部控制之重要性</vt:lpstr>
      <vt:lpstr>歷史舞弊案件之內部控制問題</vt:lpstr>
      <vt:lpstr> COSO 內部控制之定義(2012年)</vt:lpstr>
      <vt:lpstr>改變從今年開始</vt:lpstr>
      <vt:lpstr>內部控制五大要素行動原則</vt:lpstr>
      <vt:lpstr>重點精神</vt:lpstr>
      <vt:lpstr>我國內部控制規範之法規沿革</vt:lpstr>
      <vt:lpstr>櫃買中心之監理措施</vt:lpstr>
      <vt:lpstr>櫃買中心之監理措施cont.</vt:lpstr>
      <vt:lpstr>PowerPoint 簡報</vt:lpstr>
      <vt:lpstr>  公司治理與內部控制之關聯性 </vt:lpstr>
      <vt:lpstr>公司治理與內部控制之關聯性 </vt:lpstr>
      <vt:lpstr>公司治理與內部控制之關聯性</vt:lpstr>
      <vt:lpstr>公司治理與內部控制之關聯性 </vt:lpstr>
      <vt:lpstr>公司治理與內部控制之關聯性 </vt:lpstr>
      <vt:lpstr>公司治理與內部控制之關聯性 </vt:lpstr>
      <vt:lpstr>董事會與內部稽核之關係</vt:lpstr>
      <vt:lpstr>董事會與內部稽核之關係</vt:lpstr>
      <vt:lpstr>內部稽核之任務</vt:lpstr>
      <vt:lpstr>內部稽核如何輔助董事會運作</vt:lpstr>
      <vt:lpstr>我國強化公司治理未來推動方向</vt:lpstr>
      <vt:lpstr>我國強化公司治理未來推動方向</vt:lpstr>
      <vt:lpstr>結論</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LENOVO USER</dc:creator>
  <cp:lastModifiedBy>蕭虹茹</cp:lastModifiedBy>
  <cp:revision>1953</cp:revision>
  <cp:lastPrinted>2010-11-03T08:59:34Z</cp:lastPrinted>
  <dcterms:created xsi:type="dcterms:W3CDTF">2009-02-09T08:05:00Z</dcterms:created>
  <dcterms:modified xsi:type="dcterms:W3CDTF">2015-02-24T06:34:47Z</dcterms:modified>
</cp:coreProperties>
</file>