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920" r:id="rId1"/>
    <p:sldMasterId id="2147487943" r:id="rId2"/>
  </p:sldMasterIdLst>
  <p:notesMasterIdLst>
    <p:notesMasterId r:id="rId63"/>
  </p:notesMasterIdLst>
  <p:handoutMasterIdLst>
    <p:handoutMasterId r:id="rId64"/>
  </p:handoutMasterIdLst>
  <p:sldIdLst>
    <p:sldId id="629" r:id="rId3"/>
    <p:sldId id="1948" r:id="rId4"/>
    <p:sldId id="1917" r:id="rId5"/>
    <p:sldId id="1918" r:id="rId6"/>
    <p:sldId id="1919" r:id="rId7"/>
    <p:sldId id="1920" r:id="rId8"/>
    <p:sldId id="1921" r:id="rId9"/>
    <p:sldId id="1922" r:id="rId10"/>
    <p:sldId id="1923" r:id="rId11"/>
    <p:sldId id="1924" r:id="rId12"/>
    <p:sldId id="1947" r:id="rId13"/>
    <p:sldId id="1928" r:id="rId14"/>
    <p:sldId id="1929" r:id="rId15"/>
    <p:sldId id="1930" r:id="rId16"/>
    <p:sldId id="1899" r:id="rId17"/>
    <p:sldId id="1901" r:id="rId18"/>
    <p:sldId id="1949" r:id="rId19"/>
    <p:sldId id="1890" r:id="rId20"/>
    <p:sldId id="1891" r:id="rId21"/>
    <p:sldId id="1888" r:id="rId22"/>
    <p:sldId id="1931" r:id="rId23"/>
    <p:sldId id="1932" r:id="rId24"/>
    <p:sldId id="1933" r:id="rId25"/>
    <p:sldId id="1934" r:id="rId26"/>
    <p:sldId id="1935" r:id="rId27"/>
    <p:sldId id="1936" r:id="rId28"/>
    <p:sldId id="1937" r:id="rId29"/>
    <p:sldId id="1942" r:id="rId30"/>
    <p:sldId id="1943" r:id="rId31"/>
    <p:sldId id="1944" r:id="rId32"/>
    <p:sldId id="1945" r:id="rId33"/>
    <p:sldId id="1939" r:id="rId34"/>
    <p:sldId id="1908" r:id="rId35"/>
    <p:sldId id="1909" r:id="rId36"/>
    <p:sldId id="1914" r:id="rId37"/>
    <p:sldId id="1893" r:id="rId38"/>
    <p:sldId id="1578" r:id="rId39"/>
    <p:sldId id="1581" r:id="rId40"/>
    <p:sldId id="1582" r:id="rId41"/>
    <p:sldId id="1583" r:id="rId42"/>
    <p:sldId id="1584" r:id="rId43"/>
    <p:sldId id="1873" r:id="rId44"/>
    <p:sldId id="1590" r:id="rId45"/>
    <p:sldId id="1646" r:id="rId46"/>
    <p:sldId id="1647" r:id="rId47"/>
    <p:sldId id="1650" r:id="rId48"/>
    <p:sldId id="1651" r:id="rId49"/>
    <p:sldId id="1874" r:id="rId50"/>
    <p:sldId id="1875" r:id="rId51"/>
    <p:sldId id="1876" r:id="rId52"/>
    <p:sldId id="1878" r:id="rId53"/>
    <p:sldId id="1903" r:id="rId54"/>
    <p:sldId id="1904" r:id="rId55"/>
    <p:sldId id="1653" r:id="rId56"/>
    <p:sldId id="1654" r:id="rId57"/>
    <p:sldId id="1655" r:id="rId58"/>
    <p:sldId id="1656" r:id="rId59"/>
    <p:sldId id="1657" r:id="rId60"/>
    <p:sldId id="1895" r:id="rId61"/>
    <p:sldId id="1790" r:id="rId62"/>
  </p:sldIdLst>
  <p:sldSz cx="9906000" cy="6858000" type="A4"/>
  <p:notesSz cx="6797675" cy="9874250"/>
  <p:defaultTextStyle>
    <a:defPPr>
      <a:defRPr lang="zh-TW"/>
    </a:defPPr>
    <a:lvl1pPr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36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36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36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36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2180">
          <p15:clr>
            <a:srgbClr val="A4A3A4"/>
          </p15:clr>
        </p15:guide>
        <p15:guide id="2" pos="29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3399"/>
    <a:srgbClr val="C94307"/>
    <a:srgbClr val="FF9933"/>
    <a:srgbClr val="F4CA7E"/>
    <a:srgbClr val="FF3300"/>
    <a:srgbClr val="368D96"/>
    <a:srgbClr val="C8DAEA"/>
    <a:srgbClr val="C5E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51" autoAdjust="0"/>
    <p:restoredTop sz="98602" autoAdjust="0"/>
  </p:normalViewPr>
  <p:slideViewPr>
    <p:cSldViewPr>
      <p:cViewPr>
        <p:scale>
          <a:sx n="71" d="100"/>
          <a:sy n="71" d="100"/>
        </p:scale>
        <p:origin x="-408" y="-58"/>
      </p:cViewPr>
      <p:guideLst>
        <p:guide orient="horz" pos="2160"/>
        <p:guide pos="3120"/>
      </p:guideLst>
    </p:cSldViewPr>
  </p:slideViewPr>
  <p:outlineViewPr>
    <p:cViewPr>
      <p:scale>
        <a:sx n="33" d="100"/>
        <a:sy n="33" d="100"/>
      </p:scale>
      <p:origin x="0" y="14292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90" y="672"/>
      </p:cViewPr>
      <p:guideLst>
        <p:guide orient="horz" pos="2180"/>
        <p:guide pos="29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088E4-A39A-4815-920C-C3413FC0C106}" type="doc">
      <dgm:prSet loTypeId="urn:microsoft.com/office/officeart/2005/8/layout/radial6" loCatId="relationship" qsTypeId="urn:microsoft.com/office/officeart/2005/8/quickstyle/simple5" qsCatId="simple" csTypeId="urn:microsoft.com/office/officeart/2005/8/colors/colorful2" csCatId="colorful" phldr="1"/>
      <dgm:spPr/>
      <dgm:t>
        <a:bodyPr/>
        <a:lstStyle/>
        <a:p>
          <a:endParaRPr lang="zh-TW" altLang="en-US"/>
        </a:p>
      </dgm:t>
    </dgm:pt>
    <dgm:pt modelId="{C7521258-67A6-4A5B-830A-202714A58EDE}">
      <dgm:prSet phldrT="[文字]" custT="1"/>
      <dgm:spPr/>
      <dgm:t>
        <a:bodyPr/>
        <a:lstStyle/>
        <a:p>
          <a:r>
            <a:rPr lang="zh-TW" altLang="en-US" sz="2800" b="1" dirty="0" smtClean="0"/>
            <a:t>文創企業</a:t>
          </a:r>
          <a:endParaRPr lang="en-US" altLang="zh-TW" sz="2800" b="1" dirty="0" smtClean="0"/>
        </a:p>
        <a:p>
          <a:r>
            <a:rPr lang="zh-TW" altLang="en-US" sz="2800" b="1" dirty="0" smtClean="0"/>
            <a:t>資金來源</a:t>
          </a:r>
          <a:endParaRPr lang="en-US" altLang="zh-TW" sz="2800" b="1" dirty="0" smtClean="0"/>
        </a:p>
      </dgm:t>
    </dgm:pt>
    <dgm:pt modelId="{8D58A9D4-4D6B-44F8-AABF-F2DD51381C6B}" type="parTrans" cxnId="{0D1E2378-7247-4C88-9D22-99A716F46B23}">
      <dgm:prSet/>
      <dgm:spPr/>
      <dgm:t>
        <a:bodyPr/>
        <a:lstStyle/>
        <a:p>
          <a:endParaRPr lang="zh-TW" altLang="en-US" sz="2400" b="1"/>
        </a:p>
      </dgm:t>
    </dgm:pt>
    <dgm:pt modelId="{34C02CFE-7530-41E1-B8AD-8176C16B9A48}" type="sibTrans" cxnId="{0D1E2378-7247-4C88-9D22-99A716F46B23}">
      <dgm:prSet/>
      <dgm:spPr/>
      <dgm:t>
        <a:bodyPr/>
        <a:lstStyle/>
        <a:p>
          <a:endParaRPr lang="zh-TW" altLang="en-US" sz="2400" b="1"/>
        </a:p>
      </dgm:t>
    </dgm:pt>
    <dgm:pt modelId="{26C09494-6404-4AC7-9DE9-5F529F4F3848}">
      <dgm:prSet phldrT="[文字]" custT="1"/>
      <dgm:spPr/>
      <dgm:t>
        <a:bodyPr/>
        <a:lstStyle/>
        <a:p>
          <a:r>
            <a:rPr lang="zh-TW" altLang="en-US" sz="2400" b="1" dirty="0" smtClean="0"/>
            <a:t>獎補助</a:t>
          </a:r>
          <a:endParaRPr lang="zh-TW" altLang="en-US" sz="2400" b="1" dirty="0"/>
        </a:p>
      </dgm:t>
    </dgm:pt>
    <dgm:pt modelId="{884A3823-BF11-4A09-9851-2E89E491BA3F}" type="parTrans" cxnId="{4135AD17-AAE6-44B4-BBB0-802DD687CF3D}">
      <dgm:prSet/>
      <dgm:spPr/>
      <dgm:t>
        <a:bodyPr/>
        <a:lstStyle/>
        <a:p>
          <a:endParaRPr lang="zh-TW" altLang="en-US" sz="2400" b="1"/>
        </a:p>
      </dgm:t>
    </dgm:pt>
    <dgm:pt modelId="{B619E963-8250-4D26-8BD1-9AEC7B7140F3}" type="sibTrans" cxnId="{4135AD17-AAE6-44B4-BBB0-802DD687CF3D}">
      <dgm:prSet/>
      <dgm:spPr/>
      <dgm:t>
        <a:bodyPr/>
        <a:lstStyle/>
        <a:p>
          <a:endParaRPr lang="zh-TW" altLang="en-US" sz="2400" b="1"/>
        </a:p>
      </dgm:t>
    </dgm:pt>
    <dgm:pt modelId="{DD87D409-D17A-474A-A56E-EA521EE8E878}">
      <dgm:prSet phldrT="[文字]" custT="1"/>
      <dgm:spPr/>
      <dgm:t>
        <a:bodyPr/>
        <a:lstStyle/>
        <a:p>
          <a:r>
            <a:rPr lang="zh-TW" altLang="en-US" sz="2400" b="1" dirty="0" smtClean="0"/>
            <a:t>自有資金</a:t>
          </a:r>
          <a:endParaRPr lang="zh-TW" altLang="en-US" sz="2400" b="1" dirty="0"/>
        </a:p>
      </dgm:t>
    </dgm:pt>
    <dgm:pt modelId="{33AF070D-61F2-4439-88A7-4A00364F17C9}" type="parTrans" cxnId="{D801B5DA-D499-4513-B8CD-7EAD9771759F}">
      <dgm:prSet/>
      <dgm:spPr/>
      <dgm:t>
        <a:bodyPr/>
        <a:lstStyle/>
        <a:p>
          <a:endParaRPr lang="zh-TW" altLang="en-US" sz="2400" b="1"/>
        </a:p>
      </dgm:t>
    </dgm:pt>
    <dgm:pt modelId="{3F9F68B2-3E8B-4D02-8B0A-AF4921D44A36}" type="sibTrans" cxnId="{D801B5DA-D499-4513-B8CD-7EAD9771759F}">
      <dgm:prSet/>
      <dgm:spPr/>
      <dgm:t>
        <a:bodyPr/>
        <a:lstStyle/>
        <a:p>
          <a:endParaRPr lang="zh-TW" altLang="en-US" sz="2400" b="1"/>
        </a:p>
      </dgm:t>
    </dgm:pt>
    <dgm:pt modelId="{E8A03292-B62C-41F4-BEF6-CB7701A9E815}">
      <dgm:prSet phldrT="[文字]" custT="1"/>
      <dgm:spPr/>
      <dgm:t>
        <a:bodyPr/>
        <a:lstStyle/>
        <a:p>
          <a:r>
            <a:rPr lang="zh-TW" altLang="en-US" sz="2400" b="1" dirty="0" smtClean="0"/>
            <a:t>投資</a:t>
          </a:r>
          <a:endParaRPr lang="zh-TW" altLang="en-US" sz="2400" b="1" dirty="0"/>
        </a:p>
      </dgm:t>
    </dgm:pt>
    <dgm:pt modelId="{7470E4E2-270F-4723-9CB7-772E05D5FF51}" type="parTrans" cxnId="{FA406D25-3A1A-4414-8BB1-C7D73DB1D325}">
      <dgm:prSet/>
      <dgm:spPr/>
      <dgm:t>
        <a:bodyPr/>
        <a:lstStyle/>
        <a:p>
          <a:endParaRPr lang="zh-TW" altLang="en-US" sz="2400" b="1"/>
        </a:p>
      </dgm:t>
    </dgm:pt>
    <dgm:pt modelId="{B7316D78-0ED9-42EB-BE8D-0E8FB4A5B9C7}" type="sibTrans" cxnId="{FA406D25-3A1A-4414-8BB1-C7D73DB1D325}">
      <dgm:prSet/>
      <dgm:spPr/>
      <dgm:t>
        <a:bodyPr/>
        <a:lstStyle/>
        <a:p>
          <a:endParaRPr lang="zh-TW" altLang="en-US" sz="2400" b="1"/>
        </a:p>
      </dgm:t>
    </dgm:pt>
    <dgm:pt modelId="{2E5F8967-5E8D-4853-B87F-CC930C01A125}">
      <dgm:prSet phldrT="[文字]" custT="1"/>
      <dgm:spPr/>
      <dgm:t>
        <a:bodyPr/>
        <a:lstStyle/>
        <a:p>
          <a:r>
            <a:rPr lang="zh-TW" altLang="en-US" sz="2400" b="1" dirty="0" smtClean="0"/>
            <a:t>融資</a:t>
          </a:r>
          <a:endParaRPr lang="zh-TW" altLang="en-US" sz="2400" b="1" dirty="0"/>
        </a:p>
      </dgm:t>
    </dgm:pt>
    <dgm:pt modelId="{CA68C7A1-A0C0-4C62-92ED-5D3B0D839F2A}" type="parTrans" cxnId="{D020667E-1F2F-446B-AB5D-63E5822526A6}">
      <dgm:prSet/>
      <dgm:spPr/>
      <dgm:t>
        <a:bodyPr/>
        <a:lstStyle/>
        <a:p>
          <a:endParaRPr lang="zh-TW" altLang="en-US" sz="2400" b="1"/>
        </a:p>
      </dgm:t>
    </dgm:pt>
    <dgm:pt modelId="{95EED032-EBF0-467D-8285-DFCAA5D5245E}" type="sibTrans" cxnId="{D020667E-1F2F-446B-AB5D-63E5822526A6}">
      <dgm:prSet/>
      <dgm:spPr/>
      <dgm:t>
        <a:bodyPr/>
        <a:lstStyle/>
        <a:p>
          <a:endParaRPr lang="zh-TW" altLang="en-US" sz="2400" b="1"/>
        </a:p>
      </dgm:t>
    </dgm:pt>
    <dgm:pt modelId="{79D33038-6226-4D34-9178-E567694D65BD}">
      <dgm:prSet custT="1"/>
      <dgm:spPr/>
      <dgm:t>
        <a:bodyPr/>
        <a:lstStyle/>
        <a:p>
          <a:r>
            <a:rPr lang="zh-TW" altLang="en-US" sz="2400" b="1" dirty="0" smtClean="0"/>
            <a:t>捐贈</a:t>
          </a:r>
          <a:endParaRPr lang="zh-TW" altLang="en-US" sz="2400" b="1" dirty="0"/>
        </a:p>
      </dgm:t>
    </dgm:pt>
    <dgm:pt modelId="{DE4CAFCF-7B00-40A8-9DF1-9CB40BA3360A}" type="parTrans" cxnId="{3C2E65D5-8599-42D7-B83B-1100CE0E9569}">
      <dgm:prSet/>
      <dgm:spPr/>
      <dgm:t>
        <a:bodyPr/>
        <a:lstStyle/>
        <a:p>
          <a:endParaRPr lang="zh-TW" altLang="en-US"/>
        </a:p>
      </dgm:t>
    </dgm:pt>
    <dgm:pt modelId="{A5A00109-2EE5-4B45-B37F-D0EB44BA8C3A}" type="sibTrans" cxnId="{3C2E65D5-8599-42D7-B83B-1100CE0E9569}">
      <dgm:prSet/>
      <dgm:spPr/>
      <dgm:t>
        <a:bodyPr/>
        <a:lstStyle/>
        <a:p>
          <a:endParaRPr lang="zh-TW" altLang="en-US"/>
        </a:p>
      </dgm:t>
    </dgm:pt>
    <dgm:pt modelId="{11D337D6-C8E7-4F37-9543-02E9E22D7B1F}" type="pres">
      <dgm:prSet presAssocID="{579088E4-A39A-4815-920C-C3413FC0C106}" presName="Name0" presStyleCnt="0">
        <dgm:presLayoutVars>
          <dgm:chMax val="1"/>
          <dgm:dir/>
          <dgm:animLvl val="ctr"/>
          <dgm:resizeHandles val="exact"/>
        </dgm:presLayoutVars>
      </dgm:prSet>
      <dgm:spPr/>
      <dgm:t>
        <a:bodyPr/>
        <a:lstStyle/>
        <a:p>
          <a:endParaRPr lang="zh-TW" altLang="en-US"/>
        </a:p>
      </dgm:t>
    </dgm:pt>
    <dgm:pt modelId="{17AFDD5C-B7F8-45F4-860A-4DA4B14F5115}" type="pres">
      <dgm:prSet presAssocID="{C7521258-67A6-4A5B-830A-202714A58EDE}" presName="centerShape" presStyleLbl="node0" presStyleIdx="0" presStyleCnt="1" custScaleX="166269" custScaleY="157031"/>
      <dgm:spPr/>
      <dgm:t>
        <a:bodyPr/>
        <a:lstStyle/>
        <a:p>
          <a:endParaRPr lang="zh-TW" altLang="en-US"/>
        </a:p>
      </dgm:t>
    </dgm:pt>
    <dgm:pt modelId="{727A6AF1-498C-4ED4-9E68-248F3AA7A9C2}" type="pres">
      <dgm:prSet presAssocID="{26C09494-6404-4AC7-9DE9-5F529F4F3848}" presName="node" presStyleLbl="node1" presStyleIdx="0" presStyleCnt="5">
        <dgm:presLayoutVars>
          <dgm:bulletEnabled val="1"/>
        </dgm:presLayoutVars>
      </dgm:prSet>
      <dgm:spPr/>
      <dgm:t>
        <a:bodyPr/>
        <a:lstStyle/>
        <a:p>
          <a:endParaRPr lang="zh-TW" altLang="en-US"/>
        </a:p>
      </dgm:t>
    </dgm:pt>
    <dgm:pt modelId="{F855AC41-D390-41F7-A4B7-80AD073C7D89}" type="pres">
      <dgm:prSet presAssocID="{26C09494-6404-4AC7-9DE9-5F529F4F3848}" presName="dummy" presStyleCnt="0"/>
      <dgm:spPr/>
    </dgm:pt>
    <dgm:pt modelId="{E5F99757-4989-4DBD-97C1-D61B25874081}" type="pres">
      <dgm:prSet presAssocID="{B619E963-8250-4D26-8BD1-9AEC7B7140F3}" presName="sibTrans" presStyleLbl="sibTrans2D1" presStyleIdx="0" presStyleCnt="5"/>
      <dgm:spPr/>
      <dgm:t>
        <a:bodyPr/>
        <a:lstStyle/>
        <a:p>
          <a:endParaRPr lang="zh-TW" altLang="en-US"/>
        </a:p>
      </dgm:t>
    </dgm:pt>
    <dgm:pt modelId="{82005700-AA62-480A-BF92-8F11215776CD}" type="pres">
      <dgm:prSet presAssocID="{DD87D409-D17A-474A-A56E-EA521EE8E878}" presName="node" presStyleLbl="node1" presStyleIdx="1" presStyleCnt="5">
        <dgm:presLayoutVars>
          <dgm:bulletEnabled val="1"/>
        </dgm:presLayoutVars>
      </dgm:prSet>
      <dgm:spPr/>
      <dgm:t>
        <a:bodyPr/>
        <a:lstStyle/>
        <a:p>
          <a:endParaRPr lang="zh-TW" altLang="en-US"/>
        </a:p>
      </dgm:t>
    </dgm:pt>
    <dgm:pt modelId="{AFCB3823-0F54-421D-9353-5E5CA4DE29CC}" type="pres">
      <dgm:prSet presAssocID="{DD87D409-D17A-474A-A56E-EA521EE8E878}" presName="dummy" presStyleCnt="0"/>
      <dgm:spPr/>
    </dgm:pt>
    <dgm:pt modelId="{75E408DE-FFB6-41D4-97F7-B7327991CE3C}" type="pres">
      <dgm:prSet presAssocID="{3F9F68B2-3E8B-4D02-8B0A-AF4921D44A36}" presName="sibTrans" presStyleLbl="sibTrans2D1" presStyleIdx="1" presStyleCnt="5"/>
      <dgm:spPr/>
      <dgm:t>
        <a:bodyPr/>
        <a:lstStyle/>
        <a:p>
          <a:endParaRPr lang="zh-TW" altLang="en-US"/>
        </a:p>
      </dgm:t>
    </dgm:pt>
    <dgm:pt modelId="{69DCB7B6-A269-401A-AF0F-FA9D139ED3CA}" type="pres">
      <dgm:prSet presAssocID="{79D33038-6226-4D34-9178-E567694D65BD}" presName="node" presStyleLbl="node1" presStyleIdx="2" presStyleCnt="5">
        <dgm:presLayoutVars>
          <dgm:bulletEnabled val="1"/>
        </dgm:presLayoutVars>
      </dgm:prSet>
      <dgm:spPr/>
      <dgm:t>
        <a:bodyPr/>
        <a:lstStyle/>
        <a:p>
          <a:endParaRPr lang="zh-TW" altLang="en-US"/>
        </a:p>
      </dgm:t>
    </dgm:pt>
    <dgm:pt modelId="{3BDF319E-5AE3-42AF-8FDD-4806187F073F}" type="pres">
      <dgm:prSet presAssocID="{79D33038-6226-4D34-9178-E567694D65BD}" presName="dummy" presStyleCnt="0"/>
      <dgm:spPr/>
    </dgm:pt>
    <dgm:pt modelId="{BAA2A3DD-3723-4305-B962-0E72C085E507}" type="pres">
      <dgm:prSet presAssocID="{A5A00109-2EE5-4B45-B37F-D0EB44BA8C3A}" presName="sibTrans" presStyleLbl="sibTrans2D1" presStyleIdx="2" presStyleCnt="5"/>
      <dgm:spPr/>
      <dgm:t>
        <a:bodyPr/>
        <a:lstStyle/>
        <a:p>
          <a:endParaRPr lang="zh-TW" altLang="en-US"/>
        </a:p>
      </dgm:t>
    </dgm:pt>
    <dgm:pt modelId="{4872416C-5CE2-4240-A6AD-55846AE80430}" type="pres">
      <dgm:prSet presAssocID="{E8A03292-B62C-41F4-BEF6-CB7701A9E815}" presName="node" presStyleLbl="node1" presStyleIdx="3" presStyleCnt="5">
        <dgm:presLayoutVars>
          <dgm:bulletEnabled val="1"/>
        </dgm:presLayoutVars>
      </dgm:prSet>
      <dgm:spPr/>
      <dgm:t>
        <a:bodyPr/>
        <a:lstStyle/>
        <a:p>
          <a:endParaRPr lang="zh-TW" altLang="en-US"/>
        </a:p>
      </dgm:t>
    </dgm:pt>
    <dgm:pt modelId="{C9D4F288-83A1-4A6D-8E75-C83DBE4BAF41}" type="pres">
      <dgm:prSet presAssocID="{E8A03292-B62C-41F4-BEF6-CB7701A9E815}" presName="dummy" presStyleCnt="0"/>
      <dgm:spPr/>
    </dgm:pt>
    <dgm:pt modelId="{1E6C4DA9-4F7D-4812-9273-0C95CA549B26}" type="pres">
      <dgm:prSet presAssocID="{B7316D78-0ED9-42EB-BE8D-0E8FB4A5B9C7}" presName="sibTrans" presStyleLbl="sibTrans2D1" presStyleIdx="3" presStyleCnt="5"/>
      <dgm:spPr/>
      <dgm:t>
        <a:bodyPr/>
        <a:lstStyle/>
        <a:p>
          <a:endParaRPr lang="zh-TW" altLang="en-US"/>
        </a:p>
      </dgm:t>
    </dgm:pt>
    <dgm:pt modelId="{70878E6B-293C-41AB-8F29-F5EECFB75E8C}" type="pres">
      <dgm:prSet presAssocID="{2E5F8967-5E8D-4853-B87F-CC930C01A125}" presName="node" presStyleLbl="node1" presStyleIdx="4" presStyleCnt="5">
        <dgm:presLayoutVars>
          <dgm:bulletEnabled val="1"/>
        </dgm:presLayoutVars>
      </dgm:prSet>
      <dgm:spPr/>
      <dgm:t>
        <a:bodyPr/>
        <a:lstStyle/>
        <a:p>
          <a:endParaRPr lang="zh-TW" altLang="en-US"/>
        </a:p>
      </dgm:t>
    </dgm:pt>
    <dgm:pt modelId="{727751C1-E7D1-42A8-9D50-7AE4C0ACBC11}" type="pres">
      <dgm:prSet presAssocID="{2E5F8967-5E8D-4853-B87F-CC930C01A125}" presName="dummy" presStyleCnt="0"/>
      <dgm:spPr/>
    </dgm:pt>
    <dgm:pt modelId="{4089CF56-C998-41F0-901C-9BAC7B530214}" type="pres">
      <dgm:prSet presAssocID="{95EED032-EBF0-467D-8285-DFCAA5D5245E}" presName="sibTrans" presStyleLbl="sibTrans2D1" presStyleIdx="4" presStyleCnt="5"/>
      <dgm:spPr/>
      <dgm:t>
        <a:bodyPr/>
        <a:lstStyle/>
        <a:p>
          <a:endParaRPr lang="zh-TW" altLang="en-US"/>
        </a:p>
      </dgm:t>
    </dgm:pt>
  </dgm:ptLst>
  <dgm:cxnLst>
    <dgm:cxn modelId="{5E8AA3B6-BC88-4E11-B2FD-4A124E936EC1}" type="presOf" srcId="{3F9F68B2-3E8B-4D02-8B0A-AF4921D44A36}" destId="{75E408DE-FFB6-41D4-97F7-B7327991CE3C}" srcOrd="0" destOrd="0" presId="urn:microsoft.com/office/officeart/2005/8/layout/radial6"/>
    <dgm:cxn modelId="{42CC8517-DFDF-4A09-8A90-7FAEBA2D4364}" type="presOf" srcId="{E8A03292-B62C-41F4-BEF6-CB7701A9E815}" destId="{4872416C-5CE2-4240-A6AD-55846AE80430}" srcOrd="0" destOrd="0" presId="urn:microsoft.com/office/officeart/2005/8/layout/radial6"/>
    <dgm:cxn modelId="{0B02E3C5-3F96-4D95-B69D-EDF89936D773}" type="presOf" srcId="{C7521258-67A6-4A5B-830A-202714A58EDE}" destId="{17AFDD5C-B7F8-45F4-860A-4DA4B14F5115}" srcOrd="0" destOrd="0" presId="urn:microsoft.com/office/officeart/2005/8/layout/radial6"/>
    <dgm:cxn modelId="{6D0D4ACB-6B5C-4EBF-9771-B624DA03163E}" type="presOf" srcId="{26C09494-6404-4AC7-9DE9-5F529F4F3848}" destId="{727A6AF1-498C-4ED4-9E68-248F3AA7A9C2}" srcOrd="0" destOrd="0" presId="urn:microsoft.com/office/officeart/2005/8/layout/radial6"/>
    <dgm:cxn modelId="{FA406D25-3A1A-4414-8BB1-C7D73DB1D325}" srcId="{C7521258-67A6-4A5B-830A-202714A58EDE}" destId="{E8A03292-B62C-41F4-BEF6-CB7701A9E815}" srcOrd="3" destOrd="0" parTransId="{7470E4E2-270F-4723-9CB7-772E05D5FF51}" sibTransId="{B7316D78-0ED9-42EB-BE8D-0E8FB4A5B9C7}"/>
    <dgm:cxn modelId="{4135AD17-AAE6-44B4-BBB0-802DD687CF3D}" srcId="{C7521258-67A6-4A5B-830A-202714A58EDE}" destId="{26C09494-6404-4AC7-9DE9-5F529F4F3848}" srcOrd="0" destOrd="0" parTransId="{884A3823-BF11-4A09-9851-2E89E491BA3F}" sibTransId="{B619E963-8250-4D26-8BD1-9AEC7B7140F3}"/>
    <dgm:cxn modelId="{FED054DE-D0AE-4D6B-8408-D797C49CB967}" type="presOf" srcId="{A5A00109-2EE5-4B45-B37F-D0EB44BA8C3A}" destId="{BAA2A3DD-3723-4305-B962-0E72C085E507}" srcOrd="0" destOrd="0" presId="urn:microsoft.com/office/officeart/2005/8/layout/radial6"/>
    <dgm:cxn modelId="{3C2E65D5-8599-42D7-B83B-1100CE0E9569}" srcId="{C7521258-67A6-4A5B-830A-202714A58EDE}" destId="{79D33038-6226-4D34-9178-E567694D65BD}" srcOrd="2" destOrd="0" parTransId="{DE4CAFCF-7B00-40A8-9DF1-9CB40BA3360A}" sibTransId="{A5A00109-2EE5-4B45-B37F-D0EB44BA8C3A}"/>
    <dgm:cxn modelId="{D96B53F5-B4CF-4CE5-A172-1AFBEF7CAD5A}" type="presOf" srcId="{B7316D78-0ED9-42EB-BE8D-0E8FB4A5B9C7}" destId="{1E6C4DA9-4F7D-4812-9273-0C95CA549B26}" srcOrd="0" destOrd="0" presId="urn:microsoft.com/office/officeart/2005/8/layout/radial6"/>
    <dgm:cxn modelId="{D020667E-1F2F-446B-AB5D-63E5822526A6}" srcId="{C7521258-67A6-4A5B-830A-202714A58EDE}" destId="{2E5F8967-5E8D-4853-B87F-CC930C01A125}" srcOrd="4" destOrd="0" parTransId="{CA68C7A1-A0C0-4C62-92ED-5D3B0D839F2A}" sibTransId="{95EED032-EBF0-467D-8285-DFCAA5D5245E}"/>
    <dgm:cxn modelId="{0D1E2378-7247-4C88-9D22-99A716F46B23}" srcId="{579088E4-A39A-4815-920C-C3413FC0C106}" destId="{C7521258-67A6-4A5B-830A-202714A58EDE}" srcOrd="0" destOrd="0" parTransId="{8D58A9D4-4D6B-44F8-AABF-F2DD51381C6B}" sibTransId="{34C02CFE-7530-41E1-B8AD-8176C16B9A48}"/>
    <dgm:cxn modelId="{D801B5DA-D499-4513-B8CD-7EAD9771759F}" srcId="{C7521258-67A6-4A5B-830A-202714A58EDE}" destId="{DD87D409-D17A-474A-A56E-EA521EE8E878}" srcOrd="1" destOrd="0" parTransId="{33AF070D-61F2-4439-88A7-4A00364F17C9}" sibTransId="{3F9F68B2-3E8B-4D02-8B0A-AF4921D44A36}"/>
    <dgm:cxn modelId="{ACD61CAA-ECE6-4D29-A6B3-40926C7C693B}" type="presOf" srcId="{DD87D409-D17A-474A-A56E-EA521EE8E878}" destId="{82005700-AA62-480A-BF92-8F11215776CD}" srcOrd="0" destOrd="0" presId="urn:microsoft.com/office/officeart/2005/8/layout/radial6"/>
    <dgm:cxn modelId="{D1824E00-4422-4C71-A62E-9626B248D859}" type="presOf" srcId="{2E5F8967-5E8D-4853-B87F-CC930C01A125}" destId="{70878E6B-293C-41AB-8F29-F5EECFB75E8C}" srcOrd="0" destOrd="0" presId="urn:microsoft.com/office/officeart/2005/8/layout/radial6"/>
    <dgm:cxn modelId="{06CD3991-B358-4BFA-87F5-DBCC2118E00C}" type="presOf" srcId="{95EED032-EBF0-467D-8285-DFCAA5D5245E}" destId="{4089CF56-C998-41F0-901C-9BAC7B530214}" srcOrd="0" destOrd="0" presId="urn:microsoft.com/office/officeart/2005/8/layout/radial6"/>
    <dgm:cxn modelId="{4313DC48-E1CF-4993-B287-748ED8D072BD}" type="presOf" srcId="{79D33038-6226-4D34-9178-E567694D65BD}" destId="{69DCB7B6-A269-401A-AF0F-FA9D139ED3CA}" srcOrd="0" destOrd="0" presId="urn:microsoft.com/office/officeart/2005/8/layout/radial6"/>
    <dgm:cxn modelId="{AAB2F2DE-8405-4596-8274-4DAC6BBA6A12}" type="presOf" srcId="{B619E963-8250-4D26-8BD1-9AEC7B7140F3}" destId="{E5F99757-4989-4DBD-97C1-D61B25874081}" srcOrd="0" destOrd="0" presId="urn:microsoft.com/office/officeart/2005/8/layout/radial6"/>
    <dgm:cxn modelId="{3B38E611-755C-4BF4-A260-9844A900BC78}" type="presOf" srcId="{579088E4-A39A-4815-920C-C3413FC0C106}" destId="{11D337D6-C8E7-4F37-9543-02E9E22D7B1F}" srcOrd="0" destOrd="0" presId="urn:microsoft.com/office/officeart/2005/8/layout/radial6"/>
    <dgm:cxn modelId="{BE6061FE-9A6E-4CDF-9871-2379874AB46A}" type="presParOf" srcId="{11D337D6-C8E7-4F37-9543-02E9E22D7B1F}" destId="{17AFDD5C-B7F8-45F4-860A-4DA4B14F5115}" srcOrd="0" destOrd="0" presId="urn:microsoft.com/office/officeart/2005/8/layout/radial6"/>
    <dgm:cxn modelId="{F7837B4D-CE5B-42A6-9B0A-1E4A9059C780}" type="presParOf" srcId="{11D337D6-C8E7-4F37-9543-02E9E22D7B1F}" destId="{727A6AF1-498C-4ED4-9E68-248F3AA7A9C2}" srcOrd="1" destOrd="0" presId="urn:microsoft.com/office/officeart/2005/8/layout/radial6"/>
    <dgm:cxn modelId="{9595DF6C-2F56-4066-A67D-AEB2A48B0606}" type="presParOf" srcId="{11D337D6-C8E7-4F37-9543-02E9E22D7B1F}" destId="{F855AC41-D390-41F7-A4B7-80AD073C7D89}" srcOrd="2" destOrd="0" presId="urn:microsoft.com/office/officeart/2005/8/layout/radial6"/>
    <dgm:cxn modelId="{FDF12185-4DDC-40F8-ADF9-2EB11EC492B4}" type="presParOf" srcId="{11D337D6-C8E7-4F37-9543-02E9E22D7B1F}" destId="{E5F99757-4989-4DBD-97C1-D61B25874081}" srcOrd="3" destOrd="0" presId="urn:microsoft.com/office/officeart/2005/8/layout/radial6"/>
    <dgm:cxn modelId="{863742B2-E5DF-42C1-8CEE-1F64DFA4E6A4}" type="presParOf" srcId="{11D337D6-C8E7-4F37-9543-02E9E22D7B1F}" destId="{82005700-AA62-480A-BF92-8F11215776CD}" srcOrd="4" destOrd="0" presId="urn:microsoft.com/office/officeart/2005/8/layout/radial6"/>
    <dgm:cxn modelId="{D4049659-05F2-41CB-9778-154183352309}" type="presParOf" srcId="{11D337D6-C8E7-4F37-9543-02E9E22D7B1F}" destId="{AFCB3823-0F54-421D-9353-5E5CA4DE29CC}" srcOrd="5" destOrd="0" presId="urn:microsoft.com/office/officeart/2005/8/layout/radial6"/>
    <dgm:cxn modelId="{39DBB54F-7AD5-4961-9BA9-222FE10B1885}" type="presParOf" srcId="{11D337D6-C8E7-4F37-9543-02E9E22D7B1F}" destId="{75E408DE-FFB6-41D4-97F7-B7327991CE3C}" srcOrd="6" destOrd="0" presId="urn:microsoft.com/office/officeart/2005/8/layout/radial6"/>
    <dgm:cxn modelId="{7596271C-7C02-4B31-8E21-9288FD425273}" type="presParOf" srcId="{11D337D6-C8E7-4F37-9543-02E9E22D7B1F}" destId="{69DCB7B6-A269-401A-AF0F-FA9D139ED3CA}" srcOrd="7" destOrd="0" presId="urn:microsoft.com/office/officeart/2005/8/layout/radial6"/>
    <dgm:cxn modelId="{D99C7F54-A54E-409F-9E62-7B8610FDCEBC}" type="presParOf" srcId="{11D337D6-C8E7-4F37-9543-02E9E22D7B1F}" destId="{3BDF319E-5AE3-42AF-8FDD-4806187F073F}" srcOrd="8" destOrd="0" presId="urn:microsoft.com/office/officeart/2005/8/layout/radial6"/>
    <dgm:cxn modelId="{83131931-67A3-4524-8F08-CF086CE56DCA}" type="presParOf" srcId="{11D337D6-C8E7-4F37-9543-02E9E22D7B1F}" destId="{BAA2A3DD-3723-4305-B962-0E72C085E507}" srcOrd="9" destOrd="0" presId="urn:microsoft.com/office/officeart/2005/8/layout/radial6"/>
    <dgm:cxn modelId="{D4E7DDCD-8A48-4B19-BD4A-BD3A1C98AD44}" type="presParOf" srcId="{11D337D6-C8E7-4F37-9543-02E9E22D7B1F}" destId="{4872416C-5CE2-4240-A6AD-55846AE80430}" srcOrd="10" destOrd="0" presId="urn:microsoft.com/office/officeart/2005/8/layout/radial6"/>
    <dgm:cxn modelId="{C47FFCE4-E7D7-468F-8D04-8EC800F0E759}" type="presParOf" srcId="{11D337D6-C8E7-4F37-9543-02E9E22D7B1F}" destId="{C9D4F288-83A1-4A6D-8E75-C83DBE4BAF41}" srcOrd="11" destOrd="0" presId="urn:microsoft.com/office/officeart/2005/8/layout/radial6"/>
    <dgm:cxn modelId="{50C2C1EF-F535-4EDA-81D0-A1067245DF33}" type="presParOf" srcId="{11D337D6-C8E7-4F37-9543-02E9E22D7B1F}" destId="{1E6C4DA9-4F7D-4812-9273-0C95CA549B26}" srcOrd="12" destOrd="0" presId="urn:microsoft.com/office/officeart/2005/8/layout/radial6"/>
    <dgm:cxn modelId="{6A4B7415-DAF5-473C-BC4E-7182EC1203E5}" type="presParOf" srcId="{11D337D6-C8E7-4F37-9543-02E9E22D7B1F}" destId="{70878E6B-293C-41AB-8F29-F5EECFB75E8C}" srcOrd="13" destOrd="0" presId="urn:microsoft.com/office/officeart/2005/8/layout/radial6"/>
    <dgm:cxn modelId="{4AECBFAF-4A5B-4285-9E9E-64CCD0784F74}" type="presParOf" srcId="{11D337D6-C8E7-4F37-9543-02E9E22D7B1F}" destId="{727751C1-E7D1-42A8-9D50-7AE4C0ACBC11}" srcOrd="14" destOrd="0" presId="urn:microsoft.com/office/officeart/2005/8/layout/radial6"/>
    <dgm:cxn modelId="{CBE6B29E-22B0-4B7D-9572-C6AF747624E5}" type="presParOf" srcId="{11D337D6-C8E7-4F37-9543-02E9E22D7B1F}" destId="{4089CF56-C998-41F0-901C-9BAC7B53021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7BF9E-AEAC-4272-868D-A344DCCED6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53EE956D-A45E-4D20-8C7A-C50B3D9A0B45}" type="pres">
      <dgm:prSet presAssocID="{A1F7BF9E-AEAC-4272-868D-A344DCCED6EA}" presName="cycle" presStyleCnt="0">
        <dgm:presLayoutVars>
          <dgm:chMax val="1"/>
          <dgm:dir/>
          <dgm:animLvl val="ctr"/>
          <dgm:resizeHandles val="exact"/>
        </dgm:presLayoutVars>
      </dgm:prSet>
      <dgm:spPr/>
      <dgm:t>
        <a:bodyPr/>
        <a:lstStyle/>
        <a:p>
          <a:endParaRPr lang="zh-TW" altLang="en-US"/>
        </a:p>
      </dgm:t>
    </dgm:pt>
  </dgm:ptLst>
  <dgm:cxnLst>
    <dgm:cxn modelId="{CC1E262F-D357-4AD0-A4D6-59B0EF6222F7}" type="presOf" srcId="{A1F7BF9E-AEAC-4272-868D-A344DCCED6EA}" destId="{53EE956D-A45E-4D20-8C7A-C50B3D9A0B45}"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7BF9E-AEAC-4272-868D-A344DCCED6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A3382B5F-93C6-4045-BE7F-783F77F53B47}">
      <dgm:prSet phldrT="[文字]" custT="1">
        <dgm:style>
          <a:lnRef idx="1">
            <a:schemeClr val="accent2"/>
          </a:lnRef>
          <a:fillRef idx="2">
            <a:schemeClr val="accent2"/>
          </a:fillRef>
          <a:effectRef idx="1">
            <a:schemeClr val="accent2"/>
          </a:effectRef>
          <a:fontRef idx="minor">
            <a:schemeClr val="dk1"/>
          </a:fontRef>
        </dgm:style>
      </dgm:prSet>
      <dgm:spPr/>
      <dgm:t>
        <a:bodyPr/>
        <a:lstStyle/>
        <a:p>
          <a:pPr algn="ctr" defTabSz="800100">
            <a:lnSpc>
              <a:spcPts val="2200"/>
            </a:lnSpc>
            <a:spcBef>
              <a:spcPct val="0"/>
            </a:spcBef>
            <a:spcAft>
              <a:spcPct val="35000"/>
            </a:spcAft>
          </a:pPr>
          <a:r>
            <a:rPr lang="zh-TW" altLang="en-US" sz="2000" b="0" u="sng" dirty="0" smtClean="0">
              <a:solidFill>
                <a:schemeClr val="tx1"/>
              </a:solidFill>
              <a:latin typeface="標楷體" panose="03000509000000000000" pitchFamily="65" charset="-120"/>
              <a:ea typeface="標楷體" panose="03000509000000000000" pitchFamily="65" charset="-120"/>
            </a:rPr>
            <a:t>評估重點</a:t>
          </a:r>
          <a:endParaRPr lang="en-US" altLang="zh-TW" sz="2000" b="0" u="sng" dirty="0" smtClean="0">
            <a:solidFill>
              <a:schemeClr val="tx1"/>
            </a:solidFill>
            <a:latin typeface="標楷體" panose="03000509000000000000" pitchFamily="65" charset="-120"/>
            <a:ea typeface="標楷體" panose="03000509000000000000" pitchFamily="65" charset="-120"/>
          </a:endParaRPr>
        </a:p>
        <a:p>
          <a:pPr marL="273050" indent="-273050" algn="l" defTabSz="800100">
            <a:lnSpc>
              <a:spcPts val="2300"/>
            </a:lnSpc>
            <a:spcBef>
              <a:spcPts val="600"/>
            </a:spcBef>
            <a:spcAft>
              <a:spcPts val="600"/>
            </a:spcAft>
          </a:pPr>
          <a:r>
            <a:rPr lang="en-US" altLang="zh-TW" sz="2000" b="0" dirty="0" smtClean="0">
              <a:solidFill>
                <a:schemeClr val="tx1"/>
              </a:solidFill>
              <a:latin typeface="標楷體" panose="03000509000000000000" pitchFamily="65" charset="-120"/>
              <a:ea typeface="標楷體" panose="03000509000000000000" pitchFamily="65" charset="-120"/>
            </a:rPr>
            <a:t>1.</a:t>
          </a:r>
          <a:r>
            <a:rPr lang="zh-TW" altLang="en-US" sz="2000" b="0" dirty="0" smtClean="0">
              <a:solidFill>
                <a:schemeClr val="tx1"/>
              </a:solidFill>
              <a:latin typeface="標楷體" panose="03000509000000000000" pitchFamily="65" charset="-120"/>
              <a:ea typeface="標楷體" panose="03000509000000000000" pitchFamily="65" charset="-120"/>
            </a:rPr>
            <a:t>瞭解申請公司合併應收帳款週轉天數增加之原因、逾期情形及帳款收回可能性、暨帳款具體控管及保全措施</a:t>
          </a:r>
          <a:r>
            <a:rPr lang="zh-TW" altLang="zh-TW" sz="2000" b="0" dirty="0" smtClean="0">
              <a:solidFill>
                <a:schemeClr val="tx1"/>
              </a:solidFill>
              <a:latin typeface="標楷體" panose="03000509000000000000" pitchFamily="65" charset="-120"/>
              <a:ea typeface="標楷體" panose="03000509000000000000" pitchFamily="65" charset="-120"/>
            </a:rPr>
            <a:t>。</a:t>
          </a:r>
          <a:endParaRPr lang="en-US" altLang="zh-TW" sz="2000" b="0" dirty="0" smtClean="0">
            <a:solidFill>
              <a:schemeClr val="tx1"/>
            </a:solidFill>
            <a:latin typeface="標楷體" panose="03000509000000000000" pitchFamily="65" charset="-120"/>
            <a:ea typeface="標楷體" panose="03000509000000000000" pitchFamily="65" charset="-120"/>
          </a:endParaRPr>
        </a:p>
        <a:p>
          <a:pPr marL="273050" indent="-273050" algn="l" defTabSz="800100">
            <a:lnSpc>
              <a:spcPts val="2300"/>
            </a:lnSpc>
            <a:spcBef>
              <a:spcPts val="600"/>
            </a:spcBef>
            <a:spcAft>
              <a:spcPts val="600"/>
            </a:spcAft>
          </a:pPr>
          <a:r>
            <a:rPr lang="en-US" altLang="zh-TW" sz="2000" b="0" dirty="0" smtClean="0">
              <a:solidFill>
                <a:schemeClr val="tx1"/>
              </a:solidFill>
              <a:latin typeface="標楷體" panose="03000509000000000000" pitchFamily="65" charset="-120"/>
              <a:ea typeface="標楷體" panose="03000509000000000000" pitchFamily="65" charset="-120"/>
            </a:rPr>
            <a:t>2.</a:t>
          </a:r>
          <a:r>
            <a:rPr lang="zh-TW" altLang="en-US" sz="2000" b="0" dirty="0" smtClean="0">
              <a:solidFill>
                <a:schemeClr val="tx1"/>
              </a:solidFill>
              <a:latin typeface="標楷體" panose="03000509000000000000" pitchFamily="65" charset="-120"/>
              <a:ea typeface="標楷體" panose="03000509000000000000" pitchFamily="65" charset="-120"/>
            </a:rPr>
            <a:t>瞭解申請公司合併存貨週轉天數增加之原因及合理性、存貨去化之可行性及存貨備抵跌價損失合理性，暨產銷控管之具體改善措施</a:t>
          </a:r>
          <a:r>
            <a:rPr lang="zh-TW" altLang="zh-TW" sz="2000" b="0" dirty="0" smtClean="0">
              <a:solidFill>
                <a:schemeClr val="tx1"/>
              </a:solidFill>
              <a:latin typeface="標楷體" panose="03000509000000000000" pitchFamily="65" charset="-120"/>
              <a:ea typeface="標楷體" panose="03000509000000000000" pitchFamily="65" charset="-120"/>
            </a:rPr>
            <a:t>。</a:t>
          </a:r>
          <a:endParaRPr lang="en-US" altLang="zh-TW" sz="2000" b="0" dirty="0" smtClean="0">
            <a:solidFill>
              <a:schemeClr val="tx1"/>
            </a:solidFill>
            <a:latin typeface="標楷體" panose="03000509000000000000" pitchFamily="65" charset="-120"/>
            <a:ea typeface="標楷體" panose="03000509000000000000" pitchFamily="65" charset="-120"/>
          </a:endParaRPr>
        </a:p>
        <a:p>
          <a:pPr marL="273050" indent="-273050">
            <a:lnSpc>
              <a:spcPts val="2300"/>
            </a:lnSpc>
            <a:spcBef>
              <a:spcPts val="600"/>
            </a:spcBef>
            <a:spcAft>
              <a:spcPts val="600"/>
            </a:spcAft>
          </a:pPr>
          <a:r>
            <a:rPr lang="en-US" altLang="zh-TW" sz="2000" b="0" dirty="0" smtClean="0">
              <a:solidFill>
                <a:schemeClr val="tx1"/>
              </a:solidFill>
              <a:latin typeface="標楷體" panose="03000509000000000000" pitchFamily="65" charset="-120"/>
              <a:ea typeface="標楷體" panose="03000509000000000000" pitchFamily="65" charset="-120"/>
            </a:rPr>
            <a:t>3.</a:t>
          </a:r>
          <a:r>
            <a:rPr lang="zh-TW" altLang="en-US" sz="2000" b="0" dirty="0" smtClean="0">
              <a:solidFill>
                <a:schemeClr val="tx1"/>
              </a:solidFill>
              <a:latin typeface="標楷體" panose="03000509000000000000" pitchFamily="65" charset="-120"/>
              <a:ea typeface="標楷體" panose="03000509000000000000" pitchFamily="65" charset="-120"/>
            </a:rPr>
            <a:t>推薦證券商應就申請</a:t>
          </a:r>
          <a:r>
            <a:rPr lang="zh-TW" altLang="en-US" sz="2000" b="1" dirty="0" smtClean="0">
              <a:solidFill>
                <a:srgbClr val="FF0000"/>
              </a:solidFill>
              <a:latin typeface="標楷體" panose="03000509000000000000" pitchFamily="65" charset="-120"/>
              <a:ea typeface="標楷體" panose="03000509000000000000" pitchFamily="65" charset="-120"/>
            </a:rPr>
            <a:t>公司所提上述措施之可行性及是否落實執行</a:t>
          </a:r>
          <a:r>
            <a:rPr lang="zh-TW" altLang="en-US" sz="2000" b="0" dirty="0" smtClean="0">
              <a:solidFill>
                <a:schemeClr val="tx1"/>
              </a:solidFill>
              <a:latin typeface="標楷體" panose="03000509000000000000" pitchFamily="65" charset="-120"/>
              <a:ea typeface="標楷體" panose="03000509000000000000" pitchFamily="65" charset="-120"/>
            </a:rPr>
            <a:t>，暨其效益等事項予以評估。</a:t>
          </a:r>
          <a:endParaRPr lang="en-US" altLang="zh-TW" sz="2000" b="0" dirty="0" smtClean="0">
            <a:solidFill>
              <a:schemeClr val="tx1"/>
            </a:solidFill>
            <a:latin typeface="標楷體" panose="03000509000000000000" pitchFamily="65" charset="-120"/>
            <a:ea typeface="標楷體" panose="03000509000000000000" pitchFamily="65" charset="-120"/>
          </a:endParaRPr>
        </a:p>
        <a:p>
          <a:pPr marL="273050" indent="-273050" algn="l" defTabSz="800100">
            <a:lnSpc>
              <a:spcPts val="2300"/>
            </a:lnSpc>
            <a:spcBef>
              <a:spcPts val="600"/>
            </a:spcBef>
            <a:spcAft>
              <a:spcPts val="600"/>
            </a:spcAft>
          </a:pPr>
          <a:r>
            <a:rPr lang="en-US" altLang="zh-TW" sz="2000" b="0" dirty="0" smtClean="0">
              <a:solidFill>
                <a:schemeClr val="tx1"/>
              </a:solidFill>
              <a:latin typeface="標楷體" panose="03000509000000000000" pitchFamily="65" charset="-120"/>
              <a:ea typeface="標楷體" panose="03000509000000000000" pitchFamily="65" charset="-120"/>
            </a:rPr>
            <a:t>4.</a:t>
          </a:r>
          <a:r>
            <a:rPr lang="zh-TW" altLang="en-US" sz="2000" b="0" dirty="0" smtClean="0">
              <a:solidFill>
                <a:schemeClr val="tx1"/>
              </a:solidFill>
              <a:latin typeface="標楷體" panose="03000509000000000000" pitchFamily="65" charset="-120"/>
              <a:ea typeface="標楷體" panose="03000509000000000000" pitchFamily="65" charset="-120"/>
            </a:rPr>
            <a:t>瞭解申請公司</a:t>
          </a:r>
          <a:r>
            <a:rPr lang="zh-TW" altLang="en-US" sz="2000" b="1" dirty="0" smtClean="0">
              <a:solidFill>
                <a:srgbClr val="FF0000"/>
              </a:solidFill>
              <a:latin typeface="標楷體" panose="03000509000000000000" pitchFamily="65" charset="-120"/>
              <a:ea typeface="標楷體" panose="03000509000000000000" pitchFamily="65" charset="-120"/>
            </a:rPr>
            <a:t>營運活動現金流量呈淨流出</a:t>
          </a:r>
          <a:r>
            <a:rPr lang="zh-TW" altLang="en-US" sz="2000" b="0" dirty="0" smtClean="0">
              <a:solidFill>
                <a:schemeClr val="tx1"/>
              </a:solidFill>
              <a:latin typeface="標楷體" panose="03000509000000000000" pitchFamily="65" charset="-120"/>
              <a:ea typeface="標楷體" panose="03000509000000000000" pitchFamily="65" charset="-120"/>
            </a:rPr>
            <a:t>之原因及其未來改善營運活動現金流量之具體因應措施</a:t>
          </a:r>
          <a:r>
            <a:rPr lang="zh-TW" altLang="zh-TW" sz="2000" b="0" dirty="0" smtClean="0">
              <a:solidFill>
                <a:schemeClr val="tx1"/>
              </a:solidFill>
              <a:latin typeface="標楷體" panose="03000509000000000000" pitchFamily="65" charset="-120"/>
              <a:ea typeface="標楷體" panose="03000509000000000000" pitchFamily="65" charset="-120"/>
            </a:rPr>
            <a:t>。</a:t>
          </a:r>
          <a:r>
            <a:rPr lang="zh-TW" altLang="en-US" sz="2000" b="0" dirty="0" smtClean="0">
              <a:solidFill>
                <a:schemeClr val="tx1"/>
              </a:solidFill>
              <a:latin typeface="標楷體" panose="03000509000000000000" pitchFamily="65" charset="-120"/>
              <a:ea typeface="標楷體" panose="03000509000000000000" pitchFamily="65" charset="-120"/>
            </a:rPr>
            <a:t>另推薦證券商應就該公司銀行借款還款計劃及營運週轉能力予以評估</a:t>
          </a:r>
          <a:r>
            <a:rPr lang="zh-TW" altLang="zh-TW" sz="2000" b="0" dirty="0" smtClean="0">
              <a:solidFill>
                <a:schemeClr val="tx1"/>
              </a:solidFill>
              <a:latin typeface="標楷體" panose="03000509000000000000" pitchFamily="65" charset="-120"/>
              <a:ea typeface="標楷體" panose="03000509000000000000" pitchFamily="65" charset="-120"/>
            </a:rPr>
            <a:t>。</a:t>
          </a:r>
          <a:endParaRPr lang="en-US" altLang="zh-TW" sz="2000" b="0" dirty="0" smtClean="0">
            <a:solidFill>
              <a:schemeClr val="tx1"/>
            </a:solidFill>
            <a:latin typeface="標楷體" panose="03000509000000000000" pitchFamily="65" charset="-120"/>
            <a:ea typeface="標楷體" panose="03000509000000000000" pitchFamily="65" charset="-120"/>
          </a:endParaRPr>
        </a:p>
      </dgm:t>
    </dgm:pt>
    <dgm:pt modelId="{E3930AA5-E636-41CE-8C99-903ED5A1ED99}" type="sibTrans" cxnId="{C08F7A6B-1F62-482F-A728-DC430CC68AC4}">
      <dgm:prSet/>
      <dgm:spPr/>
      <dgm:t>
        <a:bodyPr/>
        <a:lstStyle/>
        <a:p>
          <a:endParaRPr lang="zh-TW" altLang="en-US"/>
        </a:p>
      </dgm:t>
    </dgm:pt>
    <dgm:pt modelId="{F4F01DCF-CF06-4F7A-9603-26B91DA8A102}" type="parTrans" cxnId="{C08F7A6B-1F62-482F-A728-DC430CC68AC4}">
      <dgm:prSet/>
      <dgm:spPr/>
      <dgm:t>
        <a:bodyPr/>
        <a:lstStyle/>
        <a:p>
          <a:endParaRPr lang="zh-TW" altLang="en-US"/>
        </a:p>
      </dgm:t>
    </dgm:pt>
    <dgm:pt modelId="{4F828EF3-187E-4F6B-A1DE-FC64B4BCBF32}">
      <dgm:prSet phldrT="[文字]" custT="1"/>
      <dgm:spPr>
        <a:solidFill>
          <a:schemeClr val="accent4">
            <a:lumMod val="60000"/>
            <a:lumOff val="40000"/>
          </a:schemeClr>
        </a:solidFill>
        <a:effectLst>
          <a:outerShdw blurRad="50800" dist="38100" dir="2700000" algn="tl" rotWithShape="0">
            <a:prstClr val="black">
              <a:alpha val="40000"/>
            </a:prstClr>
          </a:outerShdw>
        </a:effectLs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zh-TW" altLang="en-US" sz="2000" baseline="0" dirty="0" smtClean="0">
              <a:solidFill>
                <a:schemeClr val="tx1"/>
              </a:solidFill>
              <a:latin typeface="標楷體" panose="03000509000000000000" pitchFamily="65" charset="-120"/>
              <a:ea typeface="標楷體" panose="03000509000000000000" pitchFamily="65" charset="-120"/>
            </a:rPr>
            <a:t>申請公司合併</a:t>
          </a:r>
          <a:r>
            <a:rPr lang="zh-TW" altLang="en-US" sz="2000" b="1" baseline="0" dirty="0" smtClean="0">
              <a:solidFill>
                <a:schemeClr val="tx1"/>
              </a:solidFill>
              <a:latin typeface="標楷體" panose="03000509000000000000" pitchFamily="65" charset="-120"/>
              <a:ea typeface="標楷體" panose="03000509000000000000" pitchFamily="65" charset="-120"/>
            </a:rPr>
            <a:t>應收帳款逾期情況嚴重</a:t>
          </a:r>
          <a:r>
            <a:rPr lang="zh-TW" altLang="en-US" sz="2000" baseline="0" dirty="0" smtClean="0">
              <a:solidFill>
                <a:schemeClr val="tx1"/>
              </a:solidFill>
              <a:latin typeface="標楷體" panose="03000509000000000000" pitchFamily="65" charset="-120"/>
              <a:ea typeface="標楷體" panose="03000509000000000000" pitchFamily="65" charset="-120"/>
            </a:rPr>
            <a:t>、</a:t>
          </a:r>
          <a:r>
            <a:rPr lang="zh-TW" altLang="en-US" sz="2000" b="1" baseline="0" dirty="0" smtClean="0">
              <a:solidFill>
                <a:schemeClr val="tx1"/>
              </a:solidFill>
              <a:latin typeface="標楷體" panose="03000509000000000000" pitchFamily="65" charset="-120"/>
              <a:ea typeface="標楷體" panose="03000509000000000000" pitchFamily="65" charset="-120"/>
            </a:rPr>
            <a:t>存貨備貨金額過高且去化不佳，</a:t>
          </a:r>
          <a:r>
            <a:rPr lang="zh-TW" altLang="en-US" sz="2000" baseline="0" dirty="0" smtClean="0">
              <a:solidFill>
                <a:schemeClr val="tx1"/>
              </a:solidFill>
              <a:latin typeface="標楷體" panose="03000509000000000000" pitchFamily="65" charset="-120"/>
              <a:ea typeface="標楷體" panose="03000509000000000000" pitchFamily="65" charset="-120"/>
            </a:rPr>
            <a:t>造成應收帳款及存貨週轉天數大幅增加</a:t>
          </a:r>
          <a:r>
            <a:rPr lang="zh-TW" altLang="en-US" sz="2000" dirty="0" smtClean="0">
              <a:solidFill>
                <a:schemeClr val="tx1"/>
              </a:solidFill>
              <a:latin typeface="標楷體" panose="03000509000000000000" pitchFamily="65" charset="-120"/>
              <a:ea typeface="標楷體" panose="03000509000000000000" pitchFamily="65" charset="-120"/>
            </a:rPr>
            <a:t>，且</a:t>
          </a:r>
          <a:r>
            <a:rPr lang="zh-TW" altLang="en-US" sz="2000" baseline="0" dirty="0" smtClean="0">
              <a:solidFill>
                <a:schemeClr val="tx1"/>
              </a:solidFill>
              <a:latin typeface="標楷體" panose="03000509000000000000" pitchFamily="65" charset="-120"/>
              <a:ea typeface="標楷體" panose="03000509000000000000" pitchFamily="65" charset="-120"/>
            </a:rPr>
            <a:t>申請年度截至最近期</a:t>
          </a:r>
          <a:r>
            <a:rPr lang="zh-TW" altLang="en-US" sz="2000" b="1" baseline="0" dirty="0" smtClean="0">
              <a:solidFill>
                <a:schemeClr val="tx1"/>
              </a:solidFill>
              <a:latin typeface="標楷體" panose="03000509000000000000" pitchFamily="65" charset="-120"/>
              <a:ea typeface="標楷體" panose="03000509000000000000" pitchFamily="65" charset="-120"/>
            </a:rPr>
            <a:t>營運活動之現金流量呈淨現金流出</a:t>
          </a:r>
          <a:r>
            <a:rPr lang="zh-TW" altLang="en-US" sz="2000" baseline="0" dirty="0" smtClean="0">
              <a:solidFill>
                <a:schemeClr val="tx1"/>
              </a:solidFill>
              <a:latin typeface="標楷體" panose="03000509000000000000" pitchFamily="65" charset="-120"/>
              <a:ea typeface="標楷體" panose="03000509000000000000" pitchFamily="65" charset="-120"/>
            </a:rPr>
            <a:t>。</a:t>
          </a:r>
          <a:endParaRPr lang="en-US" altLang="zh-TW" sz="2000" baseline="0" dirty="0" smtClean="0">
            <a:solidFill>
              <a:schemeClr val="tx1"/>
            </a:solidFill>
            <a:latin typeface="標楷體" panose="03000509000000000000" pitchFamily="65" charset="-120"/>
            <a:ea typeface="標楷體" panose="03000509000000000000" pitchFamily="65" charset="-120"/>
          </a:endParaRPr>
        </a:p>
      </dgm:t>
    </dgm:pt>
    <dgm:pt modelId="{D721C357-FB81-4712-BC15-7D61EACC52ED}" type="sibTrans" cxnId="{F88DD161-F94D-404B-803B-64AD72C1621F}">
      <dgm:prSet/>
      <dgm:spPr/>
      <dgm:t>
        <a:bodyPr/>
        <a:lstStyle/>
        <a:p>
          <a:endParaRPr lang="zh-TW" altLang="en-US"/>
        </a:p>
      </dgm:t>
    </dgm:pt>
    <dgm:pt modelId="{97104284-3030-41AD-A944-0A561696D6BD}" type="parTrans" cxnId="{F88DD161-F94D-404B-803B-64AD72C1621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zh-TW" altLang="en-US"/>
        </a:p>
      </dgm:t>
    </dgm:pt>
    <dgm:pt modelId="{53EE956D-A45E-4D20-8C7A-C50B3D9A0B45}" type="pres">
      <dgm:prSet presAssocID="{A1F7BF9E-AEAC-4272-868D-A344DCCED6EA}" presName="cycle" presStyleCnt="0">
        <dgm:presLayoutVars>
          <dgm:chMax val="1"/>
          <dgm:dir/>
          <dgm:animLvl val="ctr"/>
          <dgm:resizeHandles val="exact"/>
        </dgm:presLayoutVars>
      </dgm:prSet>
      <dgm:spPr/>
      <dgm:t>
        <a:bodyPr/>
        <a:lstStyle/>
        <a:p>
          <a:endParaRPr lang="zh-TW" altLang="en-US"/>
        </a:p>
      </dgm:t>
    </dgm:pt>
    <dgm:pt modelId="{E538B157-66BE-4950-A0CB-6AF0E3AC179A}" type="pres">
      <dgm:prSet presAssocID="{A3382B5F-93C6-4045-BE7F-783F77F53B47}" presName="centerShape" presStyleLbl="node0" presStyleIdx="0" presStyleCnt="1" custScaleX="311101" custScaleY="128861" custLinFactNeighborX="-1162" custLinFactNeighborY="-4680"/>
      <dgm:spPr>
        <a:prstGeom prst="flowChartAlternateProcess">
          <a:avLst/>
        </a:prstGeom>
      </dgm:spPr>
      <dgm:t>
        <a:bodyPr/>
        <a:lstStyle/>
        <a:p>
          <a:endParaRPr lang="zh-TW" altLang="en-US"/>
        </a:p>
      </dgm:t>
    </dgm:pt>
    <dgm:pt modelId="{9C99E85D-51A0-481A-A71F-3BE07654D266}" type="pres">
      <dgm:prSet presAssocID="{97104284-3030-41AD-A944-0A561696D6BD}" presName="parTrans" presStyleLbl="bgSibTrans2D1" presStyleIdx="0" presStyleCnt="1" custAng="59477" custScaleX="50288" custScaleY="77104" custLinFactNeighborX="-3212" custLinFactNeighborY="53622" custRadScaleRad="40317"/>
      <dgm:spPr/>
      <dgm:t>
        <a:bodyPr/>
        <a:lstStyle/>
        <a:p>
          <a:endParaRPr lang="zh-TW" altLang="en-US"/>
        </a:p>
      </dgm:t>
    </dgm:pt>
    <dgm:pt modelId="{19B8D59E-2065-418B-993A-8A835DA8B26B}" type="pres">
      <dgm:prSet presAssocID="{4F828EF3-187E-4F6B-A1DE-FC64B4BCBF32}" presName="node" presStyleLbl="node1" presStyleIdx="0" presStyleCnt="1" custScaleX="319221" custScaleY="69411" custRadScaleRad="92584" custRadScaleInc="-1093">
        <dgm:presLayoutVars>
          <dgm:bulletEnabled val="1"/>
        </dgm:presLayoutVars>
      </dgm:prSet>
      <dgm:spPr>
        <a:prstGeom prst="flowChartAlternateProcess">
          <a:avLst/>
        </a:prstGeom>
      </dgm:spPr>
      <dgm:t>
        <a:bodyPr/>
        <a:lstStyle/>
        <a:p>
          <a:endParaRPr lang="zh-TW" altLang="en-US"/>
        </a:p>
      </dgm:t>
    </dgm:pt>
  </dgm:ptLst>
  <dgm:cxnLst>
    <dgm:cxn modelId="{F88DD161-F94D-404B-803B-64AD72C1621F}" srcId="{A3382B5F-93C6-4045-BE7F-783F77F53B47}" destId="{4F828EF3-187E-4F6B-A1DE-FC64B4BCBF32}" srcOrd="0" destOrd="0" parTransId="{97104284-3030-41AD-A944-0A561696D6BD}" sibTransId="{D721C357-FB81-4712-BC15-7D61EACC52ED}"/>
    <dgm:cxn modelId="{C08F7A6B-1F62-482F-A728-DC430CC68AC4}" srcId="{A1F7BF9E-AEAC-4272-868D-A344DCCED6EA}" destId="{A3382B5F-93C6-4045-BE7F-783F77F53B47}" srcOrd="0" destOrd="0" parTransId="{F4F01DCF-CF06-4F7A-9603-26B91DA8A102}" sibTransId="{E3930AA5-E636-41CE-8C99-903ED5A1ED99}"/>
    <dgm:cxn modelId="{E50D6E69-19ED-4BEF-9AA1-17714D3D4FAE}" type="presOf" srcId="{A3382B5F-93C6-4045-BE7F-783F77F53B47}" destId="{E538B157-66BE-4950-A0CB-6AF0E3AC179A}" srcOrd="0" destOrd="0" presId="urn:microsoft.com/office/officeart/2005/8/layout/radial4"/>
    <dgm:cxn modelId="{7A6B7096-2362-4DA8-A735-2EEE402A96F1}" type="presOf" srcId="{4F828EF3-187E-4F6B-A1DE-FC64B4BCBF32}" destId="{19B8D59E-2065-418B-993A-8A835DA8B26B}" srcOrd="0" destOrd="0" presId="urn:microsoft.com/office/officeart/2005/8/layout/radial4"/>
    <dgm:cxn modelId="{DECB43E4-8E37-4ABF-B967-ACC92CC96E17}" type="presOf" srcId="{97104284-3030-41AD-A944-0A561696D6BD}" destId="{9C99E85D-51A0-481A-A71F-3BE07654D266}" srcOrd="0" destOrd="0" presId="urn:microsoft.com/office/officeart/2005/8/layout/radial4"/>
    <dgm:cxn modelId="{9ECB6820-CD57-41FE-A9C5-ADD9C951508A}" type="presOf" srcId="{A1F7BF9E-AEAC-4272-868D-A344DCCED6EA}" destId="{53EE956D-A45E-4D20-8C7A-C50B3D9A0B45}" srcOrd="0" destOrd="0" presId="urn:microsoft.com/office/officeart/2005/8/layout/radial4"/>
    <dgm:cxn modelId="{6364D6FA-64BB-47DC-A1DA-CB218DB01485}" type="presParOf" srcId="{53EE956D-A45E-4D20-8C7A-C50B3D9A0B45}" destId="{E538B157-66BE-4950-A0CB-6AF0E3AC179A}" srcOrd="0" destOrd="0" presId="urn:microsoft.com/office/officeart/2005/8/layout/radial4"/>
    <dgm:cxn modelId="{AFE64097-557A-4E19-97F3-AF417DDED766}" type="presParOf" srcId="{53EE956D-A45E-4D20-8C7A-C50B3D9A0B45}" destId="{9C99E85D-51A0-481A-A71F-3BE07654D266}" srcOrd="1" destOrd="0" presId="urn:microsoft.com/office/officeart/2005/8/layout/radial4"/>
    <dgm:cxn modelId="{DD1B811F-7839-4CC3-BA26-BB363B90A4F5}" type="presParOf" srcId="{53EE956D-A45E-4D20-8C7A-C50B3D9A0B45}" destId="{19B8D59E-2065-418B-993A-8A835DA8B26B}" srcOrd="2"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F7BF9E-AEAC-4272-868D-A344DCCED6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53EE956D-A45E-4D20-8C7A-C50B3D9A0B45}" type="pres">
      <dgm:prSet presAssocID="{A1F7BF9E-AEAC-4272-868D-A344DCCED6EA}" presName="cycle" presStyleCnt="0">
        <dgm:presLayoutVars>
          <dgm:chMax val="1"/>
          <dgm:dir/>
          <dgm:animLvl val="ctr"/>
          <dgm:resizeHandles val="exact"/>
        </dgm:presLayoutVars>
      </dgm:prSet>
      <dgm:spPr/>
      <dgm:t>
        <a:bodyPr/>
        <a:lstStyle/>
        <a:p>
          <a:endParaRPr lang="zh-TW" altLang="en-US"/>
        </a:p>
      </dgm:t>
    </dgm:pt>
  </dgm:ptLst>
  <dgm:cxnLst>
    <dgm:cxn modelId="{D54B4371-3E2E-4DCA-B400-2CD001956525}" type="presOf" srcId="{A1F7BF9E-AEAC-4272-868D-A344DCCED6EA}" destId="{53EE956D-A45E-4D20-8C7A-C50B3D9A0B45}"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F7BF9E-AEAC-4272-868D-A344DCCED6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4F828EF3-187E-4F6B-A1DE-FC64B4BCBF32}">
      <dgm:prSet phldrT="[文字]" custT="1">
        <dgm:style>
          <a:lnRef idx="1">
            <a:schemeClr val="accent4"/>
          </a:lnRef>
          <a:fillRef idx="2">
            <a:schemeClr val="accent4"/>
          </a:fillRef>
          <a:effectRef idx="1">
            <a:schemeClr val="accent4"/>
          </a:effectRef>
          <a:fontRef idx="minor">
            <a:schemeClr val="dk1"/>
          </a:fontRef>
        </dgm:style>
      </dgm:prSet>
      <dgm:spPr>
        <a:solidFill>
          <a:schemeClr val="accent4">
            <a:lumMod val="60000"/>
            <a:lumOff val="40000"/>
          </a:schemeClr>
        </a:solidFill>
      </dgm:spPr>
      <dgm:t>
        <a:bodyPr/>
        <a:lstStyle/>
        <a:p>
          <a:pPr algn="ctr">
            <a:spcAft>
              <a:spcPts val="300"/>
            </a:spcAft>
          </a:pPr>
          <a:r>
            <a:rPr lang="zh-TW" sz="2000" baseline="0" dirty="0" smtClean="0">
              <a:solidFill>
                <a:schemeClr val="tx1"/>
              </a:solidFill>
              <a:latin typeface="標楷體" panose="03000509000000000000" pitchFamily="65" charset="-120"/>
              <a:ea typeface="標楷體" panose="03000509000000000000" pitchFamily="65" charset="-120"/>
            </a:rPr>
            <a:t>中國地方政府考量招商等</a:t>
          </a:r>
          <a:r>
            <a:rPr lang="zh-TW" altLang="en-US" sz="2000" baseline="0" dirty="0" smtClean="0">
              <a:solidFill>
                <a:schemeClr val="tx1"/>
              </a:solidFill>
              <a:latin typeface="標楷體" panose="03000509000000000000" pitchFamily="65" charset="-120"/>
              <a:ea typeface="標楷體" panose="03000509000000000000" pitchFamily="65" charset="-120"/>
            </a:rPr>
            <a:t>地方自治</a:t>
          </a:r>
          <a:r>
            <a:rPr lang="zh-TW" sz="2000" baseline="0" dirty="0" smtClean="0">
              <a:solidFill>
                <a:schemeClr val="tx1"/>
              </a:solidFill>
              <a:latin typeface="標楷體" panose="03000509000000000000" pitchFamily="65" charset="-120"/>
              <a:ea typeface="標楷體" panose="03000509000000000000" pitchFamily="65" charset="-120"/>
            </a:rPr>
            <a:t>因素，</a:t>
          </a:r>
          <a:endParaRPr lang="en-US" altLang="zh-TW" sz="2000" baseline="0" dirty="0" smtClean="0">
            <a:solidFill>
              <a:schemeClr val="tx1"/>
            </a:solidFill>
            <a:latin typeface="標楷體" panose="03000509000000000000" pitchFamily="65" charset="-120"/>
            <a:ea typeface="標楷體" panose="03000509000000000000" pitchFamily="65" charset="-120"/>
          </a:endParaRPr>
        </a:p>
        <a:p>
          <a:pPr algn="ctr">
            <a:spcAft>
              <a:spcPts val="300"/>
            </a:spcAft>
          </a:pPr>
          <a:r>
            <a:rPr lang="zh-TW" altLang="en-US" sz="2000" baseline="0" dirty="0" smtClean="0">
              <a:solidFill>
                <a:schemeClr val="tx1"/>
              </a:solidFill>
              <a:latin typeface="標楷體" panose="03000509000000000000" pitchFamily="65" charset="-120"/>
              <a:ea typeface="標楷體" panose="03000509000000000000" pitchFamily="65" charset="-120"/>
            </a:rPr>
            <a:t>僅要求公司</a:t>
          </a:r>
          <a:r>
            <a:rPr lang="zh-TW" altLang="en-US" sz="2000" b="1" baseline="0" dirty="0" smtClean="0">
              <a:solidFill>
                <a:schemeClr val="tx1"/>
              </a:solidFill>
              <a:latin typeface="標楷體" panose="03000509000000000000" pitchFamily="65" charset="-120"/>
              <a:ea typeface="標楷體" panose="03000509000000000000" pitchFamily="65" charset="-120"/>
            </a:rPr>
            <a:t>依當地平均工資</a:t>
          </a:r>
          <a:r>
            <a:rPr lang="zh-TW" altLang="en-US" sz="2000" b="0" baseline="0" dirty="0" smtClean="0">
              <a:solidFill>
                <a:schemeClr val="tx1"/>
              </a:solidFill>
              <a:latin typeface="標楷體" panose="03000509000000000000" pitchFamily="65" charset="-120"/>
              <a:ea typeface="標楷體" panose="03000509000000000000" pitchFamily="65" charset="-120"/>
            </a:rPr>
            <a:t>及</a:t>
          </a:r>
          <a:r>
            <a:rPr lang="zh-TW" altLang="en-US" sz="2000" b="1" baseline="0" dirty="0" smtClean="0">
              <a:solidFill>
                <a:schemeClr val="tx1"/>
              </a:solidFill>
              <a:latin typeface="標楷體" panose="03000509000000000000" pitchFamily="65" charset="-120"/>
              <a:ea typeface="標楷體" panose="03000509000000000000" pitchFamily="65" charset="-120"/>
            </a:rPr>
            <a:t>部份員工人數</a:t>
          </a:r>
          <a:r>
            <a:rPr lang="zh-TW" altLang="en-US" sz="2000" baseline="0" dirty="0" smtClean="0">
              <a:solidFill>
                <a:schemeClr val="tx1"/>
              </a:solidFill>
              <a:latin typeface="標楷體" panose="03000509000000000000" pitchFamily="65" charset="-120"/>
              <a:ea typeface="標楷體" panose="03000509000000000000" pitchFamily="65" charset="-120"/>
            </a:rPr>
            <a:t>投保及繳納</a:t>
          </a:r>
          <a:r>
            <a:rPr lang="zh-TW" sz="2000" baseline="0" dirty="0" smtClean="0">
              <a:solidFill>
                <a:schemeClr val="tx1"/>
              </a:solidFill>
              <a:latin typeface="標楷體" panose="03000509000000000000" pitchFamily="65" charset="-120"/>
              <a:ea typeface="標楷體" panose="03000509000000000000" pitchFamily="65" charset="-120"/>
            </a:rPr>
            <a:t>五險一金</a:t>
          </a:r>
          <a:r>
            <a:rPr lang="zh-TW" altLang="en-US" sz="2000" baseline="0" dirty="0" smtClean="0">
              <a:solidFill>
                <a:schemeClr val="tx1"/>
              </a:solidFill>
              <a:latin typeface="標楷體" panose="03000509000000000000" pitchFamily="65" charset="-120"/>
              <a:ea typeface="標楷體" panose="03000509000000000000" pitchFamily="65" charset="-120"/>
            </a:rPr>
            <a:t>。</a:t>
          </a:r>
          <a:endParaRPr lang="en-US" altLang="zh-TW" sz="2000" baseline="0" dirty="0" smtClean="0">
            <a:solidFill>
              <a:schemeClr val="tx1"/>
            </a:solidFill>
            <a:latin typeface="標楷體" panose="03000509000000000000" pitchFamily="65" charset="-120"/>
            <a:ea typeface="標楷體" panose="03000509000000000000" pitchFamily="65" charset="-120"/>
          </a:endParaRPr>
        </a:p>
      </dgm:t>
    </dgm:pt>
    <dgm:pt modelId="{97104284-3030-41AD-A944-0A561696D6BD}" type="parTrans" cxnId="{F88DD161-F94D-404B-803B-64AD72C1621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zh-TW" altLang="en-US"/>
        </a:p>
      </dgm:t>
    </dgm:pt>
    <dgm:pt modelId="{D721C357-FB81-4712-BC15-7D61EACC52ED}" type="sibTrans" cxnId="{F88DD161-F94D-404B-803B-64AD72C1621F}">
      <dgm:prSet/>
      <dgm:spPr/>
      <dgm:t>
        <a:bodyPr/>
        <a:lstStyle/>
        <a:p>
          <a:endParaRPr lang="zh-TW" altLang="en-US"/>
        </a:p>
      </dgm:t>
    </dgm:pt>
    <dgm:pt modelId="{A3382B5F-93C6-4045-BE7F-783F77F53B47}">
      <dgm:prSet phldrT="[文字]" custT="1">
        <dgm:style>
          <a:lnRef idx="1">
            <a:schemeClr val="accent2"/>
          </a:lnRef>
          <a:fillRef idx="2">
            <a:schemeClr val="accent2"/>
          </a:fillRef>
          <a:effectRef idx="1">
            <a:schemeClr val="accent2"/>
          </a:effectRef>
          <a:fontRef idx="minor">
            <a:schemeClr val="dk1"/>
          </a:fontRef>
        </dgm:style>
      </dgm:prSet>
      <dgm:spPr/>
      <dgm:t>
        <a:bodyPr/>
        <a:lstStyle/>
        <a:p>
          <a:pPr lvl="0" algn="ctr">
            <a:lnSpc>
              <a:spcPct val="90000"/>
            </a:lnSpc>
            <a:spcBef>
              <a:spcPct val="0"/>
            </a:spcBef>
            <a:spcAft>
              <a:spcPct val="35000"/>
            </a:spcAft>
          </a:pPr>
          <a:r>
            <a:rPr kumimoji="1" lang="zh-TW" altLang="en-US" sz="2000" b="0" u="sng" kern="1200" dirty="0" smtClean="0">
              <a:solidFill>
                <a:schemeClr val="tx1"/>
              </a:solidFill>
              <a:latin typeface="標楷體" panose="03000509000000000000" pitchFamily="65" charset="-120"/>
              <a:ea typeface="標楷體" panose="03000509000000000000" pitchFamily="65" charset="-120"/>
              <a:cs typeface="+mn-cs"/>
            </a:rPr>
            <a:t>評估重點</a:t>
          </a:r>
          <a:endParaRPr kumimoji="1" lang="en-US" altLang="zh-TW" sz="2000" b="0" u="sng" kern="1200" dirty="0" smtClean="0">
            <a:solidFill>
              <a:schemeClr val="tx1"/>
            </a:solidFill>
            <a:latin typeface="標楷體" panose="03000509000000000000" pitchFamily="65" charset="-120"/>
            <a:ea typeface="標楷體" panose="03000509000000000000" pitchFamily="65" charset="-120"/>
            <a:cs typeface="+mn-cs"/>
          </a:endParaRPr>
        </a:p>
        <a:p>
          <a:pPr marL="268288" lvl="0" indent="-268288" algn="l">
            <a:lnSpc>
              <a:spcPts val="2300"/>
            </a:lnSpc>
            <a:spcBef>
              <a:spcPct val="0"/>
            </a:spcBef>
            <a:spcAft>
              <a:spcPts val="600"/>
            </a:spcAft>
          </a:pPr>
          <a:r>
            <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rPr>
            <a:t>1.</a:t>
          </a:r>
          <a:r>
            <a:rPr kumimoji="1" lang="zh-TW" altLang="en-US" sz="2000" b="0" kern="1200" dirty="0" smtClean="0">
              <a:solidFill>
                <a:schemeClr val="tx1"/>
              </a:solidFill>
              <a:latin typeface="標楷體" panose="03000509000000000000" pitchFamily="65" charset="-120"/>
              <a:ea typeface="標楷體" panose="03000509000000000000" pitchFamily="65" charset="-120"/>
              <a:cs typeface="+mn-cs"/>
            </a:rPr>
            <a:t>申請公司實繳數與依中央所規定之應繳數差額部分，應以中央所規定之工資總額及最近期的在職員工人數為估算基礎，</a:t>
          </a:r>
          <a:r>
            <a:rPr kumimoji="1" lang="zh-TW" altLang="en-US" sz="2000" b="1" kern="1200" dirty="0" smtClean="0">
              <a:solidFill>
                <a:srgbClr val="FF0000"/>
              </a:solidFill>
              <a:latin typeface="標楷體" panose="03000509000000000000" pitchFamily="65" charset="-120"/>
              <a:ea typeface="標楷體" panose="03000509000000000000" pitchFamily="65" charset="-120"/>
              <a:cs typeface="+mn-cs"/>
            </a:rPr>
            <a:t>至少往前估計</a:t>
          </a:r>
          <a:r>
            <a:rPr kumimoji="1" lang="en-US" altLang="zh-TW" sz="2000" b="1" kern="1200" dirty="0" smtClean="0">
              <a:solidFill>
                <a:srgbClr val="FF0000"/>
              </a:solidFill>
              <a:latin typeface="標楷體" panose="03000509000000000000" pitchFamily="65" charset="-120"/>
              <a:ea typeface="標楷體" panose="03000509000000000000" pitchFamily="65" charset="-120"/>
              <a:cs typeface="+mn-cs"/>
            </a:rPr>
            <a:t>3</a:t>
          </a:r>
          <a:r>
            <a:rPr kumimoji="1" lang="zh-TW" altLang="en-US" sz="2000" b="1" kern="1200" dirty="0" smtClean="0">
              <a:solidFill>
                <a:srgbClr val="FF0000"/>
              </a:solidFill>
              <a:latin typeface="標楷體" panose="03000509000000000000" pitchFamily="65" charset="-120"/>
              <a:ea typeface="標楷體" panose="03000509000000000000" pitchFamily="65" charset="-120"/>
              <a:cs typeface="+mn-cs"/>
            </a:rPr>
            <a:t>年度，</a:t>
          </a:r>
          <a:r>
            <a:rPr kumimoji="1" lang="zh-TW" altLang="en-US" sz="2000" b="0" kern="1200" dirty="0" smtClean="0">
              <a:solidFill>
                <a:schemeClr val="tx1"/>
              </a:solidFill>
              <a:latin typeface="標楷體" panose="03000509000000000000" pitchFamily="65" charset="-120"/>
              <a:ea typeface="標楷體" panose="03000509000000000000" pitchFamily="65" charset="-120"/>
              <a:cs typeface="+mn-cs"/>
            </a:rPr>
            <a:t>並據以估列入帳。</a:t>
          </a:r>
          <a:endPar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endParaRPr>
        </a:p>
        <a:p>
          <a:pPr marL="268288" lvl="0" indent="-268288" algn="l">
            <a:lnSpc>
              <a:spcPts val="2300"/>
            </a:lnSpc>
            <a:spcBef>
              <a:spcPct val="0"/>
            </a:spcBef>
            <a:spcAft>
              <a:spcPts val="600"/>
            </a:spcAft>
          </a:pPr>
          <a:r>
            <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rPr>
            <a:t>2.</a:t>
          </a:r>
          <a:r>
            <a:rPr kumimoji="1" lang="zh-TW" sz="2000" b="0" kern="1200" dirty="0" smtClean="0">
              <a:solidFill>
                <a:srgbClr val="FF0000"/>
              </a:solidFill>
              <a:latin typeface="標楷體" panose="03000509000000000000" pitchFamily="65" charset="-120"/>
              <a:ea typeface="標楷體" panose="03000509000000000000" pitchFamily="65" charset="-120"/>
              <a:cs typeface="+mn-cs"/>
            </a:rPr>
            <a:t>上櫃掛牌後，申請公司除應依循各地方政府要求投保內容足額繳</a:t>
          </a:r>
          <a:r>
            <a:rPr kumimoji="1" lang="zh-TW" altLang="zh-TW" sz="2000" b="0" kern="1200" dirty="0" smtClean="0">
              <a:solidFill>
                <a:srgbClr val="FF0000"/>
              </a:solidFill>
              <a:latin typeface="標楷體" panose="03000509000000000000" pitchFamily="65" charset="-120"/>
              <a:ea typeface="標楷體" panose="03000509000000000000" pitchFamily="65" charset="-120"/>
              <a:cs typeface="+mn-cs"/>
            </a:rPr>
            <a:t>納外，</a:t>
          </a:r>
          <a:r>
            <a:rPr kumimoji="1" lang="zh-TW" sz="2000" b="0" kern="1200" dirty="0" smtClean="0">
              <a:solidFill>
                <a:srgbClr val="FF0000"/>
              </a:solidFill>
              <a:latin typeface="標楷體" panose="03000509000000000000" pitchFamily="65" charset="-120"/>
              <a:ea typeface="標楷體" panose="03000509000000000000" pitchFamily="65" charset="-120"/>
              <a:cs typeface="+mn-cs"/>
            </a:rPr>
            <a:t>尚需對於無法全數繳納部分，由簽證會計師複核後每季估</a:t>
          </a:r>
          <a:r>
            <a:rPr kumimoji="1" lang="zh-TW" altLang="zh-TW" sz="2000" b="0" kern="1200" dirty="0" smtClean="0">
              <a:solidFill>
                <a:srgbClr val="FF0000"/>
              </a:solidFill>
              <a:latin typeface="標楷體" panose="03000509000000000000" pitchFamily="65" charset="-120"/>
              <a:ea typeface="標楷體" panose="03000509000000000000" pitchFamily="65" charset="-120"/>
              <a:cs typeface="+mn-cs"/>
            </a:rPr>
            <a:t>列入帳。</a:t>
          </a:r>
          <a:r>
            <a:rPr kumimoji="1" lang="zh-TW" altLang="en-US" sz="2000" b="0" kern="1200" dirty="0" smtClean="0">
              <a:solidFill>
                <a:srgbClr val="FF0000"/>
              </a:solidFill>
              <a:latin typeface="標楷體" panose="03000509000000000000" pitchFamily="65" charset="-120"/>
              <a:ea typeface="標楷體" panose="03000509000000000000" pitchFamily="65" charset="-120"/>
              <a:cs typeface="+mn-cs"/>
            </a:rPr>
            <a:t>         </a:t>
          </a:r>
          <a:endParaRPr kumimoji="1" lang="en-US" altLang="zh-TW" sz="2000" b="0" kern="1200" dirty="0" smtClean="0">
            <a:solidFill>
              <a:srgbClr val="FF0000"/>
            </a:solidFill>
            <a:latin typeface="標楷體" panose="03000509000000000000" pitchFamily="65" charset="-120"/>
            <a:ea typeface="標楷體" panose="03000509000000000000" pitchFamily="65" charset="-120"/>
            <a:cs typeface="+mn-cs"/>
          </a:endParaRPr>
        </a:p>
        <a:p>
          <a:pPr lvl="0" algn="l">
            <a:lnSpc>
              <a:spcPts val="2300"/>
            </a:lnSpc>
            <a:spcBef>
              <a:spcPct val="0"/>
            </a:spcBef>
            <a:spcAft>
              <a:spcPts val="600"/>
            </a:spcAft>
          </a:pPr>
          <a:r>
            <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rPr>
            <a:t>3.</a:t>
          </a:r>
          <a:r>
            <a:rPr kumimoji="1" lang="zh-TW" altLang="zh-TW" sz="2000" b="0" kern="1200" dirty="0" smtClean="0">
              <a:solidFill>
                <a:schemeClr val="tx1"/>
              </a:solidFill>
              <a:latin typeface="標楷體" panose="03000509000000000000" pitchFamily="65" charset="-120"/>
              <a:ea typeface="標楷體" panose="03000509000000000000" pitchFamily="65" charset="-120"/>
              <a:cs typeface="+mn-cs"/>
            </a:rPr>
            <a:t>申請上櫃時應取具生產基地所屬</a:t>
          </a:r>
          <a:r>
            <a:rPr kumimoji="1" lang="zh-TW" altLang="zh-TW" sz="2000" b="1" kern="1200" dirty="0" smtClean="0">
              <a:solidFill>
                <a:srgbClr val="FF0000"/>
              </a:solidFill>
              <a:latin typeface="標楷體" panose="03000509000000000000" pitchFamily="65" charset="-120"/>
              <a:ea typeface="標楷體" panose="03000509000000000000" pitchFamily="65" charset="-120"/>
              <a:cs typeface="+mn-cs"/>
            </a:rPr>
            <a:t>地方政府出具之「合規繳納證」</a:t>
          </a:r>
          <a:r>
            <a:rPr kumimoji="1" lang="zh-TW" altLang="en-US" sz="2000" b="0" kern="1200" dirty="0" smtClean="0">
              <a:solidFill>
                <a:schemeClr val="tx1"/>
              </a:solidFill>
              <a:latin typeface="標楷體" panose="03000509000000000000" pitchFamily="65" charset="-120"/>
              <a:ea typeface="標楷體" panose="03000509000000000000" pitchFamily="65" charset="-120"/>
              <a:cs typeface="+mn-cs"/>
            </a:rPr>
            <a:t>。</a:t>
          </a:r>
          <a:endPar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endParaRPr>
        </a:p>
        <a:p>
          <a:pPr marL="268288" lvl="0" indent="-268288" algn="l">
            <a:lnSpc>
              <a:spcPts val="2300"/>
            </a:lnSpc>
            <a:spcBef>
              <a:spcPct val="0"/>
            </a:spcBef>
            <a:spcAft>
              <a:spcPts val="600"/>
            </a:spcAft>
          </a:pPr>
          <a:r>
            <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rPr>
            <a:t>4.</a:t>
          </a:r>
          <a:r>
            <a:rPr kumimoji="1" lang="zh-TW" altLang="en-US" sz="2000" b="0" kern="1200" dirty="0" smtClean="0">
              <a:solidFill>
                <a:schemeClr val="tx1"/>
              </a:solidFill>
              <a:latin typeface="標楷體" panose="03000509000000000000" pitchFamily="65" charset="-120"/>
              <a:ea typeface="標楷體" panose="03000509000000000000" pitchFamily="65" charset="-120"/>
              <a:cs typeface="+mn-cs"/>
            </a:rPr>
            <a:t>由公司負責人承諾若未來被要求補繳或相關罰款由其個人自行承           擔。</a:t>
          </a:r>
          <a:endParaRPr kumimoji="1" lang="en-US" altLang="zh-TW" sz="2000" b="0" kern="1200" dirty="0" smtClean="0">
            <a:solidFill>
              <a:schemeClr val="tx1"/>
            </a:solidFill>
            <a:latin typeface="標楷體" panose="03000509000000000000" pitchFamily="65" charset="-120"/>
            <a:ea typeface="標楷體" panose="03000509000000000000" pitchFamily="65" charset="-120"/>
            <a:cs typeface="+mn-cs"/>
          </a:endParaRPr>
        </a:p>
      </dgm:t>
    </dgm:pt>
    <dgm:pt modelId="{E3930AA5-E636-41CE-8C99-903ED5A1ED99}" type="sibTrans" cxnId="{C08F7A6B-1F62-482F-A728-DC430CC68AC4}">
      <dgm:prSet/>
      <dgm:spPr/>
      <dgm:t>
        <a:bodyPr/>
        <a:lstStyle/>
        <a:p>
          <a:endParaRPr lang="zh-TW" altLang="en-US"/>
        </a:p>
      </dgm:t>
    </dgm:pt>
    <dgm:pt modelId="{F4F01DCF-CF06-4F7A-9603-26B91DA8A102}" type="parTrans" cxnId="{C08F7A6B-1F62-482F-A728-DC430CC68AC4}">
      <dgm:prSet/>
      <dgm:spPr/>
      <dgm:t>
        <a:bodyPr/>
        <a:lstStyle/>
        <a:p>
          <a:endParaRPr lang="zh-TW" altLang="en-US"/>
        </a:p>
      </dgm:t>
    </dgm:pt>
    <dgm:pt modelId="{53EE956D-A45E-4D20-8C7A-C50B3D9A0B45}" type="pres">
      <dgm:prSet presAssocID="{A1F7BF9E-AEAC-4272-868D-A344DCCED6EA}" presName="cycle" presStyleCnt="0">
        <dgm:presLayoutVars>
          <dgm:chMax val="1"/>
          <dgm:dir/>
          <dgm:animLvl val="ctr"/>
          <dgm:resizeHandles val="exact"/>
        </dgm:presLayoutVars>
      </dgm:prSet>
      <dgm:spPr/>
      <dgm:t>
        <a:bodyPr/>
        <a:lstStyle/>
        <a:p>
          <a:endParaRPr lang="zh-TW" altLang="en-US"/>
        </a:p>
      </dgm:t>
    </dgm:pt>
    <dgm:pt modelId="{E538B157-66BE-4950-A0CB-6AF0E3AC179A}" type="pres">
      <dgm:prSet presAssocID="{A3382B5F-93C6-4045-BE7F-783F77F53B47}" presName="centerShape" presStyleLbl="node0" presStyleIdx="0" presStyleCnt="1" custScaleX="370370" custScaleY="169172" custLinFactNeighborX="0" custLinFactNeighborY="-2071"/>
      <dgm:spPr>
        <a:prstGeom prst="flowChartAlternateProcess">
          <a:avLst/>
        </a:prstGeom>
      </dgm:spPr>
      <dgm:t>
        <a:bodyPr/>
        <a:lstStyle/>
        <a:p>
          <a:endParaRPr lang="zh-TW" altLang="en-US"/>
        </a:p>
      </dgm:t>
    </dgm:pt>
    <dgm:pt modelId="{9C99E85D-51A0-481A-A71F-3BE07654D266}" type="pres">
      <dgm:prSet presAssocID="{97104284-3030-41AD-A944-0A561696D6BD}" presName="parTrans" presStyleLbl="bgSibTrans2D1" presStyleIdx="0" presStyleCnt="1" custAng="59477" custFlipHor="0" custScaleX="132954" custScaleY="120501" custLinFactNeighborX="-3849" custLinFactNeighborY="43164"/>
      <dgm:spPr/>
      <dgm:t>
        <a:bodyPr/>
        <a:lstStyle/>
        <a:p>
          <a:endParaRPr lang="zh-TW" altLang="en-US"/>
        </a:p>
      </dgm:t>
    </dgm:pt>
    <dgm:pt modelId="{19B8D59E-2065-418B-993A-8A835DA8B26B}" type="pres">
      <dgm:prSet presAssocID="{4F828EF3-187E-4F6B-A1DE-FC64B4BCBF32}" presName="node" presStyleLbl="node1" presStyleIdx="0" presStyleCnt="1" custScaleX="384669" custScaleY="49195" custRadScaleRad="96784">
        <dgm:presLayoutVars>
          <dgm:bulletEnabled val="1"/>
        </dgm:presLayoutVars>
      </dgm:prSet>
      <dgm:spPr>
        <a:prstGeom prst="flowChartAlternateProcess">
          <a:avLst/>
        </a:prstGeom>
      </dgm:spPr>
      <dgm:t>
        <a:bodyPr/>
        <a:lstStyle/>
        <a:p>
          <a:endParaRPr lang="zh-TW" altLang="en-US"/>
        </a:p>
      </dgm:t>
    </dgm:pt>
  </dgm:ptLst>
  <dgm:cxnLst>
    <dgm:cxn modelId="{F88DD161-F94D-404B-803B-64AD72C1621F}" srcId="{A3382B5F-93C6-4045-BE7F-783F77F53B47}" destId="{4F828EF3-187E-4F6B-A1DE-FC64B4BCBF32}" srcOrd="0" destOrd="0" parTransId="{97104284-3030-41AD-A944-0A561696D6BD}" sibTransId="{D721C357-FB81-4712-BC15-7D61EACC52ED}"/>
    <dgm:cxn modelId="{7BA609A9-650B-4E1F-9AAF-24CA9D832662}" type="presOf" srcId="{A1F7BF9E-AEAC-4272-868D-A344DCCED6EA}" destId="{53EE956D-A45E-4D20-8C7A-C50B3D9A0B45}" srcOrd="0" destOrd="0" presId="urn:microsoft.com/office/officeart/2005/8/layout/radial4"/>
    <dgm:cxn modelId="{C08F7A6B-1F62-482F-A728-DC430CC68AC4}" srcId="{A1F7BF9E-AEAC-4272-868D-A344DCCED6EA}" destId="{A3382B5F-93C6-4045-BE7F-783F77F53B47}" srcOrd="0" destOrd="0" parTransId="{F4F01DCF-CF06-4F7A-9603-26B91DA8A102}" sibTransId="{E3930AA5-E636-41CE-8C99-903ED5A1ED99}"/>
    <dgm:cxn modelId="{05A48FA4-6BEA-41FD-85A9-BA390DD4BEE2}" type="presOf" srcId="{4F828EF3-187E-4F6B-A1DE-FC64B4BCBF32}" destId="{19B8D59E-2065-418B-993A-8A835DA8B26B}" srcOrd="0" destOrd="0" presId="urn:microsoft.com/office/officeart/2005/8/layout/radial4"/>
    <dgm:cxn modelId="{20E0DCA5-0A7B-4E83-8448-73448B8FCF55}" type="presOf" srcId="{A3382B5F-93C6-4045-BE7F-783F77F53B47}" destId="{E538B157-66BE-4950-A0CB-6AF0E3AC179A}" srcOrd="0" destOrd="0" presId="urn:microsoft.com/office/officeart/2005/8/layout/radial4"/>
    <dgm:cxn modelId="{93921E77-EFEB-405D-B1B1-57FBC08704F0}" type="presOf" srcId="{97104284-3030-41AD-A944-0A561696D6BD}" destId="{9C99E85D-51A0-481A-A71F-3BE07654D266}" srcOrd="0" destOrd="0" presId="urn:microsoft.com/office/officeart/2005/8/layout/radial4"/>
    <dgm:cxn modelId="{44E880A0-10B2-457D-87AC-2E03271A67D7}" type="presParOf" srcId="{53EE956D-A45E-4D20-8C7A-C50B3D9A0B45}" destId="{E538B157-66BE-4950-A0CB-6AF0E3AC179A}" srcOrd="0" destOrd="0" presId="urn:microsoft.com/office/officeart/2005/8/layout/radial4"/>
    <dgm:cxn modelId="{86BF7B44-DA0B-4125-B5F2-4F60D995CFBB}" type="presParOf" srcId="{53EE956D-A45E-4D20-8C7A-C50B3D9A0B45}" destId="{9C99E85D-51A0-481A-A71F-3BE07654D266}" srcOrd="1" destOrd="0" presId="urn:microsoft.com/office/officeart/2005/8/layout/radial4"/>
    <dgm:cxn modelId="{79701E61-3EA0-40BC-AFB3-F18C8906BE8E}" type="presParOf" srcId="{53EE956D-A45E-4D20-8C7A-C50B3D9A0B45}" destId="{19B8D59E-2065-418B-993A-8A835DA8B26B}" srcOrd="2"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F7BF9E-AEAC-4272-868D-A344DCCED6E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53EE956D-A45E-4D20-8C7A-C50B3D9A0B45}" type="pres">
      <dgm:prSet presAssocID="{A1F7BF9E-AEAC-4272-868D-A344DCCED6EA}" presName="cycle" presStyleCnt="0">
        <dgm:presLayoutVars>
          <dgm:chMax val="1"/>
          <dgm:dir/>
          <dgm:animLvl val="ctr"/>
          <dgm:resizeHandles val="exact"/>
        </dgm:presLayoutVars>
      </dgm:prSet>
      <dgm:spPr/>
      <dgm:t>
        <a:bodyPr/>
        <a:lstStyle/>
        <a:p>
          <a:endParaRPr lang="zh-TW" altLang="en-US"/>
        </a:p>
      </dgm:t>
    </dgm:pt>
  </dgm:ptLst>
  <dgm:cxnLst>
    <dgm:cxn modelId="{DA48DE0E-5DEA-415A-BB63-66527F5F1559}" type="presOf" srcId="{A1F7BF9E-AEAC-4272-868D-A344DCCED6EA}" destId="{53EE956D-A45E-4D20-8C7A-C50B3D9A0B45}"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946400" cy="461962"/>
          </a:xfrm>
          <a:prstGeom prst="rect">
            <a:avLst/>
          </a:prstGeom>
          <a:noFill/>
          <a:ln w="9525">
            <a:noFill/>
            <a:miter lim="800000"/>
            <a:headEnd/>
            <a:tailEnd/>
          </a:ln>
          <a:effectLst/>
        </p:spPr>
        <p:txBody>
          <a:bodyPr vert="horz" wrap="square" lIns="19320" tIns="0" rIns="19320" bIns="0" numCol="1" anchor="t" anchorCtr="0" compatLnSpc="1">
            <a:prstTxWarp prst="textNoShape">
              <a:avLst/>
            </a:prstTxWarp>
          </a:bodyPr>
          <a:lstStyle>
            <a:lvl1pP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5" name="Rectangle 3"/>
          <p:cNvSpPr>
            <a:spLocks noGrp="1" noChangeArrowheads="1"/>
          </p:cNvSpPr>
          <p:nvPr>
            <p:ph type="dt" sz="quarter" idx="1"/>
          </p:nvPr>
        </p:nvSpPr>
        <p:spPr bwMode="auto">
          <a:xfrm>
            <a:off x="3851275" y="11113"/>
            <a:ext cx="2946400" cy="461962"/>
          </a:xfrm>
          <a:prstGeom prst="rect">
            <a:avLst/>
          </a:prstGeom>
          <a:noFill/>
          <a:ln w="9525">
            <a:noFill/>
            <a:miter lim="800000"/>
            <a:headEnd/>
            <a:tailEnd/>
          </a:ln>
          <a:effectLst/>
        </p:spPr>
        <p:txBody>
          <a:bodyPr vert="horz" wrap="square" lIns="19320" tIns="0" rIns="19320" bIns="0" numCol="1" anchor="t" anchorCtr="0" compatLnSpc="1">
            <a:prstTxWarp prst="textNoShape">
              <a:avLst/>
            </a:prstTxWarp>
          </a:bodyPr>
          <a:lstStyle>
            <a:lvl1pPr algn="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6" name="Rectangle 4"/>
          <p:cNvSpPr>
            <a:spLocks noGrp="1" noChangeArrowheads="1"/>
          </p:cNvSpPr>
          <p:nvPr>
            <p:ph type="ftr" sz="quarter" idx="2"/>
          </p:nvPr>
        </p:nvSpPr>
        <p:spPr bwMode="auto">
          <a:xfrm>
            <a:off x="0" y="9401175"/>
            <a:ext cx="2946400" cy="461963"/>
          </a:xfrm>
          <a:prstGeom prst="rect">
            <a:avLst/>
          </a:prstGeom>
          <a:noFill/>
          <a:ln w="9525">
            <a:noFill/>
            <a:miter lim="800000"/>
            <a:headEnd/>
            <a:tailEnd/>
          </a:ln>
          <a:effectLst/>
        </p:spPr>
        <p:txBody>
          <a:bodyPr vert="horz" wrap="square" lIns="19320" tIns="0" rIns="19320" bIns="0" numCol="1" anchor="b" anchorCtr="0" compatLnSpc="1">
            <a:prstTxWarp prst="textNoShape">
              <a:avLst/>
            </a:prstTxWarp>
          </a:bodyPr>
          <a:lstStyle>
            <a:lvl1pPr defTabSz="928688" eaLnBrk="0" hangingPunct="0">
              <a:lnSpc>
                <a:spcPct val="100000"/>
              </a:lnSpc>
              <a:spcBef>
                <a:spcPct val="0"/>
              </a:spcBef>
              <a:buClrTx/>
              <a:buFontTx/>
              <a:buNone/>
              <a:defRPr sz="1000" i="1">
                <a:effectLst/>
                <a:latin typeface="細明體" pitchFamily="49" charset="-120"/>
                <a:ea typeface="細明體" pitchFamily="49" charset="-120"/>
              </a:defRPr>
            </a:lvl1pPr>
          </a:lstStyle>
          <a:p>
            <a:pPr>
              <a:defRPr/>
            </a:pPr>
            <a:endParaRPr lang="en-US" altLang="zh-TW"/>
          </a:p>
        </p:txBody>
      </p:sp>
      <p:sp>
        <p:nvSpPr>
          <p:cNvPr id="3077" name="Rectangle 5"/>
          <p:cNvSpPr>
            <a:spLocks noGrp="1" noChangeArrowheads="1"/>
          </p:cNvSpPr>
          <p:nvPr>
            <p:ph type="sldNum" sz="quarter" idx="3"/>
          </p:nvPr>
        </p:nvSpPr>
        <p:spPr bwMode="auto">
          <a:xfrm>
            <a:off x="3690938" y="9301163"/>
            <a:ext cx="2946400" cy="460375"/>
          </a:xfrm>
          <a:prstGeom prst="rect">
            <a:avLst/>
          </a:prstGeom>
          <a:noFill/>
          <a:ln w="9525">
            <a:noFill/>
            <a:miter lim="800000"/>
            <a:headEnd/>
            <a:tailEnd/>
          </a:ln>
          <a:effectLst/>
        </p:spPr>
        <p:txBody>
          <a:bodyPr vert="horz" wrap="square" lIns="19320" tIns="0" rIns="19320" bIns="0" numCol="1" anchor="b"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fld id="{BBA961D3-0A4D-47DE-AA2E-3A968AC89E18}" type="slidenum">
              <a:rPr lang="en-US" altLang="zh-TW"/>
              <a:pPr>
                <a:defRPr/>
              </a:pPr>
              <a:t>‹#›</a:t>
            </a:fld>
            <a:endParaRPr lang="en-US" altLang="zh-TW"/>
          </a:p>
        </p:txBody>
      </p:sp>
    </p:spTree>
    <p:extLst>
      <p:ext uri="{BB962C8B-B14F-4D97-AF65-F5344CB8AC3E}">
        <p14:creationId xmlns:p14="http://schemas.microsoft.com/office/powerpoint/2010/main" val="2088614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60375"/>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lvl1pP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56323" name="Rectangle 3"/>
          <p:cNvSpPr>
            <a:spLocks noGrp="1" noChangeArrowheads="1"/>
          </p:cNvSpPr>
          <p:nvPr>
            <p:ph type="dt" idx="1"/>
          </p:nvPr>
        </p:nvSpPr>
        <p:spPr bwMode="auto">
          <a:xfrm>
            <a:off x="3832225" y="0"/>
            <a:ext cx="2971800" cy="460375"/>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130052" name="Rectangle 4"/>
          <p:cNvSpPr>
            <a:spLocks noGrp="1" noRot="1" noChangeAspect="1" noChangeArrowheads="1" noTextEdit="1"/>
          </p:cNvSpPr>
          <p:nvPr>
            <p:ph type="sldImg" idx="2"/>
          </p:nvPr>
        </p:nvSpPr>
        <p:spPr bwMode="auto">
          <a:xfrm>
            <a:off x="701675" y="766763"/>
            <a:ext cx="5314950" cy="3681412"/>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8213" y="4678363"/>
            <a:ext cx="4927600" cy="4448175"/>
          </a:xfrm>
          <a:prstGeom prst="rect">
            <a:avLst/>
          </a:prstGeom>
          <a:noFill/>
          <a:ln w="12700">
            <a:noFill/>
            <a:miter lim="800000"/>
            <a:headEnd type="none" w="sm" len="sm"/>
            <a:tailEnd type="none" w="sm" len="sm"/>
          </a:ln>
          <a:effectLst/>
        </p:spPr>
        <p:txBody>
          <a:bodyPr vert="horz" wrap="square" lIns="92735" tIns="46367" rIns="92735" bIns="46367"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6326" name="Rectangle 6"/>
          <p:cNvSpPr>
            <a:spLocks noGrp="1" noChangeArrowheads="1"/>
          </p:cNvSpPr>
          <p:nvPr>
            <p:ph type="ftr" sz="quarter" idx="4"/>
          </p:nvPr>
        </p:nvSpPr>
        <p:spPr bwMode="auto">
          <a:xfrm>
            <a:off x="0" y="9356725"/>
            <a:ext cx="2971800" cy="536575"/>
          </a:xfrm>
          <a:prstGeom prst="rect">
            <a:avLst/>
          </a:prstGeom>
          <a:noFill/>
          <a:ln w="12700">
            <a:noFill/>
            <a:miter lim="800000"/>
            <a:headEnd type="none" w="sm" len="sm"/>
            <a:tailEnd type="none" w="sm" len="sm"/>
          </a:ln>
          <a:effectLst/>
        </p:spPr>
        <p:txBody>
          <a:bodyPr vert="horz" wrap="square" lIns="92735" tIns="46367" rIns="92735" bIns="46367" numCol="1" anchor="b" anchorCtr="0" compatLnSpc="1">
            <a:prstTxWarp prst="textNoShape">
              <a:avLst/>
            </a:prstTxWarp>
          </a:bodyPr>
          <a:lstStyle>
            <a:lvl1pP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endParaRPr lang="en-US" altLang="zh-TW"/>
          </a:p>
        </p:txBody>
      </p:sp>
      <p:sp>
        <p:nvSpPr>
          <p:cNvPr id="56327" name="Rectangle 7"/>
          <p:cNvSpPr>
            <a:spLocks noGrp="1" noChangeArrowheads="1"/>
          </p:cNvSpPr>
          <p:nvPr>
            <p:ph type="sldNum" sz="quarter" idx="5"/>
          </p:nvPr>
        </p:nvSpPr>
        <p:spPr bwMode="auto">
          <a:xfrm>
            <a:off x="3832225" y="9356725"/>
            <a:ext cx="2971800" cy="536575"/>
          </a:xfrm>
          <a:prstGeom prst="rect">
            <a:avLst/>
          </a:prstGeom>
          <a:noFill/>
          <a:ln w="12700">
            <a:noFill/>
            <a:miter lim="800000"/>
            <a:headEnd type="none" w="sm" len="sm"/>
            <a:tailEnd type="none" w="sm" len="sm"/>
          </a:ln>
          <a:effectLst/>
        </p:spPr>
        <p:txBody>
          <a:bodyPr vert="horz" wrap="square" lIns="92735" tIns="46367" rIns="92735" bIns="46367" numCol="1" anchor="b" anchorCtr="0" compatLnSpc="1">
            <a:prstTxWarp prst="textNoShape">
              <a:avLst/>
            </a:prstTxWarp>
          </a:bodyPr>
          <a:lstStyle>
            <a:lvl1pPr algn="r" defTabSz="928688" eaLnBrk="0" hangingPunct="0">
              <a:lnSpc>
                <a:spcPct val="100000"/>
              </a:lnSpc>
              <a:spcBef>
                <a:spcPct val="0"/>
              </a:spcBef>
              <a:buClrTx/>
              <a:buFontTx/>
              <a:buNone/>
              <a:defRPr sz="1200" i="1">
                <a:effectLst/>
                <a:latin typeface="細明體" pitchFamily="49" charset="-120"/>
                <a:ea typeface="細明體" pitchFamily="49" charset="-120"/>
              </a:defRPr>
            </a:lvl1pPr>
          </a:lstStyle>
          <a:p>
            <a:pPr>
              <a:defRPr/>
            </a:pPr>
            <a:fld id="{AE69BBF4-6F98-4599-B4FE-DFD294ECE735}" type="slidenum">
              <a:rPr lang="en-US" altLang="zh-TW"/>
              <a:pPr>
                <a:defRPr/>
              </a:pPr>
              <a:t>‹#›</a:t>
            </a:fld>
            <a:endParaRPr lang="en-US" altLang="zh-TW"/>
          </a:p>
        </p:txBody>
      </p:sp>
    </p:spTree>
    <p:extLst>
      <p:ext uri="{BB962C8B-B14F-4D97-AF65-F5344CB8AC3E}">
        <p14:creationId xmlns:p14="http://schemas.microsoft.com/office/powerpoint/2010/main" val="1961692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1pPr>
    <a:lvl2pPr marL="4572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2pPr>
    <a:lvl3pPr marL="9144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3pPr>
    <a:lvl4pPr marL="13716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4pPr>
    <a:lvl5pPr marL="1828800" algn="l" rtl="0" eaLnBrk="0" fontAlgn="base" hangingPunct="0">
      <a:spcBef>
        <a:spcPct val="30000"/>
      </a:spcBef>
      <a:spcAft>
        <a:spcPct val="0"/>
      </a:spcAft>
      <a:defRPr kumimoji="1" sz="1200" kern="1200">
        <a:solidFill>
          <a:schemeClr val="tx1"/>
        </a:solidFill>
        <a:latin typeface="細明體" pitchFamily="49" charset="-120"/>
        <a:ea typeface="細明體" pitchFamily="49"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3280449-CE0B-4805-9AE5-BFA4879FD34A}" type="slidenum">
              <a:rPr lang="en-US" altLang="zh-TW" smtClean="0"/>
              <a:pPr/>
              <a:t>1</a:t>
            </a:fld>
            <a:endParaRPr lang="en-US" altLang="zh-TW" smtClean="0"/>
          </a:p>
        </p:txBody>
      </p:sp>
      <p:sp>
        <p:nvSpPr>
          <p:cNvPr id="131075" name="Rectangle 1026"/>
          <p:cNvSpPr>
            <a:spLocks noGrp="1" noRot="1" noChangeAspect="1" noChangeArrowheads="1" noTextEdit="1"/>
          </p:cNvSpPr>
          <p:nvPr>
            <p:ph type="sldImg"/>
          </p:nvPr>
        </p:nvSpPr>
        <p:spPr>
          <a:xfrm>
            <a:off x="701675" y="766763"/>
            <a:ext cx="5314950" cy="3681412"/>
          </a:xfrm>
          <a:ln/>
        </p:spPr>
      </p:sp>
      <p:sp>
        <p:nvSpPr>
          <p:cNvPr id="131076" name="Rectangle 1027"/>
          <p:cNvSpPr>
            <a:spLocks noGrp="1" noChangeArrowheads="1"/>
          </p:cNvSpPr>
          <p:nvPr>
            <p:ph type="body" idx="1"/>
          </p:nvPr>
        </p:nvSpPr>
        <p:spPr>
          <a:noFill/>
          <a:ln w="9525"/>
        </p:spPr>
        <p:txBody>
          <a:bodyPr/>
          <a:lstStyle/>
          <a:p>
            <a:endParaRPr lang="zh-TW" altLang="zh-TW" smtClean="0"/>
          </a:p>
        </p:txBody>
      </p:sp>
    </p:spTree>
    <p:extLst>
      <p:ext uri="{BB962C8B-B14F-4D97-AF65-F5344CB8AC3E}">
        <p14:creationId xmlns:p14="http://schemas.microsoft.com/office/powerpoint/2010/main" val="192748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solidFill>
                  <a:prstClr val="black"/>
                </a:solidFill>
              </a:rPr>
              <a:pPr>
                <a:defRPr/>
              </a:pPr>
              <a:t>22</a:t>
            </a:fld>
            <a:endParaRPr lang="en-US" altLang="zh-TW">
              <a:solidFill>
                <a:prstClr val="black"/>
              </a:solidFill>
            </a:endParaRPr>
          </a:p>
        </p:txBody>
      </p:sp>
    </p:spTree>
    <p:extLst>
      <p:ext uri="{BB962C8B-B14F-4D97-AF65-F5344CB8AC3E}">
        <p14:creationId xmlns:p14="http://schemas.microsoft.com/office/powerpoint/2010/main" val="21639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23</a:t>
            </a:fld>
            <a:endParaRPr lang="en-US" altLang="zh-TW"/>
          </a:p>
        </p:txBody>
      </p:sp>
    </p:spTree>
    <p:extLst>
      <p:ext uri="{BB962C8B-B14F-4D97-AF65-F5344CB8AC3E}">
        <p14:creationId xmlns:p14="http://schemas.microsoft.com/office/powerpoint/2010/main" val="2757161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24</a:t>
            </a:fld>
            <a:endParaRPr lang="en-US" altLang="zh-TW"/>
          </a:p>
        </p:txBody>
      </p:sp>
    </p:spTree>
    <p:extLst>
      <p:ext uri="{BB962C8B-B14F-4D97-AF65-F5344CB8AC3E}">
        <p14:creationId xmlns:p14="http://schemas.microsoft.com/office/powerpoint/2010/main" val="194025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25</a:t>
            </a:fld>
            <a:endParaRPr lang="en-US" altLang="zh-TW"/>
          </a:p>
        </p:txBody>
      </p:sp>
    </p:spTree>
    <p:extLst>
      <p:ext uri="{BB962C8B-B14F-4D97-AF65-F5344CB8AC3E}">
        <p14:creationId xmlns:p14="http://schemas.microsoft.com/office/powerpoint/2010/main" val="163030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26</a:t>
            </a:fld>
            <a:endParaRPr lang="en-US" altLang="zh-TW"/>
          </a:p>
        </p:txBody>
      </p:sp>
    </p:spTree>
    <p:extLst>
      <p:ext uri="{BB962C8B-B14F-4D97-AF65-F5344CB8AC3E}">
        <p14:creationId xmlns:p14="http://schemas.microsoft.com/office/powerpoint/2010/main" val="1134834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p:cNvSpPr>
            <a:spLocks noGrp="1" noRot="1" noChangeAspect="1" noTextEdit="1"/>
          </p:cNvSpPr>
          <p:nvPr>
            <p:ph type="sldImg"/>
          </p:nvPr>
        </p:nvSpPr>
        <p:spPr>
          <a:xfrm>
            <a:off x="992188" y="1233488"/>
            <a:ext cx="4813300" cy="3333750"/>
          </a:xfrm>
          <a:ln/>
        </p:spPr>
      </p:sp>
      <p:sp>
        <p:nvSpPr>
          <p:cNvPr id="146435" name="備忘稿版面配置區 2"/>
          <p:cNvSpPr>
            <a:spLocks noGrp="1"/>
          </p:cNvSpPr>
          <p:nvPr>
            <p:ph type="body" idx="1"/>
          </p:nvPr>
        </p:nvSpPr>
        <p:spPr>
          <a:noFill/>
          <a:ln w="9525"/>
        </p:spPr>
        <p:txBody>
          <a:bodyPr/>
          <a:lstStyle/>
          <a:p>
            <a:pPr>
              <a:lnSpc>
                <a:spcPct val="150000"/>
              </a:lnSpc>
            </a:pPr>
            <a:endParaRPr lang="en-US" altLang="zh-TW" sz="1400" smtClean="0">
              <a:latin typeface="標楷體" pitchFamily="65" charset="-120"/>
              <a:ea typeface="標楷體" pitchFamily="65" charset="-120"/>
            </a:endParaRPr>
          </a:p>
        </p:txBody>
      </p:sp>
      <p:sp>
        <p:nvSpPr>
          <p:cNvPr id="146436" name="投影片編號版面配置區 3"/>
          <p:cNvSpPr>
            <a:spLocks noGrp="1"/>
          </p:cNvSpPr>
          <p:nvPr>
            <p:ph type="sldNum" sz="quarter" idx="5"/>
          </p:nvPr>
        </p:nvSpPr>
        <p:spPr>
          <a:noFill/>
        </p:spPr>
        <p:txBody>
          <a:bodyPr/>
          <a:lstStyle/>
          <a:p>
            <a:fld id="{23A8C03B-4741-4780-AD33-46E8C60052C3}" type="slidenum">
              <a:rPr lang="zh-TW" altLang="en-US" smtClean="0"/>
              <a:pPr/>
              <a:t>60</a:t>
            </a:fld>
            <a:endParaRPr lang="zh-TW" altLang="en-US" smtClean="0"/>
          </a:p>
        </p:txBody>
      </p:sp>
    </p:spTree>
    <p:extLst>
      <p:ext uri="{BB962C8B-B14F-4D97-AF65-F5344CB8AC3E}">
        <p14:creationId xmlns:p14="http://schemas.microsoft.com/office/powerpoint/2010/main" val="388953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採</a:t>
            </a:r>
            <a:r>
              <a:rPr lang="zh-TW" altLang="en-US" dirty="0" smtClean="0"/>
              <a:t>申報生效制，因此發行人</a:t>
            </a:r>
            <a:r>
              <a:rPr lang="zh-TW" altLang="en-US" dirty="0"/>
              <a:t>檢齊相關書件，除因申報書件應記載事項不充分、保護公益或經退回者，自送件起屆滿ㄧ定營業日即</a:t>
            </a:r>
            <a:r>
              <a:rPr lang="zh-TW" altLang="en-US" dirty="0" smtClean="0"/>
              <a:t>生效。</a:t>
            </a:r>
            <a:endParaRPr lang="zh-TW" altLang="en-US" dirty="0"/>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3</a:t>
            </a:fld>
            <a:endParaRPr lang="en-US" altLang="zh-TW"/>
          </a:p>
        </p:txBody>
      </p:sp>
    </p:spTree>
    <p:extLst>
      <p:ext uri="{BB962C8B-B14F-4D97-AF65-F5344CB8AC3E}">
        <p14:creationId xmlns:p14="http://schemas.microsoft.com/office/powerpoint/2010/main" val="213873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en-US" altLang="zh-TW" dirty="0" smtClean="0"/>
              <a:t>. </a:t>
            </a:r>
            <a:r>
              <a:rPr lang="zh-TW" altLang="en-US" dirty="0" smtClean="0"/>
              <a:t>針對</a:t>
            </a:r>
            <a:r>
              <a:rPr lang="zh-TW" altLang="en-US" dirty="0"/>
              <a:t>外國發行人申報首次股票公開發行案件，因本中心受託範圍為「</a:t>
            </a:r>
            <a:r>
              <a:rPr lang="zh-TW" altLang="en-US" dirty="0">
                <a:solidFill>
                  <a:srgbClr val="FF0000"/>
                </a:solidFill>
              </a:rPr>
              <a:t>以登錄興櫃及第一上櫃為目的</a:t>
            </a:r>
            <a:r>
              <a:rPr lang="zh-TW" altLang="en-US" dirty="0"/>
              <a:t>」者，故為確認係屬本中心受託範圍案件，外國發行人若為申請登錄興櫃而申報補辦公開發行者，兩者應同時洽本中心辦理。</a:t>
            </a:r>
          </a:p>
          <a:p>
            <a:r>
              <a:rPr lang="en-US" altLang="zh-TW" dirty="0"/>
              <a:t>2</a:t>
            </a:r>
            <a:r>
              <a:rPr lang="en-US" altLang="zh-TW" dirty="0" smtClean="0"/>
              <a:t>.</a:t>
            </a:r>
            <a:r>
              <a:rPr lang="zh-TW" altLang="en-US" dirty="0" smtClean="0"/>
              <a:t>為</a:t>
            </a:r>
            <a:r>
              <a:rPr lang="zh-TW" altLang="en-US" dirty="0"/>
              <a:t>衡平本國與外國發行人之規範，本中心亦開放本國發行人申請登錄興櫃與申報補辦公開發行同時併洽本中心辦理。</a:t>
            </a:r>
          </a:p>
          <a:p>
            <a:endParaRPr lang="zh-TW" altLang="en-US" dirty="0"/>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4</a:t>
            </a:fld>
            <a:endParaRPr lang="en-US" altLang="zh-TW"/>
          </a:p>
        </p:txBody>
      </p:sp>
    </p:spTree>
    <p:extLst>
      <p:ext uri="{BB962C8B-B14F-4D97-AF65-F5344CB8AC3E}">
        <p14:creationId xmlns:p14="http://schemas.microsoft.com/office/powerpoint/2010/main" val="276289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01675" y="766763"/>
            <a:ext cx="5314950" cy="3681412"/>
          </a:xfrm>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fld id="{8948E4DF-21F7-4602-953C-3E09F56BE1C7}" type="slidenum">
              <a:rPr lang="zh-TW" altLang="en-US" smtClean="0"/>
              <a:pPr>
                <a:defRPr/>
              </a:pPr>
              <a:t>5</a:t>
            </a:fld>
            <a:endParaRPr lang="zh-TW" altLang="en-US"/>
          </a:p>
        </p:txBody>
      </p:sp>
    </p:spTree>
    <p:extLst>
      <p:ext uri="{BB962C8B-B14F-4D97-AF65-F5344CB8AC3E}">
        <p14:creationId xmlns:p14="http://schemas.microsoft.com/office/powerpoint/2010/main" val="428340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32225" y="9356726"/>
            <a:ext cx="2971800" cy="536575"/>
          </a:xfrm>
          <a:prstGeom prst="rect">
            <a:avLst/>
          </a:prstGeom>
          <a:noFill/>
          <a:ln w="12700">
            <a:noFill/>
            <a:miter lim="800000"/>
            <a:headEnd type="none" w="sm" len="sm"/>
            <a:tailEnd type="none" w="sm" len="sm"/>
          </a:ln>
        </p:spPr>
        <p:txBody>
          <a:bodyPr lIns="92735" tIns="46367" rIns="92735" bIns="46367" anchor="b"/>
          <a:lstStyle/>
          <a:p>
            <a:pPr algn="r" defTabSz="928688" eaLnBrk="0" hangingPunct="0"/>
            <a:fld id="{51E376F0-611B-4AF8-BD9D-184A61E3F8D0}" type="slidenum">
              <a:rPr lang="en-US" altLang="zh-TW" sz="1200" i="1">
                <a:latin typeface="細明體" pitchFamily="49" charset="-120"/>
                <a:ea typeface="細明體" pitchFamily="49" charset="-120"/>
              </a:rPr>
              <a:pPr algn="r" defTabSz="928688" eaLnBrk="0" hangingPunct="0"/>
              <a:t>6</a:t>
            </a:fld>
            <a:endParaRPr lang="en-US" altLang="zh-TW" sz="1200" i="1">
              <a:latin typeface="細明體" pitchFamily="49" charset="-120"/>
              <a:ea typeface="細明體" pitchFamily="49" charset="-120"/>
            </a:endParaRPr>
          </a:p>
        </p:txBody>
      </p:sp>
      <p:sp>
        <p:nvSpPr>
          <p:cNvPr id="133123" name="Rectangle 2"/>
          <p:cNvSpPr>
            <a:spLocks noGrp="1" noRot="1" noChangeAspect="1" noChangeArrowheads="1" noTextEdit="1"/>
          </p:cNvSpPr>
          <p:nvPr>
            <p:ph type="sldImg"/>
          </p:nvPr>
        </p:nvSpPr>
        <p:spPr>
          <a:xfrm>
            <a:off x="701675" y="766763"/>
            <a:ext cx="5316538" cy="3681412"/>
          </a:xfrm>
          <a:ln/>
        </p:spPr>
      </p:sp>
      <p:sp>
        <p:nvSpPr>
          <p:cNvPr id="133124" name="Rectangle 3"/>
          <p:cNvSpPr>
            <a:spLocks noGrp="1" noChangeArrowheads="1"/>
          </p:cNvSpPr>
          <p:nvPr>
            <p:ph type="body" idx="1"/>
          </p:nvPr>
        </p:nvSpPr>
        <p:spPr>
          <a:noFill/>
          <a:ln w="9525"/>
        </p:spPr>
        <p:txBody>
          <a:bodyPr/>
          <a:lstStyle/>
          <a:p>
            <a:endParaRPr lang="zh-TW" altLang="zh-TW" smtClean="0"/>
          </a:p>
        </p:txBody>
      </p:sp>
    </p:spTree>
    <p:extLst>
      <p:ext uri="{BB962C8B-B14F-4D97-AF65-F5344CB8AC3E}">
        <p14:creationId xmlns:p14="http://schemas.microsoft.com/office/powerpoint/2010/main" val="396369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defRPr/>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文創產業之特性，首重創意發想及文化醞釀，研究開發期間需要投入大量資金研究開發，且開發期間冗長，產出是否獲市場肯定、能否商品化不確定性高，因此發展過程能否源源不絕注入資金活水，為文創企業發展相當重要的關鍵因素</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defRPr/>
            </a:pPr>
            <a:r>
              <a:rPr lang="zh-TW" altLang="en-US" dirty="0" smtClean="0">
                <a:latin typeface="標楷體" panose="03000509000000000000" pitchFamily="65" charset="-120"/>
                <a:ea typeface="標楷體" panose="03000509000000000000" pitchFamily="65" charset="-120"/>
              </a:rPr>
              <a:t>        以往文創企業由於具有產品商品化不確定性高、收益來源不穩定及無形資產難以評價等因素，資金來源除自有資金外主要靠政府單位</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如文化部</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的獎助及補助，以及公益財團法人</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如國藝會</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等捐贈管道為主。</a:t>
            </a:r>
            <a:endParaRPr lang="en-US" altLang="zh-TW" dirty="0" smtClean="0">
              <a:latin typeface="標楷體" panose="03000509000000000000" pitchFamily="65" charset="-120"/>
              <a:ea typeface="標楷體" panose="03000509000000000000" pitchFamily="65" charset="-120"/>
            </a:endParaRPr>
          </a:p>
          <a:p>
            <a:pPr>
              <a:defRPr/>
            </a:pPr>
            <a:r>
              <a:rPr lang="zh-TW" altLang="en-US" dirty="0" smtClean="0">
                <a:latin typeface="標楷體" panose="03000509000000000000" pitchFamily="65" charset="-120"/>
                <a:ea typeface="標楷體" panose="03000509000000000000" pitchFamily="65" charset="-120"/>
              </a:rPr>
              <a:t>        在投融資管道方面，受限於政府資源有限，自文化部推動之文創投資及融資機制啟動以來，</a:t>
            </a:r>
            <a:r>
              <a:rPr lang="en-US" altLang="zh-TW" dirty="0" smtClean="0">
                <a:latin typeface="標楷體" panose="03000509000000000000" pitchFamily="65" charset="-120"/>
                <a:ea typeface="標楷體" panose="03000509000000000000" pitchFamily="65" charset="-120"/>
              </a:rPr>
              <a:t>2011</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月至</a:t>
            </a:r>
            <a:r>
              <a:rPr lang="en-US" altLang="zh-TW" dirty="0" smtClean="0">
                <a:latin typeface="標楷體" panose="03000509000000000000" pitchFamily="65" charset="-120"/>
                <a:ea typeface="標楷體" panose="03000509000000000000" pitchFamily="65" charset="-120"/>
              </a:rPr>
              <a:t>2012</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月止已通過</a:t>
            </a:r>
            <a:r>
              <a:rPr lang="en-US" altLang="zh-TW" dirty="0" smtClean="0">
                <a:latin typeface="標楷體" panose="03000509000000000000" pitchFamily="65" charset="-120"/>
                <a:ea typeface="標楷體" panose="03000509000000000000" pitchFamily="65" charset="-120"/>
              </a:rPr>
              <a:t>13</a:t>
            </a:r>
            <a:r>
              <a:rPr lang="zh-TW" altLang="en-US" dirty="0" smtClean="0">
                <a:latin typeface="標楷體" panose="03000509000000000000" pitchFamily="65" charset="-120"/>
                <a:ea typeface="標楷體" panose="03000509000000000000" pitchFamily="65" charset="-120"/>
              </a:rPr>
              <a:t>家文創企業申請案，融資案件通過審查計</a:t>
            </a:r>
            <a:r>
              <a:rPr lang="en-US" altLang="zh-TW" dirty="0" smtClean="0">
                <a:latin typeface="標楷體" panose="03000509000000000000" pitchFamily="65" charset="-120"/>
                <a:ea typeface="標楷體" panose="03000509000000000000" pitchFamily="65" charset="-120"/>
              </a:rPr>
              <a:t>40</a:t>
            </a:r>
            <a:r>
              <a:rPr lang="zh-TW" altLang="en-US" dirty="0" smtClean="0">
                <a:latin typeface="標楷體" panose="03000509000000000000" pitchFamily="65" charset="-120"/>
                <a:ea typeface="標楷體" panose="03000509000000000000" pitchFamily="65" charset="-120"/>
              </a:rPr>
              <a:t>件，惟相較於我國整體文創廠商約</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萬</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仟多家而言，受投資的文創企業仍屬少數。</a:t>
            </a:r>
            <a:endParaRPr lang="en-US" altLang="zh-TW" dirty="0" smtClean="0">
              <a:latin typeface="標楷體" panose="03000509000000000000" pitchFamily="65" charset="-120"/>
              <a:ea typeface="標楷體" panose="03000509000000000000" pitchFamily="65" charset="-120"/>
            </a:endParaRPr>
          </a:p>
          <a:p>
            <a:pPr>
              <a:defRPr/>
            </a:pPr>
            <a:r>
              <a:rPr lang="zh-TW" altLang="en-US" dirty="0" smtClean="0">
                <a:latin typeface="標楷體" panose="03000509000000000000" pitchFamily="65" charset="-120"/>
                <a:ea typeface="標楷體" panose="03000509000000000000" pitchFamily="65" charset="-120"/>
              </a:rPr>
              <a:t>        因此金管會擬具「金融挺創意產業專案計畫」：中小企業信保基金最高保證成數，由八成提高到九成、銀行融資放款目標</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年內倍增，由新台幣</a:t>
            </a:r>
            <a:r>
              <a:rPr lang="en-US" altLang="zh-TW" dirty="0" smtClean="0">
                <a:latin typeface="標楷體" panose="03000509000000000000" pitchFamily="65" charset="-120"/>
                <a:ea typeface="標楷體" panose="03000509000000000000" pitchFamily="65" charset="-120"/>
              </a:rPr>
              <a:t>1800</a:t>
            </a:r>
            <a:r>
              <a:rPr lang="zh-TW" altLang="en-US" dirty="0" smtClean="0">
                <a:latin typeface="標楷體" panose="03000509000000000000" pitchFamily="65" charset="-120"/>
                <a:ea typeface="標楷體" panose="03000509000000000000" pitchFamily="65" charset="-120"/>
              </a:rPr>
              <a:t>億元增加為</a:t>
            </a:r>
            <a:r>
              <a:rPr lang="en-US" altLang="zh-TW" dirty="0" smtClean="0">
                <a:latin typeface="標楷體" panose="03000509000000000000" pitchFamily="65" charset="-120"/>
                <a:ea typeface="標楷體" panose="03000509000000000000" pitchFamily="65" charset="-120"/>
              </a:rPr>
              <a:t>3600</a:t>
            </a:r>
            <a:r>
              <a:rPr lang="zh-TW" altLang="en-US" dirty="0" smtClean="0">
                <a:latin typeface="標楷體" panose="03000509000000000000" pitchFamily="65" charset="-120"/>
                <a:ea typeface="標楷體" panose="03000509000000000000" pitchFamily="65" charset="-120"/>
              </a:rPr>
              <a:t>億元，利用保險業資金投資文創企業，</a:t>
            </a:r>
            <a:r>
              <a:rPr lang="zh-TW" altLang="zh-TW" dirty="0" smtClean="0"/>
              <a:t>及透過</a:t>
            </a:r>
            <a:r>
              <a:rPr lang="en-US" altLang="zh-TW" dirty="0" smtClean="0"/>
              <a:t>OTC</a:t>
            </a:r>
            <a:r>
              <a:rPr lang="zh-TW" altLang="zh-TW" dirty="0" smtClean="0"/>
              <a:t>「創櫃板」等機制，擴大募資管道等</a:t>
            </a:r>
            <a:r>
              <a:rPr lang="zh-TW" altLang="en-US" dirty="0" smtClean="0"/>
              <a:t>。</a:t>
            </a:r>
            <a:endParaRPr lang="en-US" altLang="zh-TW" dirty="0" smtClean="0">
              <a:latin typeface="標楷體" panose="03000509000000000000" pitchFamily="65" charset="-120"/>
              <a:ea typeface="標楷體" panose="03000509000000000000" pitchFamily="65" charset="-120"/>
            </a:endParaRPr>
          </a:p>
          <a:p>
            <a:pPr>
              <a:defRPr/>
            </a:pPr>
            <a:r>
              <a:rPr lang="zh-TW" altLang="en-US" dirty="0" smtClean="0">
                <a:latin typeface="標楷體" panose="03000509000000000000" pitchFamily="65" charset="-120"/>
                <a:ea typeface="標楷體" panose="03000509000000000000" pitchFamily="65" charset="-120"/>
              </a:rPr>
              <a:t>        有鑑於櫃買中心為</a:t>
            </a:r>
            <a:r>
              <a:rPr lang="zh-TW" altLang="en-US"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rPr>
              <a:t>經濟活力的推手、成功企業的搖籃，因而借鏡國外經驗並參考台灣實務</a:t>
            </a:r>
            <a:r>
              <a:rPr lang="zh-TW" altLang="en-US" dirty="0" smtClean="0">
                <a:latin typeface="標楷體" panose="03000509000000000000" pitchFamily="65" charset="-120"/>
                <a:ea typeface="標楷體" panose="03000509000000000000" pitchFamily="65" charset="-120"/>
              </a:rPr>
              <a:t>，從文創企業的投資及捐贈管道著手</a:t>
            </a:r>
            <a:r>
              <a:rPr lang="zh-TW" altLang="en-US"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rPr>
              <a:t>，以呼應政府政策扶植文創產業。</a:t>
            </a:r>
            <a:endParaRPr lang="en-US" altLang="zh-TW"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endParaRPr>
          </a:p>
          <a:p>
            <a:pPr>
              <a:defRPr/>
            </a:pPr>
            <a:r>
              <a:rPr lang="en-US" altLang="zh-TW"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rPr>
              <a:t>        </a:t>
            </a:r>
            <a:r>
              <a:rPr lang="zh-TW" altLang="en-US"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rPr>
              <a:t>截至</a:t>
            </a:r>
            <a:r>
              <a:rPr lang="en-US" altLang="zh-TW"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rPr>
              <a:t>103</a:t>
            </a:r>
            <a:r>
              <a:rPr lang="zh-TW" altLang="en-US"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rPr>
              <a:t>年</a:t>
            </a:r>
            <a:r>
              <a:rPr lang="en-US" altLang="zh-TW"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rPr>
              <a:t>8</a:t>
            </a:r>
            <a:r>
              <a:rPr lang="zh-TW" altLang="en-US"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rPr>
              <a:t>月底，中小企業信保基金辦理創意產業保證金額逾</a:t>
            </a:r>
            <a:r>
              <a:rPr lang="en-US" altLang="zh-TW"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rPr>
              <a:t>140</a:t>
            </a:r>
            <a:r>
              <a:rPr lang="zh-TW" altLang="en-US"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rPr>
              <a:t>億元，</a:t>
            </a:r>
            <a:r>
              <a:rPr lang="zh-TW" altLang="zh-TW" dirty="0" smtClean="0"/>
              <a:t>本國銀行</a:t>
            </a:r>
            <a:r>
              <a:rPr lang="zh-TW" altLang="en-US" dirty="0" smtClean="0"/>
              <a:t>對</a:t>
            </a:r>
            <a:r>
              <a:rPr lang="zh-TW" altLang="zh-TW" dirty="0" smtClean="0"/>
              <a:t>創意產業放款</a:t>
            </a:r>
            <a:r>
              <a:rPr lang="zh-TW" altLang="en-US" dirty="0" smtClean="0"/>
              <a:t>餘</a:t>
            </a:r>
            <a:r>
              <a:rPr lang="zh-TW" altLang="zh-TW" dirty="0" smtClean="0"/>
              <a:t>額</a:t>
            </a:r>
            <a:r>
              <a:rPr lang="zh-TW" altLang="en-US" dirty="0" smtClean="0"/>
              <a:t>達</a:t>
            </a:r>
            <a:r>
              <a:rPr lang="en-US" altLang="zh-TW" dirty="0" smtClean="0"/>
              <a:t>2350</a:t>
            </a:r>
            <a:r>
              <a:rPr lang="zh-TW" altLang="zh-TW" dirty="0" smtClean="0"/>
              <a:t>億元</a:t>
            </a:r>
            <a:r>
              <a:rPr lang="zh-TW" altLang="en-US" dirty="0" smtClean="0"/>
              <a:t>，</a:t>
            </a:r>
            <a:r>
              <a:rPr lang="en-US" altLang="zh-TW" dirty="0" smtClean="0"/>
              <a:t>6</a:t>
            </a:r>
            <a:r>
              <a:rPr lang="zh-TW" altLang="en-US" dirty="0" smtClean="0"/>
              <a:t>家創意產業公司於創櫃板完成募資</a:t>
            </a:r>
            <a:r>
              <a:rPr lang="en-US" altLang="zh-TW" dirty="0" smtClean="0"/>
              <a:t>2100</a:t>
            </a:r>
            <a:r>
              <a:rPr lang="zh-TW" altLang="en-US" dirty="0" smtClean="0"/>
              <a:t>萬元</a:t>
            </a:r>
            <a:r>
              <a:rPr lang="zh-TW" altLang="zh-TW" dirty="0" smtClean="0"/>
              <a:t>。</a:t>
            </a:r>
            <a:endParaRPr lang="zh-TW" altLang="en-US" cap="all" dirty="0" smtClean="0">
              <a:ln w="0"/>
              <a:solidFill>
                <a:srgbClr val="4F271C"/>
              </a:solidFill>
              <a:effectLst>
                <a:reflection blurRad="12700" stA="50000" endPos="50000" dist="5000" dir="5400000" sy="-100000" rotWithShape="0"/>
              </a:effectLst>
              <a:latin typeface="標楷體" pitchFamily="65" charset="-120"/>
              <a:ea typeface="標楷體" pitchFamily="65" charset="-120"/>
            </a:endParaRPr>
          </a:p>
          <a:p>
            <a:pPr>
              <a:defRPr/>
            </a:pPr>
            <a:endParaRPr lang="zh-TW" altLang="en-US" dirty="0" smtClean="0">
              <a:latin typeface="標楷體" panose="03000509000000000000" pitchFamily="65" charset="-120"/>
              <a:ea typeface="標楷體" panose="03000509000000000000" pitchFamily="65" charset="-120"/>
            </a:endParaRPr>
          </a:p>
          <a:p>
            <a:pPr>
              <a:defRPr/>
            </a:pPr>
            <a:endParaRPr lang="en-US" altLang="zh-TW" dirty="0" smtClean="0">
              <a:latin typeface="標楷體" panose="03000509000000000000" pitchFamily="65" charset="-120"/>
              <a:ea typeface="標楷體" panose="03000509000000000000" pitchFamily="65" charset="-120"/>
            </a:endParaRPr>
          </a:p>
        </p:txBody>
      </p:sp>
      <p:sp>
        <p:nvSpPr>
          <p:cNvPr id="13316" name="投影片編號版面配置區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8688">
              <a:defRPr kumimoji="1" sz="3600">
                <a:solidFill>
                  <a:schemeClr val="tx1"/>
                </a:solidFill>
                <a:latin typeface="Times New Roman" pitchFamily="18" charset="0"/>
                <a:ea typeface="新細明體" charset="-120"/>
              </a:defRPr>
            </a:lvl1pPr>
            <a:lvl2pPr marL="742950" indent="-285750" defTabSz="928688">
              <a:defRPr kumimoji="1" sz="3600">
                <a:solidFill>
                  <a:schemeClr val="tx1"/>
                </a:solidFill>
                <a:latin typeface="Times New Roman" pitchFamily="18" charset="0"/>
                <a:ea typeface="新細明體" charset="-120"/>
              </a:defRPr>
            </a:lvl2pPr>
            <a:lvl3pPr marL="1143000" indent="-228600" defTabSz="928688">
              <a:defRPr kumimoji="1" sz="3600">
                <a:solidFill>
                  <a:schemeClr val="tx1"/>
                </a:solidFill>
                <a:latin typeface="Times New Roman" pitchFamily="18" charset="0"/>
                <a:ea typeface="新細明體" charset="-120"/>
              </a:defRPr>
            </a:lvl3pPr>
            <a:lvl4pPr marL="1600200" indent="-228600" defTabSz="928688">
              <a:defRPr kumimoji="1" sz="3600">
                <a:solidFill>
                  <a:schemeClr val="tx1"/>
                </a:solidFill>
                <a:latin typeface="Times New Roman" pitchFamily="18" charset="0"/>
                <a:ea typeface="新細明體" charset="-120"/>
              </a:defRPr>
            </a:lvl4pPr>
            <a:lvl5pPr marL="2057400" indent="-228600" defTabSz="928688">
              <a:defRPr kumimoji="1" sz="3600">
                <a:solidFill>
                  <a:schemeClr val="tx1"/>
                </a:solidFill>
                <a:latin typeface="Times New Roman" pitchFamily="18" charset="0"/>
                <a:ea typeface="新細明體" charset="-120"/>
              </a:defRPr>
            </a:lvl5pPr>
            <a:lvl6pPr marL="25146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fld id="{8EE7E203-2282-49CD-B966-D1860A325614}" type="slidenum">
              <a:rPr lang="en-US" altLang="zh-TW" sz="1200">
                <a:latin typeface="細明體" pitchFamily="49" charset="-120"/>
                <a:ea typeface="細明體" pitchFamily="49" charset="-120"/>
              </a:rPr>
              <a:pPr/>
              <a:t>12</a:t>
            </a:fld>
            <a:endParaRPr lang="en-US" altLang="zh-TW" sz="1200">
              <a:latin typeface="細明體" pitchFamily="49" charset="-120"/>
              <a:ea typeface="細明體" pitchFamily="49" charset="-120"/>
            </a:endParaRPr>
          </a:p>
        </p:txBody>
      </p:sp>
    </p:spTree>
    <p:extLst>
      <p:ext uri="{BB962C8B-B14F-4D97-AF65-F5344CB8AC3E}">
        <p14:creationId xmlns:p14="http://schemas.microsoft.com/office/powerpoint/2010/main" val="258209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defRPr/>
            </a:pPr>
            <a:r>
              <a:rPr lang="en-US" altLang="zh-TW" dirty="0" smtClean="0"/>
              <a:t>        </a:t>
            </a:r>
            <a:r>
              <a:rPr lang="zh-TW" altLang="zh-TW" dirty="0" smtClean="0"/>
              <a:t>據文化部統計</a:t>
            </a:r>
            <a:r>
              <a:rPr lang="en-US" altLang="zh-TW" dirty="0" smtClean="0"/>
              <a:t>102</a:t>
            </a:r>
            <a:r>
              <a:rPr lang="zh-TW" altLang="zh-TW" dirty="0" smtClean="0"/>
              <a:t>年台灣文創產業營業額約為新台幣</a:t>
            </a:r>
            <a:r>
              <a:rPr lang="en-US" altLang="zh-TW" dirty="0" smtClean="0"/>
              <a:t>7,855</a:t>
            </a:r>
            <a:r>
              <a:rPr lang="zh-TW" altLang="zh-TW" dirty="0" smtClean="0"/>
              <a:t>億元，其中影視音相關產業營業額約為</a:t>
            </a:r>
            <a:r>
              <a:rPr lang="en-US" altLang="zh-TW" dirty="0" smtClean="0"/>
              <a:t>2,152</a:t>
            </a:r>
            <a:r>
              <a:rPr lang="zh-TW" altLang="zh-TW" dirty="0" smtClean="0"/>
              <a:t>億元，呈現成長趨勢。台灣為華語流行音樂中心，近年也有熱賣之電影電視作品，惟影視音外銷值僅約新台幣</a:t>
            </a:r>
            <a:r>
              <a:rPr lang="en-US" altLang="zh-TW" dirty="0" smtClean="0"/>
              <a:t>42</a:t>
            </a:r>
            <a:r>
              <a:rPr lang="zh-TW" altLang="zh-TW" dirty="0" smtClean="0"/>
              <a:t>億元</a:t>
            </a:r>
            <a:r>
              <a:rPr lang="en-US" altLang="zh-TW" dirty="0" smtClean="0"/>
              <a:t>(102</a:t>
            </a:r>
            <a:r>
              <a:rPr lang="zh-TW" altLang="zh-TW" dirty="0" smtClean="0"/>
              <a:t>年</a:t>
            </a:r>
            <a:r>
              <a:rPr lang="en-US" altLang="zh-TW" dirty="0" smtClean="0"/>
              <a:t>)</a:t>
            </a:r>
            <a:r>
              <a:rPr lang="zh-TW" altLang="zh-TW" dirty="0" smtClean="0"/>
              <a:t>，仍遠不如韓國約</a:t>
            </a:r>
            <a:r>
              <a:rPr lang="en-US" altLang="zh-TW" dirty="0" smtClean="0"/>
              <a:t>6</a:t>
            </a:r>
            <a:r>
              <a:rPr lang="zh-TW" altLang="zh-TW" dirty="0" smtClean="0"/>
              <a:t>億美元之外銷值</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defRPr/>
            </a:pPr>
            <a:r>
              <a:rPr lang="en-US" altLang="zh-TW" dirty="0" smtClean="0">
                <a:latin typeface="+mn-ea"/>
              </a:rPr>
              <a:t>       </a:t>
            </a:r>
            <a:r>
              <a:rPr lang="zh-TW" altLang="zh-TW" dirty="0" smtClean="0">
                <a:latin typeface="+mn-ea"/>
              </a:rPr>
              <a:t>韓國之影視音公司也活躍於資本市場，旗下擁有金秀賢之</a:t>
            </a:r>
            <a:r>
              <a:rPr lang="en-US" altLang="zh-TW" dirty="0" err="1" smtClean="0">
                <a:latin typeface="+mn-ea"/>
              </a:rPr>
              <a:t>Keyeast</a:t>
            </a:r>
            <a:r>
              <a:rPr lang="zh-TW" altLang="zh-TW" dirty="0" smtClean="0">
                <a:latin typeface="+mn-ea"/>
              </a:rPr>
              <a:t>公司，在「來自星星的你」播出後，股價曾大漲</a:t>
            </a:r>
            <a:r>
              <a:rPr lang="en-US" altLang="zh-TW" dirty="0" smtClean="0">
                <a:latin typeface="+mn-ea"/>
              </a:rPr>
              <a:t>153%</a:t>
            </a:r>
            <a:r>
              <a:rPr lang="zh-TW" altLang="zh-TW" dirty="0" smtClean="0">
                <a:latin typeface="+mn-ea"/>
              </a:rPr>
              <a:t>，市值曾高達</a:t>
            </a:r>
            <a:r>
              <a:rPr lang="en-US" altLang="zh-TW" dirty="0" smtClean="0">
                <a:latin typeface="+mn-ea"/>
              </a:rPr>
              <a:t>70</a:t>
            </a:r>
            <a:r>
              <a:rPr lang="zh-TW" altLang="zh-TW" dirty="0" smtClean="0">
                <a:latin typeface="+mn-ea"/>
              </a:rPr>
              <a:t>億新台幣，與資本市場相輔相成下，韓國影視音產業發展蓬勃。</a:t>
            </a:r>
            <a:endParaRPr lang="en-US" altLang="zh-TW" dirty="0" smtClean="0">
              <a:latin typeface="+mn-ea"/>
            </a:endParaRPr>
          </a:p>
          <a:p>
            <a:pPr>
              <a:defRPr/>
            </a:pPr>
            <a:r>
              <a:rPr lang="zh-TW" altLang="en-US" dirty="0" smtClean="0">
                <a:latin typeface="標楷體" panose="03000509000000000000" pitchFamily="65" charset="-120"/>
                <a:ea typeface="標楷體" panose="03000509000000000000" pitchFamily="65" charset="-120"/>
              </a:rPr>
              <a:t>   </a:t>
            </a:r>
          </a:p>
          <a:p>
            <a:pPr>
              <a:defRPr/>
            </a:pPr>
            <a:endParaRPr lang="en-US" altLang="zh-TW" dirty="0" smtClean="0">
              <a:latin typeface="標楷體" panose="03000509000000000000" pitchFamily="65" charset="-120"/>
              <a:ea typeface="標楷體" panose="03000509000000000000" pitchFamily="65" charset="-120"/>
            </a:endParaRPr>
          </a:p>
        </p:txBody>
      </p:sp>
      <p:sp>
        <p:nvSpPr>
          <p:cNvPr id="15364" name="投影片編號版面配置區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8688">
              <a:defRPr kumimoji="1" sz="3600">
                <a:solidFill>
                  <a:schemeClr val="tx1"/>
                </a:solidFill>
                <a:latin typeface="Times New Roman" pitchFamily="18" charset="0"/>
                <a:ea typeface="新細明體" charset="-120"/>
              </a:defRPr>
            </a:lvl1pPr>
            <a:lvl2pPr marL="742950" indent="-285750" defTabSz="928688">
              <a:defRPr kumimoji="1" sz="3600">
                <a:solidFill>
                  <a:schemeClr val="tx1"/>
                </a:solidFill>
                <a:latin typeface="Times New Roman" pitchFamily="18" charset="0"/>
                <a:ea typeface="新細明體" charset="-120"/>
              </a:defRPr>
            </a:lvl2pPr>
            <a:lvl3pPr marL="1143000" indent="-228600" defTabSz="928688">
              <a:defRPr kumimoji="1" sz="3600">
                <a:solidFill>
                  <a:schemeClr val="tx1"/>
                </a:solidFill>
                <a:latin typeface="Times New Roman" pitchFamily="18" charset="0"/>
                <a:ea typeface="新細明體" charset="-120"/>
              </a:defRPr>
            </a:lvl3pPr>
            <a:lvl4pPr marL="1600200" indent="-228600" defTabSz="928688">
              <a:defRPr kumimoji="1" sz="3600">
                <a:solidFill>
                  <a:schemeClr val="tx1"/>
                </a:solidFill>
                <a:latin typeface="Times New Roman" pitchFamily="18" charset="0"/>
                <a:ea typeface="新細明體" charset="-120"/>
              </a:defRPr>
            </a:lvl4pPr>
            <a:lvl5pPr marL="2057400" indent="-228600" defTabSz="928688">
              <a:defRPr kumimoji="1" sz="3600">
                <a:solidFill>
                  <a:schemeClr val="tx1"/>
                </a:solidFill>
                <a:latin typeface="Times New Roman" pitchFamily="18" charset="0"/>
                <a:ea typeface="新細明體" charset="-120"/>
              </a:defRPr>
            </a:lvl5pPr>
            <a:lvl6pPr marL="25146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fld id="{93A26C21-7B5C-41DD-88A4-6F1F96AF3C85}" type="slidenum">
              <a:rPr lang="en-US" altLang="zh-TW" sz="1200">
                <a:latin typeface="細明體" pitchFamily="49" charset="-120"/>
                <a:ea typeface="細明體" pitchFamily="49" charset="-120"/>
              </a:rPr>
              <a:pPr/>
              <a:t>13</a:t>
            </a:fld>
            <a:endParaRPr lang="en-US" altLang="zh-TW" sz="1200">
              <a:latin typeface="細明體" pitchFamily="49" charset="-120"/>
              <a:ea typeface="細明體" pitchFamily="49" charset="-120"/>
            </a:endParaRPr>
          </a:p>
        </p:txBody>
      </p:sp>
    </p:spTree>
    <p:extLst>
      <p:ext uri="{BB962C8B-B14F-4D97-AF65-F5344CB8AC3E}">
        <p14:creationId xmlns:p14="http://schemas.microsoft.com/office/powerpoint/2010/main" val="305352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a:ln/>
        </p:spPr>
      </p:sp>
      <p:sp>
        <p:nvSpPr>
          <p:cNvPr id="17411" name="備忘稿版面配置區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zh-TW" b="1" smtClean="0"/>
              <a:t>        </a:t>
            </a:r>
            <a:endParaRPr lang="en-US" altLang="zh-TW" smtClean="0">
              <a:latin typeface="標楷體" pitchFamily="65" charset="-120"/>
              <a:ea typeface="標楷體" pitchFamily="65" charset="-120"/>
            </a:endParaRPr>
          </a:p>
        </p:txBody>
      </p:sp>
      <p:sp>
        <p:nvSpPr>
          <p:cNvPr id="17412" name="投影片編號版面配置區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8688">
              <a:defRPr kumimoji="1" sz="3600">
                <a:solidFill>
                  <a:schemeClr val="tx1"/>
                </a:solidFill>
                <a:latin typeface="Times New Roman" pitchFamily="18" charset="0"/>
                <a:ea typeface="新細明體" charset="-120"/>
              </a:defRPr>
            </a:lvl1pPr>
            <a:lvl2pPr marL="742950" indent="-285750" defTabSz="928688">
              <a:defRPr kumimoji="1" sz="3600">
                <a:solidFill>
                  <a:schemeClr val="tx1"/>
                </a:solidFill>
                <a:latin typeface="Times New Roman" pitchFamily="18" charset="0"/>
                <a:ea typeface="新細明體" charset="-120"/>
              </a:defRPr>
            </a:lvl2pPr>
            <a:lvl3pPr marL="1143000" indent="-228600" defTabSz="928688">
              <a:defRPr kumimoji="1" sz="3600">
                <a:solidFill>
                  <a:schemeClr val="tx1"/>
                </a:solidFill>
                <a:latin typeface="Times New Roman" pitchFamily="18" charset="0"/>
                <a:ea typeface="新細明體" charset="-120"/>
              </a:defRPr>
            </a:lvl3pPr>
            <a:lvl4pPr marL="1600200" indent="-228600" defTabSz="928688">
              <a:defRPr kumimoji="1" sz="3600">
                <a:solidFill>
                  <a:schemeClr val="tx1"/>
                </a:solidFill>
                <a:latin typeface="Times New Roman" pitchFamily="18" charset="0"/>
                <a:ea typeface="新細明體" charset="-120"/>
              </a:defRPr>
            </a:lvl4pPr>
            <a:lvl5pPr marL="2057400" indent="-228600" defTabSz="928688">
              <a:defRPr kumimoji="1" sz="3600">
                <a:solidFill>
                  <a:schemeClr val="tx1"/>
                </a:solidFill>
                <a:latin typeface="Times New Roman" pitchFamily="18" charset="0"/>
                <a:ea typeface="新細明體" charset="-120"/>
              </a:defRPr>
            </a:lvl5pPr>
            <a:lvl6pPr marL="25146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6pPr>
            <a:lvl7pPr marL="29718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7pPr>
            <a:lvl8pPr marL="34290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8pPr>
            <a:lvl9pPr marL="3886200" indent="-228600" defTabSz="928688" eaLnBrk="0" fontAlgn="base" hangingPunct="0">
              <a:spcBef>
                <a:spcPct val="0"/>
              </a:spcBef>
              <a:spcAft>
                <a:spcPct val="0"/>
              </a:spcAft>
              <a:defRPr kumimoji="1" sz="3600">
                <a:solidFill>
                  <a:schemeClr val="tx1"/>
                </a:solidFill>
                <a:latin typeface="Times New Roman" pitchFamily="18" charset="0"/>
                <a:ea typeface="新細明體" charset="-120"/>
              </a:defRPr>
            </a:lvl9pPr>
          </a:lstStyle>
          <a:p>
            <a:fld id="{55764A9F-D376-43C4-A219-F71D193C3278}" type="slidenum">
              <a:rPr lang="en-US" altLang="zh-TW" sz="1200">
                <a:latin typeface="細明體" pitchFamily="49" charset="-120"/>
                <a:ea typeface="細明體" pitchFamily="49" charset="-120"/>
              </a:rPr>
              <a:pPr/>
              <a:t>14</a:t>
            </a:fld>
            <a:endParaRPr lang="en-US" altLang="zh-TW" sz="1200">
              <a:latin typeface="細明體" pitchFamily="49" charset="-120"/>
              <a:ea typeface="細明體" pitchFamily="49" charset="-120"/>
            </a:endParaRPr>
          </a:p>
        </p:txBody>
      </p:sp>
    </p:spTree>
    <p:extLst>
      <p:ext uri="{BB962C8B-B14F-4D97-AF65-F5344CB8AC3E}">
        <p14:creationId xmlns:p14="http://schemas.microsoft.com/office/powerpoint/2010/main" val="397384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E69BBF4-6F98-4599-B4FE-DFD294ECE735}" type="slidenum">
              <a:rPr lang="en-US" altLang="zh-TW" smtClean="0"/>
              <a:pPr>
                <a:defRPr/>
              </a:pPr>
              <a:t>21</a:t>
            </a:fld>
            <a:endParaRPr lang="en-US" altLang="zh-TW"/>
          </a:p>
        </p:txBody>
      </p:sp>
    </p:spTree>
    <p:extLst>
      <p:ext uri="{BB962C8B-B14F-4D97-AF65-F5344CB8AC3E}">
        <p14:creationId xmlns:p14="http://schemas.microsoft.com/office/powerpoint/2010/main" val="783053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a:xfrm>
            <a:off x="560512" y="6309320"/>
            <a:ext cx="2476500" cy="365760"/>
          </a:xfrm>
        </p:spPr>
        <p:txBody>
          <a:bodyPr/>
          <a:lstStyle>
            <a:lvl1pPr>
              <a:defRPr sz="1400"/>
            </a:lvl1pPr>
          </a:lstStyle>
          <a:p>
            <a:pPr>
              <a:defRPr/>
            </a:pPr>
            <a:endParaRPr lang="en-US" altLang="zh-TW" dirty="0"/>
          </a:p>
        </p:txBody>
      </p:sp>
      <p:sp>
        <p:nvSpPr>
          <p:cNvPr id="17" name="頁尾版面配置區 16"/>
          <p:cNvSpPr>
            <a:spLocks noGrp="1"/>
          </p:cNvSpPr>
          <p:nvPr>
            <p:ph type="ftr" sz="quarter" idx="11"/>
          </p:nvPr>
        </p:nvSpPr>
        <p:spPr>
          <a:xfrm>
            <a:off x="3140202" y="6355080"/>
            <a:ext cx="3764280" cy="365760"/>
          </a:xfrm>
        </p:spPr>
        <p:txBody>
          <a:bodyPr/>
          <a:lstStyle/>
          <a:p>
            <a:pPr>
              <a:defRPr/>
            </a:pPr>
            <a:endParaRPr lang="en-US" altLang="zh-TW"/>
          </a:p>
        </p:txBody>
      </p:sp>
      <p:sp>
        <p:nvSpPr>
          <p:cNvPr id="20" name="投影片編號版面配置區 28"/>
          <p:cNvSpPr>
            <a:spLocks noGrp="1"/>
          </p:cNvSpPr>
          <p:nvPr>
            <p:ph type="sldNum" sz="quarter" idx="12"/>
          </p:nvPr>
        </p:nvSpPr>
        <p:spPr>
          <a:xfrm>
            <a:off x="8160854" y="6309320"/>
            <a:ext cx="1320800" cy="365760"/>
          </a:xfrm>
          <a:prstGeom prst="rect">
            <a:avLst/>
          </a:prstGeom>
        </p:spPr>
        <p:txBody>
          <a:bodyPr/>
          <a:lstStyle>
            <a:lvl1pPr algn="r">
              <a:defRPr sz="1800" b="1">
                <a:solidFill>
                  <a:srgbClr val="000099"/>
                </a:solidFill>
              </a:defRPr>
            </a:lvl1pPr>
          </a:lstStyle>
          <a:p>
            <a:pPr>
              <a:defRPr/>
            </a:pPr>
            <a:fld id="{DA843CCF-395D-4592-A44F-E0B2C97BB9F6}" type="slidenum">
              <a:rPr lang="en-US" altLang="zh-TW" smtClean="0"/>
              <a:pPr>
                <a:defRPr/>
              </a:pPr>
              <a:t>‹#›</a:t>
            </a:fld>
            <a:endParaRPr lang="en-US" altLang="zh-TW"/>
          </a:p>
        </p:txBody>
      </p:sp>
      <p:pic>
        <p:nvPicPr>
          <p:cNvPr id="6" name="Picture 2" descr="F:\圖檔\鳳凰.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490702"/>
            <a:ext cx="2528828" cy="3352332"/>
          </a:xfrm>
          <a:prstGeom prst="rect">
            <a:avLst/>
          </a:prstGeom>
          <a:noFill/>
          <a:scene3d>
            <a:camera prst="orthographicFront">
              <a:rot lat="0" lon="600000" rev="0"/>
            </a:camera>
            <a:lightRig rig="threePt" dir="t"/>
          </a:scene3d>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5680" y="0"/>
            <a:ext cx="2880320" cy="79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7"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9"/>
            <a:ext cx="222885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95300" y="274639"/>
            <a:ext cx="652145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a:xfrm>
            <a:off x="663702" y="6356350"/>
            <a:ext cx="2146300" cy="365760"/>
          </a:xfrm>
          <a:prstGeom prst="rect">
            <a:avLst/>
          </a:prstGeom>
        </p:spPr>
        <p:txBody>
          <a:bodyPr/>
          <a:lstStyle/>
          <a:p>
            <a:pPr>
              <a:defRPr/>
            </a:pPr>
            <a:fld id="{FEDC4136-9E48-477E-B64D-06425F4E3AD2}" type="slidenum">
              <a:rPr lang="en-US" altLang="zh-TW" smtClean="0"/>
              <a:pPr>
                <a:defRPr/>
              </a:pPr>
              <a:t>‹#›</a:t>
            </a:fld>
            <a:endParaRPr lang="en-US" altLang="zh-TW"/>
          </a:p>
        </p:txBody>
      </p:sp>
      <p:sp>
        <p:nvSpPr>
          <p:cNvPr id="7" name="直線接點 6"/>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4175914"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520621" y="1196752"/>
            <a:ext cx="8124294" cy="1143000"/>
          </a:xfrm>
        </p:spPr>
        <p:txBody>
          <a:bodyPr/>
          <a:lstStyle>
            <a:extLst/>
          </a:lstStyle>
          <a:p>
            <a:r>
              <a:rPr lang="zh-TW" altLang="en-US" dirty="0" smtClean="0"/>
              <a:t>按一下以編輯母片標題樣式</a:t>
            </a:r>
            <a:endParaRPr 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a:xfrm>
            <a:off x="663702" y="6356350"/>
            <a:ext cx="2146300" cy="365760"/>
          </a:xfrm>
          <a:prstGeom prst="rect">
            <a:avLst/>
          </a:prstGeom>
        </p:spPr>
        <p:txBody>
          <a:bodyPr/>
          <a:lstStyle>
            <a:lvl1pPr>
              <a:defRPr>
                <a:solidFill>
                  <a:schemeClr val="bg2">
                    <a:lumMod val="25000"/>
                  </a:schemeClr>
                </a:solidFill>
              </a:defRPr>
            </a:lvl1pPr>
            <a:extLst/>
          </a:lstStyle>
          <a:p>
            <a:pPr>
              <a:defRPr/>
            </a:pPr>
            <a:endParaRPr lang="zh-TW" altLang="en-US"/>
          </a:p>
        </p:txBody>
      </p:sp>
    </p:spTree>
    <p:extLst>
      <p:ext uri="{BB962C8B-B14F-4D97-AF65-F5344CB8AC3E}">
        <p14:creationId xmlns:p14="http://schemas.microsoft.com/office/powerpoint/2010/main" val="1886094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2" name="頁尾版面配置區 4"/>
          <p:cNvSpPr>
            <a:spLocks noGrp="1"/>
          </p:cNvSpPr>
          <p:nvPr>
            <p:ph type="ftr" sz="quarter" idx="10"/>
          </p:nvPr>
        </p:nvSpPr>
        <p:spPr/>
        <p:txBody>
          <a:bodyPr/>
          <a:lstStyle>
            <a:lvl1pPr>
              <a:defRPr/>
            </a:lvl1pPr>
          </a:lstStyle>
          <a:p>
            <a:pPr>
              <a:defRPr/>
            </a:pPr>
            <a:endParaRPr lang="zh-TW" altLang="en-US"/>
          </a:p>
        </p:txBody>
      </p:sp>
      <p:sp>
        <p:nvSpPr>
          <p:cNvPr id="3" name="投影片編號版面配置區 5"/>
          <p:cNvSpPr>
            <a:spLocks noGrp="1"/>
          </p:cNvSpPr>
          <p:nvPr>
            <p:ph type="sldNum" sz="quarter" idx="11"/>
          </p:nvPr>
        </p:nvSpPr>
        <p:spPr>
          <a:xfrm>
            <a:off x="663702" y="6356350"/>
            <a:ext cx="2146300" cy="365760"/>
          </a:xfrm>
          <a:prstGeom prst="rect">
            <a:avLst/>
          </a:prstGeom>
        </p:spPr>
        <p:txBody>
          <a:bodyPr/>
          <a:lstStyle>
            <a:lvl1pPr>
              <a:defRPr>
                <a:solidFill>
                  <a:schemeClr val="bg2">
                    <a:lumMod val="25000"/>
                  </a:schemeClr>
                </a:solidFill>
              </a:defRPr>
            </a:lvl1pPr>
            <a:extLst/>
          </a:lstStyle>
          <a:p>
            <a:pPr>
              <a:defRPr/>
            </a:pPr>
            <a:endParaRPr lang="zh-TW" altLang="en-US"/>
          </a:p>
        </p:txBody>
      </p:sp>
      <p:sp>
        <p:nvSpPr>
          <p:cNvPr id="4"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標題及物件">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7" name="Title 6"/>
          <p:cNvSpPr>
            <a:spLocks noGrp="1"/>
          </p:cNvSpPr>
          <p:nvPr>
            <p:ph type="title"/>
          </p:nvPr>
        </p:nvSpPr>
        <p:spPr>
          <a:xfrm>
            <a:off x="495301" y="359465"/>
            <a:ext cx="8915400" cy="693271"/>
          </a:xfrm>
          <a:prstGeom prst="rect">
            <a:avLst/>
          </a:prstGeom>
        </p:spPr>
        <p:txBody>
          <a:bodyPr anchor="b" anchorCtr="0">
            <a:normAutofit/>
          </a:bodyPr>
          <a:lstStyle/>
          <a:p>
            <a:pPr algn="l"/>
            <a:r>
              <a:rPr lang="zh-TW" altLang="en-US" dirty="0" smtClean="0"/>
              <a:t>按一下以編輯母片標題樣式</a:t>
            </a:r>
            <a:endParaRPr lang="en-US" dirty="0"/>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26473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標題及物件">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7" name="Title 6"/>
          <p:cNvSpPr>
            <a:spLocks noGrp="1"/>
          </p:cNvSpPr>
          <p:nvPr>
            <p:ph type="title"/>
          </p:nvPr>
        </p:nvSpPr>
        <p:spPr>
          <a:xfrm>
            <a:off x="495300" y="359465"/>
            <a:ext cx="8915400" cy="1143000"/>
          </a:xfrm>
          <a:prstGeom prst="rect">
            <a:avLst/>
          </a:prstGeom>
        </p:spPr>
        <p:txBody>
          <a:bodyPr anchor="b" anchorCtr="0">
            <a:normAutofit/>
          </a:bodyPr>
          <a:lstStyle/>
          <a:p>
            <a:pPr algn="l"/>
            <a:r>
              <a:rPr lang="zh-TW" altLang="en-US" smtClean="0"/>
              <a:t>按一下以編輯母片標題樣式</a:t>
            </a:r>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34202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pic>
        <p:nvPicPr>
          <p:cNvPr id="4" name="Picture 7" descr="logo&amp;logotype"/>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310313" y="6143625"/>
            <a:ext cx="3595687" cy="714375"/>
          </a:xfrm>
          <a:prstGeom prst="rect">
            <a:avLst/>
          </a:prstGeom>
          <a:noFill/>
          <a:ln w="9525">
            <a:noFill/>
            <a:miter lim="800000"/>
            <a:headEnd/>
            <a:tailEnd/>
          </a:ln>
        </p:spPr>
      </p:pic>
      <p:sp>
        <p:nvSpPr>
          <p:cNvPr id="14" name="標題 13"/>
          <p:cNvSpPr>
            <a:spLocks noGrp="1"/>
          </p:cNvSpPr>
          <p:nvPr>
            <p:ph type="ctrTitle"/>
          </p:nvPr>
        </p:nvSpPr>
        <p:spPr>
          <a:xfrm>
            <a:off x="1551940" y="359898"/>
            <a:ext cx="8023860" cy="1472184"/>
          </a:xfrm>
        </p:spPr>
        <p:txBody>
          <a:bodyPr anchor="b"/>
          <a:lstStyle>
            <a:lvl1pPr algn="l">
              <a:defRPr/>
            </a:lvl1pPr>
            <a:extLst/>
          </a:lstStyle>
          <a:p>
            <a:r>
              <a:rPr lang="zh-TW" altLang="en-US" smtClean="0"/>
              <a:t>按一下以編輯母片標題樣式</a:t>
            </a:r>
            <a:endParaRPr lang="en-US"/>
          </a:p>
        </p:txBody>
      </p:sp>
      <p:sp>
        <p:nvSpPr>
          <p:cNvPr id="22" name="副標題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5" name="日期版面配置區 6"/>
          <p:cNvSpPr>
            <a:spLocks noGrp="1"/>
          </p:cNvSpPr>
          <p:nvPr>
            <p:ph type="dt" sz="half" idx="10"/>
          </p:nvPr>
        </p:nvSpPr>
        <p:spPr/>
        <p:txBody>
          <a:bodyPr/>
          <a:lstStyle>
            <a:lvl1pPr>
              <a:defRPr/>
            </a:lvl1pPr>
          </a:lstStyle>
          <a:p>
            <a:pPr>
              <a:defRPr/>
            </a:pPr>
            <a:endParaRPr lang="en-US" altLang="zh-TW"/>
          </a:p>
        </p:txBody>
      </p:sp>
      <p:sp>
        <p:nvSpPr>
          <p:cNvPr id="6" name="頁尾版面配置區 19"/>
          <p:cNvSpPr>
            <a:spLocks noGrp="1"/>
          </p:cNvSpPr>
          <p:nvPr>
            <p:ph type="ftr" sz="quarter" idx="11"/>
          </p:nvPr>
        </p:nvSpPr>
        <p:spPr/>
        <p:txBody>
          <a:bodyPr/>
          <a:lstStyle>
            <a:lvl1pPr>
              <a:defRPr/>
            </a:lvl1pPr>
          </a:lstStyle>
          <a:p>
            <a:pPr>
              <a:defRPr/>
            </a:pPr>
            <a:endParaRPr lang="en-US" altLang="zh-TW"/>
          </a:p>
        </p:txBody>
      </p:sp>
      <p:sp>
        <p:nvSpPr>
          <p:cNvPr id="7" name="投影片編號版面配置區 9"/>
          <p:cNvSpPr>
            <a:spLocks noGrp="1"/>
          </p:cNvSpPr>
          <p:nvPr>
            <p:ph type="sldNum" sz="quarter" idx="12"/>
          </p:nvPr>
        </p:nvSpPr>
        <p:spPr/>
        <p:txBody>
          <a:bodyPr/>
          <a:lstStyle>
            <a:lvl1pPr>
              <a:defRPr/>
            </a:lvl1pPr>
            <a:extLst/>
          </a:lstStyle>
          <a:p>
            <a:pPr>
              <a:defRPr/>
            </a:pPr>
            <a:fld id="{F950EED7-456C-409C-93D7-411275B5221A}" type="slidenum">
              <a:rPr lang="en-US" altLang="zh-TW"/>
              <a:pPr>
                <a:defRPr/>
              </a:pPr>
              <a:t>‹#›</a:t>
            </a:fld>
            <a:endParaRPr lang="en-US" altLang="zh-TW"/>
          </a:p>
        </p:txBody>
      </p:sp>
    </p:spTree>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44830" y="530352"/>
            <a:ext cx="8865870" cy="4187952"/>
          </a:xfrm>
        </p:spPr>
        <p:txBody>
          <a:bodyPr/>
          <a:lstStyle>
            <a:extLs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a:xfrm>
            <a:off x="6191250" y="6305550"/>
            <a:ext cx="1714500" cy="476250"/>
          </a:xfrm>
        </p:spPr>
        <p:txBody>
          <a:bodyPr/>
          <a:lstStyle>
            <a:lvl1pPr>
              <a:defRPr/>
            </a:lvl1pPr>
          </a:lstStyle>
          <a:p>
            <a:pPr>
              <a:defRPr/>
            </a:pPr>
            <a:endParaRPr lang="en-US" altLang="zh-TW"/>
          </a:p>
        </p:txBody>
      </p:sp>
      <p:sp>
        <p:nvSpPr>
          <p:cNvPr id="7"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a:ln>
                <a:noFill/>
              </a:ln>
              <a:solidFill>
                <a:srgbClr val="000099"/>
              </a:solidFill>
              <a:effectLst/>
              <a:uLnTx/>
              <a:uFillTx/>
              <a:latin typeface="Times New Roman" pitchFamily="18" charset="0"/>
              <a:ea typeface="新細明體" pitchFamily="18" charset="-120"/>
              <a:cs typeface="+mn-cs"/>
            </a:endParaRPr>
          </a:p>
        </p:txBody>
      </p:sp>
    </p:spTree>
    <p:extLst>
      <p:ext uri="{BB962C8B-B14F-4D97-AF65-F5344CB8AC3E}">
        <p14:creationId xmlns:p14="http://schemas.microsoft.com/office/powerpoint/2010/main" val="713063466"/>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標題及物件">
    <p:spTree>
      <p:nvGrpSpPr>
        <p:cNvPr id="1" name=""/>
        <p:cNvGrpSpPr/>
        <p:nvPr/>
      </p:nvGrpSpPr>
      <p:grpSpPr>
        <a:xfrm>
          <a:off x="0" y="0"/>
          <a:ext cx="0" cy="0"/>
          <a:chOff x="0" y="0"/>
          <a:chExt cx="0" cy="0"/>
        </a:xfrm>
      </p:grpSpPr>
      <p:sp>
        <p:nvSpPr>
          <p:cNvPr id="2" name="頁尾版面配置區 4"/>
          <p:cNvSpPr>
            <a:spLocks noGrp="1"/>
          </p:cNvSpPr>
          <p:nvPr>
            <p:ph type="ftr" sz="quarter" idx="10"/>
          </p:nvPr>
        </p:nvSpPr>
        <p:spPr/>
        <p:txBody>
          <a:bodyPr/>
          <a:lstStyle>
            <a:lvl1pPr>
              <a:defRPr/>
            </a:lvl1pPr>
          </a:lstStyle>
          <a:p>
            <a:pPr>
              <a:defRPr/>
            </a:pPr>
            <a:endParaRPr lang="zh-TW" altLang="en-US"/>
          </a:p>
        </p:txBody>
      </p:sp>
      <p:sp>
        <p:nvSpPr>
          <p:cNvPr id="3" name="投影片編號版面配置區 5"/>
          <p:cNvSpPr>
            <a:spLocks noGrp="1"/>
          </p:cNvSpPr>
          <p:nvPr>
            <p:ph type="sldNum" sz="quarter" idx="11"/>
          </p:nvPr>
        </p:nvSpPr>
        <p:spPr/>
        <p:txBody>
          <a:bodyPr/>
          <a:lstStyle>
            <a:lvl1pPr>
              <a:defRPr>
                <a:solidFill>
                  <a:schemeClr val="bg2">
                    <a:lumMod val="25000"/>
                  </a:schemeClr>
                </a:solidFill>
              </a:defRPr>
            </a:lvl1pPr>
            <a:extLst/>
          </a:lstStyle>
          <a:p>
            <a:pPr>
              <a:defRPr/>
            </a:pPr>
            <a:endParaRPr lang="zh-TW" altLang="en-US"/>
          </a:p>
        </p:txBody>
      </p:sp>
    </p:spTree>
    <p:extLst>
      <p:ext uri="{BB962C8B-B14F-4D97-AF65-F5344CB8AC3E}">
        <p14:creationId xmlns:p14="http://schemas.microsoft.com/office/powerpoint/2010/main" val="348333101"/>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標題及物件">
    <p:spTree>
      <p:nvGrpSpPr>
        <p:cNvPr id="1" name=""/>
        <p:cNvGrpSpPr/>
        <p:nvPr/>
      </p:nvGrpSpPr>
      <p:grpSpPr>
        <a:xfrm>
          <a:off x="0" y="0"/>
          <a:ext cx="0" cy="0"/>
          <a:chOff x="0" y="0"/>
          <a:chExt cx="0" cy="0"/>
        </a:xfrm>
      </p:grpSpPr>
      <p:sp>
        <p:nvSpPr>
          <p:cNvPr id="2" name="頁尾版面配置區 4"/>
          <p:cNvSpPr>
            <a:spLocks noGrp="1"/>
          </p:cNvSpPr>
          <p:nvPr>
            <p:ph type="ftr" sz="quarter" idx="10"/>
          </p:nvPr>
        </p:nvSpPr>
        <p:spPr/>
        <p:txBody>
          <a:bodyPr/>
          <a:lstStyle>
            <a:lvl1pPr>
              <a:defRPr/>
            </a:lvl1pPr>
          </a:lstStyle>
          <a:p>
            <a:pPr>
              <a:defRPr/>
            </a:pPr>
            <a:endParaRPr lang="zh-TW" altLang="en-US"/>
          </a:p>
        </p:txBody>
      </p:sp>
      <p:sp>
        <p:nvSpPr>
          <p:cNvPr id="3" name="投影片編號版面配置區 5"/>
          <p:cNvSpPr>
            <a:spLocks noGrp="1"/>
          </p:cNvSpPr>
          <p:nvPr>
            <p:ph type="sldNum" sz="quarter" idx="11"/>
          </p:nvPr>
        </p:nvSpPr>
        <p:spPr/>
        <p:txBody>
          <a:bodyPr/>
          <a:lstStyle>
            <a:lvl1pPr>
              <a:defRPr>
                <a:solidFill>
                  <a:schemeClr val="bg2">
                    <a:lumMod val="25000"/>
                  </a:schemeClr>
                </a:solidFill>
              </a:defRPr>
            </a:lvl1pPr>
            <a:extLst/>
          </a:lstStyle>
          <a:p>
            <a:pPr>
              <a:defRPr/>
            </a:pPr>
            <a:endParaRPr lang="zh-TW" altLang="en-US"/>
          </a:p>
        </p:txBody>
      </p:sp>
    </p:spTree>
    <p:extLst>
      <p:ext uri="{BB962C8B-B14F-4D97-AF65-F5344CB8AC3E}">
        <p14:creationId xmlns:p14="http://schemas.microsoft.com/office/powerpoint/2010/main" val="348333101"/>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a:xfrm>
            <a:off x="632520" y="6309320"/>
            <a:ext cx="2479802" cy="365760"/>
          </a:xfrm>
        </p:spPr>
        <p:txBody>
          <a:bodyPr/>
          <a:lstStyle/>
          <a:p>
            <a:pPr>
              <a:defRPr/>
            </a:pPr>
            <a:endParaRPr lang="en-US" altLang="zh-TW" dirty="0"/>
          </a:p>
        </p:txBody>
      </p:sp>
      <p:sp>
        <p:nvSpPr>
          <p:cNvPr id="5" name="頁尾版面配置區 4"/>
          <p:cNvSpPr>
            <a:spLocks noGrp="1"/>
          </p:cNvSpPr>
          <p:nvPr>
            <p:ph type="ftr" sz="quarter" idx="11"/>
          </p:nvPr>
        </p:nvSpPr>
        <p:spPr/>
        <p:txBody>
          <a:bodyPr/>
          <a:lstStyle/>
          <a:p>
            <a:pPr>
              <a:defRPr/>
            </a:pPr>
            <a:endParaRPr lang="en-US" altLang="zh-TW"/>
          </a:p>
        </p:txBody>
      </p:sp>
      <p:sp>
        <p:nvSpPr>
          <p:cNvPr id="8" name="內容版面配置區 7"/>
          <p:cNvSpPr>
            <a:spLocks noGrp="1"/>
          </p:cNvSpPr>
          <p:nvPr>
            <p:ph sz="quarter" idx="1"/>
          </p:nvPr>
        </p:nvSpPr>
        <p:spPr>
          <a:xfrm>
            <a:off x="488504" y="1196752"/>
            <a:ext cx="89154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投影片編號版面配置區 28"/>
          <p:cNvSpPr>
            <a:spLocks noGrp="1"/>
          </p:cNvSpPr>
          <p:nvPr>
            <p:ph type="sldNum" sz="quarter" idx="12"/>
          </p:nvPr>
        </p:nvSpPr>
        <p:spPr>
          <a:xfrm>
            <a:off x="8186364" y="6342773"/>
            <a:ext cx="1320800" cy="365760"/>
          </a:xfrm>
          <a:prstGeom prst="rect">
            <a:avLst/>
          </a:prstGeom>
        </p:spPr>
        <p:txBody>
          <a:bodyPr/>
          <a:lstStyle>
            <a:lvl1pPr algn="r">
              <a:defRPr sz="1800" b="1">
                <a:solidFill>
                  <a:srgbClr val="000099"/>
                </a:solidFill>
              </a:defRPr>
            </a:lvl1pPr>
          </a:lstStyle>
          <a:p>
            <a:pPr>
              <a:defRPr/>
            </a:pPr>
            <a:fld id="{DA843CCF-395D-4592-A44F-E0B2C97BB9F6}" type="slidenum">
              <a:rPr lang="en-US" altLang="zh-TW" smtClean="0"/>
              <a:pPr>
                <a:defRPr/>
              </a:pPr>
              <a:t>‹#›</a:t>
            </a:fld>
            <a:endParaRPr lang="en-US" altLang="zh-TW"/>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5680" y="0"/>
            <a:ext cx="2880320" cy="79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標題及物件">
    <p:spTree>
      <p:nvGrpSpPr>
        <p:cNvPr id="1" name=""/>
        <p:cNvGrpSpPr/>
        <p:nvPr/>
      </p:nvGrpSpPr>
      <p:grpSpPr>
        <a:xfrm>
          <a:off x="0" y="0"/>
          <a:ext cx="0" cy="0"/>
          <a:chOff x="0" y="0"/>
          <a:chExt cx="0" cy="0"/>
        </a:xfrm>
      </p:grpSpPr>
      <p:sp>
        <p:nvSpPr>
          <p:cNvPr id="2" name="頁尾版面配置區 4"/>
          <p:cNvSpPr>
            <a:spLocks noGrp="1"/>
          </p:cNvSpPr>
          <p:nvPr>
            <p:ph type="ftr" sz="quarter" idx="10"/>
          </p:nvPr>
        </p:nvSpPr>
        <p:spPr/>
        <p:txBody>
          <a:bodyPr/>
          <a:lstStyle>
            <a:lvl1pPr>
              <a:defRPr/>
            </a:lvl1pPr>
          </a:lstStyle>
          <a:p>
            <a:pPr>
              <a:defRPr/>
            </a:pPr>
            <a:endParaRPr lang="zh-TW" altLang="en-US"/>
          </a:p>
        </p:txBody>
      </p:sp>
      <p:sp>
        <p:nvSpPr>
          <p:cNvPr id="3" name="投影片編號版面配置區 5"/>
          <p:cNvSpPr>
            <a:spLocks noGrp="1"/>
          </p:cNvSpPr>
          <p:nvPr>
            <p:ph type="sldNum" sz="quarter" idx="11"/>
          </p:nvPr>
        </p:nvSpPr>
        <p:spPr/>
        <p:txBody>
          <a:bodyPr/>
          <a:lstStyle>
            <a:lvl1pPr>
              <a:defRPr>
                <a:solidFill>
                  <a:schemeClr val="bg2">
                    <a:lumMod val="25000"/>
                  </a:schemeClr>
                </a:solidFill>
              </a:defRPr>
            </a:lvl1pPr>
            <a:extLst/>
          </a:lstStyle>
          <a:p>
            <a:pPr>
              <a:defRPr/>
            </a:pPr>
            <a:endParaRPr lang="zh-TW" altLang="en-US"/>
          </a:p>
        </p:txBody>
      </p:sp>
    </p:spTree>
    <p:extLst>
      <p:ext uri="{BB962C8B-B14F-4D97-AF65-F5344CB8AC3E}">
        <p14:creationId xmlns:p14="http://schemas.microsoft.com/office/powerpoint/2010/main" val="348333101"/>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479857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064103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916588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2886309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3393133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029800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294027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2753912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87950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320800" y="2971800"/>
            <a:ext cx="74295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403350" y="4267200"/>
            <a:ext cx="734695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934200" y="6355080"/>
            <a:ext cx="2476500" cy="365760"/>
          </a:xfrm>
        </p:spPr>
        <p:txBody>
          <a:bodyPr/>
          <a:lstStyle/>
          <a:p>
            <a:pPr>
              <a:defRPr/>
            </a:pPr>
            <a:endParaRPr lang="en-US" altLang="zh-TW"/>
          </a:p>
        </p:txBody>
      </p:sp>
      <p:sp>
        <p:nvSpPr>
          <p:cNvPr id="5" name="頁尾版面配置區 4"/>
          <p:cNvSpPr>
            <a:spLocks noGrp="1"/>
          </p:cNvSpPr>
          <p:nvPr>
            <p:ph type="ftr" sz="quarter" idx="11"/>
          </p:nvPr>
        </p:nvSpPr>
        <p:spPr>
          <a:xfrm>
            <a:off x="3140202" y="6355080"/>
            <a:ext cx="3764280" cy="365760"/>
          </a:xfrm>
        </p:spPr>
        <p:txBody>
          <a:bodyPr/>
          <a:lstStyle/>
          <a:p>
            <a:pPr>
              <a:defRPr/>
            </a:pPr>
            <a:endParaRPr lang="en-US" altLang="zh-TW"/>
          </a:p>
        </p:txBody>
      </p:sp>
      <p:sp>
        <p:nvSpPr>
          <p:cNvPr id="6" name="投影片編號版面配置區 5"/>
          <p:cNvSpPr>
            <a:spLocks noGrp="1"/>
          </p:cNvSpPr>
          <p:nvPr>
            <p:ph type="sldNum" sz="quarter" idx="12"/>
          </p:nvPr>
        </p:nvSpPr>
        <p:spPr>
          <a:xfrm>
            <a:off x="1159002" y="6355080"/>
            <a:ext cx="1647698" cy="365760"/>
          </a:xfrm>
          <a:prstGeom prst="rect">
            <a:avLst/>
          </a:prstGeom>
        </p:spPr>
        <p:txBody>
          <a:bodyPr/>
          <a:lstStyle/>
          <a:p>
            <a:pPr>
              <a:defRPr/>
            </a:pPr>
            <a:fld id="{50F2CAC8-13E6-4120-81B9-6E67BCCBEC12}" type="slidenum">
              <a:rPr lang="en-US" altLang="zh-TW" smtClean="0"/>
              <a:pPr>
                <a:defRPr/>
              </a:pPr>
              <a:t>‹#›</a:t>
            </a:fld>
            <a:endParaRPr lang="en-US" altLang="zh-TW"/>
          </a:p>
        </p:txBody>
      </p:sp>
      <p:sp>
        <p:nvSpPr>
          <p:cNvPr id="7" name="矩形 6"/>
          <p:cNvSpPr/>
          <p:nvPr/>
        </p:nvSpPr>
        <p:spPr>
          <a:xfrm>
            <a:off x="990600" y="2819400"/>
            <a:ext cx="79248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90600" y="2819400"/>
            <a:ext cx="24765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399755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8"/>
            <a:ext cx="222885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95300" y="274638"/>
            <a:ext cx="653415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26122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28600"/>
            <a:ext cx="8915400" cy="914400"/>
          </a:xfrm>
        </p:spPr>
        <p:txBody>
          <a:bodyPr/>
          <a:lstStyle/>
          <a:p>
            <a:r>
              <a:rPr kumimoji="0" lang="zh-TW" altLang="en-US" smtClean="0"/>
              <a:t>按一下以編輯母片標題樣式</a:t>
            </a:r>
            <a:endParaRPr kumimoji="0" lang="en-US"/>
          </a:p>
        </p:txBody>
      </p:sp>
      <p:sp>
        <p:nvSpPr>
          <p:cNvPr id="6" name="頁尾版面配置區 5"/>
          <p:cNvSpPr>
            <a:spLocks noGrp="1"/>
          </p:cNvSpPr>
          <p:nvPr>
            <p:ph type="ftr" sz="quarter" idx="11"/>
          </p:nvPr>
        </p:nvSpPr>
        <p:spPr/>
        <p:txBody>
          <a:bodyPr/>
          <a:lstStyle/>
          <a:p>
            <a:pPr>
              <a:defRPr/>
            </a:pPr>
            <a:endParaRPr lang="en-US" altLang="zh-TW"/>
          </a:p>
        </p:txBody>
      </p:sp>
      <p:sp>
        <p:nvSpPr>
          <p:cNvPr id="9" name="內容版面配置區 8"/>
          <p:cNvSpPr>
            <a:spLocks noGrp="1"/>
          </p:cNvSpPr>
          <p:nvPr>
            <p:ph sz="quarter" idx="1"/>
          </p:nvPr>
        </p:nvSpPr>
        <p:spPr>
          <a:xfrm>
            <a:off x="495300" y="1219200"/>
            <a:ext cx="4378452"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5018215" y="1216152"/>
            <a:ext cx="4378452"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28600"/>
            <a:ext cx="89154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95300" y="1285875"/>
            <a:ext cx="4376870"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5035550" y="1295400"/>
            <a:ext cx="437859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pPr>
              <a:defRPr/>
            </a:pPr>
            <a:endParaRPr lang="en-US" altLang="zh-TW"/>
          </a:p>
        </p:txBody>
      </p:sp>
      <p:sp>
        <p:nvSpPr>
          <p:cNvPr id="8" name="頁尾版面配置區 7"/>
          <p:cNvSpPr>
            <a:spLocks noGrp="1"/>
          </p:cNvSpPr>
          <p:nvPr>
            <p:ph type="ftr" sz="quarter" idx="11"/>
          </p:nvPr>
        </p:nvSpPr>
        <p:spPr/>
        <p:txBody>
          <a:bodyPr/>
          <a:lstStyle/>
          <a:p>
            <a:pPr>
              <a:defRPr/>
            </a:pPr>
            <a:endParaRPr lang="en-US" altLang="zh-TW"/>
          </a:p>
        </p:txBody>
      </p:sp>
      <p:sp>
        <p:nvSpPr>
          <p:cNvPr id="9" name="投影片編號版面配置區 8"/>
          <p:cNvSpPr>
            <a:spLocks noGrp="1"/>
          </p:cNvSpPr>
          <p:nvPr>
            <p:ph type="sldNum" sz="quarter" idx="12"/>
          </p:nvPr>
        </p:nvSpPr>
        <p:spPr>
          <a:xfrm>
            <a:off x="7329264" y="6309320"/>
            <a:ext cx="2146300" cy="365760"/>
          </a:xfrm>
          <a:prstGeom prst="rect">
            <a:avLst/>
          </a:prstGeom>
        </p:spPr>
        <p:txBody>
          <a:bodyPr/>
          <a:lstStyle/>
          <a:p>
            <a:pPr>
              <a:defRPr/>
            </a:pPr>
            <a:fld id="{D56BDB76-B445-4866-84BF-15C63A1DEC71}" type="slidenum">
              <a:rPr lang="en-US" altLang="zh-TW" smtClean="0"/>
              <a:pPr>
                <a:defRPr/>
              </a:pPr>
              <a:t>‹#›</a:t>
            </a:fld>
            <a:endParaRPr lang="en-US" altLang="zh-TW"/>
          </a:p>
        </p:txBody>
      </p:sp>
      <p:sp>
        <p:nvSpPr>
          <p:cNvPr id="11" name="內容版面配置區 10"/>
          <p:cNvSpPr>
            <a:spLocks noGrp="1"/>
          </p:cNvSpPr>
          <p:nvPr>
            <p:ph sz="quarter" idx="2"/>
          </p:nvPr>
        </p:nvSpPr>
        <p:spPr>
          <a:xfrm>
            <a:off x="495300" y="2133600"/>
            <a:ext cx="437515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5035550" y="2133600"/>
            <a:ext cx="437515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95300" y="228600"/>
            <a:ext cx="8915400" cy="914400"/>
          </a:xfrm>
        </p:spPr>
        <p:txBody>
          <a:bodyPr/>
          <a:lstStyle/>
          <a:p>
            <a:r>
              <a:rPr kumimoji="0" lang="zh-TW" altLang="en-US" smtClean="0"/>
              <a:t>按一下以編輯母片標題樣式</a:t>
            </a:r>
            <a:endParaRPr kumimoji="0" lang="en-US"/>
          </a:p>
        </p:txBody>
      </p:sp>
      <p:sp>
        <p:nvSpPr>
          <p:cNvPr id="4" name="頁尾版面配置區 3"/>
          <p:cNvSpPr>
            <a:spLocks noGrp="1"/>
          </p:cNvSpPr>
          <p:nvPr>
            <p:ph type="ftr" sz="quarter" idx="11"/>
          </p:nvPr>
        </p:nvSpPr>
        <p:spPr/>
        <p:txBody>
          <a:bodyPr/>
          <a:lstStyle/>
          <a:p>
            <a:pPr>
              <a:defRPr/>
            </a:pPr>
            <a:endParaRPr lang="en-US" altLang="zh-TW"/>
          </a:p>
        </p:txBody>
      </p:sp>
      <p:sp>
        <p:nvSpPr>
          <p:cNvPr id="6" name="等腰三角形 5"/>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28"/>
          <p:cNvSpPr txBox="1">
            <a:spLocks/>
          </p:cNvSpPr>
          <p:nvPr userDrawn="1"/>
        </p:nvSpPr>
        <p:spPr>
          <a:xfrm>
            <a:off x="8456507" y="6425777"/>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dirty="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頁尾版面配置區 2"/>
          <p:cNvSpPr>
            <a:spLocks noGrp="1"/>
          </p:cNvSpPr>
          <p:nvPr>
            <p:ph type="ftr" sz="quarter" idx="11"/>
          </p:nvPr>
        </p:nvSpPr>
        <p:spPr/>
        <p:txBody>
          <a:bodyPr/>
          <a:lstStyle/>
          <a:p>
            <a:pPr>
              <a:defRPr/>
            </a:pPr>
            <a:endParaRPr lang="en-US" altLang="zh-TW"/>
          </a:p>
        </p:txBody>
      </p:sp>
      <p:sp>
        <p:nvSpPr>
          <p:cNvPr id="5" name="直線接點 4"/>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1650" y="304800"/>
            <a:ext cx="272415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1650" y="1219201"/>
            <a:ext cx="272415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8" name="直線接點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675492"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30200" y="304800"/>
            <a:ext cx="619125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投影片編號版面配置區 28"/>
          <p:cNvSpPr txBox="1">
            <a:spLocks/>
          </p:cNvSpPr>
          <p:nvPr userDrawn="1"/>
        </p:nvSpPr>
        <p:spPr>
          <a:xfrm>
            <a:off x="8186364" y="6342773"/>
            <a:ext cx="1320800" cy="365760"/>
          </a:xfrm>
          <a:prstGeom prst="rect">
            <a:avLst/>
          </a:prstGeom>
        </p:spPr>
        <p:txBody>
          <a:bodyPr/>
          <a:lstStyle>
            <a:lvl1pPr algn="r">
              <a:defRPr sz="1800" b="1">
                <a:solidFill>
                  <a:srgbClr val="00009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43CCF-395D-4592-A44F-E0B2C97BB9F6}" type="slidenum">
              <a:rPr kumimoji="1" lang="en-US" altLang="zh-TW" sz="1800" b="1" i="0" u="none" strike="noStrike" kern="1200" cap="none" spc="0" normalizeH="0" baseline="0" noProof="0" smtClean="0">
                <a:ln>
                  <a:noFill/>
                </a:ln>
                <a:solidFill>
                  <a:srgbClr val="000099"/>
                </a:solidFill>
                <a:effectLst/>
                <a:uLnTx/>
                <a:uFillTx/>
                <a:latin typeface="Times New Roman" pitchFamily="18"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TW" sz="1800" b="1" i="0" u="none" strike="noStrike" kern="1200" cap="none" spc="0" normalizeH="0" baseline="0" noProof="0">
              <a:ln>
                <a:noFill/>
              </a:ln>
              <a:solidFill>
                <a:srgbClr val="000099"/>
              </a:solidFill>
              <a:effectLst/>
              <a:uLnTx/>
              <a:uFillTx/>
              <a:latin typeface="Times New Roman" pitchFamily="18" charset="0"/>
              <a:ea typeface="新細明體"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95300" y="500856"/>
            <a:ext cx="89154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95300" y="1905000"/>
            <a:ext cx="89154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95300" y="1219200"/>
            <a:ext cx="89154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a:xfrm>
            <a:off x="663702" y="6356350"/>
            <a:ext cx="2146300" cy="365760"/>
          </a:xfrm>
          <a:prstGeom prst="rect">
            <a:avLst/>
          </a:prstGeom>
        </p:spPr>
        <p:txBody>
          <a:bodyPr/>
          <a:lstStyle/>
          <a:p>
            <a:pPr>
              <a:defRPr/>
            </a:pPr>
            <a:fld id="{2115BBF2-8AF4-4EF1-9C5A-CD2B6DEBF7E0}" type="slidenum">
              <a:rPr lang="en-US" altLang="zh-TW" smtClean="0"/>
              <a:pPr>
                <a:defRPr/>
              </a:pPr>
              <a:t>‹#›</a:t>
            </a:fld>
            <a:endParaRPr lang="en-US" altLang="zh-TW"/>
          </a:p>
        </p:txBody>
      </p:sp>
      <p:sp>
        <p:nvSpPr>
          <p:cNvPr id="8" name="直線接點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95300" y="500856"/>
            <a:ext cx="19812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95300" y="152400"/>
            <a:ext cx="89154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95300" y="1219200"/>
            <a:ext cx="89154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32520" y="6309320"/>
            <a:ext cx="2479802" cy="365760"/>
          </a:xfrm>
          <a:prstGeom prst="rect">
            <a:avLst/>
          </a:prstGeom>
        </p:spPr>
        <p:txBody>
          <a:bodyPr vert="horz"/>
          <a:lstStyle>
            <a:lvl1pPr algn="l" eaLnBrk="1" latinLnBrk="0" hangingPunct="1">
              <a:defRPr kumimoji="0" sz="1400">
                <a:solidFill>
                  <a:schemeClr val="tx2"/>
                </a:solidFill>
              </a:defRPr>
            </a:lvl1pPr>
          </a:lstStyle>
          <a:p>
            <a:pPr>
              <a:defRPr/>
            </a:pPr>
            <a:endParaRPr lang="en-US" altLang="zh-TW"/>
          </a:p>
        </p:txBody>
      </p:sp>
      <p:sp>
        <p:nvSpPr>
          <p:cNvPr id="3" name="頁尾版面配置區 2"/>
          <p:cNvSpPr>
            <a:spLocks noGrp="1"/>
          </p:cNvSpPr>
          <p:nvPr>
            <p:ph type="ftr" sz="quarter" idx="3"/>
          </p:nvPr>
        </p:nvSpPr>
        <p:spPr>
          <a:xfrm>
            <a:off x="3140202" y="6356350"/>
            <a:ext cx="37973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ltLang="zh-TW"/>
          </a:p>
        </p:txBody>
      </p:sp>
      <p:sp>
        <p:nvSpPr>
          <p:cNvPr id="28" name="直線接點 27"/>
          <p:cNvSpPr>
            <a:spLocks noChangeShapeType="1"/>
          </p:cNvSpPr>
          <p:nvPr/>
        </p:nvSpPr>
        <p:spPr bwMode="auto">
          <a:xfrm>
            <a:off x="-5776192" y="5877272"/>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95300" y="1143000"/>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投影片編號版面配置區 28"/>
          <p:cNvSpPr>
            <a:spLocks noGrp="1"/>
          </p:cNvSpPr>
          <p:nvPr>
            <p:ph type="sldNum" sz="quarter" idx="4"/>
          </p:nvPr>
        </p:nvSpPr>
        <p:spPr>
          <a:xfrm>
            <a:off x="8108307" y="6309320"/>
            <a:ext cx="1320800" cy="365760"/>
          </a:xfrm>
          <a:prstGeom prst="rect">
            <a:avLst/>
          </a:prstGeom>
        </p:spPr>
        <p:txBody>
          <a:bodyPr/>
          <a:lstStyle>
            <a:lvl1pPr algn="r">
              <a:defRPr sz="1800" b="1">
                <a:solidFill>
                  <a:srgbClr val="000099"/>
                </a:solidFill>
              </a:defRPr>
            </a:lvl1pPr>
          </a:lstStyle>
          <a:p>
            <a:pPr>
              <a:defRPr/>
            </a:pPr>
            <a:fld id="{DA843CCF-395D-4592-A44F-E0B2C97BB9F6}" type="slidenum">
              <a:rPr lang="en-US" altLang="zh-TW" smtClean="0"/>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7921" r:id="rId1"/>
    <p:sldLayoutId id="2147487922" r:id="rId2"/>
    <p:sldLayoutId id="2147487923" r:id="rId3"/>
    <p:sldLayoutId id="2147487924" r:id="rId4"/>
    <p:sldLayoutId id="2147487925" r:id="rId5"/>
    <p:sldLayoutId id="2147487926" r:id="rId6"/>
    <p:sldLayoutId id="2147487927" r:id="rId7"/>
    <p:sldLayoutId id="2147487928" r:id="rId8"/>
    <p:sldLayoutId id="2147487929" r:id="rId9"/>
    <p:sldLayoutId id="2147487930" r:id="rId10"/>
    <p:sldLayoutId id="2147487931" r:id="rId11"/>
    <p:sldLayoutId id="2147487933" r:id="rId12"/>
    <p:sldLayoutId id="2147487936" r:id="rId13"/>
    <p:sldLayoutId id="2147487938" r:id="rId14"/>
    <p:sldLayoutId id="2147487940" r:id="rId15"/>
    <p:sldLayoutId id="2147487941" r:id="rId16"/>
    <p:sldLayoutId id="2147487942" r:id="rId17"/>
    <p:sldLayoutId id="2147487955" r:id="rId18"/>
    <p:sldLayoutId id="2147487956" r:id="rId19"/>
    <p:sldLayoutId id="2147487957"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78478-EA2C-4166-9976-9135063082BC}" type="slidenum">
              <a:rPr lang="zh-TW" altLang="en-US" smtClean="0"/>
              <a:t>‹#›</a:t>
            </a:fld>
            <a:endParaRPr lang="zh-TW" altLang="en-US"/>
          </a:p>
        </p:txBody>
      </p:sp>
    </p:spTree>
    <p:extLst>
      <p:ext uri="{BB962C8B-B14F-4D97-AF65-F5344CB8AC3E}">
        <p14:creationId xmlns:p14="http://schemas.microsoft.com/office/powerpoint/2010/main" val="103745189"/>
      </p:ext>
    </p:extLst>
  </p:cSld>
  <p:clrMap bg1="lt1" tx1="dk1" bg2="lt2" tx2="dk2" accent1="accent1" accent2="accent2" accent3="accent3" accent4="accent4" accent5="accent5" accent6="accent6" hlink="hlink" folHlink="folHlink"/>
  <p:sldLayoutIdLst>
    <p:sldLayoutId id="2147487944" r:id="rId1"/>
    <p:sldLayoutId id="2147487945" r:id="rId2"/>
    <p:sldLayoutId id="2147487946" r:id="rId3"/>
    <p:sldLayoutId id="2147487947" r:id="rId4"/>
    <p:sldLayoutId id="2147487948" r:id="rId5"/>
    <p:sldLayoutId id="2147487949" r:id="rId6"/>
    <p:sldLayoutId id="2147487950" r:id="rId7"/>
    <p:sldLayoutId id="2147487951" r:id="rId8"/>
    <p:sldLayoutId id="2147487952" r:id="rId9"/>
    <p:sldLayoutId id="2147487953" r:id="rId10"/>
    <p:sldLayoutId id="214748795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a:spLocks noChangeArrowheads="1"/>
          </p:cNvSpPr>
          <p:nvPr/>
        </p:nvSpPr>
        <p:spPr bwMode="auto">
          <a:xfrm>
            <a:off x="1280592" y="1924090"/>
            <a:ext cx="7920881" cy="2088232"/>
          </a:xfrm>
          <a:prstGeom prst="rect">
            <a:avLst/>
          </a:prstGeom>
          <a:noFill/>
          <a:ln w="9525">
            <a:noFill/>
            <a:miter lim="800000"/>
            <a:headEnd/>
            <a:tailEnd/>
          </a:ln>
          <a:effectLst>
            <a:outerShdw blurRad="50800" dist="38100" dir="10800000" algn="r" rotWithShape="0">
              <a:prstClr val="black">
                <a:alpha val="40000"/>
              </a:prstClr>
            </a:outerShdw>
          </a:effectLst>
        </p:spPr>
        <p:txBody>
          <a:bodyPr lIns="45720" rIns="45720"/>
          <a:lstStyle/>
          <a:p>
            <a:pPr algn="ctr">
              <a:spcBef>
                <a:spcPts val="400"/>
              </a:spcBef>
              <a:buClr>
                <a:schemeClr val="accent1"/>
              </a:buClr>
              <a:buSzPct val="68000"/>
              <a:buFont typeface="Wingdings 3" pitchFamily="18" charset="2"/>
              <a:buNone/>
            </a:pPr>
            <a:r>
              <a:rPr kumimoji="0" lang="zh-TW" altLang="en-US" sz="6000" b="1" dirty="0" smtClean="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rPr>
              <a:t>應注意事項及</a:t>
            </a:r>
            <a:endParaRPr kumimoji="0" lang="en-US" altLang="zh-TW" sz="6000" b="1" dirty="0" smtClean="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endParaRPr>
          </a:p>
          <a:p>
            <a:pPr algn="ctr">
              <a:spcBef>
                <a:spcPts val="400"/>
              </a:spcBef>
              <a:buClr>
                <a:schemeClr val="accent1"/>
              </a:buClr>
              <a:buSzPct val="68000"/>
              <a:buFont typeface="Wingdings 3" pitchFamily="18" charset="2"/>
              <a:buNone/>
            </a:pPr>
            <a:r>
              <a:rPr kumimoji="0" lang="zh-TW" altLang="en-US" sz="6000" b="1" dirty="0" smtClean="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rPr>
              <a:t>審查</a:t>
            </a:r>
            <a:r>
              <a:rPr kumimoji="0" lang="zh-TW" altLang="zh-TW" sz="6000" b="1" dirty="0" smtClean="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rPr>
              <a:t>案例分享</a:t>
            </a:r>
            <a:endParaRPr kumimoji="0" lang="en-US" altLang="zh-TW" sz="6000" b="1" dirty="0">
              <a:solidFill>
                <a:srgbClr val="003399"/>
              </a:solidFill>
              <a:effectLst>
                <a:outerShdw blurRad="38100" dist="38100" dir="2700000" algn="tl">
                  <a:srgbClr val="000000">
                    <a:alpha val="43137"/>
                  </a:srgbClr>
                </a:outerShdw>
              </a:effectLst>
              <a:latin typeface="標楷體" pitchFamily="65" charset="-120"/>
              <a:ea typeface="標楷體" pitchFamily="65" charset="-120"/>
              <a:cs typeface="+mj-cs"/>
            </a:endParaRPr>
          </a:p>
        </p:txBody>
      </p:sp>
      <p:sp>
        <p:nvSpPr>
          <p:cNvPr id="7" name="矩形 6"/>
          <p:cNvSpPr/>
          <p:nvPr/>
        </p:nvSpPr>
        <p:spPr>
          <a:xfrm>
            <a:off x="3584849" y="4012322"/>
            <a:ext cx="5616624" cy="1569660"/>
          </a:xfrm>
          <a:prstGeom prst="rect">
            <a:avLst/>
          </a:prstGeom>
        </p:spPr>
        <p:txBody>
          <a:bodyPr wrap="square">
            <a:spAutoFit/>
          </a:bodyPr>
          <a:lstStyle/>
          <a:p>
            <a:pPr algn="r" eaLnBrk="1" fontAlgn="auto" hangingPunct="1">
              <a:spcAft>
                <a:spcPts val="0"/>
              </a:spcAft>
              <a:defRPr/>
            </a:pPr>
            <a:endParaRPr lang="en-US" altLang="zh-TW" sz="2400" b="1" dirty="0" smtClean="0">
              <a:solidFill>
                <a:srgbClr val="002060"/>
              </a:solidFill>
              <a:latin typeface="+mj-lt"/>
              <a:ea typeface="+mj-ea"/>
              <a:cs typeface="Arial Unicode MS" pitchFamily="34" charset="-120"/>
            </a:endParaRPr>
          </a:p>
          <a:p>
            <a:pPr algn="r" eaLnBrk="1" fontAlgn="auto" hangingPunct="1">
              <a:spcAft>
                <a:spcPts val="0"/>
              </a:spcAft>
              <a:defRPr/>
            </a:pPr>
            <a:endParaRPr lang="en-US" altLang="zh-TW" sz="2400" b="1" dirty="0">
              <a:solidFill>
                <a:srgbClr val="002060"/>
              </a:solidFill>
              <a:latin typeface="+mj-lt"/>
              <a:ea typeface="+mj-ea"/>
              <a:cs typeface="Arial Unicode MS" pitchFamily="34" charset="-120"/>
            </a:endParaRPr>
          </a:p>
          <a:p>
            <a:pPr algn="r" eaLnBrk="1" fontAlgn="auto" hangingPunct="1">
              <a:spcAft>
                <a:spcPts val="0"/>
              </a:spcAft>
              <a:defRPr/>
            </a:pPr>
            <a:r>
              <a:rPr lang="zh-TW" altLang="en-US" sz="2400" b="1" dirty="0" smtClean="0">
                <a:solidFill>
                  <a:srgbClr val="002060"/>
                </a:solidFill>
                <a:latin typeface="+mj-lt"/>
                <a:ea typeface="+mj-ea"/>
                <a:cs typeface="Arial Unicode MS" pitchFamily="34" charset="-120"/>
              </a:rPr>
              <a:t>               </a:t>
            </a:r>
            <a:endParaRPr lang="en-US" altLang="zh-TW" sz="2400" b="1" dirty="0" smtClean="0">
              <a:solidFill>
                <a:srgbClr val="002060"/>
              </a:solidFill>
              <a:latin typeface="+mj-lt"/>
              <a:ea typeface="+mj-ea"/>
              <a:cs typeface="Arial Unicode MS" pitchFamily="34" charset="-120"/>
            </a:endParaRPr>
          </a:p>
          <a:p>
            <a:pPr algn="r" eaLnBrk="1" fontAlgn="auto" hangingPunct="1">
              <a:spcAft>
                <a:spcPts val="0"/>
              </a:spcAft>
              <a:defRPr/>
            </a:pPr>
            <a:r>
              <a:rPr lang="en-US" altLang="zh-TW" sz="2400" dirty="0" smtClean="0">
                <a:solidFill>
                  <a:srgbClr val="002060"/>
                </a:solidFill>
                <a:latin typeface="+mj-lt"/>
                <a:ea typeface="+mj-ea"/>
                <a:cs typeface="Arial Unicode MS" pitchFamily="34" charset="-120"/>
              </a:rPr>
              <a:t>104</a:t>
            </a:r>
            <a:r>
              <a:rPr lang="zh-TW" altLang="en-US" sz="2400" dirty="0" smtClean="0">
                <a:solidFill>
                  <a:srgbClr val="002060"/>
                </a:solidFill>
                <a:latin typeface="+mj-lt"/>
                <a:ea typeface="+mj-ea"/>
                <a:cs typeface="Arial Unicode MS" pitchFamily="34" charset="-120"/>
              </a:rPr>
              <a:t>年</a:t>
            </a:r>
            <a:r>
              <a:rPr lang="en-US" altLang="zh-TW" sz="2400" dirty="0">
                <a:solidFill>
                  <a:srgbClr val="002060"/>
                </a:solidFill>
                <a:latin typeface="+mj-lt"/>
                <a:ea typeface="+mj-ea"/>
                <a:cs typeface="Arial Unicode MS" pitchFamily="34" charset="-120"/>
              </a:rPr>
              <a:t>3</a:t>
            </a:r>
            <a:r>
              <a:rPr lang="zh-TW" altLang="en-US" sz="2400" dirty="0" smtClean="0">
                <a:solidFill>
                  <a:srgbClr val="002060"/>
                </a:solidFill>
                <a:latin typeface="+mj-lt"/>
                <a:ea typeface="+mj-ea"/>
                <a:cs typeface="Arial Unicode MS" pitchFamily="34" charset="-120"/>
              </a:rPr>
              <a:t>月</a:t>
            </a:r>
            <a:r>
              <a:rPr lang="en-US" altLang="zh-TW" sz="2400" dirty="0" smtClean="0">
                <a:solidFill>
                  <a:srgbClr val="002060"/>
                </a:solidFill>
                <a:latin typeface="+mj-lt"/>
                <a:ea typeface="+mj-ea"/>
                <a:cs typeface="Arial Unicode MS" pitchFamily="34" charset="-120"/>
              </a:rPr>
              <a:t>24</a:t>
            </a:r>
            <a:r>
              <a:rPr lang="zh-TW" altLang="en-US" sz="2400" dirty="0" smtClean="0">
                <a:solidFill>
                  <a:srgbClr val="002060"/>
                </a:solidFill>
                <a:latin typeface="+mj-lt"/>
                <a:ea typeface="+mj-ea"/>
                <a:cs typeface="Arial Unicode MS" pitchFamily="34" charset="-120"/>
              </a:rPr>
              <a:t>日 </a:t>
            </a:r>
            <a:endParaRPr lang="zh-TW" altLang="en-US" sz="2400" dirty="0">
              <a:solidFill>
                <a:srgbClr val="002060"/>
              </a:solidFill>
              <a:latin typeface="+mj-lt"/>
              <a:ea typeface="+mj-ea"/>
              <a:cs typeface="Arial Unicode MS" pitchFamily="34" charset="-12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68135" y="620688"/>
            <a:ext cx="8569102" cy="1010994"/>
          </a:xfrm>
        </p:spPr>
        <p:txBody>
          <a:bodyPr>
            <a:normAutofit fontScale="90000"/>
          </a:bodyPr>
          <a:lstStyle/>
          <a:p>
            <a:r>
              <a:rPr lang="zh-TW" altLang="en-US" sz="3600" b="1" dirty="0" smtClean="0">
                <a:solidFill>
                  <a:srgbClr val="C00000"/>
                </a:solidFill>
                <a:latin typeface="標楷體" panose="03000509000000000000" pitchFamily="65" charset="-120"/>
                <a:ea typeface="標楷體" panose="03000509000000000000" pitchFamily="65" charset="-120"/>
              </a:rPr>
              <a:t>有限公司轉換為股份有限公司需多久方得補辦公開發行</a:t>
            </a:r>
            <a:r>
              <a:rPr lang="en-US" altLang="zh-TW" sz="3600" b="1" dirty="0" smtClean="0">
                <a:solidFill>
                  <a:srgbClr val="C00000"/>
                </a:solidFill>
                <a:latin typeface="標楷體" panose="03000509000000000000" pitchFamily="65" charset="-120"/>
                <a:ea typeface="標楷體" panose="03000509000000000000" pitchFamily="65" charset="-120"/>
              </a:rPr>
              <a:t>?</a:t>
            </a:r>
            <a:endParaRPr lang="zh-TW" altLang="en-US" sz="3600"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52779" y="1628800"/>
            <a:ext cx="8915400" cy="1368152"/>
          </a:xfrm>
        </p:spPr>
        <p:txBody>
          <a:bodyPr>
            <a:normAutofit/>
          </a:bodyPr>
          <a:lstStyle/>
          <a:p>
            <a:pPr marL="444500" indent="-258763">
              <a:buNone/>
            </a:pPr>
            <a:r>
              <a:rPr lang="zh-TW" altLang="zh-TW" sz="22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至少應出具</a:t>
            </a:r>
            <a:r>
              <a:rPr lang="zh-TW" altLang="en-US" sz="2800" dirty="0" smtClean="0">
                <a:solidFill>
                  <a:srgbClr val="0070C0"/>
                </a:solidFill>
                <a:latin typeface="標楷體" panose="03000509000000000000" pitchFamily="65" charset="-120"/>
                <a:ea typeface="標楷體" panose="03000509000000000000" pitchFamily="65" charset="-120"/>
              </a:rPr>
              <a:t>一本身分別為「股份有限公司」之最近期年度或第二季財務報告後</a:t>
            </a:r>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方得補辦公開</a:t>
            </a:r>
            <a:r>
              <a:rPr lang="zh-TW" altLang="en-US" sz="2800" dirty="0" smtClean="0">
                <a:latin typeface="標楷體" panose="03000509000000000000" pitchFamily="65" charset="-120"/>
                <a:ea typeface="標楷體" panose="03000509000000000000" pitchFamily="65" charset="-120"/>
              </a:rPr>
              <a:t>發行。</a:t>
            </a:r>
            <a:endParaRPr lang="zh-TW" altLang="en-US" sz="2800" dirty="0"/>
          </a:p>
        </p:txBody>
      </p:sp>
      <p:sp>
        <p:nvSpPr>
          <p:cNvPr id="4" name="標題 1"/>
          <p:cNvSpPr txBox="1">
            <a:spLocks/>
          </p:cNvSpPr>
          <p:nvPr/>
        </p:nvSpPr>
        <p:spPr>
          <a:xfrm>
            <a:off x="652779" y="2996952"/>
            <a:ext cx="8915400" cy="100811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dirty="0">
                <a:solidFill>
                  <a:srgbClr val="C00000"/>
                </a:solidFill>
                <a:latin typeface="標楷體" panose="03000509000000000000" pitchFamily="65" charset="-120"/>
                <a:ea typeface="標楷體" panose="03000509000000000000" pitchFamily="65" charset="-120"/>
              </a:rPr>
              <a:t>所出具之</a:t>
            </a:r>
            <a:r>
              <a:rPr lang="en-US" altLang="zh-TW" sz="3600" b="1" dirty="0" smtClean="0">
                <a:solidFill>
                  <a:srgbClr val="C00000"/>
                </a:solidFill>
                <a:latin typeface="標楷體" panose="03000509000000000000" pitchFamily="65" charset="-120"/>
                <a:ea typeface="標楷體" panose="03000509000000000000" pitchFamily="65" charset="-120"/>
              </a:rPr>
              <a:t>IFRSs</a:t>
            </a:r>
            <a:r>
              <a:rPr lang="zh-TW" altLang="en-US" sz="3600" b="1" dirty="0" smtClean="0">
                <a:solidFill>
                  <a:srgbClr val="C00000"/>
                </a:solidFill>
                <a:latin typeface="標楷體" panose="03000509000000000000" pitchFamily="65" charset="-120"/>
                <a:ea typeface="標楷體" panose="03000509000000000000" pitchFamily="65" charset="-120"/>
              </a:rPr>
              <a:t>財務報告，會計師是否可針對前期出具保留意見或以單期表達</a:t>
            </a:r>
            <a:r>
              <a:rPr lang="en-US" altLang="zh-TW" sz="3600" b="1" dirty="0" smtClean="0">
                <a:solidFill>
                  <a:srgbClr val="C00000"/>
                </a:solidFill>
                <a:latin typeface="標楷體" panose="03000509000000000000" pitchFamily="65" charset="-120"/>
                <a:ea typeface="標楷體" panose="03000509000000000000" pitchFamily="65" charset="-120"/>
              </a:rPr>
              <a:t>?</a:t>
            </a:r>
            <a:endParaRPr lang="zh-TW" altLang="en-US" sz="3600" b="1" dirty="0">
              <a:solidFill>
                <a:srgbClr val="C00000"/>
              </a:solidFill>
              <a:latin typeface="標楷體" panose="03000509000000000000" pitchFamily="65" charset="-120"/>
              <a:ea typeface="標楷體" panose="03000509000000000000" pitchFamily="65" charset="-120"/>
            </a:endParaRPr>
          </a:p>
        </p:txBody>
      </p:sp>
      <p:sp>
        <p:nvSpPr>
          <p:cNvPr id="5" name="內容版面配置區 2"/>
          <p:cNvSpPr txBox="1">
            <a:spLocks/>
          </p:cNvSpPr>
          <p:nvPr/>
        </p:nvSpPr>
        <p:spPr>
          <a:xfrm>
            <a:off x="845192" y="4221088"/>
            <a:ext cx="8915400" cy="158417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44500" indent="-258763">
              <a:buNone/>
            </a:pPr>
            <a:r>
              <a:rPr lang="zh-TW" altLang="zh-TW" sz="22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依</a:t>
            </a:r>
            <a:r>
              <a:rPr lang="zh-TW" altLang="en-US" sz="3000" dirty="0">
                <a:latin typeface="標楷體" panose="03000509000000000000" pitchFamily="65" charset="-120"/>
                <a:ea typeface="標楷體" panose="03000509000000000000" pitchFamily="65" charset="-120"/>
              </a:rPr>
              <a:t>證券發行人財務報告編製</a:t>
            </a:r>
            <a:r>
              <a:rPr lang="zh-TW" altLang="en-US" sz="3000" dirty="0" smtClean="0">
                <a:latin typeface="標楷體" panose="03000509000000000000" pitchFamily="65" charset="-120"/>
                <a:ea typeface="標楷體" panose="03000509000000000000" pitchFamily="65" charset="-120"/>
              </a:rPr>
              <a:t>準則第四條規定，</a:t>
            </a:r>
            <a:r>
              <a:rPr lang="en-US" altLang="zh-TW" sz="3000" dirty="0" smtClean="0">
                <a:latin typeface="標楷體" panose="03000509000000000000" pitchFamily="65" charset="-120"/>
                <a:ea typeface="標楷體" panose="03000509000000000000" pitchFamily="65" charset="-120"/>
              </a:rPr>
              <a:t>IFRSs</a:t>
            </a:r>
            <a:r>
              <a:rPr lang="zh-TW" altLang="en-US" sz="3000" dirty="0" smtClean="0">
                <a:latin typeface="標楷體" panose="03000509000000000000" pitchFamily="65" charset="-120"/>
                <a:ea typeface="標楷體" panose="03000509000000000000" pitchFamily="65" charset="-120"/>
              </a:rPr>
              <a:t>財務報告</a:t>
            </a:r>
            <a:r>
              <a:rPr lang="zh-TW" altLang="en-US" sz="3000" dirty="0">
                <a:solidFill>
                  <a:srgbClr val="0070C0"/>
                </a:solidFill>
                <a:latin typeface="標楷體" panose="03000509000000000000" pitchFamily="65" charset="-120"/>
                <a:ea typeface="標楷體" panose="03000509000000000000" pitchFamily="65" charset="-120"/>
              </a:rPr>
              <a:t>應採兩期對照方式編製</a:t>
            </a:r>
            <a:r>
              <a:rPr lang="zh-TW" altLang="en-US" sz="3000" dirty="0" smtClean="0">
                <a:latin typeface="標楷體" panose="03000509000000000000" pitchFamily="65" charset="-120"/>
                <a:ea typeface="標楷體" panose="03000509000000000000" pitchFamily="65" charset="-120"/>
              </a:rPr>
              <a:t>，且因比較期也是財務報告之一部分，故會計師應針對</a:t>
            </a:r>
            <a:r>
              <a:rPr lang="zh-TW" altLang="en-US" sz="3000" dirty="0">
                <a:latin typeface="標楷體" panose="03000509000000000000" pitchFamily="65" charset="-120"/>
                <a:ea typeface="標楷體" panose="03000509000000000000" pitchFamily="65" charset="-120"/>
              </a:rPr>
              <a:t>兩</a:t>
            </a:r>
            <a:r>
              <a:rPr lang="zh-TW" altLang="en-US" sz="3000" dirty="0" smtClean="0">
                <a:latin typeface="標楷體" panose="03000509000000000000" pitchFamily="65" charset="-120"/>
                <a:ea typeface="標楷體" panose="03000509000000000000" pitchFamily="65" charset="-120"/>
              </a:rPr>
              <a:t>期整體做查核或核閱。</a:t>
            </a:r>
            <a:endParaRPr lang="zh-TW" altLang="en-US" sz="3000"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pPr>
              <a:defRPr/>
            </a:pPr>
            <a:fld id="{DA843CCF-395D-4592-A44F-E0B2C97BB9F6}" type="slidenum">
              <a:rPr lang="en-US" altLang="zh-TW" smtClean="0"/>
              <a:pPr>
                <a:defRPr/>
              </a:pPr>
              <a:t>10</a:t>
            </a:fld>
            <a:endParaRPr lang="en-US" altLang="zh-TW"/>
          </a:p>
        </p:txBody>
      </p:sp>
    </p:spTree>
    <p:extLst>
      <p:ext uri="{BB962C8B-B14F-4D97-AF65-F5344CB8AC3E}">
        <p14:creationId xmlns:p14="http://schemas.microsoft.com/office/powerpoint/2010/main" val="1508632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91490" y="404664"/>
            <a:ext cx="8569102" cy="1010994"/>
          </a:xfrm>
        </p:spPr>
        <p:txBody>
          <a:bodyPr>
            <a:normAutofit fontScale="90000"/>
          </a:bodyPr>
          <a:lstStyle/>
          <a:p>
            <a:r>
              <a:rPr lang="zh-TW" altLang="en-US" sz="3600" b="1" dirty="0">
                <a:solidFill>
                  <a:srgbClr val="C00000"/>
                </a:solidFill>
                <a:latin typeface="標楷體" panose="03000509000000000000" pitchFamily="65" charset="-120"/>
                <a:ea typeface="標楷體" panose="03000509000000000000" pitchFamily="65" charset="-120"/>
              </a:rPr>
              <a:t>首次辦理股票公開發行申報</a:t>
            </a:r>
            <a:r>
              <a:rPr lang="zh-TW" altLang="en-US" sz="3600" b="1" dirty="0" smtClean="0">
                <a:solidFill>
                  <a:srgbClr val="C00000"/>
                </a:solidFill>
                <a:latin typeface="標楷體" panose="03000509000000000000" pitchFamily="65" charset="-120"/>
                <a:ea typeface="標楷體" panose="03000509000000000000" pitchFamily="65" charset="-120"/>
              </a:rPr>
              <a:t>書中，其他必要之書件有哪些</a:t>
            </a:r>
            <a:r>
              <a:rPr lang="en-US" altLang="zh-TW" sz="3600" b="1" dirty="0" smtClean="0">
                <a:solidFill>
                  <a:srgbClr val="C00000"/>
                </a:solidFill>
                <a:latin typeface="標楷體" panose="03000509000000000000" pitchFamily="65" charset="-120"/>
                <a:ea typeface="標楷體" panose="03000509000000000000" pitchFamily="65" charset="-120"/>
              </a:rPr>
              <a:t>?</a:t>
            </a:r>
            <a:r>
              <a:rPr lang="en-US" altLang="zh-TW" sz="3600" dirty="0">
                <a:latin typeface="+mj-ea"/>
              </a:rPr>
              <a:t> (</a:t>
            </a:r>
            <a:r>
              <a:rPr lang="zh-TW" altLang="en-US" sz="3600" dirty="0">
                <a:latin typeface="+mj-ea"/>
              </a:rPr>
              <a:t>註</a:t>
            </a:r>
            <a:r>
              <a:rPr lang="en-US" altLang="zh-TW" sz="3600" dirty="0">
                <a:latin typeface="+mj-ea"/>
              </a:rPr>
              <a:t>1)</a:t>
            </a:r>
            <a:endParaRPr lang="zh-TW" altLang="en-US" sz="3600"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32520" y="1412776"/>
            <a:ext cx="8915400" cy="1656184"/>
          </a:xfrm>
        </p:spPr>
        <p:txBody>
          <a:bodyPr>
            <a:noAutofit/>
          </a:bodyPr>
          <a:lstStyle/>
          <a:p>
            <a:pPr marL="444500" indent="-258763">
              <a:buNone/>
            </a:pPr>
            <a:r>
              <a:rPr lang="zh-TW" altLang="zh-TW" sz="2400" dirty="0" smtClean="0">
                <a:latin typeface="+mj-ea"/>
                <a:ea typeface="+mj-ea"/>
              </a:rPr>
              <a:t>➯</a:t>
            </a:r>
            <a:r>
              <a:rPr lang="en-US" altLang="zh-TW" sz="2000" dirty="0" smtClean="0">
                <a:latin typeface="+mj-ea"/>
                <a:ea typeface="+mj-ea"/>
              </a:rPr>
              <a:t>1.</a:t>
            </a:r>
            <a:r>
              <a:rPr lang="zh-TW" altLang="en-US" sz="2000" dirty="0" smtClean="0">
                <a:latin typeface="+mj-ea"/>
                <a:ea typeface="+mj-ea"/>
              </a:rPr>
              <a:t>發行人有</a:t>
            </a:r>
            <a:r>
              <a:rPr lang="zh-TW" altLang="zh-TW" sz="2000" b="1" dirty="0" smtClean="0">
                <a:latin typeface="+mj-ea"/>
                <a:ea typeface="+mj-ea"/>
              </a:rPr>
              <a:t>連續</a:t>
            </a:r>
            <a:r>
              <a:rPr lang="zh-TW" altLang="zh-TW" sz="2000" b="1" dirty="0">
                <a:latin typeface="+mj-ea"/>
                <a:ea typeface="+mj-ea"/>
              </a:rPr>
              <a:t>二年</a:t>
            </a:r>
            <a:r>
              <a:rPr lang="zh-TW" altLang="zh-TW" sz="2000" b="1" dirty="0" smtClean="0">
                <a:latin typeface="+mj-ea"/>
                <a:ea typeface="+mj-ea"/>
              </a:rPr>
              <a:t>虧損</a:t>
            </a:r>
            <a:r>
              <a:rPr lang="zh-TW" altLang="en-US" sz="2000" b="1" dirty="0" smtClean="0">
                <a:latin typeface="+mj-ea"/>
                <a:ea typeface="+mj-ea"/>
              </a:rPr>
              <a:t>之</a:t>
            </a:r>
            <a:r>
              <a:rPr lang="zh-TW" altLang="zh-TW" sz="2000" dirty="0" smtClean="0">
                <a:latin typeface="+mj-ea"/>
                <a:ea typeface="+mj-ea"/>
              </a:rPr>
              <a:t>情形，</a:t>
            </a:r>
            <a:r>
              <a:rPr lang="zh-TW" altLang="en-US" sz="2000" dirty="0" smtClean="0">
                <a:latin typeface="+mj-ea"/>
                <a:ea typeface="+mj-ea"/>
              </a:rPr>
              <a:t>應</a:t>
            </a:r>
            <a:r>
              <a:rPr lang="zh-TW" altLang="zh-TW" sz="2000" dirty="0" smtClean="0">
                <a:latin typeface="+mj-ea"/>
                <a:ea typeface="+mj-ea"/>
              </a:rPr>
              <a:t>提供</a:t>
            </a:r>
            <a:r>
              <a:rPr lang="zh-TW" altLang="en-US" sz="2000" dirty="0" smtClean="0">
                <a:latin typeface="+mj-ea"/>
                <a:ea typeface="+mj-ea"/>
              </a:rPr>
              <a:t>經董事會通過之</a:t>
            </a:r>
            <a:r>
              <a:rPr lang="zh-TW" altLang="zh-TW" sz="2000" dirty="0" smtClean="0">
                <a:latin typeface="+mj-ea"/>
                <a:ea typeface="+mj-ea"/>
              </a:rPr>
              <a:t>健全營運</a:t>
            </a:r>
            <a:r>
              <a:rPr lang="zh-TW" altLang="zh-TW" sz="2000" dirty="0">
                <a:latin typeface="+mj-ea"/>
                <a:ea typeface="+mj-ea"/>
              </a:rPr>
              <a:t>計畫</a:t>
            </a:r>
            <a:r>
              <a:rPr lang="zh-TW" altLang="zh-TW" sz="2000" dirty="0" smtClean="0">
                <a:latin typeface="+mj-ea"/>
                <a:ea typeface="+mj-ea"/>
              </a:rPr>
              <a:t>書</a:t>
            </a:r>
            <a:r>
              <a:rPr lang="zh-TW" altLang="en-US" sz="2000" dirty="0" smtClean="0">
                <a:latin typeface="+mj-ea"/>
                <a:ea typeface="+mj-ea"/>
              </a:rPr>
              <a:t>。</a:t>
            </a:r>
            <a:endParaRPr lang="en-US" altLang="zh-TW" sz="2000" dirty="0" smtClean="0">
              <a:latin typeface="+mj-ea"/>
              <a:ea typeface="+mj-ea"/>
            </a:endParaRPr>
          </a:p>
          <a:p>
            <a:pPr marL="541338" indent="-276225">
              <a:buNone/>
            </a:pPr>
            <a:r>
              <a:rPr lang="zh-TW" altLang="en-US" sz="2000" dirty="0" smtClean="0">
                <a:latin typeface="+mj-ea"/>
                <a:ea typeface="+mj-ea"/>
              </a:rPr>
              <a:t>  </a:t>
            </a:r>
            <a:r>
              <a:rPr lang="en-US" altLang="zh-TW" sz="2000" dirty="0" smtClean="0">
                <a:latin typeface="+mj-ea"/>
                <a:ea typeface="+mj-ea"/>
              </a:rPr>
              <a:t>2.104</a:t>
            </a:r>
            <a:r>
              <a:rPr lang="zh-TW" altLang="en-US" sz="2000" dirty="0" smtClean="0">
                <a:latin typeface="+mj-ea"/>
                <a:ea typeface="+mj-ea"/>
              </a:rPr>
              <a:t>年</a:t>
            </a:r>
            <a:r>
              <a:rPr lang="en-US" altLang="zh-TW" sz="2000" dirty="0" smtClean="0">
                <a:latin typeface="+mj-ea"/>
                <a:ea typeface="+mj-ea"/>
              </a:rPr>
              <a:t>8</a:t>
            </a:r>
            <a:r>
              <a:rPr lang="zh-TW" altLang="en-US" sz="2000" dirty="0" smtClean="0">
                <a:latin typeface="+mj-ea"/>
                <a:ea typeface="+mj-ea"/>
              </a:rPr>
              <a:t>月</a:t>
            </a:r>
            <a:r>
              <a:rPr lang="en-US" altLang="zh-TW" sz="2000" dirty="0" smtClean="0">
                <a:latin typeface="+mj-ea"/>
                <a:ea typeface="+mj-ea"/>
              </a:rPr>
              <a:t>14</a:t>
            </a:r>
            <a:r>
              <a:rPr lang="zh-TW" altLang="en-US" sz="2000" dirty="0" smtClean="0">
                <a:latin typeface="+mj-ea"/>
                <a:ea typeface="+mj-ea"/>
              </a:rPr>
              <a:t>日前，發行人應提供</a:t>
            </a:r>
            <a:r>
              <a:rPr lang="en-US" altLang="zh-TW" sz="2000" dirty="0" smtClean="0">
                <a:latin typeface="+mj-ea"/>
                <a:ea typeface="+mj-ea"/>
              </a:rPr>
              <a:t>IFRSs</a:t>
            </a:r>
            <a:r>
              <a:rPr lang="zh-TW" altLang="zh-TW" sz="2000" dirty="0">
                <a:latin typeface="+mj-ea"/>
                <a:ea typeface="+mj-ea"/>
              </a:rPr>
              <a:t>轉換計畫及</a:t>
            </a:r>
            <a:r>
              <a:rPr lang="zh-TW" altLang="zh-TW" sz="2000" dirty="0" smtClean="0">
                <a:latin typeface="+mj-ea"/>
                <a:ea typeface="+mj-ea"/>
              </a:rPr>
              <a:t>相關</a:t>
            </a:r>
            <a:r>
              <a:rPr lang="zh-TW" altLang="en-US" sz="2000" dirty="0" smtClean="0">
                <a:latin typeface="+mj-ea"/>
                <a:ea typeface="+mj-ea"/>
              </a:rPr>
              <a:t>佐證</a:t>
            </a:r>
            <a:r>
              <a:rPr lang="zh-TW" altLang="zh-TW" sz="2000" dirty="0" smtClean="0">
                <a:latin typeface="+mj-ea"/>
                <a:ea typeface="+mj-ea"/>
              </a:rPr>
              <a:t>文件</a:t>
            </a:r>
            <a:r>
              <a:rPr lang="en-US" altLang="zh-TW" sz="2000" dirty="0">
                <a:latin typeface="+mj-ea"/>
                <a:ea typeface="+mj-ea"/>
              </a:rPr>
              <a:t>(</a:t>
            </a:r>
            <a:r>
              <a:rPr lang="zh-TW" altLang="en-US" sz="2000" dirty="0">
                <a:latin typeface="+mj-ea"/>
                <a:ea typeface="+mj-ea"/>
              </a:rPr>
              <a:t>註</a:t>
            </a:r>
            <a:r>
              <a:rPr lang="en-US" altLang="zh-TW" sz="2000" dirty="0">
                <a:latin typeface="+mj-ea"/>
                <a:ea typeface="+mj-ea"/>
              </a:rPr>
              <a:t>2)</a:t>
            </a:r>
            <a:r>
              <a:rPr lang="en-US" altLang="zh-TW" sz="2000" dirty="0">
                <a:latin typeface="+mj-ea"/>
              </a:rPr>
              <a:t> </a:t>
            </a:r>
            <a:r>
              <a:rPr lang="zh-TW" altLang="en-US" sz="2000" dirty="0" smtClean="0">
                <a:latin typeface="+mj-ea"/>
                <a:ea typeface="+mj-ea"/>
              </a:rPr>
              <a:t>。</a:t>
            </a:r>
            <a:endParaRPr lang="en-US" altLang="zh-TW" sz="2000" dirty="0" smtClean="0">
              <a:latin typeface="+mj-ea"/>
              <a:ea typeface="+mj-ea"/>
            </a:endParaRPr>
          </a:p>
          <a:p>
            <a:pPr marL="0" lvl="0" indent="0">
              <a:buNone/>
            </a:pPr>
            <a:r>
              <a:rPr lang="zh-TW" altLang="en-US" sz="2000" dirty="0" smtClean="0">
                <a:latin typeface="+mj-ea"/>
                <a:ea typeface="+mj-ea"/>
              </a:rPr>
              <a:t>   </a:t>
            </a:r>
            <a:r>
              <a:rPr lang="en-US" altLang="zh-TW" sz="2000" dirty="0" smtClean="0">
                <a:latin typeface="+mj-ea"/>
                <a:ea typeface="+mj-ea"/>
              </a:rPr>
              <a:t> 3</a:t>
            </a:r>
            <a:r>
              <a:rPr lang="en-US" altLang="zh-TW" sz="2000" dirty="0">
                <a:latin typeface="+mj-ea"/>
                <a:ea typeface="+mj-ea"/>
              </a:rPr>
              <a:t>.</a:t>
            </a:r>
            <a:r>
              <a:rPr lang="zh-TW" altLang="zh-TW" sz="2000" dirty="0">
                <a:latin typeface="+mj-ea"/>
                <a:ea typeface="+mj-ea"/>
              </a:rPr>
              <a:t>依「</a:t>
            </a:r>
            <a:r>
              <a:rPr lang="zh-TW" altLang="en-US" sz="2000" dirty="0">
                <a:latin typeface="+mj-ea"/>
                <a:ea typeface="+mj-ea"/>
              </a:rPr>
              <a:t>公司募集發行有價證券公開說明書應行記載事項準則」</a:t>
            </a:r>
            <a:r>
              <a:rPr lang="zh-TW" altLang="zh-TW" sz="2000" dirty="0">
                <a:latin typeface="+mj-ea"/>
                <a:ea typeface="+mj-ea"/>
              </a:rPr>
              <a:t>第</a:t>
            </a:r>
            <a:r>
              <a:rPr lang="en-US" altLang="zh-TW" sz="2000" dirty="0">
                <a:latin typeface="+mj-ea"/>
                <a:ea typeface="+mj-ea"/>
              </a:rPr>
              <a:t>34</a:t>
            </a:r>
            <a:r>
              <a:rPr lang="zh-TW" altLang="zh-TW" sz="2000" dirty="0">
                <a:latin typeface="+mj-ea"/>
                <a:ea typeface="+mj-ea"/>
              </a:rPr>
              <a:t>條</a:t>
            </a:r>
            <a:r>
              <a:rPr lang="zh-TW" altLang="zh-TW" sz="2000" dirty="0" smtClean="0">
                <a:latin typeface="+mj-ea"/>
                <a:ea typeface="+mj-ea"/>
              </a:rPr>
              <a:t>規定</a:t>
            </a:r>
            <a:r>
              <a:rPr lang="zh-TW" altLang="en-US" sz="2000" dirty="0" smtClean="0">
                <a:latin typeface="+mj-ea"/>
                <a:ea typeface="+mj-ea"/>
              </a:rPr>
              <a:t> </a:t>
            </a:r>
            <a:endParaRPr lang="en-US" altLang="zh-TW" sz="2000" dirty="0" smtClean="0">
              <a:latin typeface="+mj-ea"/>
              <a:ea typeface="+mj-ea"/>
            </a:endParaRPr>
          </a:p>
          <a:p>
            <a:pPr marL="0" lvl="0" indent="0">
              <a:buNone/>
            </a:pPr>
            <a:r>
              <a:rPr lang="zh-TW" altLang="en-US" sz="2000" dirty="0" smtClean="0">
                <a:latin typeface="+mj-ea"/>
                <a:ea typeface="+mj-ea"/>
              </a:rPr>
              <a:t>      </a:t>
            </a:r>
            <a:r>
              <a:rPr lang="zh-TW" altLang="zh-TW" sz="2000" dirty="0" smtClean="0">
                <a:latin typeface="+mj-ea"/>
                <a:ea typeface="+mj-ea"/>
              </a:rPr>
              <a:t>編</a:t>
            </a:r>
            <a:r>
              <a:rPr lang="zh-TW" altLang="zh-TW" sz="2000" dirty="0">
                <a:latin typeface="+mj-ea"/>
                <a:ea typeface="+mj-ea"/>
              </a:rPr>
              <a:t>製之簡式公開說明書</a:t>
            </a:r>
            <a:r>
              <a:rPr lang="en-US" altLang="zh-TW" sz="2000" dirty="0">
                <a:latin typeface="+mj-ea"/>
                <a:ea typeface="+mj-ea"/>
              </a:rPr>
              <a:t>(</a:t>
            </a:r>
            <a:r>
              <a:rPr lang="zh-TW" altLang="zh-TW" sz="2000" dirty="0">
                <a:latin typeface="+mj-ea"/>
                <a:ea typeface="+mj-ea"/>
              </a:rPr>
              <a:t>附表六十五之一</a:t>
            </a:r>
            <a:r>
              <a:rPr lang="en-US" altLang="zh-TW" sz="2000" dirty="0" smtClean="0">
                <a:latin typeface="+mj-ea"/>
                <a:ea typeface="+mj-ea"/>
              </a:rPr>
              <a:t>)</a:t>
            </a:r>
            <a:r>
              <a:rPr lang="en-US" altLang="zh-TW" sz="2000" dirty="0">
                <a:latin typeface="+mj-ea"/>
                <a:ea typeface="+mj-ea"/>
              </a:rPr>
              <a:t> </a:t>
            </a:r>
            <a:r>
              <a:rPr lang="zh-TW" altLang="en-US" sz="2000" dirty="0" smtClean="0">
                <a:latin typeface="+mj-ea"/>
                <a:ea typeface="+mj-ea"/>
              </a:rPr>
              <a:t>。</a:t>
            </a:r>
            <a:endParaRPr lang="en-US" altLang="zh-TW" sz="2000" dirty="0">
              <a:latin typeface="+mj-ea"/>
              <a:ea typeface="+mj-ea"/>
            </a:endParaRPr>
          </a:p>
          <a:p>
            <a:pPr marL="444500" indent="-258763">
              <a:buNone/>
            </a:pPr>
            <a:endParaRPr lang="en-US" altLang="zh-TW" sz="2000" dirty="0" smtClean="0">
              <a:latin typeface="+mj-ea"/>
              <a:ea typeface="+mj-ea"/>
            </a:endParaRPr>
          </a:p>
          <a:p>
            <a:pPr marL="444500" indent="-258763">
              <a:buNone/>
            </a:pPr>
            <a:endParaRPr lang="zh-TW" altLang="en-US" sz="2000" dirty="0">
              <a:latin typeface="+mj-ea"/>
              <a:ea typeface="+mj-ea"/>
            </a:endParaRPr>
          </a:p>
        </p:txBody>
      </p:sp>
      <p:sp>
        <p:nvSpPr>
          <p:cNvPr id="5" name="內容版面配置區 2"/>
          <p:cNvSpPr txBox="1">
            <a:spLocks/>
          </p:cNvSpPr>
          <p:nvPr/>
        </p:nvSpPr>
        <p:spPr>
          <a:xfrm>
            <a:off x="831691" y="2890483"/>
            <a:ext cx="8915400"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註</a:t>
            </a:r>
            <a:r>
              <a:rPr lang="en-US" altLang="zh-TW" sz="1800" dirty="0" smtClean="0">
                <a:latin typeface="標楷體" panose="03000509000000000000" pitchFamily="65" charset="-120"/>
                <a:ea typeface="標楷體" panose="03000509000000000000" pitchFamily="65" charset="-120"/>
              </a:rPr>
              <a:t>1)</a:t>
            </a:r>
            <a:r>
              <a:rPr lang="zh-TW" altLang="en-US" sz="1800" dirty="0">
                <a:latin typeface="標楷體" panose="03000509000000000000" pitchFamily="65" charset="-120"/>
                <a:ea typeface="標楷體" panose="03000509000000000000" pitchFamily="65" charset="-120"/>
              </a:rPr>
              <a:t>詳細</a:t>
            </a:r>
            <a:r>
              <a:rPr lang="zh-TW" altLang="en-US" sz="1800" dirty="0" smtClean="0">
                <a:latin typeface="標楷體" panose="03000509000000000000" pitchFamily="65" charset="-120"/>
                <a:ea typeface="標楷體" panose="03000509000000000000" pitchFamily="65" charset="-120"/>
              </a:rPr>
              <a:t>請詳</a:t>
            </a:r>
            <a:r>
              <a:rPr lang="zh-TW" altLang="zh-TW" sz="1800" dirty="0" smtClean="0">
                <a:latin typeface="標楷體" panose="03000509000000000000" pitchFamily="65" charset="-120"/>
                <a:ea typeface="標楷體" panose="03000509000000000000" pitchFamily="65" charset="-120"/>
              </a:rPr>
              <a:t>本</a:t>
            </a:r>
            <a:r>
              <a:rPr lang="zh-TW" altLang="zh-TW" sz="1800" dirty="0">
                <a:latin typeface="標楷體" panose="03000509000000000000" pitchFamily="65" charset="-120"/>
                <a:ea typeface="標楷體" panose="03000509000000000000" pitchFamily="65" charset="-120"/>
              </a:rPr>
              <a:t>中心網站</a:t>
            </a:r>
            <a:r>
              <a:rPr lang="zh-TW" altLang="zh-TW"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marL="0" indent="0">
              <a:buNone/>
            </a:pPr>
            <a:r>
              <a:rPr lang="zh-TW" altLang="en-US" sz="1800" dirty="0">
                <a:latin typeface="標楷體" panose="03000509000000000000" pitchFamily="65" charset="-120"/>
                <a:ea typeface="標楷體" panose="03000509000000000000" pitchFamily="65" charset="-120"/>
              </a:rPr>
              <a:t> </a:t>
            </a:r>
            <a:r>
              <a:rPr lang="zh-TW" altLang="en-US" sz="1800" dirty="0" smtClean="0">
                <a:latin typeface="標楷體" panose="03000509000000000000" pitchFamily="65" charset="-120"/>
                <a:ea typeface="標楷體" panose="03000509000000000000" pitchFamily="65" charset="-120"/>
              </a:rPr>
              <a:t>    首頁</a:t>
            </a:r>
            <a:r>
              <a:rPr lang="en-US" altLang="zh-TW" sz="1800" dirty="0" smtClean="0">
                <a:latin typeface="標楷體" panose="03000509000000000000" pitchFamily="65" charset="-120"/>
                <a:ea typeface="標楷體" panose="03000509000000000000" pitchFamily="65" charset="-120"/>
              </a:rPr>
              <a:t>&gt;</a:t>
            </a:r>
            <a:r>
              <a:rPr lang="zh-TW" altLang="en-US" sz="1800" dirty="0" smtClean="0">
                <a:latin typeface="標楷體" panose="03000509000000000000" pitchFamily="65" charset="-120"/>
                <a:ea typeface="標楷體" panose="03000509000000000000" pitchFamily="65" charset="-120"/>
              </a:rPr>
              <a:t>公發及募資</a:t>
            </a:r>
            <a:r>
              <a:rPr lang="en-US" altLang="zh-TW" sz="1800" dirty="0" smtClean="0">
                <a:latin typeface="標楷體" panose="03000509000000000000" pitchFamily="65" charset="-120"/>
                <a:ea typeface="標楷體" panose="03000509000000000000" pitchFamily="65" charset="-120"/>
              </a:rPr>
              <a:t>&gt;</a:t>
            </a:r>
            <a:r>
              <a:rPr lang="zh-TW" altLang="zh-TW" sz="1800" dirty="0">
                <a:latin typeface="標楷體" panose="03000509000000000000" pitchFamily="65" charset="-120"/>
                <a:ea typeface="標楷體" panose="03000509000000000000" pitchFamily="65" charset="-120"/>
              </a:rPr>
              <a:t>申報案件表格下載</a:t>
            </a:r>
            <a:r>
              <a:rPr lang="en-US" altLang="zh-TW" sz="1800" dirty="0" smtClean="0">
                <a:latin typeface="標楷體" panose="03000509000000000000" pitchFamily="65" charset="-120"/>
                <a:ea typeface="標楷體" panose="03000509000000000000" pitchFamily="65" charset="-120"/>
              </a:rPr>
              <a:t>&gt;</a:t>
            </a:r>
            <a:r>
              <a:rPr lang="zh-TW" altLang="zh-TW" sz="1800" dirty="0" smtClean="0">
                <a:latin typeface="標楷體" panose="03000509000000000000" pitchFamily="65" charset="-120"/>
                <a:ea typeface="標楷體" panose="03000509000000000000" pitchFamily="65" charset="-120"/>
              </a:rPr>
              <a:t>「申報書之其他必要書件說明」檔案</a:t>
            </a:r>
            <a:endParaRPr lang="en-US" altLang="zh-TW" sz="1800" dirty="0">
              <a:latin typeface="標楷體" panose="03000509000000000000" pitchFamily="65" charset="-120"/>
              <a:ea typeface="標楷體" panose="03000509000000000000" pitchFamily="65" charset="-120"/>
            </a:endParaRPr>
          </a:p>
          <a:p>
            <a:pPr marL="0" indent="0">
              <a:buNone/>
            </a:pP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註</a:t>
            </a:r>
            <a:r>
              <a:rPr lang="en-US" altLang="zh-TW" sz="1800" dirty="0" smtClean="0">
                <a:latin typeface="標楷體" panose="03000509000000000000" pitchFamily="65" charset="-120"/>
                <a:ea typeface="標楷體" panose="03000509000000000000" pitchFamily="65" charset="-120"/>
              </a:rPr>
              <a:t>2)</a:t>
            </a:r>
          </a:p>
          <a:p>
            <a:pPr marL="806450" lvl="1" indent="-444500">
              <a:buFont typeface="+mj-lt"/>
              <a:buAutoNum type="arabicPeriod"/>
            </a:pPr>
            <a:r>
              <a:rPr lang="zh-TW" altLang="zh-TW" sz="1800" dirty="0">
                <a:latin typeface="標楷體" panose="03000509000000000000" pitchFamily="65" charset="-120"/>
                <a:ea typeface="標楷體" panose="03000509000000000000" pitchFamily="65" charset="-120"/>
              </a:rPr>
              <a:t>送件時</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發行人應提供「國際財務報導準則</a:t>
            </a:r>
            <a:r>
              <a:rPr lang="en-US" altLang="zh-TW" sz="1800" dirty="0">
                <a:latin typeface="標楷體" panose="03000509000000000000" pitchFamily="65" charset="-120"/>
                <a:ea typeface="標楷體" panose="03000509000000000000" pitchFamily="65" charset="-120"/>
              </a:rPr>
              <a:t>(IFRSs)</a:t>
            </a:r>
            <a:r>
              <a:rPr lang="zh-TW" altLang="zh-TW" sz="1800" dirty="0">
                <a:latin typeface="標楷體" panose="03000509000000000000" pitchFamily="65" charset="-120"/>
                <a:ea typeface="標楷體" panose="03000509000000000000" pitchFamily="65" charset="-120"/>
              </a:rPr>
              <a:t>轉換計畫執行情形進度表」及相關</a:t>
            </a:r>
            <a:r>
              <a:rPr lang="zh-TW" altLang="en-US" sz="1800" dirty="0">
                <a:latin typeface="標楷體" panose="03000509000000000000" pitchFamily="65" charset="-120"/>
                <a:ea typeface="標楷體" panose="03000509000000000000" pitchFamily="65" charset="-120"/>
              </a:rPr>
              <a:t>佐證</a:t>
            </a:r>
            <a:r>
              <a:rPr lang="zh-TW" altLang="zh-TW" sz="1800" dirty="0">
                <a:latin typeface="標楷體" panose="03000509000000000000" pitchFamily="65" charset="-120"/>
                <a:ea typeface="標楷體" panose="03000509000000000000" pitchFamily="65" charset="-120"/>
              </a:rPr>
              <a:t>文件，若已提前適用</a:t>
            </a:r>
            <a:r>
              <a:rPr lang="en-US" altLang="zh-TW" sz="1800" dirty="0">
                <a:latin typeface="標楷體" panose="03000509000000000000" pitchFamily="65" charset="-120"/>
                <a:ea typeface="標楷體" panose="03000509000000000000" pitchFamily="65" charset="-120"/>
              </a:rPr>
              <a:t>IFRSs</a:t>
            </a:r>
            <a:r>
              <a:rPr lang="zh-TW" altLang="zh-TW" sz="1800" dirty="0">
                <a:latin typeface="標楷體" panose="03000509000000000000" pitchFamily="65" charset="-120"/>
                <a:ea typeface="標楷體" panose="03000509000000000000" pitchFamily="65" charset="-120"/>
              </a:rPr>
              <a:t>編製財務報告且已檢附於公開說明書中者，則無須檢送。</a:t>
            </a:r>
          </a:p>
          <a:p>
            <a:pPr marL="806450" lvl="1" indent="-444500">
              <a:buFont typeface="+mj-lt"/>
              <a:buAutoNum type="arabicPeriod"/>
            </a:pPr>
            <a:r>
              <a:rPr lang="zh-TW" altLang="zh-TW" sz="1800" dirty="0">
                <a:latin typeface="標楷體" panose="03000509000000000000" pitchFamily="65" charset="-120"/>
                <a:ea typeface="標楷體" panose="03000509000000000000" pitchFamily="65" charset="-120"/>
              </a:rPr>
              <a:t>送件至申報生效前</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若發行人</a:t>
            </a:r>
            <a:r>
              <a:rPr lang="en-US" altLang="zh-TW" sz="1800" dirty="0">
                <a:latin typeface="標楷體" panose="03000509000000000000" pitchFamily="65" charset="-120"/>
                <a:ea typeface="標楷體" panose="03000509000000000000" pitchFamily="65" charset="-120"/>
              </a:rPr>
              <a:t>IFRSs</a:t>
            </a:r>
            <a:r>
              <a:rPr lang="zh-TW" altLang="zh-TW" sz="1800" dirty="0">
                <a:latin typeface="標楷體" panose="03000509000000000000" pitchFamily="65" charset="-120"/>
                <a:ea typeface="標楷體" panose="03000509000000000000" pitchFamily="65" charset="-120"/>
              </a:rPr>
              <a:t>轉換計畫工作項目</a:t>
            </a:r>
            <a:r>
              <a:rPr lang="en-US" altLang="zh-TW" sz="1800" dirty="0">
                <a:latin typeface="標楷體" panose="03000509000000000000" pitchFamily="65" charset="-120"/>
                <a:ea typeface="標楷體" panose="03000509000000000000" pitchFamily="65" charset="-120"/>
              </a:rPr>
              <a:t>1~5</a:t>
            </a:r>
            <a:r>
              <a:rPr lang="zh-TW" altLang="zh-TW" sz="1800" dirty="0">
                <a:latin typeface="標楷體" panose="03000509000000000000" pitchFamily="65" charset="-120"/>
                <a:ea typeface="標楷體" panose="03000509000000000000" pitchFamily="65" charset="-120"/>
              </a:rPr>
              <a:t>及第</a:t>
            </a:r>
            <a:r>
              <a:rPr lang="en-US" altLang="zh-TW" sz="1800" dirty="0">
                <a:latin typeface="標楷體" panose="03000509000000000000" pitchFamily="65" charset="-120"/>
                <a:ea typeface="標楷體" panose="03000509000000000000" pitchFamily="65" charset="-120"/>
              </a:rPr>
              <a:t>8</a:t>
            </a:r>
            <a:r>
              <a:rPr lang="zh-TW" altLang="zh-TW" sz="1800" dirty="0">
                <a:latin typeface="標楷體" panose="03000509000000000000" pitchFamily="65" charset="-120"/>
                <a:ea typeface="標楷體" panose="03000509000000000000" pitchFamily="65" charset="-120"/>
              </a:rPr>
              <a:t>項</a:t>
            </a:r>
            <a:r>
              <a:rPr lang="zh-TW" altLang="zh-TW" sz="1800" dirty="0" smtClean="0">
                <a:latin typeface="標楷體" panose="03000509000000000000" pitchFamily="65" charset="-120"/>
                <a:ea typeface="標楷體" panose="03000509000000000000" pitchFamily="65" charset="-120"/>
              </a:rPr>
              <a:t>未</a:t>
            </a:r>
            <a:r>
              <a:rPr lang="zh-TW" altLang="en-US" sz="1800" dirty="0" smtClean="0">
                <a:latin typeface="標楷體" panose="03000509000000000000" pitchFamily="65" charset="-120"/>
                <a:ea typeface="標楷體" panose="03000509000000000000" pitchFamily="65" charset="-120"/>
              </a:rPr>
              <a:t>完全</a:t>
            </a:r>
            <a:r>
              <a:rPr lang="zh-TW" altLang="zh-TW" sz="1800" dirty="0" smtClean="0">
                <a:latin typeface="標楷體" panose="03000509000000000000" pitchFamily="65" charset="-120"/>
                <a:ea typeface="標楷體" panose="03000509000000000000" pitchFamily="65" charset="-120"/>
              </a:rPr>
              <a:t>完成</a:t>
            </a:r>
            <a:r>
              <a:rPr lang="zh-TW" altLang="zh-TW" sz="1800" dirty="0">
                <a:latin typeface="標楷體" panose="03000509000000000000" pitchFamily="65" charset="-120"/>
                <a:ea typeface="標楷體" panose="03000509000000000000" pitchFamily="65" charset="-120"/>
              </a:rPr>
              <a:t>，應於另提出「如何於</a:t>
            </a:r>
            <a:r>
              <a:rPr lang="en-US" altLang="zh-TW" sz="1800" dirty="0">
                <a:latin typeface="標楷體" panose="03000509000000000000" pitchFamily="65" charset="-120"/>
                <a:ea typeface="標楷體" panose="03000509000000000000" pitchFamily="65" charset="-120"/>
              </a:rPr>
              <a:t>104</a:t>
            </a:r>
            <a:r>
              <a:rPr lang="zh-TW" altLang="zh-TW"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8</a:t>
            </a:r>
            <a:r>
              <a:rPr lang="zh-TW" altLang="zh-TW" sz="1800" dirty="0">
                <a:latin typeface="標楷體" panose="03000509000000000000" pitchFamily="65" charset="-120"/>
                <a:ea typeface="標楷體" panose="03000509000000000000" pitchFamily="65" charset="-120"/>
              </a:rPr>
              <a:t>月</a:t>
            </a:r>
            <a:r>
              <a:rPr lang="en-US" altLang="zh-TW" sz="1800" dirty="0">
                <a:latin typeface="標楷體" panose="03000509000000000000" pitchFamily="65" charset="-120"/>
                <a:ea typeface="標楷體" panose="03000509000000000000" pitchFamily="65" charset="-120"/>
              </a:rPr>
              <a:t>14</a:t>
            </a:r>
            <a:r>
              <a:rPr lang="zh-TW" altLang="zh-TW" sz="1800" dirty="0">
                <a:latin typeface="標楷體" panose="03000509000000000000" pitchFamily="65" charset="-120"/>
                <a:ea typeface="標楷體" panose="03000509000000000000" pitchFamily="65" charset="-120"/>
              </a:rPr>
              <a:t>日前申報依</a:t>
            </a:r>
            <a:r>
              <a:rPr lang="en-US" altLang="zh-TW" sz="1800" dirty="0">
                <a:latin typeface="標楷體" panose="03000509000000000000" pitchFamily="65" charset="-120"/>
                <a:ea typeface="標楷體" panose="03000509000000000000" pitchFamily="65" charset="-120"/>
              </a:rPr>
              <a:t>IFRSs</a:t>
            </a:r>
            <a:r>
              <a:rPr lang="zh-TW" altLang="zh-TW" sz="1800" dirty="0">
                <a:latin typeface="標楷體" panose="03000509000000000000" pitchFamily="65" charset="-120"/>
                <a:ea typeface="標楷體" panose="03000509000000000000" pitchFamily="65" charset="-120"/>
              </a:rPr>
              <a:t>編製之</a:t>
            </a:r>
            <a:r>
              <a:rPr lang="en-US" altLang="zh-TW" sz="1800" dirty="0">
                <a:latin typeface="標楷體" panose="03000509000000000000" pitchFamily="65" charset="-120"/>
                <a:ea typeface="標楷體" panose="03000509000000000000" pitchFamily="65" charset="-120"/>
              </a:rPr>
              <a:t>104</a:t>
            </a:r>
            <a:r>
              <a:rPr lang="zh-TW" altLang="zh-TW" sz="1800" dirty="0">
                <a:latin typeface="標楷體" panose="03000509000000000000" pitchFamily="65" charset="-120"/>
                <a:ea typeface="標楷體" panose="03000509000000000000" pitchFamily="65" charset="-120"/>
              </a:rPr>
              <a:t>年第二季財務報告」之改善計畫，</a:t>
            </a:r>
            <a:r>
              <a:rPr lang="zh-TW" altLang="zh-TW" sz="1800" b="1" dirty="0">
                <a:latin typeface="標楷體" panose="03000509000000000000" pitchFamily="65" charset="-120"/>
                <a:ea typeface="標楷體" panose="03000509000000000000" pitchFamily="65" charset="-120"/>
              </a:rPr>
              <a:t>並洽請簽證會計師就其改善計畫之可行性表示意見，另上開改善計畫須提報最近一次董事會控管</a:t>
            </a:r>
            <a:r>
              <a:rPr lang="zh-TW" altLang="zh-TW" sz="1800" dirty="0" smtClean="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pPr marL="806450" lvl="1" indent="-444500">
              <a:buFont typeface="+mj-lt"/>
              <a:buAutoNum type="arabicPeriod"/>
            </a:pPr>
            <a:r>
              <a:rPr lang="zh-TW" altLang="en-US" sz="1800" dirty="0" smtClean="0">
                <a:latin typeface="標楷體" panose="03000509000000000000" pitchFamily="65" charset="-120"/>
                <a:ea typeface="標楷體" panose="03000509000000000000" pitchFamily="65" charset="-120"/>
              </a:rPr>
              <a:t>申報</a:t>
            </a:r>
            <a:r>
              <a:rPr lang="zh-TW" altLang="en-US" sz="1800" dirty="0">
                <a:latin typeface="標楷體" panose="03000509000000000000" pitchFamily="65" charset="-120"/>
                <a:ea typeface="標楷體" panose="03000509000000000000" pitchFamily="65" charset="-120"/>
              </a:rPr>
              <a:t>生效</a:t>
            </a:r>
            <a:r>
              <a:rPr lang="zh-TW" altLang="en-US" sz="1800" dirty="0" smtClean="0">
                <a:latin typeface="標楷體" panose="03000509000000000000" pitchFamily="65" charset="-120"/>
                <a:ea typeface="標楷體" panose="03000509000000000000" pitchFamily="65" charset="-120"/>
              </a:rPr>
              <a:t>後至</a:t>
            </a:r>
            <a:r>
              <a:rPr lang="en-US" altLang="zh-TW" sz="1800" dirty="0" smtClean="0">
                <a:latin typeface="標楷體" panose="03000509000000000000" pitchFamily="65" charset="-120"/>
                <a:ea typeface="標楷體" panose="03000509000000000000" pitchFamily="65" charset="-120"/>
              </a:rPr>
              <a:t>104</a:t>
            </a:r>
            <a:r>
              <a:rPr lang="zh-TW" altLang="en-US" sz="1800" dirty="0" smtClean="0">
                <a:latin typeface="標楷體" panose="03000509000000000000" pitchFamily="65" charset="-120"/>
                <a:ea typeface="標楷體" panose="03000509000000000000" pitchFamily="65" charset="-120"/>
              </a:rPr>
              <a:t>年</a:t>
            </a:r>
            <a:r>
              <a:rPr lang="en-US" altLang="zh-TW" sz="1800" dirty="0" smtClean="0">
                <a:latin typeface="標楷體" panose="03000509000000000000" pitchFamily="65" charset="-120"/>
                <a:ea typeface="標楷體" panose="03000509000000000000" pitchFamily="65" charset="-120"/>
              </a:rPr>
              <a:t>8</a:t>
            </a:r>
            <a:r>
              <a:rPr lang="zh-TW" altLang="en-US" sz="1800" dirty="0" smtClean="0">
                <a:latin typeface="標楷體" panose="03000509000000000000" pitchFamily="65" charset="-120"/>
                <a:ea typeface="標楷體" panose="03000509000000000000" pitchFamily="65" charset="-120"/>
              </a:rPr>
              <a:t>月</a:t>
            </a:r>
            <a:r>
              <a:rPr lang="en-US" altLang="zh-TW" sz="1800" dirty="0" smtClean="0">
                <a:latin typeface="標楷體" panose="03000509000000000000" pitchFamily="65" charset="-120"/>
                <a:ea typeface="標楷體" panose="03000509000000000000" pitchFamily="65" charset="-120"/>
              </a:rPr>
              <a:t>14</a:t>
            </a:r>
            <a:r>
              <a:rPr lang="zh-TW" altLang="en-US" sz="1800" dirty="0" smtClean="0">
                <a:latin typeface="標楷體" panose="03000509000000000000" pitchFamily="65" charset="-120"/>
                <a:ea typeface="標楷體" panose="03000509000000000000" pitchFamily="65" charset="-120"/>
              </a:rPr>
              <a:t>日止</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發行人</a:t>
            </a:r>
            <a:r>
              <a:rPr lang="zh-TW" altLang="zh-TW" sz="1800" dirty="0">
                <a:latin typeface="標楷體" panose="03000509000000000000" pitchFamily="65" charset="-120"/>
                <a:ea typeface="標楷體" panose="03000509000000000000" pitchFamily="65" charset="-120"/>
              </a:rPr>
              <a:t>於申報生效次月</a:t>
            </a:r>
            <a:r>
              <a:rPr lang="en-US" altLang="zh-TW" sz="1800" dirty="0">
                <a:latin typeface="標楷體" panose="03000509000000000000" pitchFamily="65" charset="-120"/>
                <a:ea typeface="標楷體" panose="03000509000000000000" pitchFamily="65" charset="-120"/>
              </a:rPr>
              <a:t>10</a:t>
            </a:r>
            <a:r>
              <a:rPr lang="zh-TW" altLang="zh-TW" sz="1800" dirty="0">
                <a:latin typeface="標楷體" panose="03000509000000000000" pitchFamily="65" charset="-120"/>
                <a:ea typeface="標楷體" panose="03000509000000000000" pitchFamily="65" charset="-120"/>
              </a:rPr>
              <a:t>日前</a:t>
            </a:r>
            <a:r>
              <a:rPr lang="en-US" altLang="zh-TW" sz="1800" dirty="0">
                <a:latin typeface="標楷體" panose="03000509000000000000" pitchFamily="65" charset="-120"/>
                <a:ea typeface="標楷體" panose="03000509000000000000" pitchFamily="65" charset="-120"/>
              </a:rPr>
              <a:t>(</a:t>
            </a:r>
            <a:r>
              <a:rPr lang="zh-TW" altLang="zh-TW" sz="1800" dirty="0">
                <a:latin typeface="標楷體" panose="03000509000000000000" pitchFamily="65" charset="-120"/>
                <a:ea typeface="標楷體" panose="03000509000000000000" pitchFamily="65" charset="-120"/>
              </a:rPr>
              <a:t>按月申報</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，每月應</a:t>
            </a:r>
            <a:r>
              <a:rPr lang="zh-TW" altLang="zh-TW" sz="1800" dirty="0" smtClean="0">
                <a:latin typeface="標楷體" panose="03000509000000000000" pitchFamily="65" charset="-120"/>
                <a:ea typeface="標楷體" panose="03000509000000000000" pitchFamily="65" charset="-120"/>
              </a:rPr>
              <a:t>針對</a:t>
            </a:r>
            <a:r>
              <a:rPr lang="zh-TW" altLang="zh-TW" sz="1800" dirty="0">
                <a:latin typeface="標楷體" panose="03000509000000000000" pitchFamily="65" charset="-120"/>
                <a:ea typeface="標楷體" panose="03000509000000000000" pitchFamily="65" charset="-120"/>
              </a:rPr>
              <a:t>未完成轉換計畫工作項目第</a:t>
            </a:r>
            <a:r>
              <a:rPr lang="en-US" altLang="zh-TW" sz="1800" dirty="0">
                <a:latin typeface="標楷體" panose="03000509000000000000" pitchFamily="65" charset="-120"/>
                <a:ea typeface="標楷體" panose="03000509000000000000" pitchFamily="65" charset="-120"/>
              </a:rPr>
              <a:t>1~5</a:t>
            </a:r>
            <a:r>
              <a:rPr lang="zh-TW" altLang="zh-TW" sz="1800" dirty="0">
                <a:latin typeface="標楷體" panose="03000509000000000000" pitchFamily="65" charset="-120"/>
                <a:ea typeface="標楷體" panose="03000509000000000000" pitchFamily="65" charset="-120"/>
              </a:rPr>
              <a:t>及第</a:t>
            </a:r>
            <a:r>
              <a:rPr lang="en-US" altLang="zh-TW" sz="1800" dirty="0">
                <a:latin typeface="標楷體" panose="03000509000000000000" pitchFamily="65" charset="-120"/>
                <a:ea typeface="標楷體" panose="03000509000000000000" pitchFamily="65" charset="-120"/>
              </a:rPr>
              <a:t>8</a:t>
            </a:r>
            <a:r>
              <a:rPr lang="zh-TW" altLang="zh-TW" sz="1800" dirty="0">
                <a:latin typeface="標楷體" panose="03000509000000000000" pitchFamily="65" charset="-120"/>
                <a:ea typeface="標楷體" panose="03000509000000000000" pitchFamily="65" charset="-120"/>
              </a:rPr>
              <a:t>項者</a:t>
            </a:r>
            <a:r>
              <a:rPr lang="zh-TW" altLang="zh-TW" sz="1800" dirty="0" smtClean="0">
                <a:latin typeface="標楷體" panose="03000509000000000000" pitchFamily="65" charset="-120"/>
                <a:ea typeface="標楷體" panose="03000509000000000000" pitchFamily="65" charset="-120"/>
              </a:rPr>
              <a:t>，將</a:t>
            </a:r>
            <a:r>
              <a:rPr lang="zh-TW" altLang="zh-TW" sz="1800" dirty="0">
                <a:latin typeface="標楷體" panose="03000509000000000000" pitchFamily="65" charset="-120"/>
                <a:ea typeface="標楷體" panose="03000509000000000000" pitchFamily="65" charset="-120"/>
              </a:rPr>
              <a:t>轉換計畫執行情形函報本</a:t>
            </a:r>
            <a:r>
              <a:rPr lang="zh-TW" altLang="zh-TW" sz="1800" dirty="0" smtClean="0">
                <a:latin typeface="標楷體" panose="03000509000000000000" pitchFamily="65" charset="-120"/>
                <a:ea typeface="標楷體" panose="03000509000000000000" pitchFamily="65" charset="-120"/>
              </a:rPr>
              <a:t>中心</a:t>
            </a:r>
            <a:r>
              <a:rPr lang="zh-TW" altLang="en-US" sz="1800" dirty="0" smtClean="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a:xfrm>
            <a:off x="8439792" y="6425005"/>
            <a:ext cx="1320800" cy="365760"/>
          </a:xfrm>
        </p:spPr>
        <p:txBody>
          <a:bodyPr/>
          <a:lstStyle/>
          <a:p>
            <a:pPr>
              <a:defRPr/>
            </a:pPr>
            <a:fld id="{DA843CCF-395D-4592-A44F-E0B2C97BB9F6}" type="slidenum">
              <a:rPr lang="en-US" altLang="zh-TW" smtClean="0"/>
              <a:pPr>
                <a:defRPr/>
              </a:pPr>
              <a:t>11</a:t>
            </a:fld>
            <a:endParaRPr lang="en-US" altLang="zh-TW" dirty="0"/>
          </a:p>
        </p:txBody>
      </p:sp>
    </p:spTree>
    <p:extLst>
      <p:ext uri="{BB962C8B-B14F-4D97-AF65-F5344CB8AC3E}">
        <p14:creationId xmlns:p14="http://schemas.microsoft.com/office/powerpoint/2010/main" val="4237254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橢圓 6"/>
          <p:cNvSpPr/>
          <p:nvPr/>
        </p:nvSpPr>
        <p:spPr>
          <a:xfrm>
            <a:off x="3513138" y="5300663"/>
            <a:ext cx="4464050" cy="144145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標題 1"/>
          <p:cNvSpPr txBox="1">
            <a:spLocks/>
          </p:cNvSpPr>
          <p:nvPr/>
        </p:nvSpPr>
        <p:spPr bwMode="auto">
          <a:xfrm>
            <a:off x="909638" y="90488"/>
            <a:ext cx="8915400" cy="855662"/>
          </a:xfrm>
          <a:prstGeom prst="rect">
            <a:avLst/>
          </a:prstGeom>
        </p:spPr>
        <p:txBody>
          <a:bodyPr anchor="ct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a:lnSpc>
                <a:spcPct val="90000"/>
              </a:lnSpc>
              <a:defRPr/>
            </a:pPr>
            <a:r>
              <a:rPr lang="zh-TW" altLang="en-US" sz="3600" b="1" dirty="0">
                <a:solidFill>
                  <a:srgbClr val="C00000"/>
                </a:solidFill>
                <a:effectLst>
                  <a:outerShdw blurRad="38100" dist="38100" dir="2700000" algn="tl">
                    <a:srgbClr val="C0C0C0"/>
                  </a:outerShdw>
                </a:effectLst>
                <a:latin typeface="+mj-ea"/>
              </a:rPr>
              <a:t>二</a:t>
            </a:r>
            <a:r>
              <a:rPr lang="zh-TW" altLang="en-US" sz="3600" b="1" dirty="0" smtClean="0">
                <a:solidFill>
                  <a:srgbClr val="C00000"/>
                </a:solidFill>
                <a:effectLst>
                  <a:outerShdw blurRad="38100" dist="38100" dir="2700000" algn="tl">
                    <a:srgbClr val="C0C0C0"/>
                  </a:outerShdw>
                </a:effectLst>
                <a:latin typeface="標楷體"/>
                <a:ea typeface="標楷體"/>
              </a:rPr>
              <a:t>、</a:t>
            </a:r>
            <a:r>
              <a:rPr lang="zh-TW" altLang="en-US" sz="3600" b="1" dirty="0" smtClean="0">
                <a:solidFill>
                  <a:srgbClr val="C00000"/>
                </a:solidFill>
                <a:effectLst>
                  <a:outerShdw blurRad="38100" dist="38100" dir="2700000" algn="tl">
                    <a:srgbClr val="C0C0C0"/>
                  </a:outerShdw>
                </a:effectLst>
                <a:latin typeface="+mj-ea"/>
              </a:rPr>
              <a:t>金</a:t>
            </a:r>
            <a:r>
              <a:rPr lang="zh-TW" altLang="en-US" sz="3600" b="1" dirty="0">
                <a:solidFill>
                  <a:srgbClr val="C00000"/>
                </a:solidFill>
                <a:effectLst>
                  <a:outerShdw blurRad="38100" dist="38100" dir="2700000" algn="tl">
                    <a:srgbClr val="C0C0C0"/>
                  </a:outerShdw>
                </a:effectLst>
                <a:latin typeface="+mj-ea"/>
              </a:rPr>
              <a:t>管會「金融挺</a:t>
            </a:r>
            <a:r>
              <a:rPr lang="zh-TW" altLang="en-US" sz="3600" b="1" dirty="0" smtClean="0">
                <a:solidFill>
                  <a:srgbClr val="C00000"/>
                </a:solidFill>
                <a:effectLst>
                  <a:outerShdw blurRad="38100" dist="38100" dir="2700000" algn="tl">
                    <a:srgbClr val="C0C0C0"/>
                  </a:outerShdw>
                </a:effectLst>
                <a:latin typeface="+mj-ea"/>
              </a:rPr>
              <a:t>創意</a:t>
            </a:r>
            <a:r>
              <a:rPr lang="zh-TW" altLang="en-US" sz="3600" b="1" dirty="0">
                <a:solidFill>
                  <a:srgbClr val="C00000"/>
                </a:solidFill>
                <a:effectLst>
                  <a:outerShdw blurRad="38100" dist="38100" dir="2700000" algn="tl">
                    <a:srgbClr val="C0C0C0"/>
                  </a:outerShdw>
                </a:effectLst>
                <a:latin typeface="+mj-ea"/>
              </a:rPr>
              <a:t>產業專案計畫</a:t>
            </a:r>
            <a:r>
              <a:rPr lang="zh-TW" altLang="en-US" sz="3600" b="1" dirty="0" smtClean="0">
                <a:solidFill>
                  <a:srgbClr val="C00000"/>
                </a:solidFill>
                <a:effectLst>
                  <a:outerShdw blurRad="38100" dist="38100" dir="2700000" algn="tl">
                    <a:srgbClr val="C0C0C0"/>
                  </a:outerShdw>
                </a:effectLst>
                <a:latin typeface="+mj-ea"/>
              </a:rPr>
              <a:t>」</a:t>
            </a:r>
            <a:endParaRPr lang="zh-TW" altLang="en-US" sz="3600" b="1" dirty="0">
              <a:solidFill>
                <a:srgbClr val="C00000"/>
              </a:solidFill>
              <a:effectLst>
                <a:outerShdw blurRad="38100" dist="38100" dir="2700000" algn="tl">
                  <a:srgbClr val="C0C0C0"/>
                </a:outerShdw>
              </a:effectLst>
              <a:latin typeface="+mj-ea"/>
            </a:endParaRPr>
          </a:p>
        </p:txBody>
      </p:sp>
      <p:graphicFrame>
        <p:nvGraphicFramePr>
          <p:cNvPr id="5" name="資料庫圖表 4"/>
          <p:cNvGraphicFramePr/>
          <p:nvPr>
            <p:extLst>
              <p:ext uri="{D42A27DB-BD31-4B8C-83A1-F6EECF244321}">
                <p14:modId xmlns:p14="http://schemas.microsoft.com/office/powerpoint/2010/main" val="795247146"/>
              </p:ext>
            </p:extLst>
          </p:nvPr>
        </p:nvGraphicFramePr>
        <p:xfrm>
          <a:off x="1980046" y="2241073"/>
          <a:ext cx="6880946" cy="3780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1107977" y="519280"/>
            <a:ext cx="8424862" cy="1569660"/>
          </a:xfrm>
          <a:prstGeom prst="rect">
            <a:avLst/>
          </a:prstGeom>
          <a:noFill/>
        </p:spPr>
        <p:txBody>
          <a:bodyPr>
            <a:spAutoFit/>
          </a:bodyPr>
          <a:lstStyle/>
          <a:p>
            <a:pPr>
              <a:defRPr/>
            </a:pPr>
            <a:endParaRPr lang="en-US" altLang="zh-TW" sz="2400" dirty="0">
              <a:latin typeface="+mn-ea"/>
              <a:ea typeface="+mn-ea"/>
            </a:endParaRPr>
          </a:p>
          <a:p>
            <a:pPr>
              <a:defRPr/>
            </a:pPr>
            <a:endParaRPr lang="en-US" altLang="zh-TW" sz="2400" dirty="0" smtClean="0">
              <a:latin typeface="標楷體" panose="03000509000000000000" pitchFamily="65" charset="-120"/>
              <a:ea typeface="標楷體" panose="03000509000000000000" pitchFamily="65" charset="-120"/>
            </a:endParaRPr>
          </a:p>
          <a:p>
            <a:pPr>
              <a:defRPr/>
            </a:pPr>
            <a:r>
              <a:rPr lang="zh-TW" altLang="en-US" sz="2400" dirty="0" smtClean="0">
                <a:latin typeface="標楷體" panose="03000509000000000000" pitchFamily="65" charset="-120"/>
                <a:ea typeface="標楷體" panose="03000509000000000000" pitchFamily="65" charset="-120"/>
              </a:rPr>
              <a:t>政府</a:t>
            </a:r>
            <a:r>
              <a:rPr lang="zh-TW" altLang="en-US" sz="2400" dirty="0">
                <a:latin typeface="標楷體" panose="03000509000000000000" pitchFamily="65" charset="-120"/>
                <a:ea typeface="標楷體" panose="03000509000000000000" pitchFamily="65" charset="-120"/>
              </a:rPr>
              <a:t>「金融挺創意產業專案計畫」的推動，即是希望藉金融的資金與服務，協助我創意產業的茁壯與高飛</a:t>
            </a:r>
            <a:r>
              <a:rPr lang="zh-TW" altLang="en-US"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8" name="投影片編號版面配置區 7"/>
          <p:cNvSpPr>
            <a:spLocks noGrp="1"/>
          </p:cNvSpPr>
          <p:nvPr>
            <p:ph type="sldNum" sz="quarter" idx="11"/>
          </p:nvPr>
        </p:nvSpPr>
        <p:spPr>
          <a:xfrm>
            <a:off x="8108306" y="6309320"/>
            <a:ext cx="1525213" cy="365760"/>
          </a:xfrm>
        </p:spPr>
        <p:txBody>
          <a:bodyPr/>
          <a:lstStyle/>
          <a:p>
            <a:pPr>
              <a:defRPr/>
            </a:pPr>
            <a:r>
              <a:rPr lang="en-US" altLang="zh-TW" dirty="0" smtClean="0"/>
              <a:t>11</a:t>
            </a:r>
            <a:endParaRPr lang="zh-TW" altLang="en-US" dirty="0"/>
          </a:p>
        </p:txBody>
      </p:sp>
    </p:spTree>
    <p:extLst>
      <p:ext uri="{BB962C8B-B14F-4D97-AF65-F5344CB8AC3E}">
        <p14:creationId xmlns:p14="http://schemas.microsoft.com/office/powerpoint/2010/main" val="1348137182"/>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p:txBody>
          <a:bodyPr/>
          <a:lstStyle/>
          <a:p>
            <a:pPr>
              <a:defRPr/>
            </a:pPr>
            <a:r>
              <a:rPr lang="en-US" altLang="zh-TW" dirty="0" smtClean="0"/>
              <a:t>12</a:t>
            </a:r>
            <a:endParaRPr lang="zh-TW" altLang="en-US" dirty="0"/>
          </a:p>
        </p:txBody>
      </p:sp>
      <p:sp>
        <p:nvSpPr>
          <p:cNvPr id="3" name="標題 1"/>
          <p:cNvSpPr txBox="1">
            <a:spLocks/>
          </p:cNvSpPr>
          <p:nvPr/>
        </p:nvSpPr>
        <p:spPr bwMode="auto">
          <a:xfrm>
            <a:off x="1263650" y="333375"/>
            <a:ext cx="8915400" cy="1010516"/>
          </a:xfrm>
          <a:prstGeom prst="rect">
            <a:avLst/>
          </a:prstGeom>
        </p:spPr>
        <p:txBody>
          <a:bodyPr anchor="ct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nSpc>
                <a:spcPct val="90000"/>
              </a:lnSpc>
              <a:defRPr/>
            </a:pPr>
            <a:r>
              <a:rPr lang="zh-TW" altLang="en-US" sz="3600" b="1" dirty="0">
                <a:solidFill>
                  <a:srgbClr val="C00000"/>
                </a:solidFill>
                <a:effectLst>
                  <a:outerShdw blurRad="38100" dist="38100" dir="2700000" algn="tl">
                    <a:srgbClr val="C0C0C0"/>
                  </a:outerShdw>
                </a:effectLst>
                <a:latin typeface="+mj-ea"/>
              </a:rPr>
              <a:t>二</a:t>
            </a:r>
            <a:r>
              <a:rPr lang="zh-TW" altLang="en-US" sz="3600" b="1" dirty="0" smtClean="0">
                <a:solidFill>
                  <a:srgbClr val="C00000"/>
                </a:solidFill>
                <a:effectLst>
                  <a:outerShdw blurRad="38100" dist="38100" dir="2700000" algn="tl">
                    <a:srgbClr val="C0C0C0"/>
                  </a:outerShdw>
                </a:effectLst>
                <a:latin typeface="標楷體"/>
                <a:ea typeface="標楷體"/>
              </a:rPr>
              <a:t>、</a:t>
            </a:r>
            <a:r>
              <a:rPr lang="zh-TW" altLang="en-US" sz="3600" b="1" dirty="0">
                <a:solidFill>
                  <a:srgbClr val="C00000"/>
                </a:solidFill>
                <a:effectLst>
                  <a:outerShdw blurRad="38100" dist="38100" dir="2700000" algn="tl">
                    <a:srgbClr val="C0C0C0"/>
                  </a:outerShdw>
                </a:effectLst>
                <a:latin typeface="+mj-ea"/>
              </a:rPr>
              <a:t>金管會「金融挺創意產業專案計畫」</a:t>
            </a:r>
          </a:p>
          <a:p>
            <a:pPr>
              <a:lnSpc>
                <a:spcPct val="90000"/>
              </a:lnSpc>
              <a:defRPr/>
            </a:pPr>
            <a:r>
              <a:rPr lang="zh-TW" altLang="en-US" sz="2800" b="1" dirty="0" smtClean="0">
                <a:solidFill>
                  <a:srgbClr val="000099"/>
                </a:solidFill>
                <a:effectLst>
                  <a:outerShdw blurRad="38100" dist="38100" dir="2700000" algn="tl">
                    <a:srgbClr val="C0C0C0"/>
                  </a:outerShdw>
                </a:effectLst>
                <a:cs typeface="+mn-cs"/>
              </a:rPr>
              <a:t>   </a:t>
            </a:r>
            <a:r>
              <a:rPr lang="en-US" altLang="zh-TW" sz="3200" b="1" dirty="0" smtClean="0">
                <a:solidFill>
                  <a:srgbClr val="000099"/>
                </a:solidFill>
                <a:effectLst>
                  <a:outerShdw blurRad="38100" dist="38100" dir="2700000" algn="tl">
                    <a:srgbClr val="C0C0C0"/>
                  </a:outerShdw>
                </a:effectLst>
                <a:cs typeface="+mn-cs"/>
              </a:rPr>
              <a:t>-</a:t>
            </a:r>
            <a:r>
              <a:rPr lang="zh-TW" altLang="en-US" sz="3200" b="1" dirty="0" smtClean="0">
                <a:solidFill>
                  <a:srgbClr val="000099"/>
                </a:solidFill>
                <a:effectLst>
                  <a:outerShdw blurRad="38100" dist="38100" dir="2700000" algn="tl">
                    <a:srgbClr val="C0C0C0"/>
                  </a:outerShdw>
                </a:effectLst>
                <a:cs typeface="+mn-cs"/>
              </a:rPr>
              <a:t>「金融挺創意」進階版－群星計畫</a:t>
            </a:r>
            <a:endParaRPr lang="zh-TW" altLang="en-US" sz="3200" b="1" dirty="0">
              <a:solidFill>
                <a:srgbClr val="000099"/>
              </a:solidFill>
              <a:effectLst>
                <a:outerShdw blurRad="38100" dist="38100" dir="2700000" algn="tl">
                  <a:srgbClr val="C0C0C0"/>
                </a:outerShdw>
              </a:effectLst>
              <a:cs typeface="+mn-cs"/>
            </a:endParaRPr>
          </a:p>
        </p:txBody>
      </p:sp>
      <p:sp>
        <p:nvSpPr>
          <p:cNvPr id="6" name="文字方塊 5"/>
          <p:cNvSpPr txBox="1"/>
          <p:nvPr/>
        </p:nvSpPr>
        <p:spPr>
          <a:xfrm>
            <a:off x="1497013" y="1343891"/>
            <a:ext cx="7730114" cy="5262979"/>
          </a:xfrm>
          <a:prstGeom prst="rect">
            <a:avLst/>
          </a:prstGeom>
          <a:noFill/>
        </p:spPr>
        <p:txBody>
          <a:bodyPr wrap="square">
            <a:spAutoFit/>
          </a:bodyPr>
          <a:lstStyle/>
          <a:p>
            <a:pPr marL="342900" indent="-342900">
              <a:buFont typeface="Wingdings" panose="05000000000000000000" pitchFamily="2" charset="2"/>
              <a:buChar char="ü"/>
              <a:defRPr/>
            </a:pPr>
            <a:r>
              <a:rPr lang="zh-TW" altLang="en-US" sz="2400" dirty="0" smtClean="0">
                <a:latin typeface="標楷體" panose="03000509000000000000" pitchFamily="65" charset="-120"/>
                <a:ea typeface="標楷體" panose="03000509000000000000" pitchFamily="65" charset="-120"/>
              </a:rPr>
              <a:t>我國</a:t>
            </a:r>
            <a:r>
              <a:rPr lang="zh-TW" altLang="en-US" sz="2400" dirty="0">
                <a:latin typeface="標楷體" panose="03000509000000000000" pitchFamily="65" charset="-120"/>
                <a:ea typeface="標楷體" panose="03000509000000000000" pitchFamily="65" charset="-120"/>
              </a:rPr>
              <a:t>影視音相關產業營業額占文創產業營業額約</a:t>
            </a:r>
            <a:r>
              <a:rPr lang="en-US" altLang="zh-TW" sz="2400" dirty="0">
                <a:latin typeface="標楷體" panose="03000509000000000000" pitchFamily="65" charset="-120"/>
                <a:ea typeface="標楷體" panose="03000509000000000000" pitchFamily="65" charset="-120"/>
              </a:rPr>
              <a:t>27.40%</a:t>
            </a:r>
            <a:r>
              <a:rPr lang="zh-TW" altLang="en-US" sz="2400" dirty="0">
                <a:latin typeface="標楷體" panose="03000509000000000000" pitchFamily="65" charset="-120"/>
                <a:ea typeface="標楷體" panose="03000509000000000000" pitchFamily="65" charset="-120"/>
              </a:rPr>
              <a:t>，惟外銷值偏低。</a:t>
            </a:r>
            <a:endParaRPr lang="en-US" altLang="zh-TW" sz="2400"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ü"/>
              <a:defRPr/>
            </a:pPr>
            <a:r>
              <a:rPr lang="zh-TW" altLang="zh-TW" sz="2400" dirty="0">
                <a:latin typeface="標楷體" panose="03000509000000000000" pitchFamily="65" charset="-120"/>
                <a:ea typeface="標楷體" panose="03000509000000000000" pitchFamily="65" charset="-120"/>
              </a:rPr>
              <a:t>參考韓國經驗，放眼全球十多億華人之市場，台灣有傑出的影視音人才，但須資金來將創作實現，若能借助資本市場，產業仍將有極大之成長空間。</a:t>
            </a:r>
            <a:endParaRPr lang="en-US" altLang="zh-TW" sz="2400"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ü"/>
              <a:defRPr/>
            </a:pPr>
            <a:r>
              <a:rPr lang="zh-TW" altLang="zh-TW" sz="2400" dirty="0">
                <a:latin typeface="標楷體" panose="03000509000000000000" pitchFamily="65" charset="-120"/>
                <a:ea typeface="標楷體" panose="03000509000000000000" pitchFamily="65" charset="-120"/>
              </a:rPr>
              <a:t>文化部已於</a:t>
            </a:r>
            <a:r>
              <a:rPr lang="en-US" altLang="zh-TW" sz="2400" dirty="0">
                <a:latin typeface="標楷體" panose="03000509000000000000" pitchFamily="65" charset="-120"/>
                <a:ea typeface="標楷體" panose="03000509000000000000" pitchFamily="65" charset="-120"/>
              </a:rPr>
              <a:t>103</a:t>
            </a:r>
            <a:r>
              <a:rPr lang="zh-TW" altLang="zh-TW"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7</a:t>
            </a:r>
            <a:r>
              <a:rPr lang="zh-TW" altLang="zh-TW"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16</a:t>
            </a:r>
            <a:r>
              <a:rPr lang="zh-TW" altLang="zh-TW" sz="2400" dirty="0">
                <a:latin typeface="標楷體" panose="03000509000000000000" pitchFamily="65" charset="-120"/>
                <a:ea typeface="標楷體" panose="03000509000000000000" pitchFamily="65" charset="-120"/>
              </a:rPr>
              <a:t>日公告「文化部受託提供文化創意產業具市場性評估意見書作業要點」，協助文創業者申請上市櫃得免除設立年限、獲利能力限制</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ü"/>
              <a:defRPr/>
            </a:pPr>
            <a:r>
              <a:rPr lang="zh-TW" altLang="zh-TW" sz="2400" dirty="0">
                <a:latin typeface="標楷體" panose="03000509000000000000" pitchFamily="65" charset="-120"/>
                <a:ea typeface="標楷體" panose="03000509000000000000" pitchFamily="65" charset="-120"/>
              </a:rPr>
              <a:t>金管會提出金融挺文創的「群星計畫」，積極推動影視音公司於資本市場公開發行，並進而興櫃及上市櫃以形成資本市場之新聚落，協助影視音企業成長茁壯，讓優質企業取得發展所需之資金，以期培植台灣影視音業發展成為擁有創作、品牌及全球競爭力之明星產業。</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80679069"/>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8108306" y="6309320"/>
            <a:ext cx="1381197" cy="365760"/>
          </a:xfrm>
        </p:spPr>
        <p:txBody>
          <a:bodyPr/>
          <a:lstStyle/>
          <a:p>
            <a:pPr>
              <a:defRPr/>
            </a:pPr>
            <a:r>
              <a:rPr lang="en-US" altLang="zh-TW" dirty="0" smtClean="0"/>
              <a:t>13</a:t>
            </a:r>
            <a:endParaRPr lang="zh-TW" altLang="en-US" dirty="0"/>
          </a:p>
        </p:txBody>
      </p:sp>
      <p:sp>
        <p:nvSpPr>
          <p:cNvPr id="3" name="標題 1"/>
          <p:cNvSpPr txBox="1">
            <a:spLocks/>
          </p:cNvSpPr>
          <p:nvPr/>
        </p:nvSpPr>
        <p:spPr bwMode="auto">
          <a:xfrm>
            <a:off x="926090" y="471055"/>
            <a:ext cx="8915400" cy="1008929"/>
          </a:xfrm>
          <a:prstGeom prst="rect">
            <a:avLst/>
          </a:prstGeom>
        </p:spPr>
        <p:txBody>
          <a:bodyPr anchor="ct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標楷體" pitchFamily="65" charset="-120"/>
                <a:ea typeface="標楷體" pitchFamily="65" charset="-120"/>
                <a:cs typeface="+mj-cs"/>
              </a:defRPr>
            </a:lvl1pPr>
            <a:lvl2pPr algn="l" rtl="0" eaLnBrk="0" fontAlgn="base" hangingPunct="0">
              <a:spcBef>
                <a:spcPct val="0"/>
              </a:spcBef>
              <a:spcAft>
                <a:spcPct val="0"/>
              </a:spcAft>
              <a:defRPr sz="4300">
                <a:solidFill>
                  <a:srgbClr val="572314"/>
                </a:solidFill>
                <a:latin typeface="標楷體" pitchFamily="65" charset="-120"/>
                <a:ea typeface="標楷體" pitchFamily="65" charset="-120"/>
              </a:defRPr>
            </a:lvl2pPr>
            <a:lvl3pPr algn="l" rtl="0" eaLnBrk="0" fontAlgn="base" hangingPunct="0">
              <a:spcBef>
                <a:spcPct val="0"/>
              </a:spcBef>
              <a:spcAft>
                <a:spcPct val="0"/>
              </a:spcAft>
              <a:defRPr sz="4300">
                <a:solidFill>
                  <a:srgbClr val="572314"/>
                </a:solidFill>
                <a:latin typeface="標楷體" pitchFamily="65" charset="-120"/>
                <a:ea typeface="標楷體" pitchFamily="65" charset="-120"/>
              </a:defRPr>
            </a:lvl3pPr>
            <a:lvl4pPr algn="l" rtl="0" eaLnBrk="0" fontAlgn="base" hangingPunct="0">
              <a:spcBef>
                <a:spcPct val="0"/>
              </a:spcBef>
              <a:spcAft>
                <a:spcPct val="0"/>
              </a:spcAft>
              <a:defRPr sz="4300">
                <a:solidFill>
                  <a:srgbClr val="572314"/>
                </a:solidFill>
                <a:latin typeface="標楷體" pitchFamily="65" charset="-120"/>
                <a:ea typeface="標楷體" pitchFamily="65" charset="-120"/>
              </a:defRPr>
            </a:lvl4pPr>
            <a:lvl5pPr algn="l" rtl="0" eaLnBrk="0" fontAlgn="base" hangingPunct="0">
              <a:spcBef>
                <a:spcPct val="0"/>
              </a:spcBef>
              <a:spcAft>
                <a:spcPct val="0"/>
              </a:spcAft>
              <a:defRPr sz="4300">
                <a:solidFill>
                  <a:srgbClr val="572314"/>
                </a:solidFill>
                <a:latin typeface="標楷體" pitchFamily="65" charset="-120"/>
                <a:ea typeface="標楷體" pitchFamily="65" charset="-120"/>
              </a:defRPr>
            </a:lvl5pPr>
            <a:lvl6pPr marL="457200" algn="l" rtl="0" fontAlgn="base">
              <a:spcBef>
                <a:spcPct val="0"/>
              </a:spcBef>
              <a:spcAft>
                <a:spcPct val="0"/>
              </a:spcAft>
              <a:defRPr sz="4300">
                <a:solidFill>
                  <a:srgbClr val="572314"/>
                </a:solidFill>
                <a:latin typeface="標楷體" pitchFamily="65" charset="-120"/>
                <a:ea typeface="標楷體" pitchFamily="65" charset="-120"/>
              </a:defRPr>
            </a:lvl6pPr>
            <a:lvl7pPr marL="914400" algn="l" rtl="0" fontAlgn="base">
              <a:spcBef>
                <a:spcPct val="0"/>
              </a:spcBef>
              <a:spcAft>
                <a:spcPct val="0"/>
              </a:spcAft>
              <a:defRPr sz="4300">
                <a:solidFill>
                  <a:srgbClr val="572314"/>
                </a:solidFill>
                <a:latin typeface="標楷體" pitchFamily="65" charset="-120"/>
                <a:ea typeface="標楷體" pitchFamily="65" charset="-120"/>
              </a:defRPr>
            </a:lvl7pPr>
            <a:lvl8pPr marL="1371600" algn="l" rtl="0" fontAlgn="base">
              <a:spcBef>
                <a:spcPct val="0"/>
              </a:spcBef>
              <a:spcAft>
                <a:spcPct val="0"/>
              </a:spcAft>
              <a:defRPr sz="4300">
                <a:solidFill>
                  <a:srgbClr val="572314"/>
                </a:solidFill>
                <a:latin typeface="標楷體" pitchFamily="65" charset="-120"/>
                <a:ea typeface="標楷體" pitchFamily="65" charset="-120"/>
              </a:defRPr>
            </a:lvl8pPr>
            <a:lvl9pPr marL="1828800" algn="l" rtl="0" fontAlgn="base">
              <a:spcBef>
                <a:spcPct val="0"/>
              </a:spcBef>
              <a:spcAft>
                <a:spcPct val="0"/>
              </a:spcAft>
              <a:defRPr sz="4300">
                <a:solidFill>
                  <a:srgbClr val="572314"/>
                </a:solidFill>
                <a:latin typeface="標楷體" pitchFamily="65" charset="-120"/>
                <a:ea typeface="標楷體" pitchFamily="65" charset="-120"/>
              </a:defRPr>
            </a:lvl9pPr>
            <a:extLst/>
          </a:lstStyle>
          <a:p>
            <a:pPr algn="ctr">
              <a:lnSpc>
                <a:spcPct val="90000"/>
              </a:lnSpc>
              <a:defRPr/>
            </a:pPr>
            <a:r>
              <a:rPr lang="zh-TW" altLang="en-US" sz="3600" b="1" dirty="0" smtClean="0">
                <a:solidFill>
                  <a:srgbClr val="4B2203"/>
                </a:solidFill>
                <a:effectLst>
                  <a:outerShdw blurRad="38100" dist="38100" dir="2700000" algn="tl">
                    <a:srgbClr val="C0C0C0"/>
                  </a:outerShdw>
                </a:effectLst>
                <a:latin typeface="+mj-ea"/>
                <a:ea typeface="+mj-ea"/>
                <a:cs typeface="+mn-cs"/>
              </a:rPr>
              <a:t>影視音業者進入資本巿場的好處</a:t>
            </a:r>
            <a:endParaRPr lang="zh-TW" altLang="en-US" sz="3600" b="1" dirty="0">
              <a:solidFill>
                <a:srgbClr val="4B2203"/>
              </a:solidFill>
              <a:effectLst>
                <a:outerShdw blurRad="38100" dist="38100" dir="2700000" algn="tl">
                  <a:srgbClr val="C0C0C0"/>
                </a:outerShdw>
              </a:effectLst>
              <a:latin typeface="+mj-ea"/>
              <a:ea typeface="+mj-ea"/>
              <a:cs typeface="+mn-cs"/>
            </a:endParaRPr>
          </a:p>
        </p:txBody>
      </p:sp>
      <p:sp>
        <p:nvSpPr>
          <p:cNvPr id="6" name="文字方塊 5"/>
          <p:cNvSpPr txBox="1"/>
          <p:nvPr/>
        </p:nvSpPr>
        <p:spPr>
          <a:xfrm>
            <a:off x="1302327" y="1690255"/>
            <a:ext cx="8312728" cy="4385816"/>
          </a:xfrm>
          <a:prstGeom prst="rect">
            <a:avLst/>
          </a:prstGeom>
          <a:noFill/>
        </p:spPr>
        <p:txBody>
          <a:bodyPr wrap="square">
            <a:spAutoFit/>
          </a:bodyPr>
          <a:lstStyle/>
          <a:p>
            <a:pPr marL="342900" indent="-342900">
              <a:lnSpc>
                <a:spcPct val="150000"/>
              </a:lnSpc>
              <a:buFont typeface="Wingdings" panose="05000000000000000000" pitchFamily="2" charset="2"/>
              <a:buChar char="ü"/>
              <a:defRPr/>
            </a:pPr>
            <a:r>
              <a:rPr lang="zh-TW" altLang="zh-TW" sz="2600" b="1" dirty="0" smtClean="0">
                <a:latin typeface="標楷體" panose="03000509000000000000" pitchFamily="65" charset="-120"/>
                <a:ea typeface="標楷體" panose="03000509000000000000" pitchFamily="65" charset="-120"/>
              </a:rPr>
              <a:t>健全</a:t>
            </a:r>
            <a:r>
              <a:rPr lang="zh-TW" altLang="zh-TW" sz="2600" b="1" dirty="0">
                <a:latin typeface="標楷體" panose="03000509000000000000" pitchFamily="65" charset="-120"/>
                <a:ea typeface="標楷體" panose="03000509000000000000" pitchFamily="65" charset="-120"/>
              </a:rPr>
              <a:t>公司制度提升公司治理，吸引外部投資人</a:t>
            </a:r>
            <a:r>
              <a:rPr lang="zh-TW" altLang="en-US"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marL="342900" indent="-342900">
              <a:lnSpc>
                <a:spcPct val="150000"/>
              </a:lnSpc>
              <a:buFont typeface="Wingdings" panose="05000000000000000000" pitchFamily="2" charset="2"/>
              <a:buChar char="ü"/>
              <a:defRPr/>
            </a:pPr>
            <a:r>
              <a:rPr lang="zh-TW" altLang="zh-TW" sz="2600" b="1" dirty="0">
                <a:latin typeface="標楷體" panose="03000509000000000000" pitchFamily="65" charset="-120"/>
                <a:ea typeface="標楷體" panose="03000509000000000000" pitchFamily="65" charset="-120"/>
              </a:rPr>
              <a:t>協助建立影視音業者以品牌為永續經營之核心</a:t>
            </a:r>
            <a:r>
              <a:rPr lang="zh-TW" altLang="zh-TW"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marL="342900" indent="-342900">
              <a:lnSpc>
                <a:spcPct val="150000"/>
              </a:lnSpc>
              <a:buFont typeface="Wingdings" panose="05000000000000000000" pitchFamily="2" charset="2"/>
              <a:buChar char="ü"/>
              <a:defRPr/>
            </a:pPr>
            <a:r>
              <a:rPr lang="zh-TW" altLang="zh-TW" sz="2600" b="1" dirty="0">
                <a:latin typeface="標楷體" panose="03000509000000000000" pitchFamily="65" charset="-120"/>
                <a:ea typeface="標楷體" panose="03000509000000000000" pitchFamily="65" charset="-120"/>
              </a:rPr>
              <a:t>協助招募跨領域之優秀人才，並留住優秀人才</a:t>
            </a:r>
            <a:r>
              <a:rPr lang="zh-TW" altLang="en-US"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marL="342900" indent="-342900">
              <a:lnSpc>
                <a:spcPct val="150000"/>
              </a:lnSpc>
              <a:buFont typeface="Wingdings" panose="05000000000000000000" pitchFamily="2" charset="2"/>
              <a:buChar char="ü"/>
              <a:defRPr/>
            </a:pPr>
            <a:r>
              <a:rPr lang="zh-TW" altLang="zh-TW" sz="2600" b="1" dirty="0">
                <a:latin typeface="標楷體" panose="03000509000000000000" pitchFamily="65" charset="-120"/>
                <a:ea typeface="標楷體" panose="03000509000000000000" pitchFamily="65" charset="-120"/>
              </a:rPr>
              <a:t>提供便利籌資管道，促使企業掌握先機</a:t>
            </a:r>
            <a:r>
              <a:rPr lang="zh-TW" altLang="zh-TW"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marL="342900" indent="-342900">
              <a:lnSpc>
                <a:spcPct val="150000"/>
              </a:lnSpc>
              <a:buFont typeface="Wingdings" panose="05000000000000000000" pitchFamily="2" charset="2"/>
              <a:buChar char="ü"/>
              <a:defRPr/>
            </a:pPr>
            <a:r>
              <a:rPr lang="zh-TW" altLang="zh-TW" sz="2600" b="1" dirty="0">
                <a:latin typeface="標楷體" panose="03000509000000000000" pitchFamily="65" charset="-120"/>
                <a:ea typeface="標楷體" panose="03000509000000000000" pitchFamily="65" charset="-120"/>
              </a:rPr>
              <a:t>利於股東投資</a:t>
            </a:r>
            <a:r>
              <a:rPr lang="zh-TW" altLang="zh-TW" sz="2600" b="1" dirty="0" smtClean="0">
                <a:latin typeface="標楷體" panose="03000509000000000000" pitchFamily="65" charset="-120"/>
                <a:ea typeface="標楷體" panose="03000509000000000000" pitchFamily="65" charset="-120"/>
              </a:rPr>
              <a:t>理財</a:t>
            </a:r>
            <a:r>
              <a:rPr lang="zh-TW" altLang="en-US" sz="2600" b="1" dirty="0" smtClean="0">
                <a:latin typeface="標楷體"/>
                <a:ea typeface="標楷體"/>
              </a:rPr>
              <a:t>。</a:t>
            </a:r>
            <a:endParaRPr lang="en-US" altLang="zh-TW" sz="2600" b="1" dirty="0" smtClean="0">
              <a:latin typeface="標楷體" panose="03000509000000000000" pitchFamily="65" charset="-120"/>
              <a:ea typeface="標楷體" panose="03000509000000000000" pitchFamily="65" charset="-120"/>
            </a:endParaRPr>
          </a:p>
          <a:p>
            <a:pPr>
              <a:lnSpc>
                <a:spcPct val="150000"/>
              </a:lnSpc>
              <a:defRPr/>
            </a:pPr>
            <a:r>
              <a:rPr lang="en-US" altLang="zh-TW" sz="2800" b="1" dirty="0" smtClean="0">
                <a:solidFill>
                  <a:srgbClr val="0000FF"/>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b="1" dirty="0" smtClean="0">
                <a:solidFill>
                  <a:srgbClr val="0000FF"/>
                </a:solidFill>
                <a:latin typeface="標楷體" panose="03000509000000000000" pitchFamily="65" charset="-120"/>
                <a:ea typeface="標楷體" panose="03000509000000000000" pitchFamily="65" charset="-120"/>
                <a:sym typeface="Wingdings" panose="05000000000000000000" pitchFamily="2" charset="2"/>
              </a:rPr>
              <a:t>期望中介機構共同協助推動影視音業者進入資本市場</a:t>
            </a:r>
            <a:r>
              <a:rPr lang="en-US" altLang="zh-TW" sz="2800" b="1" dirty="0" smtClean="0">
                <a:solidFill>
                  <a:srgbClr val="0000FF"/>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b="1" dirty="0" smtClean="0">
                <a:solidFill>
                  <a:srgbClr val="0000FF"/>
                </a:solidFill>
                <a:latin typeface="標楷體" panose="03000509000000000000" pitchFamily="65" charset="-120"/>
                <a:ea typeface="標楷體" panose="03000509000000000000" pitchFamily="65" charset="-120"/>
                <a:sym typeface="Wingdings" panose="05000000000000000000" pitchFamily="2" charset="2"/>
              </a:rPr>
              <a:t>申請公開發行</a:t>
            </a:r>
            <a:r>
              <a:rPr lang="zh-TW" altLang="en-US" sz="2800" b="1" dirty="0" smtClean="0">
                <a:solidFill>
                  <a:srgbClr val="0000FF"/>
                </a:solidFill>
                <a:latin typeface="標楷體"/>
                <a:ea typeface="標楷體"/>
                <a:sym typeface="Wingdings" panose="05000000000000000000" pitchFamily="2" charset="2"/>
              </a:rPr>
              <a:t>、興櫃及上櫃</a:t>
            </a:r>
            <a:r>
              <a:rPr lang="en-US" altLang="zh-TW" sz="2800" b="1" dirty="0" smtClean="0">
                <a:solidFill>
                  <a:srgbClr val="0000FF"/>
                </a:solidFill>
                <a:latin typeface="標楷體"/>
                <a:ea typeface="標楷體"/>
                <a:sym typeface="Wingdings" panose="05000000000000000000" pitchFamily="2" charset="2"/>
              </a:rPr>
              <a:t>)</a:t>
            </a:r>
            <a:endParaRPr lang="en-US" altLang="zh-TW" sz="28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42465958"/>
      </p:ext>
    </p:extLst>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rPr>
              <a:t>三、國內彈性面額制度</a:t>
            </a:r>
            <a:endParaRPr lang="zh-TW" altLang="en-US" dirty="0"/>
          </a:p>
        </p:txBody>
      </p:sp>
      <p:sp>
        <p:nvSpPr>
          <p:cNvPr id="3" name="內容版面配置區 2"/>
          <p:cNvSpPr>
            <a:spLocks noGrp="1"/>
          </p:cNvSpPr>
          <p:nvPr>
            <p:ph sz="quarter" idx="1"/>
          </p:nvPr>
        </p:nvSpPr>
        <p:spPr/>
        <p:txBody>
          <a:bodyPr>
            <a:noAutofit/>
          </a:bodyPr>
          <a:lstStyle/>
          <a:p>
            <a:pPr marL="965200" indent="-514350" algn="just">
              <a:buClr>
                <a:srgbClr val="000099"/>
              </a:buClr>
              <a:buSzPct val="100000"/>
              <a:buFont typeface="+mj-lt"/>
              <a:buAutoNum type="arabicParenR"/>
              <a:defRPr/>
            </a:pPr>
            <a:r>
              <a:rPr lang="zh-TW" altLang="zh-TW" sz="2500" dirty="0">
                <a:latin typeface="+mj-ea"/>
                <a:ea typeface="+mj-ea"/>
              </a:rPr>
              <a:t>配合本國企業</a:t>
            </a:r>
            <a:r>
              <a:rPr lang="zh-TW" altLang="en-US" sz="2500" dirty="0">
                <a:latin typeface="+mj-ea"/>
                <a:ea typeface="+mj-ea"/>
              </a:rPr>
              <a:t>將</a:t>
            </a:r>
            <a:r>
              <a:rPr lang="zh-TW" altLang="zh-TW" sz="2500" dirty="0">
                <a:latin typeface="+mj-ea"/>
                <a:ea typeface="+mj-ea"/>
              </a:rPr>
              <a:t>規劃開放其股票面額不以新臺幣</a:t>
            </a:r>
            <a:r>
              <a:rPr lang="en-US" altLang="zh-TW" sz="2500" dirty="0">
                <a:latin typeface="+mj-ea"/>
                <a:ea typeface="+mj-ea"/>
              </a:rPr>
              <a:t>10</a:t>
            </a:r>
            <a:r>
              <a:rPr lang="zh-TW" altLang="zh-TW" sz="2500" dirty="0">
                <a:latin typeface="+mj-ea"/>
                <a:ea typeface="+mj-ea"/>
              </a:rPr>
              <a:t>元為限，故就申請上櫃公司規模之衡量標準，由現行「實收資本額</a:t>
            </a:r>
            <a:r>
              <a:rPr lang="en-US" altLang="zh-TW" sz="2500" dirty="0">
                <a:latin typeface="+mj-ea"/>
                <a:ea typeface="+mj-ea"/>
              </a:rPr>
              <a:t>5</a:t>
            </a:r>
            <a:r>
              <a:rPr lang="zh-TW" altLang="zh-TW" sz="2500" dirty="0">
                <a:latin typeface="+mj-ea"/>
                <a:ea typeface="+mj-ea"/>
              </a:rPr>
              <a:t>千萬元以上」標準修正為「</a:t>
            </a:r>
            <a:r>
              <a:rPr lang="zh-TW" altLang="zh-TW" sz="2500" b="1" dirty="0">
                <a:latin typeface="+mj-ea"/>
                <a:ea typeface="+mj-ea"/>
              </a:rPr>
              <a:t>實收資本額</a:t>
            </a:r>
            <a:r>
              <a:rPr lang="en-US" altLang="zh-TW" sz="2500" b="1" dirty="0">
                <a:latin typeface="+mj-ea"/>
                <a:ea typeface="+mj-ea"/>
              </a:rPr>
              <a:t>5</a:t>
            </a:r>
            <a:r>
              <a:rPr lang="zh-TW" altLang="zh-TW" sz="2500" b="1" dirty="0">
                <a:latin typeface="+mj-ea"/>
                <a:ea typeface="+mj-ea"/>
              </a:rPr>
              <a:t>千萬元以上，且募集發行普通股股數達</a:t>
            </a:r>
            <a:r>
              <a:rPr lang="en-US" altLang="zh-TW" sz="2500" b="1" dirty="0">
                <a:latin typeface="+mj-ea"/>
                <a:ea typeface="+mj-ea"/>
              </a:rPr>
              <a:t>5</a:t>
            </a:r>
            <a:r>
              <a:rPr lang="zh-TW" altLang="zh-TW" sz="2500" b="1" dirty="0">
                <a:latin typeface="+mj-ea"/>
                <a:ea typeface="+mj-ea"/>
              </a:rPr>
              <a:t>百萬股以上</a:t>
            </a:r>
            <a:r>
              <a:rPr lang="zh-TW" altLang="zh-TW" sz="2500" b="1" dirty="0" smtClean="0">
                <a:latin typeface="+mj-ea"/>
                <a:ea typeface="+mj-ea"/>
              </a:rPr>
              <a:t>」</a:t>
            </a:r>
            <a:r>
              <a:rPr lang="zh-TW" altLang="zh-TW" sz="2500" dirty="0" smtClean="0">
                <a:latin typeface="+mj-ea"/>
                <a:ea typeface="+mj-ea"/>
              </a:rPr>
              <a:t>。</a:t>
            </a:r>
            <a:endParaRPr lang="en-US" altLang="zh-TW" sz="2500" dirty="0" smtClean="0">
              <a:latin typeface="+mj-ea"/>
              <a:ea typeface="+mj-ea"/>
            </a:endParaRPr>
          </a:p>
          <a:p>
            <a:pPr marL="965200" indent="-514350" algn="just">
              <a:buClr>
                <a:srgbClr val="000099"/>
              </a:buClr>
              <a:buSzPct val="100000"/>
              <a:buFont typeface="+mj-lt"/>
              <a:buAutoNum type="arabicParenR"/>
              <a:defRPr/>
            </a:pPr>
            <a:r>
              <a:rPr lang="zh-TW" altLang="en-US" sz="2500" dirty="0">
                <a:latin typeface="+mj-ea"/>
                <a:ea typeface="+mj-ea"/>
              </a:rPr>
              <a:t>為加強對投資人之宣導，主辦推薦證券商所輔導股票面額非屬新臺幣</a:t>
            </a:r>
            <a:r>
              <a:rPr lang="en-US" altLang="zh-TW" sz="2500" dirty="0">
                <a:latin typeface="+mj-ea"/>
                <a:ea typeface="+mj-ea"/>
              </a:rPr>
              <a:t>10</a:t>
            </a:r>
            <a:r>
              <a:rPr lang="zh-TW" altLang="en-US" sz="2500" dirty="0">
                <a:latin typeface="+mj-ea"/>
                <a:ea typeface="+mj-ea"/>
              </a:rPr>
              <a:t>元之國內公開發行公司或外國企業，未來其股票於登錄為興櫃或上櫃買賣前，應</a:t>
            </a:r>
            <a:r>
              <a:rPr lang="zh-TW" altLang="en-US" sz="2500" u="sng" dirty="0">
                <a:latin typeface="+mj-ea"/>
                <a:ea typeface="+mj-ea"/>
              </a:rPr>
              <a:t>擬定相關宣導</a:t>
            </a:r>
            <a:r>
              <a:rPr lang="zh-TW" altLang="en-US" sz="2500" u="sng" dirty="0" smtClean="0">
                <a:latin typeface="+mj-ea"/>
                <a:ea typeface="+mj-ea"/>
              </a:rPr>
              <a:t>計畫</a:t>
            </a:r>
            <a:r>
              <a:rPr lang="zh-TW" altLang="en-US" sz="2500" dirty="0" smtClean="0">
                <a:latin typeface="+mj-ea"/>
                <a:ea typeface="+mj-ea"/>
              </a:rPr>
              <a:t>。</a:t>
            </a:r>
            <a:endParaRPr lang="en-US" altLang="zh-TW" sz="2500" dirty="0">
              <a:latin typeface="+mj-ea"/>
              <a:ea typeface="+mj-ea"/>
            </a:endParaRPr>
          </a:p>
          <a:p>
            <a:pPr marL="965200" indent="-514350" algn="just">
              <a:spcAft>
                <a:spcPts val="600"/>
              </a:spcAft>
              <a:buClr>
                <a:srgbClr val="000099"/>
              </a:buClr>
              <a:buSzPct val="100000"/>
              <a:buFont typeface="+mj-lt"/>
              <a:buAutoNum type="arabicParenR"/>
            </a:pPr>
            <a:r>
              <a:rPr lang="zh-TW" altLang="en-US" sz="2500" dirty="0">
                <a:solidFill>
                  <a:srgbClr val="003366"/>
                </a:solidFill>
                <a:latin typeface="+mj-ea"/>
                <a:ea typeface="+mj-ea"/>
              </a:rPr>
              <a:t>國內企業也可以改為面額非</a:t>
            </a:r>
            <a:r>
              <a:rPr lang="en-US" altLang="zh-TW" sz="2500" dirty="0">
                <a:solidFill>
                  <a:srgbClr val="003366"/>
                </a:solidFill>
                <a:latin typeface="+mj-ea"/>
                <a:ea typeface="+mj-ea"/>
              </a:rPr>
              <a:t>10</a:t>
            </a:r>
            <a:r>
              <a:rPr lang="zh-TW" altLang="en-US" sz="2500" dirty="0">
                <a:solidFill>
                  <a:srgbClr val="003366"/>
                </a:solidFill>
                <a:latin typeface="+mj-ea"/>
                <a:ea typeface="+mj-ea"/>
              </a:rPr>
              <a:t>元，但</a:t>
            </a:r>
            <a:r>
              <a:rPr lang="zh-TW" altLang="en-US" sz="2500" dirty="0">
                <a:solidFill>
                  <a:srgbClr val="C00000"/>
                </a:solidFill>
                <a:latin typeface="+mj-ea"/>
                <a:ea typeface="+mj-ea"/>
              </a:rPr>
              <a:t>每股面額應為一致</a:t>
            </a:r>
            <a:r>
              <a:rPr lang="zh-TW" altLang="en-US" sz="2500" dirty="0">
                <a:solidFill>
                  <a:srgbClr val="003366"/>
                </a:solidFill>
                <a:latin typeface="+mj-ea"/>
                <a:ea typeface="+mj-ea"/>
              </a:rPr>
              <a:t>。</a:t>
            </a:r>
          </a:p>
          <a:p>
            <a:pPr marL="965200" indent="-514350" algn="just">
              <a:spcAft>
                <a:spcPts val="600"/>
              </a:spcAft>
              <a:buClr>
                <a:srgbClr val="000099"/>
              </a:buClr>
              <a:buSzPct val="100000"/>
              <a:buFont typeface="+mj-lt"/>
              <a:buAutoNum type="arabicParenR"/>
            </a:pPr>
            <a:r>
              <a:rPr lang="zh-TW" altLang="en-US" sz="2500" dirty="0">
                <a:solidFill>
                  <a:srgbClr val="003366"/>
                </a:solidFill>
                <a:latin typeface="+mj-ea"/>
                <a:ea typeface="+mj-ea"/>
              </a:rPr>
              <a:t>變更面額作業</a:t>
            </a:r>
            <a:r>
              <a:rPr lang="zh-TW" altLang="en-US" sz="2500" b="1" u="sng" dirty="0">
                <a:solidFill>
                  <a:srgbClr val="003366"/>
                </a:solidFill>
                <a:latin typeface="+mj-ea"/>
                <a:ea typeface="+mj-ea"/>
              </a:rPr>
              <a:t>比照減資作業</a:t>
            </a:r>
            <a:r>
              <a:rPr lang="zh-TW" altLang="en-US" sz="2500" dirty="0">
                <a:solidFill>
                  <a:srgbClr val="003366"/>
                </a:solidFill>
                <a:latin typeface="+mj-ea"/>
                <a:ea typeface="+mj-ea"/>
              </a:rPr>
              <a:t>，須停止過戶再重新新股掛牌。</a:t>
            </a:r>
          </a:p>
          <a:p>
            <a:pPr marL="965200" indent="-514350" algn="just">
              <a:spcAft>
                <a:spcPts val="600"/>
              </a:spcAft>
              <a:buClr>
                <a:srgbClr val="000099"/>
              </a:buClr>
              <a:buSzPct val="100000"/>
              <a:buFont typeface="+mj-lt"/>
              <a:buAutoNum type="arabicParenR"/>
            </a:pPr>
            <a:r>
              <a:rPr lang="zh-TW" altLang="en-US" sz="2500" dirty="0" smtClean="0">
                <a:latin typeface="+mj-ea"/>
                <a:ea typeface="+mj-ea"/>
              </a:rPr>
              <a:t>公開</a:t>
            </a:r>
            <a:r>
              <a:rPr lang="zh-TW" altLang="en-US" sz="2500" dirty="0">
                <a:latin typeface="+mj-ea"/>
                <a:ea typeface="+mj-ea"/>
              </a:rPr>
              <a:t>資訊觀測站及本中心網站已經設置</a:t>
            </a:r>
            <a:r>
              <a:rPr lang="zh-TW" altLang="en-US" sz="2500" dirty="0" smtClean="0">
                <a:latin typeface="+mj-ea"/>
                <a:ea typeface="+mj-ea"/>
              </a:rPr>
              <a:t>專區。</a:t>
            </a:r>
            <a:endParaRPr lang="en-US" altLang="zh-TW" sz="2500" dirty="0">
              <a:latin typeface="+mj-ea"/>
              <a:ea typeface="+mj-ea"/>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15</a:t>
            </a:fld>
            <a:endParaRPr lang="en-US" altLang="zh-TW"/>
          </a:p>
        </p:txBody>
      </p:sp>
    </p:spTree>
    <p:extLst>
      <p:ext uri="{BB962C8B-B14F-4D97-AF65-F5344CB8AC3E}">
        <p14:creationId xmlns:p14="http://schemas.microsoft.com/office/powerpoint/2010/main" val="157749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585200" y="6308725"/>
            <a:ext cx="1320800" cy="366713"/>
          </a:xfrm>
        </p:spPr>
        <p:txBody>
          <a:bodyPr/>
          <a:lstStyle/>
          <a:p>
            <a:pPr>
              <a:defRPr/>
            </a:pPr>
            <a:fld id="{DA843CCF-395D-4592-A44F-E0B2C97BB9F6}" type="slidenum">
              <a:rPr lang="en-US" altLang="zh-TW" smtClean="0"/>
              <a:pPr>
                <a:defRPr/>
              </a:pPr>
              <a:t>16</a:t>
            </a:fld>
            <a:endParaRPr lang="en-US" altLang="zh-TW"/>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23" t="9848" r="12522" b="8937"/>
          <a:stretch/>
        </p:blipFill>
        <p:spPr bwMode="auto">
          <a:xfrm>
            <a:off x="0" y="0"/>
            <a:ext cx="9906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圓角矩形 4"/>
          <p:cNvSpPr/>
          <p:nvPr/>
        </p:nvSpPr>
        <p:spPr>
          <a:xfrm>
            <a:off x="5601072" y="908720"/>
            <a:ext cx="792088"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5601072" y="2276872"/>
            <a:ext cx="3456384"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67855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 y="71371"/>
            <a:ext cx="9849544" cy="6586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圓角矩形 2"/>
          <p:cNvSpPr/>
          <p:nvPr/>
        </p:nvSpPr>
        <p:spPr>
          <a:xfrm>
            <a:off x="4725787" y="4437112"/>
            <a:ext cx="996924" cy="2221039"/>
          </a:xfrm>
          <a:prstGeom prst="roundRect">
            <a:avLst/>
          </a:pr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圓角矩形 3"/>
          <p:cNvSpPr/>
          <p:nvPr/>
        </p:nvSpPr>
        <p:spPr>
          <a:xfrm>
            <a:off x="6825" y="6381328"/>
            <a:ext cx="1993847"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7228101" y="71371"/>
            <a:ext cx="576064" cy="52809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8265368" y="71371"/>
            <a:ext cx="576064" cy="52809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56615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C00000"/>
                </a:solidFill>
              </a:rPr>
              <a:t>四、</a:t>
            </a:r>
            <a:r>
              <a:rPr lang="zh-TW" altLang="en-US" b="1" dirty="0">
                <a:solidFill>
                  <a:srgbClr val="C00000"/>
                </a:solidFill>
              </a:rPr>
              <a:t>提醒注意事項</a:t>
            </a:r>
          </a:p>
        </p:txBody>
      </p:sp>
      <p:sp>
        <p:nvSpPr>
          <p:cNvPr id="3" name="內容版面配置區 2"/>
          <p:cNvSpPr>
            <a:spLocks noGrp="1"/>
          </p:cNvSpPr>
          <p:nvPr>
            <p:ph sz="quarter" idx="1"/>
          </p:nvPr>
        </p:nvSpPr>
        <p:spPr>
          <a:xfrm>
            <a:off x="344488" y="1196752"/>
            <a:ext cx="9361040" cy="4608512"/>
          </a:xfrm>
        </p:spPr>
        <p:txBody>
          <a:bodyPr>
            <a:normAutofit/>
          </a:bodyPr>
          <a:lstStyle/>
          <a:p>
            <a:r>
              <a:rPr lang="zh-TW" altLang="en-US" sz="2800" b="1" dirty="0" smtClean="0">
                <a:solidFill>
                  <a:srgbClr val="003399"/>
                </a:solidFill>
                <a:latin typeface="+mj-ea"/>
                <a:ea typeface="+mj-ea"/>
                <a:cs typeface="+mj-cs"/>
              </a:rPr>
              <a:t>輔導規劃</a:t>
            </a:r>
            <a:endParaRPr lang="en-US" altLang="zh-TW" sz="2800" b="1" dirty="0" smtClean="0">
              <a:solidFill>
                <a:srgbClr val="003399"/>
              </a:solidFill>
              <a:latin typeface="+mj-ea"/>
              <a:ea typeface="+mj-ea"/>
              <a:cs typeface="+mj-cs"/>
            </a:endParaRPr>
          </a:p>
          <a:p>
            <a:pPr lvl="1" algn="just">
              <a:spcAft>
                <a:spcPts val="50"/>
              </a:spcAft>
              <a:buFont typeface="Wingdings" panose="05000000000000000000" pitchFamily="2" charset="2"/>
              <a:buChar char="n"/>
              <a:defRPr/>
            </a:pPr>
            <a:r>
              <a:rPr lang="zh-TW" altLang="en-US" sz="2400" dirty="0" smtClean="0">
                <a:solidFill>
                  <a:srgbClr val="003399"/>
                </a:solidFill>
                <a:latin typeface="+mj-ea"/>
                <a:ea typeface="+mj-ea"/>
              </a:rPr>
              <a:t>生技</a:t>
            </a:r>
            <a:r>
              <a:rPr lang="zh-TW" altLang="en-US" sz="2400" dirty="0">
                <a:solidFill>
                  <a:srgbClr val="003399"/>
                </a:solidFill>
                <a:latin typeface="+mj-ea"/>
                <a:ea typeface="+mj-ea"/>
              </a:rPr>
              <a:t>醫療產業公司以科技事業身分申請上櫃時，應檢附未來五年度簡式預估損益</a:t>
            </a:r>
            <a:r>
              <a:rPr lang="zh-TW" altLang="en-US" sz="2400" dirty="0" smtClean="0">
                <a:solidFill>
                  <a:srgbClr val="003399"/>
                </a:solidFill>
                <a:latin typeface="+mj-ea"/>
                <a:ea typeface="+mj-ea"/>
              </a:rPr>
              <a:t>表</a:t>
            </a:r>
            <a:endParaRPr lang="en-US" altLang="zh-TW" sz="2400" dirty="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400" dirty="0" smtClean="0">
                <a:solidFill>
                  <a:srgbClr val="003399"/>
                </a:solidFill>
                <a:latin typeface="+mj-ea"/>
                <a:ea typeface="+mj-ea"/>
              </a:rPr>
              <a:t>預估</a:t>
            </a:r>
            <a:r>
              <a:rPr lang="en-US" altLang="zh-TW" sz="2400" dirty="0" smtClean="0">
                <a:solidFill>
                  <a:srgbClr val="003399"/>
                </a:solidFill>
                <a:latin typeface="+mj-ea"/>
                <a:ea typeface="+mj-ea"/>
              </a:rPr>
              <a:t>IPO</a:t>
            </a:r>
            <a:r>
              <a:rPr lang="zh-TW" altLang="en-US" sz="2400" dirty="0" smtClean="0">
                <a:solidFill>
                  <a:srgbClr val="003399"/>
                </a:solidFill>
                <a:latin typeface="+mj-ea"/>
                <a:ea typeface="+mj-ea"/>
              </a:rPr>
              <a:t>承銷</a:t>
            </a:r>
            <a:r>
              <a:rPr lang="zh-TW" altLang="en-US" sz="2400" dirty="0">
                <a:solidFill>
                  <a:srgbClr val="003399"/>
                </a:solidFill>
                <a:latin typeface="+mj-ea"/>
                <a:ea typeface="+mj-ea"/>
              </a:rPr>
              <a:t>股</a:t>
            </a:r>
            <a:r>
              <a:rPr lang="zh-TW" altLang="en-US" sz="2400" dirty="0" smtClean="0">
                <a:solidFill>
                  <a:srgbClr val="003399"/>
                </a:solidFill>
                <a:latin typeface="+mj-ea"/>
                <a:ea typeface="+mj-ea"/>
              </a:rPr>
              <a:t>數時，應注意掛牌前可能增加之股份，例如</a:t>
            </a:r>
            <a:r>
              <a:rPr lang="en-US" altLang="zh-TW" sz="2400" dirty="0" smtClean="0">
                <a:solidFill>
                  <a:srgbClr val="003399"/>
                </a:solidFill>
                <a:latin typeface="+mj-ea"/>
                <a:ea typeface="+mj-ea"/>
              </a:rPr>
              <a:t>:</a:t>
            </a:r>
            <a:r>
              <a:rPr lang="zh-TW" altLang="en-US" sz="2400" dirty="0" smtClean="0">
                <a:solidFill>
                  <a:srgbClr val="003399"/>
                </a:solidFill>
                <a:latin typeface="+mj-ea"/>
                <a:ea typeface="+mj-ea"/>
              </a:rPr>
              <a:t>可轉換公司債轉換股份、認股權行使增加股份等</a:t>
            </a:r>
            <a:endParaRPr lang="en-US" altLang="zh-TW" sz="2400" dirty="0" smtClean="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400" dirty="0" smtClean="0">
                <a:solidFill>
                  <a:srgbClr val="003399"/>
                </a:solidFill>
                <a:latin typeface="+mj-ea"/>
                <a:ea typeface="+mj-ea"/>
              </a:rPr>
              <a:t>規劃</a:t>
            </a:r>
            <a:r>
              <a:rPr lang="en-US" altLang="zh-TW" sz="2400" dirty="0">
                <a:solidFill>
                  <a:srgbClr val="003399"/>
                </a:solidFill>
                <a:latin typeface="+mj-ea"/>
                <a:ea typeface="+mj-ea"/>
              </a:rPr>
              <a:t>IPO</a:t>
            </a:r>
            <a:r>
              <a:rPr lang="zh-TW" altLang="en-US" sz="2400" dirty="0">
                <a:solidFill>
                  <a:srgbClr val="003399"/>
                </a:solidFill>
                <a:latin typeface="+mj-ea"/>
                <a:ea typeface="+mj-ea"/>
              </a:rPr>
              <a:t>時程與客戶之溝通 </a:t>
            </a:r>
            <a:r>
              <a:rPr lang="en-US" altLang="zh-TW" sz="2400" dirty="0">
                <a:solidFill>
                  <a:srgbClr val="003399"/>
                </a:solidFill>
                <a:latin typeface="+mj-ea"/>
                <a:ea typeface="+mj-ea"/>
              </a:rPr>
              <a:t>ex.</a:t>
            </a:r>
            <a:r>
              <a:rPr lang="zh-TW" altLang="en-US" sz="2400" dirty="0">
                <a:solidFill>
                  <a:srgbClr val="003399"/>
                </a:solidFill>
                <a:latin typeface="+mj-ea"/>
                <a:ea typeface="+mj-ea"/>
              </a:rPr>
              <a:t>送件</a:t>
            </a:r>
            <a:r>
              <a:rPr lang="zh-TW" altLang="en-US" sz="2400" dirty="0" smtClean="0">
                <a:solidFill>
                  <a:srgbClr val="003399"/>
                </a:solidFill>
                <a:latin typeface="+mj-ea"/>
                <a:ea typeface="+mj-ea"/>
              </a:rPr>
              <a:t>前遷廠致環評尚未取得無法如期</a:t>
            </a:r>
            <a:r>
              <a:rPr lang="zh-TW" altLang="en-US" sz="2400" dirty="0">
                <a:solidFill>
                  <a:srgbClr val="003399"/>
                </a:solidFill>
                <a:latin typeface="+mj-ea"/>
                <a:ea typeface="+mj-ea"/>
              </a:rPr>
              <a:t>送件</a:t>
            </a:r>
            <a:endParaRPr lang="en-US" altLang="zh-TW" sz="2400" dirty="0">
              <a:solidFill>
                <a:srgbClr val="003399"/>
              </a:solidFill>
              <a:latin typeface="+mj-ea"/>
              <a:ea typeface="+mj-ea"/>
            </a:endParaRPr>
          </a:p>
          <a:p>
            <a:pPr lvl="1" algn="just">
              <a:spcAft>
                <a:spcPts val="50"/>
              </a:spcAft>
              <a:buFont typeface="Wingdings" panose="05000000000000000000" pitchFamily="2" charset="2"/>
              <a:buChar char="n"/>
              <a:defRPr/>
            </a:pPr>
            <a:r>
              <a:rPr lang="zh-TW" altLang="zh-TW" sz="2400" dirty="0">
                <a:solidFill>
                  <a:srgbClr val="003399"/>
                </a:solidFill>
                <a:latin typeface="+mj-ea"/>
                <a:ea typeface="+mj-ea"/>
              </a:rPr>
              <a:t>送件</a:t>
            </a:r>
            <a:r>
              <a:rPr lang="zh-TW" altLang="zh-TW" sz="2400" dirty="0" smtClean="0">
                <a:solidFill>
                  <a:srgbClr val="003399"/>
                </a:solidFill>
                <a:latin typeface="+mj-ea"/>
                <a:ea typeface="+mj-ea"/>
              </a:rPr>
              <a:t>前</a:t>
            </a:r>
            <a:r>
              <a:rPr lang="zh-TW" altLang="en-US" sz="2400" dirty="0" smtClean="0">
                <a:solidFill>
                  <a:srgbClr val="003399"/>
                </a:solidFill>
                <a:latin typeface="+mj-ea"/>
                <a:ea typeface="+mj-ea"/>
              </a:rPr>
              <a:t>應確實瞭解</a:t>
            </a:r>
            <a:r>
              <a:rPr lang="zh-TW" altLang="zh-TW" sz="2400" dirty="0" smtClean="0">
                <a:solidFill>
                  <a:srgbClr val="003399"/>
                </a:solidFill>
                <a:latin typeface="+mj-ea"/>
                <a:ea typeface="+mj-ea"/>
              </a:rPr>
              <a:t>申請</a:t>
            </a:r>
            <a:r>
              <a:rPr lang="zh-TW" altLang="zh-TW" sz="2400" dirty="0">
                <a:solidFill>
                  <a:srgbClr val="003399"/>
                </a:solidFill>
                <a:latin typeface="+mj-ea"/>
                <a:ea typeface="+mj-ea"/>
              </a:rPr>
              <a:t>公司之目的事業主管機關，</a:t>
            </a:r>
            <a:r>
              <a:rPr lang="zh-TW" altLang="zh-TW" sz="2400" dirty="0" smtClean="0">
                <a:solidFill>
                  <a:srgbClr val="003399"/>
                </a:solidFill>
                <a:latin typeface="+mj-ea"/>
                <a:ea typeface="+mj-ea"/>
              </a:rPr>
              <a:t>以免意見</a:t>
            </a:r>
            <a:r>
              <a:rPr lang="zh-TW" altLang="zh-TW" sz="2400" dirty="0">
                <a:solidFill>
                  <a:srgbClr val="003399"/>
                </a:solidFill>
                <a:latin typeface="+mj-ea"/>
                <a:ea typeface="+mj-ea"/>
              </a:rPr>
              <a:t>徵詢被打回</a:t>
            </a:r>
            <a:r>
              <a:rPr lang="zh-TW" altLang="zh-TW" sz="2400" dirty="0" smtClean="0">
                <a:solidFill>
                  <a:srgbClr val="003399"/>
                </a:solidFill>
                <a:latin typeface="+mj-ea"/>
                <a:ea typeface="+mj-ea"/>
              </a:rPr>
              <a:t>票</a:t>
            </a:r>
            <a:endParaRPr lang="en-US" altLang="zh-TW" sz="2400" dirty="0" smtClean="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400" dirty="0" smtClean="0">
                <a:solidFill>
                  <a:srgbClr val="003399"/>
                </a:solidFill>
                <a:latin typeface="+mj-ea"/>
                <a:ea typeface="+mj-ea"/>
              </a:rPr>
              <a:t>應確認</a:t>
            </a:r>
            <a:r>
              <a:rPr lang="zh-TW" altLang="zh-TW" sz="2400" dirty="0" smtClean="0">
                <a:solidFill>
                  <a:srgbClr val="003399"/>
                </a:solidFill>
                <a:latin typeface="+mj-ea"/>
                <a:ea typeface="+mj-ea"/>
              </a:rPr>
              <a:t>申請公司</a:t>
            </a:r>
            <a:r>
              <a:rPr lang="zh-TW" altLang="en-US" sz="2400" dirty="0" smtClean="0">
                <a:solidFill>
                  <a:srgbClr val="003399"/>
                </a:solidFill>
                <a:latin typeface="+mj-ea"/>
                <a:ea typeface="+mj-ea"/>
              </a:rPr>
              <a:t>有無產學合作單位</a:t>
            </a:r>
            <a:endParaRPr lang="en-US" altLang="zh-TW" sz="2500" b="1" dirty="0" smtClean="0">
              <a:solidFill>
                <a:srgbClr val="003399"/>
              </a:solidFill>
              <a:latin typeface="+mj-ea"/>
              <a:ea typeface="+mj-ea"/>
              <a:cs typeface="+mj-cs"/>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18</a:t>
            </a:fld>
            <a:endParaRPr lang="en-US" altLang="zh-TW"/>
          </a:p>
        </p:txBody>
      </p:sp>
    </p:spTree>
    <p:extLst>
      <p:ext uri="{BB962C8B-B14F-4D97-AF65-F5344CB8AC3E}">
        <p14:creationId xmlns:p14="http://schemas.microsoft.com/office/powerpoint/2010/main" val="828619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C00000"/>
                </a:solidFill>
              </a:rPr>
              <a:t>四、提醒</a:t>
            </a:r>
            <a:r>
              <a:rPr lang="zh-TW" altLang="en-US" b="1" dirty="0">
                <a:solidFill>
                  <a:srgbClr val="C00000"/>
                </a:solidFill>
              </a:rPr>
              <a:t>注意事項</a:t>
            </a:r>
            <a:r>
              <a:rPr lang="en-US" altLang="zh-TW" b="1" dirty="0">
                <a:solidFill>
                  <a:srgbClr val="C00000"/>
                </a:solidFill>
              </a:rPr>
              <a:t>(</a:t>
            </a:r>
            <a:r>
              <a:rPr lang="zh-TW" altLang="en-US" b="1" dirty="0">
                <a:solidFill>
                  <a:srgbClr val="C00000"/>
                </a:solidFill>
              </a:rPr>
              <a:t>續</a:t>
            </a:r>
            <a:r>
              <a:rPr lang="en-US" altLang="zh-TW" b="1" dirty="0">
                <a:solidFill>
                  <a:srgbClr val="C00000"/>
                </a:solidFill>
              </a:rPr>
              <a:t>)</a:t>
            </a:r>
            <a:endParaRPr lang="zh-TW" altLang="en-US" b="1" dirty="0">
              <a:solidFill>
                <a:srgbClr val="C00000"/>
              </a:solidFill>
            </a:endParaRPr>
          </a:p>
        </p:txBody>
      </p:sp>
      <p:sp>
        <p:nvSpPr>
          <p:cNvPr id="3" name="內容版面配置區 2"/>
          <p:cNvSpPr>
            <a:spLocks noGrp="1"/>
          </p:cNvSpPr>
          <p:nvPr>
            <p:ph sz="quarter" idx="1"/>
          </p:nvPr>
        </p:nvSpPr>
        <p:spPr>
          <a:xfrm>
            <a:off x="344488" y="1196752"/>
            <a:ext cx="9361040" cy="5400600"/>
          </a:xfrm>
        </p:spPr>
        <p:txBody>
          <a:bodyPr>
            <a:normAutofit lnSpcReduction="10000"/>
          </a:bodyPr>
          <a:lstStyle/>
          <a:p>
            <a:r>
              <a:rPr lang="zh-TW" altLang="en-US" sz="3000" b="1" dirty="0" smtClean="0">
                <a:solidFill>
                  <a:srgbClr val="003399"/>
                </a:solidFill>
                <a:latin typeface="+mj-ea"/>
                <a:ea typeface="+mj-ea"/>
                <a:cs typeface="+mj-cs"/>
              </a:rPr>
              <a:t>實際輔導及</a:t>
            </a:r>
            <a:r>
              <a:rPr lang="zh-TW" altLang="en-US" sz="3000" b="1" dirty="0">
                <a:solidFill>
                  <a:srgbClr val="003399"/>
                </a:solidFill>
                <a:latin typeface="+mj-ea"/>
                <a:ea typeface="+mj-ea"/>
                <a:cs typeface="+mj-cs"/>
              </a:rPr>
              <a:t>申報財檢</a:t>
            </a:r>
            <a:r>
              <a:rPr lang="zh-TW" altLang="en-US" sz="3000" b="1" dirty="0" smtClean="0">
                <a:solidFill>
                  <a:srgbClr val="003399"/>
                </a:solidFill>
                <a:latin typeface="+mj-ea"/>
                <a:ea typeface="+mj-ea"/>
                <a:cs typeface="+mj-cs"/>
              </a:rPr>
              <a:t>表</a:t>
            </a:r>
            <a:endParaRPr lang="en-US" altLang="zh-TW" sz="3000" b="1" dirty="0" smtClean="0">
              <a:solidFill>
                <a:srgbClr val="003399"/>
              </a:solidFill>
              <a:latin typeface="+mj-ea"/>
              <a:ea typeface="+mj-ea"/>
              <a:cs typeface="+mj-cs"/>
            </a:endParaRPr>
          </a:p>
          <a:p>
            <a:pPr lvl="1" algn="just">
              <a:buFont typeface="Wingdings" panose="05000000000000000000" pitchFamily="2" charset="2"/>
              <a:buChar char="n"/>
            </a:pPr>
            <a:r>
              <a:rPr lang="zh-TW" altLang="en-US" sz="2600" dirty="0" smtClean="0">
                <a:solidFill>
                  <a:srgbClr val="003399"/>
                </a:solidFill>
                <a:latin typeface="+mj-ea"/>
                <a:ea typeface="+mj-ea"/>
              </a:rPr>
              <a:t>抽</a:t>
            </a:r>
            <a:r>
              <a:rPr lang="zh-TW" altLang="en-US" sz="2600" dirty="0">
                <a:solidFill>
                  <a:srgbClr val="003399"/>
                </a:solidFill>
                <a:latin typeface="+mj-ea"/>
                <a:ea typeface="+mj-ea"/>
              </a:rPr>
              <a:t>核比率 </a:t>
            </a:r>
            <a:r>
              <a:rPr lang="en-US" altLang="zh-TW" sz="2600" dirty="0">
                <a:solidFill>
                  <a:srgbClr val="003399"/>
                </a:solidFill>
                <a:latin typeface="+mj-ea"/>
                <a:ea typeface="+mj-ea"/>
              </a:rPr>
              <a:t>vs.</a:t>
            </a:r>
            <a:r>
              <a:rPr lang="zh-TW" altLang="en-US" sz="2600" dirty="0">
                <a:solidFill>
                  <a:srgbClr val="003399"/>
                </a:solidFill>
                <a:latin typeface="+mj-ea"/>
                <a:ea typeface="+mj-ea"/>
              </a:rPr>
              <a:t>替代查核程序</a:t>
            </a:r>
            <a:endParaRPr lang="en-US" altLang="zh-TW" sz="2600" dirty="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600" dirty="0" smtClean="0">
                <a:solidFill>
                  <a:srgbClr val="003399"/>
                </a:solidFill>
                <a:latin typeface="+mj-ea"/>
                <a:ea typeface="+mj-ea"/>
              </a:rPr>
              <a:t>應</a:t>
            </a:r>
            <a:r>
              <a:rPr lang="zh-TW" altLang="en-US" sz="2600" dirty="0">
                <a:solidFill>
                  <a:srgbClr val="003399"/>
                </a:solidFill>
                <a:latin typeface="+mj-ea"/>
                <a:ea typeface="+mj-ea"/>
              </a:rPr>
              <a:t>善盡輔導責任，檢視受輔導公司之財務報告或公開說明書中揭露資訊之正確性及允當性。</a:t>
            </a:r>
            <a:r>
              <a:rPr lang="en-US" altLang="zh-TW" sz="2600" dirty="0">
                <a:solidFill>
                  <a:srgbClr val="003399"/>
                </a:solidFill>
                <a:latin typeface="+mj-ea"/>
                <a:ea typeface="+mj-ea"/>
              </a:rPr>
              <a:t>(</a:t>
            </a:r>
            <a:r>
              <a:rPr lang="zh-TW" altLang="en-US" sz="2600" dirty="0">
                <a:solidFill>
                  <a:srgbClr val="003399"/>
                </a:solidFill>
                <a:latin typeface="+mj-ea"/>
                <a:ea typeface="+mj-ea"/>
              </a:rPr>
              <a:t>包括重要合約權利義務、內外銷比重等</a:t>
            </a:r>
            <a:r>
              <a:rPr lang="en-US" altLang="zh-TW" sz="2600" dirty="0">
                <a:solidFill>
                  <a:srgbClr val="003399"/>
                </a:solidFill>
                <a:latin typeface="+mj-ea"/>
                <a:ea typeface="+mj-ea"/>
              </a:rPr>
              <a:t>)</a:t>
            </a:r>
          </a:p>
          <a:p>
            <a:pPr lvl="1" algn="just">
              <a:spcAft>
                <a:spcPts val="50"/>
              </a:spcAft>
              <a:buFont typeface="Wingdings" panose="05000000000000000000" pitchFamily="2" charset="2"/>
              <a:buChar char="n"/>
              <a:defRPr/>
            </a:pPr>
            <a:r>
              <a:rPr lang="zh-TW" altLang="en-US" sz="2600" dirty="0" smtClean="0">
                <a:solidFill>
                  <a:srgbClr val="003399"/>
                </a:solidFill>
                <a:latin typeface="+mj-ea"/>
                <a:ea typeface="+mj-ea"/>
              </a:rPr>
              <a:t>基本</a:t>
            </a:r>
            <a:r>
              <a:rPr lang="zh-TW" altLang="en-US" sz="2600" dirty="0">
                <a:solidFill>
                  <a:srgbClr val="003399"/>
                </a:solidFill>
                <a:latin typeface="+mj-ea"/>
                <a:ea typeface="+mj-ea"/>
              </a:rPr>
              <a:t>檢查一定作 </a:t>
            </a:r>
            <a:r>
              <a:rPr lang="en-US" altLang="zh-TW" sz="2600" dirty="0">
                <a:solidFill>
                  <a:srgbClr val="003399"/>
                </a:solidFill>
                <a:latin typeface="+mj-ea"/>
                <a:ea typeface="+mj-ea"/>
              </a:rPr>
              <a:t>ex.</a:t>
            </a:r>
            <a:r>
              <a:rPr lang="zh-TW" altLang="en-US" sz="2600" dirty="0">
                <a:solidFill>
                  <a:srgbClr val="003399"/>
                </a:solidFill>
                <a:latin typeface="+mj-ea"/>
                <a:ea typeface="+mj-ea"/>
              </a:rPr>
              <a:t>董監持股</a:t>
            </a:r>
            <a:r>
              <a:rPr lang="en-US" altLang="zh-TW" sz="2600" dirty="0">
                <a:solidFill>
                  <a:srgbClr val="003399"/>
                </a:solidFill>
                <a:latin typeface="+mj-ea"/>
                <a:ea typeface="+mj-ea"/>
              </a:rPr>
              <a:t>%</a:t>
            </a:r>
            <a:r>
              <a:rPr lang="zh-TW" altLang="en-US" sz="2600" dirty="0">
                <a:solidFill>
                  <a:srgbClr val="003399"/>
                </a:solidFill>
                <a:latin typeface="+mj-ea"/>
                <a:ea typeface="+mj-ea"/>
              </a:rPr>
              <a:t>、轉讓超過</a:t>
            </a:r>
            <a:r>
              <a:rPr lang="en-US" altLang="zh-TW" sz="2600" dirty="0">
                <a:solidFill>
                  <a:srgbClr val="003399"/>
                </a:solidFill>
                <a:latin typeface="+mj-ea"/>
                <a:ea typeface="+mj-ea"/>
              </a:rPr>
              <a:t>1/2</a:t>
            </a:r>
            <a:r>
              <a:rPr lang="zh-TW" altLang="en-US" sz="2600" dirty="0">
                <a:solidFill>
                  <a:srgbClr val="003399"/>
                </a:solidFill>
                <a:latin typeface="+mj-ea"/>
                <a:ea typeface="+mj-ea"/>
              </a:rPr>
              <a:t>按月財檢表應確實評估</a:t>
            </a:r>
            <a:endParaRPr lang="en-US" altLang="zh-TW" sz="2600" dirty="0">
              <a:solidFill>
                <a:srgbClr val="003399"/>
              </a:solidFill>
              <a:latin typeface="+mj-ea"/>
              <a:ea typeface="+mj-ea"/>
            </a:endParaRPr>
          </a:p>
          <a:p>
            <a:pPr>
              <a:spcAft>
                <a:spcPts val="50"/>
              </a:spcAft>
              <a:defRPr/>
            </a:pPr>
            <a:r>
              <a:rPr lang="zh-TW" altLang="en-US" sz="3000" b="1" dirty="0">
                <a:solidFill>
                  <a:srgbClr val="003399"/>
                </a:solidFill>
                <a:latin typeface="+mj-ea"/>
                <a:ea typeface="+mj-ea"/>
                <a:cs typeface="+mj-cs"/>
              </a:rPr>
              <a:t>評估報告</a:t>
            </a:r>
            <a:endParaRPr lang="en-US" altLang="zh-TW" sz="3000" b="1" dirty="0">
              <a:solidFill>
                <a:srgbClr val="003399"/>
              </a:solidFill>
              <a:latin typeface="+mj-ea"/>
              <a:ea typeface="+mj-ea"/>
              <a:cs typeface="+mj-cs"/>
            </a:endParaRPr>
          </a:p>
          <a:p>
            <a:pPr lvl="1" algn="just">
              <a:spcAft>
                <a:spcPts val="50"/>
              </a:spcAft>
              <a:buFont typeface="Wingdings" panose="05000000000000000000" pitchFamily="2" charset="2"/>
              <a:buChar char="n"/>
              <a:defRPr/>
            </a:pPr>
            <a:r>
              <a:rPr lang="zh-TW" altLang="en-US" sz="2600" dirty="0" smtClean="0">
                <a:solidFill>
                  <a:srgbClr val="003399"/>
                </a:solidFill>
                <a:latin typeface="+mj-ea"/>
                <a:ea typeface="+mj-ea"/>
              </a:rPr>
              <a:t>應經內部複核再刊印，確認報告品質</a:t>
            </a:r>
            <a:endParaRPr lang="en-US" altLang="zh-TW" sz="2600" dirty="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600" dirty="0" smtClean="0">
                <a:solidFill>
                  <a:srgbClr val="003399"/>
                </a:solidFill>
                <a:latin typeface="+mj-ea"/>
                <a:ea typeface="+mj-ea"/>
              </a:rPr>
              <a:t>工作</a:t>
            </a:r>
            <a:r>
              <a:rPr lang="zh-TW" altLang="en-US" sz="2600" dirty="0">
                <a:solidFill>
                  <a:srgbClr val="003399"/>
                </a:solidFill>
                <a:latin typeface="+mj-ea"/>
                <a:ea typeface="+mj-ea"/>
              </a:rPr>
              <a:t>底稿的編製應</a:t>
            </a:r>
            <a:r>
              <a:rPr lang="zh-TW" altLang="en-US" sz="2600" dirty="0" smtClean="0">
                <a:solidFill>
                  <a:srgbClr val="003399"/>
                </a:solidFill>
                <a:latin typeface="+mj-ea"/>
                <a:ea typeface="+mj-ea"/>
              </a:rPr>
              <a:t>依「查核程序」做好底稿，並加以索引</a:t>
            </a:r>
            <a:endParaRPr lang="en-US" altLang="zh-TW" sz="2600" dirty="0" smtClean="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600" dirty="0" smtClean="0">
                <a:solidFill>
                  <a:srgbClr val="003399"/>
                </a:solidFill>
                <a:latin typeface="+mj-ea"/>
                <a:ea typeface="+mj-ea"/>
              </a:rPr>
              <a:t>無</a:t>
            </a:r>
            <a:r>
              <a:rPr lang="zh-TW" altLang="en-US" sz="2600" dirty="0">
                <a:solidFill>
                  <a:srgbClr val="003399"/>
                </a:solidFill>
                <a:latin typeface="+mj-ea"/>
                <a:ea typeface="+mj-ea"/>
              </a:rPr>
              <a:t>研發部門者亦應備註說明係以組織上那幾個單位歸納為研發</a:t>
            </a:r>
            <a:r>
              <a:rPr lang="zh-TW" altLang="en-US" sz="2600" dirty="0" smtClean="0">
                <a:solidFill>
                  <a:srgbClr val="003399"/>
                </a:solidFill>
                <a:latin typeface="+mj-ea"/>
                <a:ea typeface="+mj-ea"/>
              </a:rPr>
              <a:t>單位</a:t>
            </a:r>
            <a:endParaRPr lang="en-US" altLang="zh-TW" sz="2600" dirty="0">
              <a:solidFill>
                <a:srgbClr val="003399"/>
              </a:solidFill>
              <a:latin typeface="+mj-ea"/>
              <a:ea typeface="+mj-ea"/>
            </a:endParaRPr>
          </a:p>
          <a:p>
            <a:endParaRPr lang="zh-TW" altLang="en-US" dirty="0"/>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19</a:t>
            </a:fld>
            <a:endParaRPr lang="en-US" altLang="zh-TW"/>
          </a:p>
        </p:txBody>
      </p:sp>
    </p:spTree>
    <p:extLst>
      <p:ext uri="{BB962C8B-B14F-4D97-AF65-F5344CB8AC3E}">
        <p14:creationId xmlns:p14="http://schemas.microsoft.com/office/powerpoint/2010/main" val="1265220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6506" y="116632"/>
            <a:ext cx="8915400" cy="864096"/>
          </a:xfrm>
        </p:spPr>
        <p:txBody>
          <a:bodyPr>
            <a:normAutofit/>
          </a:bodyPr>
          <a:lstStyle/>
          <a:p>
            <a:r>
              <a:rPr lang="zh-TW" altLang="en-US" b="1" dirty="0" smtClean="0">
                <a:solidFill>
                  <a:srgbClr val="C00000"/>
                </a:solidFill>
                <a:latin typeface="標楷體" panose="03000509000000000000" pitchFamily="65" charset="-120"/>
                <a:ea typeface="標楷體" panose="03000509000000000000" pitchFamily="65" charset="-120"/>
              </a:rPr>
              <a:t>  </a:t>
            </a:r>
            <a:r>
              <a:rPr lang="zh-TW" altLang="en-US" b="1" dirty="0" smtClean="0">
                <a:solidFill>
                  <a:srgbClr val="C00000"/>
                </a:solidFill>
              </a:rPr>
              <a:t>一</a:t>
            </a:r>
            <a:r>
              <a:rPr lang="zh-TW" altLang="en-US" b="1" dirty="0" smtClean="0">
                <a:solidFill>
                  <a:srgbClr val="C00000"/>
                </a:solidFill>
                <a:latin typeface="標楷體"/>
                <a:ea typeface="標楷體"/>
              </a:rPr>
              <a:t>、</a:t>
            </a:r>
            <a:r>
              <a:rPr lang="zh-TW" altLang="en-US" b="1" dirty="0" smtClean="0">
                <a:solidFill>
                  <a:srgbClr val="C00000"/>
                </a:solidFill>
                <a:latin typeface="標楷體" panose="03000509000000000000" pitchFamily="65" charset="-120"/>
                <a:ea typeface="標楷體" panose="03000509000000000000" pitchFamily="65" charset="-120"/>
              </a:rPr>
              <a:t>受託辦理行政委託案件</a:t>
            </a:r>
            <a:endParaRPr lang="zh-TW" altLang="en-US"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662523" y="980728"/>
            <a:ext cx="8915400" cy="5472608"/>
          </a:xfrm>
        </p:spPr>
        <p:txBody>
          <a:bodyPr>
            <a:noAutofit/>
          </a:bodyPr>
          <a:lstStyle/>
          <a:p>
            <a:r>
              <a:rPr lang="zh-TW" altLang="en-US" sz="2300" b="1" dirty="0" smtClean="0">
                <a:solidFill>
                  <a:srgbClr val="0000FF"/>
                </a:solidFill>
                <a:latin typeface="標楷體" panose="03000509000000000000" pitchFamily="65" charset="-120"/>
                <a:ea typeface="標楷體" panose="03000509000000000000" pitchFamily="65" charset="-120"/>
              </a:rPr>
              <a:t>開始日期</a:t>
            </a:r>
            <a:r>
              <a:rPr lang="zh-TW" altLang="en-US" sz="2300" dirty="0" smtClean="0">
                <a:latin typeface="標楷體" panose="03000509000000000000" pitchFamily="65" charset="-120"/>
                <a:ea typeface="標楷體" panose="03000509000000000000" pitchFamily="65" charset="-120"/>
              </a:rPr>
              <a:t>：</a:t>
            </a:r>
            <a:r>
              <a:rPr lang="en-US" altLang="zh-TW" sz="2300" dirty="0" smtClean="0">
                <a:latin typeface="標楷體" panose="03000509000000000000" pitchFamily="65" charset="-120"/>
                <a:ea typeface="標楷體" panose="03000509000000000000" pitchFamily="65" charset="-120"/>
              </a:rPr>
              <a:t>103</a:t>
            </a:r>
            <a:r>
              <a:rPr lang="zh-TW" altLang="en-US" sz="2300" dirty="0" smtClean="0">
                <a:latin typeface="標楷體" panose="03000509000000000000" pitchFamily="65" charset="-120"/>
                <a:ea typeface="標楷體" panose="03000509000000000000" pitchFamily="65" charset="-120"/>
              </a:rPr>
              <a:t>年</a:t>
            </a:r>
            <a:r>
              <a:rPr lang="en-US" altLang="zh-TW" sz="2300" dirty="0" smtClean="0">
                <a:latin typeface="標楷體" panose="03000509000000000000" pitchFamily="65" charset="-120"/>
                <a:ea typeface="標楷體" panose="03000509000000000000" pitchFamily="65" charset="-120"/>
              </a:rPr>
              <a:t>11</a:t>
            </a:r>
            <a:r>
              <a:rPr lang="zh-TW" altLang="en-US" sz="2300" dirty="0" smtClean="0">
                <a:latin typeface="標楷體" panose="03000509000000000000" pitchFamily="65" charset="-120"/>
                <a:ea typeface="標楷體" panose="03000509000000000000" pitchFamily="65" charset="-120"/>
              </a:rPr>
              <a:t>月</a:t>
            </a:r>
            <a:r>
              <a:rPr lang="en-US" altLang="zh-TW" sz="2300" dirty="0" smtClean="0">
                <a:latin typeface="標楷體" panose="03000509000000000000" pitchFamily="65" charset="-120"/>
                <a:ea typeface="標楷體" panose="03000509000000000000" pitchFamily="65" charset="-120"/>
              </a:rPr>
              <a:t>1</a:t>
            </a:r>
            <a:r>
              <a:rPr lang="zh-TW" altLang="en-US" sz="2300" dirty="0" smtClean="0">
                <a:latin typeface="標楷體" panose="03000509000000000000" pitchFamily="65" charset="-120"/>
                <a:ea typeface="標楷體" panose="03000509000000000000" pitchFamily="65" charset="-120"/>
              </a:rPr>
              <a:t>日</a:t>
            </a:r>
            <a:endParaRPr lang="en-US" altLang="zh-TW" sz="2300" dirty="0" smtClean="0">
              <a:latin typeface="標楷體" panose="03000509000000000000" pitchFamily="65" charset="-120"/>
              <a:ea typeface="標楷體" panose="03000509000000000000" pitchFamily="65" charset="-120"/>
            </a:endParaRPr>
          </a:p>
          <a:p>
            <a:r>
              <a:rPr lang="zh-TW" altLang="en-US" sz="2300" b="1" dirty="0" smtClean="0">
                <a:solidFill>
                  <a:srgbClr val="0000FF"/>
                </a:solidFill>
                <a:latin typeface="標楷體" panose="03000509000000000000" pitchFamily="65" charset="-120"/>
                <a:ea typeface="標楷體" panose="03000509000000000000" pitchFamily="65" charset="-120"/>
              </a:rPr>
              <a:t>受託範圍</a:t>
            </a:r>
            <a:r>
              <a:rPr lang="zh-TW" altLang="en-US" sz="23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本國及外國發行人首次辦理股票公開發行案件（本國發行人含併同申報之增資發行新股案件）及初次上櫃前現金增資案件。</a:t>
            </a:r>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pPr marL="265113" indent="0">
              <a:buNone/>
            </a:pPr>
            <a:r>
              <a:rPr lang="zh-TW" altLang="en-US" sz="2000" dirty="0">
                <a:latin typeface="標楷體" panose="03000509000000000000" pitchFamily="65" charset="-120"/>
                <a:ea typeface="標楷體" panose="03000509000000000000" pitchFamily="65" charset="-120"/>
              </a:rPr>
              <a:t>註：公開發行公司</a:t>
            </a:r>
            <a:r>
              <a:rPr lang="zh-TW" altLang="zh-TW" sz="2000" dirty="0">
                <a:latin typeface="標楷體" panose="03000509000000000000" pitchFamily="65" charset="-120"/>
                <a:ea typeface="標楷體" panose="03000509000000000000" pitchFamily="65" charset="-120"/>
              </a:rPr>
              <a:t>單獨申報</a:t>
            </a:r>
            <a:r>
              <a:rPr lang="zh-TW" altLang="en-US" sz="2000" dirty="0">
                <a:latin typeface="標楷體" panose="03000509000000000000" pitchFamily="65" charset="-120"/>
                <a:ea typeface="標楷體" panose="03000509000000000000" pitchFamily="65" charset="-120"/>
              </a:rPr>
              <a:t>增資案件、</a:t>
            </a:r>
            <a:r>
              <a:rPr lang="zh-TW" altLang="zh-TW" sz="2000" dirty="0">
                <a:latin typeface="標楷體" panose="03000509000000000000" pitchFamily="65" charset="-120"/>
                <a:ea typeface="標楷體" panose="03000509000000000000" pitchFamily="65" charset="-120"/>
              </a:rPr>
              <a:t>自行申請停止公開發行</a:t>
            </a:r>
            <a:r>
              <a:rPr lang="zh-TW" altLang="en-US"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券商及期貨公司之募發案件</a:t>
            </a:r>
            <a:r>
              <a:rPr lang="zh-TW" altLang="en-US" sz="2000" dirty="0">
                <a:latin typeface="標楷體" panose="03000509000000000000" pitchFamily="65" charset="-120"/>
                <a:ea typeface="標楷體" panose="03000509000000000000" pitchFamily="65" charset="-120"/>
              </a:rPr>
              <a:t>皆</a:t>
            </a:r>
            <a:r>
              <a:rPr lang="zh-TW" altLang="zh-TW" sz="2000" dirty="0">
                <a:latin typeface="標楷體" panose="03000509000000000000" pitchFamily="65" charset="-120"/>
                <a:ea typeface="標楷體" panose="03000509000000000000" pitchFamily="65" charset="-120"/>
              </a:rPr>
              <a:t>非</a:t>
            </a:r>
            <a:r>
              <a:rPr lang="zh-TW" altLang="en-US" sz="2000" dirty="0">
                <a:latin typeface="標楷體" panose="03000509000000000000" pitchFamily="65" charset="-120"/>
                <a:ea typeface="標楷體" panose="03000509000000000000" pitchFamily="65" charset="-120"/>
              </a:rPr>
              <a:t>屬</a:t>
            </a:r>
            <a:r>
              <a:rPr lang="zh-TW" altLang="zh-TW" sz="2000" dirty="0">
                <a:latin typeface="標楷體" panose="03000509000000000000" pitchFamily="65" charset="-120"/>
                <a:ea typeface="標楷體" panose="03000509000000000000" pitchFamily="65" charset="-120"/>
              </a:rPr>
              <a:t>本中心受託範圍</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相關規定：</a:t>
            </a:r>
            <a:r>
              <a:rPr lang="en-US" altLang="zh-TW" sz="2000" dirty="0" smtClean="0">
                <a:latin typeface="標楷體" panose="03000509000000000000" pitchFamily="65" charset="-120"/>
                <a:ea typeface="標楷體" panose="03000509000000000000" pitchFamily="65" charset="-120"/>
              </a:rPr>
              <a:t>103</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10</a:t>
            </a:r>
            <a:r>
              <a:rPr lang="zh-TW" altLang="en-US" sz="2000" dirty="0" smtClean="0">
                <a:latin typeface="標楷體" panose="03000509000000000000" pitchFamily="65" charset="-120"/>
                <a:ea typeface="標楷體" panose="03000509000000000000" pitchFamily="65" charset="-120"/>
              </a:rPr>
              <a:t>月</a:t>
            </a:r>
            <a:r>
              <a:rPr lang="en-US" altLang="zh-TW" sz="2000" dirty="0" smtClean="0">
                <a:latin typeface="標楷體" panose="03000509000000000000" pitchFamily="65" charset="-120"/>
                <a:ea typeface="標楷體" panose="03000509000000000000" pitchFamily="65" charset="-120"/>
              </a:rPr>
              <a:t>27</a:t>
            </a:r>
            <a:r>
              <a:rPr lang="zh-TW" altLang="en-US" sz="2000" dirty="0" smtClean="0">
                <a:latin typeface="標楷體" panose="03000509000000000000" pitchFamily="65" charset="-120"/>
                <a:ea typeface="標楷體" panose="03000509000000000000" pitchFamily="65" charset="-120"/>
              </a:rPr>
              <a:t>日證</a:t>
            </a:r>
            <a:r>
              <a:rPr lang="zh-TW" altLang="en-US" sz="2000" dirty="0">
                <a:latin typeface="標楷體" panose="03000509000000000000" pitchFamily="65" charset="-120"/>
                <a:ea typeface="標楷體" panose="03000509000000000000" pitchFamily="65" charset="-120"/>
              </a:rPr>
              <a:t>櫃審字第</a:t>
            </a:r>
            <a:r>
              <a:rPr lang="en-US" altLang="zh-TW" sz="2000" dirty="0">
                <a:latin typeface="標楷體" panose="03000509000000000000" pitchFamily="65" charset="-120"/>
                <a:ea typeface="標楷體" panose="03000509000000000000" pitchFamily="65" charset="-120"/>
              </a:rPr>
              <a:t>10301016831</a:t>
            </a:r>
            <a:r>
              <a:rPr lang="zh-TW" altLang="en-US" sz="2000" dirty="0" smtClean="0">
                <a:latin typeface="標楷體" panose="03000509000000000000" pitchFamily="65" charset="-120"/>
                <a:ea typeface="標楷體" panose="03000509000000000000" pitchFamily="65" charset="-120"/>
              </a:rPr>
              <a:t>號公告之</a:t>
            </a:r>
            <a:r>
              <a:rPr lang="zh-TW" altLang="zh-TW" sz="2000" dirty="0" smtClean="0">
                <a:latin typeface="標楷體" panose="03000509000000000000" pitchFamily="65" charset="-120"/>
                <a:ea typeface="標楷體" panose="03000509000000000000" pitchFamily="65" charset="-120"/>
              </a:rPr>
              <a:t>本</a:t>
            </a:r>
            <a:r>
              <a:rPr lang="zh-TW" altLang="zh-TW" sz="2000" dirty="0">
                <a:latin typeface="標楷體" panose="03000509000000000000" pitchFamily="65" charset="-120"/>
                <a:ea typeface="標楷體" panose="03000509000000000000" pitchFamily="65" charset="-120"/>
              </a:rPr>
              <a:t>中心「受託辦理本國及外國發行人募集與發行有價證券申報案件規定</a:t>
            </a:r>
            <a:r>
              <a:rPr lang="zh-TW"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r>
              <a:rPr lang="zh-TW" altLang="en-US" sz="2300" dirty="0" smtClean="0">
                <a:latin typeface="標楷體" panose="03000509000000000000" pitchFamily="65" charset="-120"/>
                <a:ea typeface="標楷體" panose="03000509000000000000" pitchFamily="65" charset="-120"/>
              </a:rPr>
              <a:t>注意事項：</a:t>
            </a:r>
            <a:r>
              <a:rPr lang="en-US" altLang="zh-TW" sz="2300" dirty="0" smtClean="0">
                <a:latin typeface="標楷體" panose="03000509000000000000" pitchFamily="65" charset="-120"/>
                <a:ea typeface="標楷體" panose="03000509000000000000" pitchFamily="65" charset="-120"/>
              </a:rPr>
              <a:t>1.</a:t>
            </a:r>
            <a:r>
              <a:rPr lang="zh-TW" altLang="en-US" sz="2300" dirty="0" smtClean="0">
                <a:latin typeface="標楷體" panose="03000509000000000000" pitchFamily="65" charset="-120"/>
                <a:ea typeface="標楷體" panose="03000509000000000000" pitchFamily="65" charset="-120"/>
              </a:rPr>
              <a:t>辦理</a:t>
            </a:r>
            <a:r>
              <a:rPr lang="zh-TW" altLang="en-US" sz="2300" dirty="0">
                <a:latin typeface="標楷體" panose="03000509000000000000" pitchFamily="65" charset="-120"/>
                <a:ea typeface="標楷體" panose="03000509000000000000" pitchFamily="65" charset="-120"/>
              </a:rPr>
              <a:t>與審查方式悉依募發準則</a:t>
            </a:r>
            <a:r>
              <a:rPr lang="zh-TW" altLang="en-US" sz="2300" dirty="0" smtClean="0">
                <a:latin typeface="標楷體" panose="03000509000000000000" pitchFamily="65" charset="-120"/>
                <a:ea typeface="標楷體" panose="03000509000000000000" pitchFamily="65" charset="-120"/>
              </a:rPr>
              <a:t>規定</a:t>
            </a:r>
            <a:endParaRPr lang="en-US" altLang="zh-TW" sz="2300" dirty="0">
              <a:latin typeface="標楷體" panose="03000509000000000000" pitchFamily="65" charset="-120"/>
              <a:ea typeface="標楷體" panose="03000509000000000000" pitchFamily="65" charset="-120"/>
            </a:endParaRPr>
          </a:p>
          <a:p>
            <a:pPr marL="989013" indent="-989013">
              <a:buNone/>
            </a:pPr>
            <a:r>
              <a:rPr lang="zh-TW" altLang="en-US" sz="2300" b="1" dirty="0" smtClean="0">
                <a:solidFill>
                  <a:srgbClr val="C00000"/>
                </a:solidFill>
                <a:latin typeface="標楷體" panose="03000509000000000000" pitchFamily="65" charset="-120"/>
                <a:ea typeface="標楷體" panose="03000509000000000000" pitchFamily="65" charset="-120"/>
              </a:rPr>
              <a:t>     </a:t>
            </a:r>
            <a:r>
              <a:rPr lang="en-US" altLang="zh-TW" sz="2300" b="1" dirty="0" smtClean="0">
                <a:solidFill>
                  <a:srgbClr val="C00000"/>
                </a:solidFill>
                <a:latin typeface="標楷體" panose="03000509000000000000" pitchFamily="65" charset="-120"/>
                <a:ea typeface="標楷體" panose="03000509000000000000" pitchFamily="65" charset="-120"/>
              </a:rPr>
              <a:t>2.</a:t>
            </a:r>
            <a:r>
              <a:rPr lang="zh-TW" altLang="en-US" sz="2300" b="1" dirty="0" smtClean="0">
                <a:solidFill>
                  <a:srgbClr val="C00000"/>
                </a:solidFill>
                <a:latin typeface="標楷體" panose="03000509000000000000" pitchFamily="65" charset="-120"/>
                <a:ea typeface="標楷體" panose="03000509000000000000" pitchFamily="65" charset="-120"/>
              </a:rPr>
              <a:t>申</a:t>
            </a:r>
            <a:r>
              <a:rPr lang="zh-TW" altLang="en-US" sz="2300" b="1" dirty="0">
                <a:solidFill>
                  <a:srgbClr val="C00000"/>
                </a:solidFill>
                <a:latin typeface="標楷體" panose="03000509000000000000" pitchFamily="65" charset="-120"/>
                <a:ea typeface="標楷體" panose="03000509000000000000" pitchFamily="65" charset="-120"/>
              </a:rPr>
              <a:t>報</a:t>
            </a:r>
            <a:r>
              <a:rPr lang="zh-TW" altLang="en-US" sz="2300" b="1" dirty="0" smtClean="0">
                <a:solidFill>
                  <a:srgbClr val="C00000"/>
                </a:solidFill>
                <a:latin typeface="標楷體" panose="03000509000000000000" pitchFamily="65" charset="-120"/>
                <a:ea typeface="標楷體" panose="03000509000000000000" pitchFamily="65" charset="-120"/>
              </a:rPr>
              <a:t>書正副本單位，已無證期局，僅特殊規定之行業副本單位方須給金管會銀行局與保險局。</a:t>
            </a:r>
            <a:endParaRPr lang="en-US" altLang="zh-TW" sz="2300" b="1" dirty="0">
              <a:solidFill>
                <a:srgbClr val="C00000"/>
              </a:solidFill>
              <a:latin typeface="標楷體" panose="03000509000000000000" pitchFamily="65" charset="-120"/>
              <a:ea typeface="標楷體" panose="03000509000000000000" pitchFamily="65" charset="-120"/>
            </a:endParaRPr>
          </a:p>
          <a:p>
            <a:pPr marL="989013" indent="-273050">
              <a:buNone/>
            </a:pPr>
            <a:r>
              <a:rPr lang="en-US" altLang="zh-TW" sz="2300" b="1" dirty="0" smtClean="0">
                <a:solidFill>
                  <a:srgbClr val="C00000"/>
                </a:solidFill>
                <a:latin typeface="標楷體" panose="03000509000000000000" pitchFamily="65" charset="-120"/>
                <a:ea typeface="標楷體" panose="03000509000000000000" pitchFamily="65" charset="-120"/>
              </a:rPr>
              <a:t>3.</a:t>
            </a:r>
            <a:r>
              <a:rPr lang="zh-TW" altLang="en-US" sz="2300" b="1" dirty="0" smtClean="0">
                <a:solidFill>
                  <a:srgbClr val="C00000"/>
                </a:solidFill>
                <a:latin typeface="標楷體" panose="03000509000000000000" pitchFamily="65" charset="-120"/>
                <a:ea typeface="標楷體" panose="03000509000000000000" pitchFamily="65" charset="-120"/>
              </a:rPr>
              <a:t>行政委託案件沒有提供預審制度。</a:t>
            </a:r>
            <a:endParaRPr lang="zh-TW" altLang="en-US" sz="2300" b="1" dirty="0">
              <a:solidFill>
                <a:srgbClr val="C0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2</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2588849629"/>
              </p:ext>
            </p:extLst>
          </p:nvPr>
        </p:nvGraphicFramePr>
        <p:xfrm>
          <a:off x="1064568" y="2132856"/>
          <a:ext cx="8256920" cy="1185663"/>
        </p:xfrm>
        <a:graphic>
          <a:graphicData uri="http://schemas.openxmlformats.org/drawingml/2006/table">
            <a:tbl>
              <a:tblPr firstRow="1" bandRow="1">
                <a:tableStyleId>{5C22544A-7EE6-4342-B048-85BDC9FD1C3A}</a:tableStyleId>
              </a:tblPr>
              <a:tblGrid>
                <a:gridCol w="2064230"/>
                <a:gridCol w="2064230"/>
                <a:gridCol w="2064230"/>
                <a:gridCol w="2064230"/>
              </a:tblGrid>
              <a:tr h="576063">
                <a:tc>
                  <a:txBody>
                    <a:bodyPr/>
                    <a:lstStyle/>
                    <a:p>
                      <a:pPr algn="ctr"/>
                      <a:r>
                        <a:rPr lang="zh-TW" altLang="en-US" sz="1400" dirty="0" smtClean="0">
                          <a:latin typeface="標楷體" panose="03000509000000000000" pitchFamily="65" charset="-120"/>
                          <a:ea typeface="標楷體" panose="03000509000000000000" pitchFamily="65" charset="-120"/>
                        </a:rPr>
                        <a:t>案件類型</a:t>
                      </a:r>
                      <a:endParaRPr lang="zh-TW" altLang="en-US" sz="14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latin typeface="標楷體" panose="03000509000000000000" pitchFamily="65" charset="-120"/>
                          <a:ea typeface="標楷體" panose="03000509000000000000" pitchFamily="65" charset="-120"/>
                        </a:rPr>
                        <a:t>首次補辦公開發行</a:t>
                      </a:r>
                      <a:endParaRPr lang="en-US" altLang="zh-TW" sz="1400" dirty="0" smtClean="0">
                        <a:latin typeface="標楷體" panose="03000509000000000000" pitchFamily="65" charset="-120"/>
                        <a:ea typeface="標楷體" panose="03000509000000000000"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興櫃或第一上櫃目的</a:t>
                      </a:r>
                      <a:r>
                        <a:rPr lang="en-US" altLang="zh-TW" sz="1400" dirty="0" smtClean="0">
                          <a:latin typeface="標楷體" panose="03000509000000000000" pitchFamily="65" charset="-120"/>
                          <a:ea typeface="標楷體" panose="03000509000000000000" pitchFamily="65" charset="-120"/>
                        </a:rPr>
                        <a:t>)</a:t>
                      </a:r>
                      <a:endParaRPr lang="zh-TW" altLang="en-US" sz="1400" dirty="0" smtClean="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dirty="0" smtClean="0">
                          <a:latin typeface="標楷體" panose="03000509000000000000" pitchFamily="65" charset="-120"/>
                          <a:ea typeface="標楷體" panose="03000509000000000000" pitchFamily="65" charset="-120"/>
                        </a:rPr>
                        <a:t>補辦公開發行併送增資案件</a:t>
                      </a:r>
                      <a:endParaRPr lang="zh-TW" altLang="en-US" sz="14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dirty="0" smtClean="0">
                          <a:latin typeface="標楷體" panose="03000509000000000000" pitchFamily="65" charset="-120"/>
                          <a:ea typeface="標楷體" panose="03000509000000000000" pitchFamily="65" charset="-120"/>
                        </a:rPr>
                        <a:t>初次上櫃前</a:t>
                      </a:r>
                      <a:endParaRPr lang="en-US" altLang="zh-TW" sz="1400" dirty="0" smtClean="0">
                        <a:latin typeface="標楷體" panose="03000509000000000000" pitchFamily="65" charset="-120"/>
                        <a:ea typeface="標楷體" panose="03000509000000000000" pitchFamily="65" charset="-120"/>
                      </a:endParaRPr>
                    </a:p>
                    <a:p>
                      <a:pPr algn="ctr"/>
                      <a:r>
                        <a:rPr lang="zh-TW" altLang="en-US" sz="1400" dirty="0" smtClean="0">
                          <a:latin typeface="標楷體" panose="03000509000000000000" pitchFamily="65" charset="-120"/>
                          <a:ea typeface="標楷體" panose="03000509000000000000" pitchFamily="65" charset="-120"/>
                        </a:rPr>
                        <a:t>現金增資案件</a:t>
                      </a:r>
                      <a:endParaRPr lang="zh-TW" altLang="en-US" sz="14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3">
                <a:tc>
                  <a:txBody>
                    <a:bodyPr/>
                    <a:lstStyle/>
                    <a:p>
                      <a:pPr algn="ctr"/>
                      <a:r>
                        <a:rPr lang="zh-TW" altLang="en-US" sz="1400" dirty="0" smtClean="0">
                          <a:latin typeface="標楷體" panose="03000509000000000000" pitchFamily="65" charset="-120"/>
                          <a:ea typeface="標楷體" panose="03000509000000000000" pitchFamily="65" charset="-120"/>
                        </a:rPr>
                        <a:t>本國</a:t>
                      </a:r>
                      <a:endParaRPr lang="zh-TW" altLang="en-US" sz="14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smtClean="0">
                          <a:latin typeface="標楷體" panose="03000509000000000000" pitchFamily="65" charset="-120"/>
                          <a:ea typeface="標楷體" panose="03000509000000000000" pitchFamily="65" charset="-120"/>
                        </a:rPr>
                        <a:t>ˇ</a:t>
                      </a:r>
                      <a:endParaRPr lang="zh-TW" altLang="en-US" sz="1400" b="1"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smtClean="0">
                          <a:latin typeface="標楷體" panose="03000509000000000000" pitchFamily="65" charset="-120"/>
                          <a:ea typeface="標楷體" panose="03000509000000000000" pitchFamily="65" charset="-120"/>
                        </a:rPr>
                        <a:t>ˇ</a:t>
                      </a:r>
                      <a:endParaRPr lang="zh-TW" altLang="en-US" sz="1400" b="1"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smtClean="0">
                          <a:latin typeface="標楷體" panose="03000509000000000000" pitchFamily="65" charset="-120"/>
                          <a:ea typeface="標楷體" panose="03000509000000000000" pitchFamily="65" charset="-120"/>
                        </a:rPr>
                        <a:t>ˇ</a:t>
                      </a:r>
                      <a:endParaRPr lang="zh-TW" altLang="en-US" sz="1400" b="1"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65">
                <a:tc>
                  <a:txBody>
                    <a:bodyPr/>
                    <a:lstStyle/>
                    <a:p>
                      <a:pPr algn="ctr"/>
                      <a:r>
                        <a:rPr lang="zh-TW" altLang="en-US" sz="1400" dirty="0" smtClean="0">
                          <a:latin typeface="標楷體" panose="03000509000000000000" pitchFamily="65" charset="-120"/>
                          <a:ea typeface="標楷體" panose="03000509000000000000" pitchFamily="65" charset="-120"/>
                        </a:rPr>
                        <a:t>外國</a:t>
                      </a:r>
                      <a:endParaRPr lang="zh-TW" altLang="en-US" sz="14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400" b="1" kern="1200" dirty="0" smtClean="0">
                          <a:solidFill>
                            <a:schemeClr val="dk1"/>
                          </a:solidFill>
                          <a:latin typeface="標楷體" panose="03000509000000000000" pitchFamily="65" charset="-120"/>
                          <a:ea typeface="標楷體" panose="03000509000000000000" pitchFamily="65" charset="-120"/>
                          <a:cs typeface="+mn-cs"/>
                        </a:rPr>
                        <a:t>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1400" b="1"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smtClean="0">
                          <a:latin typeface="標楷體" panose="03000509000000000000" pitchFamily="65" charset="-120"/>
                          <a:ea typeface="標楷體" panose="03000509000000000000" pitchFamily="65" charset="-120"/>
                        </a:rPr>
                        <a:t>ˇ</a:t>
                      </a:r>
                      <a:endParaRPr lang="zh-TW" altLang="en-US" sz="1400" b="1"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5055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marL="982663" indent="-982663">
              <a:defRPr/>
            </a:pPr>
            <a:r>
              <a:rPr lang="zh-TW" altLang="en-US" b="1" dirty="0" smtClean="0">
                <a:solidFill>
                  <a:srgbClr val="C00000"/>
                </a:solidFill>
              </a:rPr>
              <a:t>四、</a:t>
            </a:r>
            <a:r>
              <a:rPr lang="zh-TW" altLang="en-US" b="1" dirty="0">
                <a:solidFill>
                  <a:srgbClr val="C00000"/>
                </a:solidFill>
              </a:rPr>
              <a:t>提醒注意事項</a:t>
            </a:r>
            <a:r>
              <a:rPr lang="en-US" altLang="zh-TW" b="1" dirty="0">
                <a:solidFill>
                  <a:srgbClr val="C00000"/>
                </a:solidFill>
              </a:rPr>
              <a:t>(</a:t>
            </a:r>
            <a:r>
              <a:rPr lang="zh-TW" altLang="en-US" b="1" dirty="0">
                <a:solidFill>
                  <a:srgbClr val="C00000"/>
                </a:solidFill>
              </a:rPr>
              <a:t>續</a:t>
            </a:r>
            <a:r>
              <a:rPr lang="en-US" altLang="zh-TW" b="1" dirty="0">
                <a:solidFill>
                  <a:srgbClr val="C00000"/>
                </a:solidFill>
              </a:rPr>
              <a:t>)</a:t>
            </a:r>
            <a:endParaRPr lang="zh-TW" altLang="en-US" b="1" dirty="0">
              <a:solidFill>
                <a:srgbClr val="003399"/>
              </a:solidFill>
            </a:endParaRPr>
          </a:p>
        </p:txBody>
      </p:sp>
      <p:sp>
        <p:nvSpPr>
          <p:cNvPr id="3" name="內容版面配置區 2"/>
          <p:cNvSpPr>
            <a:spLocks noGrp="1"/>
          </p:cNvSpPr>
          <p:nvPr>
            <p:ph sz="quarter" idx="1"/>
          </p:nvPr>
        </p:nvSpPr>
        <p:spPr>
          <a:xfrm>
            <a:off x="488504" y="1196752"/>
            <a:ext cx="8915400" cy="4608512"/>
          </a:xfrm>
        </p:spPr>
        <p:txBody>
          <a:bodyPr>
            <a:normAutofit/>
          </a:bodyPr>
          <a:lstStyle/>
          <a:p>
            <a:r>
              <a:rPr lang="zh-TW" altLang="en-US" sz="2800" b="1" dirty="0">
                <a:solidFill>
                  <a:srgbClr val="003399"/>
                </a:solidFill>
                <a:latin typeface="+mj-ea"/>
                <a:ea typeface="+mj-ea"/>
              </a:rPr>
              <a:t>送件前問題之</a:t>
            </a:r>
            <a:r>
              <a:rPr lang="zh-TW" altLang="en-US" sz="2800" b="1" dirty="0" smtClean="0">
                <a:solidFill>
                  <a:srgbClr val="003399"/>
                </a:solidFill>
                <a:latin typeface="+mj-ea"/>
                <a:ea typeface="+mj-ea"/>
              </a:rPr>
              <a:t>溝通</a:t>
            </a:r>
            <a:endParaRPr lang="en-US" altLang="zh-TW" sz="2800" b="1" dirty="0" smtClean="0">
              <a:solidFill>
                <a:srgbClr val="003399"/>
              </a:solidFill>
              <a:latin typeface="+mj-ea"/>
              <a:ea typeface="+mj-ea"/>
            </a:endParaRPr>
          </a:p>
          <a:p>
            <a:pPr lvl="1" algn="just">
              <a:spcAft>
                <a:spcPts val="50"/>
              </a:spcAft>
              <a:buFont typeface="Wingdings" panose="05000000000000000000" pitchFamily="2" charset="2"/>
              <a:buChar char="n"/>
              <a:defRPr/>
            </a:pPr>
            <a:r>
              <a:rPr lang="zh-TW" altLang="en-US" sz="2400" dirty="0" smtClean="0">
                <a:solidFill>
                  <a:srgbClr val="003399"/>
                </a:solidFill>
                <a:latin typeface="+mj-ea"/>
                <a:ea typeface="+mj-ea"/>
              </a:rPr>
              <a:t>應</a:t>
            </a:r>
            <a:r>
              <a:rPr lang="zh-TW" altLang="en-US" sz="2400" dirty="0">
                <a:solidFill>
                  <a:srgbClr val="003399"/>
                </a:solidFill>
                <a:latin typeface="+mj-ea"/>
                <a:ea typeface="+mj-ea"/>
              </a:rPr>
              <a:t>先確認問題的重點，並完成初步之評估</a:t>
            </a:r>
            <a:r>
              <a:rPr lang="zh-TW" altLang="en-US" sz="2400" dirty="0" smtClean="0">
                <a:solidFill>
                  <a:srgbClr val="003399"/>
                </a:solidFill>
                <a:latin typeface="+mj-ea"/>
                <a:ea typeface="+mj-ea"/>
              </a:rPr>
              <a:t>看法</a:t>
            </a:r>
            <a:endParaRPr lang="en-US" altLang="zh-TW" sz="2400" dirty="0" smtClean="0">
              <a:solidFill>
                <a:srgbClr val="003399"/>
              </a:solidFill>
              <a:latin typeface="+mj-ea"/>
              <a:ea typeface="+mj-ea"/>
            </a:endParaRPr>
          </a:p>
          <a:p>
            <a:pPr lvl="1">
              <a:buFont typeface="Wingdings" pitchFamily="2" charset="2"/>
              <a:buChar char="n"/>
            </a:pPr>
            <a:r>
              <a:rPr lang="zh-TW" altLang="en-US" sz="2400" dirty="0" smtClean="0">
                <a:solidFill>
                  <a:srgbClr val="003399"/>
                </a:solidFill>
                <a:latin typeface="+mj-ea"/>
                <a:ea typeface="+mj-ea"/>
              </a:rPr>
              <a:t>董監事、獨董涉訴訟案或獨立性問題</a:t>
            </a:r>
            <a:endParaRPr lang="en-US" altLang="zh-TW" sz="2500" b="1" dirty="0">
              <a:solidFill>
                <a:srgbClr val="003399"/>
              </a:solidFill>
              <a:latin typeface="+mj-ea"/>
              <a:ea typeface="+mj-ea"/>
            </a:endParaRPr>
          </a:p>
          <a:p>
            <a:r>
              <a:rPr lang="zh-TW" altLang="en-US" sz="2800" b="1" dirty="0">
                <a:solidFill>
                  <a:srgbClr val="003399"/>
                </a:solidFill>
                <a:latin typeface="+mj-ea"/>
                <a:ea typeface="+mj-ea"/>
              </a:rPr>
              <a:t>送件後之補充</a:t>
            </a:r>
            <a:r>
              <a:rPr lang="zh-TW" altLang="en-US" sz="2800" b="1" dirty="0" smtClean="0">
                <a:solidFill>
                  <a:srgbClr val="003399"/>
                </a:solidFill>
                <a:latin typeface="+mj-ea"/>
                <a:ea typeface="+mj-ea"/>
              </a:rPr>
              <a:t>說明應避免下列事項</a:t>
            </a:r>
            <a:endParaRPr lang="en-US" altLang="zh-TW" sz="2800" b="1" dirty="0">
              <a:solidFill>
                <a:srgbClr val="003399"/>
              </a:solidFill>
              <a:latin typeface="+mj-ea"/>
              <a:ea typeface="+mj-ea"/>
            </a:endParaRPr>
          </a:p>
          <a:p>
            <a:pPr lvl="1" algn="just">
              <a:buFont typeface="Wingdings" panose="05000000000000000000" pitchFamily="2" charset="2"/>
              <a:buChar char="n"/>
            </a:pPr>
            <a:r>
              <a:rPr lang="zh-TW" altLang="en-US" sz="2400" dirty="0">
                <a:solidFill>
                  <a:srgbClr val="003399"/>
                </a:solidFill>
                <a:latin typeface="+mj-ea"/>
                <a:ea typeface="+mj-ea"/>
              </a:rPr>
              <a:t>券商的說明跟公司的回答都</a:t>
            </a:r>
            <a:r>
              <a:rPr lang="zh-TW" altLang="en-US" sz="2400" dirty="0" smtClean="0">
                <a:solidFill>
                  <a:srgbClr val="003399"/>
                </a:solidFill>
                <a:latin typeface="+mj-ea"/>
                <a:ea typeface="+mj-ea"/>
              </a:rPr>
              <a:t>一模一樣（只有把「本」公司改為「該」公司）未說明券商對公司說明之查證程序</a:t>
            </a:r>
            <a:endParaRPr lang="en-US" altLang="zh-TW" sz="2400" dirty="0" smtClean="0">
              <a:solidFill>
                <a:srgbClr val="003399"/>
              </a:solidFill>
              <a:latin typeface="+mj-ea"/>
              <a:ea typeface="+mj-ea"/>
            </a:endParaRPr>
          </a:p>
          <a:p>
            <a:pPr lvl="1" algn="just">
              <a:buFont typeface="Wingdings" panose="05000000000000000000" pitchFamily="2" charset="2"/>
              <a:buChar char="n"/>
            </a:pPr>
            <a:r>
              <a:rPr lang="zh-TW" altLang="en-US" sz="2400" dirty="0" smtClean="0">
                <a:solidFill>
                  <a:srgbClr val="003399"/>
                </a:solidFill>
                <a:latin typeface="+mj-ea"/>
                <a:ea typeface="+mj-ea"/>
              </a:rPr>
              <a:t>冗長</a:t>
            </a:r>
            <a:r>
              <a:rPr lang="zh-TW" altLang="en-US" sz="2400" dirty="0">
                <a:solidFill>
                  <a:srgbClr val="003399"/>
                </a:solidFill>
                <a:latin typeface="+mj-ea"/>
                <a:ea typeface="+mj-ea"/>
              </a:rPr>
              <a:t>的說明沒</a:t>
            </a:r>
            <a:r>
              <a:rPr lang="zh-TW" altLang="en-US" sz="2400" u="sng" dirty="0">
                <a:solidFill>
                  <a:srgbClr val="003399"/>
                </a:solidFill>
                <a:latin typeface="+mj-ea"/>
                <a:ea typeface="+mj-ea"/>
              </a:rPr>
              <a:t>分段</a:t>
            </a:r>
            <a:r>
              <a:rPr lang="zh-TW" altLang="en-US" sz="2400" dirty="0">
                <a:solidFill>
                  <a:srgbClr val="003399"/>
                </a:solidFill>
                <a:latin typeface="+mj-ea"/>
                <a:ea typeface="+mj-ea"/>
              </a:rPr>
              <a:t>作</a:t>
            </a:r>
            <a:r>
              <a:rPr lang="zh-TW" altLang="en-US" sz="2400" u="sng" dirty="0" smtClean="0">
                <a:solidFill>
                  <a:srgbClr val="003399"/>
                </a:solidFill>
                <a:latin typeface="+mj-ea"/>
                <a:ea typeface="+mj-ea"/>
              </a:rPr>
              <a:t>小標題</a:t>
            </a:r>
            <a:r>
              <a:rPr lang="zh-TW" altLang="en-US" sz="2400" dirty="0" smtClean="0">
                <a:solidFill>
                  <a:srgbClr val="003399"/>
                </a:solidFill>
                <a:latin typeface="+mj-ea"/>
                <a:ea typeface="+mj-ea"/>
              </a:rPr>
              <a:t>不易令人瞭解重點</a:t>
            </a:r>
            <a:endParaRPr lang="en-US" altLang="zh-TW" sz="2400" dirty="0" smtClean="0">
              <a:solidFill>
                <a:srgbClr val="003399"/>
              </a:solidFill>
              <a:latin typeface="+mj-ea"/>
              <a:ea typeface="+mj-ea"/>
            </a:endParaRPr>
          </a:p>
          <a:p>
            <a:pPr lvl="1" algn="just">
              <a:buFont typeface="Wingdings" panose="05000000000000000000" pitchFamily="2" charset="2"/>
              <a:buChar char="n"/>
            </a:pPr>
            <a:r>
              <a:rPr lang="zh-TW" altLang="en-US" sz="2400" dirty="0" smtClean="0">
                <a:solidFill>
                  <a:srgbClr val="003399"/>
                </a:solidFill>
                <a:latin typeface="+mj-ea"/>
                <a:ea typeface="+mj-ea"/>
              </a:rPr>
              <a:t>數字</a:t>
            </a:r>
            <a:r>
              <a:rPr lang="zh-TW" altLang="en-US" sz="2400" dirty="0">
                <a:solidFill>
                  <a:srgbClr val="003399"/>
                </a:solidFill>
                <a:latin typeface="+mj-ea"/>
                <a:ea typeface="+mj-ea"/>
              </a:rPr>
              <a:t>錯誤或年度錯</a:t>
            </a:r>
            <a:r>
              <a:rPr lang="zh-TW" altLang="en-US" sz="2400" dirty="0" smtClean="0">
                <a:solidFill>
                  <a:srgbClr val="003399"/>
                </a:solidFill>
                <a:latin typeface="+mj-ea"/>
                <a:ea typeface="+mj-ea"/>
              </a:rPr>
              <a:t>置</a:t>
            </a:r>
            <a:endParaRPr lang="en-US" altLang="zh-TW" sz="2400" dirty="0" smtClean="0">
              <a:solidFill>
                <a:srgbClr val="003399"/>
              </a:solidFill>
              <a:latin typeface="+mj-ea"/>
              <a:ea typeface="+mj-ea"/>
            </a:endParaRPr>
          </a:p>
          <a:p>
            <a:pPr lvl="1" algn="just">
              <a:buFont typeface="Wingdings" panose="05000000000000000000" pitchFamily="2" charset="2"/>
              <a:buChar char="n"/>
            </a:pPr>
            <a:r>
              <a:rPr lang="zh-TW" altLang="en-US" sz="2400" dirty="0" smtClean="0">
                <a:solidFill>
                  <a:srgbClr val="003399"/>
                </a:solidFill>
                <a:latin typeface="+mj-ea"/>
                <a:ea typeface="+mj-ea"/>
              </a:rPr>
              <a:t>專有名詞有的用英文簡稱，有的用中文，前後不一致</a:t>
            </a:r>
            <a:endParaRPr lang="en-US" altLang="zh-TW" sz="2400" dirty="0">
              <a:solidFill>
                <a:srgbClr val="003399"/>
              </a:solidFill>
              <a:latin typeface="+mj-ea"/>
              <a:ea typeface="+mj-ea"/>
            </a:endParaRPr>
          </a:p>
          <a:p>
            <a:pPr lvl="2"/>
            <a:endParaRPr lang="zh-TW" altLang="en-US" sz="2100" dirty="0">
              <a:solidFill>
                <a:srgbClr val="003399"/>
              </a:solidFill>
              <a:latin typeface="+mj-ea"/>
              <a:ea typeface="+mj-ea"/>
            </a:endParaRPr>
          </a:p>
        </p:txBody>
      </p:sp>
      <p:sp>
        <p:nvSpPr>
          <p:cNvPr id="82947" name="投影片編號版面配置區 3"/>
          <p:cNvSpPr>
            <a:spLocks noGrp="1"/>
          </p:cNvSpPr>
          <p:nvPr>
            <p:ph type="sldNum" sz="quarter" idx="12"/>
          </p:nvPr>
        </p:nvSpPr>
        <p:spPr bwMode="auto">
          <a:noFill/>
          <a:ln>
            <a:miter lim="800000"/>
            <a:headEnd/>
            <a:tailEnd/>
          </a:ln>
        </p:spPr>
        <p:txBody>
          <a:bodyPr/>
          <a:lstStyle/>
          <a:p>
            <a:fld id="{B82CE212-C9B4-440C-919D-2B78B5842EEF}" type="slidenum">
              <a:rPr lang="zh-TW" altLang="en-US" smtClean="0"/>
              <a:pPr/>
              <a:t>20</a:t>
            </a:fld>
            <a:endParaRPr lang="zh-TW" altLang="en-US" smtClean="0"/>
          </a:p>
        </p:txBody>
      </p:sp>
    </p:spTree>
    <p:extLst>
      <p:ext uri="{BB962C8B-B14F-4D97-AF65-F5344CB8AC3E}">
        <p14:creationId xmlns:p14="http://schemas.microsoft.com/office/powerpoint/2010/main" val="4026463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188640"/>
            <a:ext cx="9217024" cy="934319"/>
          </a:xfrm>
        </p:spPr>
        <p:txBody>
          <a:bodyPr anchor="ctr">
            <a:noAutofit/>
          </a:bodyPr>
          <a:lstStyle/>
          <a:p>
            <a:pPr>
              <a:defRPr/>
            </a:pPr>
            <a:r>
              <a:rPr lang="zh-TW" altLang="en-US" b="1" dirty="0" smtClean="0">
                <a:solidFill>
                  <a:srgbClr val="C00000"/>
                </a:solidFill>
              </a:rPr>
              <a:t>五、審查案例分享</a:t>
            </a:r>
            <a:r>
              <a:rPr lang="en-US" altLang="zh-TW" b="1" dirty="0" smtClean="0">
                <a:solidFill>
                  <a:srgbClr val="C00000"/>
                </a:solidFill>
              </a:rPr>
              <a:t/>
            </a:r>
            <a:br>
              <a:rPr lang="en-US" altLang="zh-TW" b="1" dirty="0" smtClean="0">
                <a:solidFill>
                  <a:srgbClr val="C00000"/>
                </a:solidFill>
              </a:rPr>
            </a:br>
            <a:r>
              <a:rPr lang="zh-TW" altLang="en-US" b="1" dirty="0" smtClean="0">
                <a:solidFill>
                  <a:srgbClr val="C00000"/>
                </a:solidFill>
              </a:rPr>
              <a:t>內部</a:t>
            </a:r>
            <a:r>
              <a:rPr lang="zh-TW" altLang="en-US" b="1" dirty="0">
                <a:solidFill>
                  <a:srgbClr val="C00000"/>
                </a:solidFill>
              </a:rPr>
              <a:t>控制制度未能健全建立及有效</a:t>
            </a:r>
            <a:r>
              <a:rPr lang="zh-TW" altLang="en-US" b="1" dirty="0" smtClean="0">
                <a:solidFill>
                  <a:srgbClr val="C00000"/>
                </a:solidFill>
              </a:rPr>
              <a:t>執行</a:t>
            </a:r>
            <a:endParaRPr lang="zh-TW" altLang="en-US" b="1" dirty="0">
              <a:solidFill>
                <a:srgbClr val="C00000"/>
              </a:solidFill>
              <a:latin typeface="+mj-ea"/>
            </a:endParaRPr>
          </a:p>
        </p:txBody>
      </p:sp>
      <p:sp>
        <p:nvSpPr>
          <p:cNvPr id="6" name="圓角矩形 7"/>
          <p:cNvSpPr>
            <a:spLocks noChangeArrowheads="1"/>
          </p:cNvSpPr>
          <p:nvPr/>
        </p:nvSpPr>
        <p:spPr bwMode="auto">
          <a:xfrm>
            <a:off x="272480" y="1196753"/>
            <a:ext cx="9217024" cy="2232247"/>
          </a:xfrm>
          <a:prstGeom prst="roundRect">
            <a:avLst>
              <a:gd name="adj" fmla="val 16667"/>
            </a:avLst>
          </a:prstGeom>
          <a:solidFill>
            <a:srgbClr val="FFCC66"/>
          </a:solidFill>
          <a:ln>
            <a:headEnd/>
            <a:tailEnd/>
          </a:ln>
        </p:spPr>
        <p:style>
          <a:lnRef idx="1">
            <a:schemeClr val="accent4"/>
          </a:lnRef>
          <a:fillRef idx="2">
            <a:schemeClr val="accent4"/>
          </a:fillRef>
          <a:effectRef idx="1">
            <a:schemeClr val="accent4"/>
          </a:effectRef>
          <a:fontRef idx="minor">
            <a:schemeClr val="dk1"/>
          </a:fontRef>
        </p:style>
        <p:txBody>
          <a:bodyPr wrap="none"/>
          <a:lstStyle/>
          <a:p>
            <a:r>
              <a:rPr lang="zh-TW" altLang="en-US" sz="2100" dirty="0">
                <a:latin typeface="Book Antiqua" panose="02040602050305030304" pitchFamily="18" charset="0"/>
                <a:ea typeface="+mj-ea"/>
              </a:rPr>
              <a:t>申請</a:t>
            </a:r>
            <a:r>
              <a:rPr lang="zh-TW" altLang="en-US" sz="2100" dirty="0" smtClean="0">
                <a:latin typeface="Book Antiqua" panose="02040602050305030304" pitchFamily="18" charset="0"/>
                <a:ea typeface="+mj-ea"/>
              </a:rPr>
              <a:t>公司於送件前一年度第四季銷售單一產品予單一客戶且占當期營收約</a:t>
            </a:r>
            <a:endParaRPr lang="en-US" altLang="zh-TW" sz="2100" dirty="0" smtClean="0">
              <a:latin typeface="Book Antiqua" panose="02040602050305030304" pitchFamily="18" charset="0"/>
              <a:ea typeface="+mj-ea"/>
            </a:endParaRPr>
          </a:p>
          <a:p>
            <a:r>
              <a:rPr lang="zh-TW" altLang="en-US" sz="2100" dirty="0" smtClean="0">
                <a:latin typeface="Book Antiqua" panose="02040602050305030304" pitchFamily="18" charset="0"/>
                <a:ea typeface="+mj-ea"/>
              </a:rPr>
              <a:t>四成，並同時約定售後租回再轉租，</a:t>
            </a:r>
            <a:r>
              <a:rPr lang="zh-TW" altLang="en-US" sz="2100" dirty="0">
                <a:latin typeface="Book Antiqua" panose="02040602050305030304" pitchFamily="18" charset="0"/>
                <a:ea typeface="+mj-ea"/>
              </a:rPr>
              <a:t>前開交易</a:t>
            </a:r>
            <a:r>
              <a:rPr lang="zh-TW" altLang="en-US" sz="2100" dirty="0" smtClean="0">
                <a:latin typeface="Book Antiqua" panose="02040602050305030304" pitchFamily="18" charset="0"/>
                <a:ea typeface="+mj-ea"/>
              </a:rPr>
              <a:t>有以下情形：</a:t>
            </a:r>
            <a:endParaRPr lang="en-US" altLang="zh-TW" sz="2100" dirty="0">
              <a:latin typeface="Book Antiqua" panose="02040602050305030304" pitchFamily="18" charset="0"/>
              <a:ea typeface="+mj-ea"/>
            </a:endParaRPr>
          </a:p>
          <a:p>
            <a:pPr>
              <a:defRPr/>
            </a:pPr>
            <a:r>
              <a:rPr lang="en-US" altLang="zh-TW" sz="2100" dirty="0">
                <a:latin typeface="Book Antiqua" panose="02040602050305030304" pitchFamily="18" charset="0"/>
                <a:ea typeface="+mj-ea"/>
              </a:rPr>
              <a:t>1</a:t>
            </a:r>
            <a:r>
              <a:rPr lang="en-US" altLang="zh-TW" sz="2100" dirty="0" smtClean="0">
                <a:latin typeface="Book Antiqua" panose="02040602050305030304" pitchFamily="18" charset="0"/>
                <a:ea typeface="+mj-ea"/>
              </a:rPr>
              <a:t>.</a:t>
            </a:r>
            <a:r>
              <a:rPr lang="zh-TW" altLang="en-US" sz="2100" dirty="0" smtClean="0">
                <a:latin typeface="Book Antiqua" panose="02040602050305030304" pitchFamily="18" charset="0"/>
                <a:ea typeface="+mj-ea"/>
              </a:rPr>
              <a:t>重要銷售契約版本不一。</a:t>
            </a:r>
            <a:endParaRPr lang="en-US" altLang="zh-TW" sz="2100" dirty="0" smtClean="0">
              <a:latin typeface="Book Antiqua" panose="02040602050305030304" pitchFamily="18" charset="0"/>
              <a:ea typeface="+mj-ea"/>
            </a:endParaRPr>
          </a:p>
          <a:p>
            <a:pPr>
              <a:defRPr/>
            </a:pPr>
            <a:r>
              <a:rPr lang="en-US" altLang="zh-TW" sz="2100" dirty="0" smtClean="0">
                <a:latin typeface="Book Antiqua" panose="02040602050305030304" pitchFamily="18" charset="0"/>
                <a:ea typeface="+mj-ea"/>
              </a:rPr>
              <a:t>2.</a:t>
            </a:r>
            <a:r>
              <a:rPr lang="zh-TW" altLang="en-US" sz="2100" dirty="0" smtClean="0">
                <a:latin typeface="Book Antiqua" panose="02040602050305030304" pitchFamily="18" charset="0"/>
                <a:ea typeface="+mj-ea"/>
              </a:rPr>
              <a:t>再轉租之契約到期日晚於其承租期間且再轉租之價金亦低於其承租之價金。</a:t>
            </a:r>
            <a:endParaRPr lang="en-US" altLang="zh-TW" sz="2100" dirty="0">
              <a:latin typeface="Book Antiqua" panose="02040602050305030304" pitchFamily="18" charset="0"/>
              <a:ea typeface="+mj-ea"/>
            </a:endParaRPr>
          </a:p>
          <a:p>
            <a:pPr>
              <a:defRPr/>
            </a:pPr>
            <a:r>
              <a:rPr lang="en-US" altLang="zh-TW" sz="2100" dirty="0" smtClean="0">
                <a:latin typeface="Book Antiqua" panose="02040602050305030304" pitchFamily="18" charset="0"/>
                <a:ea typeface="+mj-ea"/>
              </a:rPr>
              <a:t>3.</a:t>
            </a:r>
            <a:r>
              <a:rPr lang="zh-TW" altLang="en-US" sz="2100" dirty="0" smtClean="0">
                <a:latin typeface="Book Antiqua" panose="02040602050305030304" pitchFamily="18" charset="0"/>
                <a:ea typeface="+mj-ea"/>
              </a:rPr>
              <a:t>銷售價金約</a:t>
            </a:r>
            <a:r>
              <a:rPr lang="en-US" altLang="zh-TW" sz="2100" dirty="0" smtClean="0">
                <a:latin typeface="Book Antiqua" panose="02040602050305030304" pitchFamily="18" charset="0"/>
                <a:ea typeface="+mj-ea"/>
              </a:rPr>
              <a:t>4</a:t>
            </a:r>
            <a:r>
              <a:rPr lang="zh-TW" altLang="en-US" sz="2100" dirty="0" smtClean="0">
                <a:latin typeface="Book Antiqua" panose="02040602050305030304" pitchFamily="18" charset="0"/>
                <a:ea typeface="+mj-ea"/>
              </a:rPr>
              <a:t>成採現金繳付，然交易憑證難以評估現金提供對象。</a:t>
            </a:r>
            <a:endParaRPr lang="en-US" altLang="zh-TW" sz="2100" dirty="0">
              <a:latin typeface="Book Antiqua" panose="02040602050305030304" pitchFamily="18" charset="0"/>
              <a:ea typeface="+mj-ea"/>
            </a:endParaRPr>
          </a:p>
          <a:p>
            <a:pPr>
              <a:defRPr/>
            </a:pPr>
            <a:r>
              <a:rPr lang="en-US" altLang="zh-TW" sz="2100" dirty="0">
                <a:latin typeface="Book Antiqua" panose="02040602050305030304" pitchFamily="18" charset="0"/>
                <a:ea typeface="+mj-ea"/>
              </a:rPr>
              <a:t>4</a:t>
            </a:r>
            <a:r>
              <a:rPr lang="en-US" altLang="zh-TW" sz="2100" dirty="0" smtClean="0">
                <a:latin typeface="Book Antiqua" panose="02040602050305030304" pitchFamily="18" charset="0"/>
                <a:ea typeface="+mj-ea"/>
              </a:rPr>
              <a:t>.</a:t>
            </a:r>
            <a:r>
              <a:rPr lang="zh-TW" altLang="en-US" sz="2100" dirty="0" smtClean="0">
                <a:latin typeface="Book Antiqua" panose="02040602050305030304" pitchFamily="18" charset="0"/>
                <a:ea typeface="+mj-ea"/>
              </a:rPr>
              <a:t>員工收受客戶鉅額現金卻未訂定相關內部控制制度 。</a:t>
            </a:r>
            <a:endParaRPr lang="zh-TW" altLang="en-US" sz="2100" dirty="0">
              <a:latin typeface="Book Antiqua" panose="02040602050305030304" pitchFamily="18" charset="0"/>
              <a:ea typeface="+mj-ea"/>
            </a:endParaRPr>
          </a:p>
        </p:txBody>
      </p:sp>
      <p:sp>
        <p:nvSpPr>
          <p:cNvPr id="8" name="圓角矩形 7"/>
          <p:cNvSpPr/>
          <p:nvPr/>
        </p:nvSpPr>
        <p:spPr bwMode="auto">
          <a:xfrm>
            <a:off x="272480" y="3969107"/>
            <a:ext cx="9001000" cy="2650151"/>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100" u="sng" dirty="0">
                <a:latin typeface="Book Antiqua" panose="02040602050305030304" pitchFamily="18" charset="0"/>
                <a:ea typeface="標楷體" pitchFamily="65" charset="-120"/>
                <a:cs typeface="Times New Roman" panose="02020603050405020304" pitchFamily="18" charset="0"/>
              </a:rPr>
              <a:t>評估重點</a:t>
            </a:r>
            <a:endParaRPr lang="en-US" altLang="zh-TW" sz="2100" u="sng" dirty="0">
              <a:latin typeface="Book Antiqua" panose="02040602050305030304" pitchFamily="18" charset="0"/>
              <a:ea typeface="標楷體" pitchFamily="65" charset="-120"/>
              <a:cs typeface="Times New Roman" panose="02020603050405020304" pitchFamily="18" charset="0"/>
            </a:endParaRPr>
          </a:p>
          <a:p>
            <a:pPr lvl="0"/>
            <a:r>
              <a:rPr lang="en-US" altLang="zh-TW" sz="2100" dirty="0" smtClean="0">
                <a:solidFill>
                  <a:schemeClr val="tx1"/>
                </a:solidFill>
                <a:latin typeface="Book Antiqua" panose="02040602050305030304" pitchFamily="18" charset="0"/>
                <a:ea typeface="標楷體" pitchFamily="65" charset="-120"/>
              </a:rPr>
              <a:t>1.</a:t>
            </a:r>
            <a:r>
              <a:rPr lang="zh-TW" altLang="en-US" sz="2100" dirty="0" smtClean="0">
                <a:solidFill>
                  <a:schemeClr val="tx1"/>
                </a:solidFill>
                <a:latin typeface="Book Antiqua" panose="02040602050305030304" pitchFamily="18" charset="0"/>
                <a:ea typeface="標楷體" pitchFamily="65" charset="-120"/>
              </a:rPr>
              <a:t>瞭解售後租回之原因</a:t>
            </a:r>
            <a:r>
              <a:rPr lang="zh-TW" altLang="en-US" sz="2100" dirty="0">
                <a:solidFill>
                  <a:schemeClr val="tx1"/>
                </a:solidFill>
                <a:latin typeface="Book Antiqua" panose="02040602050305030304" pitchFamily="18" charset="0"/>
                <a:ea typeface="標楷體" pitchFamily="65" charset="-120"/>
              </a:rPr>
              <a:t>與必要</a:t>
            </a:r>
            <a:r>
              <a:rPr lang="zh-TW" altLang="en-US" sz="2100" dirty="0" smtClean="0">
                <a:solidFill>
                  <a:schemeClr val="tx1"/>
                </a:solidFill>
                <a:latin typeface="Book Antiqua" panose="02040602050305030304" pitchFamily="18" charset="0"/>
                <a:ea typeface="標楷體" pitchFamily="65" charset="-120"/>
              </a:rPr>
              <a:t>性</a:t>
            </a:r>
            <a:r>
              <a:rPr lang="zh-TW" altLang="en-US" sz="2100" dirty="0" smtClean="0">
                <a:solidFill>
                  <a:schemeClr val="tx1"/>
                </a:solidFill>
                <a:latin typeface="Book Antiqua" panose="02040602050305030304" pitchFamily="18" charset="0"/>
                <a:ea typeface="+mj-ea"/>
              </a:rPr>
              <a:t>及交易</a:t>
            </a:r>
            <a:r>
              <a:rPr lang="zh-TW" altLang="en-US" sz="2100" dirty="0">
                <a:solidFill>
                  <a:schemeClr val="tx1"/>
                </a:solidFill>
                <a:latin typeface="Book Antiqua" panose="02040602050305030304" pitchFamily="18" charset="0"/>
                <a:ea typeface="+mj-ea"/>
              </a:rPr>
              <a:t>條件合理</a:t>
            </a:r>
            <a:r>
              <a:rPr lang="zh-TW" altLang="en-US" sz="2100" dirty="0" smtClean="0">
                <a:solidFill>
                  <a:schemeClr val="tx1"/>
                </a:solidFill>
                <a:latin typeface="Book Antiqua" panose="02040602050305030304" pitchFamily="18" charset="0"/>
                <a:ea typeface="+mj-ea"/>
              </a:rPr>
              <a:t>性，且比較產業同業情形。</a:t>
            </a:r>
            <a:endParaRPr lang="en-US" altLang="zh-TW" sz="2100" dirty="0">
              <a:solidFill>
                <a:schemeClr val="tx1"/>
              </a:solidFill>
              <a:latin typeface="Book Antiqua" panose="02040602050305030304" pitchFamily="18" charset="0"/>
              <a:ea typeface="+mj-ea"/>
            </a:endParaRPr>
          </a:p>
          <a:p>
            <a:pPr lvl="0"/>
            <a:r>
              <a:rPr lang="en-US" altLang="zh-TW" sz="2100" dirty="0" smtClean="0">
                <a:solidFill>
                  <a:schemeClr val="tx1"/>
                </a:solidFill>
                <a:latin typeface="Book Antiqua" panose="02040602050305030304" pitchFamily="18" charset="0"/>
                <a:ea typeface="標楷體" pitchFamily="65" charset="-120"/>
              </a:rPr>
              <a:t>2.</a:t>
            </a:r>
            <a:r>
              <a:rPr lang="zh-TW" altLang="en-US" sz="2100" dirty="0" smtClean="0">
                <a:solidFill>
                  <a:schemeClr val="tx1"/>
                </a:solidFill>
                <a:latin typeface="Book Antiqua" panose="02040602050305030304" pitchFamily="18" charset="0"/>
                <a:ea typeface="標楷體" pitchFamily="65" charset="-120"/>
              </a:rPr>
              <a:t>瞭解</a:t>
            </a:r>
            <a:r>
              <a:rPr lang="zh-TW" altLang="en-US" sz="2100" dirty="0">
                <a:solidFill>
                  <a:schemeClr val="tx1"/>
                </a:solidFill>
                <a:latin typeface="Book Antiqua" panose="02040602050305030304" pitchFamily="18" charset="0"/>
                <a:ea typeface="標楷體" pitchFamily="65" charset="-120"/>
              </a:rPr>
              <a:t>交易對象之背景、過去往來情形、是否為關係人交易、交易流程</a:t>
            </a:r>
            <a:r>
              <a:rPr lang="zh-TW" altLang="en-US" sz="2100" dirty="0" smtClean="0">
                <a:solidFill>
                  <a:schemeClr val="tx1"/>
                </a:solidFill>
                <a:latin typeface="Book Antiqua" panose="02040602050305030304" pitchFamily="18" charset="0"/>
                <a:ea typeface="標楷體" pitchFamily="65" charset="-120"/>
              </a:rPr>
              <a:t>及</a:t>
            </a:r>
            <a:endParaRPr lang="en-US" altLang="zh-TW" sz="2100" dirty="0" smtClean="0">
              <a:solidFill>
                <a:schemeClr val="tx1"/>
              </a:solidFill>
              <a:latin typeface="Book Antiqua" panose="02040602050305030304" pitchFamily="18" charset="0"/>
              <a:ea typeface="標楷體" pitchFamily="65" charset="-120"/>
            </a:endParaRPr>
          </a:p>
          <a:p>
            <a:pPr lvl="0"/>
            <a:r>
              <a:rPr lang="zh-TW" altLang="en-US" sz="2100" dirty="0">
                <a:solidFill>
                  <a:schemeClr val="tx1"/>
                </a:solidFill>
                <a:latin typeface="Book Antiqua" panose="02040602050305030304" pitchFamily="18" charset="0"/>
                <a:ea typeface="標楷體" pitchFamily="65" charset="-120"/>
              </a:rPr>
              <a:t> </a:t>
            </a:r>
            <a:r>
              <a:rPr lang="zh-TW" altLang="en-US" sz="2100" dirty="0" smtClean="0">
                <a:solidFill>
                  <a:schemeClr val="tx1"/>
                </a:solidFill>
                <a:latin typeface="Book Antiqua" panose="02040602050305030304" pitchFamily="18" charset="0"/>
                <a:ea typeface="標楷體" pitchFamily="65" charset="-120"/>
              </a:rPr>
              <a:t> 核對相關內</a:t>
            </a:r>
            <a:r>
              <a:rPr lang="zh-TW" altLang="en-US" sz="2100" dirty="0">
                <a:solidFill>
                  <a:schemeClr val="tx1"/>
                </a:solidFill>
                <a:latin typeface="Book Antiqua" panose="02040602050305030304" pitchFamily="18" charset="0"/>
                <a:ea typeface="標楷體" pitchFamily="65" charset="-120"/>
              </a:rPr>
              <a:t>控表單</a:t>
            </a:r>
            <a:r>
              <a:rPr lang="zh-TW" altLang="en-US" sz="2100" dirty="0" smtClean="0">
                <a:solidFill>
                  <a:schemeClr val="tx1"/>
                </a:solidFill>
                <a:latin typeface="Book Antiqua" panose="02040602050305030304" pitchFamily="18" charset="0"/>
                <a:ea typeface="標楷體" pitchFamily="65" charset="-120"/>
              </a:rPr>
              <a:t>與重要契約等</a:t>
            </a:r>
            <a:r>
              <a:rPr lang="zh-TW" altLang="en-US" sz="2100" dirty="0">
                <a:solidFill>
                  <a:schemeClr val="tx1"/>
                </a:solidFill>
                <a:latin typeface="Book Antiqua" panose="02040602050305030304" pitchFamily="18" charset="0"/>
                <a:ea typeface="標楷體" pitchFamily="65" charset="-120"/>
              </a:rPr>
              <a:t>書面</a:t>
            </a:r>
            <a:r>
              <a:rPr lang="zh-TW" altLang="en-US" sz="2100" dirty="0" smtClean="0">
                <a:solidFill>
                  <a:schemeClr val="tx1"/>
                </a:solidFill>
                <a:latin typeface="Book Antiqua" panose="02040602050305030304" pitchFamily="18" charset="0"/>
                <a:ea typeface="標楷體" pitchFamily="65" charset="-120"/>
              </a:rPr>
              <a:t>文件正本及金流憑證。</a:t>
            </a:r>
            <a:endParaRPr lang="en-US" altLang="zh-TW" sz="2100" dirty="0" smtClean="0">
              <a:solidFill>
                <a:schemeClr val="tx1"/>
              </a:solidFill>
              <a:latin typeface="Book Antiqua" panose="02040602050305030304" pitchFamily="18" charset="0"/>
              <a:ea typeface="標楷體" pitchFamily="65" charset="-120"/>
            </a:endParaRPr>
          </a:p>
          <a:p>
            <a:pPr lvl="0"/>
            <a:r>
              <a:rPr lang="en-US" altLang="zh-TW" sz="2100" dirty="0" smtClean="0">
                <a:solidFill>
                  <a:schemeClr val="tx1"/>
                </a:solidFill>
                <a:latin typeface="Book Antiqua" panose="02040602050305030304" pitchFamily="18" charset="0"/>
                <a:ea typeface="標楷體" pitchFamily="65" charset="-120"/>
              </a:rPr>
              <a:t>3.</a:t>
            </a:r>
            <a:r>
              <a:rPr lang="zh-TW" altLang="en-US" sz="2100" dirty="0" smtClean="0">
                <a:solidFill>
                  <a:schemeClr val="tx1"/>
                </a:solidFill>
                <a:latin typeface="Book Antiqua" panose="02040602050305030304" pitchFamily="18" charset="0"/>
                <a:ea typeface="標楷體" pitchFamily="65" charset="-120"/>
              </a:rPr>
              <a:t>評估獲利</a:t>
            </a:r>
            <a:r>
              <a:rPr lang="zh-TW" altLang="en-US" sz="2100" dirty="0">
                <a:solidFill>
                  <a:schemeClr val="tx1"/>
                </a:solidFill>
                <a:latin typeface="Book Antiqua" panose="02040602050305030304" pitchFamily="18" charset="0"/>
                <a:ea typeface="標楷體" pitchFamily="65" charset="-120"/>
              </a:rPr>
              <a:t>試算有無影響送件</a:t>
            </a:r>
            <a:r>
              <a:rPr lang="zh-TW" altLang="en-US" sz="2100" dirty="0" smtClean="0">
                <a:solidFill>
                  <a:schemeClr val="tx1"/>
                </a:solidFill>
                <a:latin typeface="Book Antiqua" panose="02040602050305030304" pitchFamily="18" charset="0"/>
                <a:ea typeface="標楷體" pitchFamily="65" charset="-120"/>
              </a:rPr>
              <a:t>條件</a:t>
            </a:r>
            <a:r>
              <a:rPr lang="zh-TW" altLang="en-US" sz="2100" dirty="0" smtClean="0">
                <a:solidFill>
                  <a:schemeClr val="tx1"/>
                </a:solidFill>
                <a:latin typeface="Book Antiqua" panose="02040602050305030304" pitchFamily="18" charset="0"/>
                <a:ea typeface="標楷體"/>
              </a:rPr>
              <a:t>。</a:t>
            </a:r>
            <a:endParaRPr lang="en-US" altLang="zh-TW" sz="2100" dirty="0" smtClean="0">
              <a:solidFill>
                <a:schemeClr val="tx1"/>
              </a:solidFill>
              <a:latin typeface="Book Antiqua" panose="02040602050305030304" pitchFamily="18" charset="0"/>
              <a:ea typeface="標楷體" pitchFamily="65" charset="-120"/>
            </a:endParaRPr>
          </a:p>
          <a:p>
            <a:pPr lvl="0"/>
            <a:r>
              <a:rPr lang="en-US" altLang="zh-TW" sz="2100" dirty="0">
                <a:solidFill>
                  <a:schemeClr val="tx1"/>
                </a:solidFill>
                <a:latin typeface="Book Antiqua" panose="02040602050305030304" pitchFamily="18" charset="0"/>
                <a:ea typeface="標楷體" pitchFamily="65" charset="-120"/>
              </a:rPr>
              <a:t>4</a:t>
            </a:r>
            <a:r>
              <a:rPr lang="en-US" altLang="zh-TW" sz="2100" dirty="0" smtClean="0">
                <a:solidFill>
                  <a:schemeClr val="tx1"/>
                </a:solidFill>
                <a:latin typeface="Book Antiqua" panose="02040602050305030304" pitchFamily="18" charset="0"/>
                <a:ea typeface="標楷體" pitchFamily="65" charset="-120"/>
              </a:rPr>
              <a:t>.</a:t>
            </a:r>
            <a:r>
              <a:rPr lang="zh-TW" altLang="en-US" sz="2100" dirty="0" smtClean="0">
                <a:solidFill>
                  <a:schemeClr val="tx1"/>
                </a:solidFill>
                <a:latin typeface="Book Antiqua" panose="02040602050305030304" pitchFamily="18" charset="0"/>
                <a:ea typeface="標楷體" pitchFamily="65" charset="-120"/>
              </a:rPr>
              <a:t>評估內部控制制度訂定之合理性，及內控執行之有效性。</a:t>
            </a:r>
            <a:endParaRPr lang="en-US" altLang="zh-TW" sz="2100" dirty="0" smtClean="0">
              <a:solidFill>
                <a:schemeClr val="tx1"/>
              </a:solidFill>
              <a:latin typeface="Book Antiqua" panose="02040602050305030304" pitchFamily="18" charset="0"/>
              <a:ea typeface="標楷體" pitchFamily="65" charset="-120"/>
            </a:endParaRPr>
          </a:p>
          <a:p>
            <a:pPr lvl="0"/>
            <a:r>
              <a:rPr lang="en-US" altLang="zh-TW" sz="2100" dirty="0">
                <a:solidFill>
                  <a:schemeClr val="tx1"/>
                </a:solidFill>
                <a:latin typeface="Book Antiqua" panose="02040602050305030304" pitchFamily="18" charset="0"/>
                <a:ea typeface="標楷體" pitchFamily="65" charset="-120"/>
              </a:rPr>
              <a:t>5</a:t>
            </a:r>
            <a:r>
              <a:rPr lang="en-US" altLang="zh-TW" sz="2100" dirty="0" smtClean="0">
                <a:solidFill>
                  <a:schemeClr val="tx1"/>
                </a:solidFill>
                <a:latin typeface="Book Antiqua" panose="02040602050305030304" pitchFamily="18" charset="0"/>
                <a:ea typeface="標楷體" pitchFamily="65" charset="-120"/>
              </a:rPr>
              <a:t>.</a:t>
            </a:r>
            <a:r>
              <a:rPr lang="zh-TW" altLang="en-US" sz="2100" dirty="0" smtClean="0">
                <a:solidFill>
                  <a:schemeClr val="tx1"/>
                </a:solidFill>
                <a:latin typeface="Book Antiqua" panose="02040602050305030304" pitchFamily="18" charset="0"/>
                <a:ea typeface="標楷體" pitchFamily="65" charset="-120"/>
              </a:rPr>
              <a:t>評估現金資產保全措施之允當性。</a:t>
            </a:r>
            <a:endParaRPr lang="zh-TW" altLang="en-US" sz="2800" dirty="0">
              <a:solidFill>
                <a:srgbClr val="FF0000"/>
              </a:solidFill>
              <a:latin typeface="Book Antiqua" panose="02040602050305030304" pitchFamily="18" charset="0"/>
              <a:ea typeface="標楷體" panose="03000509000000000000" pitchFamily="65" charset="-120"/>
            </a:endParaRPr>
          </a:p>
        </p:txBody>
      </p:sp>
      <p:sp>
        <p:nvSpPr>
          <p:cNvPr id="7" name="向左箭號 6"/>
          <p:cNvSpPr/>
          <p:nvPr/>
        </p:nvSpPr>
        <p:spPr>
          <a:xfrm rot="16200861">
            <a:off x="4518490" y="3366195"/>
            <a:ext cx="503973"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5" name="投影片編號版面配置區 4"/>
          <p:cNvSpPr>
            <a:spLocks noGrp="1"/>
          </p:cNvSpPr>
          <p:nvPr>
            <p:ph type="sldNum" sz="quarter" idx="12"/>
          </p:nvPr>
        </p:nvSpPr>
        <p:spPr/>
        <p:txBody>
          <a:bodyPr/>
          <a:lstStyle/>
          <a:p>
            <a:pPr>
              <a:defRPr/>
            </a:pPr>
            <a:fld id="{DA843CCF-395D-4592-A44F-E0B2C97BB9F6}" type="slidenum">
              <a:rPr lang="en-US" altLang="zh-TW" sz="1200" b="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pPr>
                <a:defRPr/>
              </a:pPr>
              <a:t>21</a:t>
            </a:fld>
            <a:endParaRPr lang="en-US" altLang="zh-TW" sz="1200" b="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55308575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0512" y="260648"/>
            <a:ext cx="8939212" cy="868362"/>
          </a:xfrm>
        </p:spPr>
        <p:txBody>
          <a:bodyPr anchor="ctr">
            <a:noAutofit/>
          </a:bodyPr>
          <a:lstStyle/>
          <a:p>
            <a:pPr algn="ctr">
              <a:defRPr/>
            </a:pPr>
            <a:r>
              <a:rPr lang="zh-TW" altLang="en-US" b="1" dirty="0" smtClean="0">
                <a:solidFill>
                  <a:srgbClr val="C00000"/>
                </a:solidFill>
              </a:rPr>
              <a:t>審查期間發生重大爭訟事件</a:t>
            </a:r>
            <a:endParaRPr lang="zh-TW" altLang="en-US" sz="3200" b="1" dirty="0">
              <a:solidFill>
                <a:schemeClr val="accent3">
                  <a:lumMod val="75000"/>
                </a:schemeClr>
              </a:solidFill>
            </a:endParaRPr>
          </a:p>
        </p:txBody>
      </p:sp>
      <p:sp>
        <p:nvSpPr>
          <p:cNvPr id="7" name="圓角矩形 7"/>
          <p:cNvSpPr>
            <a:spLocks noChangeArrowheads="1"/>
          </p:cNvSpPr>
          <p:nvPr/>
        </p:nvSpPr>
        <p:spPr bwMode="auto">
          <a:xfrm>
            <a:off x="641511" y="1196752"/>
            <a:ext cx="8712968" cy="1168076"/>
          </a:xfrm>
          <a:prstGeom prst="roundRect">
            <a:avLst>
              <a:gd name="adj" fmla="val 16667"/>
            </a:avLst>
          </a:prstGeom>
          <a:solidFill>
            <a:srgbClr val="FFCC66"/>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r>
              <a:rPr lang="zh-TW" altLang="zh-TW" sz="2000" dirty="0">
                <a:solidFill>
                  <a:prstClr val="black"/>
                </a:solidFill>
                <a:latin typeface="標楷體" pitchFamily="65" charset="-120"/>
                <a:ea typeface="標楷體" pitchFamily="65" charset="-120"/>
              </a:rPr>
              <a:t>申請</a:t>
            </a:r>
            <a:r>
              <a:rPr lang="zh-TW" altLang="zh-TW" sz="2000" dirty="0" smtClean="0">
                <a:solidFill>
                  <a:prstClr val="black"/>
                </a:solidFill>
                <a:latin typeface="標楷體" pitchFamily="65" charset="-120"/>
                <a:ea typeface="標楷體" pitchFamily="65" charset="-120"/>
              </a:rPr>
              <a:t>公司</a:t>
            </a:r>
            <a:r>
              <a:rPr lang="zh-TW" altLang="en-US" sz="2000" dirty="0" smtClean="0">
                <a:solidFill>
                  <a:prstClr val="black"/>
                </a:solidFill>
                <a:latin typeface="標楷體" pitchFamily="65" charset="-120"/>
                <a:ea typeface="標楷體" pitchFamily="65" charset="-120"/>
              </a:rPr>
              <a:t>於送件後</a:t>
            </a:r>
            <a:r>
              <a:rPr lang="zh-TW" altLang="en-US" sz="2000" dirty="0">
                <a:solidFill>
                  <a:prstClr val="black"/>
                </a:solidFill>
                <a:latin typeface="標楷體" pitchFamily="65" charset="-120"/>
                <a:ea typeface="標楷體" pitchFamily="65" charset="-120"/>
              </a:rPr>
              <a:t>遭先前委託代工之客戶</a:t>
            </a:r>
            <a:r>
              <a:rPr lang="zh-TW" altLang="en-US" sz="2000" dirty="0" smtClean="0">
                <a:solidFill>
                  <a:prstClr val="black"/>
                </a:solidFill>
                <a:latin typeface="標楷體" pitchFamily="65" charset="-120"/>
                <a:ea typeface="標楷體" pitchFamily="65" charset="-120"/>
              </a:rPr>
              <a:t>控告違反保密協議、濫用營業秘</a:t>
            </a:r>
            <a:endParaRPr lang="en-US" altLang="zh-TW" sz="2000" dirty="0" smtClean="0">
              <a:solidFill>
                <a:prstClr val="black"/>
              </a:solidFill>
              <a:latin typeface="標楷體" pitchFamily="65" charset="-120"/>
              <a:ea typeface="標楷體" pitchFamily="65" charset="-120"/>
            </a:endParaRPr>
          </a:p>
          <a:p>
            <a:pPr>
              <a:defRPr/>
            </a:pPr>
            <a:r>
              <a:rPr lang="zh-TW" altLang="en-US" sz="2000" dirty="0" smtClean="0">
                <a:solidFill>
                  <a:prstClr val="black"/>
                </a:solidFill>
                <a:latin typeface="標楷體" pitchFamily="65" charset="-120"/>
                <a:ea typeface="標楷體" pitchFamily="65" charset="-120"/>
              </a:rPr>
              <a:t>密及供應商合約等</a:t>
            </a:r>
            <a:r>
              <a:rPr lang="zh-TW" altLang="en-US" sz="2000" dirty="0">
                <a:solidFill>
                  <a:prstClr val="black"/>
                </a:solidFill>
                <a:latin typeface="標楷體" pitchFamily="65" charset="-120"/>
                <a:ea typeface="標楷體" pitchFamily="65" charset="-120"/>
              </a:rPr>
              <a:t>情事</a:t>
            </a:r>
            <a:r>
              <a:rPr lang="zh-TW" altLang="en-US" sz="2000" dirty="0" smtClean="0">
                <a:solidFill>
                  <a:prstClr val="black"/>
                </a:solidFill>
                <a:latin typeface="標楷體" pitchFamily="65" charset="-120"/>
                <a:ea typeface="標楷體" pitchFamily="65" charset="-120"/>
              </a:rPr>
              <a:t>，該新增未決之訴訟案件，恐對該公司財務業務產</a:t>
            </a:r>
            <a:endParaRPr lang="en-US" altLang="zh-TW" sz="2000" dirty="0" smtClean="0">
              <a:solidFill>
                <a:prstClr val="black"/>
              </a:solidFill>
              <a:latin typeface="標楷體" pitchFamily="65" charset="-120"/>
              <a:ea typeface="標楷體" pitchFamily="65" charset="-120"/>
            </a:endParaRPr>
          </a:p>
          <a:p>
            <a:pPr>
              <a:defRPr/>
            </a:pPr>
            <a:r>
              <a:rPr lang="zh-TW" altLang="en-US" sz="2000" dirty="0" smtClean="0">
                <a:solidFill>
                  <a:prstClr val="black"/>
                </a:solidFill>
                <a:latin typeface="標楷體" pitchFamily="65" charset="-120"/>
                <a:ea typeface="標楷體" pitchFamily="65" charset="-120"/>
              </a:rPr>
              <a:t>生重大影響。</a:t>
            </a:r>
            <a:endParaRPr lang="en-US" altLang="zh-TW" sz="2000" dirty="0">
              <a:solidFill>
                <a:prstClr val="black"/>
              </a:solidFill>
              <a:latin typeface="標楷體" pitchFamily="65" charset="-120"/>
              <a:ea typeface="標楷體" pitchFamily="65" charset="-120"/>
            </a:endParaRPr>
          </a:p>
          <a:p>
            <a:pPr>
              <a:defRPr/>
            </a:pPr>
            <a:endParaRPr lang="zh-TW" altLang="en-US" sz="2000" dirty="0">
              <a:solidFill>
                <a:prstClr val="black"/>
              </a:solidFill>
              <a:latin typeface="標楷體" pitchFamily="65" charset="-120"/>
              <a:ea typeface="標楷體" pitchFamily="65" charset="-120"/>
            </a:endParaRPr>
          </a:p>
        </p:txBody>
      </p:sp>
      <p:sp>
        <p:nvSpPr>
          <p:cNvPr id="9" name="圓角矩形 8"/>
          <p:cNvSpPr/>
          <p:nvPr/>
        </p:nvSpPr>
        <p:spPr bwMode="auto">
          <a:xfrm>
            <a:off x="423817" y="3104115"/>
            <a:ext cx="8951595" cy="3168871"/>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200" u="sng" dirty="0">
                <a:solidFill>
                  <a:prstClr val="black"/>
                </a:solidFill>
                <a:latin typeface="Traditional Arabic" panose="02020603050405020304" pitchFamily="18" charset="-78"/>
                <a:ea typeface="標楷體" pitchFamily="65" charset="-120"/>
                <a:cs typeface="Traditional Arabic" panose="02020603050405020304" pitchFamily="18" charset="-78"/>
              </a:rPr>
              <a:t>評估重點</a:t>
            </a:r>
            <a:endParaRPr lang="en-US" altLang="zh-TW" sz="2200" u="sng" dirty="0">
              <a:solidFill>
                <a:prstClr val="black"/>
              </a:solidFill>
              <a:latin typeface="Traditional Arabic" panose="02020603050405020304" pitchFamily="18" charset="-78"/>
              <a:ea typeface="標楷體" pitchFamily="65" charset="-120"/>
              <a:cs typeface="Traditional Arabic" panose="02020603050405020304" pitchFamily="18" charset="-78"/>
            </a:endParaRPr>
          </a:p>
          <a:p>
            <a:pPr algn="ctr">
              <a:lnSpc>
                <a:spcPts val="1200"/>
              </a:lnSpc>
              <a:spcAft>
                <a:spcPts val="0"/>
              </a:spcAft>
              <a:defRPr/>
            </a:pPr>
            <a:endParaRPr lang="en-US" altLang="zh-TW" sz="2200" dirty="0">
              <a:solidFill>
                <a:prstClr val="black"/>
              </a:solidFill>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200" dirty="0">
                <a:solidFill>
                  <a:prstClr val="black"/>
                </a:solidFill>
                <a:latin typeface="Traditional Arabic" panose="02020603050405020304" pitchFamily="18" charset="-78"/>
                <a:ea typeface="標楷體" pitchFamily="65" charset="-120"/>
                <a:cs typeface="Traditional Arabic" panose="02020603050405020304" pitchFamily="18" charset="-78"/>
              </a:rPr>
              <a:t>1</a:t>
            </a:r>
            <a:r>
              <a:rPr lang="en-US" altLang="zh-TW"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a:t>
            </a:r>
            <a:r>
              <a:rPr lang="zh-TW" altLang="en-US" sz="2200" dirty="0">
                <a:solidFill>
                  <a:prstClr val="black"/>
                </a:solidFill>
                <a:latin typeface="Traditional Arabic" panose="02020603050405020304" pitchFamily="18" charset="-78"/>
                <a:ea typeface="標楷體" pitchFamily="65" charset="-120"/>
                <a:cs typeface="Traditional Arabic" panose="02020603050405020304" pitchFamily="18" charset="-78"/>
              </a:rPr>
              <a:t>以具體客觀之數據估算若申請公司敗訴</a:t>
            </a:r>
            <a:r>
              <a:rPr lang="zh-TW" altLang="en-US"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，對申請公司財務、業務之可</a:t>
            </a:r>
            <a:endParaRPr lang="en-US" altLang="zh-TW"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endParaRPr>
          </a:p>
          <a:p>
            <a:pPr>
              <a:defRPr/>
            </a:pPr>
            <a:r>
              <a:rPr lang="zh-TW" altLang="en-US" sz="2200" dirty="0">
                <a:solidFill>
                  <a:prstClr val="black"/>
                </a:solidFill>
                <a:latin typeface="Traditional Arabic" panose="02020603050405020304" pitchFamily="18" charset="-78"/>
                <a:ea typeface="標楷體" pitchFamily="65" charset="-120"/>
                <a:cs typeface="Traditional Arabic" panose="02020603050405020304" pitchFamily="18" charset="-78"/>
              </a:rPr>
              <a:t> </a:t>
            </a:r>
            <a:r>
              <a:rPr lang="zh-TW" altLang="en-US"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  能影響。</a:t>
            </a:r>
            <a:endParaRPr lang="en-US" altLang="zh-TW"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2.</a:t>
            </a:r>
            <a:r>
              <a:rPr lang="zh-TW" altLang="en-US"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設算各期扣除推</a:t>
            </a:r>
            <a:r>
              <a:rPr lang="zh-TW" altLang="en-US" sz="2200" dirty="0">
                <a:solidFill>
                  <a:prstClr val="black"/>
                </a:solidFill>
                <a:latin typeface="Traditional Arabic" panose="02020603050405020304" pitchFamily="18" charset="-78"/>
                <a:ea typeface="標楷體" pitchFamily="65" charset="-120"/>
                <a:cs typeface="Traditional Arabic" panose="02020603050405020304" pitchFamily="18" charset="-78"/>
              </a:rPr>
              <a:t>估影響數</a:t>
            </a:r>
            <a:r>
              <a:rPr lang="zh-TW" altLang="en-US"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後之獲利能力是否尚</a:t>
            </a:r>
            <a:r>
              <a:rPr lang="zh-TW" altLang="en-US" sz="2200" dirty="0">
                <a:solidFill>
                  <a:prstClr val="black"/>
                </a:solidFill>
                <a:latin typeface="Traditional Arabic" panose="02020603050405020304" pitchFamily="18" charset="-78"/>
                <a:ea typeface="標楷體" pitchFamily="65" charset="-120"/>
                <a:cs typeface="Traditional Arabic" panose="02020603050405020304" pitchFamily="18" charset="-78"/>
              </a:rPr>
              <a:t>符合</a:t>
            </a:r>
            <a:r>
              <a:rPr lang="zh-TW" altLang="en-US"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上櫃獲利條件</a:t>
            </a:r>
            <a:r>
              <a:rPr lang="zh-TW" altLang="en-US" sz="2200" dirty="0">
                <a:solidFill>
                  <a:prstClr val="black"/>
                </a:solidFill>
                <a:latin typeface="Traditional Arabic" panose="02020603050405020304" pitchFamily="18" charset="-78"/>
                <a:ea typeface="標楷體" pitchFamily="65" charset="-120"/>
                <a:cs typeface="Traditional Arabic" panose="02020603050405020304" pitchFamily="18" charset="-78"/>
              </a:rPr>
              <a:t>之</a:t>
            </a:r>
            <a:r>
              <a:rPr lang="zh-TW" altLang="en-US"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規</a:t>
            </a:r>
            <a:endParaRPr lang="en-US" altLang="zh-TW"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endParaRPr>
          </a:p>
          <a:p>
            <a:pPr>
              <a:defRPr/>
            </a:pPr>
            <a:r>
              <a:rPr lang="zh-TW" altLang="en-US" sz="2200" dirty="0">
                <a:solidFill>
                  <a:prstClr val="black"/>
                </a:solidFill>
                <a:latin typeface="Traditional Arabic" panose="02020603050405020304" pitchFamily="18" charset="-78"/>
                <a:ea typeface="標楷體" pitchFamily="65" charset="-120"/>
                <a:cs typeface="Traditional Arabic" panose="02020603050405020304" pitchFamily="18" charset="-78"/>
              </a:rPr>
              <a:t> </a:t>
            </a:r>
            <a:r>
              <a:rPr lang="zh-TW" altLang="en-US"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  定？</a:t>
            </a:r>
            <a:endParaRPr lang="en-US" altLang="zh-TW"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3.</a:t>
            </a:r>
            <a:r>
              <a:rPr lang="zh-TW" altLang="en-US"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有關申請公司之技術是否違反營業秘密或專利等技術層面之問題，宜</a:t>
            </a:r>
            <a:endParaRPr lang="en-US" altLang="zh-TW"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endParaRPr>
          </a:p>
          <a:p>
            <a:pPr>
              <a:defRPr/>
            </a:pPr>
            <a:r>
              <a:rPr lang="zh-TW" altLang="en-US" sz="2200" dirty="0">
                <a:solidFill>
                  <a:prstClr val="black"/>
                </a:solidFill>
                <a:latin typeface="Traditional Arabic" panose="02020603050405020304" pitchFamily="18" charset="-78"/>
                <a:ea typeface="標楷體" pitchFamily="65" charset="-120"/>
                <a:cs typeface="Traditional Arabic" panose="02020603050405020304" pitchFamily="18" charset="-78"/>
              </a:rPr>
              <a:t> </a:t>
            </a:r>
            <a:r>
              <a:rPr lang="zh-TW" altLang="en-US"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  另請外部專業機構出具評估意見，而非僅由律師出具法律意見。</a:t>
            </a:r>
            <a:endParaRPr lang="en-US" altLang="zh-TW" sz="2200" dirty="0">
              <a:solidFill>
                <a:prstClr val="black"/>
              </a:solidFill>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200" dirty="0">
                <a:solidFill>
                  <a:prstClr val="black"/>
                </a:solidFill>
                <a:latin typeface="Traditional Arabic" panose="02020603050405020304" pitchFamily="18" charset="-78"/>
                <a:ea typeface="標楷體" pitchFamily="65" charset="-120"/>
                <a:cs typeface="Traditional Arabic" panose="02020603050405020304" pitchFamily="18" charset="-78"/>
              </a:rPr>
              <a:t>4</a:t>
            </a:r>
            <a:r>
              <a:rPr lang="en-US" altLang="zh-TW"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a:t>
            </a:r>
            <a:r>
              <a:rPr lang="zh-TW" altLang="en-US" sz="2200" dirty="0" smtClean="0">
                <a:solidFill>
                  <a:prstClr val="black"/>
                </a:solidFill>
                <a:latin typeface="Traditional Arabic" panose="02020603050405020304" pitchFamily="18" charset="-78"/>
                <a:ea typeface="標楷體" pitchFamily="65" charset="-120"/>
                <a:cs typeface="Traditional Arabic" panose="02020603050405020304" pitchFamily="18" charset="-78"/>
              </a:rPr>
              <a:t>申請公司之具體因應措施是否妥適。</a:t>
            </a:r>
            <a:endParaRPr lang="en-US" altLang="zh-TW" sz="2200" dirty="0">
              <a:solidFill>
                <a:prstClr val="black"/>
              </a:solidFill>
              <a:latin typeface="Traditional Arabic" panose="02020603050405020304" pitchFamily="18" charset="-78"/>
              <a:ea typeface="標楷體" pitchFamily="65" charset="-120"/>
              <a:cs typeface="Traditional Arabic" panose="02020603050405020304" pitchFamily="18" charset="-78"/>
            </a:endParaRPr>
          </a:p>
        </p:txBody>
      </p:sp>
      <p:sp>
        <p:nvSpPr>
          <p:cNvPr id="6" name="向左箭號 5"/>
          <p:cNvSpPr/>
          <p:nvPr/>
        </p:nvSpPr>
        <p:spPr>
          <a:xfrm rot="16200861">
            <a:off x="4526879" y="2401013"/>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z="1200" b="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rPr>
              <a:pPr>
                <a:defRPr/>
              </a:pPr>
              <a:t>22</a:t>
            </a:fld>
            <a:endParaRPr lang="en-US" altLang="zh-TW" sz="1200" b="0"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415806610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504" y="260648"/>
            <a:ext cx="8620125" cy="868362"/>
          </a:xfrm>
        </p:spPr>
        <p:txBody>
          <a:bodyPr anchor="ctr">
            <a:noAutofit/>
          </a:bodyPr>
          <a:lstStyle/>
          <a:p>
            <a:pPr algn="ctr">
              <a:defRPr/>
            </a:pPr>
            <a:r>
              <a:rPr lang="zh-TW" altLang="en-US" b="1" dirty="0" smtClean="0">
                <a:solidFill>
                  <a:srgbClr val="C00000"/>
                </a:solidFill>
              </a:rPr>
              <a:t>特殊</a:t>
            </a:r>
            <a:r>
              <a:rPr lang="zh-TW" altLang="zh-TW" b="1" dirty="0" smtClean="0">
                <a:solidFill>
                  <a:srgbClr val="C00000"/>
                </a:solidFill>
              </a:rPr>
              <a:t>存貨</a:t>
            </a:r>
            <a:r>
              <a:rPr lang="zh-TW" altLang="en-US" b="1" dirty="0" smtClean="0">
                <a:solidFill>
                  <a:srgbClr val="C00000"/>
                </a:solidFill>
              </a:rPr>
              <a:t>會計處理</a:t>
            </a:r>
            <a:endParaRPr lang="zh-TW" altLang="en-US" sz="3200" b="1" dirty="0">
              <a:solidFill>
                <a:srgbClr val="C00000"/>
              </a:solidFill>
            </a:endParaRPr>
          </a:p>
        </p:txBody>
      </p:sp>
      <p:sp>
        <p:nvSpPr>
          <p:cNvPr id="7" name="圓角矩形 7"/>
          <p:cNvSpPr>
            <a:spLocks noChangeArrowheads="1"/>
          </p:cNvSpPr>
          <p:nvPr/>
        </p:nvSpPr>
        <p:spPr bwMode="auto">
          <a:xfrm>
            <a:off x="582284" y="1126671"/>
            <a:ext cx="8712968" cy="1074269"/>
          </a:xfrm>
          <a:prstGeom prst="roundRect">
            <a:avLst>
              <a:gd name="adj" fmla="val 16667"/>
            </a:avLst>
          </a:prstGeom>
          <a:solidFill>
            <a:srgbClr val="FFCC66"/>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r>
              <a:rPr lang="zh-TW" altLang="zh-TW" sz="2000" dirty="0">
                <a:solidFill>
                  <a:schemeClr val="tx1"/>
                </a:solidFill>
                <a:latin typeface="標楷體" pitchFamily="65" charset="-120"/>
                <a:ea typeface="標楷體" pitchFamily="65" charset="-120"/>
              </a:rPr>
              <a:t>申請公司</a:t>
            </a:r>
            <a:r>
              <a:rPr lang="zh-TW" altLang="zh-TW" sz="2000" dirty="0" smtClean="0">
                <a:solidFill>
                  <a:schemeClr val="tx1"/>
                </a:solidFill>
                <a:latin typeface="標楷體" pitchFamily="65" charset="-120"/>
                <a:ea typeface="標楷體" pitchFamily="65" charset="-120"/>
              </a:rPr>
              <a:t>存貨</a:t>
            </a:r>
            <a:r>
              <a:rPr lang="zh-TW" altLang="en-US" sz="2000" dirty="0" smtClean="0">
                <a:solidFill>
                  <a:schemeClr val="tx1"/>
                </a:solidFill>
                <a:latin typeface="標楷體" pitchFamily="65" charset="-120"/>
                <a:ea typeface="標楷體" pitchFamily="65" charset="-120"/>
              </a:rPr>
              <a:t>性質特殊且金額重大，且有</a:t>
            </a:r>
            <a:r>
              <a:rPr lang="zh-TW" altLang="zh-TW" sz="2000" dirty="0" smtClean="0">
                <a:solidFill>
                  <a:schemeClr val="tx1"/>
                </a:solidFill>
                <a:latin typeface="標楷體" pitchFamily="65" charset="-120"/>
                <a:ea typeface="標楷體" pitchFamily="65" charset="-120"/>
              </a:rPr>
              <a:t>庫齡</a:t>
            </a:r>
            <a:r>
              <a:rPr lang="zh-TW" altLang="en-US" sz="2000" dirty="0" smtClean="0">
                <a:solidFill>
                  <a:schemeClr val="tx1"/>
                </a:solidFill>
                <a:latin typeface="標楷體" pitchFamily="65" charset="-120"/>
                <a:ea typeface="標楷體" pitchFamily="65" charset="-120"/>
              </a:rPr>
              <a:t>極</a:t>
            </a:r>
            <a:r>
              <a:rPr lang="zh-TW" altLang="zh-TW" sz="2000" dirty="0" smtClean="0">
                <a:solidFill>
                  <a:schemeClr val="tx1"/>
                </a:solidFill>
                <a:latin typeface="標楷體" pitchFamily="65" charset="-120"/>
                <a:ea typeface="標楷體" pitchFamily="65" charset="-120"/>
              </a:rPr>
              <a:t>長</a:t>
            </a:r>
            <a:r>
              <a:rPr lang="zh-TW" altLang="en-US" sz="2000" dirty="0" smtClean="0">
                <a:solidFill>
                  <a:schemeClr val="tx1"/>
                </a:solidFill>
                <a:latin typeface="標楷體" pitchFamily="65" charset="-120"/>
                <a:ea typeface="標楷體" pitchFamily="65" charset="-120"/>
              </a:rPr>
              <a:t>、</a:t>
            </a:r>
            <a:r>
              <a:rPr lang="zh-TW" altLang="zh-TW" sz="2000" dirty="0" smtClean="0">
                <a:solidFill>
                  <a:schemeClr val="tx1"/>
                </a:solidFill>
                <a:latin typeface="標楷體" pitchFamily="65" charset="-120"/>
                <a:ea typeface="標楷體" pitchFamily="65" charset="-120"/>
              </a:rPr>
              <a:t>去</a:t>
            </a:r>
            <a:r>
              <a:rPr lang="zh-TW" altLang="zh-TW" sz="2000" dirty="0">
                <a:solidFill>
                  <a:schemeClr val="tx1"/>
                </a:solidFill>
                <a:latin typeface="標楷體" pitchFamily="65" charset="-120"/>
                <a:ea typeface="標楷體" pitchFamily="65" charset="-120"/>
              </a:rPr>
              <a:t>化速度</a:t>
            </a:r>
            <a:r>
              <a:rPr lang="zh-TW" altLang="zh-TW" sz="2000" dirty="0" smtClean="0">
                <a:solidFill>
                  <a:schemeClr val="tx1"/>
                </a:solidFill>
                <a:latin typeface="標楷體" pitchFamily="65" charset="-120"/>
                <a:ea typeface="標楷體" pitchFamily="65" charset="-120"/>
              </a:rPr>
              <a:t>慢</a:t>
            </a:r>
            <a:r>
              <a:rPr lang="zh-TW" altLang="en-US" sz="2000" dirty="0" smtClean="0">
                <a:solidFill>
                  <a:schemeClr val="tx1"/>
                </a:solidFill>
                <a:latin typeface="標楷體" pitchFamily="65" charset="-120"/>
                <a:ea typeface="標楷體" pitchFamily="65" charset="-120"/>
              </a:rPr>
              <a:t>及銷售下滑</a:t>
            </a:r>
            <a:endParaRPr lang="en-US" altLang="zh-TW" sz="2000" dirty="0" smtClean="0">
              <a:solidFill>
                <a:schemeClr val="tx1"/>
              </a:solidFill>
              <a:latin typeface="標楷體" pitchFamily="65" charset="-120"/>
              <a:ea typeface="標楷體" pitchFamily="65" charset="-120"/>
            </a:endParaRPr>
          </a:p>
          <a:p>
            <a:pPr>
              <a:defRPr/>
            </a:pPr>
            <a:r>
              <a:rPr lang="zh-TW" altLang="zh-TW" sz="2000" dirty="0" smtClean="0">
                <a:solidFill>
                  <a:schemeClr val="tx1"/>
                </a:solidFill>
                <a:latin typeface="標楷體" pitchFamily="65" charset="-120"/>
                <a:ea typeface="標楷體" pitchFamily="65" charset="-120"/>
              </a:rPr>
              <a:t>之</a:t>
            </a:r>
            <a:r>
              <a:rPr lang="zh-TW" altLang="zh-TW" sz="2000" dirty="0">
                <a:solidFill>
                  <a:schemeClr val="tx1"/>
                </a:solidFill>
                <a:latin typeface="標楷體" pitchFamily="65" charset="-120"/>
                <a:ea typeface="標楷體" pitchFamily="65" charset="-120"/>
              </a:rPr>
              <a:t>情形</a:t>
            </a:r>
            <a:r>
              <a:rPr lang="zh-TW" altLang="zh-TW" sz="2000" dirty="0" smtClean="0">
                <a:solidFill>
                  <a:schemeClr val="tx1"/>
                </a:solidFill>
                <a:latin typeface="標楷體" pitchFamily="65" charset="-120"/>
                <a:ea typeface="標楷體" pitchFamily="65" charset="-120"/>
              </a:rPr>
              <a:t>，</a:t>
            </a:r>
            <a:r>
              <a:rPr lang="zh-TW" altLang="en-US" sz="2000" dirty="0" smtClean="0">
                <a:solidFill>
                  <a:schemeClr val="tx1"/>
                </a:solidFill>
                <a:latin typeface="標楷體" pitchFamily="65" charset="-120"/>
                <a:ea typeface="標楷體" pitchFamily="65" charset="-120"/>
              </a:rPr>
              <a:t>惟存貨淨變現價值之評估未充分考量申請公司存貨之特性及未來銷</a:t>
            </a:r>
            <a:endParaRPr lang="en-US" altLang="zh-TW" sz="2000" dirty="0" smtClean="0">
              <a:solidFill>
                <a:schemeClr val="tx1"/>
              </a:solidFill>
              <a:latin typeface="標楷體" pitchFamily="65" charset="-120"/>
              <a:ea typeface="標楷體" pitchFamily="65" charset="-120"/>
            </a:endParaRPr>
          </a:p>
          <a:p>
            <a:pPr>
              <a:defRPr/>
            </a:pPr>
            <a:r>
              <a:rPr lang="zh-TW" altLang="en-US" sz="2000" dirty="0" smtClean="0">
                <a:solidFill>
                  <a:schemeClr val="tx1"/>
                </a:solidFill>
                <a:latin typeface="標楷體" pitchFamily="65" charset="-120"/>
                <a:ea typeface="標楷體" pitchFamily="65" charset="-120"/>
              </a:rPr>
              <a:t>狀況</a:t>
            </a:r>
            <a:r>
              <a:rPr lang="zh-TW" altLang="en-US" sz="2000" dirty="0" smtClean="0">
                <a:latin typeface="標楷體" pitchFamily="65" charset="-120"/>
                <a:ea typeface="標楷體" pitchFamily="65" charset="-120"/>
              </a:rPr>
              <a:t>。</a:t>
            </a:r>
            <a:endParaRPr lang="zh-TW" altLang="zh-TW" sz="2000" dirty="0">
              <a:latin typeface="標楷體" pitchFamily="65" charset="-120"/>
              <a:ea typeface="標楷體" pitchFamily="65" charset="-120"/>
            </a:endParaRPr>
          </a:p>
        </p:txBody>
      </p:sp>
      <p:sp>
        <p:nvSpPr>
          <p:cNvPr id="9" name="圓角矩形 8"/>
          <p:cNvSpPr/>
          <p:nvPr/>
        </p:nvSpPr>
        <p:spPr bwMode="auto">
          <a:xfrm>
            <a:off x="582284" y="3131345"/>
            <a:ext cx="8712968" cy="2521418"/>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lgn="ctr">
              <a:lnSpc>
                <a:spcPts val="1200"/>
              </a:lnSpc>
              <a:spcAft>
                <a:spcPts val="0"/>
              </a:spcAft>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1</a:t>
            </a:r>
            <a:r>
              <a:rPr lang="en-US" altLang="zh-TW" sz="2000" dirty="0" smtClean="0">
                <a:latin typeface="Times New Roman" panose="02020603050405020304" pitchFamily="18" charset="0"/>
                <a:ea typeface="標楷體" pitchFamily="65" charset="-120"/>
                <a:cs typeface="Times New Roman" panose="02020603050405020304" pitchFamily="18" charset="0"/>
              </a:rPr>
              <a:t>.</a:t>
            </a:r>
            <a:r>
              <a:rPr lang="zh-TW" altLang="zh-TW" sz="2000" dirty="0">
                <a:solidFill>
                  <a:schemeClr val="tx1"/>
                </a:solidFill>
                <a:latin typeface="Times New Roman" panose="02020603050405020304" pitchFamily="18" charset="0"/>
                <a:ea typeface="標楷體" pitchFamily="65" charset="-120"/>
                <a:cs typeface="Times New Roman" panose="02020603050405020304" pitchFamily="18" charset="0"/>
              </a:rPr>
              <a:t>瞭解該公司</a:t>
            </a:r>
            <a:r>
              <a:rPr lang="zh-TW"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rPr>
              <a:t>存貨</a:t>
            </a:r>
            <a:r>
              <a:rPr lang="zh-TW" altLang="en-US" sz="2000" dirty="0" smtClean="0">
                <a:solidFill>
                  <a:schemeClr val="tx1"/>
                </a:solidFill>
                <a:latin typeface="Times New Roman" panose="02020603050405020304" pitchFamily="18" charset="0"/>
                <a:ea typeface="標楷體" pitchFamily="65" charset="-120"/>
                <a:cs typeface="Times New Roman" panose="02020603050405020304" pitchFamily="18" charset="0"/>
              </a:rPr>
              <a:t>性質、同業之會計處理及評價政策。</a:t>
            </a:r>
            <a:endParaRPr lang="en-US"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rPr>
              <a:t>2.</a:t>
            </a:r>
            <a:r>
              <a:rPr lang="zh-TW" altLang="en-US" sz="2000" dirty="0" smtClean="0">
                <a:solidFill>
                  <a:schemeClr val="tx1"/>
                </a:solidFill>
                <a:latin typeface="Times New Roman" panose="02020603050405020304" pitchFamily="18" charset="0"/>
                <a:ea typeface="標楷體" pitchFamily="65" charset="-120"/>
                <a:cs typeface="Times New Roman" panose="02020603050405020304" pitchFamily="18" charset="0"/>
              </a:rPr>
              <a:t>瞭解該特殊存貨會計處理是否符合</a:t>
            </a:r>
            <a:r>
              <a:rPr lang="en-US"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rPr>
              <a:t>IFRSs</a:t>
            </a:r>
            <a:r>
              <a:rPr lang="zh-TW" altLang="en-US" sz="2000" dirty="0" smtClean="0">
                <a:solidFill>
                  <a:schemeClr val="tx1"/>
                </a:solidFill>
                <a:latin typeface="Times New Roman" panose="02020603050405020304" pitchFamily="18" charset="0"/>
                <a:ea typeface="標楷體" pitchFamily="65" charset="-120"/>
                <a:cs typeface="Times New Roman" panose="02020603050405020304" pitchFamily="18" charset="0"/>
              </a:rPr>
              <a:t>或相關解釋函令</a:t>
            </a:r>
            <a:r>
              <a:rPr lang="zh-TW"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rPr>
              <a:t>之</a:t>
            </a:r>
            <a:r>
              <a:rPr lang="zh-TW" altLang="en-US" sz="2000" dirty="0" smtClean="0">
                <a:solidFill>
                  <a:schemeClr val="tx1"/>
                </a:solidFill>
                <a:latin typeface="Times New Roman" panose="02020603050405020304" pitchFamily="18" charset="0"/>
                <a:ea typeface="標楷體" pitchFamily="65" charset="-120"/>
                <a:cs typeface="Times New Roman" panose="02020603050405020304" pitchFamily="18" charset="0"/>
              </a:rPr>
              <a:t>規定。</a:t>
            </a:r>
            <a:endParaRPr lang="en-US" altLang="zh-TW" sz="2000" dirty="0">
              <a:solidFill>
                <a:schemeClr val="tx1"/>
              </a:solidFill>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solidFill>
                  <a:schemeClr val="tx1"/>
                </a:solidFill>
                <a:latin typeface="Times New Roman" panose="02020603050405020304" pitchFamily="18" charset="0"/>
                <a:ea typeface="標楷體" pitchFamily="65" charset="-120"/>
                <a:cs typeface="Times New Roman" panose="02020603050405020304" pitchFamily="18" charset="0"/>
              </a:rPr>
              <a:t>2</a:t>
            </a:r>
            <a:r>
              <a:rPr lang="en-US"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zh-TW" sz="2000" dirty="0">
                <a:solidFill>
                  <a:schemeClr val="tx1"/>
                </a:solidFill>
                <a:latin typeface="Times New Roman" panose="02020603050405020304" pitchFamily="18" charset="0"/>
                <a:ea typeface="標楷體" pitchFamily="65" charset="-120"/>
                <a:cs typeface="Times New Roman" panose="02020603050405020304" pitchFamily="18" charset="0"/>
              </a:rPr>
              <a:t>瞭解該公司存貨庫</a:t>
            </a:r>
            <a:r>
              <a:rPr lang="zh-TW"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rPr>
              <a:t>齡</a:t>
            </a:r>
            <a:r>
              <a:rPr lang="zh-TW" altLang="en-US" sz="20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rPr>
              <a:t>去化</a:t>
            </a:r>
            <a:r>
              <a:rPr lang="zh-TW" altLang="en-US" sz="2000" dirty="0" smtClean="0">
                <a:solidFill>
                  <a:schemeClr val="tx1"/>
                </a:solidFill>
                <a:latin typeface="Times New Roman" panose="02020603050405020304" pitchFamily="18" charset="0"/>
                <a:ea typeface="標楷體" pitchFamily="65" charset="-120"/>
                <a:cs typeface="Times New Roman" panose="02020603050405020304" pitchFamily="18" charset="0"/>
              </a:rPr>
              <a:t>情形及未來市場之供需狀況。 </a:t>
            </a:r>
            <a:endParaRPr lang="en-US" altLang="zh-TW" sz="2000" dirty="0">
              <a:solidFill>
                <a:schemeClr val="tx1"/>
              </a:solidFill>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solidFill>
                  <a:schemeClr val="tx1"/>
                </a:solidFill>
                <a:latin typeface="Times New Roman" panose="02020603050405020304" pitchFamily="18" charset="0"/>
                <a:ea typeface="標楷體" pitchFamily="65" charset="-120"/>
                <a:cs typeface="Times New Roman" panose="02020603050405020304" pitchFamily="18" charset="0"/>
              </a:rPr>
              <a:t>3</a:t>
            </a:r>
            <a:r>
              <a:rPr lang="en-US"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zh-TW" sz="2000" dirty="0">
                <a:solidFill>
                  <a:schemeClr val="tx1"/>
                </a:solidFill>
                <a:latin typeface="Times New Roman" panose="02020603050405020304" pitchFamily="18" charset="0"/>
                <a:ea typeface="標楷體" pitchFamily="65" charset="-120"/>
                <a:cs typeface="Times New Roman" panose="02020603050405020304" pitchFamily="18" charset="0"/>
              </a:rPr>
              <a:t>瞭解該公司存貨評價政策所採假設基礎之合理</a:t>
            </a:r>
            <a:r>
              <a:rPr lang="zh-TW"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rPr>
              <a:t>性</a:t>
            </a:r>
            <a:r>
              <a:rPr lang="zh-TW" altLang="en-US" sz="20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en-US"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solidFill>
                  <a:schemeClr val="tx1"/>
                </a:solidFill>
                <a:latin typeface="Times New Roman" panose="02020603050405020304" pitchFamily="18" charset="0"/>
                <a:ea typeface="標楷體" pitchFamily="65" charset="-120"/>
                <a:cs typeface="Times New Roman" panose="02020603050405020304" pitchFamily="18" charset="0"/>
              </a:rPr>
              <a:t> </a:t>
            </a:r>
            <a:r>
              <a:rPr lang="zh-TW" altLang="en-US" sz="2000" dirty="0" smtClean="0">
                <a:solidFill>
                  <a:schemeClr val="tx1"/>
                </a:solidFill>
                <a:latin typeface="Times New Roman" panose="02020603050405020304" pitchFamily="18" charset="0"/>
                <a:ea typeface="標楷體" pitchFamily="65" charset="-120"/>
                <a:cs typeface="Times New Roman" panose="02020603050405020304" pitchFamily="18" charset="0"/>
              </a:rPr>
              <a:t>  </a:t>
            </a:r>
            <a:r>
              <a:rPr lang="en-US"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標楷體" pitchFamily="65" charset="-120"/>
                <a:cs typeface="Times New Roman" panose="02020603050405020304" pitchFamily="18" charset="0"/>
              </a:rPr>
              <a:t>如有鑑價，應評估鑑價所採用方法與假設之合理性</a:t>
            </a:r>
            <a:r>
              <a:rPr lang="en-US" altLang="zh-TW" sz="20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endParaRPr lang="zh-TW" altLang="en-US" sz="2000" dirty="0">
              <a:solidFill>
                <a:schemeClr val="tx1"/>
              </a:solidFill>
              <a:latin typeface="Times New Roman" panose="02020603050405020304" pitchFamily="18" charset="0"/>
              <a:cs typeface="Times New Roman" panose="02020603050405020304" pitchFamily="18" charset="0"/>
            </a:endParaRPr>
          </a:p>
          <a:p>
            <a:pPr>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p:txBody>
      </p:sp>
      <p:sp>
        <p:nvSpPr>
          <p:cNvPr id="6" name="向左箭號 5"/>
          <p:cNvSpPr/>
          <p:nvPr/>
        </p:nvSpPr>
        <p:spPr>
          <a:xfrm rot="16200861">
            <a:off x="4567957" y="2290207"/>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z="1200" b="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pPr>
                <a:defRPr/>
              </a:pPr>
              <a:t>23</a:t>
            </a:fld>
            <a:endParaRPr lang="en-US" altLang="zh-TW" sz="1200" b="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50769241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0512" y="404664"/>
            <a:ext cx="8939212" cy="792088"/>
          </a:xfrm>
        </p:spPr>
        <p:txBody>
          <a:bodyPr anchor="ctr">
            <a:noAutofit/>
          </a:bodyPr>
          <a:lstStyle/>
          <a:p>
            <a:pPr>
              <a:defRPr/>
            </a:pPr>
            <a:r>
              <a:rPr lang="zh-TW" altLang="zh-TW" b="1" dirty="0">
                <a:solidFill>
                  <a:srgbClr val="C00000"/>
                </a:solidFill>
              </a:rPr>
              <a:t>未來年度之財測預估缺乏客觀明確之</a:t>
            </a:r>
            <a:r>
              <a:rPr lang="zh-TW" altLang="zh-TW" b="1" dirty="0" smtClean="0">
                <a:solidFill>
                  <a:srgbClr val="C00000"/>
                </a:solidFill>
              </a:rPr>
              <a:t>佐證</a:t>
            </a:r>
            <a:endParaRPr lang="zh-TW" altLang="en-US" sz="3200" b="1" dirty="0">
              <a:solidFill>
                <a:schemeClr val="accent3">
                  <a:lumMod val="75000"/>
                </a:schemeClr>
              </a:solidFill>
            </a:endParaRPr>
          </a:p>
        </p:txBody>
      </p:sp>
      <p:sp>
        <p:nvSpPr>
          <p:cNvPr id="7" name="圓角矩形 7"/>
          <p:cNvSpPr>
            <a:spLocks noChangeArrowheads="1"/>
          </p:cNvSpPr>
          <p:nvPr/>
        </p:nvSpPr>
        <p:spPr bwMode="auto">
          <a:xfrm>
            <a:off x="515387" y="1196752"/>
            <a:ext cx="8712968" cy="1303856"/>
          </a:xfrm>
          <a:prstGeom prst="roundRect">
            <a:avLst>
              <a:gd name="adj" fmla="val 16667"/>
            </a:avLst>
          </a:prstGeom>
          <a:solidFill>
            <a:srgbClr val="FFCC66"/>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r>
              <a:rPr lang="zh-TW" altLang="zh-TW" sz="2000" dirty="0">
                <a:latin typeface="標楷體" pitchFamily="65" charset="-120"/>
                <a:ea typeface="標楷體" pitchFamily="65" charset="-120"/>
              </a:rPr>
              <a:t>申請</a:t>
            </a:r>
            <a:r>
              <a:rPr lang="zh-TW" altLang="zh-TW" sz="2000" dirty="0" smtClean="0">
                <a:latin typeface="標楷體" pitchFamily="65" charset="-120"/>
                <a:ea typeface="標楷體" pitchFamily="65" charset="-120"/>
              </a:rPr>
              <a:t>公司</a:t>
            </a:r>
            <a:r>
              <a:rPr lang="zh-TW" altLang="en-US" sz="2000" dirty="0" smtClean="0">
                <a:latin typeface="標楷體" pitchFamily="65" charset="-120"/>
                <a:ea typeface="標楷體" pitchFamily="65" charset="-120"/>
              </a:rPr>
              <a:t>係以科技事業身分申請上櫃，營運呈現虧損且未</a:t>
            </a:r>
            <a:r>
              <a:rPr lang="zh-TW" altLang="en-US" sz="2000" dirty="0">
                <a:latin typeface="標楷體" pitchFamily="65" charset="-120"/>
                <a:ea typeface="標楷體" pitchFamily="65" charset="-120"/>
              </a:rPr>
              <a:t>具明顯改善之跡象</a:t>
            </a:r>
            <a:endParaRPr lang="en-US" altLang="zh-TW" sz="2000" dirty="0" smtClean="0">
              <a:latin typeface="標楷體" pitchFamily="65" charset="-120"/>
              <a:ea typeface="標楷體" pitchFamily="65" charset="-120"/>
            </a:endParaRPr>
          </a:p>
          <a:p>
            <a:pPr>
              <a:defRPr/>
            </a:pPr>
            <a:r>
              <a:rPr lang="zh-TW" altLang="en-US" sz="2000" dirty="0" smtClean="0">
                <a:latin typeface="標楷體" pitchFamily="65" charset="-120"/>
                <a:ea typeface="標楷體" pitchFamily="65" charset="-120"/>
              </a:rPr>
              <a:t>，但</a:t>
            </a:r>
            <a:r>
              <a:rPr lang="zh-TW" altLang="zh-TW" sz="2000" dirty="0" smtClean="0">
                <a:latin typeface="標楷體" pitchFamily="65" charset="-120"/>
                <a:ea typeface="標楷體" pitchFamily="65" charset="-120"/>
              </a:rPr>
              <a:t>預估</a:t>
            </a:r>
            <a:r>
              <a:rPr lang="zh-TW" altLang="zh-TW" sz="2000" dirty="0">
                <a:latin typeface="標楷體" pitchFamily="65" charset="-120"/>
                <a:ea typeface="標楷體" pitchFamily="65" charset="-120"/>
              </a:rPr>
              <a:t>送件</a:t>
            </a:r>
            <a:r>
              <a:rPr lang="zh-TW" altLang="zh-TW" sz="2000" dirty="0" smtClean="0">
                <a:latin typeface="標楷體" pitchFamily="65" charset="-120"/>
                <a:ea typeface="標楷體" pitchFamily="65" charset="-120"/>
              </a:rPr>
              <a:t>年度</a:t>
            </a:r>
            <a:r>
              <a:rPr lang="zh-TW" altLang="en-US" sz="2000" dirty="0" smtClean="0">
                <a:latin typeface="標楷體" pitchFamily="65" charset="-120"/>
                <a:ea typeface="標楷體" pitchFamily="65" charset="-120"/>
              </a:rPr>
              <a:t>可開始獲利</a:t>
            </a:r>
            <a:r>
              <a:rPr lang="zh-TW" altLang="zh-TW" sz="2000" dirty="0" smtClean="0">
                <a:latin typeface="標楷體" pitchFamily="65" charset="-120"/>
                <a:ea typeface="標楷體" pitchFamily="65" charset="-120"/>
              </a:rPr>
              <a:t>及</a:t>
            </a:r>
            <a:r>
              <a:rPr lang="zh-TW" altLang="zh-TW" sz="2000" dirty="0">
                <a:latin typeface="標楷體" pitchFamily="65" charset="-120"/>
                <a:ea typeface="標楷體" pitchFamily="65" charset="-120"/>
              </a:rPr>
              <a:t>未來</a:t>
            </a:r>
            <a:r>
              <a:rPr lang="zh-TW" altLang="zh-TW" sz="2000" dirty="0" smtClean="0">
                <a:latin typeface="標楷體" pitchFamily="65" charset="-120"/>
                <a:ea typeface="標楷體" pitchFamily="65" charset="-120"/>
              </a:rPr>
              <a:t>年度獲利</a:t>
            </a:r>
            <a:r>
              <a:rPr lang="zh-TW" altLang="en-US" sz="2000" dirty="0" smtClean="0">
                <a:latin typeface="標楷體" pitchFamily="65" charset="-120"/>
                <a:ea typeface="標楷體" pitchFamily="65" charset="-120"/>
              </a:rPr>
              <a:t>持續成長</a:t>
            </a:r>
            <a:r>
              <a:rPr lang="zh-TW"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惟</a:t>
            </a:r>
            <a:r>
              <a:rPr lang="zh-TW" altLang="en-US" sz="2000" dirty="0">
                <a:latin typeface="標楷體" pitchFamily="65" charset="-120"/>
                <a:ea typeface="標楷體" pitchFamily="65" charset="-120"/>
              </a:rPr>
              <a:t>未提出客觀</a:t>
            </a:r>
            <a:r>
              <a:rPr lang="zh-TW" altLang="zh-TW" sz="2000" dirty="0">
                <a:latin typeface="標楷體" pitchFamily="65" charset="-120"/>
                <a:ea typeface="標楷體" pitchFamily="65" charset="-120"/>
              </a:rPr>
              <a:t>合理</a:t>
            </a:r>
            <a:endParaRPr lang="en-US" altLang="zh-TW" sz="2000" dirty="0" smtClean="0">
              <a:latin typeface="標楷體" pitchFamily="65" charset="-120"/>
              <a:ea typeface="標楷體" pitchFamily="65" charset="-120"/>
            </a:endParaRPr>
          </a:p>
          <a:p>
            <a:pPr>
              <a:defRPr/>
            </a:pPr>
            <a:r>
              <a:rPr lang="zh-TW" altLang="zh-TW" sz="2000" dirty="0" smtClean="0">
                <a:latin typeface="標楷體" pitchFamily="65" charset="-120"/>
                <a:ea typeface="標楷體" pitchFamily="65" charset="-120"/>
              </a:rPr>
              <a:t>之</a:t>
            </a:r>
            <a:r>
              <a:rPr lang="zh-TW" altLang="en-US" sz="2000" dirty="0" smtClean="0">
                <a:latin typeface="標楷體" pitchFamily="65" charset="-120"/>
                <a:ea typeface="標楷體" pitchFamily="65" charset="-120"/>
              </a:rPr>
              <a:t>說明及</a:t>
            </a:r>
            <a:r>
              <a:rPr lang="zh-TW" altLang="zh-TW" sz="2000" dirty="0" smtClean="0">
                <a:latin typeface="標楷體" pitchFamily="65" charset="-120"/>
                <a:ea typeface="標楷體" pitchFamily="65" charset="-120"/>
              </a:rPr>
              <a:t>佐證資料</a:t>
            </a:r>
            <a:r>
              <a:rPr lang="zh-TW" altLang="en-US" sz="2000" dirty="0" smtClean="0">
                <a:latin typeface="標楷體" pitchFamily="65" charset="-120"/>
                <a:ea typeface="標楷體" pitchFamily="65" charset="-120"/>
              </a:rPr>
              <a:t>。</a:t>
            </a:r>
            <a:endParaRPr lang="en-US" altLang="zh-TW" sz="2000" dirty="0">
              <a:latin typeface="標楷體" pitchFamily="65" charset="-120"/>
              <a:ea typeface="標楷體" pitchFamily="65" charset="-120"/>
            </a:endParaRPr>
          </a:p>
          <a:p>
            <a:pPr>
              <a:defRPr/>
            </a:pPr>
            <a:endParaRPr lang="zh-TW" altLang="en-US" sz="2000" dirty="0">
              <a:latin typeface="標楷體" pitchFamily="65" charset="-120"/>
              <a:ea typeface="標楷體" pitchFamily="65" charset="-120"/>
            </a:endParaRPr>
          </a:p>
        </p:txBody>
      </p:sp>
      <p:sp>
        <p:nvSpPr>
          <p:cNvPr id="9" name="圓角矩形 8"/>
          <p:cNvSpPr/>
          <p:nvPr/>
        </p:nvSpPr>
        <p:spPr bwMode="auto">
          <a:xfrm>
            <a:off x="539246" y="3254589"/>
            <a:ext cx="8718048" cy="2093588"/>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raditional Arabic" panose="02020603050405020304" pitchFamily="18" charset="-78"/>
                <a:ea typeface="標楷體" pitchFamily="65" charset="-120"/>
                <a:cs typeface="Traditional Arabic" panose="02020603050405020304" pitchFamily="18" charset="-78"/>
              </a:rPr>
              <a:t>評估重點</a:t>
            </a:r>
            <a:endParaRPr lang="en-US" altLang="zh-TW" sz="2000" u="sng" dirty="0">
              <a:latin typeface="Traditional Arabic" panose="02020603050405020304" pitchFamily="18" charset="-78"/>
              <a:ea typeface="標楷體" pitchFamily="65" charset="-120"/>
              <a:cs typeface="Traditional Arabic" panose="02020603050405020304" pitchFamily="18" charset="-78"/>
            </a:endParaRPr>
          </a:p>
          <a:p>
            <a:pPr algn="ctr">
              <a:lnSpc>
                <a:spcPts val="1200"/>
              </a:lnSpc>
              <a:spcAft>
                <a:spcPts val="0"/>
              </a:spcAft>
              <a:defRPr/>
            </a:pP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000" dirty="0">
                <a:latin typeface="Traditional Arabic" panose="02020603050405020304" pitchFamily="18" charset="-78"/>
                <a:ea typeface="標楷體" pitchFamily="65" charset="-120"/>
                <a:cs typeface="Traditional Arabic" panose="02020603050405020304" pitchFamily="18" charset="-78"/>
              </a:rPr>
              <a:t>1</a:t>
            </a:r>
            <a:r>
              <a:rPr lang="en-US" altLang="zh-TW" sz="2000" dirty="0" smtClean="0">
                <a:latin typeface="Traditional Arabic" panose="02020603050405020304" pitchFamily="18" charset="-78"/>
                <a:ea typeface="標楷體" pitchFamily="65" charset="-120"/>
                <a:cs typeface="Traditional Arabic" panose="02020603050405020304" pitchFamily="18" charset="-78"/>
              </a:rPr>
              <a:t>.</a:t>
            </a:r>
            <a:r>
              <a:rPr lang="zh-TW" altLang="zh-TW" sz="2000" dirty="0">
                <a:latin typeface="Traditional Arabic" panose="02020603050405020304" pitchFamily="18" charset="-78"/>
                <a:ea typeface="標楷體" pitchFamily="65" charset="-120"/>
                <a:cs typeface="Traditional Arabic" panose="02020603050405020304" pitchFamily="18" charset="-78"/>
              </a:rPr>
              <a:t>瞭解該公司過去營運虧損之原因</a:t>
            </a:r>
            <a:r>
              <a:rPr lang="zh-TW" altLang="en-US" sz="2000" dirty="0" smtClean="0">
                <a:latin typeface="Traditional Arabic" panose="02020603050405020304" pitchFamily="18" charset="-78"/>
                <a:ea typeface="標楷體" pitchFamily="65" charset="-120"/>
                <a:cs typeface="Traditional Arabic" panose="02020603050405020304" pitchFamily="18" charset="-78"/>
              </a:rPr>
              <a:t>。</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000" dirty="0">
                <a:latin typeface="Traditional Arabic" panose="02020603050405020304" pitchFamily="18" charset="-78"/>
                <a:ea typeface="標楷體" pitchFamily="65" charset="-120"/>
                <a:cs typeface="Traditional Arabic" panose="02020603050405020304" pitchFamily="18" charset="-78"/>
              </a:rPr>
              <a:t>2</a:t>
            </a:r>
            <a:r>
              <a:rPr lang="en-US" altLang="zh-TW" sz="2000" dirty="0" smtClean="0">
                <a:latin typeface="Traditional Arabic" panose="02020603050405020304" pitchFamily="18" charset="-78"/>
                <a:ea typeface="標楷體" pitchFamily="65" charset="-120"/>
                <a:cs typeface="Traditional Arabic" panose="02020603050405020304" pitchFamily="18" charset="-78"/>
              </a:rPr>
              <a:t>.</a:t>
            </a:r>
            <a:r>
              <a:rPr lang="zh-TW" altLang="zh-TW" sz="2000" dirty="0">
                <a:latin typeface="Traditional Arabic" panose="02020603050405020304" pitchFamily="18" charset="-78"/>
                <a:ea typeface="標楷體" pitchFamily="65" charset="-120"/>
                <a:cs typeface="Traditional Arabic" panose="02020603050405020304" pitchFamily="18" charset="-78"/>
              </a:rPr>
              <a:t>瞭解該公司營運是否已明顯改善</a:t>
            </a:r>
            <a:r>
              <a:rPr lang="zh-TW" altLang="en-US" sz="2000" dirty="0">
                <a:latin typeface="Traditional Arabic" panose="02020603050405020304" pitchFamily="18" charset="-78"/>
                <a:ea typeface="標楷體" pitchFamily="65" charset="-120"/>
                <a:cs typeface="Traditional Arabic" panose="02020603050405020304" pitchFamily="18" charset="-78"/>
              </a:rPr>
              <a:t>。</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000" dirty="0">
                <a:latin typeface="Traditional Arabic" panose="02020603050405020304" pitchFamily="18" charset="-78"/>
                <a:ea typeface="標楷體" pitchFamily="65" charset="-120"/>
                <a:cs typeface="Traditional Arabic" panose="02020603050405020304" pitchFamily="18" charset="-78"/>
              </a:rPr>
              <a:t>3.</a:t>
            </a:r>
            <a:r>
              <a:rPr lang="zh-TW" altLang="zh-TW" sz="2000" dirty="0">
                <a:solidFill>
                  <a:schemeClr val="tx1"/>
                </a:solidFill>
                <a:latin typeface="Traditional Arabic" panose="02020603050405020304" pitchFamily="18" charset="-78"/>
                <a:ea typeface="標楷體" pitchFamily="65" charset="-120"/>
                <a:cs typeface="Traditional Arabic" panose="02020603050405020304" pitchFamily="18" charset="-78"/>
              </a:rPr>
              <a:t>瞭解該公司財</a:t>
            </a:r>
            <a:r>
              <a:rPr lang="zh-TW" altLang="zh-TW" sz="2000" dirty="0" smtClean="0">
                <a:solidFill>
                  <a:schemeClr val="tx1"/>
                </a:solidFill>
                <a:latin typeface="Traditional Arabic" panose="02020603050405020304" pitchFamily="18" charset="-78"/>
                <a:ea typeface="標楷體" pitchFamily="65" charset="-120"/>
                <a:cs typeface="Traditional Arabic" panose="02020603050405020304" pitchFamily="18" charset="-78"/>
              </a:rPr>
              <a:t>測</a:t>
            </a:r>
            <a:r>
              <a:rPr lang="zh-TW" altLang="en-US" sz="2000" dirty="0" smtClean="0">
                <a:solidFill>
                  <a:schemeClr val="tx1"/>
                </a:solidFill>
                <a:latin typeface="Traditional Arabic" panose="02020603050405020304" pitchFamily="18" charset="-78"/>
                <a:ea typeface="標楷體" pitchFamily="65" charset="-120"/>
                <a:cs typeface="Traditional Arabic" panose="02020603050405020304" pitchFamily="18" charset="-78"/>
              </a:rPr>
              <a:t>編製</a:t>
            </a:r>
            <a:r>
              <a:rPr lang="zh-TW" altLang="zh-TW" sz="2000" dirty="0" smtClean="0">
                <a:solidFill>
                  <a:schemeClr val="tx1"/>
                </a:solidFill>
                <a:latin typeface="Traditional Arabic" panose="02020603050405020304" pitchFamily="18" charset="-78"/>
                <a:ea typeface="標楷體" pitchFamily="65" charset="-120"/>
                <a:cs typeface="Traditional Arabic" panose="02020603050405020304" pitchFamily="18" charset="-78"/>
              </a:rPr>
              <a:t>基礎</a:t>
            </a:r>
            <a:r>
              <a:rPr lang="zh-TW" altLang="zh-TW" sz="2000" dirty="0">
                <a:solidFill>
                  <a:schemeClr val="tx1"/>
                </a:solidFill>
                <a:latin typeface="Traditional Arabic" panose="02020603050405020304" pitchFamily="18" charset="-78"/>
                <a:ea typeface="標楷體" pitchFamily="65" charset="-120"/>
                <a:cs typeface="Traditional Arabic" panose="02020603050405020304" pitchFamily="18" charset="-78"/>
              </a:rPr>
              <a:t>之合理</a:t>
            </a:r>
            <a:r>
              <a:rPr lang="zh-TW" altLang="zh-TW" sz="2000" dirty="0" smtClean="0">
                <a:solidFill>
                  <a:schemeClr val="tx1"/>
                </a:solidFill>
                <a:latin typeface="Traditional Arabic" panose="02020603050405020304" pitchFamily="18" charset="-78"/>
                <a:ea typeface="標楷體" pitchFamily="65" charset="-120"/>
                <a:cs typeface="Traditional Arabic" panose="02020603050405020304" pitchFamily="18" charset="-78"/>
              </a:rPr>
              <a:t>性</a:t>
            </a:r>
            <a:r>
              <a:rPr lang="zh-TW" altLang="en-US" sz="2000" dirty="0" smtClean="0">
                <a:solidFill>
                  <a:schemeClr val="tx1"/>
                </a:solidFill>
                <a:latin typeface="Traditional Arabic" panose="02020603050405020304" pitchFamily="18" charset="-78"/>
                <a:ea typeface="標楷體" pitchFamily="65" charset="-120"/>
                <a:cs typeface="Traditional Arabic" panose="02020603050405020304" pitchFamily="18" charset="-78"/>
              </a:rPr>
              <a:t>及是否佐以客觀之證據</a:t>
            </a:r>
            <a:r>
              <a:rPr lang="en-US" altLang="zh-TW" sz="2000" dirty="0" smtClean="0">
                <a:solidFill>
                  <a:schemeClr val="tx1"/>
                </a:solidFill>
                <a:latin typeface="+mj-ea"/>
                <a:ea typeface="+mj-ea"/>
                <a:cs typeface="Traditional Arabic" panose="02020603050405020304" pitchFamily="18" charset="-78"/>
              </a:rPr>
              <a:t>(</a:t>
            </a:r>
            <a:r>
              <a:rPr lang="zh-TW" altLang="en-US" sz="2000" dirty="0" smtClean="0">
                <a:solidFill>
                  <a:schemeClr val="tx1"/>
                </a:solidFill>
                <a:latin typeface="Traditional Arabic" panose="02020603050405020304" pitchFamily="18" charset="-78"/>
                <a:ea typeface="標楷體" pitchFamily="65" charset="-120"/>
                <a:cs typeface="Traditional Arabic" panose="02020603050405020304" pitchFamily="18" charset="-78"/>
              </a:rPr>
              <a:t>如外部機構之</a:t>
            </a:r>
            <a:endParaRPr lang="en-US" altLang="zh-TW" sz="2000" dirty="0" smtClean="0">
              <a:solidFill>
                <a:schemeClr val="tx1"/>
              </a:solidFill>
              <a:latin typeface="Traditional Arabic" panose="02020603050405020304" pitchFamily="18" charset="-78"/>
              <a:ea typeface="標楷體" pitchFamily="65" charset="-120"/>
              <a:cs typeface="Traditional Arabic" panose="02020603050405020304" pitchFamily="18" charset="-78"/>
            </a:endParaRPr>
          </a:p>
          <a:p>
            <a:pPr>
              <a:defRPr/>
            </a:pPr>
            <a:r>
              <a:rPr lang="zh-TW" altLang="en-US" sz="2000" dirty="0">
                <a:solidFill>
                  <a:schemeClr val="tx1"/>
                </a:solidFill>
                <a:latin typeface="Traditional Arabic" panose="02020603050405020304" pitchFamily="18" charset="-78"/>
                <a:ea typeface="標楷體" pitchFamily="65" charset="-120"/>
                <a:cs typeface="Traditional Arabic" panose="02020603050405020304" pitchFamily="18" charset="-78"/>
              </a:rPr>
              <a:t> </a:t>
            </a:r>
            <a:r>
              <a:rPr lang="zh-TW" altLang="en-US" sz="2000" dirty="0" smtClean="0">
                <a:solidFill>
                  <a:schemeClr val="tx1"/>
                </a:solidFill>
                <a:latin typeface="Traditional Arabic" panose="02020603050405020304" pitchFamily="18" charset="-78"/>
                <a:ea typeface="標楷體" pitchFamily="65" charset="-120"/>
                <a:cs typeface="Traditional Arabic" panose="02020603050405020304" pitchFamily="18" charset="-78"/>
              </a:rPr>
              <a:t>  產業分析、市場供需狀況或同業比較資料等</a:t>
            </a:r>
            <a:r>
              <a:rPr lang="en-US" altLang="zh-TW" sz="2000" dirty="0" smtClean="0">
                <a:solidFill>
                  <a:schemeClr val="tx1"/>
                </a:solidFill>
                <a:latin typeface="+mj-ea"/>
                <a:ea typeface="+mj-ea"/>
                <a:cs typeface="Traditional Arabic" panose="02020603050405020304" pitchFamily="18" charset="-78"/>
              </a:rPr>
              <a:t>)</a:t>
            </a:r>
            <a:r>
              <a:rPr lang="zh-TW" altLang="en-US" sz="2000" dirty="0" smtClean="0">
                <a:solidFill>
                  <a:schemeClr val="tx1"/>
                </a:solidFill>
                <a:latin typeface="Traditional Arabic" panose="02020603050405020304" pitchFamily="18" charset="-78"/>
                <a:ea typeface="標楷體" pitchFamily="65" charset="-120"/>
                <a:cs typeface="Traditional Arabic" panose="02020603050405020304" pitchFamily="18" charset="-78"/>
              </a:rPr>
              <a:t>。</a:t>
            </a:r>
            <a:endParaRPr lang="en-US" altLang="zh-TW" sz="2000" dirty="0">
              <a:solidFill>
                <a:schemeClr val="tx1"/>
              </a:solidFill>
              <a:latin typeface="Traditional Arabic" panose="02020603050405020304" pitchFamily="18" charset="-78"/>
              <a:ea typeface="標楷體" pitchFamily="65" charset="-120"/>
              <a:cs typeface="Traditional Arabic" panose="02020603050405020304" pitchFamily="18" charset="-78"/>
            </a:endParaRPr>
          </a:p>
        </p:txBody>
      </p:sp>
      <p:sp>
        <p:nvSpPr>
          <p:cNvPr id="6" name="向左箭號 5"/>
          <p:cNvSpPr/>
          <p:nvPr/>
        </p:nvSpPr>
        <p:spPr>
          <a:xfrm rot="16200861">
            <a:off x="4558412" y="2527136"/>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z="1200" b="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pPr>
                <a:defRPr/>
              </a:pPr>
              <a:t>24</a:t>
            </a:fld>
            <a:endParaRPr lang="en-US" altLang="zh-TW" sz="1200" b="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9116484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1458" y="332656"/>
            <a:ext cx="9009062" cy="855241"/>
          </a:xfrm>
        </p:spPr>
        <p:txBody>
          <a:bodyPr>
            <a:normAutofit/>
          </a:bodyPr>
          <a:lstStyle/>
          <a:p>
            <a:pPr>
              <a:defRPr/>
            </a:pPr>
            <a:r>
              <a:rPr lang="zh-TW" altLang="en-US" b="1" dirty="0">
                <a:solidFill>
                  <a:srgbClr val="C00000"/>
                </a:solidFill>
              </a:rPr>
              <a:t>依「行業」特性應取具相關合規</a:t>
            </a:r>
            <a:r>
              <a:rPr lang="zh-TW" altLang="en-US" b="1" dirty="0" smtClean="0">
                <a:solidFill>
                  <a:srgbClr val="C00000"/>
                </a:solidFill>
              </a:rPr>
              <a:t>執照</a:t>
            </a:r>
            <a:endParaRPr lang="zh-TW" altLang="en-US" b="1" dirty="0">
              <a:solidFill>
                <a:srgbClr val="C00000"/>
              </a:solidFill>
            </a:endParaRPr>
          </a:p>
        </p:txBody>
      </p:sp>
      <p:sp>
        <p:nvSpPr>
          <p:cNvPr id="6144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微軟正黑體" pitchFamily="34"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微軟正黑體" pitchFamily="34"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微軟正黑體" pitchFamily="34"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ea typeface="微軟正黑體" pitchFamily="34"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ea typeface="微軟正黑體" pitchFamily="34"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9pPr>
          </a:lstStyle>
          <a:p>
            <a:pPr eaLnBrk="1" hangingPunct="1">
              <a:spcBef>
                <a:spcPct val="0"/>
              </a:spcBef>
              <a:buClrTx/>
              <a:buSzTx/>
              <a:buFontTx/>
              <a:buNone/>
            </a:pPr>
            <a:fld id="{98DFE897-5C87-4080-8C7F-EA9123360803}" type="slidenum">
              <a:rPr lang="zh-TW" altLang="en-US" sz="1200" smtClean="0">
                <a:solidFill>
                  <a:srgbClr val="B5A788"/>
                </a:solidFill>
                <a:latin typeface="Times New Roman" pitchFamily="18" charset="0"/>
                <a:ea typeface="標楷體" pitchFamily="65" charset="-120"/>
              </a:rPr>
              <a:pPr eaLnBrk="1" hangingPunct="1">
                <a:spcBef>
                  <a:spcPct val="0"/>
                </a:spcBef>
                <a:buClrTx/>
                <a:buSzTx/>
                <a:buFontTx/>
                <a:buNone/>
              </a:pPr>
              <a:t>25</a:t>
            </a:fld>
            <a:endParaRPr lang="zh-TW" altLang="en-US" sz="1200" smtClean="0">
              <a:solidFill>
                <a:srgbClr val="B5A788"/>
              </a:solidFill>
              <a:latin typeface="Times New Roman" pitchFamily="18" charset="0"/>
              <a:ea typeface="標楷體" pitchFamily="65" charset="-120"/>
            </a:endParaRPr>
          </a:p>
        </p:txBody>
      </p:sp>
      <p:sp>
        <p:nvSpPr>
          <p:cNvPr id="6" name="圓角矩形 7"/>
          <p:cNvSpPr>
            <a:spLocks noChangeArrowheads="1"/>
          </p:cNvSpPr>
          <p:nvPr/>
        </p:nvSpPr>
        <p:spPr bwMode="auto">
          <a:xfrm>
            <a:off x="992561" y="1340768"/>
            <a:ext cx="8206858" cy="1139196"/>
          </a:xfrm>
          <a:prstGeom prst="roundRect">
            <a:avLst>
              <a:gd name="adj" fmla="val 16667"/>
            </a:avLst>
          </a:prstGeom>
          <a:solidFill>
            <a:srgbClr val="FFFF99"/>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just">
              <a:spcBef>
                <a:spcPts val="1200"/>
              </a:spcBef>
              <a:defRPr/>
            </a:pPr>
            <a:r>
              <a:rPr kumimoji="0" lang="zh-TW" altLang="en-US" sz="2000" dirty="0" smtClean="0">
                <a:solidFill>
                  <a:prstClr val="black"/>
                </a:solidFill>
                <a:latin typeface="標楷體" pitchFamily="65" charset="-120"/>
                <a:ea typeface="標楷體" pitchFamily="65" charset="-120"/>
              </a:rPr>
              <a:t>申請公司從事餐飲服務連鎖業，送件時仍有多家已開業之門店未取具相</a:t>
            </a:r>
            <a:endParaRPr kumimoji="0" lang="en-US" altLang="zh-TW" sz="2000" dirty="0" smtClean="0">
              <a:solidFill>
                <a:prstClr val="black"/>
              </a:solidFill>
              <a:latin typeface="標楷體" pitchFamily="65" charset="-120"/>
              <a:ea typeface="標楷體" pitchFamily="65" charset="-120"/>
            </a:endParaRPr>
          </a:p>
          <a:p>
            <a:pPr algn="just">
              <a:defRPr/>
            </a:pPr>
            <a:r>
              <a:rPr kumimoji="0" lang="zh-TW" altLang="en-US" sz="2000" dirty="0" smtClean="0">
                <a:solidFill>
                  <a:prstClr val="black"/>
                </a:solidFill>
                <a:latin typeface="標楷體" pitchFamily="65" charset="-120"/>
                <a:ea typeface="標楷體" pitchFamily="65" charset="-120"/>
              </a:rPr>
              <a:t>關執照</a:t>
            </a:r>
            <a:r>
              <a:rPr kumimoji="0" lang="en-US" altLang="zh-TW" sz="2000" dirty="0" smtClean="0">
                <a:solidFill>
                  <a:prstClr val="black"/>
                </a:solidFill>
                <a:latin typeface="標楷體" pitchFamily="65" charset="-120"/>
                <a:ea typeface="標楷體" pitchFamily="65" charset="-120"/>
              </a:rPr>
              <a:t>(</a:t>
            </a:r>
            <a:r>
              <a:rPr kumimoji="0" lang="zh-TW" altLang="en-US" sz="2000" dirty="0" smtClean="0">
                <a:solidFill>
                  <a:prstClr val="black"/>
                </a:solidFill>
                <a:latin typeface="標楷體" pitchFamily="65" charset="-120"/>
                <a:ea typeface="標楷體" pitchFamily="65" charset="-120"/>
              </a:rPr>
              <a:t>如：餐飲服務許可證</a:t>
            </a:r>
            <a:r>
              <a:rPr kumimoji="0" lang="en-US" altLang="zh-TW" sz="2000" dirty="0" smtClean="0">
                <a:solidFill>
                  <a:prstClr val="black"/>
                </a:solidFill>
                <a:latin typeface="標楷體" pitchFamily="65" charset="-120"/>
                <a:ea typeface="標楷體" pitchFamily="65" charset="-120"/>
              </a:rPr>
              <a:t>/</a:t>
            </a:r>
            <a:r>
              <a:rPr kumimoji="0" lang="zh-TW" altLang="en-US" sz="2000" dirty="0" smtClean="0">
                <a:solidFill>
                  <a:prstClr val="black"/>
                </a:solidFill>
                <a:latin typeface="標楷體" pitchFamily="65" charset="-120"/>
                <a:ea typeface="標楷體" pitchFamily="65" charset="-120"/>
              </a:rPr>
              <a:t>食品流通許可證、營業執照等</a:t>
            </a:r>
            <a:r>
              <a:rPr kumimoji="0" lang="en-US" altLang="zh-TW" sz="2000" dirty="0" smtClean="0">
                <a:solidFill>
                  <a:prstClr val="black"/>
                </a:solidFill>
                <a:latin typeface="標楷體" pitchFamily="65" charset="-120"/>
                <a:ea typeface="標楷體" pitchFamily="65" charset="-120"/>
              </a:rPr>
              <a:t>)</a:t>
            </a:r>
            <a:r>
              <a:rPr kumimoji="0" lang="zh-TW" altLang="en-US" sz="2000" dirty="0" smtClean="0">
                <a:solidFill>
                  <a:prstClr val="black"/>
                </a:solidFill>
                <a:latin typeface="標楷體" pitchFamily="65" charset="-120"/>
                <a:ea typeface="標楷體" pitchFamily="65" charset="-120"/>
              </a:rPr>
              <a:t>。</a:t>
            </a:r>
            <a:endParaRPr kumimoji="0" lang="zh-TW" altLang="en-US" sz="2000" dirty="0">
              <a:solidFill>
                <a:prstClr val="black"/>
              </a:solidFill>
              <a:latin typeface="標楷體" pitchFamily="65" charset="-120"/>
              <a:ea typeface="標楷體" pitchFamily="65" charset="-120"/>
            </a:endParaRPr>
          </a:p>
        </p:txBody>
      </p:sp>
      <p:sp>
        <p:nvSpPr>
          <p:cNvPr id="8" name="圓角矩形 7"/>
          <p:cNvSpPr/>
          <p:nvPr/>
        </p:nvSpPr>
        <p:spPr bwMode="auto">
          <a:xfrm>
            <a:off x="992560" y="3212976"/>
            <a:ext cx="8328925" cy="309634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Times New Roman" panose="02020603050405020304" pitchFamily="18" charset="0"/>
                <a:ea typeface="標楷體" pitchFamily="65" charset="-120"/>
                <a:cs typeface="Times New Roman" panose="02020603050405020304" pitchFamily="18" charset="0"/>
              </a:rPr>
              <a:t>審查重點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marL="216000" indent="-261938" algn="just" hangingPunct="0">
              <a:defRPr/>
            </a:pPr>
            <a:r>
              <a:rPr lang="en-US" altLang="zh-TW" sz="2000" dirty="0">
                <a:latin typeface="Times New Roman" pitchFamily="18" charset="0"/>
                <a:ea typeface="標楷體" pitchFamily="65" charset="-120"/>
                <a:cs typeface="Times New Roman" pitchFamily="18" charset="0"/>
              </a:rPr>
              <a:t>1.</a:t>
            </a:r>
            <a:r>
              <a:rPr kumimoji="0" lang="zh-TW" altLang="zh-TW" sz="2000" dirty="0">
                <a:solidFill>
                  <a:prstClr val="black"/>
                </a:solidFill>
                <a:latin typeface="Times New Roman" panose="02020603050405020304" pitchFamily="18" charset="0"/>
                <a:ea typeface="標楷體" pitchFamily="65" charset="-120"/>
                <a:cs typeface="Times New Roman" panose="02020603050405020304" pitchFamily="18" charset="0"/>
              </a:rPr>
              <a:t>瞭解</a:t>
            </a:r>
            <a:r>
              <a:rPr kumimoji="0"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該公司行業特性及開業前之辦證流程、推薦證券商未於公司送件前</a:t>
            </a:r>
            <a:endParaRPr kumimoji="0"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endParaRPr>
          </a:p>
          <a:p>
            <a:pPr marL="216000" indent="-261938" algn="just" hangingPunct="0">
              <a:defRPr/>
            </a:pPr>
            <a:r>
              <a:rPr kumimoji="0"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   輔導完成改善之原因</a:t>
            </a:r>
            <a:r>
              <a:rPr kumimoji="0" lang="zh-TW" altLang="zh-TW" sz="2000" dirty="0">
                <a:solidFill>
                  <a:prstClr val="black"/>
                </a:solidFill>
                <a:latin typeface="Times New Roman" panose="02020603050405020304" pitchFamily="18" charset="0"/>
                <a:ea typeface="標楷體" pitchFamily="65" charset="-120"/>
                <a:cs typeface="Times New Roman" panose="02020603050405020304" pitchFamily="18" charset="0"/>
              </a:rPr>
              <a:t>。</a:t>
            </a:r>
            <a:endParaRPr kumimoji="0"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endParaRPr>
          </a:p>
          <a:p>
            <a:pPr marL="216000" indent="-261938" algn="just" hangingPunct="0">
              <a:defRPr/>
            </a:pPr>
            <a:r>
              <a:rPr kumimoji="0"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rPr>
              <a:t>2.</a:t>
            </a:r>
            <a:r>
              <a:rPr lang="zh-TW" altLang="en-US" sz="2000" dirty="0">
                <a:latin typeface="Times New Roman" pitchFamily="18" charset="0"/>
                <a:ea typeface="標楷體" pitchFamily="65" charset="-120"/>
                <a:cs typeface="Times New Roman" pitchFamily="18" charset="0"/>
              </a:rPr>
              <a:t>瞭解該公司營業據點</a:t>
            </a:r>
            <a:r>
              <a:rPr lang="en-US" altLang="zh-TW" sz="2000" dirty="0">
                <a:latin typeface="Times New Roman" pitchFamily="18" charset="0"/>
                <a:ea typeface="標楷體" pitchFamily="65" charset="-120"/>
                <a:cs typeface="Times New Roman" pitchFamily="18" charset="0"/>
              </a:rPr>
              <a:t>(</a:t>
            </a:r>
            <a:r>
              <a:rPr lang="zh-TW" altLang="en-US" sz="2000" dirty="0">
                <a:latin typeface="Times New Roman" pitchFamily="18" charset="0"/>
                <a:ea typeface="標楷體" pitchFamily="65" charset="-120"/>
                <a:cs typeface="Times New Roman" pitchFamily="18" charset="0"/>
              </a:rPr>
              <a:t>含直營店及加盟店</a:t>
            </a:r>
            <a:r>
              <a:rPr lang="en-US" altLang="zh-TW" sz="2000" dirty="0">
                <a:latin typeface="Times New Roman" pitchFamily="18" charset="0"/>
                <a:ea typeface="標楷體" pitchFamily="65" charset="-120"/>
                <a:cs typeface="Times New Roman" pitchFamily="18" charset="0"/>
              </a:rPr>
              <a:t>)</a:t>
            </a:r>
            <a:r>
              <a:rPr lang="zh-TW" altLang="en-US" sz="2000" dirty="0">
                <a:latin typeface="Times New Roman" pitchFamily="18" charset="0"/>
                <a:ea typeface="標楷體" pitchFamily="65" charset="-120"/>
                <a:cs typeface="Times New Roman" pitchFamily="18" charset="0"/>
              </a:rPr>
              <a:t>合規執照取得情形、非合規情</a:t>
            </a:r>
            <a:endParaRPr lang="en-US" altLang="zh-TW" sz="2000" dirty="0">
              <a:latin typeface="Times New Roman" pitchFamily="18" charset="0"/>
              <a:ea typeface="標楷體" pitchFamily="65" charset="-120"/>
              <a:cs typeface="Times New Roman" pitchFamily="18" charset="0"/>
            </a:endParaRPr>
          </a:p>
          <a:p>
            <a:pPr marL="216000" indent="-261938" algn="just" hangingPunct="0">
              <a:defRPr/>
            </a:pPr>
            <a:r>
              <a:rPr lang="zh-TW" altLang="en-US" sz="2000" dirty="0">
                <a:latin typeface="Times New Roman" pitchFamily="18" charset="0"/>
                <a:ea typeface="標楷體" pitchFamily="65" charset="-120"/>
                <a:cs typeface="Times New Roman" pitchFamily="18" charset="0"/>
              </a:rPr>
              <a:t>   況下之法律及稅務風險、律師有無依行業特性出具相關合規意見</a:t>
            </a:r>
            <a:r>
              <a:rPr lang="zh-TW" altLang="zh-TW" sz="2000" dirty="0">
                <a:latin typeface="Times New Roman" pitchFamily="18" charset="0"/>
                <a:ea typeface="標楷體" pitchFamily="65" charset="-120"/>
                <a:cs typeface="Times New Roman" pitchFamily="18" charset="0"/>
              </a:rPr>
              <a:t>。</a:t>
            </a:r>
            <a:endParaRPr lang="en-US" altLang="zh-TW" sz="2000" dirty="0">
              <a:latin typeface="Times New Roman" pitchFamily="18" charset="0"/>
              <a:ea typeface="標楷體" pitchFamily="65" charset="-120"/>
              <a:cs typeface="Times New Roman" pitchFamily="18" charset="0"/>
            </a:endParaRPr>
          </a:p>
          <a:p>
            <a:pPr marL="216000" indent="-261938" algn="just" hangingPunct="0">
              <a:defRPr/>
            </a:pPr>
            <a:r>
              <a:rPr lang="en-US" altLang="zh-TW" sz="2000" dirty="0">
                <a:latin typeface="Times New Roman" pitchFamily="18" charset="0"/>
                <a:ea typeface="標楷體" pitchFamily="65" charset="-120"/>
                <a:cs typeface="Times New Roman" pitchFamily="18" charset="0"/>
              </a:rPr>
              <a:t>3.</a:t>
            </a:r>
            <a:r>
              <a:rPr lang="zh-TW" altLang="en-US" sz="2000" dirty="0">
                <a:latin typeface="Times New Roman" pitchFamily="18" charset="0"/>
                <a:ea typeface="標楷體" pitchFamily="65" charset="-120"/>
                <a:cs typeface="Times New Roman" pitchFamily="18" charset="0"/>
              </a:rPr>
              <a:t>瞭解該公司是否建置完善之內控機制，管理各項合規執照之取得進度</a:t>
            </a:r>
            <a:r>
              <a:rPr kumimoji="0"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及</a:t>
            </a:r>
            <a:endParaRPr kumimoji="0"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endParaRPr>
          </a:p>
          <a:p>
            <a:pPr marL="216000" indent="-261938" algn="just" hangingPunct="0">
              <a:defRPr/>
            </a:pPr>
            <a:r>
              <a:rPr kumimoji="0"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   合規開業之落實情形。簽證會計師針對相關內控機制之查核情形及意見，</a:t>
            </a:r>
            <a:endParaRPr kumimoji="0"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endParaRPr>
          </a:p>
          <a:p>
            <a:pPr marL="216000" indent="-261938" algn="just" hangingPunct="0">
              <a:defRPr/>
            </a:pPr>
            <a:r>
              <a:rPr kumimoji="0"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   及為何未落實執行仍出具無保留意見</a:t>
            </a:r>
            <a:r>
              <a:rPr kumimoji="0"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a:t>
            </a:r>
            <a:endParaRPr kumimoji="0"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071" y="2598737"/>
            <a:ext cx="7318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504479"/>
      </p:ext>
    </p:extLst>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4528" y="116632"/>
            <a:ext cx="9009062" cy="1143000"/>
          </a:xfrm>
        </p:spPr>
        <p:txBody>
          <a:bodyPr>
            <a:normAutofit/>
          </a:bodyPr>
          <a:lstStyle/>
          <a:p>
            <a:pPr>
              <a:defRPr/>
            </a:pPr>
            <a:r>
              <a:rPr lang="zh-TW" altLang="en-US" b="1" dirty="0">
                <a:solidFill>
                  <a:srgbClr val="C00000"/>
                </a:solidFill>
              </a:rPr>
              <a:t>推薦證券商與會計師對申請公司</a:t>
            </a:r>
            <a:r>
              <a:rPr lang="en-US" altLang="zh-TW" b="1" dirty="0">
                <a:solidFill>
                  <a:srgbClr val="C00000"/>
                </a:solidFill>
              </a:rPr>
              <a:t/>
            </a:r>
            <a:br>
              <a:rPr lang="en-US" altLang="zh-TW" b="1" dirty="0">
                <a:solidFill>
                  <a:srgbClr val="C00000"/>
                </a:solidFill>
              </a:rPr>
            </a:br>
            <a:r>
              <a:rPr lang="zh-TW" altLang="en-US" b="1" dirty="0">
                <a:solidFill>
                  <a:srgbClr val="C00000"/>
                </a:solidFill>
              </a:rPr>
              <a:t> </a:t>
            </a:r>
            <a:r>
              <a:rPr lang="zh-TW" altLang="en-US" b="1" dirty="0" smtClean="0">
                <a:solidFill>
                  <a:srgbClr val="C00000"/>
                </a:solidFill>
              </a:rPr>
              <a:t>財務</a:t>
            </a:r>
            <a:r>
              <a:rPr lang="zh-TW" altLang="en-US" b="1" dirty="0">
                <a:solidFill>
                  <a:srgbClr val="C00000"/>
                </a:solidFill>
              </a:rPr>
              <a:t>業務處理等各項評估應</a:t>
            </a:r>
            <a:r>
              <a:rPr lang="zh-TW" altLang="en-US" b="1" dirty="0" smtClean="0">
                <a:solidFill>
                  <a:srgbClr val="C00000"/>
                </a:solidFill>
              </a:rPr>
              <a:t>一致</a:t>
            </a:r>
            <a:endParaRPr lang="zh-TW" altLang="en-US" b="1" dirty="0">
              <a:solidFill>
                <a:srgbClr val="C00000"/>
              </a:solidFill>
            </a:endParaRPr>
          </a:p>
        </p:txBody>
      </p:sp>
      <p:sp>
        <p:nvSpPr>
          <p:cNvPr id="5939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微軟正黑體" pitchFamily="34"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微軟正黑體" pitchFamily="34"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微軟正黑體" pitchFamily="34"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ea typeface="微軟正黑體" pitchFamily="34"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ea typeface="微軟正黑體" pitchFamily="34"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9pPr>
          </a:lstStyle>
          <a:p>
            <a:pPr eaLnBrk="1" hangingPunct="1">
              <a:spcBef>
                <a:spcPct val="0"/>
              </a:spcBef>
              <a:buClrTx/>
              <a:buSzTx/>
              <a:buFontTx/>
              <a:buNone/>
            </a:pPr>
            <a:fld id="{BB1CEDC4-A359-4C11-A870-562421007D1E}" type="slidenum">
              <a:rPr lang="zh-TW" altLang="en-US" sz="1200" smtClean="0">
                <a:solidFill>
                  <a:srgbClr val="B5A788"/>
                </a:solidFill>
                <a:latin typeface="Times New Roman" pitchFamily="18" charset="0"/>
                <a:ea typeface="標楷體" pitchFamily="65" charset="-120"/>
              </a:rPr>
              <a:pPr eaLnBrk="1" hangingPunct="1">
                <a:spcBef>
                  <a:spcPct val="0"/>
                </a:spcBef>
                <a:buClrTx/>
                <a:buSzTx/>
                <a:buFontTx/>
                <a:buNone/>
              </a:pPr>
              <a:t>26</a:t>
            </a:fld>
            <a:endParaRPr lang="zh-TW" altLang="en-US" sz="1200" smtClean="0">
              <a:solidFill>
                <a:srgbClr val="B5A788"/>
              </a:solidFill>
              <a:latin typeface="Times New Roman" pitchFamily="18" charset="0"/>
              <a:ea typeface="標楷體" pitchFamily="65" charset="-120"/>
            </a:endParaRPr>
          </a:p>
        </p:txBody>
      </p:sp>
      <p:sp>
        <p:nvSpPr>
          <p:cNvPr id="6" name="圓角矩形 7"/>
          <p:cNvSpPr>
            <a:spLocks noChangeArrowheads="1"/>
          </p:cNvSpPr>
          <p:nvPr/>
        </p:nvSpPr>
        <p:spPr bwMode="auto">
          <a:xfrm>
            <a:off x="704528" y="1428768"/>
            <a:ext cx="8424936" cy="1605391"/>
          </a:xfrm>
          <a:prstGeom prst="roundRect">
            <a:avLst>
              <a:gd name="adj" fmla="val 16667"/>
            </a:avLst>
          </a:prstGeom>
          <a:solidFill>
            <a:srgbClr val="FFCC66"/>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ctr">
              <a:defRPr/>
            </a:pPr>
            <a:r>
              <a:rPr kumimoji="0" lang="zh-TW" altLang="en-US" sz="2000" u="sng" dirty="0">
                <a:solidFill>
                  <a:prstClr val="black"/>
                </a:solidFill>
                <a:latin typeface="標楷體" pitchFamily="65" charset="-120"/>
                <a:ea typeface="標楷體" pitchFamily="65" charset="-120"/>
              </a:rPr>
              <a:t>問題</a:t>
            </a:r>
            <a:endParaRPr kumimoji="0" lang="en-US" altLang="zh-TW" sz="2000" u="sng" dirty="0">
              <a:solidFill>
                <a:prstClr val="black"/>
              </a:solidFill>
              <a:latin typeface="標楷體" pitchFamily="65" charset="-120"/>
              <a:ea typeface="標楷體" pitchFamily="65" charset="-120"/>
            </a:endParaRPr>
          </a:p>
          <a:p>
            <a:pPr algn="ctr">
              <a:defRPr/>
            </a:pPr>
            <a:r>
              <a:rPr kumimoji="0" lang="zh-TW" altLang="en-US" sz="2000" dirty="0">
                <a:solidFill>
                  <a:prstClr val="black"/>
                </a:solidFill>
                <a:latin typeface="標楷體" pitchFamily="65" charset="-120"/>
                <a:ea typeface="標楷體" pitchFamily="65" charset="-120"/>
              </a:rPr>
              <a:t>申請</a:t>
            </a:r>
            <a:r>
              <a:rPr kumimoji="0" lang="zh-TW" altLang="en-US" sz="2000" dirty="0" smtClean="0">
                <a:solidFill>
                  <a:prstClr val="black"/>
                </a:solidFill>
                <a:latin typeface="標楷體" pitchFamily="65" charset="-120"/>
                <a:ea typeface="標楷體" pitchFamily="65" charset="-120"/>
              </a:rPr>
              <a:t>公司</a:t>
            </a:r>
            <a:r>
              <a:rPr kumimoji="0" lang="en-US" altLang="zh-TW" sz="2000" dirty="0" smtClean="0">
                <a:solidFill>
                  <a:prstClr val="black"/>
                </a:solidFill>
                <a:latin typeface="標楷體" pitchFamily="65" charset="-120"/>
                <a:ea typeface="標楷體" pitchFamily="65" charset="-120"/>
              </a:rPr>
              <a:t>A</a:t>
            </a:r>
            <a:r>
              <a:rPr kumimoji="0" lang="zh-TW" altLang="en-US" sz="2000" dirty="0" smtClean="0">
                <a:solidFill>
                  <a:prstClr val="black"/>
                </a:solidFill>
                <a:latin typeface="標楷體" pitchFamily="65" charset="-120"/>
                <a:ea typeface="標楷體" pitchFamily="65" charset="-120"/>
              </a:rPr>
              <a:t>與一</a:t>
            </a:r>
            <a:r>
              <a:rPr kumimoji="0" lang="en-US" altLang="zh-TW" sz="2000" dirty="0" smtClean="0">
                <a:solidFill>
                  <a:prstClr val="black"/>
                </a:solidFill>
                <a:latin typeface="標楷體" pitchFamily="65" charset="-120"/>
                <a:ea typeface="標楷體" pitchFamily="65" charset="-120"/>
              </a:rPr>
              <a:t>B</a:t>
            </a:r>
            <a:r>
              <a:rPr kumimoji="0" lang="zh-TW" altLang="en-US" sz="2000" dirty="0" smtClean="0">
                <a:solidFill>
                  <a:prstClr val="black"/>
                </a:solidFill>
                <a:latin typeface="標楷體" pitchFamily="65" charset="-120"/>
                <a:ea typeface="標楷體" pitchFamily="65" charset="-120"/>
              </a:rPr>
              <a:t>公司合資成立</a:t>
            </a:r>
            <a:r>
              <a:rPr kumimoji="0" lang="en-US" altLang="zh-TW" sz="2000" dirty="0">
                <a:solidFill>
                  <a:prstClr val="black"/>
                </a:solidFill>
                <a:latin typeface="標楷體" pitchFamily="65" charset="-120"/>
                <a:ea typeface="標楷體" pitchFamily="65" charset="-120"/>
              </a:rPr>
              <a:t>C</a:t>
            </a:r>
            <a:r>
              <a:rPr kumimoji="0" lang="zh-TW" altLang="en-US" sz="2000" dirty="0" smtClean="0">
                <a:solidFill>
                  <a:prstClr val="black"/>
                </a:solidFill>
                <a:latin typeface="標楷體" pitchFamily="65" charset="-120"/>
                <a:ea typeface="標楷體" pitchFamily="65" charset="-120"/>
              </a:rPr>
              <a:t>公司，</a:t>
            </a:r>
            <a:r>
              <a:rPr kumimoji="0" lang="en-US" altLang="zh-TW" sz="2000" dirty="0" smtClean="0">
                <a:solidFill>
                  <a:prstClr val="black"/>
                </a:solidFill>
                <a:latin typeface="標楷體" pitchFamily="65" charset="-120"/>
                <a:ea typeface="標楷體" pitchFamily="65" charset="-120"/>
              </a:rPr>
              <a:t>A</a:t>
            </a:r>
            <a:r>
              <a:rPr kumimoji="0" lang="zh-TW" altLang="en-US" sz="2000" dirty="0" smtClean="0">
                <a:solidFill>
                  <a:prstClr val="black"/>
                </a:solidFill>
                <a:latin typeface="標楷體" pitchFamily="65" charset="-120"/>
                <a:ea typeface="標楷體" pitchFamily="65" charset="-120"/>
              </a:rPr>
              <a:t>、</a:t>
            </a:r>
            <a:r>
              <a:rPr kumimoji="0" lang="en-US" altLang="zh-TW" sz="2000" dirty="0" smtClean="0">
                <a:solidFill>
                  <a:prstClr val="black"/>
                </a:solidFill>
                <a:latin typeface="標楷體" pitchFamily="65" charset="-120"/>
                <a:ea typeface="標楷體" pitchFamily="65" charset="-120"/>
              </a:rPr>
              <a:t>B</a:t>
            </a:r>
            <a:r>
              <a:rPr kumimoji="0" lang="zh-TW" altLang="en-US" sz="2000" dirty="0" smtClean="0">
                <a:solidFill>
                  <a:prstClr val="black"/>
                </a:solidFill>
                <a:latin typeface="標楷體" pitchFamily="65" charset="-120"/>
                <a:ea typeface="標楷體" pitchFamily="65" charset="-120"/>
              </a:rPr>
              <a:t>各取得</a:t>
            </a:r>
            <a:r>
              <a:rPr kumimoji="0" lang="en-US" altLang="zh-TW" sz="2000" dirty="0" smtClean="0">
                <a:solidFill>
                  <a:prstClr val="black"/>
                </a:solidFill>
                <a:latin typeface="標楷體" pitchFamily="65" charset="-120"/>
                <a:ea typeface="標楷體" pitchFamily="65" charset="-120"/>
              </a:rPr>
              <a:t>C</a:t>
            </a:r>
            <a:r>
              <a:rPr kumimoji="0" lang="zh-TW" altLang="en-US" sz="2000" dirty="0" smtClean="0">
                <a:solidFill>
                  <a:prstClr val="black"/>
                </a:solidFill>
                <a:latin typeface="標楷體" pitchFamily="65" charset="-120"/>
                <a:ea typeface="標楷體" pitchFamily="65" charset="-120"/>
              </a:rPr>
              <a:t>公司</a:t>
            </a:r>
            <a:r>
              <a:rPr kumimoji="0" lang="en-US" altLang="zh-TW" sz="2000" dirty="0" smtClean="0">
                <a:solidFill>
                  <a:prstClr val="black"/>
                </a:solidFill>
                <a:latin typeface="標楷體" pitchFamily="65" charset="-120"/>
                <a:ea typeface="標楷體" pitchFamily="65" charset="-120"/>
              </a:rPr>
              <a:t>50</a:t>
            </a:r>
            <a:r>
              <a:rPr kumimoji="0" lang="en-US" altLang="zh-TW" sz="2000" dirty="0">
                <a:solidFill>
                  <a:prstClr val="black"/>
                </a:solidFill>
                <a:latin typeface="標楷體" pitchFamily="65" charset="-120"/>
                <a:ea typeface="標楷體" pitchFamily="65" charset="-120"/>
              </a:rPr>
              <a:t>%</a:t>
            </a:r>
            <a:r>
              <a:rPr kumimoji="0" lang="zh-TW" altLang="en-US" sz="2000" dirty="0">
                <a:solidFill>
                  <a:prstClr val="black"/>
                </a:solidFill>
                <a:latin typeface="標楷體" pitchFamily="65" charset="-120"/>
                <a:ea typeface="標楷體" pitchFamily="65" charset="-120"/>
              </a:rPr>
              <a:t>股權</a:t>
            </a:r>
            <a:r>
              <a:rPr kumimoji="0" lang="zh-TW" altLang="en-US" sz="2000" dirty="0" smtClean="0">
                <a:solidFill>
                  <a:prstClr val="black"/>
                </a:solidFill>
                <a:latin typeface="標楷體" pitchFamily="65" charset="-120"/>
                <a:ea typeface="標楷體" pitchFamily="65" charset="-120"/>
              </a:rPr>
              <a:t>，</a:t>
            </a:r>
            <a:endParaRPr kumimoji="0" lang="en-US" altLang="zh-TW" sz="2000" dirty="0" smtClean="0">
              <a:solidFill>
                <a:prstClr val="black"/>
              </a:solidFill>
              <a:latin typeface="標楷體" pitchFamily="65" charset="-120"/>
              <a:ea typeface="標楷體" pitchFamily="65" charset="-120"/>
            </a:endParaRPr>
          </a:p>
          <a:p>
            <a:pPr algn="ctr">
              <a:defRPr/>
            </a:pPr>
            <a:r>
              <a:rPr kumimoji="0" lang="zh-TW" altLang="en-US" sz="2000" dirty="0">
                <a:solidFill>
                  <a:prstClr val="black"/>
                </a:solidFill>
                <a:latin typeface="標楷體" pitchFamily="65" charset="-120"/>
                <a:ea typeface="標楷體" pitchFamily="65" charset="-120"/>
              </a:rPr>
              <a:t>雙方採合資協議</a:t>
            </a:r>
            <a:r>
              <a:rPr kumimoji="0" lang="zh-TW" altLang="en-US" sz="2000" dirty="0" smtClean="0">
                <a:solidFill>
                  <a:prstClr val="black"/>
                </a:solidFill>
                <a:latin typeface="標楷體" pitchFamily="65" charset="-120"/>
                <a:ea typeface="標楷體" pitchFamily="65" charset="-120"/>
              </a:rPr>
              <a:t>方式，未有一方取得控制權，故</a:t>
            </a:r>
            <a:r>
              <a:rPr kumimoji="0" lang="en-US" altLang="zh-TW" sz="2000" dirty="0" smtClean="0">
                <a:solidFill>
                  <a:prstClr val="black"/>
                </a:solidFill>
                <a:latin typeface="標楷體" pitchFamily="65" charset="-120"/>
                <a:ea typeface="標楷體" pitchFamily="65" charset="-120"/>
              </a:rPr>
              <a:t>A</a:t>
            </a:r>
            <a:r>
              <a:rPr kumimoji="0" lang="zh-TW" altLang="en-US" sz="2000" dirty="0" smtClean="0">
                <a:solidFill>
                  <a:prstClr val="black"/>
                </a:solidFill>
                <a:latin typeface="標楷體" pitchFamily="65" charset="-120"/>
                <a:ea typeface="標楷體" pitchFamily="65" charset="-120"/>
              </a:rPr>
              <a:t>未將</a:t>
            </a:r>
            <a:r>
              <a:rPr kumimoji="0" lang="en-US" altLang="zh-TW" sz="2000" dirty="0" smtClean="0">
                <a:solidFill>
                  <a:prstClr val="black"/>
                </a:solidFill>
                <a:latin typeface="標楷體" pitchFamily="65" charset="-120"/>
                <a:ea typeface="標楷體" pitchFamily="65" charset="-120"/>
              </a:rPr>
              <a:t>C</a:t>
            </a:r>
            <a:r>
              <a:rPr kumimoji="0" lang="zh-TW" altLang="en-US" sz="2000" dirty="0" smtClean="0">
                <a:solidFill>
                  <a:prstClr val="black"/>
                </a:solidFill>
                <a:latin typeface="標楷體" pitchFamily="65" charset="-120"/>
                <a:ea typeface="標楷體" pitchFamily="65" charset="-120"/>
              </a:rPr>
              <a:t>編入其合併財報，</a:t>
            </a:r>
            <a:endParaRPr kumimoji="0" lang="en-US" altLang="zh-TW" sz="2000" dirty="0" smtClean="0">
              <a:solidFill>
                <a:prstClr val="black"/>
              </a:solidFill>
              <a:latin typeface="標楷體" pitchFamily="65" charset="-120"/>
              <a:ea typeface="標楷體" pitchFamily="65" charset="-120"/>
            </a:endParaRPr>
          </a:p>
          <a:p>
            <a:pPr algn="ctr">
              <a:defRPr/>
            </a:pPr>
            <a:r>
              <a:rPr kumimoji="0" lang="zh-TW" altLang="en-US" sz="2000" dirty="0" smtClean="0">
                <a:solidFill>
                  <a:prstClr val="black"/>
                </a:solidFill>
                <a:latin typeface="標楷體" pitchFamily="65" charset="-120"/>
                <a:ea typeface="標楷體" pitchFamily="65" charset="-120"/>
              </a:rPr>
              <a:t>惟</a:t>
            </a:r>
            <a:r>
              <a:rPr kumimoji="0" lang="zh-TW" altLang="en-US" sz="2000" dirty="0">
                <a:solidFill>
                  <a:prstClr val="black"/>
                </a:solidFill>
                <a:latin typeface="標楷體" pitchFamily="65" charset="-120"/>
                <a:ea typeface="標楷體" pitchFamily="65" charset="-120"/>
              </a:rPr>
              <a:t>推薦</a:t>
            </a:r>
            <a:r>
              <a:rPr kumimoji="0" lang="zh-TW" altLang="en-US" sz="2000" dirty="0" smtClean="0">
                <a:solidFill>
                  <a:prstClr val="black"/>
                </a:solidFill>
                <a:latin typeface="標楷體" pitchFamily="65" charset="-120"/>
                <a:ea typeface="標楷體" pitchFamily="65" charset="-120"/>
              </a:rPr>
              <a:t>證券商於</a:t>
            </a:r>
            <a:r>
              <a:rPr kumimoji="0" lang="zh-TW" altLang="en-US" sz="2000" dirty="0">
                <a:solidFill>
                  <a:prstClr val="black"/>
                </a:solidFill>
                <a:latin typeface="標楷體" pitchFamily="65" charset="-120"/>
                <a:ea typeface="標楷體" pitchFamily="65" charset="-120"/>
              </a:rPr>
              <a:t>評估報告中評估申請公司對該合資公司具有控制權。</a:t>
            </a:r>
            <a:endParaRPr kumimoji="0" lang="en-US" altLang="zh-TW" sz="2000" dirty="0">
              <a:solidFill>
                <a:prstClr val="black"/>
              </a:solidFill>
              <a:latin typeface="標楷體" pitchFamily="65" charset="-120"/>
              <a:ea typeface="標楷體" pitchFamily="65" charset="-120"/>
            </a:endParaRPr>
          </a:p>
        </p:txBody>
      </p:sp>
      <p:sp>
        <p:nvSpPr>
          <p:cNvPr id="8" name="圓角矩形 7"/>
          <p:cNvSpPr/>
          <p:nvPr/>
        </p:nvSpPr>
        <p:spPr bwMode="auto">
          <a:xfrm>
            <a:off x="704528" y="3573018"/>
            <a:ext cx="8424936" cy="2736302"/>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imes New Roman" panose="02020603050405020304" pitchFamily="18" charset="0"/>
                <a:ea typeface="標楷體" pitchFamily="65" charset="-120"/>
                <a:cs typeface="Times New Roman" panose="02020603050405020304" pitchFamily="18" charset="0"/>
              </a:rPr>
              <a:t>審查重點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lgn="ctr">
              <a:lnSpc>
                <a:spcPts val="1200"/>
              </a:lnSpc>
              <a:spcAft>
                <a:spcPts val="0"/>
              </a:spcAft>
              <a:defRPr/>
            </a:pPr>
            <a:endParaRPr lang="en-US" altLang="zh-TW" sz="18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標楷體" panose="03000509000000000000" pitchFamily="65" charset="-120"/>
                <a:ea typeface="標楷體" panose="03000509000000000000" pitchFamily="65" charset="-120"/>
                <a:cs typeface="Times New Roman" panose="02020603050405020304" pitchFamily="18" charset="0"/>
              </a:rPr>
              <a:t>1.</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推薦證券商、會計師對申請</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公司財務業務之會計處理</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是否為一致性</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之</a:t>
            </a:r>
            <a:endPar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endParaRPr>
          </a:p>
          <a:p>
            <a:pPr>
              <a:defRPr/>
            </a:pP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 處理，以及推薦證券商之評估報告內容是否經適當之覆核程序。</a:t>
            </a:r>
            <a:endPar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endParaRPr>
          </a:p>
          <a:p>
            <a:pPr>
              <a:defRPr/>
            </a:pP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2.IAS</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27</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31</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號第</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12</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段後段</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若對合資公司具主導權應編入合併財報</a:t>
            </a:r>
            <a:endPar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endParaRPr>
          </a:p>
          <a:p>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IAS</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31</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號第</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11</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12</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段</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前段</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合資之</a:t>
            </a:r>
            <a:r>
              <a:rPr lang="zh-TW" altLang="en-US" sz="2000" u="sng" dirty="0" smtClean="0">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合約協議</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確保不會有單一合資控制</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者</a:t>
            </a:r>
            <a:endPar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  處於</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單獨</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控制此</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活動之</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地位。</a:t>
            </a:r>
            <a:endPar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endParaRPr>
          </a:p>
          <a:p>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3.</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檢視其合約協議及營運活動之各項表單，確認</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A</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公司對</a:t>
            </a:r>
            <a:r>
              <a:rPr lang="en-US" altLang="zh-TW" sz="2000" dirty="0" smtClean="0">
                <a:latin typeface="標楷體" panose="03000509000000000000" pitchFamily="65" charset="-120"/>
                <a:ea typeface="標楷體" panose="03000509000000000000" pitchFamily="65" charset="-120"/>
                <a:cs typeface="Times New Roman" panose="02020603050405020304" pitchFamily="18" charset="0"/>
              </a:rPr>
              <a:t>C</a:t>
            </a:r>
            <a:r>
              <a:rPr lang="zh-TW" altLang="en-US" sz="2000" dirty="0" smtClean="0">
                <a:latin typeface="標楷體" panose="03000509000000000000" pitchFamily="65" charset="-120"/>
                <a:ea typeface="標楷體" panose="03000509000000000000" pitchFamily="65" charset="-120"/>
                <a:cs typeface="Times New Roman" panose="02020603050405020304" pitchFamily="18" charset="0"/>
              </a:rPr>
              <a:t>公司無控制權。</a:t>
            </a:r>
            <a:endParaRPr lang="en-US" altLang="zh-TW" sz="20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81" y="3140968"/>
            <a:ext cx="731837" cy="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218453"/>
      </p:ext>
    </p:extLst>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6808" y="332656"/>
            <a:ext cx="8915400" cy="684312"/>
          </a:xfrm>
        </p:spPr>
        <p:txBody>
          <a:bodyPr>
            <a:noAutofit/>
          </a:bodyPr>
          <a:lstStyle/>
          <a:p>
            <a:r>
              <a:rPr lang="zh-TW" altLang="en-US" sz="2800" b="1" dirty="0" smtClean="0">
                <a:solidFill>
                  <a:srgbClr val="C00000"/>
                </a:solidFill>
              </a:rPr>
              <a:t>母</a:t>
            </a:r>
            <a:r>
              <a:rPr lang="zh-TW" altLang="en-US" sz="2800" b="1" dirty="0">
                <a:solidFill>
                  <a:srgbClr val="C00000"/>
                </a:solidFill>
              </a:rPr>
              <a:t>公司股權分散行為是否損及母公司</a:t>
            </a:r>
            <a:r>
              <a:rPr lang="zh-TW" altLang="en-US" sz="2800" b="1" dirty="0" smtClean="0">
                <a:solidFill>
                  <a:srgbClr val="C00000"/>
                </a:solidFill>
              </a:rPr>
              <a:t>股東權益</a:t>
            </a:r>
            <a:endParaRPr lang="zh-TW" altLang="en-US" sz="2800" b="1" dirty="0">
              <a:solidFill>
                <a:srgbClr val="C00000"/>
              </a:solidFill>
            </a:endParaRP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27</a:t>
            </a:fld>
            <a:endParaRPr lang="en-US" altLang="zh-TW"/>
          </a:p>
        </p:txBody>
      </p:sp>
      <p:sp>
        <p:nvSpPr>
          <p:cNvPr id="5" name="圓角矩形 7"/>
          <p:cNvSpPr>
            <a:spLocks noGrp="1" noChangeArrowheads="1"/>
          </p:cNvSpPr>
          <p:nvPr>
            <p:ph sz="quarter" idx="1"/>
          </p:nvPr>
        </p:nvSpPr>
        <p:spPr bwMode="auto">
          <a:xfrm>
            <a:off x="476808" y="1196752"/>
            <a:ext cx="9012696" cy="1728192"/>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normAutofit/>
          </a:bodyPr>
          <a:lstStyle/>
          <a:p>
            <a:pPr marL="0" indent="0" algn="ctr">
              <a:buNone/>
              <a:defRPr/>
            </a:pPr>
            <a:r>
              <a:rPr kumimoji="0" lang="zh-TW" altLang="en-US" sz="2000" u="sng" dirty="0">
                <a:solidFill>
                  <a:prstClr val="black"/>
                </a:solidFill>
                <a:latin typeface="標楷體" pitchFamily="65" charset="-120"/>
                <a:ea typeface="標楷體" pitchFamily="65" charset="-120"/>
              </a:rPr>
              <a:t>問題</a:t>
            </a:r>
            <a:endParaRPr lang="en-US" altLang="zh-TW" sz="2000" dirty="0">
              <a:latin typeface="標楷體" pitchFamily="65" charset="-120"/>
              <a:ea typeface="標楷體" pitchFamily="65" charset="-120"/>
            </a:endParaRPr>
          </a:p>
          <a:p>
            <a:r>
              <a:rPr lang="zh-TW" altLang="zh-TW" sz="2000" dirty="0">
                <a:latin typeface="標楷體" pitchFamily="65" charset="-120"/>
                <a:ea typeface="標楷體" pitchFamily="65" charset="-120"/>
              </a:rPr>
              <a:t>申請公司係由</a:t>
            </a:r>
            <a:r>
              <a:rPr lang="zh-TW" altLang="en-US" sz="2000" dirty="0">
                <a:latin typeface="標楷體" pitchFamily="65" charset="-120"/>
                <a:ea typeface="標楷體" pitchFamily="65" charset="-120"/>
              </a:rPr>
              <a:t>上市</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櫃</a:t>
            </a:r>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母公司分割</a:t>
            </a:r>
            <a:r>
              <a:rPr lang="zh-TW" altLang="zh-TW" sz="2000" dirty="0" smtClean="0">
                <a:latin typeface="標楷體" pitchFamily="65" charset="-120"/>
                <a:ea typeface="標楷體" pitchFamily="65" charset="-120"/>
              </a:rPr>
              <a:t>設立</a:t>
            </a:r>
            <a:r>
              <a:rPr lang="zh-TW" altLang="en-US" sz="2000" dirty="0" smtClean="0">
                <a:latin typeface="標楷體" pitchFamily="65" charset="-120"/>
                <a:ea typeface="標楷體" pitchFamily="65" charset="-120"/>
              </a:rPr>
              <a:t>或轉投資成立</a:t>
            </a:r>
            <a:r>
              <a:rPr lang="zh-TW" altLang="zh-TW" sz="2000" dirty="0" smtClean="0">
                <a:latin typeface="標楷體" pitchFamily="65" charset="-120"/>
                <a:ea typeface="標楷體" pitchFamily="65" charset="-120"/>
              </a:rPr>
              <a:t>，</a:t>
            </a:r>
            <a:r>
              <a:rPr lang="zh-TW" altLang="zh-TW" sz="2000" dirty="0">
                <a:latin typeface="標楷體" pitchFamily="65" charset="-120"/>
                <a:ea typeface="標楷體" pitchFamily="65" charset="-120"/>
              </a:rPr>
              <a:t>母公司</a:t>
            </a:r>
            <a:r>
              <a:rPr lang="zh-TW" altLang="en-US" sz="2000" dirty="0">
                <a:latin typeface="標楷體" pitchFamily="65" charset="-120"/>
                <a:ea typeface="標楷體" pitchFamily="65" charset="-120"/>
              </a:rPr>
              <a:t>為降低持股</a:t>
            </a:r>
            <a:r>
              <a:rPr lang="zh-TW" altLang="zh-TW" sz="2000" dirty="0" smtClean="0">
                <a:latin typeface="標楷體" pitchFamily="65" charset="-120"/>
                <a:ea typeface="標楷體" pitchFamily="65" charset="-120"/>
              </a:rPr>
              <a:t>陸</a:t>
            </a:r>
            <a:endParaRPr lang="en-US" altLang="zh-TW" sz="2000" dirty="0" smtClean="0">
              <a:latin typeface="標楷體" pitchFamily="65" charset="-120"/>
              <a:ea typeface="標楷體" pitchFamily="65" charset="-120"/>
            </a:endParaRPr>
          </a:p>
          <a:p>
            <a:pPr marL="0" indent="0">
              <a:buNone/>
            </a:pPr>
            <a:r>
              <a:rPr lang="zh-TW" altLang="zh-TW" sz="2000" dirty="0" smtClean="0">
                <a:latin typeface="標楷體" pitchFamily="65" charset="-120"/>
                <a:ea typeface="標楷體" pitchFamily="65" charset="-120"/>
              </a:rPr>
              <a:t>續</a:t>
            </a:r>
            <a:r>
              <a:rPr lang="zh-TW" altLang="en-US" sz="2000" dirty="0">
                <a:latin typeface="標楷體" pitchFamily="65" charset="-120"/>
                <a:ea typeface="標楷體" pitchFamily="65" charset="-120"/>
              </a:rPr>
              <a:t>出售</a:t>
            </a:r>
            <a:r>
              <a:rPr lang="zh-TW" altLang="en-US" sz="2000" dirty="0" smtClean="0">
                <a:latin typeface="標楷體" pitchFamily="65" charset="-120"/>
                <a:ea typeface="標楷體" pitchFamily="65" charset="-120"/>
              </a:rPr>
              <a:t>申請公司</a:t>
            </a:r>
            <a:r>
              <a:rPr lang="zh-TW" altLang="zh-TW" sz="2000" dirty="0">
                <a:latin typeface="標楷體" pitchFamily="65" charset="-120"/>
                <a:ea typeface="標楷體" pitchFamily="65" charset="-120"/>
              </a:rPr>
              <a:t>持股</a:t>
            </a:r>
            <a:r>
              <a:rPr lang="zh-TW" altLang="en-US" sz="2000" dirty="0">
                <a:latin typeface="標楷體" pitchFamily="65" charset="-120"/>
                <a:ea typeface="標楷體" pitchFamily="65" charset="-120"/>
              </a:rPr>
              <a:t>或申</a:t>
            </a:r>
            <a:r>
              <a:rPr lang="zh-TW" altLang="zh-TW" sz="2000" dirty="0">
                <a:latin typeface="標楷體" pitchFamily="65" charset="-120"/>
                <a:ea typeface="標楷體" pitchFamily="65" charset="-120"/>
              </a:rPr>
              <a:t>請公司辦理現增</a:t>
            </a:r>
            <a:r>
              <a:rPr lang="zh-TW" altLang="en-US" sz="2000" dirty="0">
                <a:latin typeface="標楷體" pitchFamily="65" charset="-120"/>
                <a:ea typeface="標楷體" pitchFamily="65" charset="-120"/>
              </a:rPr>
              <a:t>，</a:t>
            </a:r>
            <a:r>
              <a:rPr lang="zh-TW" altLang="zh-TW" sz="2000" dirty="0">
                <a:latin typeface="標楷體" pitchFamily="65" charset="-120"/>
                <a:ea typeface="標楷體" pitchFamily="65" charset="-120"/>
              </a:rPr>
              <a:t>母公司放棄認購，改洽特定人認購</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0" indent="0">
              <a:buNone/>
            </a:pPr>
            <a:r>
              <a:rPr lang="zh-TW" altLang="en-US" sz="2000" dirty="0" smtClean="0">
                <a:latin typeface="標楷體" pitchFamily="65" charset="-120"/>
                <a:ea typeface="標楷體" pitchFamily="65" charset="-120"/>
              </a:rPr>
              <a:t>相關股權</a:t>
            </a:r>
            <a:r>
              <a:rPr lang="zh-TW" altLang="en-US" sz="2000" dirty="0">
                <a:latin typeface="標楷體" pitchFamily="65" charset="-120"/>
                <a:ea typeface="標楷體" pitchFamily="65" charset="-120"/>
              </a:rPr>
              <a:t>分散程序是否未損及母公司股東權益。</a:t>
            </a:r>
            <a:endParaRPr lang="zh-TW" altLang="zh-TW" sz="2000" dirty="0">
              <a:latin typeface="標楷體" pitchFamily="65" charset="-120"/>
              <a:ea typeface="標楷體" pitchFamily="65" charset="-120"/>
            </a:endParaRPr>
          </a:p>
        </p:txBody>
      </p:sp>
      <p:sp>
        <p:nvSpPr>
          <p:cNvPr id="6" name="向左箭號 5"/>
          <p:cNvSpPr/>
          <p:nvPr/>
        </p:nvSpPr>
        <p:spPr>
          <a:xfrm rot="16200861">
            <a:off x="4668346" y="2811036"/>
            <a:ext cx="431873" cy="701784"/>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7" name="圓角矩形 6"/>
          <p:cNvSpPr/>
          <p:nvPr/>
        </p:nvSpPr>
        <p:spPr bwMode="auto">
          <a:xfrm>
            <a:off x="527798" y="3386270"/>
            <a:ext cx="8889698" cy="3147391"/>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lgn="ctr">
              <a:lnSpc>
                <a:spcPts val="1200"/>
              </a:lnSpc>
              <a:spcAft>
                <a:spcPts val="0"/>
              </a:spcAft>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a:p>
            <a:pPr eaLnBrk="1" hangingPunct="1"/>
            <a:r>
              <a:rPr lang="zh-TW" altLang="en-US" sz="1800" dirty="0">
                <a:solidFill>
                  <a:schemeClr val="tx1"/>
                </a:solidFill>
                <a:latin typeface="+mj-ea"/>
                <a:ea typeface="+mj-ea"/>
                <a:sym typeface="Wingdings 2" pitchFamily="18" charset="2"/>
              </a:rPr>
              <a:t>應至少涵蓋下列事項，據以綜合評估是否未損及母公司股東權益：</a:t>
            </a:r>
            <a:endParaRPr lang="en-US" altLang="zh-TW" sz="1800" dirty="0">
              <a:solidFill>
                <a:schemeClr val="tx1"/>
              </a:solidFill>
              <a:latin typeface="+mj-ea"/>
              <a:ea typeface="+mj-ea"/>
              <a:sym typeface="Wingdings 2" pitchFamily="18" charset="2"/>
            </a:endParaRPr>
          </a:p>
          <a:p>
            <a:pPr eaLnBrk="1" hangingPunct="1"/>
            <a:r>
              <a:rPr lang="en-US" altLang="zh-TW" sz="1800" b="1" dirty="0">
                <a:solidFill>
                  <a:schemeClr val="tx1"/>
                </a:solidFill>
                <a:latin typeface="+mj-ea"/>
                <a:ea typeface="+mj-ea"/>
                <a:sym typeface="Wingdings 2" pitchFamily="18" charset="2"/>
              </a:rPr>
              <a:t>1.</a:t>
            </a:r>
            <a:r>
              <a:rPr lang="zh-TW" altLang="en-US" sz="1800" b="1" dirty="0">
                <a:solidFill>
                  <a:schemeClr val="tx1"/>
                </a:solidFill>
                <a:latin typeface="+mj-ea"/>
                <a:ea typeface="+mj-ea"/>
                <a:sym typeface="Wingdings 2" pitchFamily="18" charset="2"/>
              </a:rPr>
              <a:t>母公司股權分散程序是否合法</a:t>
            </a:r>
            <a:r>
              <a:rPr lang="zh-TW" altLang="en-US" sz="1800" b="1" dirty="0" smtClean="0">
                <a:solidFill>
                  <a:schemeClr val="tx1"/>
                </a:solidFill>
                <a:latin typeface="+mj-ea"/>
                <a:ea typeface="+mj-ea"/>
                <a:sym typeface="Wingdings 2" pitchFamily="18" charset="2"/>
              </a:rPr>
              <a:t>：</a:t>
            </a:r>
            <a:r>
              <a:rPr lang="zh-TW" altLang="en-US" sz="1800" dirty="0" smtClean="0">
                <a:solidFill>
                  <a:schemeClr val="tx1"/>
                </a:solidFill>
                <a:latin typeface="+mj-ea"/>
                <a:ea typeface="+mj-ea"/>
                <a:sym typeface="Wingdings 2" pitchFamily="18" charset="2"/>
              </a:rPr>
              <a:t>處分</a:t>
            </a:r>
            <a:r>
              <a:rPr lang="zh-TW" altLang="en-US" sz="1800" dirty="0">
                <a:solidFill>
                  <a:schemeClr val="tx1"/>
                </a:solidFill>
                <a:latin typeface="+mj-ea"/>
                <a:ea typeface="+mj-ea"/>
                <a:sym typeface="Wingdings 2" pitchFamily="18" charset="2"/>
              </a:rPr>
              <a:t>或放棄現增之原股東儘先分認權利之數量</a:t>
            </a:r>
            <a:r>
              <a:rPr lang="zh-TW" altLang="en-US" sz="1800" dirty="0" smtClean="0">
                <a:solidFill>
                  <a:schemeClr val="tx1"/>
                </a:solidFill>
                <a:latin typeface="+mj-ea"/>
                <a:ea typeface="+mj-ea"/>
                <a:sym typeface="Wingdings 2" pitchFamily="18" charset="2"/>
              </a:rPr>
              <a:t>，</a:t>
            </a:r>
            <a:endParaRPr lang="en-US" altLang="zh-TW" sz="1800" dirty="0" smtClean="0">
              <a:solidFill>
                <a:schemeClr val="tx1"/>
              </a:solidFill>
              <a:latin typeface="+mj-ea"/>
              <a:ea typeface="+mj-ea"/>
              <a:sym typeface="Wingdings 2" pitchFamily="18" charset="2"/>
            </a:endParaRPr>
          </a:p>
          <a:p>
            <a:pPr eaLnBrk="1" hangingPunct="1"/>
            <a:r>
              <a:rPr lang="zh-TW" altLang="en-US" sz="1800" dirty="0" smtClean="0">
                <a:solidFill>
                  <a:schemeClr val="tx1"/>
                </a:solidFill>
                <a:latin typeface="+mj-ea"/>
                <a:ea typeface="+mj-ea"/>
                <a:sym typeface="Wingdings 2" pitchFamily="18" charset="2"/>
              </a:rPr>
              <a:t>是否</a:t>
            </a:r>
            <a:r>
              <a:rPr lang="zh-TW" altLang="en-US" sz="1800" dirty="0">
                <a:solidFill>
                  <a:schemeClr val="tx1"/>
                </a:solidFill>
                <a:latin typeface="+mj-ea"/>
                <a:ea typeface="+mj-ea"/>
                <a:sym typeface="Wingdings 2" pitchFamily="18" charset="2"/>
              </a:rPr>
              <a:t>需先經</a:t>
            </a:r>
            <a:r>
              <a:rPr lang="zh-TW" altLang="en-US" sz="1800" dirty="0" smtClean="0">
                <a:solidFill>
                  <a:schemeClr val="tx1"/>
                </a:solidFill>
                <a:latin typeface="+mj-ea"/>
                <a:ea typeface="+mj-ea"/>
                <a:sym typeface="Wingdings 2" pitchFamily="18" charset="2"/>
              </a:rPr>
              <a:t>股東會</a:t>
            </a:r>
            <a:r>
              <a:rPr lang="zh-TW" altLang="en-US" sz="1800" dirty="0">
                <a:solidFill>
                  <a:schemeClr val="tx1"/>
                </a:solidFill>
                <a:latin typeface="+mj-ea"/>
                <a:ea typeface="+mj-ea"/>
                <a:sym typeface="Wingdings 2" pitchFamily="18" charset="2"/>
              </a:rPr>
              <a:t>決議，並依規定辦理重大訊息之申報</a:t>
            </a:r>
            <a:r>
              <a:rPr lang="en-US" altLang="zh-TW" sz="1800" dirty="0">
                <a:solidFill>
                  <a:schemeClr val="tx1"/>
                </a:solidFill>
                <a:latin typeface="+mj-ea"/>
                <a:ea typeface="+mj-ea"/>
                <a:sym typeface="Wingdings 2" pitchFamily="18" charset="2"/>
              </a:rPr>
              <a:t>(</a:t>
            </a:r>
            <a:r>
              <a:rPr lang="zh-TW" altLang="en-US" sz="1800" dirty="0">
                <a:solidFill>
                  <a:schemeClr val="tx1"/>
                </a:solidFill>
                <a:latin typeface="+mj-ea"/>
                <a:ea typeface="+mj-ea"/>
                <a:sym typeface="Wingdings 2" pitchFamily="18" charset="2"/>
              </a:rPr>
              <a:t>本中心業務規則第</a:t>
            </a:r>
            <a:r>
              <a:rPr lang="en-US" altLang="zh-TW" sz="1800" dirty="0">
                <a:solidFill>
                  <a:schemeClr val="tx1"/>
                </a:solidFill>
                <a:latin typeface="+mj-ea"/>
                <a:ea typeface="+mj-ea"/>
                <a:sym typeface="Wingdings 2" pitchFamily="18" charset="2"/>
              </a:rPr>
              <a:t>16</a:t>
            </a:r>
            <a:r>
              <a:rPr lang="zh-TW" altLang="en-US" sz="1800" dirty="0">
                <a:solidFill>
                  <a:schemeClr val="tx1"/>
                </a:solidFill>
                <a:latin typeface="+mj-ea"/>
                <a:ea typeface="+mj-ea"/>
                <a:sym typeface="Wingdings 2" pitchFamily="18" charset="2"/>
              </a:rPr>
              <a:t>條之</a:t>
            </a:r>
            <a:r>
              <a:rPr lang="en-US" altLang="zh-TW" sz="1800" dirty="0">
                <a:solidFill>
                  <a:schemeClr val="tx1"/>
                </a:solidFill>
                <a:latin typeface="+mj-ea"/>
                <a:ea typeface="+mj-ea"/>
                <a:sym typeface="Wingdings 2" pitchFamily="18" charset="2"/>
              </a:rPr>
              <a:t>3)</a:t>
            </a:r>
            <a:r>
              <a:rPr lang="zh-TW" altLang="en-US" sz="1800" b="1" dirty="0">
                <a:solidFill>
                  <a:schemeClr val="tx1"/>
                </a:solidFill>
                <a:latin typeface="+mj-ea"/>
                <a:ea typeface="+mj-ea"/>
                <a:sym typeface="Wingdings 2" pitchFamily="18" charset="2"/>
              </a:rPr>
              <a:t> </a:t>
            </a:r>
            <a:endParaRPr lang="en-US" altLang="zh-TW" sz="1800" b="1" dirty="0">
              <a:solidFill>
                <a:schemeClr val="tx1"/>
              </a:solidFill>
              <a:latin typeface="+mj-ea"/>
              <a:ea typeface="+mj-ea"/>
              <a:sym typeface="Wingdings 2" pitchFamily="18" charset="2"/>
            </a:endParaRPr>
          </a:p>
          <a:p>
            <a:pPr eaLnBrk="1" hangingPunct="1"/>
            <a:r>
              <a:rPr lang="en-US" altLang="zh-TW" sz="1800" b="1" dirty="0">
                <a:solidFill>
                  <a:schemeClr val="tx1"/>
                </a:solidFill>
                <a:latin typeface="+mj-ea"/>
                <a:ea typeface="+mj-ea"/>
                <a:sym typeface="Wingdings 2" pitchFamily="18" charset="2"/>
              </a:rPr>
              <a:t>2.</a:t>
            </a:r>
            <a:r>
              <a:rPr lang="zh-TW" altLang="en-US" sz="1800" b="1" dirty="0">
                <a:solidFill>
                  <a:schemeClr val="tx1"/>
                </a:solidFill>
                <a:latin typeface="+mj-ea"/>
                <a:ea typeface="+mj-ea"/>
                <a:sym typeface="Wingdings 2" pitchFamily="18" charset="2"/>
              </a:rPr>
              <a:t>認購對象合理性：</a:t>
            </a:r>
            <a:endParaRPr lang="en-US" altLang="zh-TW" sz="1800" b="1" dirty="0">
              <a:solidFill>
                <a:schemeClr val="tx1"/>
              </a:solidFill>
              <a:latin typeface="+mj-ea"/>
              <a:ea typeface="+mj-ea"/>
              <a:sym typeface="Wingdings 2" pitchFamily="18" charset="2"/>
            </a:endParaRPr>
          </a:p>
          <a:p>
            <a:pPr eaLnBrk="1" hangingPunct="1">
              <a:lnSpc>
                <a:spcPct val="90000"/>
              </a:lnSpc>
              <a:spcBef>
                <a:spcPct val="20000"/>
              </a:spcBef>
              <a:buClr>
                <a:schemeClr val="folHlink"/>
              </a:buClr>
              <a:buFont typeface="Wingdings" pitchFamily="2" charset="2"/>
              <a:buNone/>
            </a:pPr>
            <a:r>
              <a:rPr lang="zh-TW" altLang="en-US" sz="1800" dirty="0">
                <a:solidFill>
                  <a:schemeClr val="tx1"/>
                </a:solidFill>
                <a:latin typeface="+mj-ea"/>
                <a:ea typeface="+mj-ea"/>
                <a:sym typeface="Wingdings 2" pitchFamily="18" charset="2"/>
              </a:rPr>
              <a:t></a:t>
            </a:r>
            <a:r>
              <a:rPr lang="zh-TW" altLang="en-US" sz="1800" dirty="0">
                <a:solidFill>
                  <a:schemeClr val="tx1"/>
                </a:solidFill>
                <a:latin typeface="+mj-ea"/>
                <a:ea typeface="+mj-ea"/>
              </a:rPr>
              <a:t>所洽特定人對公司是否有實質助益？</a:t>
            </a:r>
            <a:endParaRPr lang="en-US" altLang="zh-TW" sz="1800" dirty="0">
              <a:solidFill>
                <a:schemeClr val="tx1"/>
              </a:solidFill>
              <a:latin typeface="+mj-ea"/>
              <a:ea typeface="+mj-ea"/>
            </a:endParaRPr>
          </a:p>
          <a:p>
            <a:pPr eaLnBrk="1" hangingPunct="1">
              <a:lnSpc>
                <a:spcPct val="90000"/>
              </a:lnSpc>
              <a:spcBef>
                <a:spcPct val="20000"/>
              </a:spcBef>
              <a:buClr>
                <a:schemeClr val="folHlink"/>
              </a:buClr>
              <a:buFont typeface="Wingdings" pitchFamily="2" charset="2"/>
              <a:buNone/>
            </a:pPr>
            <a:r>
              <a:rPr lang="zh-TW" altLang="en-US" sz="1800" dirty="0">
                <a:solidFill>
                  <a:schemeClr val="tx1"/>
                </a:solidFill>
                <a:latin typeface="+mj-ea"/>
                <a:ea typeface="+mj-ea"/>
                <a:sym typeface="Wingdings 2" pitchFamily="18" charset="2"/>
              </a:rPr>
              <a:t></a:t>
            </a:r>
            <a:r>
              <a:rPr lang="zh-TW" altLang="en-US" sz="1800" dirty="0">
                <a:solidFill>
                  <a:srgbClr val="FF0000"/>
                </a:solidFill>
                <a:latin typeface="+mj-ea"/>
                <a:ea typeface="+mj-ea"/>
              </a:rPr>
              <a:t>宜提供母公司股東優先認購之機制。</a:t>
            </a:r>
            <a:endParaRPr lang="en-US" altLang="zh-TW" sz="1800" b="1" dirty="0">
              <a:solidFill>
                <a:srgbClr val="FF0000"/>
              </a:solidFill>
              <a:latin typeface="+mj-ea"/>
              <a:ea typeface="+mj-ea"/>
              <a:sym typeface="Wingdings 2" pitchFamily="18" charset="2"/>
            </a:endParaRPr>
          </a:p>
          <a:p>
            <a:pPr eaLnBrk="1" hangingPunct="1"/>
            <a:r>
              <a:rPr lang="en-US" altLang="zh-TW" sz="1800" b="1" dirty="0">
                <a:solidFill>
                  <a:schemeClr val="tx1"/>
                </a:solidFill>
                <a:latin typeface="+mj-ea"/>
                <a:ea typeface="+mj-ea"/>
              </a:rPr>
              <a:t>3.</a:t>
            </a:r>
            <a:r>
              <a:rPr lang="zh-TW" altLang="en-US" sz="1800" b="1" dirty="0">
                <a:solidFill>
                  <a:schemeClr val="tx1"/>
                </a:solidFill>
                <a:latin typeface="+mj-ea"/>
                <a:ea typeface="+mj-ea"/>
              </a:rPr>
              <a:t>出售持股或現增之</a:t>
            </a:r>
            <a:r>
              <a:rPr lang="zh-TW" altLang="en-US" sz="1800" b="1" dirty="0">
                <a:solidFill>
                  <a:schemeClr val="tx1"/>
                </a:solidFill>
                <a:latin typeface="+mj-ea"/>
                <a:ea typeface="+mj-ea"/>
                <a:sym typeface="Wingdings 2" pitchFamily="18" charset="2"/>
              </a:rPr>
              <a:t>價格合理性</a:t>
            </a:r>
            <a:r>
              <a:rPr lang="zh-TW" altLang="en-US" sz="1800" dirty="0">
                <a:solidFill>
                  <a:schemeClr val="tx1"/>
                </a:solidFill>
                <a:latin typeface="+mj-ea"/>
                <a:ea typeface="+mj-ea"/>
                <a:sym typeface="Wingdings 2" pitchFamily="18" charset="2"/>
              </a:rPr>
              <a:t>：</a:t>
            </a:r>
            <a:endParaRPr lang="en-US" altLang="zh-TW" sz="1800" dirty="0">
              <a:solidFill>
                <a:schemeClr val="tx1"/>
              </a:solidFill>
              <a:latin typeface="+mj-ea"/>
              <a:ea typeface="+mj-ea"/>
              <a:sym typeface="Wingdings 2" pitchFamily="18" charset="2"/>
            </a:endParaRPr>
          </a:p>
          <a:p>
            <a:pPr eaLnBrk="1" hangingPunct="1"/>
            <a:r>
              <a:rPr lang="zh-TW" altLang="en-US" sz="1800" dirty="0">
                <a:solidFill>
                  <a:schemeClr val="tx1"/>
                </a:solidFill>
                <a:latin typeface="+mj-ea"/>
                <a:ea typeface="+mj-ea"/>
                <a:sym typeface="Wingdings 2" pitchFamily="18" charset="2"/>
              </a:rPr>
              <a:t></a:t>
            </a:r>
            <a:r>
              <a:rPr lang="zh-TW" altLang="en-US" sz="1800" dirty="0">
                <a:solidFill>
                  <a:schemeClr val="tx1"/>
                </a:solidFill>
                <a:latin typeface="+mj-ea"/>
                <a:ea typeface="+mj-ea"/>
              </a:rPr>
              <a:t>除考量營運及財務狀況外，</a:t>
            </a:r>
            <a:r>
              <a:rPr lang="zh-TW" altLang="en-US" sz="1800" dirty="0">
                <a:solidFill>
                  <a:srgbClr val="FF0000"/>
                </a:solidFill>
                <a:latin typeface="+mj-ea"/>
                <a:ea typeface="+mj-ea"/>
              </a:rPr>
              <a:t>應將興櫃成交均價列入訂價參考</a:t>
            </a:r>
            <a:r>
              <a:rPr lang="zh-TW" altLang="en-US" sz="1800" dirty="0">
                <a:solidFill>
                  <a:schemeClr val="tx1"/>
                </a:solidFill>
                <a:latin typeface="+mj-ea"/>
                <a:ea typeface="+mj-ea"/>
              </a:rPr>
              <a:t>。</a:t>
            </a:r>
          </a:p>
          <a:p>
            <a:pPr>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4107481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52600" y="461799"/>
            <a:ext cx="7704856" cy="725488"/>
          </a:xfrm>
        </p:spPr>
        <p:txBody>
          <a:bodyPr anchor="ctr">
            <a:noAutofit/>
          </a:bodyPr>
          <a:lstStyle/>
          <a:p>
            <a:pPr marL="982663" indent="-982663" algn="ctr">
              <a:defRPr/>
            </a:pPr>
            <a:r>
              <a:rPr lang="zh-TW" altLang="zh-TW" sz="3200" b="1" dirty="0">
                <a:solidFill>
                  <a:srgbClr val="C00000"/>
                </a:solidFill>
                <a:latin typeface="標楷體" panose="03000509000000000000" pitchFamily="65" charset="-120"/>
                <a:ea typeface="標楷體" panose="03000509000000000000" pitchFamily="65" charset="-120"/>
              </a:rPr>
              <a:t>未訂定健全之</a:t>
            </a:r>
            <a:r>
              <a:rPr lang="zh-TW" altLang="en-US" sz="3200" b="1" dirty="0" smtClean="0">
                <a:solidFill>
                  <a:srgbClr val="C00000"/>
                </a:solidFill>
                <a:latin typeface="標楷體" panose="03000509000000000000" pitchFamily="65" charset="-120"/>
                <a:ea typeface="標楷體" panose="03000509000000000000" pitchFamily="65" charset="-120"/>
              </a:rPr>
              <a:t>支付</a:t>
            </a:r>
            <a:r>
              <a:rPr lang="zh-TW" altLang="en-US" sz="3200" b="1" dirty="0">
                <a:solidFill>
                  <a:srgbClr val="C00000"/>
                </a:solidFill>
                <a:latin typeface="標楷體" panose="03000509000000000000" pitchFamily="65" charset="-120"/>
                <a:ea typeface="標楷體" panose="03000509000000000000" pitchFamily="65" charset="-120"/>
              </a:rPr>
              <a:t>佣金相關管理</a:t>
            </a:r>
            <a:r>
              <a:rPr lang="zh-TW" altLang="en-US" sz="3200" b="1" dirty="0" smtClean="0">
                <a:solidFill>
                  <a:srgbClr val="C00000"/>
                </a:solidFill>
                <a:latin typeface="標楷體" panose="03000509000000000000" pitchFamily="65" charset="-120"/>
                <a:ea typeface="標楷體" panose="03000509000000000000" pitchFamily="65" charset="-120"/>
              </a:rPr>
              <a:t>機制</a:t>
            </a:r>
            <a:endParaRPr lang="zh-TW" altLang="en-US" sz="3200" b="1" dirty="0">
              <a:solidFill>
                <a:srgbClr val="C00000"/>
              </a:solidFill>
              <a:latin typeface="標楷體" panose="03000509000000000000" pitchFamily="65" charset="-120"/>
              <a:ea typeface="標楷體" panose="03000509000000000000" pitchFamily="65" charset="-120"/>
            </a:endParaRPr>
          </a:p>
        </p:txBody>
      </p:sp>
      <p:sp>
        <p:nvSpPr>
          <p:cNvPr id="96259" name="投影片編號版面配置區 3"/>
          <p:cNvSpPr>
            <a:spLocks noGrp="1"/>
          </p:cNvSpPr>
          <p:nvPr>
            <p:ph type="sldNum" sz="quarter" idx="12"/>
          </p:nvPr>
        </p:nvSpPr>
        <p:spPr bwMode="auto">
          <a:xfrm>
            <a:off x="7905327" y="6353053"/>
            <a:ext cx="1743869" cy="365760"/>
          </a:xfrm>
          <a:noFill/>
          <a:ln>
            <a:miter lim="800000"/>
            <a:headEnd/>
            <a:tailEnd/>
          </a:ln>
        </p:spPr>
        <p:txBody>
          <a:bodyPr/>
          <a:lstStyle/>
          <a:p>
            <a:fld id="{AD883B99-5657-44DE-ACA8-D485D15C2755}" type="slidenum">
              <a:rPr lang="zh-TW" altLang="en-US" smtClean="0"/>
              <a:pPr/>
              <a:t>28</a:t>
            </a:fld>
            <a:endParaRPr lang="zh-TW" altLang="en-US" dirty="0" smtClean="0"/>
          </a:p>
        </p:txBody>
      </p:sp>
      <p:sp>
        <p:nvSpPr>
          <p:cNvPr id="7" name="圓角矩形 7"/>
          <p:cNvSpPr>
            <a:spLocks noChangeArrowheads="1"/>
          </p:cNvSpPr>
          <p:nvPr/>
        </p:nvSpPr>
        <p:spPr bwMode="auto">
          <a:xfrm>
            <a:off x="1525938" y="1430360"/>
            <a:ext cx="7499425" cy="1224136"/>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a:lstStyle/>
          <a:p>
            <a:pPr>
              <a:defRPr/>
            </a:pPr>
            <a:r>
              <a:rPr lang="zh-TW" altLang="zh-TW" sz="2000" dirty="0" smtClean="0">
                <a:latin typeface="標楷體" pitchFamily="65" charset="-120"/>
                <a:ea typeface="標楷體" pitchFamily="65" charset="-120"/>
              </a:rPr>
              <a:t>申請公司支付佣金</a:t>
            </a:r>
            <a:r>
              <a:rPr lang="zh-TW" altLang="en-US" sz="2000" dirty="0" smtClean="0">
                <a:latin typeface="標楷體" pitchFamily="65" charset="-120"/>
                <a:ea typeface="標楷體" pitchFamily="65" charset="-120"/>
              </a:rPr>
              <a:t>，惟對於佣金支出之最終</a:t>
            </a:r>
            <a:r>
              <a:rPr lang="zh-TW" altLang="zh-TW" sz="2000" dirty="0" smtClean="0">
                <a:latin typeface="標楷體" panose="03000509000000000000" pitchFamily="65" charset="-120"/>
                <a:ea typeface="標楷體" panose="03000509000000000000" pitchFamily="65" charset="-120"/>
              </a:rPr>
              <a:t>流向</a:t>
            </a:r>
            <a:r>
              <a:rPr lang="zh-TW" altLang="en-US" sz="2000" dirty="0" smtClean="0">
                <a:latin typeface="標楷體" pitchFamily="65" charset="-120"/>
                <a:ea typeface="標楷體" pitchFamily="65" charset="-120"/>
              </a:rPr>
              <a:t>無法合理說明，且未</a:t>
            </a:r>
            <a:r>
              <a:rPr lang="zh-TW" altLang="zh-TW" sz="2000" dirty="0" smtClean="0">
                <a:latin typeface="標楷體" panose="03000509000000000000" pitchFamily="65" charset="-120"/>
                <a:ea typeface="標楷體" panose="03000509000000000000" pitchFamily="65" charset="-120"/>
              </a:rPr>
              <a:t>訂定健全之佣金交易相關內部控制制度</a:t>
            </a:r>
            <a:r>
              <a:rPr lang="zh-TW" altLang="en-US" sz="2000" dirty="0" smtClean="0">
                <a:latin typeface="標楷體" pitchFamily="65" charset="-120"/>
                <a:ea typeface="標楷體" pitchFamily="65" charset="-120"/>
              </a:rPr>
              <a:t>。</a:t>
            </a:r>
            <a:endParaRPr lang="zh-TW" altLang="en-US" sz="2000" dirty="0">
              <a:latin typeface="標楷體" pitchFamily="65" charset="-120"/>
              <a:ea typeface="標楷體" pitchFamily="65" charset="-120"/>
            </a:endParaRPr>
          </a:p>
        </p:txBody>
      </p:sp>
      <p:sp>
        <p:nvSpPr>
          <p:cNvPr id="9" name="圓角矩形 8"/>
          <p:cNvSpPr/>
          <p:nvPr/>
        </p:nvSpPr>
        <p:spPr bwMode="auto">
          <a:xfrm>
            <a:off x="1485900" y="3490666"/>
            <a:ext cx="7499425" cy="3250702"/>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zh-TW" altLang="en-US" sz="2000" u="sng" dirty="0">
                <a:solidFill>
                  <a:schemeClr val="tx1"/>
                </a:solidFill>
                <a:latin typeface="標楷體" pitchFamily="65" charset="-120"/>
                <a:ea typeface="標楷體" pitchFamily="65" charset="-120"/>
              </a:rPr>
              <a:t>評估重點</a:t>
            </a:r>
            <a:endParaRPr lang="en-US" altLang="zh-TW" sz="2000" u="sng" dirty="0">
              <a:solidFill>
                <a:schemeClr val="tx1"/>
              </a:solidFill>
              <a:latin typeface="標楷體" pitchFamily="65" charset="-120"/>
              <a:ea typeface="標楷體"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1</a:t>
            </a:r>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瞭解</a:t>
            </a:r>
            <a:r>
              <a:rPr lang="zh-TW" altLang="zh-TW" sz="2000" dirty="0" smtClean="0">
                <a:latin typeface="標楷體" panose="03000509000000000000" pitchFamily="65" charset="-120"/>
                <a:ea typeface="標楷體" panose="03000509000000000000" pitchFamily="65" charset="-120"/>
              </a:rPr>
              <a:t>推薦</a:t>
            </a:r>
            <a:r>
              <a:rPr lang="zh-TW" altLang="zh-TW" sz="2000" dirty="0">
                <a:latin typeface="標楷體" panose="03000509000000000000" pitchFamily="65" charset="-120"/>
                <a:ea typeface="標楷體" panose="03000509000000000000" pitchFamily="65" charset="-120"/>
              </a:rPr>
              <a:t>證券商及簽證</a:t>
            </a:r>
            <a:r>
              <a:rPr lang="zh-TW" altLang="zh-TW" sz="2000" dirty="0" smtClean="0">
                <a:latin typeface="標楷體" panose="03000509000000000000" pitchFamily="65" charset="-120"/>
                <a:ea typeface="標楷體" panose="03000509000000000000" pitchFamily="65" charset="-120"/>
              </a:rPr>
              <a:t>會計師</a:t>
            </a:r>
            <a:r>
              <a:rPr lang="zh-TW" altLang="en-US" sz="2000" dirty="0" smtClean="0">
                <a:latin typeface="標楷體" panose="03000509000000000000" pitchFamily="65" charset="-120"/>
                <a:ea typeface="標楷體" panose="03000509000000000000" pitchFamily="65" charset="-120"/>
              </a:rPr>
              <a:t>是否</a:t>
            </a:r>
            <a:r>
              <a:rPr lang="zh-TW" altLang="zh-TW" sz="2000" dirty="0" smtClean="0">
                <a:latin typeface="標楷體" panose="03000509000000000000" pitchFamily="65" charset="-120"/>
                <a:ea typeface="標楷體" panose="03000509000000000000" pitchFamily="65" charset="-120"/>
              </a:rPr>
              <a:t>執行</a:t>
            </a:r>
            <a:r>
              <a:rPr lang="zh-TW" altLang="en-US" sz="2000" dirty="0" smtClean="0">
                <a:latin typeface="標楷體" panose="03000509000000000000" pitchFamily="65" charset="-120"/>
                <a:ea typeface="標楷體" panose="03000509000000000000" pitchFamily="65" charset="-120"/>
              </a:rPr>
              <a:t>必要之</a:t>
            </a:r>
            <a:r>
              <a:rPr lang="zh-TW" altLang="zh-TW" sz="2000" dirty="0" smtClean="0">
                <a:latin typeface="標楷體" panose="03000509000000000000" pitchFamily="65" charset="-120"/>
                <a:ea typeface="標楷體" panose="03000509000000000000" pitchFamily="65" charset="-120"/>
              </a:rPr>
              <a:t>查核</a:t>
            </a:r>
            <a:r>
              <a:rPr lang="zh-TW" altLang="zh-TW" sz="2000" dirty="0">
                <a:latin typeface="標楷體" panose="03000509000000000000" pitchFamily="65" charset="-120"/>
                <a:ea typeface="標楷體" panose="03000509000000000000" pitchFamily="65" charset="-120"/>
              </a:rPr>
              <a:t>程序以釐</a:t>
            </a:r>
            <a:r>
              <a:rPr lang="zh-TW" altLang="zh-TW" sz="2000" dirty="0" smtClean="0">
                <a:latin typeface="標楷體" panose="03000509000000000000" pitchFamily="65" charset="-120"/>
                <a:ea typeface="標楷體" panose="03000509000000000000" pitchFamily="65" charset="-120"/>
              </a:rPr>
              <a:t>清</a:t>
            </a:r>
            <a:r>
              <a:rPr lang="zh-TW" altLang="en-US" sz="2000" dirty="0" smtClean="0">
                <a:latin typeface="標楷體" panose="03000509000000000000" pitchFamily="65" charset="-120"/>
                <a:ea typeface="標楷體" panose="03000509000000000000" pitchFamily="65" charset="-120"/>
              </a:rPr>
              <a:t>佣金</a:t>
            </a:r>
            <a:r>
              <a:rPr lang="zh-TW" altLang="zh-TW" sz="2000" dirty="0" smtClean="0">
                <a:latin typeface="標楷體" panose="03000509000000000000" pitchFamily="65" charset="-120"/>
                <a:ea typeface="標楷體" panose="03000509000000000000" pitchFamily="65" charset="-120"/>
              </a:rPr>
              <a:t>之真實流向，</a:t>
            </a:r>
            <a:r>
              <a:rPr lang="zh-TW" altLang="en-US" sz="2000" dirty="0">
                <a:solidFill>
                  <a:schemeClr val="tx1"/>
                </a:solidFill>
                <a:latin typeface="標楷體" panose="03000509000000000000" pitchFamily="65" charset="-120"/>
                <a:ea typeface="標楷體" panose="03000509000000000000" pitchFamily="65" charset="-120"/>
              </a:rPr>
              <a:t>據以</a:t>
            </a:r>
            <a:r>
              <a:rPr lang="zh-TW" altLang="en-US" sz="2000" dirty="0" smtClean="0">
                <a:solidFill>
                  <a:schemeClr val="tx1"/>
                </a:solidFill>
                <a:latin typeface="標楷體" panose="03000509000000000000" pitchFamily="65" charset="-120"/>
                <a:ea typeface="標楷體" panose="03000509000000000000" pitchFamily="65" charset="-120"/>
              </a:rPr>
              <a:t>評估</a:t>
            </a:r>
            <a:r>
              <a:rPr lang="zh-TW" altLang="zh-TW" sz="2000" dirty="0" smtClean="0">
                <a:latin typeface="標楷體" panose="03000509000000000000" pitchFamily="65" charset="-120"/>
                <a:ea typeface="標楷體" panose="03000509000000000000" pitchFamily="65" charset="-120"/>
              </a:rPr>
              <a:t>佣金交易是否</a:t>
            </a:r>
            <a:r>
              <a:rPr lang="zh-TW" altLang="zh-TW" sz="2000" dirty="0">
                <a:latin typeface="標楷體" panose="03000509000000000000" pitchFamily="65" charset="-120"/>
                <a:ea typeface="標楷體" panose="03000509000000000000" pitchFamily="65" charset="-120"/>
              </a:rPr>
              <a:t>無回流至該公司內部人或終端客戶人員</a:t>
            </a:r>
            <a:r>
              <a:rPr lang="zh-TW"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而</a:t>
            </a:r>
            <a:r>
              <a:rPr lang="zh-TW" altLang="zh-TW" sz="2000" dirty="0" smtClean="0">
                <a:latin typeface="標楷體" panose="03000509000000000000" pitchFamily="65" charset="-120"/>
                <a:ea typeface="標楷體" panose="03000509000000000000" pitchFamily="65" charset="-120"/>
              </a:rPr>
              <a:t>有</a:t>
            </a:r>
            <a:r>
              <a:rPr lang="zh-TW" altLang="zh-TW" sz="2000" dirty="0">
                <a:latin typeface="標楷體" panose="03000509000000000000" pitchFamily="65" charset="-120"/>
                <a:ea typeface="標楷體" panose="03000509000000000000" pitchFamily="65" charset="-120"/>
              </a:rPr>
              <a:t>違反誠信經營之</a:t>
            </a:r>
            <a:r>
              <a:rPr lang="zh-TW" altLang="zh-TW" sz="2000" dirty="0" smtClean="0">
                <a:latin typeface="標楷體" panose="03000509000000000000" pitchFamily="65" charset="-120"/>
                <a:ea typeface="標楷體" panose="03000509000000000000" pitchFamily="65" charset="-120"/>
              </a:rPr>
              <a:t>情事</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177800" indent="-177800">
              <a:defRPr/>
            </a:pPr>
            <a:r>
              <a:rPr lang="en-US" altLang="zh-TW" sz="2000" dirty="0" smtClean="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瞭解公司是否訂定佣金作業辦法及落實執行</a:t>
            </a:r>
            <a:r>
              <a:rPr lang="zh-TW" altLang="en-US" sz="2000" dirty="0" smtClean="0">
                <a:solidFill>
                  <a:schemeClr val="tx1"/>
                </a:solidFill>
                <a:latin typeface="標楷體" panose="03000509000000000000" pitchFamily="65" charset="-120"/>
                <a:ea typeface="標楷體" panose="03000509000000000000" pitchFamily="65" charset="-120"/>
              </a:rPr>
              <a:t>。</a:t>
            </a:r>
            <a:endParaRPr lang="en-US" altLang="zh-TW" sz="2000" dirty="0" smtClean="0">
              <a:solidFill>
                <a:schemeClr val="tx1"/>
              </a:solidFill>
              <a:latin typeface="標楷體" panose="03000509000000000000" pitchFamily="65" charset="-120"/>
              <a:ea typeface="標楷體" panose="03000509000000000000" pitchFamily="65" charset="-120"/>
            </a:endParaRPr>
          </a:p>
          <a:p>
            <a:pPr marL="177800" indent="-177800">
              <a:defRPr/>
            </a:pPr>
            <a:r>
              <a:rPr lang="en-US" altLang="zh-TW" sz="2000" dirty="0" smtClean="0">
                <a:solidFill>
                  <a:schemeClr val="tx1"/>
                </a:solidFill>
                <a:latin typeface="標楷體" panose="03000509000000000000" pitchFamily="65" charset="-120"/>
                <a:ea typeface="標楷體" panose="03000509000000000000" pitchFamily="65" charset="-120"/>
              </a:rPr>
              <a:t>3.</a:t>
            </a:r>
            <a:r>
              <a:rPr lang="zh-TW" altLang="en-US" sz="2000" dirty="0" smtClean="0">
                <a:solidFill>
                  <a:schemeClr val="tx1"/>
                </a:solidFill>
                <a:latin typeface="標楷體" panose="03000509000000000000" pitchFamily="65" charset="-120"/>
                <a:ea typeface="標楷體" panose="03000509000000000000" pitchFamily="65" charset="-120"/>
              </a:rPr>
              <a:t>瞭解</a:t>
            </a:r>
            <a:r>
              <a:rPr lang="zh-TW" altLang="en-US" sz="2000" dirty="0">
                <a:solidFill>
                  <a:schemeClr val="tx1"/>
                </a:solidFill>
                <a:latin typeface="標楷體" panose="03000509000000000000" pitchFamily="65" charset="-120"/>
                <a:ea typeface="標楷體" panose="03000509000000000000" pitchFamily="65" charset="-120"/>
              </a:rPr>
              <a:t>公司與佣金收受者是否訂定佣金合約，規範支付條件等事項。</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4</a:t>
            </a:r>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瞭解佣金支付對營收之貢獻，據以評估支付金額之必要性及合理性，並參酌同業情形綜合研判。</a:t>
            </a:r>
          </a:p>
          <a:p>
            <a:pPr>
              <a:defRPr/>
            </a:pPr>
            <a:endParaRPr lang="en-US" altLang="zh-TW" sz="2000" dirty="0">
              <a:latin typeface="Times New Roman" pitchFamily="18" charset="0"/>
              <a:ea typeface="標楷體" pitchFamily="65" charset="-120"/>
              <a:cs typeface="Times New Roman" pitchFamily="18" charset="0"/>
            </a:endParaRPr>
          </a:p>
        </p:txBody>
      </p:sp>
      <p:sp>
        <p:nvSpPr>
          <p:cNvPr id="8" name="向左箭號 7"/>
          <p:cNvSpPr/>
          <p:nvPr/>
        </p:nvSpPr>
        <p:spPr>
          <a:xfrm rot="16200861">
            <a:off x="5100837" y="2886781"/>
            <a:ext cx="349626" cy="570111"/>
          </a:xfrm>
          <a:prstGeom prst="leftArrow">
            <a:avLst>
              <a:gd name="adj1" fmla="val 60000"/>
              <a:gd name="adj2" fmla="val 50000"/>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404279774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59623" y="461799"/>
            <a:ext cx="7009454" cy="725488"/>
          </a:xfrm>
        </p:spPr>
        <p:txBody>
          <a:bodyPr anchor="ctr">
            <a:noAutofit/>
          </a:bodyPr>
          <a:lstStyle/>
          <a:p>
            <a:pPr marL="982663" indent="-982663" algn="ctr">
              <a:defRPr/>
            </a:pPr>
            <a:r>
              <a:rPr lang="zh-TW" altLang="en-US" sz="3200" b="1" dirty="0" smtClean="0">
                <a:solidFill>
                  <a:srgbClr val="C00000"/>
                </a:solidFill>
                <a:latin typeface="標楷體" panose="03000509000000000000" pitchFamily="65" charset="-120"/>
                <a:ea typeface="標楷體" panose="03000509000000000000" pitchFamily="65" charset="-120"/>
              </a:rPr>
              <a:t>大股東於申請上櫃前出</a:t>
            </a:r>
            <a:r>
              <a:rPr lang="zh-TW" altLang="en-US" sz="3200" b="1" dirty="0">
                <a:solidFill>
                  <a:srgbClr val="C00000"/>
                </a:solidFill>
                <a:latin typeface="標楷體" panose="03000509000000000000" pitchFamily="65" charset="-120"/>
                <a:ea typeface="標楷體" panose="03000509000000000000" pitchFamily="65" charset="-120"/>
              </a:rPr>
              <a:t>清</a:t>
            </a:r>
            <a:r>
              <a:rPr lang="zh-TW" altLang="en-US" sz="3200" b="1" dirty="0" smtClean="0">
                <a:solidFill>
                  <a:srgbClr val="C00000"/>
                </a:solidFill>
                <a:latin typeface="標楷體" panose="03000509000000000000" pitchFamily="65" charset="-120"/>
                <a:ea typeface="標楷體" panose="03000509000000000000" pitchFamily="65" charset="-120"/>
              </a:rPr>
              <a:t>持股</a:t>
            </a:r>
            <a:endParaRPr lang="zh-TW" altLang="en-US" sz="3200" b="1" dirty="0">
              <a:solidFill>
                <a:srgbClr val="C00000"/>
              </a:solidFill>
              <a:latin typeface="標楷體" panose="03000509000000000000" pitchFamily="65" charset="-120"/>
              <a:ea typeface="標楷體" panose="03000509000000000000" pitchFamily="65" charset="-120"/>
            </a:endParaRPr>
          </a:p>
        </p:txBody>
      </p:sp>
      <p:sp>
        <p:nvSpPr>
          <p:cNvPr id="96259" name="投影片編號版面配置區 3"/>
          <p:cNvSpPr>
            <a:spLocks noGrp="1"/>
          </p:cNvSpPr>
          <p:nvPr>
            <p:ph type="sldNum" sz="quarter" idx="12"/>
          </p:nvPr>
        </p:nvSpPr>
        <p:spPr bwMode="auto">
          <a:xfrm>
            <a:off x="6825208" y="6381328"/>
            <a:ext cx="1743869" cy="365760"/>
          </a:xfrm>
          <a:noFill/>
          <a:ln>
            <a:miter lim="800000"/>
            <a:headEnd/>
            <a:tailEnd/>
          </a:ln>
        </p:spPr>
        <p:txBody>
          <a:bodyPr/>
          <a:lstStyle/>
          <a:p>
            <a:fld id="{AD883B99-5657-44DE-ACA8-D485D15C2755}" type="slidenum">
              <a:rPr lang="zh-TW" altLang="en-US" smtClean="0"/>
              <a:pPr/>
              <a:t>29</a:t>
            </a:fld>
            <a:endParaRPr lang="zh-TW" altLang="en-US" dirty="0" smtClean="0"/>
          </a:p>
        </p:txBody>
      </p:sp>
      <p:sp>
        <p:nvSpPr>
          <p:cNvPr id="7" name="圓角矩形 7"/>
          <p:cNvSpPr>
            <a:spLocks noChangeArrowheads="1"/>
          </p:cNvSpPr>
          <p:nvPr/>
        </p:nvSpPr>
        <p:spPr bwMode="auto">
          <a:xfrm>
            <a:off x="1485899" y="1428939"/>
            <a:ext cx="7499425" cy="1401561"/>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a:lstStyle/>
          <a:p>
            <a:pPr>
              <a:defRPr/>
            </a:pPr>
            <a:r>
              <a:rPr lang="zh-TW" altLang="en-US" sz="2000" dirty="0" smtClean="0">
                <a:latin typeface="標楷體" panose="03000509000000000000" pitchFamily="65" charset="-120"/>
                <a:ea typeface="標楷體" panose="03000509000000000000" pitchFamily="65" charset="-120"/>
              </a:rPr>
              <a:t>申請公司申請上櫃前，</a:t>
            </a:r>
            <a:r>
              <a:rPr lang="zh-TW" altLang="zh-TW" sz="2000" dirty="0" smtClean="0">
                <a:latin typeface="標楷體" panose="03000509000000000000" pitchFamily="65" charset="-120"/>
                <a:ea typeface="標楷體" panose="03000509000000000000" pitchFamily="65" charset="-120"/>
              </a:rPr>
              <a:t>大股東</a:t>
            </a:r>
            <a:r>
              <a:rPr lang="en-US" altLang="zh-TW" sz="2000" dirty="0" smtClean="0">
                <a:latin typeface="標楷體" panose="03000509000000000000" pitchFamily="65" charset="-120"/>
                <a:ea typeface="標楷體" panose="03000509000000000000" pitchFamily="65" charset="-120"/>
              </a:rPr>
              <a:t>A</a:t>
            </a:r>
            <a:r>
              <a:rPr lang="zh-TW" altLang="en-US" sz="2000" dirty="0" smtClean="0">
                <a:latin typeface="標楷體" panose="03000509000000000000" pitchFamily="65" charset="-120"/>
                <a:ea typeface="標楷體" panose="03000509000000000000" pitchFamily="65" charset="-120"/>
              </a:rPr>
              <a:t>公司</a:t>
            </a:r>
            <a:r>
              <a:rPr lang="zh-TW" altLang="zh-TW" sz="2000" dirty="0" smtClean="0">
                <a:latin typeface="標楷體" panose="03000509000000000000" pitchFamily="65" charset="-120"/>
                <a:ea typeface="標楷體" panose="03000509000000000000" pitchFamily="65" charset="-120"/>
              </a:rPr>
              <a:t>全數處分</a:t>
            </a:r>
            <a:r>
              <a:rPr lang="zh-TW" altLang="en-US" sz="2000" dirty="0" smtClean="0">
                <a:latin typeface="標楷體" panose="03000509000000000000" pitchFamily="65" charset="-120"/>
                <a:ea typeface="標楷體" panose="03000509000000000000" pitchFamily="65" charset="-120"/>
              </a:rPr>
              <a:t>申請</a:t>
            </a:r>
            <a:r>
              <a:rPr lang="zh-TW" altLang="en-US" sz="2000" dirty="0">
                <a:latin typeface="標楷體" panose="03000509000000000000" pitchFamily="65" charset="-120"/>
                <a:ea typeface="標楷體" panose="03000509000000000000" pitchFamily="65" charset="-120"/>
              </a:rPr>
              <a:t>公司之</a:t>
            </a:r>
            <a:r>
              <a:rPr lang="zh-TW" altLang="zh-TW" sz="2000" dirty="0" smtClean="0">
                <a:latin typeface="標楷體" panose="03000509000000000000" pitchFamily="65" charset="-120"/>
                <a:ea typeface="標楷體" panose="03000509000000000000" pitchFamily="65" charset="-120"/>
              </a:rPr>
              <a:t>股票</a:t>
            </a:r>
            <a:r>
              <a:rPr lang="zh-TW" altLang="en-US" sz="2000" dirty="0" smtClean="0">
                <a:latin typeface="標楷體" panose="03000509000000000000" pitchFamily="65" charset="-120"/>
                <a:ea typeface="標楷體" panose="03000509000000000000" pitchFamily="65" charset="-120"/>
              </a:rPr>
              <a:t>，且申請</a:t>
            </a:r>
            <a:r>
              <a:rPr lang="zh-TW" altLang="zh-TW" sz="2000" dirty="0" smtClean="0">
                <a:latin typeface="標楷體" panose="03000509000000000000" pitchFamily="65" charset="-120"/>
                <a:ea typeface="標楷體" panose="03000509000000000000" pitchFamily="65" charset="-120"/>
              </a:rPr>
              <a:t>公司董事</a:t>
            </a:r>
            <a:r>
              <a:rPr lang="zh-TW" altLang="en-US" sz="2000" dirty="0" smtClean="0">
                <a:latin typeface="標楷體" panose="03000509000000000000" pitchFamily="65" charset="-120"/>
                <a:ea typeface="標楷體" panose="03000509000000000000" pitchFamily="65" charset="-120"/>
              </a:rPr>
              <a:t>長是否未</a:t>
            </a:r>
            <a:r>
              <a:rPr lang="zh-TW" altLang="zh-TW" sz="2000" dirty="0" smtClean="0">
                <a:latin typeface="標楷體" panose="03000509000000000000" pitchFamily="65" charset="-120"/>
                <a:ea typeface="標楷體" panose="03000509000000000000" pitchFamily="65" charset="-120"/>
              </a:rPr>
              <a:t>利用</a:t>
            </a:r>
            <a:r>
              <a:rPr lang="en-US" altLang="zh-TW" sz="2000" dirty="0">
                <a:latin typeface="標楷體" panose="03000509000000000000" pitchFamily="65" charset="-120"/>
                <a:ea typeface="標楷體" panose="03000509000000000000" pitchFamily="65" charset="-120"/>
              </a:rPr>
              <a:t>A</a:t>
            </a:r>
            <a:r>
              <a:rPr lang="zh-TW" altLang="en-US" sz="2000" dirty="0" smtClean="0">
                <a:latin typeface="標楷體" panose="03000509000000000000" pitchFamily="65" charset="-120"/>
                <a:ea typeface="標楷體" panose="03000509000000000000" pitchFamily="65" charset="-120"/>
              </a:rPr>
              <a:t>公司</a:t>
            </a:r>
            <a:r>
              <a:rPr lang="zh-TW" altLang="zh-TW" sz="2000" dirty="0" smtClean="0">
                <a:latin typeface="標楷體" panose="03000509000000000000" pitchFamily="65" charset="-120"/>
                <a:ea typeface="標楷體" panose="03000509000000000000" pitchFamily="65" charset="-120"/>
              </a:rPr>
              <a:t>名義從事與</a:t>
            </a:r>
            <a:r>
              <a:rPr lang="en-US" altLang="zh-TW" sz="2000" dirty="0">
                <a:latin typeface="標楷體" panose="03000509000000000000" pitchFamily="65" charset="-120"/>
                <a:ea typeface="標楷體" panose="03000509000000000000" pitchFamily="65" charset="-120"/>
              </a:rPr>
              <a:t>A</a:t>
            </a:r>
            <a:r>
              <a:rPr lang="zh-TW" altLang="en-US" sz="2000" dirty="0">
                <a:latin typeface="標楷體" panose="03000509000000000000" pitchFamily="65" charset="-120"/>
                <a:ea typeface="標楷體" panose="03000509000000000000" pitchFamily="65" charset="-120"/>
              </a:rPr>
              <a:t>公司</a:t>
            </a:r>
            <a:r>
              <a:rPr lang="zh-TW" altLang="zh-TW" sz="2000" dirty="0" smtClean="0">
                <a:latin typeface="標楷體" panose="03000509000000000000" pitchFamily="65" charset="-120"/>
                <a:ea typeface="標楷體" panose="03000509000000000000" pitchFamily="65" charset="-120"/>
              </a:rPr>
              <a:t>有</a:t>
            </a:r>
            <a:r>
              <a:rPr lang="zh-TW" altLang="zh-TW" sz="2000" dirty="0">
                <a:latin typeface="標楷體" panose="03000509000000000000" pitchFamily="65" charset="-120"/>
                <a:ea typeface="標楷體" panose="03000509000000000000" pitchFamily="65" charset="-120"/>
              </a:rPr>
              <a:t>利益衝突之業務</a:t>
            </a:r>
            <a:r>
              <a:rPr lang="zh-TW" altLang="zh-TW"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及申請</a:t>
            </a:r>
            <a:r>
              <a:rPr lang="zh-TW" altLang="zh-TW" sz="2000" dirty="0">
                <a:latin typeface="標楷體" panose="03000509000000000000" pitchFamily="65" charset="-120"/>
                <a:ea typeface="標楷體" panose="03000509000000000000" pitchFamily="65" charset="-120"/>
              </a:rPr>
              <a:t>公司</a:t>
            </a:r>
            <a:r>
              <a:rPr lang="zh-TW" altLang="en-US" sz="2000" dirty="0" smtClean="0">
                <a:latin typeface="標楷體" panose="03000509000000000000" pitchFamily="65" charset="-120"/>
                <a:ea typeface="標楷體" panose="03000509000000000000" pitchFamily="65" charset="-120"/>
              </a:rPr>
              <a:t>是否未有侵犯</a:t>
            </a:r>
            <a:r>
              <a:rPr lang="en-US" altLang="zh-TW" sz="2000" dirty="0" smtClean="0">
                <a:latin typeface="標楷體" panose="03000509000000000000" pitchFamily="65" charset="-120"/>
                <a:ea typeface="標楷體" panose="03000509000000000000" pitchFamily="65" charset="-120"/>
              </a:rPr>
              <a:t>A</a:t>
            </a:r>
            <a:r>
              <a:rPr lang="zh-TW" altLang="en-US" sz="2000" dirty="0" smtClean="0">
                <a:latin typeface="標楷體" panose="03000509000000000000" pitchFamily="65" charset="-120"/>
                <a:ea typeface="標楷體" panose="03000509000000000000" pitchFamily="65" charset="-120"/>
              </a:rPr>
              <a:t>公司之</a:t>
            </a:r>
            <a:r>
              <a:rPr lang="zh-TW" altLang="zh-TW" sz="2000" dirty="0" smtClean="0">
                <a:latin typeface="標楷體" panose="03000509000000000000" pitchFamily="65" charset="-120"/>
                <a:ea typeface="標楷體" panose="03000509000000000000" pitchFamily="65" charset="-120"/>
              </a:rPr>
              <a:t>專利</a:t>
            </a:r>
            <a:r>
              <a:rPr lang="zh-TW" altLang="en-US" sz="2000" dirty="0" smtClean="0">
                <a:latin typeface="標楷體" panose="03000509000000000000" pitchFamily="65" charset="-120"/>
                <a:ea typeface="標楷體" panose="03000509000000000000" pitchFamily="65" charset="-120"/>
              </a:rPr>
              <a:t>等事項，未</a:t>
            </a:r>
            <a:r>
              <a:rPr lang="zh-TW" altLang="en-US" sz="2000" dirty="0">
                <a:latin typeface="標楷體" panose="03000509000000000000" pitchFamily="65" charset="-120"/>
                <a:ea typeface="標楷體" panose="03000509000000000000" pitchFamily="65" charset="-120"/>
              </a:rPr>
              <a:t>提出客觀</a:t>
            </a:r>
            <a:r>
              <a:rPr lang="zh-TW" altLang="zh-TW" sz="2000" dirty="0" smtClean="0">
                <a:latin typeface="標楷體" pitchFamily="65" charset="-120"/>
                <a:ea typeface="標楷體" pitchFamily="65" charset="-120"/>
              </a:rPr>
              <a:t>合理</a:t>
            </a:r>
            <a:r>
              <a:rPr lang="zh-TW" altLang="zh-TW" sz="2000" dirty="0">
                <a:latin typeface="標楷體" pitchFamily="65" charset="-120"/>
                <a:ea typeface="標楷體" pitchFamily="65" charset="-120"/>
              </a:rPr>
              <a:t>之</a:t>
            </a:r>
            <a:r>
              <a:rPr lang="zh-TW" altLang="en-US" sz="2000" dirty="0" smtClean="0">
                <a:latin typeface="標楷體" pitchFamily="65" charset="-120"/>
                <a:ea typeface="標楷體" pitchFamily="65" charset="-120"/>
              </a:rPr>
              <a:t>說明。</a:t>
            </a:r>
            <a:endParaRPr lang="en-US" altLang="zh-TW" sz="2000" dirty="0">
              <a:latin typeface="標楷體" pitchFamily="65" charset="-120"/>
              <a:ea typeface="標楷體" pitchFamily="65" charset="-120"/>
            </a:endParaRPr>
          </a:p>
          <a:p>
            <a:pPr>
              <a:defRPr/>
            </a:pPr>
            <a:endParaRPr lang="en-US" altLang="zh-TW" sz="2000" dirty="0" smtClean="0">
              <a:latin typeface="標楷體" panose="03000509000000000000" pitchFamily="65" charset="-120"/>
              <a:ea typeface="標楷體" panose="03000509000000000000" pitchFamily="65" charset="-120"/>
            </a:endParaRPr>
          </a:p>
        </p:txBody>
      </p:sp>
      <p:sp>
        <p:nvSpPr>
          <p:cNvPr id="96263" name="向下箭號 9"/>
          <p:cNvSpPr>
            <a:spLocks noChangeArrowheads="1"/>
          </p:cNvSpPr>
          <p:nvPr/>
        </p:nvSpPr>
        <p:spPr bwMode="auto">
          <a:xfrm>
            <a:off x="3972720" y="3571879"/>
            <a:ext cx="2472631"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b="1">
                <a:latin typeface="標楷體" pitchFamily="65" charset="-120"/>
                <a:ea typeface="標楷體" pitchFamily="65" charset="-120"/>
              </a:rPr>
              <a:t>審查重點</a:t>
            </a:r>
          </a:p>
        </p:txBody>
      </p:sp>
      <p:sp>
        <p:nvSpPr>
          <p:cNvPr id="9" name="圓角矩形 8"/>
          <p:cNvSpPr/>
          <p:nvPr/>
        </p:nvSpPr>
        <p:spPr bwMode="auto">
          <a:xfrm>
            <a:off x="1566044" y="3490682"/>
            <a:ext cx="7419280" cy="296265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zh-TW" altLang="en-US" sz="2200" u="sng" dirty="0">
                <a:solidFill>
                  <a:schemeClr val="tx1"/>
                </a:solidFill>
                <a:latin typeface="標楷體" pitchFamily="65" charset="-120"/>
                <a:ea typeface="標楷體" pitchFamily="65" charset="-120"/>
              </a:rPr>
              <a:t>評估重點</a:t>
            </a:r>
            <a:endParaRPr lang="en-US" altLang="zh-TW" sz="2200" u="sng" dirty="0">
              <a:solidFill>
                <a:schemeClr val="tx1"/>
              </a:solidFill>
              <a:latin typeface="標楷體" pitchFamily="65" charset="-120"/>
              <a:ea typeface="標楷體"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1</a:t>
            </a:r>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瞭解申請公司</a:t>
            </a:r>
            <a:r>
              <a:rPr lang="zh-TW" altLang="zh-TW" sz="2000" dirty="0" smtClean="0">
                <a:latin typeface="標楷體" panose="03000509000000000000" pitchFamily="65" charset="-120"/>
                <a:ea typeface="標楷體" panose="03000509000000000000" pitchFamily="65" charset="-120"/>
              </a:rPr>
              <a:t>股權</a:t>
            </a:r>
            <a:r>
              <a:rPr lang="zh-TW" altLang="zh-TW" sz="2000" dirty="0">
                <a:latin typeface="標楷體" panose="03000509000000000000" pitchFamily="65" charset="-120"/>
                <a:ea typeface="標楷體" panose="03000509000000000000" pitchFamily="65" charset="-120"/>
              </a:rPr>
              <a:t>異</a:t>
            </a:r>
            <a:r>
              <a:rPr lang="zh-TW" altLang="zh-TW" sz="2000" dirty="0" smtClean="0">
                <a:latin typeface="標楷體" panose="03000509000000000000" pitchFamily="65" charset="-120"/>
                <a:ea typeface="標楷體" panose="03000509000000000000" pitchFamily="65" charset="-120"/>
              </a:rPr>
              <a:t>動</a:t>
            </a:r>
            <a:r>
              <a:rPr lang="zh-TW" altLang="en-US" sz="2000" dirty="0" smtClean="0">
                <a:latin typeface="標楷體" panose="03000509000000000000" pitchFamily="65" charset="-120"/>
                <a:ea typeface="標楷體" panose="03000509000000000000" pitchFamily="65" charset="-120"/>
              </a:rPr>
              <a:t>原因及合理性，暨評估前開</a:t>
            </a:r>
            <a:r>
              <a:rPr lang="zh-TW" altLang="zh-TW" sz="2000" dirty="0">
                <a:latin typeface="標楷體" panose="03000509000000000000" pitchFamily="65" charset="-120"/>
                <a:ea typeface="標楷體" panose="03000509000000000000" pitchFamily="65" charset="-120"/>
              </a:rPr>
              <a:t>股權異動</a:t>
            </a:r>
            <a:r>
              <a:rPr lang="zh-TW" altLang="zh-TW" sz="2000" dirty="0" smtClean="0">
                <a:latin typeface="標楷體" panose="03000509000000000000" pitchFamily="65" charset="-120"/>
                <a:ea typeface="標楷體" panose="03000509000000000000" pitchFamily="65" charset="-120"/>
              </a:rPr>
              <a:t>對公司</a:t>
            </a:r>
            <a:r>
              <a:rPr lang="zh-TW" altLang="zh-TW" sz="2000" dirty="0">
                <a:latin typeface="標楷體" panose="03000509000000000000" pitchFamily="65" charset="-120"/>
                <a:ea typeface="標楷體" panose="03000509000000000000" pitchFamily="65" charset="-120"/>
              </a:rPr>
              <a:t>財務業務之</a:t>
            </a:r>
            <a:r>
              <a:rPr lang="zh-TW" altLang="zh-TW" sz="2000" dirty="0" smtClean="0">
                <a:latin typeface="標楷體" panose="03000509000000000000" pitchFamily="65" charset="-120"/>
                <a:ea typeface="標楷體" panose="03000509000000000000" pitchFamily="65" charset="-120"/>
              </a:rPr>
              <a:t>影響</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177800" indent="-177800">
              <a:defRPr/>
            </a:pPr>
            <a:r>
              <a:rPr lang="en-US" altLang="zh-TW" sz="2000" dirty="0" smtClean="0">
                <a:solidFill>
                  <a:schemeClr val="tx1"/>
                </a:solidFill>
                <a:latin typeface="標楷體" panose="03000509000000000000" pitchFamily="65" charset="-120"/>
                <a:ea typeface="標楷體" panose="03000509000000000000" pitchFamily="65" charset="-120"/>
              </a:rPr>
              <a:t>2.</a:t>
            </a:r>
            <a:r>
              <a:rPr lang="zh-TW" altLang="en-US" sz="2000" dirty="0" smtClean="0">
                <a:solidFill>
                  <a:schemeClr val="tx1"/>
                </a:solidFill>
                <a:latin typeface="標楷體" panose="03000509000000000000" pitchFamily="65" charset="-120"/>
                <a:ea typeface="標楷體" panose="03000509000000000000" pitchFamily="65" charset="-120"/>
              </a:rPr>
              <a:t>瞭解</a:t>
            </a:r>
            <a:r>
              <a:rPr lang="zh-TW" altLang="zh-TW" sz="2000" dirty="0" smtClean="0">
                <a:latin typeface="標楷體" panose="03000509000000000000" pitchFamily="65" charset="-120"/>
                <a:ea typeface="標楷體" panose="03000509000000000000" pitchFamily="65" charset="-120"/>
              </a:rPr>
              <a:t>推薦證券商</a:t>
            </a:r>
            <a:r>
              <a:rPr lang="zh-TW" altLang="en-US" sz="2000" dirty="0" smtClean="0">
                <a:latin typeface="標楷體" panose="03000509000000000000" pitchFamily="65" charset="-120"/>
                <a:ea typeface="標楷體" panose="03000509000000000000" pitchFamily="65" charset="-120"/>
              </a:rPr>
              <a:t>是否</a:t>
            </a:r>
            <a:r>
              <a:rPr lang="zh-TW" altLang="zh-TW" sz="2000" dirty="0" smtClean="0">
                <a:latin typeface="標楷體" panose="03000509000000000000" pitchFamily="65" charset="-120"/>
                <a:ea typeface="標楷體" panose="03000509000000000000" pitchFamily="65" charset="-120"/>
              </a:rPr>
              <a:t>執行</a:t>
            </a:r>
            <a:r>
              <a:rPr lang="zh-TW" altLang="en-US" sz="2000" dirty="0" smtClean="0">
                <a:latin typeface="標楷體" panose="03000509000000000000" pitchFamily="65" charset="-120"/>
                <a:ea typeface="標楷體" panose="03000509000000000000" pitchFamily="65" charset="-120"/>
              </a:rPr>
              <a:t>必要之</a:t>
            </a:r>
            <a:r>
              <a:rPr lang="zh-TW" altLang="zh-TW" sz="2000" dirty="0" smtClean="0">
                <a:latin typeface="標楷體" panose="03000509000000000000" pitchFamily="65" charset="-120"/>
                <a:ea typeface="標楷體" panose="03000509000000000000" pitchFamily="65" charset="-120"/>
              </a:rPr>
              <a:t>查核程序以釐清</a:t>
            </a:r>
            <a:r>
              <a:rPr lang="zh-TW" altLang="en-US" sz="2000" dirty="0" smtClean="0">
                <a:latin typeface="標楷體" panose="03000509000000000000" pitchFamily="65" charset="-120"/>
                <a:ea typeface="標楷體" panose="03000509000000000000" pitchFamily="65" charset="-120"/>
              </a:rPr>
              <a:t>申請</a:t>
            </a:r>
            <a:r>
              <a:rPr lang="zh-TW" altLang="zh-TW" sz="2000" dirty="0" smtClean="0">
                <a:latin typeface="標楷體" panose="03000509000000000000" pitchFamily="65" charset="-120"/>
                <a:ea typeface="標楷體" panose="03000509000000000000" pitchFamily="65" charset="-120"/>
              </a:rPr>
              <a:t>公司董事</a:t>
            </a:r>
            <a:r>
              <a:rPr lang="zh-TW" altLang="en-US" sz="2000" dirty="0" smtClean="0">
                <a:latin typeface="標楷體" panose="03000509000000000000" pitchFamily="65" charset="-120"/>
                <a:ea typeface="標楷體" panose="03000509000000000000" pitchFamily="65" charset="-120"/>
              </a:rPr>
              <a:t>長個人投資之公司是否</a:t>
            </a:r>
            <a:r>
              <a:rPr lang="zh-TW" altLang="en-US" sz="2000" dirty="0">
                <a:latin typeface="標楷體" panose="03000509000000000000" pitchFamily="65" charset="-120"/>
                <a:ea typeface="標楷體" panose="03000509000000000000" pitchFamily="65" charset="-120"/>
              </a:rPr>
              <a:t>未有</a:t>
            </a:r>
            <a:r>
              <a:rPr lang="zh-TW" altLang="en-US" sz="2000" dirty="0" smtClean="0">
                <a:latin typeface="標楷體" panose="03000509000000000000" pitchFamily="65" charset="-120"/>
                <a:ea typeface="標楷體" panose="03000509000000000000" pitchFamily="65" charset="-120"/>
              </a:rPr>
              <a:t>利用</a:t>
            </a:r>
            <a:r>
              <a:rPr lang="en-US" altLang="zh-TW" sz="2000" dirty="0">
                <a:latin typeface="標楷體" panose="03000509000000000000" pitchFamily="65" charset="-120"/>
                <a:ea typeface="標楷體" panose="03000509000000000000" pitchFamily="65" charset="-120"/>
              </a:rPr>
              <a:t>A</a:t>
            </a:r>
            <a:r>
              <a:rPr lang="zh-TW" altLang="en-US" sz="2000" dirty="0">
                <a:latin typeface="標楷體" panose="03000509000000000000" pitchFamily="65" charset="-120"/>
                <a:ea typeface="標楷體" panose="03000509000000000000" pitchFamily="65" charset="-120"/>
              </a:rPr>
              <a:t>公司</a:t>
            </a:r>
            <a:r>
              <a:rPr lang="zh-TW" altLang="en-US" sz="2000" dirty="0" smtClean="0">
                <a:latin typeface="標楷體" panose="03000509000000000000" pitchFamily="65" charset="-120"/>
                <a:ea typeface="標楷體" panose="03000509000000000000" pitchFamily="65" charset="-120"/>
              </a:rPr>
              <a:t>名義從事銷售。</a:t>
            </a:r>
            <a:endParaRPr lang="en-US" altLang="zh-TW" sz="2000" dirty="0" smtClean="0">
              <a:latin typeface="標楷體" panose="03000509000000000000" pitchFamily="65" charset="-120"/>
              <a:ea typeface="標楷體" panose="03000509000000000000"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3</a:t>
            </a:r>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申請公司列出就與</a:t>
            </a:r>
            <a:r>
              <a:rPr lang="zh-TW" altLang="en-US" sz="2000" dirty="0">
                <a:latin typeface="標楷體" panose="03000509000000000000" pitchFamily="65" charset="-120"/>
                <a:ea typeface="標楷體" panose="03000509000000000000" pitchFamily="65" charset="-120"/>
              </a:rPr>
              <a:t>前大</a:t>
            </a:r>
            <a:r>
              <a:rPr lang="zh-TW" altLang="en-US" sz="2000" dirty="0" smtClean="0">
                <a:latin typeface="標楷體" panose="03000509000000000000" pitchFamily="65" charset="-120"/>
                <a:ea typeface="標楷體" panose="03000509000000000000" pitchFamily="65" charset="-120"/>
              </a:rPr>
              <a:t>股東於</a:t>
            </a:r>
            <a:r>
              <a:rPr lang="zh-TW" altLang="en-US" sz="2000" dirty="0">
                <a:latin typeface="標楷體" panose="03000509000000000000" pitchFamily="65" charset="-120"/>
                <a:ea typeface="標楷體" panose="03000509000000000000" pitchFamily="65" charset="-120"/>
              </a:rPr>
              <a:t>相同應用領域之類似</a:t>
            </a:r>
            <a:r>
              <a:rPr lang="zh-TW" altLang="en-US" sz="2000" dirty="0" smtClean="0">
                <a:latin typeface="標楷體" panose="03000509000000000000" pitchFamily="65" charset="-120"/>
                <a:ea typeface="標楷體" panose="03000509000000000000" pitchFamily="65" charset="-120"/>
              </a:rPr>
              <a:t>產品所</a:t>
            </a:r>
            <a:r>
              <a:rPr lang="zh-TW" altLang="en-US" sz="2000" dirty="0">
                <a:latin typeface="標楷體" panose="03000509000000000000" pitchFamily="65" charset="-120"/>
                <a:ea typeface="標楷體" panose="03000509000000000000" pitchFamily="65" charset="-120"/>
              </a:rPr>
              <a:t>涉及雙方之</a:t>
            </a:r>
            <a:r>
              <a:rPr lang="zh-TW" altLang="en-US" sz="2000" dirty="0" smtClean="0">
                <a:latin typeface="標楷體" panose="03000509000000000000" pitchFamily="65" charset="-120"/>
                <a:ea typeface="標楷體" panose="03000509000000000000" pitchFamily="65" charset="-120"/>
              </a:rPr>
              <a:t>專利，進行</a:t>
            </a:r>
            <a:r>
              <a:rPr lang="zh-TW" altLang="en-US" sz="2000" dirty="0">
                <a:latin typeface="標楷體" panose="03000509000000000000" pitchFamily="65" charset="-120"/>
                <a:ea typeface="標楷體" panose="03000509000000000000" pitchFamily="65" charset="-120"/>
              </a:rPr>
              <a:t>專利地圖檢索</a:t>
            </a:r>
            <a:r>
              <a:rPr lang="zh-TW" altLang="en-US" sz="2000" dirty="0" smtClean="0">
                <a:latin typeface="標楷體" panose="03000509000000000000" pitchFamily="65" charset="-120"/>
                <a:ea typeface="標楷體" panose="03000509000000000000" pitchFamily="65" charset="-120"/>
              </a:rPr>
              <a:t>，並洽請外部</a:t>
            </a:r>
            <a:r>
              <a:rPr lang="zh-TW" altLang="en-US" sz="2000" dirty="0">
                <a:latin typeface="標楷體" panose="03000509000000000000" pitchFamily="65" charset="-120"/>
                <a:ea typeface="標楷體" panose="03000509000000000000" pitchFamily="65" charset="-120"/>
              </a:rPr>
              <a:t>專業</a:t>
            </a:r>
            <a:r>
              <a:rPr lang="zh-TW" altLang="en-US" sz="2000" dirty="0" smtClean="0">
                <a:latin typeface="標楷體" panose="03000509000000000000" pitchFamily="65" charset="-120"/>
                <a:ea typeface="標楷體" panose="03000509000000000000" pitchFamily="65" charset="-120"/>
              </a:rPr>
              <a:t>機構出具評估意見，據</a:t>
            </a:r>
            <a:r>
              <a:rPr lang="zh-TW" altLang="en-US" sz="2000" dirty="0" smtClean="0">
                <a:solidFill>
                  <a:schemeClr val="tx1"/>
                </a:solidFill>
                <a:latin typeface="標楷體" panose="03000509000000000000" pitchFamily="65" charset="-120"/>
                <a:ea typeface="標楷體" panose="03000509000000000000" pitchFamily="65" charset="-120"/>
              </a:rPr>
              <a:t>以評估</a:t>
            </a:r>
            <a:r>
              <a:rPr lang="zh-TW" altLang="zh-TW" sz="2000" dirty="0" smtClean="0">
                <a:latin typeface="標楷體" panose="03000509000000000000" pitchFamily="65" charset="-120"/>
                <a:ea typeface="標楷體" panose="03000509000000000000" pitchFamily="65" charset="-120"/>
              </a:rPr>
              <a:t>公司</a:t>
            </a:r>
            <a:r>
              <a:rPr lang="zh-TW" altLang="zh-TW" sz="2000" dirty="0">
                <a:latin typeface="標楷體" panose="03000509000000000000" pitchFamily="65" charset="-120"/>
                <a:ea typeface="標楷體" panose="03000509000000000000" pitchFamily="65" charset="-120"/>
              </a:rPr>
              <a:t>產品是否</a:t>
            </a:r>
            <a:r>
              <a:rPr lang="zh-TW" altLang="en-US" sz="2000" dirty="0">
                <a:latin typeface="標楷體" panose="03000509000000000000" pitchFamily="65" charset="-120"/>
                <a:ea typeface="標楷體" panose="03000509000000000000" pitchFamily="65" charset="-120"/>
              </a:rPr>
              <a:t>未</a:t>
            </a:r>
            <a:r>
              <a:rPr lang="zh-TW" altLang="zh-TW" sz="2000" dirty="0">
                <a:latin typeface="標楷體" panose="03000509000000000000" pitchFamily="65" charset="-120"/>
                <a:ea typeface="標楷體" panose="03000509000000000000" pitchFamily="65" charset="-120"/>
              </a:rPr>
              <a:t>涉及使用</a:t>
            </a:r>
            <a:r>
              <a:rPr lang="en-US" altLang="zh-TW" sz="2000" dirty="0">
                <a:latin typeface="標楷體" panose="03000509000000000000" pitchFamily="65" charset="-120"/>
                <a:ea typeface="標楷體" panose="03000509000000000000" pitchFamily="65" charset="-120"/>
              </a:rPr>
              <a:t>A</a:t>
            </a:r>
            <a:r>
              <a:rPr lang="zh-TW" altLang="en-US" sz="2000" dirty="0" smtClean="0">
                <a:latin typeface="標楷體" panose="03000509000000000000" pitchFamily="65" charset="-120"/>
                <a:ea typeface="標楷體" panose="03000509000000000000" pitchFamily="65" charset="-120"/>
              </a:rPr>
              <a:t>公司</a:t>
            </a:r>
            <a:r>
              <a:rPr lang="zh-TW" altLang="zh-TW" sz="2000" dirty="0" smtClean="0">
                <a:latin typeface="標楷體" panose="03000509000000000000" pitchFamily="65" charset="-120"/>
                <a:ea typeface="標楷體" panose="03000509000000000000" pitchFamily="65" charset="-120"/>
              </a:rPr>
              <a:t>專利</a:t>
            </a:r>
            <a:r>
              <a:rPr lang="zh-TW" altLang="en-US" sz="2000" dirty="0" smtClean="0">
                <a:latin typeface="標楷體" panose="03000509000000000000" pitchFamily="65" charset="-120"/>
                <a:ea typeface="標楷體" panose="03000509000000000000" pitchFamily="65" charset="-120"/>
              </a:rPr>
              <a:t>之情形。</a:t>
            </a:r>
            <a:endParaRPr lang="en-US" altLang="zh-TW" sz="2000" dirty="0">
              <a:latin typeface="Times New Roman" pitchFamily="18" charset="0"/>
              <a:ea typeface="標楷體" pitchFamily="65" charset="-120"/>
              <a:cs typeface="Times New Roman" pitchFamily="18" charset="0"/>
            </a:endParaRPr>
          </a:p>
        </p:txBody>
      </p:sp>
      <p:sp>
        <p:nvSpPr>
          <p:cNvPr id="8" name="向左箭號 7"/>
          <p:cNvSpPr/>
          <p:nvPr/>
        </p:nvSpPr>
        <p:spPr>
          <a:xfrm rot="16200861">
            <a:off x="5009552" y="2939418"/>
            <a:ext cx="532242" cy="570111"/>
          </a:xfrm>
          <a:prstGeom prst="leftArrow">
            <a:avLst>
              <a:gd name="adj1" fmla="val 60000"/>
              <a:gd name="adj2" fmla="val 50000"/>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322479317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內容版面配置區 2"/>
          <p:cNvSpPr>
            <a:spLocks noGrp="1"/>
          </p:cNvSpPr>
          <p:nvPr>
            <p:ph idx="1"/>
          </p:nvPr>
        </p:nvSpPr>
        <p:spPr>
          <a:xfrm>
            <a:off x="1147080" y="721724"/>
            <a:ext cx="8567737" cy="5000170"/>
          </a:xfrm>
        </p:spPr>
        <p:txBody>
          <a:bodyPr/>
          <a:lstStyle/>
          <a:p>
            <a:pPr marL="0" lvl="0" indent="0" eaLnBrk="1" fontAlgn="auto" hangingPunct="1">
              <a:spcAft>
                <a:spcPts val="0"/>
              </a:spcAft>
              <a:buClr>
                <a:srgbClr val="727CA3"/>
              </a:buClr>
              <a:buSzPct val="76000"/>
              <a:buNone/>
            </a:pPr>
            <a:r>
              <a:rPr lang="zh-TW" altLang="en-US" b="1" dirty="0" smtClean="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rPr>
              <a:t>作業依據：</a:t>
            </a:r>
            <a:endParaRPr lang="en-US" altLang="zh-TW" b="1" dirty="0" smtClean="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endParaRPr>
          </a:p>
          <a:p>
            <a:pPr marL="892175" lvl="0" indent="-358775" defTabSz="804863" eaLnBrk="1" fontAlgn="auto" hangingPunct="1">
              <a:spcAft>
                <a:spcPts val="0"/>
              </a:spcAft>
              <a:buClr>
                <a:srgbClr val="727CA3"/>
              </a:buClr>
              <a:buSzPct val="76000"/>
              <a:buNone/>
            </a:pPr>
            <a:r>
              <a:rPr lang="zh-TW" altLang="en-US" sz="2400" dirty="0">
                <a:solidFill>
                  <a:prstClr val="black"/>
                </a:solidFill>
                <a:latin typeface="標楷體" panose="03000509000000000000" pitchFamily="65" charset="-120"/>
                <a:ea typeface="標楷體" panose="03000509000000000000" pitchFamily="65" charset="-120"/>
              </a:rPr>
              <a:t> </a:t>
            </a:r>
            <a:r>
              <a:rPr lang="zh-TW" altLang="en-US" sz="2400" dirty="0" smtClean="0">
                <a:solidFill>
                  <a:prstClr val="black"/>
                </a:solidFill>
                <a:latin typeface="標楷體" panose="03000509000000000000" pitchFamily="65" charset="-120"/>
                <a:ea typeface="標楷體" panose="03000509000000000000" pitchFamily="65" charset="-120"/>
              </a:rPr>
              <a:t> 本中心已配合增訂</a:t>
            </a:r>
            <a:r>
              <a:rPr lang="zh-TW" altLang="zh-TW" sz="2400" dirty="0" smtClean="0">
                <a:solidFill>
                  <a:prstClr val="black"/>
                </a:solidFill>
                <a:latin typeface="標楷體" panose="03000509000000000000" pitchFamily="65" charset="-120"/>
                <a:ea typeface="標楷體" panose="03000509000000000000" pitchFamily="65" charset="-120"/>
              </a:rPr>
              <a:t>「受託辦理本國及外國發行人募集與</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892175" lvl="0" indent="-358775" defTabSz="804863" eaLnBrk="1" fontAlgn="auto" hangingPunct="1">
              <a:spcAft>
                <a:spcPts val="0"/>
              </a:spcAft>
              <a:buClr>
                <a:srgbClr val="727CA3"/>
              </a:buClr>
              <a:buSzPct val="76000"/>
              <a:buNone/>
            </a:pPr>
            <a:r>
              <a:rPr lang="zh-TW" altLang="en-US" sz="2400" dirty="0">
                <a:solidFill>
                  <a:prstClr val="black"/>
                </a:solidFill>
                <a:latin typeface="標楷體" panose="03000509000000000000" pitchFamily="65" charset="-120"/>
                <a:ea typeface="標楷體" panose="03000509000000000000" pitchFamily="65" charset="-120"/>
              </a:rPr>
              <a:t> </a:t>
            </a:r>
            <a:r>
              <a:rPr lang="zh-TW" altLang="en-US" sz="2400" dirty="0" smtClean="0">
                <a:solidFill>
                  <a:prstClr val="black"/>
                </a:solidFill>
                <a:latin typeface="標楷體" panose="03000509000000000000" pitchFamily="65" charset="-120"/>
                <a:ea typeface="標楷體" panose="03000509000000000000" pitchFamily="65" charset="-120"/>
              </a:rPr>
              <a:t> </a:t>
            </a:r>
            <a:r>
              <a:rPr lang="zh-TW" altLang="zh-TW" sz="2400" dirty="0" smtClean="0">
                <a:solidFill>
                  <a:prstClr val="black"/>
                </a:solidFill>
                <a:latin typeface="標楷體" panose="03000509000000000000" pitchFamily="65" charset="-120"/>
                <a:ea typeface="標楷體" panose="03000509000000000000" pitchFamily="65" charset="-120"/>
              </a:rPr>
              <a:t>發行有價證券申報案件規定」</a:t>
            </a:r>
            <a:r>
              <a:rPr lang="zh-TW" altLang="en-US" sz="2400" dirty="0" smtClean="0">
                <a:solidFill>
                  <a:prstClr val="black"/>
                </a:solidFill>
                <a:latin typeface="標楷體" panose="03000509000000000000" pitchFamily="65" charset="-120"/>
                <a:ea typeface="標楷體" panose="03000509000000000000" pitchFamily="65" charset="-120"/>
              </a:rPr>
              <a:t>及相關申報書件。</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0" indent="0" defTabSz="804863" eaLnBrk="1" fontAlgn="auto" hangingPunct="1">
              <a:spcAft>
                <a:spcPts val="0"/>
              </a:spcAft>
              <a:buClr>
                <a:srgbClr val="727CA3"/>
              </a:buClr>
              <a:buSzPct val="76000"/>
              <a:buNone/>
            </a:pPr>
            <a:r>
              <a:rPr lang="zh-TW" altLang="en-US" b="1" dirty="0" smtClean="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rPr>
              <a:t>申報生效制：</a:t>
            </a:r>
            <a:endParaRPr lang="en-US" altLang="zh-TW" b="1" dirty="0" smtClean="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endParaRPr>
          </a:p>
          <a:p>
            <a:pPr marL="892175" indent="-358775" defTabSz="804863" eaLnBrk="1" fontAlgn="auto" hangingPunct="1">
              <a:spcAft>
                <a:spcPts val="0"/>
              </a:spcAft>
              <a:buClr>
                <a:srgbClr val="727CA3"/>
              </a:buClr>
              <a:buSzPct val="76000"/>
              <a:buNone/>
            </a:pPr>
            <a:r>
              <a:rPr lang="zh-TW" altLang="en-US" b="1" dirty="0" smtClean="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rPr>
              <a:t>  </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82550" indent="0" algn="just">
              <a:spcAft>
                <a:spcPts val="600"/>
              </a:spcAft>
              <a:buClrTx/>
              <a:buFont typeface="Wingdings 2" pitchFamily="18" charset="2"/>
              <a:buNone/>
              <a:defRPr/>
            </a:pPr>
            <a:endParaRPr lang="zh-TW" altLang="zh-TW" sz="2400" dirty="0">
              <a:solidFill>
                <a:prstClr val="black"/>
              </a:solidFill>
              <a:latin typeface="標楷體" panose="03000509000000000000" pitchFamily="65" charset="-120"/>
              <a:ea typeface="標楷體" panose="03000509000000000000" pitchFamily="65" charset="-120"/>
            </a:endParaRPr>
          </a:p>
        </p:txBody>
      </p:sp>
      <p:sp>
        <p:nvSpPr>
          <p:cNvPr id="7" name="標題 6"/>
          <p:cNvSpPr>
            <a:spLocks noGrp="1"/>
          </p:cNvSpPr>
          <p:nvPr>
            <p:ph type="title"/>
          </p:nvPr>
        </p:nvSpPr>
        <p:spPr>
          <a:xfrm>
            <a:off x="1075454" y="221674"/>
            <a:ext cx="8280400" cy="554181"/>
          </a:xfrm>
        </p:spPr>
        <p:txBody>
          <a:bodyPr>
            <a:noAutofit/>
          </a:bodyPr>
          <a:lstStyle/>
          <a:p>
            <a:pPr>
              <a:defRPr/>
            </a:pPr>
            <a:r>
              <a:rPr lang="en-US" altLang="zh-TW" sz="2800" b="1" dirty="0">
                <a:solidFill>
                  <a:srgbClr val="C00000"/>
                </a:solidFill>
              </a:rPr>
              <a:t/>
            </a:r>
            <a:br>
              <a:rPr lang="en-US" altLang="zh-TW" sz="2800" b="1" dirty="0">
                <a:solidFill>
                  <a:srgbClr val="C00000"/>
                </a:solidFill>
              </a:rPr>
            </a:br>
            <a:endParaRPr lang="zh-TW" altLang="en-US" sz="2800" b="1" dirty="0"/>
          </a:p>
        </p:txBody>
      </p:sp>
      <p:sp>
        <p:nvSpPr>
          <p:cNvPr id="6" name="投影片編號版面配置區 5"/>
          <p:cNvSpPr>
            <a:spLocks noGrp="1"/>
          </p:cNvSpPr>
          <p:nvPr>
            <p:ph type="sldNum" sz="quarter" idx="12"/>
          </p:nvPr>
        </p:nvSpPr>
        <p:spPr/>
        <p:txBody>
          <a:bodyPr/>
          <a:lstStyle/>
          <a:p>
            <a:pPr>
              <a:defRPr/>
            </a:pPr>
            <a:fld id="{782B2C77-A207-4156-B79B-BD1823F29F42}" type="slidenum">
              <a:rPr lang="en-US" altLang="zh-TW">
                <a:solidFill>
                  <a:srgbClr val="E7DEC9">
                    <a:lumMod val="25000"/>
                  </a:srgbClr>
                </a:solidFill>
                <a:latin typeface="Arial" charset="0"/>
                <a:ea typeface="新細明體" charset="-120"/>
              </a:rPr>
              <a:pPr>
                <a:defRPr/>
              </a:pPr>
              <a:t>3</a:t>
            </a:fld>
            <a:endParaRPr lang="en-US" altLang="zh-TW" dirty="0">
              <a:solidFill>
                <a:srgbClr val="E7DEC9">
                  <a:lumMod val="25000"/>
                </a:srgbClr>
              </a:solidFill>
              <a:latin typeface="Arial" charset="0"/>
              <a:ea typeface="新細明體"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29187098"/>
              </p:ext>
            </p:extLst>
          </p:nvPr>
        </p:nvGraphicFramePr>
        <p:xfrm>
          <a:off x="1660794" y="2903219"/>
          <a:ext cx="7750632" cy="1997529"/>
        </p:xfrm>
        <a:graphic>
          <a:graphicData uri="http://schemas.openxmlformats.org/drawingml/2006/table">
            <a:tbl>
              <a:tblPr>
                <a:tableStyleId>{F5AB1C69-6EDB-4FF4-983F-18BD219EF322}</a:tableStyleId>
              </a:tblPr>
              <a:tblGrid>
                <a:gridCol w="998294"/>
                <a:gridCol w="2412566"/>
                <a:gridCol w="2176805"/>
                <a:gridCol w="2162967"/>
              </a:tblGrid>
              <a:tr h="998765">
                <a:tc>
                  <a:txBody>
                    <a:bodyPr/>
                    <a:lstStyle/>
                    <a:p>
                      <a:pPr algn="just" rtl="0" fontAlgn="ctr"/>
                      <a:r>
                        <a:rPr lang="zh-TW" altLang="en-US" sz="2400" u="none" strike="noStrike" dirty="0">
                          <a:effectLst/>
                          <a:latin typeface="標楷體" panose="03000509000000000000" pitchFamily="65" charset="-120"/>
                          <a:ea typeface="標楷體" panose="03000509000000000000" pitchFamily="65" charset="-120"/>
                        </a:rPr>
                        <a:t>　</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60000"/>
                        <a:lumOff val="40000"/>
                      </a:schemeClr>
                    </a:solidFill>
                  </a:tcPr>
                </a:tc>
                <a:tc>
                  <a:txBody>
                    <a:bodyPr/>
                    <a:lstStyle/>
                    <a:p>
                      <a:pPr algn="ctr" rtl="0" fontAlgn="ctr"/>
                      <a:r>
                        <a:rPr lang="zh-TW" altLang="en-US" sz="2400" u="none" strike="noStrike" dirty="0">
                          <a:effectLst/>
                          <a:latin typeface="標楷體" panose="03000509000000000000" pitchFamily="65" charset="-120"/>
                          <a:ea typeface="標楷體" panose="03000509000000000000" pitchFamily="65" charset="-120"/>
                        </a:rPr>
                        <a:t>首次補辦   </a:t>
                      </a:r>
                      <a:endParaRPr lang="en-US" altLang="zh-TW" sz="2400" u="none" strike="noStrike" dirty="0" smtClean="0">
                        <a:effectLst/>
                        <a:latin typeface="標楷體" panose="03000509000000000000" pitchFamily="65" charset="-120"/>
                        <a:ea typeface="標楷體" panose="03000509000000000000" pitchFamily="65" charset="-120"/>
                      </a:endParaRPr>
                    </a:p>
                    <a:p>
                      <a:pPr algn="ctr" rtl="0" fontAlgn="ctr"/>
                      <a:r>
                        <a:rPr lang="zh-TW" altLang="en-US" sz="2400" u="none" strike="noStrike" dirty="0" smtClean="0">
                          <a:effectLst/>
                          <a:latin typeface="標楷體" panose="03000509000000000000" pitchFamily="65" charset="-120"/>
                          <a:ea typeface="標楷體" panose="03000509000000000000" pitchFamily="65" charset="-120"/>
                        </a:rPr>
                        <a:t>公</a:t>
                      </a:r>
                      <a:r>
                        <a:rPr lang="zh-TW" altLang="en-US" sz="2400" u="none" strike="noStrike" dirty="0">
                          <a:effectLst/>
                          <a:latin typeface="標楷體" panose="03000509000000000000" pitchFamily="65" charset="-120"/>
                          <a:ea typeface="標楷體" panose="03000509000000000000" pitchFamily="65" charset="-120"/>
                        </a:rPr>
                        <a:t>發開行</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60000"/>
                        <a:lumOff val="40000"/>
                      </a:schemeClr>
                    </a:solidFill>
                  </a:tcPr>
                </a:tc>
                <a:tc>
                  <a:txBody>
                    <a:bodyPr/>
                    <a:lstStyle/>
                    <a:p>
                      <a:pPr algn="ctr" rtl="0" fontAlgn="ctr"/>
                      <a:r>
                        <a:rPr lang="zh-TW" altLang="en-US" sz="2400" u="none" strike="noStrike" dirty="0">
                          <a:effectLst/>
                          <a:latin typeface="標楷體" panose="03000509000000000000" pitchFamily="65" charset="-120"/>
                          <a:ea typeface="標楷體" panose="03000509000000000000" pitchFamily="65" charset="-120"/>
                        </a:rPr>
                        <a:t>與補辦公開發行併送之增資案</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60000"/>
                        <a:lumOff val="40000"/>
                      </a:schemeClr>
                    </a:solidFill>
                  </a:tcPr>
                </a:tc>
                <a:tc>
                  <a:txBody>
                    <a:bodyPr/>
                    <a:lstStyle/>
                    <a:p>
                      <a:pPr algn="just" rtl="0" fontAlgn="ctr"/>
                      <a:r>
                        <a:rPr lang="zh-TW" altLang="en-US" sz="2400" u="none" strike="noStrike" dirty="0" smtClean="0">
                          <a:effectLst/>
                          <a:latin typeface="標楷體" panose="03000509000000000000" pitchFamily="65" charset="-120"/>
                          <a:ea typeface="標楷體" panose="03000509000000000000" pitchFamily="65" charset="-120"/>
                        </a:rPr>
                        <a:t>   ＩＰＯ</a:t>
                      </a:r>
                      <a:r>
                        <a:rPr lang="zh-TW" altLang="en-US" sz="2400" u="none" strike="noStrike" dirty="0">
                          <a:effectLst/>
                          <a:latin typeface="標楷體" panose="03000509000000000000" pitchFamily="65" charset="-120"/>
                          <a:ea typeface="標楷體" panose="03000509000000000000" pitchFamily="65" charset="-120"/>
                        </a:rPr>
                        <a:t>前    </a:t>
                      </a:r>
                      <a:r>
                        <a:rPr lang="zh-TW" altLang="en-US" sz="2400" u="none" strike="noStrike" dirty="0" smtClean="0">
                          <a:effectLst/>
                          <a:latin typeface="標楷體" panose="03000509000000000000" pitchFamily="65" charset="-120"/>
                          <a:ea typeface="標楷體" panose="03000509000000000000" pitchFamily="65" charset="-120"/>
                        </a:rPr>
                        <a:t> </a:t>
                      </a:r>
                      <a:endParaRPr lang="en-US" altLang="zh-TW" sz="2400" u="none" strike="noStrike" dirty="0" smtClean="0">
                        <a:effectLst/>
                        <a:latin typeface="標楷體" panose="03000509000000000000" pitchFamily="65" charset="-120"/>
                        <a:ea typeface="標楷體" panose="03000509000000000000" pitchFamily="65" charset="-120"/>
                      </a:endParaRPr>
                    </a:p>
                    <a:p>
                      <a:pPr algn="just" rtl="0" fontAlgn="ctr"/>
                      <a:r>
                        <a:rPr lang="zh-TW" altLang="en-US" sz="2400" u="none" strike="noStrike" dirty="0" smtClean="0">
                          <a:effectLst/>
                          <a:latin typeface="標楷體" panose="03000509000000000000" pitchFamily="65" charset="-120"/>
                          <a:ea typeface="標楷體" panose="03000509000000000000" pitchFamily="65" charset="-120"/>
                        </a:rPr>
                        <a:t>  現金</a:t>
                      </a:r>
                      <a:r>
                        <a:rPr lang="zh-TW" altLang="en-US" sz="2400" u="none" strike="noStrike" dirty="0">
                          <a:effectLst/>
                          <a:latin typeface="標楷體" panose="03000509000000000000" pitchFamily="65" charset="-120"/>
                          <a:ea typeface="標楷體" panose="03000509000000000000" pitchFamily="65" charset="-120"/>
                        </a:rPr>
                        <a:t>增資案</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60000"/>
                        <a:lumOff val="40000"/>
                      </a:schemeClr>
                    </a:solidFill>
                  </a:tcPr>
                </a:tc>
              </a:tr>
              <a:tr h="499382">
                <a:tc>
                  <a:txBody>
                    <a:bodyPr/>
                    <a:lstStyle/>
                    <a:p>
                      <a:pPr algn="ctr" rtl="0" fontAlgn="ctr"/>
                      <a:r>
                        <a:rPr lang="zh-TW" altLang="en-US" sz="2400" u="none" strike="noStrike" dirty="0">
                          <a:effectLst/>
                          <a:latin typeface="標楷體" panose="03000509000000000000" pitchFamily="65" charset="-120"/>
                          <a:ea typeface="標楷體" panose="03000509000000000000" pitchFamily="65" charset="-120"/>
                        </a:rPr>
                        <a:t>本國</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40000"/>
                        <a:lumOff val="60000"/>
                      </a:schemeClr>
                    </a:solidFill>
                  </a:tcPr>
                </a:tc>
                <a:tc>
                  <a:txBody>
                    <a:bodyPr/>
                    <a:lstStyle/>
                    <a:p>
                      <a:pPr algn="ctr" rtl="0" fontAlgn="ctr"/>
                      <a:r>
                        <a:rPr lang="en-US" altLang="zh-TW" sz="2400" u="none" strike="noStrike" dirty="0" smtClean="0">
                          <a:effectLst/>
                          <a:latin typeface="標楷體" panose="03000509000000000000" pitchFamily="65" charset="-120"/>
                          <a:ea typeface="標楷體" panose="03000509000000000000" pitchFamily="65" charset="-120"/>
                        </a:rPr>
                        <a:t>12</a:t>
                      </a:r>
                      <a:r>
                        <a:rPr lang="zh-TW" altLang="en-US" sz="2400" u="none" strike="noStrike" dirty="0" smtClean="0">
                          <a:effectLst/>
                          <a:latin typeface="標楷體" panose="03000509000000000000" pitchFamily="65" charset="-120"/>
                          <a:ea typeface="標楷體" panose="03000509000000000000" pitchFamily="65" charset="-120"/>
                        </a:rPr>
                        <a:t>個</a:t>
                      </a:r>
                      <a:r>
                        <a:rPr lang="zh-TW" altLang="en-US" sz="2400" u="none" strike="noStrike" dirty="0">
                          <a:effectLst/>
                          <a:latin typeface="標楷體" panose="03000509000000000000" pitchFamily="65" charset="-120"/>
                          <a:ea typeface="標楷體" panose="03000509000000000000" pitchFamily="65" charset="-120"/>
                        </a:rPr>
                        <a:t>營業日</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40000"/>
                        <a:lumOff val="60000"/>
                      </a:schemeClr>
                    </a:solidFill>
                  </a:tcPr>
                </a:tc>
                <a:tc>
                  <a:txBody>
                    <a:bodyPr/>
                    <a:lstStyle/>
                    <a:p>
                      <a:pPr algn="ctr" rtl="0" fontAlgn="ctr"/>
                      <a:r>
                        <a:rPr lang="en-US" altLang="zh-TW" sz="2400" u="none" strike="noStrike" dirty="0" smtClean="0">
                          <a:effectLst/>
                          <a:latin typeface="標楷體" panose="03000509000000000000" pitchFamily="65" charset="-120"/>
                          <a:ea typeface="標楷體" panose="03000509000000000000" pitchFamily="65" charset="-120"/>
                        </a:rPr>
                        <a:t>12</a:t>
                      </a:r>
                      <a:r>
                        <a:rPr lang="zh-TW" altLang="en-US" sz="2400" u="none" strike="noStrike" dirty="0" smtClean="0">
                          <a:effectLst/>
                          <a:latin typeface="標楷體" panose="03000509000000000000" pitchFamily="65" charset="-120"/>
                          <a:ea typeface="標楷體" panose="03000509000000000000" pitchFamily="65" charset="-120"/>
                        </a:rPr>
                        <a:t>個</a:t>
                      </a:r>
                      <a:r>
                        <a:rPr lang="zh-TW" altLang="en-US" sz="2400" u="none" strike="noStrike" dirty="0">
                          <a:effectLst/>
                          <a:latin typeface="標楷體" panose="03000509000000000000" pitchFamily="65" charset="-120"/>
                          <a:ea typeface="標楷體" panose="03000509000000000000" pitchFamily="65" charset="-120"/>
                        </a:rPr>
                        <a:t>營業日</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40000"/>
                        <a:lumOff val="60000"/>
                      </a:schemeClr>
                    </a:solidFill>
                  </a:tcPr>
                </a:tc>
                <a:tc>
                  <a:txBody>
                    <a:bodyPr/>
                    <a:lstStyle/>
                    <a:p>
                      <a:pPr algn="ctr" rtl="0" fontAlgn="ctr"/>
                      <a:r>
                        <a:rPr lang="en-US" altLang="zh-TW" sz="2400" u="none" strike="noStrike" dirty="0" smtClean="0">
                          <a:effectLst/>
                          <a:latin typeface="標楷體" panose="03000509000000000000" pitchFamily="65" charset="-120"/>
                          <a:ea typeface="標楷體" panose="03000509000000000000" pitchFamily="65" charset="-120"/>
                        </a:rPr>
                        <a:t>7</a:t>
                      </a:r>
                      <a:r>
                        <a:rPr lang="zh-TW" altLang="en-US" sz="2400" u="none" strike="noStrike" dirty="0" smtClean="0">
                          <a:effectLst/>
                          <a:latin typeface="標楷體" panose="03000509000000000000" pitchFamily="65" charset="-120"/>
                          <a:ea typeface="標楷體" panose="03000509000000000000" pitchFamily="65" charset="-120"/>
                        </a:rPr>
                        <a:t>個</a:t>
                      </a:r>
                      <a:r>
                        <a:rPr lang="zh-TW" altLang="en-US" sz="2400" u="none" strike="noStrike" dirty="0">
                          <a:effectLst/>
                          <a:latin typeface="標楷體" panose="03000509000000000000" pitchFamily="65" charset="-120"/>
                          <a:ea typeface="標楷體" panose="03000509000000000000" pitchFamily="65" charset="-120"/>
                        </a:rPr>
                        <a:t>營業日</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40000"/>
                        <a:lumOff val="60000"/>
                      </a:schemeClr>
                    </a:solidFill>
                  </a:tcPr>
                </a:tc>
              </a:tr>
              <a:tr h="499382">
                <a:tc>
                  <a:txBody>
                    <a:bodyPr/>
                    <a:lstStyle/>
                    <a:p>
                      <a:pPr algn="ctr" rtl="0" fontAlgn="ctr"/>
                      <a:r>
                        <a:rPr lang="zh-TW" altLang="en-US" sz="2400" u="none" strike="noStrike" dirty="0">
                          <a:effectLst/>
                          <a:latin typeface="標楷體" panose="03000509000000000000" pitchFamily="65" charset="-120"/>
                          <a:ea typeface="標楷體" panose="03000509000000000000" pitchFamily="65" charset="-120"/>
                        </a:rPr>
                        <a:t>外國</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20000"/>
                        <a:lumOff val="80000"/>
                      </a:schemeClr>
                    </a:solidFill>
                  </a:tcPr>
                </a:tc>
                <a:tc>
                  <a:txBody>
                    <a:bodyPr/>
                    <a:lstStyle/>
                    <a:p>
                      <a:pPr algn="ctr" rtl="0" fontAlgn="ctr"/>
                      <a:r>
                        <a:rPr lang="en-US" altLang="zh-TW" sz="2400" u="none" strike="noStrike" dirty="0" smtClean="0">
                          <a:effectLst/>
                          <a:latin typeface="標楷體" panose="03000509000000000000" pitchFamily="65" charset="-120"/>
                          <a:ea typeface="標楷體" panose="03000509000000000000" pitchFamily="65" charset="-120"/>
                        </a:rPr>
                        <a:t>12</a:t>
                      </a:r>
                      <a:r>
                        <a:rPr lang="zh-TW" altLang="en-US" sz="2400" u="none" strike="noStrike" dirty="0" smtClean="0">
                          <a:effectLst/>
                          <a:latin typeface="標楷體" panose="03000509000000000000" pitchFamily="65" charset="-120"/>
                          <a:ea typeface="標楷體" panose="03000509000000000000" pitchFamily="65" charset="-120"/>
                        </a:rPr>
                        <a:t>個</a:t>
                      </a:r>
                      <a:r>
                        <a:rPr lang="zh-TW" altLang="en-US" sz="2400" u="none" strike="noStrike" dirty="0">
                          <a:effectLst/>
                          <a:latin typeface="標楷體" panose="03000509000000000000" pitchFamily="65" charset="-120"/>
                          <a:ea typeface="標楷體" panose="03000509000000000000" pitchFamily="65" charset="-120"/>
                        </a:rPr>
                        <a:t>營業</a:t>
                      </a:r>
                      <a:r>
                        <a:rPr lang="zh-TW" altLang="en-US" sz="2400" u="none" strike="noStrike" dirty="0" smtClean="0">
                          <a:effectLst/>
                          <a:latin typeface="標楷體" panose="03000509000000000000" pitchFamily="65" charset="-120"/>
                          <a:ea typeface="標楷體" panose="03000509000000000000" pitchFamily="65" charset="-120"/>
                        </a:rPr>
                        <a:t>日</a:t>
                      </a:r>
                      <a:r>
                        <a:rPr lang="en-US" altLang="zh-TW" sz="2400" u="none" strike="noStrike" dirty="0" smtClean="0">
                          <a:effectLst/>
                          <a:latin typeface="標楷體" panose="03000509000000000000" pitchFamily="65" charset="-120"/>
                          <a:ea typeface="標楷體" panose="03000509000000000000" pitchFamily="65" charset="-120"/>
                        </a:rPr>
                        <a:t>(</a:t>
                      </a:r>
                      <a:r>
                        <a:rPr lang="zh-TW" altLang="en-US" sz="2400" u="none" strike="noStrike" dirty="0" smtClean="0">
                          <a:effectLst/>
                          <a:latin typeface="標楷體" panose="03000509000000000000" pitchFamily="65" charset="-120"/>
                          <a:ea typeface="標楷體" panose="03000509000000000000" pitchFamily="65" charset="-120"/>
                        </a:rPr>
                        <a:t>註</a:t>
                      </a:r>
                      <a:r>
                        <a:rPr lang="en-US" altLang="zh-TW" sz="2400" u="none" strike="noStrike" dirty="0" smtClean="0">
                          <a:effectLst/>
                          <a:latin typeface="標楷體" panose="03000509000000000000" pitchFamily="65" charset="-120"/>
                          <a:ea typeface="標楷體" panose="03000509000000000000" pitchFamily="65" charset="-120"/>
                        </a:rPr>
                        <a:t>)</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20000"/>
                        <a:lumOff val="80000"/>
                      </a:schemeClr>
                    </a:solidFill>
                  </a:tcPr>
                </a:tc>
                <a:tc>
                  <a:txBody>
                    <a:bodyPr/>
                    <a:lstStyle/>
                    <a:p>
                      <a:pPr algn="ctr" rtl="0" fontAlgn="ctr"/>
                      <a:r>
                        <a:rPr lang="zh-TW" altLang="en-US" sz="2400" u="none" strike="noStrike" dirty="0">
                          <a:effectLst/>
                          <a:latin typeface="標楷體" panose="03000509000000000000" pitchFamily="65" charset="-120"/>
                          <a:ea typeface="標楷體" panose="03000509000000000000" pitchFamily="65" charset="-120"/>
                        </a:rPr>
                        <a:t>　</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20000"/>
                        <a:lumOff val="80000"/>
                      </a:schemeClr>
                    </a:solidFill>
                  </a:tcPr>
                </a:tc>
                <a:tc>
                  <a:txBody>
                    <a:bodyPr/>
                    <a:lstStyle/>
                    <a:p>
                      <a:pPr algn="ctr" rtl="0" fontAlgn="ctr"/>
                      <a:r>
                        <a:rPr lang="en-US" altLang="zh-TW" sz="2400" u="none" strike="noStrike" dirty="0" smtClean="0">
                          <a:effectLst/>
                          <a:latin typeface="標楷體" panose="03000509000000000000" pitchFamily="65" charset="-120"/>
                          <a:ea typeface="標楷體" panose="03000509000000000000" pitchFamily="65" charset="-120"/>
                        </a:rPr>
                        <a:t>7</a:t>
                      </a:r>
                      <a:r>
                        <a:rPr lang="zh-TW" altLang="en-US" sz="2400" u="none" strike="noStrike" dirty="0" smtClean="0">
                          <a:effectLst/>
                          <a:latin typeface="標楷體" panose="03000509000000000000" pitchFamily="65" charset="-120"/>
                          <a:ea typeface="標楷體" panose="03000509000000000000" pitchFamily="65" charset="-120"/>
                        </a:rPr>
                        <a:t>個</a:t>
                      </a:r>
                      <a:r>
                        <a:rPr lang="zh-TW" altLang="en-US" sz="2400" u="none" strike="noStrike" dirty="0">
                          <a:effectLst/>
                          <a:latin typeface="標楷體" panose="03000509000000000000" pitchFamily="65" charset="-120"/>
                          <a:ea typeface="標楷體" panose="03000509000000000000" pitchFamily="65" charset="-120"/>
                        </a:rPr>
                        <a:t>營業</a:t>
                      </a:r>
                      <a:r>
                        <a:rPr lang="zh-TW" altLang="en-US" sz="2400" u="none" strike="noStrike" dirty="0" smtClean="0">
                          <a:effectLst/>
                          <a:latin typeface="標楷體" panose="03000509000000000000" pitchFamily="65" charset="-120"/>
                          <a:ea typeface="標楷體" panose="03000509000000000000" pitchFamily="65" charset="-120"/>
                        </a:rPr>
                        <a:t>日</a:t>
                      </a:r>
                      <a:r>
                        <a:rPr lang="en-US" altLang="zh-TW" sz="2400" u="none" strike="noStrike" dirty="0" smtClean="0">
                          <a:effectLst/>
                          <a:latin typeface="標楷體" panose="03000509000000000000" pitchFamily="65" charset="-120"/>
                          <a:ea typeface="標楷體" panose="03000509000000000000" pitchFamily="65" charset="-120"/>
                        </a:rPr>
                        <a:t>(</a:t>
                      </a:r>
                      <a:r>
                        <a:rPr lang="zh-TW" altLang="en-US" sz="2400" u="none" strike="noStrike" dirty="0" smtClean="0">
                          <a:effectLst/>
                          <a:latin typeface="標楷體" panose="03000509000000000000" pitchFamily="65" charset="-120"/>
                          <a:ea typeface="標楷體" panose="03000509000000000000" pitchFamily="65" charset="-120"/>
                        </a:rPr>
                        <a:t>註</a:t>
                      </a:r>
                      <a:r>
                        <a:rPr lang="en-US" altLang="zh-TW" sz="2400" u="none" strike="noStrike" dirty="0" smtClean="0">
                          <a:effectLst/>
                          <a:latin typeface="標楷體" panose="03000509000000000000" pitchFamily="65" charset="-120"/>
                          <a:ea typeface="標楷體" panose="03000509000000000000" pitchFamily="65" charset="-120"/>
                        </a:rPr>
                        <a:t>)</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solidFill>
                      <a:schemeClr val="accent3">
                        <a:lumMod val="20000"/>
                        <a:lumOff val="80000"/>
                      </a:schemeClr>
                    </a:solidFill>
                  </a:tcPr>
                </a:tc>
              </a:tr>
            </a:tbl>
          </a:graphicData>
        </a:graphic>
      </p:graphicFrame>
      <p:sp>
        <p:nvSpPr>
          <p:cNvPr id="9" name="矩形 8"/>
          <p:cNvSpPr/>
          <p:nvPr/>
        </p:nvSpPr>
        <p:spPr>
          <a:xfrm>
            <a:off x="1852568" y="5097311"/>
            <a:ext cx="7300686" cy="1015663"/>
          </a:xfrm>
          <a:prstGeom prst="rect">
            <a:avLst/>
          </a:prstGeom>
        </p:spPr>
        <p:txBody>
          <a:bodyPr wrap="square">
            <a:spAutoFit/>
          </a:bodyPr>
          <a:lstStyle/>
          <a:p>
            <a:pPr marL="449263" indent="-449263"/>
            <a:r>
              <a:rPr lang="zh-TW" altLang="en-US" sz="2000" dirty="0" smtClean="0">
                <a:latin typeface="標楷體" panose="03000509000000000000" pitchFamily="65" charset="-120"/>
                <a:ea typeface="標楷體" panose="03000509000000000000" pitchFamily="65" charset="-120"/>
              </a:rPr>
              <a:t>註：</a:t>
            </a:r>
            <a:r>
              <a:rPr lang="zh-TW" altLang="en-US" sz="2000" b="1" u="sng" dirty="0" smtClean="0">
                <a:solidFill>
                  <a:srgbClr val="0000FF"/>
                </a:solidFill>
                <a:latin typeface="標楷體" panose="03000509000000000000" pitchFamily="65" charset="-120"/>
                <a:ea typeface="標楷體" panose="03000509000000000000" pitchFamily="65" charset="-120"/>
              </a:rPr>
              <a:t>ＩＰＯ</a:t>
            </a:r>
            <a:r>
              <a:rPr lang="zh-TW" altLang="en-US" sz="2000" b="1" u="sng" dirty="0">
                <a:solidFill>
                  <a:srgbClr val="0000FF"/>
                </a:solidFill>
                <a:latin typeface="標楷體" panose="03000509000000000000" pitchFamily="65" charset="-120"/>
                <a:ea typeface="標楷體" panose="03000509000000000000" pitchFamily="65" charset="-120"/>
              </a:rPr>
              <a:t>前ＳＰＯ可與外國公司補辦公發併</a:t>
            </a:r>
            <a:r>
              <a:rPr lang="zh-TW" altLang="en-US" sz="2000" b="1" u="sng" dirty="0" smtClean="0">
                <a:solidFill>
                  <a:srgbClr val="0000FF"/>
                </a:solidFill>
                <a:latin typeface="標楷體" panose="03000509000000000000" pitchFamily="65" charset="-120"/>
                <a:ea typeface="標楷體" panose="03000509000000000000" pitchFamily="65" charset="-120"/>
              </a:rPr>
              <a:t>送</a:t>
            </a:r>
            <a:r>
              <a:rPr lang="zh-TW" altLang="en-US" sz="2000" dirty="0" smtClean="0">
                <a:latin typeface="標楷體" panose="03000509000000000000" pitchFamily="65" charset="-120"/>
                <a:ea typeface="標楷體" panose="03000509000000000000" pitchFamily="65" charset="-120"/>
              </a:rPr>
              <a:t>，若兩案併送，則</a:t>
            </a:r>
            <a:r>
              <a:rPr lang="en-US" altLang="zh-TW" sz="2000" dirty="0" smtClean="0">
                <a:latin typeface="標楷體" panose="03000509000000000000" pitchFamily="65" charset="-120"/>
                <a:ea typeface="標楷體" panose="03000509000000000000" pitchFamily="65" charset="-120"/>
              </a:rPr>
              <a:t>IPO</a:t>
            </a:r>
            <a:r>
              <a:rPr lang="zh-TW" altLang="en-US" sz="2000" dirty="0">
                <a:latin typeface="標楷體" panose="03000509000000000000" pitchFamily="65" charset="-120"/>
                <a:ea typeface="標楷體" panose="03000509000000000000" pitchFamily="65" charset="-120"/>
              </a:rPr>
              <a:t>前</a:t>
            </a:r>
            <a:r>
              <a:rPr lang="en-US" altLang="zh-TW" sz="2000" dirty="0">
                <a:latin typeface="標楷體" panose="03000509000000000000" pitchFamily="65" charset="-120"/>
                <a:ea typeface="標楷體" panose="03000509000000000000" pitchFamily="65" charset="-120"/>
              </a:rPr>
              <a:t>SPO</a:t>
            </a:r>
            <a:r>
              <a:rPr lang="zh-TW" altLang="en-US" sz="2000" dirty="0">
                <a:latin typeface="標楷體" panose="03000509000000000000" pitchFamily="65" charset="-120"/>
                <a:ea typeface="標楷體" panose="03000509000000000000" pitchFamily="65" charset="-120"/>
              </a:rPr>
              <a:t>之申報生效</a:t>
            </a:r>
            <a:r>
              <a:rPr lang="zh-TW" altLang="en-US" sz="2000" dirty="0" smtClean="0">
                <a:latin typeface="標楷體" panose="03000509000000000000" pitchFamily="65" charset="-120"/>
                <a:ea typeface="標楷體" panose="03000509000000000000" pitchFamily="65" charset="-120"/>
              </a:rPr>
              <a:t>日會與補</a:t>
            </a:r>
            <a:r>
              <a:rPr lang="zh-TW" altLang="en-US" sz="2000" dirty="0">
                <a:latin typeface="標楷體" panose="03000509000000000000" pitchFamily="65" charset="-120"/>
                <a:ea typeface="標楷體" panose="03000509000000000000" pitchFamily="65" charset="-120"/>
              </a:rPr>
              <a:t>辦公發之申報生效</a:t>
            </a:r>
            <a:r>
              <a:rPr lang="zh-TW" altLang="en-US" sz="2000" dirty="0" smtClean="0">
                <a:latin typeface="標楷體" panose="03000509000000000000" pitchFamily="65" charset="-120"/>
                <a:ea typeface="標楷體" panose="03000509000000000000" pitchFamily="65" charset="-120"/>
              </a:rPr>
              <a:t>日為同一日，不會提前於送件後</a:t>
            </a:r>
            <a:r>
              <a:rPr lang="en-US" altLang="zh-TW" sz="2000" dirty="0" smtClean="0">
                <a:latin typeface="標楷體" panose="03000509000000000000" pitchFamily="65" charset="-120"/>
                <a:ea typeface="標楷體" panose="03000509000000000000" pitchFamily="65" charset="-120"/>
              </a:rPr>
              <a:t>7</a:t>
            </a:r>
            <a:r>
              <a:rPr lang="zh-TW" altLang="en-US" sz="2000" dirty="0" smtClean="0">
                <a:latin typeface="標楷體" panose="03000509000000000000" pitchFamily="65" charset="-120"/>
                <a:ea typeface="標楷體" panose="03000509000000000000" pitchFamily="65" charset="-120"/>
              </a:rPr>
              <a:t>個營業日即先行生效。</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07518188"/>
      </p:ext>
    </p:extLst>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59623" y="461799"/>
            <a:ext cx="6728248" cy="725488"/>
          </a:xfrm>
        </p:spPr>
        <p:txBody>
          <a:bodyPr anchor="ctr">
            <a:noAutofit/>
          </a:bodyPr>
          <a:lstStyle/>
          <a:p>
            <a:pPr marL="982663" indent="-982663" algn="ctr">
              <a:defRPr/>
            </a:pPr>
            <a:r>
              <a:rPr lang="zh-TW" altLang="en-US" sz="3200" b="1" dirty="0" smtClean="0">
                <a:solidFill>
                  <a:srgbClr val="C00000"/>
                </a:solidFill>
                <a:latin typeface="標楷體" panose="03000509000000000000" pitchFamily="65" charset="-120"/>
                <a:ea typeface="標楷體" panose="03000509000000000000" pitchFamily="65" charset="-120"/>
              </a:rPr>
              <a:t>關係人交易異常</a:t>
            </a:r>
            <a:endParaRPr lang="zh-TW" altLang="en-US" sz="3200" b="1" dirty="0">
              <a:solidFill>
                <a:srgbClr val="C00000"/>
              </a:solidFill>
              <a:latin typeface="標楷體" panose="03000509000000000000" pitchFamily="65" charset="-120"/>
              <a:ea typeface="標楷體" panose="03000509000000000000" pitchFamily="65" charset="-120"/>
            </a:endParaRPr>
          </a:p>
        </p:txBody>
      </p:sp>
      <p:sp>
        <p:nvSpPr>
          <p:cNvPr id="96259" name="投影片編號版面配置區 3"/>
          <p:cNvSpPr>
            <a:spLocks noGrp="1"/>
          </p:cNvSpPr>
          <p:nvPr>
            <p:ph type="sldNum" sz="quarter" idx="12"/>
          </p:nvPr>
        </p:nvSpPr>
        <p:spPr bwMode="auto">
          <a:xfrm>
            <a:off x="6825208" y="6381328"/>
            <a:ext cx="1743869" cy="365760"/>
          </a:xfrm>
          <a:noFill/>
          <a:ln>
            <a:miter lim="800000"/>
            <a:headEnd/>
            <a:tailEnd/>
          </a:ln>
        </p:spPr>
        <p:txBody>
          <a:bodyPr/>
          <a:lstStyle/>
          <a:p>
            <a:fld id="{AD883B99-5657-44DE-ACA8-D485D15C2755}" type="slidenum">
              <a:rPr lang="zh-TW" altLang="en-US" smtClean="0"/>
              <a:pPr/>
              <a:t>30</a:t>
            </a:fld>
            <a:endParaRPr lang="zh-TW" altLang="en-US" smtClean="0"/>
          </a:p>
        </p:txBody>
      </p:sp>
      <p:sp>
        <p:nvSpPr>
          <p:cNvPr id="7" name="圓角矩形 7"/>
          <p:cNvSpPr>
            <a:spLocks noChangeArrowheads="1"/>
          </p:cNvSpPr>
          <p:nvPr/>
        </p:nvSpPr>
        <p:spPr bwMode="auto">
          <a:xfrm>
            <a:off x="1485900" y="1196753"/>
            <a:ext cx="7499425" cy="864095"/>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a:lstStyle/>
          <a:p>
            <a:pPr>
              <a:defRPr/>
            </a:pPr>
            <a:r>
              <a:rPr lang="zh-TW" altLang="en-US" sz="2000" dirty="0" smtClean="0">
                <a:latin typeface="標楷體" panose="03000509000000000000" pitchFamily="65" charset="-120"/>
                <a:ea typeface="標楷體" panose="03000509000000000000" pitchFamily="65" charset="-120"/>
              </a:rPr>
              <a:t>申請</a:t>
            </a:r>
            <a:r>
              <a:rPr lang="zh-TW" altLang="zh-TW" sz="2000" dirty="0" smtClean="0">
                <a:latin typeface="標楷體" panose="03000509000000000000" pitchFamily="65" charset="-120"/>
                <a:ea typeface="標楷體" panose="03000509000000000000" pitchFamily="65" charset="-120"/>
              </a:rPr>
              <a:t>公司</a:t>
            </a:r>
            <a:r>
              <a:rPr lang="zh-TW" altLang="en-US" sz="2000" dirty="0" smtClean="0">
                <a:latin typeface="標楷體" panose="03000509000000000000" pitchFamily="65" charset="-120"/>
                <a:ea typeface="標楷體" panose="03000509000000000000" pitchFamily="65" charset="-120"/>
              </a:rPr>
              <a:t>透過關係人</a:t>
            </a:r>
            <a:r>
              <a:rPr lang="en-US" altLang="zh-TW" sz="2000" dirty="0" smtClean="0">
                <a:latin typeface="標楷體" panose="03000509000000000000" pitchFamily="65" charset="-120"/>
                <a:ea typeface="標楷體" panose="03000509000000000000" pitchFamily="65" charset="-120"/>
              </a:rPr>
              <a:t>B</a:t>
            </a:r>
            <a:r>
              <a:rPr lang="zh-TW" altLang="en-US" sz="2000" dirty="0" smtClean="0">
                <a:latin typeface="標楷體" panose="03000509000000000000" pitchFamily="65" charset="-120"/>
                <a:ea typeface="標楷體" panose="03000509000000000000" pitchFamily="65" charset="-120"/>
              </a:rPr>
              <a:t>公司代理銷售產品，惟</a:t>
            </a:r>
            <a:r>
              <a:rPr lang="zh-TW" altLang="zh-TW" sz="2000" dirty="0" smtClean="0">
                <a:latin typeface="標楷體" panose="03000509000000000000" pitchFamily="65" charset="-120"/>
                <a:ea typeface="標楷體" panose="03000509000000000000" pitchFamily="65" charset="-120"/>
              </a:rPr>
              <a:t>雙方客戶有</a:t>
            </a:r>
            <a:r>
              <a:rPr lang="zh-TW" altLang="zh-TW" sz="2000" dirty="0">
                <a:latin typeface="標楷體" panose="03000509000000000000" pitchFamily="65" charset="-120"/>
                <a:ea typeface="標楷體" panose="03000509000000000000" pitchFamily="65" charset="-120"/>
              </a:rPr>
              <a:t>相互挪移之</a:t>
            </a:r>
            <a:r>
              <a:rPr lang="zh-TW" altLang="zh-TW" sz="2000" dirty="0" smtClean="0">
                <a:latin typeface="標楷體" panose="03000509000000000000" pitchFamily="65" charset="-120"/>
                <a:ea typeface="標楷體" panose="03000509000000000000" pitchFamily="65" charset="-120"/>
              </a:rPr>
              <a:t>情事</a:t>
            </a:r>
            <a:r>
              <a:rPr lang="zh-TW" altLang="en-US" sz="2000" dirty="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p:txBody>
      </p:sp>
      <p:sp>
        <p:nvSpPr>
          <p:cNvPr id="96263" name="向下箭號 9"/>
          <p:cNvSpPr>
            <a:spLocks noChangeArrowheads="1"/>
          </p:cNvSpPr>
          <p:nvPr/>
        </p:nvSpPr>
        <p:spPr bwMode="auto">
          <a:xfrm>
            <a:off x="3972720" y="3571879"/>
            <a:ext cx="2472631"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b="1">
                <a:latin typeface="標楷體" pitchFamily="65" charset="-120"/>
                <a:ea typeface="標楷體" pitchFamily="65" charset="-120"/>
              </a:rPr>
              <a:t>審查重點</a:t>
            </a:r>
          </a:p>
        </p:txBody>
      </p:sp>
      <p:sp>
        <p:nvSpPr>
          <p:cNvPr id="9" name="圓角矩形 8"/>
          <p:cNvSpPr/>
          <p:nvPr/>
        </p:nvSpPr>
        <p:spPr bwMode="auto">
          <a:xfrm>
            <a:off x="1566044" y="3152086"/>
            <a:ext cx="7419280" cy="3085226"/>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zh-TW" altLang="en-US" sz="2200" u="sng" dirty="0">
                <a:solidFill>
                  <a:schemeClr val="tx1"/>
                </a:solidFill>
                <a:latin typeface="標楷體" pitchFamily="65" charset="-120"/>
                <a:ea typeface="標楷體" pitchFamily="65" charset="-120"/>
              </a:rPr>
              <a:t>評估重點</a:t>
            </a:r>
            <a:endParaRPr lang="en-US" altLang="zh-TW" sz="2200" u="sng" dirty="0">
              <a:solidFill>
                <a:schemeClr val="tx1"/>
              </a:solidFill>
              <a:latin typeface="標楷體" pitchFamily="65" charset="-120"/>
              <a:ea typeface="標楷體"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1</a:t>
            </a:r>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瞭解公司透過關係人代理銷售產品之原因及合理性</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177800" indent="-177800">
              <a:defRPr/>
            </a:pPr>
            <a:r>
              <a:rPr lang="en-US" altLang="zh-TW" sz="2000" dirty="0" smtClean="0">
                <a:solidFill>
                  <a:schemeClr val="tx1"/>
                </a:solidFill>
                <a:latin typeface="標楷體" panose="03000509000000000000" pitchFamily="65" charset="-120"/>
                <a:ea typeface="標楷體" panose="03000509000000000000" pitchFamily="65" charset="-120"/>
              </a:rPr>
              <a:t>2.</a:t>
            </a:r>
            <a:r>
              <a:rPr lang="zh-TW" altLang="en-US" sz="2000" dirty="0" smtClean="0">
                <a:solidFill>
                  <a:schemeClr val="tx1"/>
                </a:solidFill>
                <a:latin typeface="標楷體" panose="03000509000000000000" pitchFamily="65" charset="-120"/>
                <a:ea typeface="標楷體" panose="03000509000000000000" pitchFamily="65" charset="-120"/>
              </a:rPr>
              <a:t>瞭解關係</a:t>
            </a:r>
            <a:r>
              <a:rPr lang="zh-TW" altLang="en-US" sz="2000" dirty="0">
                <a:solidFill>
                  <a:schemeClr val="tx1"/>
                </a:solidFill>
                <a:latin typeface="標楷體" panose="03000509000000000000" pitchFamily="65" charset="-120"/>
                <a:ea typeface="標楷體" panose="03000509000000000000" pitchFamily="65" charset="-120"/>
              </a:rPr>
              <a:t>人</a:t>
            </a:r>
            <a:r>
              <a:rPr lang="zh-TW" altLang="en-US" sz="2000" dirty="0" smtClean="0">
                <a:solidFill>
                  <a:schemeClr val="tx1"/>
                </a:solidFill>
                <a:latin typeface="標楷體" panose="03000509000000000000" pitchFamily="65" charset="-120"/>
                <a:ea typeface="標楷體" panose="03000509000000000000" pitchFamily="65" charset="-120"/>
              </a:rPr>
              <a:t>代理公司產品之</a:t>
            </a:r>
            <a:r>
              <a:rPr lang="zh-TW" altLang="en-US" sz="2000" dirty="0">
                <a:solidFill>
                  <a:schemeClr val="tx1"/>
                </a:solidFill>
                <a:latin typeface="標楷體" panose="03000509000000000000" pitchFamily="65" charset="-120"/>
                <a:ea typeface="標楷體" panose="03000509000000000000" pitchFamily="65" charset="-120"/>
              </a:rPr>
              <a:t>交易</a:t>
            </a:r>
            <a:r>
              <a:rPr lang="zh-TW" altLang="en-US" sz="2000" dirty="0" smtClean="0">
                <a:solidFill>
                  <a:schemeClr val="tx1"/>
                </a:solidFill>
                <a:latin typeface="標楷體" panose="03000509000000000000" pitchFamily="65" charset="-120"/>
                <a:ea typeface="標楷體" panose="03000509000000000000" pitchFamily="65" charset="-120"/>
              </a:rPr>
              <a:t>條件、毛利率以及占營收百分比，並參酌</a:t>
            </a:r>
            <a:r>
              <a:rPr lang="zh-TW" altLang="en-US" sz="2000" dirty="0">
                <a:solidFill>
                  <a:schemeClr val="tx1"/>
                </a:solidFill>
                <a:latin typeface="標楷體" panose="03000509000000000000" pitchFamily="65" charset="-120"/>
                <a:ea typeface="標楷體" panose="03000509000000000000" pitchFamily="65" charset="-120"/>
              </a:rPr>
              <a:t>關係</a:t>
            </a:r>
            <a:r>
              <a:rPr lang="zh-TW" altLang="en-US" sz="2000" dirty="0" smtClean="0">
                <a:solidFill>
                  <a:schemeClr val="tx1"/>
                </a:solidFill>
                <a:latin typeface="標楷體" panose="03000509000000000000" pitchFamily="65" charset="-120"/>
                <a:ea typeface="標楷體" panose="03000509000000000000" pitchFamily="65" charset="-120"/>
              </a:rPr>
              <a:t>人整體毛利率，據以評估交易價格之合理性。</a:t>
            </a:r>
            <a:endParaRPr lang="en-US" altLang="zh-TW" sz="2000" dirty="0" smtClean="0">
              <a:solidFill>
                <a:schemeClr val="tx1"/>
              </a:solidFill>
              <a:latin typeface="標楷體" panose="03000509000000000000" pitchFamily="65" charset="-120"/>
              <a:ea typeface="標楷體" panose="03000509000000000000"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3</a:t>
            </a:r>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瞭解</a:t>
            </a:r>
            <a:r>
              <a:rPr lang="zh-TW" altLang="en-US" sz="2000" dirty="0">
                <a:solidFill>
                  <a:schemeClr val="tx1"/>
                </a:solidFill>
                <a:latin typeface="標楷體" panose="03000509000000000000" pitchFamily="65" charset="-120"/>
                <a:ea typeface="標楷體" panose="03000509000000000000" pitchFamily="65" charset="-120"/>
              </a:rPr>
              <a:t>公司與關係</a:t>
            </a:r>
            <a:r>
              <a:rPr lang="zh-TW" altLang="en-US" sz="2000" dirty="0" smtClean="0">
                <a:solidFill>
                  <a:schemeClr val="tx1"/>
                </a:solidFill>
                <a:latin typeface="標楷體" panose="03000509000000000000" pitchFamily="65" charset="-120"/>
                <a:ea typeface="標楷體" panose="03000509000000000000" pitchFamily="65" charset="-120"/>
              </a:rPr>
              <a:t>人間</a:t>
            </a:r>
            <a:r>
              <a:rPr lang="zh-TW" altLang="zh-TW" sz="2000" dirty="0" smtClean="0">
                <a:latin typeface="標楷體" panose="03000509000000000000" pitchFamily="65" charset="-120"/>
                <a:ea typeface="標楷體" panose="03000509000000000000" pitchFamily="65" charset="-120"/>
              </a:rPr>
              <a:t>雙方客戶區分</a:t>
            </a:r>
            <a:r>
              <a:rPr lang="zh-TW" altLang="en-US" sz="2000" dirty="0" smtClean="0">
                <a:latin typeface="標楷體" panose="03000509000000000000" pitchFamily="65" charset="-120"/>
                <a:ea typeface="標楷體" panose="03000509000000000000" pitchFamily="65" charset="-120"/>
              </a:rPr>
              <a:t>之原則、</a:t>
            </a:r>
            <a:r>
              <a:rPr lang="zh-TW" altLang="en-US" sz="2000" dirty="0" smtClean="0">
                <a:solidFill>
                  <a:schemeClr val="tx1"/>
                </a:solidFill>
                <a:latin typeface="標楷體" panose="03000509000000000000" pitchFamily="65" charset="-120"/>
                <a:ea typeface="標楷體" panose="03000509000000000000" pitchFamily="65" charset="-120"/>
              </a:rPr>
              <a:t>合理性以及實際區分情形</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177800" indent="-177800">
              <a:defRPr/>
            </a:pPr>
            <a:r>
              <a:rPr lang="en-US" altLang="zh-TW" sz="2000" dirty="0" smtClean="0">
                <a:solidFill>
                  <a:schemeClr val="tx1"/>
                </a:solidFill>
                <a:latin typeface="標楷體" panose="03000509000000000000" pitchFamily="65" charset="-120"/>
                <a:ea typeface="標楷體" panose="03000509000000000000" pitchFamily="65" charset="-120"/>
              </a:rPr>
              <a:t>4.</a:t>
            </a:r>
            <a:r>
              <a:rPr lang="zh-TW" altLang="en-US" sz="2000" dirty="0" smtClean="0">
                <a:solidFill>
                  <a:schemeClr val="tx1"/>
                </a:solidFill>
                <a:latin typeface="標楷體" panose="03000509000000000000" pitchFamily="65" charset="-120"/>
                <a:ea typeface="標楷體" panose="03000509000000000000" pitchFamily="65" charset="-120"/>
              </a:rPr>
              <a:t>瞭解</a:t>
            </a:r>
            <a:r>
              <a:rPr lang="zh-TW" altLang="en-US" sz="2000" dirty="0" smtClean="0">
                <a:latin typeface="標楷體" panose="03000509000000000000" pitchFamily="65" charset="-120"/>
                <a:ea typeface="標楷體" panose="03000509000000000000" pitchFamily="65" charset="-120"/>
              </a:rPr>
              <a:t>公司是否曾</a:t>
            </a:r>
            <a:r>
              <a:rPr lang="zh-TW" altLang="en-US" sz="2000" dirty="0">
                <a:latin typeface="標楷體" panose="03000509000000000000" pitchFamily="65" charset="-120"/>
                <a:ea typeface="標楷體" panose="03000509000000000000" pitchFamily="65" charset="-120"/>
              </a:rPr>
              <a:t>出貨予關係</a:t>
            </a:r>
            <a:r>
              <a:rPr lang="zh-TW" altLang="en-US" sz="2000" dirty="0" smtClean="0">
                <a:latin typeface="標楷體" panose="03000509000000000000" pitchFamily="65" charset="-120"/>
                <a:ea typeface="標楷體" panose="03000509000000000000" pitchFamily="65" charset="-120"/>
              </a:rPr>
              <a:t>人所代理</a:t>
            </a:r>
            <a:r>
              <a:rPr lang="zh-TW" altLang="en-US" sz="2000" dirty="0">
                <a:latin typeface="標楷體" panose="03000509000000000000" pitchFamily="65" charset="-120"/>
                <a:ea typeface="標楷體" panose="03000509000000000000" pitchFamily="65" charset="-120"/>
              </a:rPr>
              <a:t>銷售</a:t>
            </a:r>
            <a:r>
              <a:rPr lang="zh-TW" altLang="en-US" sz="2000" dirty="0" smtClean="0">
                <a:latin typeface="標楷體" panose="03000509000000000000" pitchFamily="65" charset="-120"/>
                <a:ea typeface="標楷體" panose="03000509000000000000" pitchFamily="65" charset="-120"/>
              </a:rPr>
              <a:t>之</a:t>
            </a:r>
            <a:r>
              <a:rPr lang="zh-TW" altLang="en-US" sz="2000" dirty="0" smtClean="0">
                <a:solidFill>
                  <a:schemeClr val="tx1"/>
                </a:solidFill>
                <a:latin typeface="標楷體" panose="03000509000000000000" pitchFamily="65" charset="-120"/>
                <a:ea typeface="標楷體" panose="03000509000000000000" pitchFamily="65" charset="-120"/>
              </a:rPr>
              <a:t>客戶、原因以及合理性。</a:t>
            </a:r>
            <a:endParaRPr lang="en-US" altLang="zh-TW" sz="2000" dirty="0">
              <a:solidFill>
                <a:schemeClr val="tx1"/>
              </a:solidFill>
              <a:latin typeface="標楷體" panose="03000509000000000000" pitchFamily="65" charset="-120"/>
              <a:ea typeface="標楷體" panose="03000509000000000000" pitchFamily="65" charset="-120"/>
            </a:endParaRPr>
          </a:p>
        </p:txBody>
      </p:sp>
      <p:sp>
        <p:nvSpPr>
          <p:cNvPr id="8" name="向左箭號 7"/>
          <p:cNvSpPr/>
          <p:nvPr/>
        </p:nvSpPr>
        <p:spPr>
          <a:xfrm rot="16200861">
            <a:off x="4898135" y="2385466"/>
            <a:ext cx="674954" cy="570111"/>
          </a:xfrm>
          <a:prstGeom prst="leftArrow">
            <a:avLst>
              <a:gd name="adj1" fmla="val 60000"/>
              <a:gd name="adj2" fmla="val 50000"/>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296317570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59623" y="461799"/>
            <a:ext cx="6728248" cy="725488"/>
          </a:xfrm>
        </p:spPr>
        <p:txBody>
          <a:bodyPr anchor="ctr">
            <a:noAutofit/>
          </a:bodyPr>
          <a:lstStyle/>
          <a:p>
            <a:pPr marL="982663" indent="-982663" algn="ctr">
              <a:defRPr/>
            </a:pPr>
            <a:r>
              <a:rPr lang="zh-TW" altLang="en-US" sz="3200" b="1" dirty="0" smtClean="0">
                <a:solidFill>
                  <a:srgbClr val="C00000"/>
                </a:solidFill>
                <a:latin typeface="標楷體" panose="03000509000000000000" pitchFamily="65" charset="-120"/>
                <a:ea typeface="標楷體" panose="03000509000000000000" pitchFamily="65" charset="-120"/>
              </a:rPr>
              <a:t>董事違反競業禁止規定</a:t>
            </a:r>
            <a:endParaRPr lang="zh-TW" altLang="en-US" sz="3200" b="1" dirty="0">
              <a:solidFill>
                <a:srgbClr val="C00000"/>
              </a:solidFill>
              <a:latin typeface="標楷體" panose="03000509000000000000" pitchFamily="65" charset="-120"/>
              <a:ea typeface="標楷體" panose="03000509000000000000" pitchFamily="65" charset="-120"/>
            </a:endParaRPr>
          </a:p>
        </p:txBody>
      </p:sp>
      <p:sp>
        <p:nvSpPr>
          <p:cNvPr id="96259" name="投影片編號版面配置區 3"/>
          <p:cNvSpPr>
            <a:spLocks noGrp="1"/>
          </p:cNvSpPr>
          <p:nvPr>
            <p:ph type="sldNum" sz="quarter" idx="12"/>
          </p:nvPr>
        </p:nvSpPr>
        <p:spPr bwMode="auto">
          <a:xfrm>
            <a:off x="7761312" y="6373888"/>
            <a:ext cx="1743869" cy="365760"/>
          </a:xfrm>
          <a:noFill/>
          <a:ln>
            <a:miter lim="800000"/>
            <a:headEnd/>
            <a:tailEnd/>
          </a:ln>
        </p:spPr>
        <p:txBody>
          <a:bodyPr/>
          <a:lstStyle/>
          <a:p>
            <a:fld id="{AD883B99-5657-44DE-ACA8-D485D15C2755}" type="slidenum">
              <a:rPr lang="zh-TW" altLang="en-US" smtClean="0"/>
              <a:pPr/>
              <a:t>31</a:t>
            </a:fld>
            <a:endParaRPr lang="zh-TW" altLang="en-US" dirty="0" smtClean="0"/>
          </a:p>
        </p:txBody>
      </p:sp>
      <p:sp>
        <p:nvSpPr>
          <p:cNvPr id="7" name="圓角矩形 7"/>
          <p:cNvSpPr>
            <a:spLocks noChangeArrowheads="1"/>
          </p:cNvSpPr>
          <p:nvPr/>
        </p:nvSpPr>
        <p:spPr bwMode="auto">
          <a:xfrm>
            <a:off x="1485900" y="1196752"/>
            <a:ext cx="7499425" cy="1440160"/>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a:lstStyle/>
          <a:p>
            <a:pPr>
              <a:defRPr/>
            </a:pPr>
            <a:r>
              <a:rPr lang="zh-TW" altLang="en-US" sz="2000" dirty="0" smtClean="0">
                <a:solidFill>
                  <a:schemeClr val="tx1"/>
                </a:solidFill>
                <a:latin typeface="標楷體" panose="03000509000000000000" pitchFamily="65" charset="-120"/>
                <a:ea typeface="標楷體" panose="03000509000000000000" pitchFamily="65" charset="-120"/>
              </a:rPr>
              <a:t>申請</a:t>
            </a:r>
            <a:r>
              <a:rPr lang="zh-TW" altLang="zh-TW" sz="2000" dirty="0" smtClean="0">
                <a:solidFill>
                  <a:schemeClr val="tx1"/>
                </a:solidFill>
                <a:latin typeface="標楷體" panose="03000509000000000000" pitchFamily="65" charset="-120"/>
                <a:ea typeface="標楷體" panose="03000509000000000000" pitchFamily="65" charset="-120"/>
              </a:rPr>
              <a:t>公司董事</a:t>
            </a:r>
            <a:r>
              <a:rPr lang="zh-TW" altLang="en-US" sz="2000" dirty="0" smtClean="0">
                <a:solidFill>
                  <a:schemeClr val="tx1"/>
                </a:solidFill>
                <a:latin typeface="標楷體" panose="03000509000000000000" pitchFamily="65" charset="-120"/>
                <a:ea typeface="標楷體" panose="03000509000000000000" pitchFamily="65" charset="-120"/>
              </a:rPr>
              <a:t>長</a:t>
            </a:r>
            <a:r>
              <a:rPr lang="zh-TW" altLang="zh-TW" sz="2000" dirty="0" smtClean="0">
                <a:solidFill>
                  <a:schemeClr val="tx1"/>
                </a:solidFill>
                <a:latin typeface="標楷體" panose="03000509000000000000" pitchFamily="65" charset="-120"/>
                <a:ea typeface="標楷體" panose="03000509000000000000" pitchFamily="65" charset="-120"/>
              </a:rPr>
              <a:t>同時擔任</a:t>
            </a:r>
            <a:r>
              <a:rPr lang="en-US" altLang="zh-TW" sz="2000" dirty="0" smtClean="0">
                <a:solidFill>
                  <a:schemeClr val="tx1"/>
                </a:solidFill>
                <a:latin typeface="標楷體" panose="03000509000000000000" pitchFamily="65" charset="-120"/>
                <a:ea typeface="標楷體" panose="03000509000000000000" pitchFamily="65" charset="-120"/>
              </a:rPr>
              <a:t>B</a:t>
            </a:r>
            <a:r>
              <a:rPr lang="zh-TW" altLang="en-US" sz="2000" dirty="0" smtClean="0">
                <a:solidFill>
                  <a:schemeClr val="tx1"/>
                </a:solidFill>
                <a:latin typeface="標楷體" panose="03000509000000000000" pitchFamily="65" charset="-120"/>
                <a:ea typeface="標楷體" panose="03000509000000000000" pitchFamily="65" charset="-120"/>
              </a:rPr>
              <a:t>公司</a:t>
            </a:r>
            <a:r>
              <a:rPr lang="zh-TW" altLang="zh-TW" sz="2000" dirty="0" smtClean="0">
                <a:solidFill>
                  <a:schemeClr val="tx1"/>
                </a:solidFill>
                <a:latin typeface="標楷體" panose="03000509000000000000" pitchFamily="65" charset="-120"/>
                <a:ea typeface="標楷體" panose="03000509000000000000" pitchFamily="65" charset="-120"/>
              </a:rPr>
              <a:t>董事，</a:t>
            </a:r>
            <a:r>
              <a:rPr lang="zh-TW" altLang="en-US" sz="2000" dirty="0" smtClean="0">
                <a:solidFill>
                  <a:schemeClr val="tx1"/>
                </a:solidFill>
                <a:latin typeface="標楷體" panose="03000509000000000000" pitchFamily="65" charset="-120"/>
                <a:ea typeface="標楷體" panose="03000509000000000000" pitchFamily="65" charset="-120"/>
              </a:rPr>
              <a:t>且</a:t>
            </a:r>
            <a:r>
              <a:rPr lang="en-US" altLang="zh-TW" sz="2000" dirty="0">
                <a:solidFill>
                  <a:schemeClr val="tx1"/>
                </a:solidFill>
                <a:latin typeface="標楷體" panose="03000509000000000000" pitchFamily="65" charset="-120"/>
                <a:ea typeface="標楷體" panose="03000509000000000000" pitchFamily="65" charset="-120"/>
              </a:rPr>
              <a:t>B</a:t>
            </a:r>
            <a:r>
              <a:rPr lang="zh-TW" altLang="en-US" sz="2000" dirty="0" smtClean="0">
                <a:solidFill>
                  <a:schemeClr val="tx1"/>
                </a:solidFill>
                <a:latin typeface="標楷體" panose="03000509000000000000" pitchFamily="65" charset="-120"/>
                <a:ea typeface="標楷體" panose="03000509000000000000" pitchFamily="65" charset="-120"/>
              </a:rPr>
              <a:t>公司為申請公司之代理商，惟未</a:t>
            </a:r>
            <a:r>
              <a:rPr lang="zh-TW" altLang="zh-TW" sz="2000" dirty="0">
                <a:solidFill>
                  <a:schemeClr val="tx1"/>
                </a:solidFill>
                <a:latin typeface="標楷體" panose="03000509000000000000" pitchFamily="65" charset="-120"/>
                <a:ea typeface="標楷體" panose="03000509000000000000" pitchFamily="65" charset="-120"/>
              </a:rPr>
              <a:t>依經濟部</a:t>
            </a:r>
            <a:r>
              <a:rPr lang="en-US" altLang="zh-TW" sz="2000" dirty="0">
                <a:solidFill>
                  <a:schemeClr val="tx1"/>
                </a:solidFill>
                <a:latin typeface="標楷體" panose="03000509000000000000" pitchFamily="65" charset="-120"/>
                <a:ea typeface="標楷體" panose="03000509000000000000" pitchFamily="65" charset="-120"/>
              </a:rPr>
              <a:t>86.8.20</a:t>
            </a:r>
            <a:r>
              <a:rPr lang="zh-TW" altLang="zh-TW" sz="2000" dirty="0">
                <a:solidFill>
                  <a:schemeClr val="tx1"/>
                </a:solidFill>
                <a:latin typeface="標楷體" panose="03000509000000000000" pitchFamily="65" charset="-120"/>
                <a:ea typeface="標楷體" panose="03000509000000000000" pitchFamily="65" charset="-120"/>
              </a:rPr>
              <a:t>商</a:t>
            </a:r>
            <a:r>
              <a:rPr lang="en-US" altLang="zh-TW" sz="2000" dirty="0">
                <a:solidFill>
                  <a:schemeClr val="tx1"/>
                </a:solidFill>
                <a:latin typeface="標楷體" panose="03000509000000000000" pitchFamily="65" charset="-120"/>
                <a:ea typeface="標楷體" panose="03000509000000000000" pitchFamily="65" charset="-120"/>
              </a:rPr>
              <a:t>8621697</a:t>
            </a:r>
            <a:r>
              <a:rPr lang="zh-TW" altLang="zh-TW" sz="2000" dirty="0">
                <a:solidFill>
                  <a:schemeClr val="tx1"/>
                </a:solidFill>
                <a:latin typeface="標楷體" panose="03000509000000000000" pitchFamily="65" charset="-120"/>
                <a:ea typeface="標楷體" panose="03000509000000000000" pitchFamily="65" charset="-120"/>
              </a:rPr>
              <a:t>號</a:t>
            </a:r>
            <a:r>
              <a:rPr lang="zh-TW" altLang="zh-TW" sz="2000" dirty="0" smtClean="0">
                <a:solidFill>
                  <a:schemeClr val="tx1"/>
                </a:solidFill>
                <a:latin typeface="標楷體" panose="03000509000000000000" pitchFamily="65" charset="-120"/>
                <a:ea typeface="標楷體" panose="03000509000000000000" pitchFamily="65" charset="-120"/>
              </a:rPr>
              <a:t>函</a:t>
            </a:r>
            <a:r>
              <a:rPr lang="zh-TW" altLang="en-US" sz="2000" dirty="0" smtClean="0">
                <a:solidFill>
                  <a:schemeClr val="tx1"/>
                </a:solidFill>
                <a:latin typeface="標楷體" panose="03000509000000000000" pitchFamily="65" charset="-120"/>
                <a:ea typeface="標楷體" panose="03000509000000000000" pitchFamily="65" charset="-120"/>
              </a:rPr>
              <a:t>採</a:t>
            </a:r>
            <a:r>
              <a:rPr lang="zh-TW" altLang="zh-TW" sz="2000" dirty="0" smtClean="0">
                <a:solidFill>
                  <a:schemeClr val="tx1"/>
                </a:solidFill>
                <a:latin typeface="標楷體" panose="03000509000000000000" pitchFamily="65" charset="-120"/>
                <a:ea typeface="標楷體" panose="03000509000000000000" pitchFamily="65" charset="-120"/>
              </a:rPr>
              <a:t>「事前」「個別」向股東會說明</a:t>
            </a:r>
            <a:r>
              <a:rPr lang="zh-TW" altLang="en-US" sz="2000" dirty="0">
                <a:solidFill>
                  <a:schemeClr val="tx1"/>
                </a:solidFill>
                <a:latin typeface="標楷體" panose="03000509000000000000" pitchFamily="65" charset="-120"/>
                <a:ea typeface="標楷體" panose="03000509000000000000" pitchFamily="65" charset="-120"/>
              </a:rPr>
              <a:t>之</a:t>
            </a:r>
            <a:r>
              <a:rPr lang="zh-TW" altLang="en-US" sz="2000" dirty="0" smtClean="0">
                <a:solidFill>
                  <a:schemeClr val="tx1"/>
                </a:solidFill>
                <a:latin typeface="標楷體" panose="03000509000000000000" pitchFamily="65" charset="-120"/>
                <a:ea typeface="標楷體" panose="03000509000000000000" pitchFamily="65" charset="-120"/>
              </a:rPr>
              <a:t>方式，解除董事之競業禁止。</a:t>
            </a:r>
            <a:endParaRPr lang="zh-TW" altLang="en-US" sz="2000" dirty="0">
              <a:solidFill>
                <a:schemeClr val="tx1"/>
              </a:solidFill>
              <a:latin typeface="標楷體" pitchFamily="65" charset="-120"/>
              <a:ea typeface="標楷體" pitchFamily="65" charset="-120"/>
            </a:endParaRPr>
          </a:p>
        </p:txBody>
      </p:sp>
      <p:sp>
        <p:nvSpPr>
          <p:cNvPr id="9" name="圓角矩形 8"/>
          <p:cNvSpPr/>
          <p:nvPr/>
        </p:nvSpPr>
        <p:spPr bwMode="auto">
          <a:xfrm>
            <a:off x="1559623" y="3861048"/>
            <a:ext cx="7419280" cy="1744950"/>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zh-TW" altLang="en-US" sz="2200" u="sng" dirty="0">
                <a:solidFill>
                  <a:schemeClr val="tx1"/>
                </a:solidFill>
                <a:latin typeface="標楷體" pitchFamily="65" charset="-120"/>
                <a:ea typeface="標楷體" pitchFamily="65" charset="-120"/>
              </a:rPr>
              <a:t>評估重點</a:t>
            </a:r>
            <a:endParaRPr lang="en-US" altLang="zh-TW" sz="2200" u="sng" dirty="0">
              <a:solidFill>
                <a:schemeClr val="tx1"/>
              </a:solidFill>
              <a:latin typeface="標楷體" pitchFamily="65" charset="-120"/>
              <a:ea typeface="標楷體"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1</a:t>
            </a:r>
            <a:r>
              <a:rPr lang="en-US" altLang="zh-TW" sz="2000" dirty="0" smtClean="0">
                <a:solidFill>
                  <a:schemeClr val="tx1"/>
                </a:solidFill>
                <a:latin typeface="標楷體" panose="03000509000000000000" pitchFamily="65" charset="-120"/>
                <a:ea typeface="標楷體" panose="03000509000000000000" pitchFamily="65" charset="-120"/>
              </a:rPr>
              <a:t>.</a:t>
            </a:r>
            <a:r>
              <a:rPr lang="zh-TW" altLang="en-US" sz="2000" dirty="0" smtClean="0">
                <a:solidFill>
                  <a:schemeClr val="tx1"/>
                </a:solidFill>
                <a:latin typeface="標楷體" panose="03000509000000000000" pitchFamily="65" charset="-120"/>
                <a:ea typeface="標楷體" panose="03000509000000000000" pitchFamily="65" charset="-120"/>
              </a:rPr>
              <a:t>瞭解公司解除董事競業禁止之程序以及評估其適法性</a:t>
            </a:r>
            <a:r>
              <a:rPr lang="zh-TW" altLang="en-US" sz="2000" dirty="0" smtClean="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177800" indent="-177800">
              <a:defRPr/>
            </a:pPr>
            <a:r>
              <a:rPr lang="en-US" altLang="zh-TW" sz="2000" dirty="0" smtClean="0">
                <a:solidFill>
                  <a:schemeClr val="tx1"/>
                </a:solidFill>
                <a:latin typeface="標楷體" panose="03000509000000000000" pitchFamily="65" charset="-120"/>
                <a:ea typeface="標楷體" panose="03000509000000000000" pitchFamily="65" charset="-120"/>
              </a:rPr>
              <a:t>2.</a:t>
            </a:r>
            <a:r>
              <a:rPr lang="zh-TW" altLang="en-US" sz="2000" dirty="0" smtClean="0">
                <a:solidFill>
                  <a:schemeClr val="tx1"/>
                </a:solidFill>
                <a:latin typeface="標楷體" panose="03000509000000000000" pitchFamily="65" charset="-120"/>
                <a:ea typeface="標楷體" panose="03000509000000000000" pitchFamily="65" charset="-120"/>
              </a:rPr>
              <a:t>瞭解公司董事</a:t>
            </a:r>
            <a:r>
              <a:rPr lang="zh-TW" altLang="en-US" sz="2000" dirty="0">
                <a:solidFill>
                  <a:schemeClr val="tx1"/>
                </a:solidFill>
                <a:latin typeface="標楷體" panose="03000509000000000000" pitchFamily="65" charset="-120"/>
                <a:ea typeface="標楷體" panose="03000509000000000000" pitchFamily="65" charset="-120"/>
              </a:rPr>
              <a:t>違反</a:t>
            </a:r>
            <a:r>
              <a:rPr lang="zh-TW" altLang="en-US" sz="2000" dirty="0" smtClean="0">
                <a:solidFill>
                  <a:schemeClr val="tx1"/>
                </a:solidFill>
                <a:latin typeface="標楷體" panose="03000509000000000000" pitchFamily="65" charset="-120"/>
                <a:ea typeface="標楷體" panose="03000509000000000000" pitchFamily="65" charset="-120"/>
              </a:rPr>
              <a:t>競</a:t>
            </a:r>
            <a:r>
              <a:rPr lang="zh-TW" altLang="en-US" sz="2000" dirty="0">
                <a:solidFill>
                  <a:schemeClr val="tx1"/>
                </a:solidFill>
                <a:latin typeface="標楷體" panose="03000509000000000000" pitchFamily="65" charset="-120"/>
                <a:ea typeface="標楷體" panose="03000509000000000000" pitchFamily="65" charset="-120"/>
              </a:rPr>
              <a:t>業</a:t>
            </a:r>
            <a:r>
              <a:rPr lang="zh-TW" altLang="en-US" sz="2000" dirty="0" smtClean="0">
                <a:solidFill>
                  <a:schemeClr val="tx1"/>
                </a:solidFill>
                <a:latin typeface="標楷體" panose="03000509000000000000" pitchFamily="65" charset="-120"/>
                <a:ea typeface="標楷體" panose="03000509000000000000" pitchFamily="65" charset="-120"/>
              </a:rPr>
              <a:t>禁止</a:t>
            </a:r>
            <a:r>
              <a:rPr lang="zh-TW" altLang="en-US" sz="2000" dirty="0" smtClean="0">
                <a:latin typeface="標楷體" panose="03000509000000000000" pitchFamily="65" charset="-120"/>
                <a:ea typeface="標楷體" panose="03000509000000000000" pitchFamily="65" charset="-120"/>
              </a:rPr>
              <a:t>之</a:t>
            </a:r>
            <a:r>
              <a:rPr lang="zh-TW" altLang="en-US" sz="2000" dirty="0">
                <a:latin typeface="標楷體" panose="03000509000000000000" pitchFamily="65" charset="-120"/>
                <a:ea typeface="標楷體" panose="03000509000000000000" pitchFamily="65" charset="-120"/>
              </a:rPr>
              <a:t>法律</a:t>
            </a:r>
            <a:r>
              <a:rPr lang="zh-TW" altLang="en-US" sz="2000" dirty="0" smtClean="0">
                <a:latin typeface="標楷體" panose="03000509000000000000" pitchFamily="65" charset="-120"/>
                <a:ea typeface="標楷體" panose="03000509000000000000" pitchFamily="65" charset="-120"/>
              </a:rPr>
              <a:t>風險、</a:t>
            </a:r>
            <a:r>
              <a:rPr lang="zh-TW" altLang="en-US" sz="2000" dirty="0" smtClean="0">
                <a:solidFill>
                  <a:schemeClr val="tx1"/>
                </a:solidFill>
                <a:latin typeface="標楷體" panose="03000509000000000000" pitchFamily="65" charset="-120"/>
                <a:ea typeface="標楷體" panose="03000509000000000000" pitchFamily="65" charset="-120"/>
              </a:rPr>
              <a:t>公司</a:t>
            </a:r>
            <a:r>
              <a:rPr lang="zh-TW" altLang="en-US" sz="2000" dirty="0" smtClean="0">
                <a:latin typeface="標楷體" panose="03000509000000000000" pitchFamily="65" charset="-120"/>
                <a:ea typeface="標楷體" panose="03000509000000000000" pitchFamily="65" charset="-120"/>
              </a:rPr>
              <a:t>補償</a:t>
            </a:r>
            <a:r>
              <a:rPr lang="zh-TW" altLang="en-US" sz="2000" dirty="0">
                <a:latin typeface="標楷體" panose="03000509000000000000" pitchFamily="65" charset="-120"/>
                <a:ea typeface="標楷體" panose="03000509000000000000" pitchFamily="65" charset="-120"/>
              </a:rPr>
              <a:t>及改善</a:t>
            </a:r>
            <a:r>
              <a:rPr lang="zh-TW" altLang="en-US" sz="2000" dirty="0" smtClean="0">
                <a:latin typeface="標楷體" panose="03000509000000000000" pitchFamily="65" charset="-120"/>
                <a:ea typeface="標楷體" panose="03000509000000000000" pitchFamily="65" charset="-120"/>
              </a:rPr>
              <a:t>措施，並</a:t>
            </a:r>
            <a:r>
              <a:rPr lang="zh-TW" altLang="en-US" sz="2000" dirty="0">
                <a:latin typeface="標楷體" panose="03000509000000000000" pitchFamily="65" charset="-120"/>
                <a:ea typeface="標楷體" panose="03000509000000000000" pitchFamily="65" charset="-120"/>
              </a:rPr>
              <a:t>洽請律師</a:t>
            </a:r>
            <a:r>
              <a:rPr lang="zh-TW" altLang="en-US" sz="2000" dirty="0" smtClean="0">
                <a:latin typeface="標楷體" panose="03000509000000000000" pitchFamily="65" charset="-120"/>
                <a:ea typeface="標楷體" panose="03000509000000000000" pitchFamily="65" charset="-120"/>
              </a:rPr>
              <a:t>就前開法律</a:t>
            </a:r>
            <a:r>
              <a:rPr lang="zh-TW" altLang="en-US" sz="2000" dirty="0">
                <a:latin typeface="標楷體" panose="03000509000000000000" pitchFamily="65" charset="-120"/>
                <a:ea typeface="標楷體" panose="03000509000000000000" pitchFamily="65" charset="-120"/>
              </a:rPr>
              <a:t>風險</a:t>
            </a:r>
            <a:r>
              <a:rPr lang="zh-TW" altLang="en-US" sz="2000" dirty="0" smtClean="0">
                <a:latin typeface="標楷體" panose="03000509000000000000" pitchFamily="65" charset="-120"/>
                <a:ea typeface="標楷體" panose="03000509000000000000" pitchFamily="65" charset="-120"/>
              </a:rPr>
              <a:t>及補償</a:t>
            </a:r>
            <a:r>
              <a:rPr lang="zh-TW" altLang="en-US" sz="2000" dirty="0">
                <a:latin typeface="標楷體" panose="03000509000000000000" pitchFamily="65" charset="-120"/>
                <a:ea typeface="標楷體" panose="03000509000000000000" pitchFamily="65" charset="-120"/>
              </a:rPr>
              <a:t>及改善措施之適法性表示</a:t>
            </a:r>
            <a:r>
              <a:rPr lang="zh-TW" altLang="en-US" sz="2000" dirty="0" smtClean="0">
                <a:latin typeface="標楷體" panose="03000509000000000000" pitchFamily="65" charset="-120"/>
                <a:ea typeface="標楷體" panose="03000509000000000000" pitchFamily="65" charset="-120"/>
              </a:rPr>
              <a:t>意見。</a:t>
            </a:r>
            <a:endParaRPr lang="zh-TW" altLang="en-US" sz="2000" dirty="0" smtClean="0">
              <a:solidFill>
                <a:srgbClr val="FFFF00"/>
              </a:solidFill>
              <a:latin typeface="標楷體" panose="03000509000000000000" pitchFamily="65" charset="-120"/>
              <a:ea typeface="標楷體" panose="03000509000000000000" pitchFamily="65" charset="-120"/>
            </a:endParaRPr>
          </a:p>
        </p:txBody>
      </p:sp>
      <p:sp>
        <p:nvSpPr>
          <p:cNvPr id="8" name="向左箭號 7"/>
          <p:cNvSpPr/>
          <p:nvPr/>
        </p:nvSpPr>
        <p:spPr>
          <a:xfrm rot="16200861">
            <a:off x="4911761" y="3027667"/>
            <a:ext cx="647700" cy="570111"/>
          </a:xfrm>
          <a:prstGeom prst="leftArrow">
            <a:avLst>
              <a:gd name="adj1" fmla="val 60000"/>
              <a:gd name="adj2" fmla="val 50000"/>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361020904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0552" y="269699"/>
            <a:ext cx="8347075" cy="935038"/>
          </a:xfrm>
        </p:spPr>
        <p:txBody>
          <a:bodyPr anchor="ctr">
            <a:noAutofit/>
          </a:bodyPr>
          <a:lstStyle/>
          <a:p>
            <a:pPr marL="982663" indent="-982663">
              <a:defRPr/>
            </a:pPr>
            <a:r>
              <a:rPr lang="zh-TW" altLang="en-US" b="1" dirty="0">
                <a:solidFill>
                  <a:srgbClr val="C00000"/>
                </a:solidFill>
              </a:rPr>
              <a:t>未善盡登錄興櫃前鉅額會計科目之查核</a:t>
            </a:r>
            <a:endParaRPr lang="zh-TW" altLang="en-US" sz="3200" b="1" dirty="0">
              <a:solidFill>
                <a:srgbClr val="C00000"/>
              </a:solidFill>
            </a:endParaRPr>
          </a:p>
        </p:txBody>
      </p:sp>
      <p:sp>
        <p:nvSpPr>
          <p:cNvPr id="104451"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15D62C31-9CD7-48A1-B9E6-40219521C98F}" type="slidenum">
              <a:rPr lang="zh-TW" altLang="en-US" smtClean="0"/>
              <a:pPr/>
              <a:t>32</a:t>
            </a:fld>
            <a:endParaRPr lang="zh-TW" altLang="en-US" smtClean="0"/>
          </a:p>
        </p:txBody>
      </p:sp>
      <p:sp>
        <p:nvSpPr>
          <p:cNvPr id="6" name="圓角矩形 5"/>
          <p:cNvSpPr/>
          <p:nvPr/>
        </p:nvSpPr>
        <p:spPr>
          <a:xfrm>
            <a:off x="848544" y="3212976"/>
            <a:ext cx="8726115" cy="324167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0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評估重點</a:t>
            </a:r>
            <a:endParaRPr lang="en-US" altLang="zh-TW" sz="20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登錄興櫃前應取具財報分析會計科目重大差異</a:t>
            </a:r>
            <a:r>
              <a:rPr lang="zh-TW" altLang="en-US" sz="2000" dirty="0">
                <a:solidFill>
                  <a:schemeClr val="tx1"/>
                </a:solidFill>
                <a:latin typeface="標楷體"/>
                <a:ea typeface="標楷體"/>
                <a:cs typeface="Times New Roman" panose="02020603050405020304" pitchFamily="18" charset="0"/>
              </a:rPr>
              <a:t>，並</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申請登錄興櫃</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及其子公司之帳務處理及內部控制執行情形需有一定程度之瞭解。</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登錄興櫃前應就公司股東往來性質之會計科目瞭解其交易內容之合理性，暨確實輔導改善。</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對子公司之營運狀況應</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執行</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必要之</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查核程序</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除</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觀察</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轉投資公司</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運作狀況</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參考相關產業資料</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外，應</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取</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得子</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公司相關財務報表或管理報表予以佐證</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每月輔導時，</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該</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會計科目</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大幅變動</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應瞭解其合理性並</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執行</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必要</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且足夠之查核程序</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，確認登錄時對外公告之自結財務數字是否無異常。</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圓角矩形 7"/>
          <p:cNvSpPr>
            <a:spLocks noChangeArrowheads="1"/>
          </p:cNvSpPr>
          <p:nvPr/>
        </p:nvSpPr>
        <p:spPr bwMode="auto">
          <a:xfrm>
            <a:off x="920552" y="1196752"/>
            <a:ext cx="8726115" cy="1656668"/>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just">
              <a:defRPr/>
            </a:pPr>
            <a:r>
              <a:rPr kumimoji="0"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1.A</a:t>
            </a:r>
            <a:r>
              <a:rPr kumimoji="0"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公司</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於登錄興櫃前依其大陸子公司出貨記錄即調整認列轉投資收益</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indent="273050" algn="just">
              <a:defRPr/>
            </a:pPr>
            <a:r>
              <a:rPr kumimoji="0"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其</a:t>
            </a:r>
            <a:r>
              <a:rPr kumimoji="0"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大陸子公司帳務處理係採稅務會計概念，帳款未收回、未開立發票</a:t>
            </a:r>
            <a:endParaRPr kumimoji="0"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indent="273050" algn="just">
              <a:defRPr/>
            </a:pPr>
            <a:r>
              <a:rPr kumimoji="0"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且未認列銷貨</a:t>
            </a:r>
            <a:r>
              <a:rPr kumimoji="0"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收入</a:t>
            </a:r>
            <a:r>
              <a:rPr kumimoji="0"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而於登錄興櫃後極短期間內全數迴轉</a:t>
            </a:r>
            <a:r>
              <a:rPr kumimoji="0"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gn="just">
              <a:defRPr/>
            </a:pP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登錄興櫃時仍有鉅額股東往來。</a:t>
            </a:r>
          </a:p>
        </p:txBody>
      </p:sp>
      <p:sp>
        <p:nvSpPr>
          <p:cNvPr id="7" name="向左箭號 6"/>
          <p:cNvSpPr/>
          <p:nvPr/>
        </p:nvSpPr>
        <p:spPr>
          <a:xfrm rot="16200861">
            <a:off x="4908061" y="2877025"/>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269147026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504" y="260648"/>
            <a:ext cx="8620125" cy="868362"/>
          </a:xfrm>
        </p:spPr>
        <p:txBody>
          <a:bodyPr anchor="ctr">
            <a:noAutofit/>
          </a:bodyPr>
          <a:lstStyle/>
          <a:p>
            <a:pPr algn="ctr">
              <a:defRPr/>
            </a:pPr>
            <a:r>
              <a:rPr lang="zh-TW" altLang="en-US" sz="3200" b="1" dirty="0" smtClean="0">
                <a:solidFill>
                  <a:srgbClr val="C00000"/>
                </a:solidFill>
              </a:rPr>
              <a:t>與</a:t>
            </a:r>
            <a:r>
              <a:rPr lang="zh-TW" altLang="en-US" sz="3200" b="1" dirty="0">
                <a:solidFill>
                  <a:srgbClr val="C00000"/>
                </a:solidFill>
              </a:rPr>
              <a:t>關係</a:t>
            </a:r>
            <a:r>
              <a:rPr lang="zh-TW" altLang="en-US" sz="3200" b="1" dirty="0" smtClean="0">
                <a:solidFill>
                  <a:srgbClr val="C00000"/>
                </a:solidFill>
              </a:rPr>
              <a:t>人進銷貨交易之查核</a:t>
            </a:r>
            <a:endParaRPr lang="zh-TW" altLang="en-US" sz="3200" b="1" dirty="0">
              <a:solidFill>
                <a:srgbClr val="C00000"/>
              </a:solidFill>
            </a:endParaRPr>
          </a:p>
        </p:txBody>
      </p:sp>
      <p:sp>
        <p:nvSpPr>
          <p:cNvPr id="107523"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17A1414D-B937-4D58-937C-C85D96758C22}" type="slidenum">
              <a:rPr lang="zh-TW" altLang="en-US" smtClean="0"/>
              <a:pPr/>
              <a:t>33</a:t>
            </a:fld>
            <a:endParaRPr lang="zh-TW" altLang="en-US" smtClean="0"/>
          </a:p>
        </p:txBody>
      </p:sp>
      <p:sp>
        <p:nvSpPr>
          <p:cNvPr id="7" name="圓角矩形 7"/>
          <p:cNvSpPr>
            <a:spLocks noChangeArrowheads="1"/>
          </p:cNvSpPr>
          <p:nvPr/>
        </p:nvSpPr>
        <p:spPr bwMode="auto">
          <a:xfrm>
            <a:off x="560512" y="1340768"/>
            <a:ext cx="8712968" cy="1224136"/>
          </a:xfrm>
          <a:prstGeom prst="roundRect">
            <a:avLst>
              <a:gd name="adj" fmla="val 16667"/>
            </a:avLst>
          </a:prstGeom>
          <a:solidFill>
            <a:srgbClr val="FFCC66"/>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endParaRPr lang="en-US" altLang="zh-TW" sz="2000" dirty="0" smtClean="0">
              <a:solidFill>
                <a:prstClr val="black"/>
              </a:solidFill>
              <a:latin typeface="標楷體" pitchFamily="65" charset="-120"/>
              <a:ea typeface="標楷體" pitchFamily="65" charset="-120"/>
            </a:endParaRPr>
          </a:p>
          <a:p>
            <a:pPr>
              <a:defRPr/>
            </a:pPr>
            <a:r>
              <a:rPr lang="zh-TW" altLang="en-US" sz="2000" dirty="0" smtClean="0">
                <a:solidFill>
                  <a:prstClr val="black"/>
                </a:solidFill>
                <a:latin typeface="標楷體" pitchFamily="65" charset="-120"/>
                <a:ea typeface="標楷體" pitchFamily="65" charset="-120"/>
              </a:rPr>
              <a:t>申請</a:t>
            </a:r>
            <a:r>
              <a:rPr lang="zh-TW" altLang="zh-TW" sz="2000" dirty="0" smtClean="0">
                <a:solidFill>
                  <a:prstClr val="black"/>
                </a:solidFill>
                <a:latin typeface="標楷體" pitchFamily="65" charset="-120"/>
                <a:ea typeface="標楷體" pitchFamily="65" charset="-120"/>
              </a:rPr>
              <a:t>公司</a:t>
            </a:r>
            <a:r>
              <a:rPr lang="zh-TW" altLang="en-US" sz="2000" dirty="0">
                <a:solidFill>
                  <a:prstClr val="black"/>
                </a:solidFill>
                <a:latin typeface="標楷體" pitchFamily="65" charset="-120"/>
                <a:ea typeface="標楷體" pitchFamily="65" charset="-120"/>
              </a:rPr>
              <a:t>與關係</a:t>
            </a:r>
            <a:r>
              <a:rPr lang="zh-TW" altLang="en-US" sz="2000" dirty="0" smtClean="0">
                <a:solidFill>
                  <a:prstClr val="black"/>
                </a:solidFill>
                <a:latin typeface="標楷體" pitchFamily="65" charset="-120"/>
                <a:ea typeface="標楷體" pitchFamily="65" charset="-120"/>
              </a:rPr>
              <a:t>人之進銷貨交易</a:t>
            </a:r>
            <a:r>
              <a:rPr lang="zh-TW" altLang="zh-TW" sz="2000" dirty="0" smtClean="0">
                <a:solidFill>
                  <a:prstClr val="black"/>
                </a:solidFill>
                <a:latin typeface="標楷體" pitchFamily="65" charset="-120"/>
                <a:ea typeface="標楷體" pitchFamily="65" charset="-120"/>
              </a:rPr>
              <a:t>，</a:t>
            </a:r>
            <a:r>
              <a:rPr lang="zh-TW" altLang="en-US" sz="2000" dirty="0" smtClean="0">
                <a:solidFill>
                  <a:prstClr val="black"/>
                </a:solidFill>
                <a:latin typeface="標楷體" pitchFamily="65" charset="-120"/>
                <a:ea typeface="標楷體" pitchFamily="65" charset="-120"/>
              </a:rPr>
              <a:t>有</a:t>
            </a:r>
            <a:r>
              <a:rPr lang="zh-TW" altLang="en-US" sz="2000" dirty="0">
                <a:solidFill>
                  <a:prstClr val="black"/>
                </a:solidFill>
                <a:latin typeface="標楷體" pitchFamily="65" charset="-120"/>
                <a:ea typeface="標楷體" pitchFamily="65" charset="-120"/>
              </a:rPr>
              <a:t>溢價</a:t>
            </a:r>
            <a:r>
              <a:rPr lang="zh-TW" altLang="en-US" sz="2000" dirty="0" smtClean="0">
                <a:solidFill>
                  <a:prstClr val="black"/>
                </a:solidFill>
                <a:latin typeface="標楷體" pitchFamily="65" charset="-120"/>
                <a:ea typeface="標楷體" pitchFamily="65" charset="-120"/>
              </a:rPr>
              <a:t>採購及折價銷售之情形。</a:t>
            </a:r>
            <a:endParaRPr lang="zh-TW" altLang="zh-TW" sz="2000" dirty="0">
              <a:solidFill>
                <a:prstClr val="black"/>
              </a:solidFill>
              <a:latin typeface="標楷體" pitchFamily="65" charset="-120"/>
              <a:ea typeface="標楷體" pitchFamily="65" charset="-120"/>
            </a:endParaRPr>
          </a:p>
        </p:txBody>
      </p:sp>
      <p:sp>
        <p:nvSpPr>
          <p:cNvPr id="9" name="圓角矩形 8"/>
          <p:cNvSpPr/>
          <p:nvPr/>
        </p:nvSpPr>
        <p:spPr bwMode="auto">
          <a:xfrm>
            <a:off x="560512" y="3283238"/>
            <a:ext cx="8712968" cy="2810057"/>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solidFill>
                  <a:prstClr val="black"/>
                </a:solidFill>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solidFill>
                <a:prstClr val="black"/>
              </a:solidFill>
              <a:latin typeface="Times New Roman" panose="02020603050405020304" pitchFamily="18" charset="0"/>
              <a:ea typeface="標楷體" pitchFamily="65" charset="-120"/>
              <a:cs typeface="Times New Roman" panose="02020603050405020304" pitchFamily="18" charset="0"/>
            </a:endParaRPr>
          </a:p>
          <a:p>
            <a:pPr algn="ctr">
              <a:lnSpc>
                <a:spcPts val="1200"/>
              </a:lnSpc>
              <a:spcAft>
                <a:spcPts val="0"/>
              </a:spcAft>
              <a:defRPr/>
            </a:pPr>
            <a:endParaRPr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rPr>
              <a:t>1</a:t>
            </a:r>
            <a:r>
              <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瞭解與關係</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人間之進銷貨</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交易價格及交易條件之合理</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性，</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及其是否</a:t>
            </a:r>
            <a:endPar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a:p>
            <a:pPr indent="177800">
              <a:defRPr/>
            </a:pP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涉</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有非常規</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交易。</a:t>
            </a:r>
            <a:endPar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rPr>
              <a:t>2.</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瞭解是否訂有關係人交易辦法及落實執行情形。 </a:t>
            </a:r>
            <a:endParaRPr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rPr>
              <a:t>3</a:t>
            </a:r>
            <a:r>
              <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會計師及券商應針對進銷貨交易採行必要之查核程序。</a:t>
            </a:r>
            <a:endPar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rPr>
              <a:t>4.</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因非常規交易而致申請公司以外之人獲得利益者，該獲得利益</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之</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人</a:t>
            </a:r>
            <a:endPar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a:p>
            <a:pPr indent="177800">
              <a:defRPr/>
            </a:pP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需於申請</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上櫃</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前，將</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所得利益</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歸還。</a:t>
            </a:r>
            <a:endPar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endParaRPr>
          </a:p>
          <a:p>
            <a:pPr>
              <a:defRPr/>
            </a:pPr>
            <a:endParaRPr lang="zh-TW" altLang="en-US" sz="2000" dirty="0">
              <a:solidFill>
                <a:prstClr val="black"/>
              </a:solidFill>
              <a:latin typeface="Times New Roman" panose="02020603050405020304" pitchFamily="18" charset="0"/>
              <a:cs typeface="Times New Roman" panose="02020603050405020304" pitchFamily="18" charset="0"/>
            </a:endParaRPr>
          </a:p>
          <a:p>
            <a:pPr>
              <a:defRPr/>
            </a:pPr>
            <a:endParaRPr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endParaRPr>
          </a:p>
        </p:txBody>
      </p:sp>
      <p:sp>
        <p:nvSpPr>
          <p:cNvPr id="6" name="向左箭號 5"/>
          <p:cNvSpPr/>
          <p:nvPr/>
        </p:nvSpPr>
        <p:spPr>
          <a:xfrm rot="16200861">
            <a:off x="4567957" y="2608463"/>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233989746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0158" y="146167"/>
            <a:ext cx="8620125" cy="868362"/>
          </a:xfrm>
        </p:spPr>
        <p:txBody>
          <a:bodyPr anchor="ctr">
            <a:noAutofit/>
          </a:bodyPr>
          <a:lstStyle/>
          <a:p>
            <a:pPr algn="ctr">
              <a:defRPr/>
            </a:pPr>
            <a:r>
              <a:rPr lang="zh-TW" altLang="en-US" sz="3200" b="1" dirty="0" smtClean="0">
                <a:solidFill>
                  <a:srgbClr val="C00000"/>
                </a:solidFill>
              </a:rPr>
              <a:t>海外重要子公司之查核</a:t>
            </a:r>
            <a:endParaRPr lang="zh-TW" altLang="en-US" sz="3200" b="1" dirty="0">
              <a:solidFill>
                <a:srgbClr val="C00000"/>
              </a:solidFill>
            </a:endParaRPr>
          </a:p>
        </p:txBody>
      </p:sp>
      <p:sp>
        <p:nvSpPr>
          <p:cNvPr id="107523"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17A1414D-B937-4D58-937C-C85D96758C22}" type="slidenum">
              <a:rPr lang="zh-TW" altLang="en-US" smtClean="0"/>
              <a:pPr/>
              <a:t>34</a:t>
            </a:fld>
            <a:endParaRPr lang="zh-TW" altLang="en-US" smtClean="0"/>
          </a:p>
        </p:txBody>
      </p:sp>
      <p:sp>
        <p:nvSpPr>
          <p:cNvPr id="7" name="圓角矩形 7"/>
          <p:cNvSpPr>
            <a:spLocks noChangeArrowheads="1"/>
          </p:cNvSpPr>
          <p:nvPr/>
        </p:nvSpPr>
        <p:spPr bwMode="auto">
          <a:xfrm>
            <a:off x="665874" y="1068350"/>
            <a:ext cx="8582416" cy="996760"/>
          </a:xfrm>
          <a:prstGeom prst="roundRect">
            <a:avLst>
              <a:gd name="adj" fmla="val 16667"/>
            </a:avLst>
          </a:prstGeom>
          <a:solidFill>
            <a:srgbClr val="FFCC66"/>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ctr">
              <a:defRPr/>
            </a:pPr>
            <a:endParaRPr lang="en-US" altLang="zh-TW" sz="2000" dirty="0">
              <a:solidFill>
                <a:prstClr val="black"/>
              </a:solidFill>
              <a:latin typeface="標楷體" pitchFamily="65" charset="-120"/>
              <a:ea typeface="標楷體" pitchFamily="65" charset="-120"/>
            </a:endParaRPr>
          </a:p>
          <a:p>
            <a:pPr>
              <a:defRPr/>
            </a:pPr>
            <a:r>
              <a:rPr lang="zh-TW" altLang="en-US" sz="2000" dirty="0" smtClean="0">
                <a:solidFill>
                  <a:prstClr val="black"/>
                </a:solidFill>
                <a:latin typeface="標楷體" pitchFamily="65" charset="-120"/>
                <a:ea typeface="標楷體" pitchFamily="65" charset="-120"/>
              </a:rPr>
              <a:t>申請</a:t>
            </a:r>
            <a:r>
              <a:rPr lang="zh-TW" altLang="zh-TW" sz="2000" dirty="0" smtClean="0">
                <a:solidFill>
                  <a:prstClr val="black"/>
                </a:solidFill>
                <a:latin typeface="標楷體" pitchFamily="65" charset="-120"/>
                <a:ea typeface="標楷體" pitchFamily="65" charset="-120"/>
              </a:rPr>
              <a:t>公司</a:t>
            </a:r>
            <a:r>
              <a:rPr lang="zh-TW" altLang="en-US" sz="2000" dirty="0" smtClean="0">
                <a:solidFill>
                  <a:prstClr val="black"/>
                </a:solidFill>
                <a:latin typeface="標楷體" pitchFamily="65" charset="-120"/>
                <a:ea typeface="標楷體" pitchFamily="65" charset="-120"/>
              </a:rPr>
              <a:t>對海外重要子公司之財務業務監管措施不足，且未能有效落實。</a:t>
            </a:r>
            <a:endParaRPr lang="zh-TW" altLang="zh-TW" sz="2000" dirty="0">
              <a:solidFill>
                <a:prstClr val="black"/>
              </a:solidFill>
              <a:latin typeface="標楷體" pitchFamily="65" charset="-120"/>
              <a:ea typeface="標楷體" pitchFamily="65" charset="-120"/>
            </a:endParaRPr>
          </a:p>
        </p:txBody>
      </p:sp>
      <p:sp>
        <p:nvSpPr>
          <p:cNvPr id="9" name="圓角矩形 8"/>
          <p:cNvSpPr/>
          <p:nvPr/>
        </p:nvSpPr>
        <p:spPr bwMode="auto">
          <a:xfrm>
            <a:off x="665874" y="2721170"/>
            <a:ext cx="8712968" cy="3599756"/>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solidFill>
                  <a:prstClr val="black"/>
                </a:solidFill>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solidFill>
                <a:prstClr val="black"/>
              </a:solidFill>
              <a:latin typeface="Times New Roman" panose="02020603050405020304" pitchFamily="18" charset="0"/>
              <a:ea typeface="標楷體" pitchFamily="65" charset="-120"/>
              <a:cs typeface="Times New Roman" panose="02020603050405020304" pitchFamily="18" charset="0"/>
            </a:endParaRPr>
          </a:p>
          <a:p>
            <a:pPr algn="ctr">
              <a:lnSpc>
                <a:spcPts val="1200"/>
              </a:lnSpc>
              <a:spcAft>
                <a:spcPts val="0"/>
              </a:spcAft>
              <a:defRPr/>
            </a:pPr>
            <a:endParaRPr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rPr>
              <a:t>1</a:t>
            </a:r>
            <a:r>
              <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rPr>
              <a:t>.</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瞭解</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申請公司</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是否</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設置</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對海外重要子公司</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營運情形</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及財務操作</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與調度</a:t>
            </a:r>
            <a:endPar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a:p>
            <a:pPr indent="177800">
              <a:defRPr/>
            </a:pP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情形</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極為瞭解之高階</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管理人員。</a:t>
            </a:r>
          </a:p>
          <a:p>
            <a:pPr>
              <a:defRPr/>
            </a:pPr>
            <a:r>
              <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rPr>
              <a:t>2.</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券商</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應</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加強查核申請公司對其重要</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子公司在帳務</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處理</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及資金</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調度等</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方</a:t>
            </a:r>
            <a:endPar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a:p>
            <a:pPr indent="177800">
              <a:defRPr/>
            </a:pP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面</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之</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監管措施建立情形及執行成效。</a:t>
            </a:r>
            <a:endPar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rPr>
              <a:t>3.</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瞭解重要子公司之財務</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操作</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與資金調度</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之內控制</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度是否健全建立，且</a:t>
            </a:r>
            <a:endPar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a:p>
            <a:pPr indent="177800">
              <a:defRPr/>
            </a:pP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有效</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執行。 </a:t>
            </a:r>
            <a:endParaRPr lang="en-US" altLang="zh-TW" sz="2000" dirty="0">
              <a:solidFill>
                <a:prstClr val="black"/>
              </a:solidFill>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rPr>
              <a:t>4.</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瞭解</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海外</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重要</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子公司是否設置</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專職稽核</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人員，</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且申請公司之內部</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稽核</a:t>
            </a:r>
            <a:endPar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a:p>
            <a:pPr indent="177800">
              <a:defRPr/>
            </a:pP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人員是否定期</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或不定期</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赴海外</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重要子公司實地抽查其內部控制執行</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情</a:t>
            </a:r>
            <a:endParaRPr lang="en-US" altLang="zh-TW" sz="2000" dirty="0" smtClean="0">
              <a:solidFill>
                <a:prstClr val="black"/>
              </a:solidFill>
              <a:latin typeface="Times New Roman" panose="02020603050405020304" pitchFamily="18" charset="0"/>
              <a:ea typeface="標楷體" pitchFamily="65" charset="-120"/>
              <a:cs typeface="Times New Roman" panose="02020603050405020304" pitchFamily="18" charset="0"/>
            </a:endParaRPr>
          </a:p>
          <a:p>
            <a:pPr indent="177800">
              <a:defRPr/>
            </a:pP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形</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  </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以確保</a:t>
            </a:r>
            <a:r>
              <a:rPr lang="zh-TW" altLang="en-US" sz="2000" dirty="0">
                <a:solidFill>
                  <a:prstClr val="black"/>
                </a:solidFill>
                <a:latin typeface="Times New Roman" panose="02020603050405020304" pitchFamily="18" charset="0"/>
                <a:ea typeface="標楷體" pitchFamily="65" charset="-120"/>
                <a:cs typeface="Times New Roman" panose="02020603050405020304" pitchFamily="18" charset="0"/>
              </a:rPr>
              <a:t>其內控制度健全建立，且有效執行</a:t>
            </a:r>
            <a:r>
              <a:rPr lang="zh-TW" altLang="en-US" sz="2000" dirty="0" smtClean="0">
                <a:solidFill>
                  <a:prstClr val="black"/>
                </a:solidFill>
                <a:latin typeface="Times New Roman" panose="02020603050405020304" pitchFamily="18" charset="0"/>
                <a:ea typeface="標楷體" pitchFamily="65" charset="-120"/>
                <a:cs typeface="Times New Roman" panose="02020603050405020304" pitchFamily="18" charset="0"/>
              </a:rPr>
              <a:t>。</a:t>
            </a:r>
            <a:endParaRPr lang="zh-TW" altLang="en-US" sz="2000" dirty="0">
              <a:solidFill>
                <a:prstClr val="black"/>
              </a:solidFill>
              <a:latin typeface="Times New Roman" panose="02020603050405020304" pitchFamily="18" charset="0"/>
              <a:cs typeface="Times New Roman" panose="02020603050405020304" pitchFamily="18" charset="0"/>
            </a:endParaRPr>
          </a:p>
          <a:p>
            <a:pPr>
              <a:defRPr/>
            </a:pPr>
            <a:endParaRPr lang="en-US" altLang="zh-TW" sz="1800" dirty="0">
              <a:solidFill>
                <a:prstClr val="black"/>
              </a:solidFill>
              <a:latin typeface="Times New Roman" panose="02020603050405020304" pitchFamily="18" charset="0"/>
              <a:ea typeface="標楷體" pitchFamily="65" charset="-120"/>
              <a:cs typeface="Times New Roman" panose="02020603050405020304" pitchFamily="18" charset="0"/>
            </a:endParaRPr>
          </a:p>
        </p:txBody>
      </p:sp>
      <p:sp>
        <p:nvSpPr>
          <p:cNvPr id="6" name="向左箭號 5"/>
          <p:cNvSpPr/>
          <p:nvPr/>
        </p:nvSpPr>
        <p:spPr>
          <a:xfrm rot="16200861">
            <a:off x="4567956" y="2046394"/>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1351205803"/>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6938" y="180109"/>
            <a:ext cx="9009062" cy="955964"/>
          </a:xfrm>
        </p:spPr>
        <p:txBody>
          <a:bodyPr>
            <a:normAutofit/>
          </a:bodyPr>
          <a:lstStyle/>
          <a:p>
            <a:pPr algn="ctr">
              <a:defRPr/>
            </a:pPr>
            <a:r>
              <a:rPr lang="zh-TW" altLang="en-US" b="1" dirty="0">
                <a:solidFill>
                  <a:srgbClr val="C00000"/>
                </a:solidFill>
              </a:rPr>
              <a:t>連鎖門市使用之適法性評估</a:t>
            </a:r>
          </a:p>
        </p:txBody>
      </p:sp>
      <p:sp>
        <p:nvSpPr>
          <p:cNvPr id="6041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ea typeface="微軟正黑體" pitchFamily="34" charset="-12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ea typeface="微軟正黑體" pitchFamily="34" charset="-12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ea typeface="微軟正黑體" pitchFamily="34" charset="-12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ea typeface="微軟正黑體" pitchFamily="34" charset="-12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ea typeface="微軟正黑體" pitchFamily="34" charset="-12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微軟正黑體" pitchFamily="34" charset="-120"/>
              </a:defRPr>
            </a:lvl9pPr>
          </a:lstStyle>
          <a:p>
            <a:pPr eaLnBrk="1" hangingPunct="1">
              <a:spcBef>
                <a:spcPct val="0"/>
              </a:spcBef>
              <a:buClrTx/>
              <a:buSzTx/>
              <a:buFontTx/>
              <a:buNone/>
            </a:pPr>
            <a:fld id="{D2B028D6-4562-445D-947E-72D8C2539688}" type="slidenum">
              <a:rPr lang="zh-TW" altLang="en-US" sz="1200" smtClean="0">
                <a:solidFill>
                  <a:srgbClr val="B5A788"/>
                </a:solidFill>
                <a:latin typeface="Times New Roman" pitchFamily="18" charset="0"/>
                <a:ea typeface="標楷體" pitchFamily="65" charset="-120"/>
              </a:rPr>
              <a:pPr eaLnBrk="1" hangingPunct="1">
                <a:spcBef>
                  <a:spcPct val="0"/>
                </a:spcBef>
                <a:buClrTx/>
                <a:buSzTx/>
                <a:buFontTx/>
                <a:buNone/>
              </a:pPr>
              <a:t>35</a:t>
            </a:fld>
            <a:endParaRPr lang="zh-TW" altLang="en-US" sz="1200" smtClean="0">
              <a:solidFill>
                <a:srgbClr val="B5A788"/>
              </a:solidFill>
              <a:latin typeface="Times New Roman" pitchFamily="18" charset="0"/>
              <a:ea typeface="標楷體" pitchFamily="65" charset="-120"/>
            </a:endParaRPr>
          </a:p>
        </p:txBody>
      </p:sp>
      <p:sp>
        <p:nvSpPr>
          <p:cNvPr id="6" name="圓角矩形 7"/>
          <p:cNvSpPr>
            <a:spLocks noChangeArrowheads="1"/>
          </p:cNvSpPr>
          <p:nvPr/>
        </p:nvSpPr>
        <p:spPr bwMode="auto">
          <a:xfrm>
            <a:off x="992560" y="1484784"/>
            <a:ext cx="8328925" cy="1327205"/>
          </a:xfrm>
          <a:prstGeom prst="roundRect">
            <a:avLst>
              <a:gd name="adj" fmla="val 16667"/>
            </a:avLst>
          </a:prstGeom>
          <a:solidFill>
            <a:srgbClr val="FFCC66"/>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ctr">
              <a:defRPr/>
            </a:pPr>
            <a:r>
              <a:rPr kumimoji="0" lang="zh-TW" altLang="en-US" sz="2000" u="sng" dirty="0">
                <a:solidFill>
                  <a:prstClr val="black"/>
                </a:solidFill>
                <a:latin typeface="標楷體" pitchFamily="65" charset="-120"/>
                <a:ea typeface="標楷體" pitchFamily="65" charset="-120"/>
              </a:rPr>
              <a:t>問題</a:t>
            </a:r>
            <a:endParaRPr kumimoji="0" lang="en-US" altLang="zh-TW" sz="2000" u="sng" dirty="0">
              <a:solidFill>
                <a:prstClr val="black"/>
              </a:solidFill>
              <a:latin typeface="標楷體" pitchFamily="65" charset="-120"/>
              <a:ea typeface="標楷體" pitchFamily="65" charset="-120"/>
            </a:endParaRPr>
          </a:p>
          <a:p>
            <a:pPr algn="ctr">
              <a:defRPr/>
            </a:pPr>
            <a:r>
              <a:rPr kumimoji="0" lang="zh-TW" altLang="en-US" sz="2000" dirty="0">
                <a:solidFill>
                  <a:prstClr val="black"/>
                </a:solidFill>
                <a:latin typeface="標楷體" pitchFamily="65" charset="-120"/>
                <a:ea typeface="標楷體" pitchFamily="65" charset="-120"/>
              </a:rPr>
              <a:t>申請公司係經營連鎖門市，惟部份承租門市</a:t>
            </a:r>
            <a:r>
              <a:rPr kumimoji="0" lang="zh-TW" altLang="zh-TW" sz="2000" dirty="0">
                <a:solidFill>
                  <a:prstClr val="black"/>
                </a:solidFill>
                <a:latin typeface="標楷體" pitchFamily="65" charset="-120"/>
                <a:ea typeface="標楷體" pitchFamily="65" charset="-120"/>
              </a:rPr>
              <a:t>因</a:t>
            </a:r>
            <a:r>
              <a:rPr kumimoji="0" lang="zh-TW" altLang="en-US" sz="2000" dirty="0">
                <a:solidFill>
                  <a:prstClr val="black"/>
                </a:solidFill>
                <a:latin typeface="標楷體" pitchFamily="65" charset="-120"/>
                <a:ea typeface="標楷體" pitchFamily="65" charset="-120"/>
              </a:rPr>
              <a:t>出租人</a:t>
            </a:r>
            <a:r>
              <a:rPr kumimoji="0" lang="zh-TW" altLang="zh-TW" sz="2000" dirty="0">
                <a:solidFill>
                  <a:prstClr val="black"/>
                </a:solidFill>
                <a:latin typeface="標楷體" pitchFamily="65" charset="-120"/>
                <a:ea typeface="標楷體" pitchFamily="65" charset="-120"/>
              </a:rPr>
              <a:t>未依房屋</a:t>
            </a:r>
            <a:endParaRPr kumimoji="0" lang="en-US" altLang="zh-TW" sz="2000" dirty="0">
              <a:solidFill>
                <a:prstClr val="black"/>
              </a:solidFill>
              <a:latin typeface="標楷體" pitchFamily="65" charset="-120"/>
              <a:ea typeface="標楷體" pitchFamily="65" charset="-120"/>
            </a:endParaRPr>
          </a:p>
          <a:p>
            <a:pPr algn="ctr">
              <a:defRPr/>
            </a:pPr>
            <a:r>
              <a:rPr kumimoji="0" lang="zh-TW" altLang="zh-TW" sz="2000" dirty="0">
                <a:solidFill>
                  <a:prstClr val="black"/>
                </a:solidFill>
                <a:latin typeface="標楷體" pitchFamily="65" charset="-120"/>
                <a:ea typeface="標楷體" pitchFamily="65" charset="-120"/>
              </a:rPr>
              <a:t>使用性質辦理變更登記等事項而可能涉有違規使用情形</a:t>
            </a:r>
            <a:endParaRPr kumimoji="0" lang="en-US" altLang="zh-TW" sz="2000" dirty="0">
              <a:solidFill>
                <a:prstClr val="black"/>
              </a:solidFill>
              <a:latin typeface="標楷體" pitchFamily="65" charset="-120"/>
              <a:ea typeface="標楷體" pitchFamily="65" charset="-120"/>
            </a:endParaRPr>
          </a:p>
        </p:txBody>
      </p:sp>
      <p:sp>
        <p:nvSpPr>
          <p:cNvPr id="8" name="圓角矩形 7"/>
          <p:cNvSpPr/>
          <p:nvPr/>
        </p:nvSpPr>
        <p:spPr bwMode="auto">
          <a:xfrm>
            <a:off x="999844" y="3588328"/>
            <a:ext cx="8321641" cy="2232248"/>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imes New Roman" panose="02020603050405020304" pitchFamily="18" charset="0"/>
                <a:ea typeface="標楷體" pitchFamily="65" charset="-120"/>
                <a:cs typeface="Times New Roman" panose="02020603050405020304" pitchFamily="18" charset="0"/>
              </a:rPr>
              <a:t>審查重點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lgn="ctr">
              <a:lnSpc>
                <a:spcPts val="1200"/>
              </a:lnSpc>
              <a:spcAft>
                <a:spcPts val="0"/>
              </a:spcAft>
              <a:defRPr/>
            </a:pPr>
            <a:endParaRPr lang="en-US" altLang="zh-TW" sz="18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en-US" sz="2000" dirty="0">
                <a:latin typeface="Times New Roman" panose="02020603050405020304" pitchFamily="18" charset="0"/>
                <a:ea typeface="標楷體" pitchFamily="65" charset="-120"/>
                <a:cs typeface="Times New Roman" panose="02020603050405020304" pitchFamily="18" charset="0"/>
              </a:rPr>
              <a:t>送件前未輔導完成改善之原因及具體評估繼續使用違規門市對申</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   請公司財務業務之影響及可能面臨風險為何。</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2.</a:t>
            </a:r>
            <a:r>
              <a:rPr lang="zh-TW" altLang="en-US" sz="2000" dirty="0">
                <a:latin typeface="Times New Roman" panose="02020603050405020304" pitchFamily="18" charset="0"/>
                <a:ea typeface="標楷體" pitchFamily="65" charset="-120"/>
                <a:cs typeface="Times New Roman" panose="02020603050405020304" pitchFamily="18" charset="0"/>
              </a:rPr>
              <a:t>逐一評估各違規使用門市之適法性狀態</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查詢</a:t>
            </a:r>
            <a:r>
              <a:rPr lang="zh-TW" altLang="zh-TW" sz="2000" dirty="0">
                <a:latin typeface="Times New Roman" panose="02020603050405020304" pitchFamily="18" charset="0"/>
                <a:ea typeface="標楷體" pitchFamily="65" charset="-120"/>
                <a:cs typeface="Times New Roman" panose="02020603050405020304" pitchFamily="18" charset="0"/>
              </a:rPr>
              <a:t>土地分區屬</a:t>
            </a:r>
            <a:r>
              <a:rPr lang="zh-TW" altLang="en-US" sz="2000" dirty="0">
                <a:latin typeface="Times New Roman" panose="02020603050405020304" pitchFamily="18" charset="0"/>
                <a:ea typeface="標楷體" pitchFamily="65" charset="-120"/>
                <a:cs typeface="Times New Roman" panose="02020603050405020304" pitchFamily="18" charset="0"/>
              </a:rPr>
              <a:t>何類用地</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  ，依規定可否進行變更</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，以及具體改善措施及預計時程。</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 </a:t>
            </a:r>
            <a:endParaRPr lang="en-US" altLang="zh-TW" sz="2000" dirty="0">
              <a:latin typeface="Times New Roman" panose="02020603050405020304" pitchFamily="18" charset="0"/>
              <a:ea typeface="標楷體" pitchFamily="65" charset="-120"/>
              <a:cs typeface="Times New Roman" panose="02020603050405020304" pitchFamily="18" charset="0"/>
            </a:endParaRPr>
          </a:p>
        </p:txBody>
      </p:sp>
      <p:sp>
        <p:nvSpPr>
          <p:cNvPr id="7" name="向左箭號 6"/>
          <p:cNvSpPr/>
          <p:nvPr/>
        </p:nvSpPr>
        <p:spPr>
          <a:xfrm rot="16200861">
            <a:off x="4836814" y="2845309"/>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2234012665"/>
      </p:ext>
    </p:extLst>
  </p:cSld>
  <p:clrMapOvr>
    <a:masterClrMapping/>
  </p:clrMapOvr>
  <p:transition>
    <p:zoom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5300" y="404664"/>
            <a:ext cx="8915400" cy="738336"/>
          </a:xfrm>
        </p:spPr>
        <p:txBody>
          <a:bodyPr>
            <a:normAutofit/>
          </a:bodyPr>
          <a:lstStyle/>
          <a:p>
            <a:pPr algn="ctr"/>
            <a:r>
              <a:rPr lang="zh-TW" altLang="en-US" b="1" dirty="0">
                <a:solidFill>
                  <a:srgbClr val="C00000"/>
                </a:solidFill>
              </a:rPr>
              <a:t>申請公司是否確實遵守法令</a:t>
            </a:r>
          </a:p>
        </p:txBody>
      </p:sp>
      <p:sp>
        <p:nvSpPr>
          <p:cNvPr id="4" name="投影片編號版面配置區 3"/>
          <p:cNvSpPr>
            <a:spLocks noGrp="1"/>
          </p:cNvSpPr>
          <p:nvPr>
            <p:ph type="sldNum" sz="quarter" idx="12"/>
          </p:nvPr>
        </p:nvSpPr>
        <p:spPr/>
        <p:txBody>
          <a:bodyPr/>
          <a:lstStyle/>
          <a:p>
            <a:pPr>
              <a:defRPr/>
            </a:pPr>
            <a:fld id="{DA843CCF-395D-4592-A44F-E0B2C97BB9F6}" type="slidenum">
              <a:rPr lang="en-US" altLang="zh-TW" smtClean="0"/>
              <a:pPr>
                <a:defRPr/>
              </a:pPr>
              <a:t>36</a:t>
            </a:fld>
            <a:endParaRPr lang="en-US" altLang="zh-TW"/>
          </a:p>
        </p:txBody>
      </p:sp>
      <p:sp>
        <p:nvSpPr>
          <p:cNvPr id="5" name="圓角矩形 7"/>
          <p:cNvSpPr>
            <a:spLocks noGrp="1" noChangeArrowheads="1"/>
          </p:cNvSpPr>
          <p:nvPr>
            <p:ph sz="quarter" idx="1"/>
          </p:nvPr>
        </p:nvSpPr>
        <p:spPr bwMode="auto">
          <a:xfrm>
            <a:off x="488504" y="1196751"/>
            <a:ext cx="8915400" cy="2160240"/>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normAutofit lnSpcReduction="10000"/>
          </a:bodyPr>
          <a:lstStyle/>
          <a:p>
            <a:pPr marL="0" indent="0" algn="ctr">
              <a:buNone/>
              <a:defRPr/>
            </a:pPr>
            <a:r>
              <a:rPr kumimoji="0" lang="zh-TW" altLang="en-US" sz="2000" u="sng" dirty="0">
                <a:solidFill>
                  <a:prstClr val="black"/>
                </a:solidFill>
                <a:latin typeface="標楷體" pitchFamily="65" charset="-120"/>
                <a:ea typeface="標楷體" pitchFamily="65" charset="-120"/>
              </a:rPr>
              <a:t>問題</a:t>
            </a:r>
            <a:endParaRPr lang="en-US" altLang="zh-TW" sz="2000" dirty="0">
              <a:latin typeface="標楷體" pitchFamily="65" charset="-120"/>
              <a:ea typeface="標楷體" pitchFamily="65" charset="-120"/>
            </a:endParaRPr>
          </a:p>
          <a:p>
            <a:pPr>
              <a:defRPr/>
            </a:pPr>
            <a:r>
              <a:rPr lang="zh-TW" altLang="en-US" sz="2000" dirty="0" smtClean="0">
                <a:latin typeface="標楷體" pitchFamily="65" charset="-120"/>
                <a:ea typeface="標楷體" pitchFamily="65" charset="-120"/>
              </a:rPr>
              <a:t>申請公司之</a:t>
            </a:r>
            <a:r>
              <a:rPr lang="zh-TW" altLang="en-US" sz="2100" dirty="0">
                <a:latin typeface="標楷體" pitchFamily="65" charset="-120"/>
                <a:ea typeface="標楷體" pitchFamily="65" charset="-120"/>
              </a:rPr>
              <a:t>總公司設於</a:t>
            </a:r>
            <a:r>
              <a:rPr lang="en-US" altLang="zh-TW" sz="2100" dirty="0" smtClean="0">
                <a:latin typeface="標楷體" pitchFamily="65" charset="-120"/>
                <a:ea typeface="標楷體" pitchFamily="65" charset="-120"/>
              </a:rPr>
              <a:t>A(</a:t>
            </a:r>
            <a:r>
              <a:rPr lang="zh-TW" altLang="en-US" sz="2100" dirty="0" smtClean="0">
                <a:latin typeface="標楷體" pitchFamily="65" charset="-120"/>
                <a:ea typeface="標楷體" pitchFamily="65" charset="-120"/>
              </a:rPr>
              <a:t>縣</a:t>
            </a:r>
            <a:r>
              <a:rPr lang="en-US" altLang="zh-TW" sz="2100" dirty="0" smtClean="0">
                <a:latin typeface="標楷體" pitchFamily="65" charset="-120"/>
                <a:ea typeface="標楷體" pitchFamily="65" charset="-120"/>
              </a:rPr>
              <a:t>)</a:t>
            </a:r>
            <a:r>
              <a:rPr lang="zh-TW" altLang="en-US" sz="2100" dirty="0" smtClean="0">
                <a:latin typeface="標楷體" pitchFamily="65" charset="-120"/>
                <a:ea typeface="標楷體" pitchFamily="65" charset="-120"/>
              </a:rPr>
              <a:t>市，另</a:t>
            </a:r>
            <a:r>
              <a:rPr lang="zh-TW" altLang="en-US" sz="2100" dirty="0">
                <a:latin typeface="標楷體" pitchFamily="65" charset="-120"/>
                <a:ea typeface="標楷體" pitchFamily="65" charset="-120"/>
              </a:rPr>
              <a:t>於</a:t>
            </a:r>
            <a:r>
              <a:rPr lang="en-US" altLang="zh-TW" sz="2100" dirty="0" smtClean="0">
                <a:latin typeface="標楷體" pitchFamily="65" charset="-120"/>
                <a:ea typeface="標楷體" pitchFamily="65" charset="-120"/>
              </a:rPr>
              <a:t>B(</a:t>
            </a:r>
            <a:r>
              <a:rPr lang="zh-TW" altLang="en-US" sz="2100" dirty="0" smtClean="0">
                <a:latin typeface="標楷體" pitchFamily="65" charset="-120"/>
                <a:ea typeface="標楷體" pitchFamily="65" charset="-120"/>
              </a:rPr>
              <a:t>縣</a:t>
            </a:r>
            <a:r>
              <a:rPr lang="en-US" altLang="zh-TW" sz="2100" dirty="0" smtClean="0">
                <a:latin typeface="標楷體" pitchFamily="65" charset="-120"/>
                <a:ea typeface="標楷體" pitchFamily="65" charset="-120"/>
              </a:rPr>
              <a:t>)</a:t>
            </a:r>
            <a:r>
              <a:rPr lang="zh-TW" altLang="en-US" sz="2100" dirty="0" smtClean="0">
                <a:latin typeface="標楷體" pitchFamily="65" charset="-120"/>
                <a:ea typeface="標楷體" pitchFamily="65" charset="-120"/>
              </a:rPr>
              <a:t>市</a:t>
            </a:r>
            <a:r>
              <a:rPr lang="zh-TW" altLang="en-US" sz="2100" dirty="0">
                <a:latin typeface="標楷體" pitchFamily="65" charset="-120"/>
                <a:ea typeface="標楷體" pitchFamily="65" charset="-120"/>
              </a:rPr>
              <a:t>設有辦事處</a:t>
            </a:r>
            <a:r>
              <a:rPr lang="zh-TW" altLang="en-US" sz="2100" dirty="0" smtClean="0">
                <a:latin typeface="標楷體" pitchFamily="65" charset="-120"/>
                <a:ea typeface="標楷體" pitchFamily="65" charset="-120"/>
              </a:rPr>
              <a:t>，辦事處員工</a:t>
            </a:r>
            <a:endParaRPr lang="en-US" altLang="zh-TW" sz="2100" dirty="0" smtClean="0">
              <a:latin typeface="標楷體" pitchFamily="65" charset="-120"/>
              <a:ea typeface="標楷體" pitchFamily="65" charset="-120"/>
            </a:endParaRPr>
          </a:p>
          <a:p>
            <a:pPr marL="0" indent="0">
              <a:buNone/>
              <a:defRPr/>
            </a:pPr>
            <a:r>
              <a:rPr lang="zh-TW" altLang="en-US" sz="2100" dirty="0" smtClean="0">
                <a:latin typeface="標楷體" pitchFamily="65" charset="-120"/>
                <a:ea typeface="標楷體" pitchFamily="65" charset="-120"/>
              </a:rPr>
              <a:t>人數大於</a:t>
            </a:r>
            <a:r>
              <a:rPr lang="en-US" altLang="zh-TW" sz="2100" dirty="0" smtClean="0">
                <a:latin typeface="標楷體" pitchFamily="65" charset="-120"/>
                <a:ea typeface="標楷體" pitchFamily="65" charset="-120"/>
              </a:rPr>
              <a:t>30</a:t>
            </a:r>
            <a:r>
              <a:rPr lang="zh-TW" altLang="en-US" sz="2100" dirty="0">
                <a:latin typeface="標楷體" pitchFamily="65" charset="-120"/>
                <a:ea typeface="標楷體" pitchFamily="65" charset="-120"/>
              </a:rPr>
              <a:t>人</a:t>
            </a:r>
            <a:r>
              <a:rPr lang="zh-TW" altLang="en-US" sz="2100" dirty="0" smtClean="0">
                <a:latin typeface="標楷體" pitchFamily="65" charset="-120"/>
                <a:ea typeface="標楷體" pitchFamily="65" charset="-120"/>
              </a:rPr>
              <a:t>，惟</a:t>
            </a:r>
            <a:r>
              <a:rPr lang="zh-TW" altLang="en-US" sz="2100" dirty="0">
                <a:latin typeface="標楷體" pitchFamily="65" charset="-120"/>
                <a:ea typeface="標楷體" pitchFamily="65" charset="-120"/>
              </a:rPr>
              <a:t>申請公司僅</a:t>
            </a:r>
            <a:r>
              <a:rPr lang="zh-TW" altLang="en-US" sz="2100" dirty="0" smtClean="0">
                <a:latin typeface="標楷體" pitchFamily="65" charset="-120"/>
                <a:ea typeface="標楷體" pitchFamily="65" charset="-120"/>
              </a:rPr>
              <a:t>將</a:t>
            </a:r>
            <a:r>
              <a:rPr lang="zh-TW" altLang="zh-TW" sz="2100" dirty="0" smtClean="0">
                <a:latin typeface="標楷體" pitchFamily="65" charset="-120"/>
                <a:ea typeface="標楷體" pitchFamily="65" charset="-120"/>
              </a:rPr>
              <a:t>勞資會議</a:t>
            </a:r>
            <a:r>
              <a:rPr lang="zh-TW" altLang="en-US" sz="2100" dirty="0" smtClean="0">
                <a:latin typeface="標楷體" pitchFamily="65" charset="-120"/>
                <a:ea typeface="標楷體" pitchFamily="65" charset="-120"/>
              </a:rPr>
              <a:t>相關資料檢</a:t>
            </a:r>
            <a:r>
              <a:rPr lang="zh-TW" altLang="en-US" sz="2100" dirty="0">
                <a:latin typeface="標楷體" pitchFamily="65" charset="-120"/>
                <a:ea typeface="標楷體" pitchFamily="65" charset="-120"/>
              </a:rPr>
              <a:t>送至</a:t>
            </a:r>
            <a:r>
              <a:rPr lang="en-US" altLang="zh-TW" sz="2100" dirty="0" smtClean="0">
                <a:latin typeface="標楷體" pitchFamily="65" charset="-120"/>
                <a:ea typeface="標楷體" pitchFamily="65" charset="-120"/>
              </a:rPr>
              <a:t>A(</a:t>
            </a:r>
            <a:r>
              <a:rPr lang="zh-TW" altLang="en-US" sz="2100" dirty="0" smtClean="0">
                <a:latin typeface="標楷體" pitchFamily="65" charset="-120"/>
                <a:ea typeface="標楷體" pitchFamily="65" charset="-120"/>
              </a:rPr>
              <a:t>縣</a:t>
            </a:r>
            <a:r>
              <a:rPr lang="en-US" altLang="zh-TW" sz="2100" dirty="0" smtClean="0">
                <a:latin typeface="標楷體" pitchFamily="65" charset="-120"/>
                <a:ea typeface="標楷體" pitchFamily="65" charset="-120"/>
              </a:rPr>
              <a:t>)</a:t>
            </a:r>
            <a:r>
              <a:rPr lang="zh-TW" altLang="en-US" sz="2100" dirty="0" smtClean="0">
                <a:latin typeface="標楷體" pitchFamily="65" charset="-120"/>
                <a:ea typeface="標楷體" pitchFamily="65" charset="-120"/>
              </a:rPr>
              <a:t>市</a:t>
            </a:r>
            <a:r>
              <a:rPr lang="zh-TW" altLang="en-US" sz="2100" dirty="0">
                <a:latin typeface="標楷體" pitchFamily="65" charset="-120"/>
                <a:ea typeface="標楷體" pitchFamily="65" charset="-120"/>
              </a:rPr>
              <a:t>主管</a:t>
            </a:r>
            <a:r>
              <a:rPr lang="zh-TW" altLang="en-US" sz="2100" dirty="0" smtClean="0">
                <a:latin typeface="標楷體" pitchFamily="65" charset="-120"/>
                <a:ea typeface="標楷體" pitchFamily="65" charset="-120"/>
              </a:rPr>
              <a:t>機</a:t>
            </a:r>
            <a:endParaRPr lang="en-US" altLang="zh-TW" sz="2100" dirty="0" smtClean="0">
              <a:latin typeface="標楷體" pitchFamily="65" charset="-120"/>
              <a:ea typeface="標楷體" pitchFamily="65" charset="-120"/>
            </a:endParaRPr>
          </a:p>
          <a:p>
            <a:pPr marL="0" indent="0">
              <a:buNone/>
              <a:defRPr/>
            </a:pPr>
            <a:r>
              <a:rPr lang="zh-TW" altLang="en-US" sz="2100" dirty="0" smtClean="0">
                <a:latin typeface="標楷體" pitchFamily="65" charset="-120"/>
                <a:ea typeface="標楷體" pitchFamily="65" charset="-120"/>
              </a:rPr>
              <a:t>關</a:t>
            </a:r>
            <a:r>
              <a:rPr lang="zh-TW" altLang="zh-TW" sz="2100" dirty="0">
                <a:latin typeface="標楷體" pitchFamily="65" charset="-120"/>
                <a:ea typeface="標楷體" pitchFamily="65" charset="-120"/>
              </a:rPr>
              <a:t>核</a:t>
            </a:r>
            <a:r>
              <a:rPr lang="zh-TW" altLang="zh-TW" sz="2100" dirty="0" smtClean="0">
                <a:latin typeface="標楷體" pitchFamily="65" charset="-120"/>
                <a:ea typeface="標楷體" pitchFamily="65" charset="-120"/>
              </a:rPr>
              <a:t>備</a:t>
            </a:r>
            <a:r>
              <a:rPr lang="zh-TW" altLang="en-US" sz="2100" dirty="0" smtClean="0">
                <a:latin typeface="標楷體" pitchFamily="65" charset="-120"/>
                <a:ea typeface="標楷體" pitchFamily="65" charset="-120"/>
              </a:rPr>
              <a:t>，致勞動部函復本中心意見徵詢時表示該公司未於辦事處成立勞資</a:t>
            </a:r>
            <a:endParaRPr lang="en-US" altLang="zh-TW" sz="2100" dirty="0" smtClean="0">
              <a:latin typeface="標楷體" pitchFamily="65" charset="-120"/>
              <a:ea typeface="標楷體" pitchFamily="65" charset="-120"/>
            </a:endParaRPr>
          </a:p>
          <a:p>
            <a:pPr marL="0" indent="0">
              <a:buNone/>
              <a:defRPr/>
            </a:pPr>
            <a:r>
              <a:rPr lang="zh-TW" altLang="en-US" sz="2100" dirty="0" smtClean="0">
                <a:latin typeface="標楷體" pitchFamily="65" charset="-120"/>
                <a:ea typeface="標楷體" pitchFamily="65" charset="-120"/>
              </a:rPr>
              <a:t>會議，而有違法情事。</a:t>
            </a:r>
            <a:endParaRPr lang="zh-TW" altLang="zh-TW" sz="2100" dirty="0">
              <a:latin typeface="標楷體" pitchFamily="65" charset="-120"/>
              <a:ea typeface="標楷體" pitchFamily="65" charset="-120"/>
            </a:endParaRPr>
          </a:p>
        </p:txBody>
      </p:sp>
      <p:sp>
        <p:nvSpPr>
          <p:cNvPr id="6" name="向左箭號 5"/>
          <p:cNvSpPr/>
          <p:nvPr/>
        </p:nvSpPr>
        <p:spPr>
          <a:xfrm rot="16200861">
            <a:off x="4574516" y="3330092"/>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7" name="圓角矩形 6"/>
          <p:cNvSpPr/>
          <p:nvPr/>
        </p:nvSpPr>
        <p:spPr bwMode="auto">
          <a:xfrm>
            <a:off x="578024" y="4004868"/>
            <a:ext cx="8712968" cy="223244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lgn="ctr">
              <a:lnSpc>
                <a:spcPts val="1200"/>
              </a:lnSpc>
              <a:spcAft>
                <a:spcPts val="0"/>
              </a:spcAft>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smtClean="0">
                <a:latin typeface="Times New Roman" panose="02020603050405020304" pitchFamily="18" charset="0"/>
                <a:ea typeface="標楷體" pitchFamily="65" charset="-120"/>
                <a:cs typeface="Times New Roman" panose="02020603050405020304" pitchFamily="18" charset="0"/>
              </a:rPr>
              <a:t>推薦證券商於輔導過程中應</a:t>
            </a:r>
            <a:r>
              <a:rPr lang="zh-TW" altLang="en-US" sz="2000" dirty="0">
                <a:latin typeface="Times New Roman" panose="02020603050405020304" pitchFamily="18" charset="0"/>
                <a:ea typeface="標楷體" pitchFamily="65" charset="-120"/>
                <a:cs typeface="Times New Roman" panose="02020603050405020304" pitchFamily="18" charset="0"/>
              </a:rPr>
              <a:t>確實瞭解申請</a:t>
            </a:r>
            <a:r>
              <a:rPr lang="zh-TW" altLang="en-US" sz="2000" dirty="0" smtClean="0">
                <a:latin typeface="Times New Roman" panose="02020603050405020304" pitchFamily="18" charset="0"/>
                <a:ea typeface="標楷體" pitchFamily="65" charset="-120"/>
                <a:cs typeface="Times New Roman" panose="02020603050405020304" pitchFamily="18" charset="0"/>
              </a:rPr>
              <a:t>公司總公司及辦事處人員設置情形，</a:t>
            </a:r>
            <a:endParaRPr lang="en-US" altLang="zh-TW" sz="2000" dirty="0" smtClean="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smtClean="0">
                <a:latin typeface="Times New Roman" panose="02020603050405020304" pitchFamily="18" charset="0"/>
                <a:ea typeface="標楷體" pitchFamily="65" charset="-120"/>
                <a:cs typeface="Times New Roman" panose="02020603050405020304" pitchFamily="18" charset="0"/>
              </a:rPr>
              <a:t>並評估申請公司是否遵守相關法令。</a:t>
            </a:r>
            <a:endParaRPr lang="en-US" altLang="zh-TW" sz="2000" dirty="0" smtClean="0">
              <a:latin typeface="Times New Roman" panose="02020603050405020304" pitchFamily="18" charset="0"/>
              <a:ea typeface="標楷體" pitchFamily="65" charset="-120"/>
              <a:cs typeface="Times New Roman" panose="02020603050405020304" pitchFamily="18" charset="0"/>
            </a:endParaRPr>
          </a:p>
          <a:p>
            <a:pPr>
              <a:defRPr/>
            </a:pPr>
            <a:endParaRPr lang="en-US" altLang="zh-TW" sz="1600" dirty="0" smtClean="0">
              <a:latin typeface="Times New Roman" panose="02020603050405020304" pitchFamily="18" charset="0"/>
              <a:ea typeface="標楷體" pitchFamily="65" charset="-120"/>
              <a:cs typeface="Times New Roman" panose="02020603050405020304" pitchFamily="18" charset="0"/>
            </a:endParaRPr>
          </a:p>
          <a:p>
            <a:pPr>
              <a:defRPr/>
            </a:pPr>
            <a:r>
              <a:rPr lang="zh-TW" altLang="en-US" sz="1600" dirty="0" smtClean="0">
                <a:latin typeface="Times New Roman" panose="02020603050405020304" pitchFamily="18" charset="0"/>
                <a:ea typeface="標楷體" pitchFamily="65" charset="-120"/>
                <a:cs typeface="Times New Roman" panose="02020603050405020304" pitchFamily="18" charset="0"/>
              </a:rPr>
              <a:t>註：依勞資</a:t>
            </a:r>
            <a:r>
              <a:rPr lang="zh-TW" altLang="en-US" sz="1600" dirty="0">
                <a:latin typeface="Times New Roman" panose="02020603050405020304" pitchFamily="18" charset="0"/>
                <a:ea typeface="標楷體" pitchFamily="65" charset="-120"/>
                <a:cs typeface="Times New Roman" panose="02020603050405020304" pitchFamily="18" charset="0"/>
              </a:rPr>
              <a:t>會議實施辦法第</a:t>
            </a:r>
            <a:r>
              <a:rPr lang="en-US" altLang="zh-TW" sz="1600" dirty="0">
                <a:latin typeface="Times New Roman" panose="02020603050405020304" pitchFamily="18" charset="0"/>
                <a:ea typeface="標楷體" pitchFamily="65" charset="-120"/>
                <a:cs typeface="Times New Roman" panose="02020603050405020304" pitchFamily="18" charset="0"/>
              </a:rPr>
              <a:t>2</a:t>
            </a:r>
            <a:r>
              <a:rPr lang="zh-TW" altLang="en-US" sz="1600" dirty="0">
                <a:latin typeface="Times New Roman" panose="02020603050405020304" pitchFamily="18" charset="0"/>
                <a:ea typeface="標楷體" pitchFamily="65" charset="-120"/>
                <a:cs typeface="Times New Roman" panose="02020603050405020304" pitchFamily="18" charset="0"/>
              </a:rPr>
              <a:t>條，事業單位應依本辦法規定舉辦勞資會議</a:t>
            </a:r>
            <a:r>
              <a:rPr lang="zh-TW" altLang="en-US" sz="1600" dirty="0" smtClean="0">
                <a:latin typeface="Times New Roman" panose="02020603050405020304" pitchFamily="18" charset="0"/>
                <a:ea typeface="標楷體" pitchFamily="65" charset="-120"/>
                <a:cs typeface="Times New Roman" panose="02020603050405020304" pitchFamily="18" charset="0"/>
              </a:rPr>
              <a:t>；其</a:t>
            </a:r>
            <a:r>
              <a:rPr lang="zh-TW" altLang="en-US" sz="1600" dirty="0">
                <a:latin typeface="Times New Roman" panose="02020603050405020304" pitchFamily="18" charset="0"/>
                <a:ea typeface="標楷體" pitchFamily="65" charset="-120"/>
                <a:cs typeface="Times New Roman" panose="02020603050405020304" pitchFamily="18" charset="0"/>
              </a:rPr>
              <a:t>事業場所勞工</a:t>
            </a:r>
            <a:r>
              <a:rPr lang="zh-TW" altLang="en-US" sz="1600" dirty="0" smtClean="0">
                <a:latin typeface="Times New Roman" panose="02020603050405020304" pitchFamily="18" charset="0"/>
                <a:ea typeface="標楷體" pitchFamily="65" charset="-120"/>
                <a:cs typeface="Times New Roman" panose="02020603050405020304" pitchFamily="18" charset="0"/>
              </a:rPr>
              <a:t>人數</a:t>
            </a:r>
            <a:endParaRPr lang="en-US" altLang="zh-TW" sz="1600" dirty="0" smtClean="0">
              <a:latin typeface="Times New Roman" panose="02020603050405020304" pitchFamily="18" charset="0"/>
              <a:ea typeface="標楷體" pitchFamily="65" charset="-120"/>
              <a:cs typeface="Times New Roman" panose="02020603050405020304" pitchFamily="18" charset="0"/>
            </a:endParaRPr>
          </a:p>
          <a:p>
            <a:pPr>
              <a:defRPr/>
            </a:pPr>
            <a:r>
              <a:rPr lang="zh-TW" altLang="en-US" sz="1600" dirty="0" smtClean="0">
                <a:latin typeface="Times New Roman" panose="02020603050405020304" pitchFamily="18" charset="0"/>
                <a:ea typeface="標楷體" pitchFamily="65" charset="-120"/>
                <a:cs typeface="Times New Roman" panose="02020603050405020304" pitchFamily="18" charset="0"/>
              </a:rPr>
              <a:t>         在</a:t>
            </a:r>
            <a:r>
              <a:rPr lang="zh-TW" altLang="en-US" sz="1600" dirty="0">
                <a:latin typeface="Times New Roman" panose="02020603050405020304" pitchFamily="18" charset="0"/>
                <a:ea typeface="標楷體" pitchFamily="65" charset="-120"/>
                <a:cs typeface="Times New Roman" panose="02020603050405020304" pitchFamily="18" charset="0"/>
              </a:rPr>
              <a:t>三十人以 上者，亦應分別舉辦</a:t>
            </a:r>
            <a:r>
              <a:rPr lang="zh-TW" altLang="en-US" sz="1600" dirty="0" smtClean="0">
                <a:latin typeface="Times New Roman" panose="02020603050405020304" pitchFamily="18" charset="0"/>
                <a:ea typeface="標楷體" pitchFamily="65" charset="-120"/>
                <a:cs typeface="Times New Roman" panose="02020603050405020304" pitchFamily="18" charset="0"/>
              </a:rPr>
              <a:t>之。</a:t>
            </a:r>
            <a:endParaRPr lang="zh-TW" altLang="en-US" sz="1600" dirty="0">
              <a:latin typeface="Times New Roman" panose="02020603050405020304" pitchFamily="18" charset="0"/>
              <a:ea typeface="標楷體" pitchFamily="65" charset="-120"/>
              <a:cs typeface="Times New Roman" panose="02020603050405020304" pitchFamily="18" charset="0"/>
            </a:endParaRPr>
          </a:p>
          <a:p>
            <a:pPr>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45228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0512" y="476672"/>
            <a:ext cx="8784976" cy="647353"/>
          </a:xfrm>
        </p:spPr>
        <p:txBody>
          <a:bodyPr anchor="ctr">
            <a:normAutofit/>
          </a:bodyPr>
          <a:lstStyle/>
          <a:p>
            <a:pPr algn="ctr">
              <a:defRPr/>
            </a:pPr>
            <a:r>
              <a:rPr lang="zh-TW" altLang="en-US" b="1" dirty="0" smtClean="0">
                <a:solidFill>
                  <a:srgbClr val="C00000"/>
                </a:solidFill>
              </a:rPr>
              <a:t>營運</a:t>
            </a:r>
            <a:r>
              <a:rPr lang="zh-TW" altLang="en-US" b="1" dirty="0">
                <a:solidFill>
                  <a:srgbClr val="C00000"/>
                </a:solidFill>
              </a:rPr>
              <a:t>週轉能力之評估</a:t>
            </a:r>
          </a:p>
        </p:txBody>
      </p:sp>
      <p:sp>
        <p:nvSpPr>
          <p:cNvPr id="84995"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8D3E0494-3CAD-42F5-B313-362A6B30E492}" type="slidenum">
              <a:rPr lang="zh-TW" altLang="en-US" smtClean="0"/>
              <a:pPr/>
              <a:t>37</a:t>
            </a:fld>
            <a:endParaRPr lang="zh-TW" altLang="en-US" smtClean="0"/>
          </a:p>
        </p:txBody>
      </p:sp>
      <p:graphicFrame>
        <p:nvGraphicFramePr>
          <p:cNvPr id="5" name="內容版面配置區 4"/>
          <p:cNvGraphicFramePr>
            <a:graphicFrameLocks noGrp="1"/>
          </p:cNvGraphicFramePr>
          <p:nvPr>
            <p:ph sz="quarter" idx="1"/>
          </p:nvPr>
        </p:nvGraphicFramePr>
        <p:xfrm>
          <a:off x="1554692" y="1447800"/>
          <a:ext cx="8124296"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內容版面配置區 4"/>
          <p:cNvGraphicFramePr>
            <a:graphicFrameLocks/>
          </p:cNvGraphicFramePr>
          <p:nvPr>
            <p:extLst>
              <p:ext uri="{D42A27DB-BD31-4B8C-83A1-F6EECF244321}">
                <p14:modId xmlns:p14="http://schemas.microsoft.com/office/powerpoint/2010/main" val="167131193"/>
              </p:ext>
            </p:extLst>
          </p:nvPr>
        </p:nvGraphicFramePr>
        <p:xfrm>
          <a:off x="848544" y="1082286"/>
          <a:ext cx="8626421" cy="5760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476672"/>
            <a:ext cx="9073008" cy="1152675"/>
          </a:xfrm>
        </p:spPr>
        <p:txBody>
          <a:bodyPr vert="horz" anchor="ctr" anchorCtr="0">
            <a:noAutofit/>
          </a:bodyPr>
          <a:lstStyle/>
          <a:p>
            <a:pPr algn="ctr"/>
            <a:r>
              <a:rPr lang="zh-TW" altLang="en-US" b="1" dirty="0" smtClean="0">
                <a:solidFill>
                  <a:srgbClr val="C00000"/>
                </a:solidFill>
              </a:rPr>
              <a:t>中國大陸</a:t>
            </a:r>
            <a:r>
              <a:rPr lang="zh-TW" altLang="en-US" b="1" dirty="0">
                <a:solidFill>
                  <a:srgbClr val="C00000"/>
                </a:solidFill>
              </a:rPr>
              <a:t>生產基地未取具國土</a:t>
            </a:r>
            <a:r>
              <a:rPr lang="zh-TW" altLang="en-US" b="1" dirty="0" smtClean="0">
                <a:solidFill>
                  <a:srgbClr val="C00000"/>
                </a:solidFill>
              </a:rPr>
              <a:t>證</a:t>
            </a:r>
            <a:r>
              <a:rPr lang="en-US" altLang="zh-TW" b="1" dirty="0" smtClean="0">
                <a:solidFill>
                  <a:srgbClr val="C00000"/>
                </a:solidFill>
              </a:rPr>
              <a:t/>
            </a:r>
            <a:br>
              <a:rPr lang="en-US" altLang="zh-TW" b="1" dirty="0" smtClean="0">
                <a:solidFill>
                  <a:srgbClr val="C00000"/>
                </a:solidFill>
              </a:rPr>
            </a:br>
            <a:r>
              <a:rPr lang="zh-TW" altLang="en-US" b="1" dirty="0" smtClean="0">
                <a:solidFill>
                  <a:srgbClr val="C00000"/>
                </a:solidFill>
              </a:rPr>
              <a:t>及房產</a:t>
            </a:r>
            <a:r>
              <a:rPr lang="zh-TW" altLang="en-US" b="1" dirty="0">
                <a:solidFill>
                  <a:srgbClr val="C00000"/>
                </a:solidFill>
              </a:rPr>
              <a:t>證</a:t>
            </a:r>
            <a:r>
              <a:rPr lang="zh-TW" altLang="en-US" b="1" dirty="0" smtClean="0">
                <a:solidFill>
                  <a:srgbClr val="C00000"/>
                </a:solidFill>
              </a:rPr>
              <a:t>等對</a:t>
            </a:r>
            <a:r>
              <a:rPr lang="zh-TW" altLang="en-US" b="1" dirty="0">
                <a:solidFill>
                  <a:srgbClr val="C00000"/>
                </a:solidFill>
              </a:rPr>
              <a:t>申請公司影響之評估</a:t>
            </a:r>
          </a:p>
        </p:txBody>
      </p:sp>
      <p:sp>
        <p:nvSpPr>
          <p:cNvPr id="88067"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CDFC2DF8-0EB0-4FD8-94C1-C83C5EF8A3DB}" type="slidenum">
              <a:rPr lang="zh-TW" altLang="en-US" smtClean="0"/>
              <a:pPr/>
              <a:t>38</a:t>
            </a:fld>
            <a:endParaRPr lang="zh-TW" altLang="en-US" smtClean="0"/>
          </a:p>
        </p:txBody>
      </p:sp>
      <p:sp>
        <p:nvSpPr>
          <p:cNvPr id="7" name="圓角矩形 7"/>
          <p:cNvSpPr>
            <a:spLocks noChangeArrowheads="1"/>
          </p:cNvSpPr>
          <p:nvPr/>
        </p:nvSpPr>
        <p:spPr bwMode="auto">
          <a:xfrm>
            <a:off x="755516" y="1700808"/>
            <a:ext cx="8559777" cy="72476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just">
              <a:defRPr/>
            </a:pPr>
            <a:r>
              <a:rPr lang="zh-TW" altLang="en-US" sz="2200" dirty="0">
                <a:latin typeface="標楷體" panose="03000509000000000000" pitchFamily="65" charset="-120"/>
                <a:ea typeface="標楷體" panose="03000509000000000000" pitchFamily="65" charset="-120"/>
              </a:rPr>
              <a:t>申請公司大陸生產基地所承租廠房之出租人並未取具國土證及房產證</a:t>
            </a:r>
            <a:endParaRPr lang="en-US" altLang="zh-TW" sz="2200" dirty="0">
              <a:latin typeface="標楷體" panose="03000509000000000000" pitchFamily="65" charset="-120"/>
              <a:ea typeface="標楷體" panose="03000509000000000000" pitchFamily="65" charset="-120"/>
            </a:endParaRPr>
          </a:p>
        </p:txBody>
      </p:sp>
      <p:sp>
        <p:nvSpPr>
          <p:cNvPr id="9" name="圓角矩形 8"/>
          <p:cNvSpPr/>
          <p:nvPr/>
        </p:nvSpPr>
        <p:spPr bwMode="auto">
          <a:xfrm>
            <a:off x="617343" y="2780928"/>
            <a:ext cx="8913440" cy="345638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400" u="sng" dirty="0">
                <a:solidFill>
                  <a:schemeClr val="tx1"/>
                </a:solidFill>
                <a:latin typeface="標楷體" panose="03000509000000000000" pitchFamily="65" charset="-120"/>
                <a:ea typeface="標楷體" panose="03000509000000000000" pitchFamily="65" charset="-120"/>
              </a:rPr>
              <a:t>評估重點</a:t>
            </a:r>
            <a:endParaRPr lang="en-US" altLang="zh-TW" sz="2400" u="sng" dirty="0">
              <a:solidFill>
                <a:schemeClr val="tx1"/>
              </a:solidFill>
              <a:latin typeface="標楷體" panose="03000509000000000000" pitchFamily="65" charset="-120"/>
              <a:ea typeface="標楷體" panose="03000509000000000000" pitchFamily="65" charset="-120"/>
            </a:endParaRPr>
          </a:p>
          <a:p>
            <a:pPr marL="177800" indent="-177800">
              <a:lnSpc>
                <a:spcPts val="2300"/>
              </a:lnSpc>
              <a:spcAft>
                <a:spcPts val="600"/>
              </a:spcAft>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取具當地政府出具該用地係「工業用地」之合規使</a:t>
            </a:r>
            <a:r>
              <a:rPr lang="zh-TW" altLang="zh-TW" sz="2000" dirty="0">
                <a:solidFill>
                  <a:schemeClr val="tx1"/>
                </a:solidFill>
                <a:latin typeface="標楷體" panose="03000509000000000000" pitchFamily="65" charset="-120"/>
                <a:ea typeface="標楷體" panose="03000509000000000000" pitchFamily="65" charset="-120"/>
              </a:rPr>
              <a:t>用</a:t>
            </a:r>
            <a:r>
              <a:rPr lang="zh-TW" altLang="en-US" sz="2000" dirty="0">
                <a:solidFill>
                  <a:schemeClr val="tx1"/>
                </a:solidFill>
                <a:latin typeface="標楷體" panose="03000509000000000000" pitchFamily="65" charset="-120"/>
                <a:ea typeface="標楷體" panose="03000509000000000000" pitchFamily="65" charset="-120"/>
              </a:rPr>
              <a:t>證明文件。</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lnSpc>
                <a:spcPts val="2300"/>
              </a:lnSpc>
              <a:spcAft>
                <a:spcPts val="600"/>
              </a:spcAft>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若國土證及房產證之申請正在審批中，應取具當地政府出具相關證明文件。</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lnSpc>
                <a:spcPts val="2300"/>
              </a:lnSpc>
              <a:spcAft>
                <a:spcPts val="600"/>
              </a:spcAft>
              <a:defRPr/>
            </a:pPr>
            <a:r>
              <a:rPr lang="en-US" altLang="zh-TW" sz="2000" dirty="0">
                <a:solidFill>
                  <a:schemeClr val="tx1"/>
                </a:solidFill>
                <a:latin typeface="標楷體" panose="03000509000000000000" pitchFamily="65" charset="-120"/>
                <a:ea typeface="標楷體" panose="03000509000000000000" pitchFamily="65" charset="-120"/>
              </a:rPr>
              <a:t>3.</a:t>
            </a:r>
            <a:r>
              <a:rPr lang="zh-TW" altLang="en-US" sz="2000" dirty="0">
                <a:solidFill>
                  <a:schemeClr val="tx1"/>
                </a:solidFill>
                <a:latin typeface="標楷體" panose="03000509000000000000" pitchFamily="65" charset="-120"/>
                <a:ea typeface="標楷體" panose="03000509000000000000" pitchFamily="65" charset="-120"/>
              </a:rPr>
              <a:t>若該用地未能申請國土證及房產證，應了解其原因。</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lnSpc>
                <a:spcPts val="2300"/>
              </a:lnSpc>
              <a:spcAft>
                <a:spcPts val="600"/>
              </a:spcAft>
              <a:defRPr/>
            </a:pPr>
            <a:r>
              <a:rPr lang="en-US" altLang="zh-TW" sz="2000" dirty="0">
                <a:solidFill>
                  <a:schemeClr val="tx1"/>
                </a:solidFill>
                <a:latin typeface="標楷體" panose="03000509000000000000" pitchFamily="65" charset="-120"/>
                <a:ea typeface="標楷體" panose="03000509000000000000" pitchFamily="65" charset="-120"/>
              </a:rPr>
              <a:t>4.</a:t>
            </a:r>
            <a:r>
              <a:rPr lang="zh-TW" altLang="zh-TW" sz="2000" dirty="0">
                <a:solidFill>
                  <a:schemeClr val="tx1"/>
                </a:solidFill>
                <a:latin typeface="標楷體" panose="03000509000000000000" pitchFamily="65" charset="-120"/>
                <a:ea typeface="標楷體" panose="03000509000000000000" pitchFamily="65" charset="-120"/>
              </a:rPr>
              <a:t>評估如被要求搬遷</a:t>
            </a:r>
            <a:r>
              <a:rPr lang="zh-TW" altLang="en-US" sz="2000" dirty="0">
                <a:solidFill>
                  <a:schemeClr val="tx1"/>
                </a:solidFill>
                <a:latin typeface="標楷體" panose="03000509000000000000" pitchFamily="65" charset="-120"/>
                <a:ea typeface="標楷體" panose="03000509000000000000" pitchFamily="65" charset="-120"/>
              </a:rPr>
              <a:t>是否</a:t>
            </a:r>
            <a:r>
              <a:rPr lang="zh-TW" altLang="zh-TW" sz="2000" dirty="0">
                <a:solidFill>
                  <a:schemeClr val="tx1"/>
                </a:solidFill>
                <a:latin typeface="標楷體" panose="03000509000000000000" pitchFamily="65" charset="-120"/>
                <a:ea typeface="標楷體" panose="03000509000000000000" pitchFamily="65" charset="-120"/>
              </a:rPr>
              <a:t>可</a:t>
            </a:r>
            <a:r>
              <a:rPr lang="zh-TW" altLang="en-US" sz="2000" dirty="0">
                <a:solidFill>
                  <a:schemeClr val="tx1"/>
                </a:solidFill>
                <a:latin typeface="標楷體" panose="03000509000000000000" pitchFamily="65" charset="-120"/>
                <a:ea typeface="標楷體" panose="03000509000000000000" pitchFamily="65" charset="-120"/>
              </a:rPr>
              <a:t>向出租人</a:t>
            </a:r>
            <a:r>
              <a:rPr lang="zh-TW" altLang="zh-TW" sz="2000" dirty="0">
                <a:solidFill>
                  <a:schemeClr val="tx1"/>
                </a:solidFill>
                <a:latin typeface="標楷體" panose="03000509000000000000" pitchFamily="65" charset="-120"/>
                <a:ea typeface="標楷體" panose="03000509000000000000" pitchFamily="65" charset="-120"/>
              </a:rPr>
              <a:t>要求搬遷相關費用或損害賠償</a:t>
            </a:r>
            <a:r>
              <a:rPr lang="zh-TW" altLang="en-US" sz="2000" dirty="0">
                <a:solidFill>
                  <a:schemeClr val="tx1"/>
                </a:solidFill>
                <a:latin typeface="標楷體" panose="03000509000000000000" pitchFamily="65" charset="-120"/>
                <a:ea typeface="標楷體" panose="03000509000000000000" pitchFamily="65" charset="-120"/>
              </a:rPr>
              <a:t>，</a:t>
            </a:r>
            <a:r>
              <a:rPr lang="en-US" altLang="zh-TW" sz="2000" dirty="0">
                <a:solidFill>
                  <a:schemeClr val="tx1"/>
                </a:solidFill>
                <a:latin typeface="標楷體" panose="03000509000000000000" pitchFamily="65" charset="-120"/>
                <a:ea typeface="標楷體" panose="03000509000000000000" pitchFamily="65" charset="-120"/>
              </a:rPr>
              <a:t/>
            </a:r>
            <a:br>
              <a:rPr lang="en-US" altLang="zh-TW" sz="2000" dirty="0">
                <a:solidFill>
                  <a:schemeClr val="tx1"/>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並說明</a:t>
            </a:r>
            <a:r>
              <a:rPr lang="zh-TW" altLang="en-US" sz="2000" b="1" dirty="0">
                <a:solidFill>
                  <a:srgbClr val="FF0000"/>
                </a:solidFill>
                <a:latin typeface="標楷體" panose="03000509000000000000" pitchFamily="65" charset="-120"/>
                <a:ea typeface="標楷體" panose="03000509000000000000" pitchFamily="65" charset="-120"/>
              </a:rPr>
              <a:t>是否有預備的生產用地、搬遷所需花費之時間及相關成本，</a:t>
            </a:r>
            <a:r>
              <a:rPr lang="en-US" altLang="zh-TW" sz="2000" b="1" dirty="0">
                <a:solidFill>
                  <a:srgbClr val="FF0000"/>
                </a:solidFill>
                <a:latin typeface="標楷體" panose="03000509000000000000" pitchFamily="65" charset="-120"/>
                <a:ea typeface="標楷體" panose="03000509000000000000" pitchFamily="65" charset="-120"/>
              </a:rPr>
              <a:t/>
            </a:r>
            <a:br>
              <a:rPr lang="en-US" altLang="zh-TW" sz="2000" b="1" dirty="0">
                <a:solidFill>
                  <a:srgbClr val="FF0000"/>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b="1" dirty="0">
                <a:solidFill>
                  <a:srgbClr val="FF0000"/>
                </a:solidFill>
                <a:latin typeface="標楷體" panose="03000509000000000000" pitchFamily="65" charset="-120"/>
                <a:ea typeface="標楷體" panose="03000509000000000000" pitchFamily="65" charset="-120"/>
              </a:rPr>
              <a:t>暨對申請公司財務業務之影響以及相關之因應計劃。  </a:t>
            </a:r>
          </a:p>
        </p:txBody>
      </p:sp>
      <p:sp>
        <p:nvSpPr>
          <p:cNvPr id="11" name="向左箭號 10"/>
          <p:cNvSpPr/>
          <p:nvPr/>
        </p:nvSpPr>
        <p:spPr>
          <a:xfrm rot="16200861">
            <a:off x="4889413" y="2340571"/>
            <a:ext cx="288925" cy="59372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0512" y="404664"/>
            <a:ext cx="9009062" cy="647601"/>
          </a:xfrm>
        </p:spPr>
        <p:txBody>
          <a:bodyPr anchor="ctr">
            <a:normAutofit/>
          </a:bodyPr>
          <a:lstStyle/>
          <a:p>
            <a:pPr algn="ctr">
              <a:defRPr/>
            </a:pPr>
            <a:r>
              <a:rPr lang="zh-TW" altLang="en-US" b="1" dirty="0" smtClean="0">
                <a:solidFill>
                  <a:srgbClr val="C00000"/>
                </a:solidFill>
              </a:rPr>
              <a:t>中國大陸</a:t>
            </a:r>
            <a:r>
              <a:rPr lang="zh-TW" altLang="en-US" b="1" dirty="0">
                <a:solidFill>
                  <a:srgbClr val="C00000"/>
                </a:solidFill>
              </a:rPr>
              <a:t>員工未足額投保社會保險</a:t>
            </a:r>
          </a:p>
        </p:txBody>
      </p:sp>
      <p:sp>
        <p:nvSpPr>
          <p:cNvPr id="89091"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99ED0799-A191-4CFB-B396-9C27623FD444}" type="slidenum">
              <a:rPr lang="zh-TW" altLang="en-US" smtClean="0"/>
              <a:pPr/>
              <a:t>39</a:t>
            </a:fld>
            <a:endParaRPr lang="zh-TW" altLang="en-US" smtClean="0"/>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514506128"/>
              </p:ext>
            </p:extLst>
          </p:nvPr>
        </p:nvGraphicFramePr>
        <p:xfrm>
          <a:off x="704528" y="1447800"/>
          <a:ext cx="8974460" cy="5077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內容版面配置區 4"/>
          <p:cNvGraphicFramePr>
            <a:graphicFrameLocks/>
          </p:cNvGraphicFramePr>
          <p:nvPr>
            <p:extLst>
              <p:ext uri="{D42A27DB-BD31-4B8C-83A1-F6EECF244321}">
                <p14:modId xmlns:p14="http://schemas.microsoft.com/office/powerpoint/2010/main" val="2987878694"/>
              </p:ext>
            </p:extLst>
          </p:nvPr>
        </p:nvGraphicFramePr>
        <p:xfrm>
          <a:off x="632520" y="1268760"/>
          <a:ext cx="8626421"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內容版面配置區 2"/>
          <p:cNvSpPr>
            <a:spLocks noGrp="1"/>
          </p:cNvSpPr>
          <p:nvPr>
            <p:ph idx="1"/>
          </p:nvPr>
        </p:nvSpPr>
        <p:spPr>
          <a:xfrm>
            <a:off x="1021795" y="526820"/>
            <a:ext cx="8567737" cy="4550686"/>
          </a:xfrm>
        </p:spPr>
        <p:txBody>
          <a:bodyPr/>
          <a:lstStyle/>
          <a:p>
            <a:pPr marL="0" lvl="0" indent="0" eaLnBrk="1" fontAlgn="auto" hangingPunct="1">
              <a:spcAft>
                <a:spcPts val="1200"/>
              </a:spcAft>
              <a:buClr>
                <a:srgbClr val="727CA3"/>
              </a:buClr>
              <a:buSzPct val="76000"/>
              <a:buNone/>
            </a:pPr>
            <a:r>
              <a:rPr lang="zh-TW" altLang="en-US" b="1" dirty="0" smtClean="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rPr>
              <a:t>併案申報：</a:t>
            </a:r>
            <a:endParaRPr lang="en-US" altLang="zh-TW" b="1" dirty="0" smtClean="0">
              <a:solidFill>
                <a:srgbClr val="000099"/>
              </a:solidFill>
              <a:effectLst>
                <a:outerShdw blurRad="38100" dist="38100" dir="2700000" algn="tl">
                  <a:srgbClr val="C0C0C0"/>
                </a:outerShdw>
              </a:effectLst>
              <a:latin typeface="標楷體" pitchFamily="65" charset="-120"/>
              <a:ea typeface="標楷體" pitchFamily="65" charset="-120"/>
              <a:cs typeface="Verdana" pitchFamily="34" charset="0"/>
            </a:endParaRPr>
          </a:p>
          <a:p>
            <a:pPr marL="892175" lvl="0" indent="-358775" defTabSz="804863" eaLnBrk="1" fontAlgn="auto" hangingPunct="1">
              <a:spcAft>
                <a:spcPts val="0"/>
              </a:spcAft>
              <a:buClr>
                <a:srgbClr val="727CA3"/>
              </a:buClr>
              <a:buSzPct val="76000"/>
              <a:buNone/>
            </a:pPr>
            <a:r>
              <a:rPr lang="en-US" altLang="zh-TW" sz="2400" dirty="0" smtClean="0">
                <a:solidFill>
                  <a:srgbClr val="FF0000"/>
                </a:solidFill>
                <a:latin typeface="標楷體" panose="03000509000000000000" pitchFamily="65" charset="-120"/>
                <a:ea typeface="標楷體" panose="03000509000000000000" pitchFamily="65" charset="-120"/>
              </a:rPr>
              <a:t>1.『</a:t>
            </a:r>
            <a:r>
              <a:rPr lang="zh-TW" altLang="en-US" sz="2400" dirty="0">
                <a:solidFill>
                  <a:srgbClr val="FF0000"/>
                </a:solidFill>
                <a:latin typeface="標楷體" panose="03000509000000000000" pitchFamily="65" charset="-120"/>
                <a:ea typeface="標楷體" panose="03000509000000000000" pitchFamily="65" charset="-120"/>
              </a:rPr>
              <a:t>登錄興櫃</a:t>
            </a:r>
            <a:r>
              <a:rPr lang="en-US" altLang="zh-TW" sz="2400" dirty="0" smtClean="0">
                <a:solidFill>
                  <a:srgbClr val="FF0000"/>
                </a:solidFill>
                <a:latin typeface="標楷體" panose="03000509000000000000" pitchFamily="65" charset="-120"/>
                <a:ea typeface="標楷體" panose="03000509000000000000" pitchFamily="65" charset="-120"/>
              </a:rPr>
              <a:t>』</a:t>
            </a:r>
            <a:r>
              <a:rPr lang="zh-TW" altLang="en-US" sz="2400" dirty="0" smtClean="0">
                <a:solidFill>
                  <a:srgbClr val="FF0000"/>
                </a:solidFill>
                <a:latin typeface="標楷體" panose="03000509000000000000" pitchFamily="65" charset="-120"/>
                <a:ea typeface="標楷體" panose="03000509000000000000" pitchFamily="65" charset="-120"/>
              </a:rPr>
              <a:t>與</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補辦公開發行</a:t>
            </a:r>
            <a:r>
              <a:rPr lang="en-US" altLang="zh-TW" sz="2400" dirty="0">
                <a:solidFill>
                  <a:srgbClr val="FF0000"/>
                </a:solidFill>
                <a:latin typeface="標楷體" panose="03000509000000000000" pitchFamily="65" charset="-120"/>
                <a:ea typeface="標楷體" panose="03000509000000000000" pitchFamily="65" charset="-120"/>
              </a:rPr>
              <a:t>』</a:t>
            </a:r>
            <a:endParaRPr lang="en-US" altLang="zh-TW" sz="2400" dirty="0" smtClean="0">
              <a:solidFill>
                <a:srgbClr val="FF0000"/>
              </a:solidFill>
              <a:latin typeface="標楷體" panose="03000509000000000000" pitchFamily="65" charset="-120"/>
              <a:ea typeface="標楷體" panose="03000509000000000000" pitchFamily="65" charset="-120"/>
            </a:endParaRPr>
          </a:p>
          <a:p>
            <a:pPr marL="892175" lvl="0" indent="-358775" defTabSz="804863" eaLnBrk="1" fontAlgn="auto" hangingPunct="1">
              <a:spcAft>
                <a:spcPts val="0"/>
              </a:spcAft>
              <a:buClr>
                <a:srgbClr val="727CA3"/>
              </a:buClr>
              <a:buSzPct val="76000"/>
              <a:buNone/>
            </a:pPr>
            <a:r>
              <a:rPr lang="en-US" altLang="zh-TW" sz="2400" dirty="0">
                <a:solidFill>
                  <a:prstClr val="black"/>
                </a:solidFill>
                <a:latin typeface="標楷體" panose="03000509000000000000" pitchFamily="65" charset="-120"/>
                <a:ea typeface="標楷體" panose="03000509000000000000" pitchFamily="65" charset="-120"/>
              </a:rPr>
              <a:t> </a:t>
            </a:r>
            <a:r>
              <a:rPr lang="en-US" altLang="zh-TW" sz="2400" dirty="0" smtClean="0">
                <a:solidFill>
                  <a:prstClr val="black"/>
                </a:solidFill>
                <a:latin typeface="標楷體" panose="03000509000000000000" pitchFamily="65" charset="-120"/>
                <a:ea typeface="標楷體" panose="03000509000000000000" pitchFamily="65" charset="-120"/>
              </a:rPr>
              <a:t> </a:t>
            </a:r>
            <a:r>
              <a:rPr lang="zh-TW" altLang="en-US" sz="2400" dirty="0" smtClean="0">
                <a:solidFill>
                  <a:prstClr val="black"/>
                </a:solidFill>
                <a:latin typeface="標楷體" panose="03000509000000000000" pitchFamily="65" charset="-120"/>
                <a:ea typeface="標楷體" panose="03000509000000000000" pitchFamily="65" charset="-120"/>
              </a:rPr>
              <a:t>為申請</a:t>
            </a:r>
            <a:r>
              <a:rPr lang="en-US" altLang="zh-TW" sz="2400" dirty="0" smtClean="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登錄</a:t>
            </a:r>
            <a:r>
              <a:rPr lang="zh-TW" altLang="en-US" sz="2400" dirty="0">
                <a:solidFill>
                  <a:prstClr val="black"/>
                </a:solidFill>
                <a:latin typeface="標楷體" panose="03000509000000000000" pitchFamily="65" charset="-120"/>
                <a:ea typeface="標楷體" panose="03000509000000000000" pitchFamily="65" charset="-120"/>
              </a:rPr>
              <a:t>興</a:t>
            </a:r>
            <a:r>
              <a:rPr lang="zh-TW" altLang="en-US" sz="2400" dirty="0" smtClean="0">
                <a:solidFill>
                  <a:prstClr val="black"/>
                </a:solidFill>
                <a:latin typeface="標楷體" panose="03000509000000000000" pitchFamily="65" charset="-120"/>
                <a:ea typeface="標楷體" panose="03000509000000000000" pitchFamily="65" charset="-120"/>
              </a:rPr>
              <a:t>櫃</a:t>
            </a:r>
            <a:r>
              <a:rPr lang="en-US" altLang="zh-TW" sz="2400" dirty="0" smtClean="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而申報</a:t>
            </a:r>
            <a:r>
              <a:rPr lang="en-US" altLang="zh-TW" sz="2400" dirty="0" smtClean="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補</a:t>
            </a:r>
            <a:r>
              <a:rPr lang="zh-TW" altLang="en-US" sz="2400" dirty="0">
                <a:solidFill>
                  <a:prstClr val="black"/>
                </a:solidFill>
                <a:latin typeface="標楷體" panose="03000509000000000000" pitchFamily="65" charset="-120"/>
                <a:ea typeface="標楷體" panose="03000509000000000000" pitchFamily="65" charset="-120"/>
              </a:rPr>
              <a:t>辦公開</a:t>
            </a:r>
            <a:r>
              <a:rPr lang="zh-TW" altLang="en-US" sz="2400" dirty="0" smtClean="0">
                <a:solidFill>
                  <a:prstClr val="black"/>
                </a:solidFill>
                <a:latin typeface="標楷體" panose="03000509000000000000" pitchFamily="65" charset="-120"/>
                <a:ea typeface="標楷體" panose="03000509000000000000" pitchFamily="65" charset="-120"/>
              </a:rPr>
              <a:t>發行</a:t>
            </a:r>
            <a:r>
              <a:rPr lang="en-US" altLang="zh-TW" sz="2400" dirty="0" smtClean="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者</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892175" lvl="0" indent="-358775" defTabSz="804863" eaLnBrk="1" fontAlgn="auto" hangingPunct="1">
              <a:spcAft>
                <a:spcPts val="0"/>
              </a:spcAft>
              <a:buClr>
                <a:srgbClr val="727CA3"/>
              </a:buClr>
              <a:buSzPct val="76000"/>
              <a:buNone/>
            </a:pPr>
            <a:r>
              <a:rPr lang="zh-TW" altLang="en-US" sz="2400" dirty="0">
                <a:solidFill>
                  <a:prstClr val="black"/>
                </a:solidFill>
                <a:latin typeface="標楷體" panose="03000509000000000000" pitchFamily="65" charset="-120"/>
                <a:ea typeface="標楷體" panose="03000509000000000000" pitchFamily="65" charset="-120"/>
              </a:rPr>
              <a:t> </a:t>
            </a:r>
            <a:r>
              <a:rPr lang="zh-TW" altLang="en-US" sz="2400" dirty="0" smtClean="0">
                <a:solidFill>
                  <a:prstClr val="black"/>
                </a:solidFill>
                <a:latin typeface="標楷體" panose="03000509000000000000" pitchFamily="65" charset="-120"/>
                <a:ea typeface="標楷體" panose="03000509000000000000" pitchFamily="65" charset="-120"/>
              </a:rPr>
              <a:t> </a:t>
            </a:r>
            <a:r>
              <a:rPr lang="en-US" altLang="zh-TW" sz="2400" dirty="0" smtClean="0">
                <a:solidFill>
                  <a:prstClr val="black"/>
                </a:solidFill>
                <a:latin typeface="標楷體" panose="03000509000000000000" pitchFamily="65" charset="-120"/>
                <a:ea typeface="標楷體" panose="03000509000000000000" pitchFamily="65" charset="-120"/>
              </a:rPr>
              <a:t>(1)</a:t>
            </a:r>
            <a:r>
              <a:rPr lang="zh-TW" altLang="en-US" sz="2400" dirty="0" smtClean="0">
                <a:solidFill>
                  <a:prstClr val="black"/>
                </a:solidFill>
                <a:latin typeface="標楷體" panose="03000509000000000000" pitchFamily="65" charset="-120"/>
                <a:ea typeface="標楷體" panose="03000509000000000000" pitchFamily="65" charset="-120"/>
              </a:rPr>
              <a:t>外國發行人</a:t>
            </a:r>
            <a:r>
              <a:rPr lang="en-US" altLang="zh-TW" sz="2400" dirty="0" smtClean="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應</a:t>
            </a:r>
            <a:r>
              <a:rPr lang="en-US" altLang="zh-TW" sz="2400" dirty="0" smtClean="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兩案併案申報洽本中心辦理。</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892175" lvl="0" indent="-358775" defTabSz="804863" eaLnBrk="1" fontAlgn="auto" hangingPunct="1">
              <a:spcAft>
                <a:spcPts val="0"/>
              </a:spcAft>
              <a:buClr>
                <a:srgbClr val="727CA3"/>
              </a:buClr>
              <a:buSzPct val="76000"/>
              <a:buNone/>
            </a:pPr>
            <a:r>
              <a:rPr lang="zh-TW" altLang="en-US" sz="2400" dirty="0">
                <a:solidFill>
                  <a:prstClr val="black"/>
                </a:solidFill>
                <a:latin typeface="標楷體" panose="03000509000000000000" pitchFamily="65" charset="-120"/>
                <a:ea typeface="標楷體" panose="03000509000000000000" pitchFamily="65" charset="-120"/>
              </a:rPr>
              <a:t> </a:t>
            </a:r>
            <a:r>
              <a:rPr lang="zh-TW" altLang="en-US" sz="2400" dirty="0" smtClean="0">
                <a:solidFill>
                  <a:prstClr val="black"/>
                </a:solidFill>
                <a:latin typeface="標楷體" panose="03000509000000000000" pitchFamily="65" charset="-120"/>
                <a:ea typeface="標楷體" panose="03000509000000000000" pitchFamily="65" charset="-120"/>
              </a:rPr>
              <a:t> </a:t>
            </a:r>
            <a:r>
              <a:rPr lang="en-US" altLang="zh-TW" sz="2400" dirty="0" smtClean="0">
                <a:solidFill>
                  <a:prstClr val="black"/>
                </a:solidFill>
                <a:latin typeface="標楷體" panose="03000509000000000000" pitchFamily="65" charset="-120"/>
                <a:ea typeface="標楷體" panose="03000509000000000000" pitchFamily="65" charset="-120"/>
              </a:rPr>
              <a:t>(2)</a:t>
            </a:r>
            <a:r>
              <a:rPr lang="zh-TW" altLang="en-US" sz="2400" dirty="0" smtClean="0">
                <a:solidFill>
                  <a:prstClr val="black"/>
                </a:solidFill>
                <a:latin typeface="標楷體" panose="03000509000000000000" pitchFamily="65" charset="-120"/>
                <a:ea typeface="標楷體" panose="03000509000000000000" pitchFamily="65" charset="-120"/>
              </a:rPr>
              <a:t>本國發行人</a:t>
            </a:r>
            <a:r>
              <a:rPr lang="en-US" altLang="zh-TW" sz="2400" dirty="0" smtClean="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得</a:t>
            </a:r>
            <a:r>
              <a:rPr lang="en-US" altLang="zh-TW" sz="2400" dirty="0" smtClean="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兩</a:t>
            </a:r>
            <a:r>
              <a:rPr lang="zh-TW" altLang="en-US" sz="2400" dirty="0">
                <a:solidFill>
                  <a:prstClr val="black"/>
                </a:solidFill>
                <a:latin typeface="標楷體" panose="03000509000000000000" pitchFamily="65" charset="-120"/>
                <a:ea typeface="標楷體" panose="03000509000000000000" pitchFamily="65" charset="-120"/>
              </a:rPr>
              <a:t>案併案申報洽本中心辦理</a:t>
            </a:r>
            <a:r>
              <a:rPr lang="zh-TW" altLang="en-US" sz="2400" dirty="0" smtClean="0">
                <a:solidFill>
                  <a:prstClr val="black"/>
                </a:solidFill>
                <a:latin typeface="標楷體" panose="03000509000000000000" pitchFamily="65" charset="-120"/>
                <a:ea typeface="標楷體" panose="03000509000000000000" pitchFamily="65" charset="-120"/>
              </a:rPr>
              <a:t>。</a:t>
            </a:r>
            <a:endParaRPr lang="en-US" altLang="zh-TW" sz="2400" dirty="0" smtClean="0">
              <a:solidFill>
                <a:prstClr val="black"/>
              </a:solidFill>
              <a:latin typeface="標楷體" panose="03000509000000000000" pitchFamily="65" charset="-120"/>
              <a:ea typeface="標楷體" panose="03000509000000000000" pitchFamily="65" charset="-120"/>
            </a:endParaRPr>
          </a:p>
          <a:p>
            <a:pPr marL="892175" lvl="0" indent="-358775" defTabSz="804863" eaLnBrk="1" fontAlgn="auto" hangingPunct="1">
              <a:spcAft>
                <a:spcPts val="0"/>
              </a:spcAft>
              <a:buClr>
                <a:srgbClr val="727CA3"/>
              </a:buClr>
              <a:buSzPct val="76000"/>
              <a:buNone/>
            </a:pPr>
            <a:endParaRPr lang="en-US" altLang="zh-TW" sz="2400" dirty="0">
              <a:solidFill>
                <a:prstClr val="black"/>
              </a:solidFill>
              <a:latin typeface="標楷體" panose="03000509000000000000" pitchFamily="65" charset="-120"/>
              <a:ea typeface="標楷體" panose="03000509000000000000" pitchFamily="65" charset="-120"/>
            </a:endParaRPr>
          </a:p>
          <a:p>
            <a:pPr marL="892175" lvl="0" indent="-358775" defTabSz="804863" eaLnBrk="1" fontAlgn="auto" hangingPunct="1">
              <a:spcAft>
                <a:spcPts val="0"/>
              </a:spcAft>
              <a:buClr>
                <a:srgbClr val="727CA3"/>
              </a:buClr>
              <a:buSzPct val="76000"/>
              <a:buNone/>
            </a:pPr>
            <a:r>
              <a:rPr lang="en-US" altLang="zh-TW" sz="2400" dirty="0" smtClean="0">
                <a:solidFill>
                  <a:srgbClr val="FF0000"/>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補辦公開發行</a:t>
            </a:r>
            <a:r>
              <a:rPr lang="en-US" altLang="zh-TW" sz="2400" dirty="0" smtClean="0">
                <a:solidFill>
                  <a:srgbClr val="FF0000"/>
                </a:solidFill>
                <a:latin typeface="標楷體" panose="03000509000000000000" pitchFamily="65" charset="-120"/>
                <a:ea typeface="標楷體" panose="03000509000000000000" pitchFamily="65" charset="-120"/>
              </a:rPr>
              <a:t>』</a:t>
            </a:r>
            <a:r>
              <a:rPr lang="zh-TW" altLang="en-US" sz="2400" dirty="0" smtClean="0">
                <a:solidFill>
                  <a:srgbClr val="FF0000"/>
                </a:solidFill>
                <a:latin typeface="標楷體" panose="03000509000000000000" pitchFamily="65" charset="-120"/>
                <a:ea typeface="標楷體" panose="03000509000000000000" pitchFamily="65" charset="-120"/>
              </a:rPr>
              <a:t>與</a:t>
            </a:r>
            <a:r>
              <a:rPr lang="en-US" altLang="zh-TW" sz="2400" dirty="0" smtClean="0">
                <a:solidFill>
                  <a:srgbClr val="FF0000"/>
                </a:solidFill>
                <a:latin typeface="標楷體" panose="03000509000000000000" pitchFamily="65" charset="-120"/>
                <a:ea typeface="標楷體" panose="03000509000000000000" pitchFamily="65" charset="-120"/>
              </a:rPr>
              <a:t>『</a:t>
            </a:r>
            <a:r>
              <a:rPr lang="zh-TW" altLang="en-US" sz="2400" dirty="0" smtClean="0">
                <a:solidFill>
                  <a:srgbClr val="FF0000"/>
                </a:solidFill>
                <a:latin typeface="標楷體" panose="03000509000000000000" pitchFamily="65" charset="-120"/>
                <a:ea typeface="標楷體" panose="03000509000000000000" pitchFamily="65" charset="-120"/>
              </a:rPr>
              <a:t>Ｉ</a:t>
            </a:r>
            <a:r>
              <a:rPr lang="zh-TW" altLang="en-US" sz="2400" dirty="0">
                <a:solidFill>
                  <a:srgbClr val="FF0000"/>
                </a:solidFill>
                <a:latin typeface="標楷體" panose="03000509000000000000" pitchFamily="65" charset="-120"/>
                <a:ea typeface="標楷體" panose="03000509000000000000" pitchFamily="65" charset="-120"/>
              </a:rPr>
              <a:t>ＰＯ</a:t>
            </a:r>
            <a:r>
              <a:rPr lang="zh-TW" altLang="en-US" sz="2400" dirty="0" smtClean="0">
                <a:solidFill>
                  <a:srgbClr val="FF0000"/>
                </a:solidFill>
                <a:latin typeface="標楷體" panose="03000509000000000000" pitchFamily="65" charset="-120"/>
                <a:ea typeface="標楷體" panose="03000509000000000000" pitchFamily="65" charset="-120"/>
              </a:rPr>
              <a:t>前現金增資</a:t>
            </a:r>
            <a:r>
              <a:rPr lang="en-US" altLang="zh-TW" sz="2400" dirty="0" smtClean="0">
                <a:solidFill>
                  <a:srgbClr val="FF0000"/>
                </a:solidFill>
                <a:latin typeface="標楷體" panose="03000509000000000000" pitchFamily="65" charset="-120"/>
                <a:ea typeface="標楷體" panose="03000509000000000000" pitchFamily="65" charset="-120"/>
              </a:rPr>
              <a:t>』</a:t>
            </a:r>
          </a:p>
          <a:p>
            <a:pPr marL="892175" lvl="0" indent="-358775" defTabSz="804863" eaLnBrk="1" fontAlgn="auto" hangingPunct="1">
              <a:spcAft>
                <a:spcPts val="0"/>
              </a:spcAft>
              <a:buClr>
                <a:srgbClr val="727CA3"/>
              </a:buClr>
              <a:buSzPct val="76000"/>
              <a:buNone/>
            </a:pPr>
            <a:r>
              <a:rPr lang="zh-TW" altLang="en-US" sz="2400" dirty="0">
                <a:solidFill>
                  <a:prstClr val="black"/>
                </a:solidFill>
                <a:latin typeface="標楷體" panose="03000509000000000000" pitchFamily="65" charset="-120"/>
                <a:ea typeface="標楷體" panose="03000509000000000000" pitchFamily="65" charset="-120"/>
              </a:rPr>
              <a:t> </a:t>
            </a:r>
            <a:r>
              <a:rPr lang="zh-TW" altLang="en-US" sz="2400" dirty="0" smtClean="0">
                <a:solidFill>
                  <a:prstClr val="black"/>
                </a:solidFill>
                <a:latin typeface="標楷體" panose="03000509000000000000" pitchFamily="65" charset="-120"/>
                <a:ea typeface="標楷體" panose="03000509000000000000" pitchFamily="65" charset="-120"/>
              </a:rPr>
              <a:t> 未登錄興櫃之外國發行人</a:t>
            </a:r>
            <a:r>
              <a:rPr lang="zh-TW" altLang="en-US" sz="2400" dirty="0">
                <a:solidFill>
                  <a:prstClr val="black"/>
                </a:solidFill>
                <a:latin typeface="標楷體" panose="03000509000000000000" pitchFamily="65" charset="-120"/>
                <a:ea typeface="標楷體" panose="03000509000000000000" pitchFamily="65" charset="-120"/>
              </a:rPr>
              <a:t>，於申報</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補辦公開發行</a:t>
            </a:r>
            <a:r>
              <a:rPr lang="en-US" altLang="zh-TW" sz="2400" dirty="0" smtClean="0">
                <a:solidFill>
                  <a:prstClr val="black"/>
                </a:solidFill>
                <a:latin typeface="標楷體" panose="03000509000000000000" pitchFamily="65" charset="-120"/>
                <a:ea typeface="標楷體" panose="03000509000000000000" pitchFamily="65" charset="-120"/>
              </a:rPr>
              <a:t>』</a:t>
            </a:r>
            <a:r>
              <a:rPr lang="zh-TW" altLang="en-US" sz="2400" dirty="0" smtClean="0">
                <a:solidFill>
                  <a:prstClr val="black"/>
                </a:solidFill>
                <a:latin typeface="標楷體" panose="03000509000000000000" pitchFamily="65" charset="-120"/>
                <a:ea typeface="標楷體" panose="03000509000000000000" pitchFamily="65" charset="-120"/>
              </a:rPr>
              <a:t>時，儘可能與ＩＰＯ前之現金增資案併案辦理，以縮短作業時間。</a:t>
            </a:r>
            <a:endParaRPr lang="zh-TW" altLang="en-US" sz="2400" dirty="0">
              <a:solidFill>
                <a:prstClr val="black"/>
              </a:solidFill>
              <a:latin typeface="標楷體" panose="03000509000000000000" pitchFamily="65" charset="-120"/>
              <a:ea typeface="標楷體" panose="03000509000000000000" pitchFamily="65" charset="-120"/>
            </a:endParaRPr>
          </a:p>
        </p:txBody>
      </p:sp>
      <p:sp>
        <p:nvSpPr>
          <p:cNvPr id="6" name="投影片編號版面配置區 5"/>
          <p:cNvSpPr>
            <a:spLocks noGrp="1"/>
          </p:cNvSpPr>
          <p:nvPr>
            <p:ph type="sldNum" sz="quarter" idx="12"/>
          </p:nvPr>
        </p:nvSpPr>
        <p:spPr/>
        <p:txBody>
          <a:bodyPr/>
          <a:lstStyle/>
          <a:p>
            <a:pPr>
              <a:defRPr/>
            </a:pPr>
            <a:fld id="{782B2C77-A207-4156-B79B-BD1823F29F42}" type="slidenum">
              <a:rPr lang="en-US" altLang="zh-TW">
                <a:solidFill>
                  <a:srgbClr val="E7DEC9">
                    <a:lumMod val="25000"/>
                  </a:srgbClr>
                </a:solidFill>
                <a:latin typeface="Arial" charset="0"/>
                <a:ea typeface="新細明體" charset="-120"/>
              </a:rPr>
              <a:pPr>
                <a:defRPr/>
              </a:pPr>
              <a:t>4</a:t>
            </a:fld>
            <a:endParaRPr lang="en-US" altLang="zh-TW" dirty="0">
              <a:solidFill>
                <a:srgbClr val="E7DEC9">
                  <a:lumMod val="25000"/>
                </a:srgbClr>
              </a:solidFill>
              <a:latin typeface="Arial" charset="0"/>
              <a:ea typeface="新細明體"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448" y="5179009"/>
            <a:ext cx="1824990" cy="1678991"/>
          </a:xfrm>
          <a:prstGeom prst="rect">
            <a:avLst/>
          </a:prstGeom>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5328" y="4858921"/>
            <a:ext cx="1656030" cy="1159583"/>
          </a:xfrm>
          <a:prstGeom prst="rect">
            <a:avLst/>
          </a:prstGeom>
        </p:spPr>
      </p:pic>
    </p:spTree>
    <p:extLst>
      <p:ext uri="{BB962C8B-B14F-4D97-AF65-F5344CB8AC3E}">
        <p14:creationId xmlns:p14="http://schemas.microsoft.com/office/powerpoint/2010/main" val="1479252509"/>
      </p:ext>
    </p:extLst>
  </p:cSld>
  <p:clrMapOvr>
    <a:masterClrMapping/>
  </p:clrMapOvr>
  <p:transition>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1964" y="548680"/>
            <a:ext cx="8937625" cy="653802"/>
          </a:xfrm>
        </p:spPr>
        <p:txBody>
          <a:bodyPr anchor="ctr">
            <a:noAutofit/>
          </a:bodyPr>
          <a:lstStyle/>
          <a:p>
            <a:pPr marL="982663" indent="-982663" algn="ctr">
              <a:defRPr/>
            </a:pPr>
            <a:r>
              <a:rPr lang="zh-TW" altLang="en-US" b="1" dirty="0" smtClean="0">
                <a:solidFill>
                  <a:srgbClr val="C00000"/>
                </a:solidFill>
              </a:rPr>
              <a:t>特殊</a:t>
            </a:r>
            <a:r>
              <a:rPr lang="zh-TW" altLang="en-US" b="1" dirty="0">
                <a:solidFill>
                  <a:srgbClr val="C00000"/>
                </a:solidFill>
              </a:rPr>
              <a:t>行業之適法性評估</a:t>
            </a:r>
          </a:p>
        </p:txBody>
      </p:sp>
      <p:sp>
        <p:nvSpPr>
          <p:cNvPr id="90115"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703BF119-66C2-48EF-9649-11C30988E868}" type="slidenum">
              <a:rPr lang="zh-TW" altLang="en-US" smtClean="0"/>
              <a:pPr/>
              <a:t>40</a:t>
            </a:fld>
            <a:endParaRPr lang="zh-TW" altLang="en-US" smtClean="0"/>
          </a:p>
        </p:txBody>
      </p:sp>
      <p:sp>
        <p:nvSpPr>
          <p:cNvPr id="7" name="圓角矩形 7"/>
          <p:cNvSpPr>
            <a:spLocks noChangeArrowheads="1"/>
          </p:cNvSpPr>
          <p:nvPr/>
        </p:nvSpPr>
        <p:spPr bwMode="auto">
          <a:xfrm>
            <a:off x="824634" y="1268760"/>
            <a:ext cx="8592862" cy="1079500"/>
          </a:xfrm>
          <a:prstGeom prst="roundRect">
            <a:avLst>
              <a:gd name="adj" fmla="val 16667"/>
            </a:avLst>
          </a:prstGeom>
          <a:solidFill>
            <a:schemeClr val="accent4">
              <a:lumMod val="60000"/>
              <a:lumOff val="40000"/>
            </a:schemeClr>
          </a:solidFill>
          <a:ln w="9525" algn="ctr">
            <a:noFill/>
            <a:miter lim="800000"/>
            <a:headEnd/>
            <a:tailEnd/>
          </a:ln>
          <a:effectLst>
            <a:outerShdw blurRad="50800" dist="38100" dir="2700000" algn="tl" rotWithShape="0">
              <a:prstClr val="black">
                <a:alpha val="40000"/>
              </a:prstClr>
            </a:outerShdw>
          </a:effectLst>
        </p:spPr>
        <p:txBody>
          <a:bodyPr wrap="none"/>
          <a:lstStyle/>
          <a:p>
            <a:pPr algn="ctr">
              <a:defRPr/>
            </a:pPr>
            <a:r>
              <a:rPr lang="zh-TW" altLang="zh-TW" sz="2200" dirty="0">
                <a:latin typeface="標楷體" panose="03000509000000000000" pitchFamily="65" charset="-120"/>
                <a:ea typeface="標楷體" panose="03000509000000000000" pitchFamily="65" charset="-120"/>
              </a:rPr>
              <a:t>申請公司</a:t>
            </a:r>
            <a:r>
              <a:rPr lang="zh-TW" altLang="en-US" sz="2200" dirty="0">
                <a:latin typeface="標楷體" panose="03000509000000000000" pitchFamily="65" charset="-120"/>
                <a:ea typeface="標楷體" panose="03000509000000000000" pitchFamily="65" charset="-120"/>
              </a:rPr>
              <a:t>若屬特殊行業（如交通運輸、農業、</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等）</a:t>
            </a:r>
            <a:r>
              <a:rPr lang="zh-TW" altLang="zh-TW" sz="2200" dirty="0">
                <a:latin typeface="標楷體" panose="03000509000000000000" pitchFamily="65" charset="-120"/>
                <a:ea typeface="標楷體" panose="03000509000000000000" pitchFamily="65" charset="-120"/>
              </a:rPr>
              <a:t>，</a:t>
            </a:r>
            <a:endParaRPr lang="en-US" altLang="zh-TW" sz="2200" dirty="0">
              <a:latin typeface="標楷體" panose="03000509000000000000" pitchFamily="65" charset="-120"/>
              <a:ea typeface="標楷體" panose="03000509000000000000" pitchFamily="65" charset="-120"/>
            </a:endParaRPr>
          </a:p>
          <a:p>
            <a:pPr algn="ctr">
              <a:defRPr/>
            </a:pPr>
            <a:r>
              <a:rPr lang="zh-TW" altLang="en-US" sz="2200" dirty="0">
                <a:latin typeface="標楷體" panose="03000509000000000000" pitchFamily="65" charset="-120"/>
                <a:ea typeface="標楷體" panose="03000509000000000000" pitchFamily="65" charset="-120"/>
              </a:rPr>
              <a:t>推薦證券商應注意其</a:t>
            </a:r>
            <a:r>
              <a:rPr lang="zh-TW" altLang="en-US" sz="2200" b="1" dirty="0">
                <a:latin typeface="標楷體" panose="03000509000000000000" pitchFamily="65" charset="-120"/>
                <a:ea typeface="標楷體" panose="03000509000000000000" pitchFamily="65" charset="-120"/>
              </a:rPr>
              <a:t>目的事業相關法規之規範</a:t>
            </a:r>
            <a:r>
              <a:rPr lang="zh-TW" altLang="en-US" sz="2200" dirty="0">
                <a:latin typeface="標楷體" panose="03000509000000000000" pitchFamily="65" charset="-120"/>
                <a:ea typeface="標楷體" panose="03000509000000000000" pitchFamily="65" charset="-120"/>
              </a:rPr>
              <a:t>，並評估其適法性。</a:t>
            </a:r>
          </a:p>
        </p:txBody>
      </p:sp>
      <p:sp>
        <p:nvSpPr>
          <p:cNvPr id="90117" name="向下箭號 9"/>
          <p:cNvSpPr>
            <a:spLocks noChangeArrowheads="1"/>
          </p:cNvSpPr>
          <p:nvPr/>
        </p:nvSpPr>
        <p:spPr bwMode="auto">
          <a:xfrm>
            <a:off x="3748089" y="3571877"/>
            <a:ext cx="3041650"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b="1">
                <a:latin typeface="標楷體" pitchFamily="65" charset="-120"/>
                <a:ea typeface="標楷體" pitchFamily="65" charset="-120"/>
              </a:rPr>
              <a:t>審查重點</a:t>
            </a:r>
          </a:p>
        </p:txBody>
      </p:sp>
      <p:sp>
        <p:nvSpPr>
          <p:cNvPr id="9" name="圓角矩形 8"/>
          <p:cNvSpPr/>
          <p:nvPr/>
        </p:nvSpPr>
        <p:spPr bwMode="auto">
          <a:xfrm>
            <a:off x="668661" y="2780059"/>
            <a:ext cx="8776097" cy="2952329"/>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spcBef>
                <a:spcPts val="1200"/>
              </a:spcBef>
              <a:defRPr/>
            </a:pPr>
            <a:r>
              <a:rPr lang="zh-TW" altLang="en-US" sz="2000" u="sng" dirty="0">
                <a:solidFill>
                  <a:schemeClr val="tx1"/>
                </a:solidFill>
                <a:latin typeface="標楷體" panose="03000509000000000000" pitchFamily="65" charset="-120"/>
                <a:ea typeface="標楷體" panose="03000509000000000000" pitchFamily="65" charset="-120"/>
              </a:rPr>
              <a:t>評估重點</a:t>
            </a:r>
            <a:endParaRPr lang="en-US" altLang="zh-TW" sz="2000" u="sng" dirty="0">
              <a:solidFill>
                <a:schemeClr val="tx1"/>
              </a:solidFill>
              <a:latin typeface="標楷體" panose="03000509000000000000" pitchFamily="65" charset="-120"/>
              <a:ea typeface="標楷體" panose="03000509000000000000" pitchFamily="65" charset="-120"/>
            </a:endParaRPr>
          </a:p>
          <a:p>
            <a:pPr>
              <a:spcBef>
                <a:spcPts val="1200"/>
              </a:spcBef>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 例如申請公司若屬交通運輸業，推薦證券商應就交通部所訂相關法規</a:t>
            </a:r>
            <a:r>
              <a:rPr lang="en-US" altLang="zh-TW" sz="2000" dirty="0">
                <a:solidFill>
                  <a:schemeClr val="tx1"/>
                </a:solidFill>
                <a:latin typeface="標楷體" panose="03000509000000000000" pitchFamily="65" charset="-120"/>
                <a:ea typeface="標楷體" panose="03000509000000000000" pitchFamily="65" charset="-120"/>
              </a:rPr>
              <a:t/>
            </a:r>
            <a:br>
              <a:rPr lang="en-US" altLang="zh-TW" sz="2000" dirty="0">
                <a:solidFill>
                  <a:schemeClr val="tx1"/>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增加評估查核程序，評估其適法性。</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1200"/>
              </a:spcBef>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 若有</a:t>
            </a:r>
            <a:r>
              <a:rPr lang="zh-TW" altLang="en-US" sz="2000" b="1" dirty="0">
                <a:solidFill>
                  <a:srgbClr val="FF0000"/>
                </a:solidFill>
                <a:latin typeface="標楷體" panose="03000509000000000000" pitchFamily="65" charset="-120"/>
                <a:ea typeface="標楷體" panose="03000509000000000000" pitchFamily="65" charset="-120"/>
              </a:rPr>
              <a:t>尚未取得營業執照情事，因有營運中斷之虞</a:t>
            </a:r>
            <a:r>
              <a:rPr lang="zh-TW" altLang="en-US" sz="2000" dirty="0">
                <a:solidFill>
                  <a:schemeClr val="tx1"/>
                </a:solidFill>
                <a:latin typeface="標楷體" panose="03000509000000000000" pitchFamily="65" charset="-120"/>
                <a:ea typeface="標楷體" panose="03000509000000000000" pitchFamily="65" charset="-120"/>
              </a:rPr>
              <a:t>，推薦證券商應瞭解</a:t>
            </a:r>
            <a:r>
              <a:rPr lang="en-US" altLang="zh-TW" sz="2000" dirty="0">
                <a:solidFill>
                  <a:schemeClr val="tx1"/>
                </a:solidFill>
                <a:latin typeface="標楷體" panose="03000509000000000000" pitchFamily="65" charset="-120"/>
                <a:ea typeface="標楷體" panose="03000509000000000000" pitchFamily="65" charset="-120"/>
              </a:rPr>
              <a:t/>
            </a:r>
            <a:br>
              <a:rPr lang="en-US" altLang="zh-TW" sz="2000" dirty="0">
                <a:solidFill>
                  <a:schemeClr val="tx1"/>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其發生緣由，評估該營運風險與影響性，且據以作成評估結論，</a:t>
            </a:r>
            <a:r>
              <a:rPr lang="en-US" altLang="zh-TW" sz="2000" dirty="0">
                <a:solidFill>
                  <a:schemeClr val="tx1"/>
                </a:solidFill>
                <a:latin typeface="標楷體" panose="03000509000000000000" pitchFamily="65" charset="-120"/>
                <a:ea typeface="標楷體" panose="03000509000000000000" pitchFamily="65" charset="-120"/>
              </a:rPr>
              <a:t/>
            </a:r>
            <a:br>
              <a:rPr lang="en-US" altLang="zh-TW" sz="2000" dirty="0">
                <a:solidFill>
                  <a:schemeClr val="tx1"/>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並於評估報告及工作底稿中揭露相關評估說明；</a:t>
            </a:r>
            <a:r>
              <a:rPr lang="en-US" altLang="zh-TW" sz="2000" dirty="0">
                <a:solidFill>
                  <a:schemeClr val="tx1"/>
                </a:solidFill>
                <a:latin typeface="標楷體" panose="03000509000000000000" pitchFamily="65" charset="-120"/>
                <a:ea typeface="標楷體" panose="03000509000000000000" pitchFamily="65" charset="-120"/>
              </a:rPr>
              <a:t/>
            </a:r>
            <a:br>
              <a:rPr lang="en-US" altLang="zh-TW" sz="2000" dirty="0">
                <a:solidFill>
                  <a:schemeClr val="tx1"/>
                </a:solidFill>
                <a:latin typeface="標楷體" panose="03000509000000000000" pitchFamily="65" charset="-120"/>
                <a:ea typeface="標楷體" panose="03000509000000000000" pitchFamily="65" charset="-120"/>
              </a:rPr>
            </a:br>
            <a:r>
              <a:rPr lang="zh-TW" altLang="en-US" sz="2000" dirty="0">
                <a:solidFill>
                  <a:schemeClr val="tx1"/>
                </a:solidFill>
                <a:latin typeface="標楷體" panose="03000509000000000000" pitchFamily="65" charset="-120"/>
                <a:ea typeface="標楷體" panose="03000509000000000000" pitchFamily="65" charset="-120"/>
              </a:rPr>
              <a:t>    若該等情事具重大影響性，推薦證券商應輔導申請公司</a:t>
            </a:r>
            <a:r>
              <a:rPr lang="zh-TW" altLang="en-US" sz="2000" b="1" dirty="0">
                <a:solidFill>
                  <a:srgbClr val="FF0000"/>
                </a:solidFill>
                <a:latin typeface="標楷體" panose="03000509000000000000" pitchFamily="65" charset="-120"/>
                <a:ea typeface="標楷體" panose="03000509000000000000" pitchFamily="65" charset="-120"/>
              </a:rPr>
              <a:t>改善後再行送件</a:t>
            </a:r>
            <a:r>
              <a:rPr lang="zh-TW" altLang="en-US" sz="2000" b="1" dirty="0">
                <a:solidFill>
                  <a:srgbClr val="003399"/>
                </a:solidFill>
                <a:latin typeface="標楷體" panose="03000509000000000000" pitchFamily="65" charset="-120"/>
                <a:ea typeface="標楷體" panose="03000509000000000000" pitchFamily="65" charset="-120"/>
              </a:rPr>
              <a:t>。</a:t>
            </a:r>
          </a:p>
        </p:txBody>
      </p:sp>
      <p:sp>
        <p:nvSpPr>
          <p:cNvPr id="11" name="向左箭號 10"/>
          <p:cNvSpPr/>
          <p:nvPr/>
        </p:nvSpPr>
        <p:spPr>
          <a:xfrm rot="16200861">
            <a:off x="4668765" y="2099817"/>
            <a:ext cx="576263" cy="1073150"/>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2520" y="332656"/>
            <a:ext cx="8937625" cy="725488"/>
          </a:xfrm>
        </p:spPr>
        <p:txBody>
          <a:bodyPr anchor="ctr">
            <a:noAutofit/>
          </a:bodyPr>
          <a:lstStyle/>
          <a:p>
            <a:pPr marL="982663" indent="-982663" algn="ctr">
              <a:defRPr/>
            </a:pPr>
            <a:r>
              <a:rPr lang="zh-TW" altLang="en-US" b="1" dirty="0" smtClean="0">
                <a:solidFill>
                  <a:srgbClr val="C00000"/>
                </a:solidFill>
              </a:rPr>
              <a:t>子公司</a:t>
            </a:r>
            <a:r>
              <a:rPr lang="zh-TW" altLang="en-US" b="1" dirty="0">
                <a:solidFill>
                  <a:srgbClr val="C00000"/>
                </a:solidFill>
              </a:rPr>
              <a:t>身分申請上櫃之評估</a:t>
            </a:r>
          </a:p>
        </p:txBody>
      </p:sp>
      <p:sp>
        <p:nvSpPr>
          <p:cNvPr id="91139"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BA727520-D152-486F-9635-63C0B88A19F4}" type="slidenum">
              <a:rPr lang="zh-TW" altLang="en-US" smtClean="0"/>
              <a:pPr/>
              <a:t>41</a:t>
            </a:fld>
            <a:endParaRPr lang="zh-TW" altLang="en-US" smtClean="0"/>
          </a:p>
        </p:txBody>
      </p:sp>
      <p:sp>
        <p:nvSpPr>
          <p:cNvPr id="7" name="圓角矩形 7"/>
          <p:cNvSpPr>
            <a:spLocks noChangeArrowheads="1"/>
          </p:cNvSpPr>
          <p:nvPr/>
        </p:nvSpPr>
        <p:spPr bwMode="auto">
          <a:xfrm>
            <a:off x="704528" y="1339894"/>
            <a:ext cx="8502943" cy="158417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ctr">
              <a:defRPr/>
            </a:pPr>
            <a:r>
              <a:rPr lang="zh-TW" altLang="zh-TW" sz="2200" dirty="0">
                <a:solidFill>
                  <a:schemeClr val="tx1"/>
                </a:solidFill>
                <a:latin typeface="標楷體" panose="03000509000000000000" pitchFamily="65" charset="-120"/>
                <a:ea typeface="標楷體" panose="03000509000000000000" pitchFamily="65" charset="-120"/>
              </a:rPr>
              <a:t>申請公司</a:t>
            </a:r>
            <a:r>
              <a:rPr lang="en-US" altLang="zh-TW" sz="2200" dirty="0">
                <a:solidFill>
                  <a:schemeClr val="tx1"/>
                </a:solidFill>
                <a:latin typeface="標楷體" panose="03000509000000000000" pitchFamily="65" charset="-120"/>
                <a:ea typeface="標楷體" panose="03000509000000000000" pitchFamily="65" charset="-120"/>
              </a:rPr>
              <a:t>A</a:t>
            </a:r>
            <a:r>
              <a:rPr lang="zh-TW" altLang="zh-TW" sz="2200" dirty="0">
                <a:solidFill>
                  <a:schemeClr val="tx1"/>
                </a:solidFill>
                <a:latin typeface="標楷體" panose="03000509000000000000" pitchFamily="65" charset="-120"/>
                <a:ea typeface="標楷體" panose="03000509000000000000" pitchFamily="65" charset="-120"/>
              </a:rPr>
              <a:t>為</a:t>
            </a:r>
            <a:r>
              <a:rPr lang="zh-TW" altLang="en-US" sz="2200" dirty="0">
                <a:solidFill>
                  <a:schemeClr val="tx1"/>
                </a:solidFill>
                <a:latin typeface="標楷體" panose="03000509000000000000" pitchFamily="65" charset="-120"/>
                <a:ea typeface="標楷體" panose="03000509000000000000" pitchFamily="65" charset="-120"/>
              </a:rPr>
              <a:t>上櫃公司</a:t>
            </a:r>
            <a:r>
              <a:rPr lang="en-US" altLang="zh-TW" sz="2200" dirty="0">
                <a:solidFill>
                  <a:schemeClr val="tx1"/>
                </a:solidFill>
                <a:latin typeface="標楷體" panose="03000509000000000000" pitchFamily="65" charset="-120"/>
                <a:ea typeface="標楷體" panose="03000509000000000000" pitchFamily="65" charset="-120"/>
              </a:rPr>
              <a:t>B</a:t>
            </a:r>
            <a:r>
              <a:rPr lang="zh-TW" altLang="en-US" sz="2200" dirty="0">
                <a:solidFill>
                  <a:schemeClr val="tx1"/>
                </a:solidFill>
                <a:latin typeface="標楷體" panose="03000509000000000000" pitchFamily="65" charset="-120"/>
                <a:ea typeface="標楷體" panose="03000509000000000000" pitchFamily="65" charset="-120"/>
              </a:rPr>
              <a:t>持股不及二成之轉投資公司，</a:t>
            </a:r>
            <a:r>
              <a:rPr lang="en-US" altLang="zh-TW" sz="2200" dirty="0">
                <a:solidFill>
                  <a:schemeClr val="tx1"/>
                </a:solidFill>
                <a:latin typeface="標楷體" panose="03000509000000000000" pitchFamily="65" charset="-120"/>
                <a:ea typeface="標楷體" panose="03000509000000000000" pitchFamily="65" charset="-120"/>
              </a:rPr>
              <a:t/>
            </a:r>
            <a:br>
              <a:rPr lang="en-US" altLang="zh-TW" sz="2200" dirty="0">
                <a:solidFill>
                  <a:schemeClr val="tx1"/>
                </a:solidFill>
                <a:latin typeface="標楷體" panose="03000509000000000000" pitchFamily="65" charset="-120"/>
                <a:ea typeface="標楷體" panose="03000509000000000000" pitchFamily="65" charset="-120"/>
              </a:rPr>
            </a:br>
            <a:r>
              <a:rPr lang="en-US" altLang="zh-TW" sz="2200" dirty="0">
                <a:solidFill>
                  <a:schemeClr val="tx1"/>
                </a:solidFill>
                <a:latin typeface="標楷體" panose="03000509000000000000" pitchFamily="65" charset="-120"/>
                <a:ea typeface="標楷體" panose="03000509000000000000" pitchFamily="65" charset="-120"/>
              </a:rPr>
              <a:t>B</a:t>
            </a:r>
            <a:r>
              <a:rPr lang="zh-TW" altLang="en-US" sz="2200" dirty="0">
                <a:solidFill>
                  <a:schemeClr val="tx1"/>
                </a:solidFill>
                <a:latin typeface="標楷體" panose="03000509000000000000" pitchFamily="65" charset="-120"/>
                <a:ea typeface="標楷體" panose="03000509000000000000" pitchFamily="65" charset="-120"/>
              </a:rPr>
              <a:t>公司以對</a:t>
            </a:r>
            <a:r>
              <a:rPr lang="en-US" altLang="zh-TW" sz="2200" dirty="0">
                <a:solidFill>
                  <a:schemeClr val="tx1"/>
                </a:solidFill>
                <a:latin typeface="標楷體" panose="03000509000000000000" pitchFamily="65" charset="-120"/>
                <a:ea typeface="標楷體" panose="03000509000000000000" pitchFamily="65" charset="-120"/>
              </a:rPr>
              <a:t>A</a:t>
            </a:r>
            <a:r>
              <a:rPr lang="zh-TW" altLang="en-US" sz="2200" dirty="0">
                <a:solidFill>
                  <a:schemeClr val="tx1"/>
                </a:solidFill>
                <a:latin typeface="標楷體" panose="03000509000000000000" pitchFamily="65" charset="-120"/>
                <a:ea typeface="標楷體" panose="03000509000000000000" pitchFamily="65" charset="-120"/>
              </a:rPr>
              <a:t>公司有實質控制力為由納入其合併財報編製個體，</a:t>
            </a:r>
            <a:r>
              <a:rPr lang="en-US" altLang="zh-TW" sz="2200" dirty="0">
                <a:solidFill>
                  <a:schemeClr val="tx1"/>
                </a:solidFill>
                <a:latin typeface="標楷體" panose="03000509000000000000" pitchFamily="65" charset="-120"/>
                <a:ea typeface="標楷體" panose="03000509000000000000" pitchFamily="65" charset="-120"/>
              </a:rPr>
              <a:t/>
            </a:r>
            <a:br>
              <a:rPr lang="en-US" altLang="zh-TW" sz="2200" dirty="0">
                <a:solidFill>
                  <a:schemeClr val="tx1"/>
                </a:solidFill>
                <a:latin typeface="標楷體" panose="03000509000000000000" pitchFamily="65" charset="-120"/>
                <a:ea typeface="標楷體" panose="03000509000000000000" pitchFamily="65" charset="-120"/>
              </a:rPr>
            </a:br>
            <a:r>
              <a:rPr lang="zh-TW" altLang="en-US" sz="2200" dirty="0">
                <a:solidFill>
                  <a:schemeClr val="tx1"/>
                </a:solidFill>
                <a:latin typeface="標楷體" panose="03000509000000000000" pitchFamily="65" charset="-120"/>
                <a:ea typeface="標楷體" panose="03000509000000000000" pitchFamily="65" charset="-120"/>
              </a:rPr>
              <a:t>但推薦證券商卻認定</a:t>
            </a:r>
            <a:r>
              <a:rPr lang="en-US" altLang="zh-TW" sz="2200" dirty="0">
                <a:solidFill>
                  <a:schemeClr val="tx1"/>
                </a:solidFill>
                <a:latin typeface="標楷體" panose="03000509000000000000" pitchFamily="65" charset="-120"/>
                <a:ea typeface="標楷體" panose="03000509000000000000" pitchFamily="65" charset="-120"/>
              </a:rPr>
              <a:t>A</a:t>
            </a:r>
            <a:r>
              <a:rPr lang="zh-TW" altLang="en-US" sz="2200" dirty="0">
                <a:solidFill>
                  <a:schemeClr val="tx1"/>
                </a:solidFill>
                <a:latin typeface="標楷體" panose="03000509000000000000" pitchFamily="65" charset="-120"/>
                <a:ea typeface="標楷體" panose="03000509000000000000" pitchFamily="65" charset="-120"/>
              </a:rPr>
              <a:t>公司不適用子公司身分申請上櫃補充規定，</a:t>
            </a:r>
            <a:r>
              <a:rPr lang="en-US" altLang="zh-TW" sz="2200" dirty="0">
                <a:solidFill>
                  <a:schemeClr val="tx1"/>
                </a:solidFill>
                <a:latin typeface="標楷體" panose="03000509000000000000" pitchFamily="65" charset="-120"/>
                <a:ea typeface="標楷體" panose="03000509000000000000" pitchFamily="65" charset="-120"/>
              </a:rPr>
              <a:t/>
            </a:r>
            <a:br>
              <a:rPr lang="en-US" altLang="zh-TW" sz="2200" dirty="0">
                <a:solidFill>
                  <a:schemeClr val="tx1"/>
                </a:solidFill>
                <a:latin typeface="標楷體" panose="03000509000000000000" pitchFamily="65" charset="-120"/>
                <a:ea typeface="標楷體" panose="03000509000000000000" pitchFamily="65" charset="-120"/>
              </a:rPr>
            </a:br>
            <a:r>
              <a:rPr lang="zh-TW" altLang="en-US" sz="2200" dirty="0">
                <a:solidFill>
                  <a:schemeClr val="tx1"/>
                </a:solidFill>
                <a:latin typeface="標楷體" panose="03000509000000000000" pitchFamily="65" charset="-120"/>
                <a:ea typeface="標楷體" panose="03000509000000000000" pitchFamily="65" charset="-120"/>
              </a:rPr>
              <a:t>顯有疏失</a:t>
            </a:r>
          </a:p>
        </p:txBody>
      </p:sp>
      <p:sp>
        <p:nvSpPr>
          <p:cNvPr id="91143" name="向下箭號 9"/>
          <p:cNvSpPr>
            <a:spLocks noChangeArrowheads="1"/>
          </p:cNvSpPr>
          <p:nvPr/>
        </p:nvSpPr>
        <p:spPr bwMode="auto">
          <a:xfrm>
            <a:off x="3746501" y="3571877"/>
            <a:ext cx="3043238"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sz="1800" b="1">
                <a:latin typeface="標楷體" pitchFamily="65" charset="-120"/>
                <a:ea typeface="標楷體" pitchFamily="65" charset="-120"/>
              </a:rPr>
              <a:t>審查重點</a:t>
            </a:r>
          </a:p>
        </p:txBody>
      </p:sp>
      <p:sp>
        <p:nvSpPr>
          <p:cNvPr id="9" name="圓角矩形 8"/>
          <p:cNvSpPr/>
          <p:nvPr/>
        </p:nvSpPr>
        <p:spPr bwMode="auto">
          <a:xfrm>
            <a:off x="548509" y="3212102"/>
            <a:ext cx="8658962" cy="3240360"/>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solidFill>
                  <a:schemeClr val="tx1"/>
                </a:solidFill>
                <a:latin typeface="標楷體" panose="03000509000000000000" pitchFamily="65" charset="-120"/>
                <a:ea typeface="標楷體" panose="03000509000000000000" pitchFamily="65" charset="-120"/>
              </a:rPr>
              <a:t>評估重點</a:t>
            </a:r>
            <a:endParaRPr lang="en-US" altLang="zh-TW" sz="2000" u="sng" dirty="0">
              <a:solidFill>
                <a:schemeClr val="tx1"/>
              </a:solidFill>
              <a:latin typeface="標楷體" panose="03000509000000000000" pitchFamily="65" charset="-120"/>
              <a:ea typeface="標楷體" panose="03000509000000000000" pitchFamily="65" charset="-120"/>
            </a:endParaRPr>
          </a:p>
          <a:p>
            <a:pPr>
              <a:spcBef>
                <a:spcPts val="600"/>
              </a:spcBef>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b="1" u="sng" dirty="0">
                <a:solidFill>
                  <a:srgbClr val="0000FF"/>
                </a:solidFill>
                <a:latin typeface="標楷體" panose="03000509000000000000" pitchFamily="65" charset="-120"/>
                <a:ea typeface="標楷體" panose="03000509000000000000" pitchFamily="65" charset="-120"/>
              </a:rPr>
              <a:t>評估是否構成母子公司，非僅以持股是否過半為唯一考量。</a:t>
            </a:r>
            <a:endParaRPr lang="en-US" altLang="zh-TW" sz="2000" b="1" u="sng" dirty="0">
              <a:solidFill>
                <a:srgbClr val="0000FF"/>
              </a:solidFill>
              <a:latin typeface="標楷體" panose="03000509000000000000" pitchFamily="65" charset="-120"/>
              <a:ea typeface="標楷體" panose="03000509000000000000" pitchFamily="65" charset="-120"/>
            </a:endParaRPr>
          </a:p>
          <a:p>
            <a:pPr>
              <a:spcBef>
                <a:spcPts val="600"/>
              </a:spcBef>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  應檢視</a:t>
            </a:r>
            <a:r>
              <a:rPr lang="en-US" altLang="zh-TW" sz="2000" dirty="0">
                <a:solidFill>
                  <a:schemeClr val="tx1"/>
                </a:solidFill>
                <a:latin typeface="標楷體" panose="03000509000000000000" pitchFamily="65" charset="-120"/>
                <a:ea typeface="標楷體" panose="03000509000000000000" pitchFamily="65" charset="-120"/>
              </a:rPr>
              <a:t>B</a:t>
            </a:r>
            <a:r>
              <a:rPr lang="zh-TW" altLang="en-US" sz="2000" dirty="0">
                <a:solidFill>
                  <a:schemeClr val="tx1"/>
                </a:solidFill>
                <a:latin typeface="標楷體" panose="03000509000000000000" pitchFamily="65" charset="-120"/>
                <a:ea typeface="標楷體" panose="03000509000000000000" pitchFamily="65" charset="-120"/>
              </a:rPr>
              <a:t>公司合併財報編製個體，是否納入</a:t>
            </a:r>
            <a:r>
              <a:rPr lang="en-US" altLang="zh-TW" sz="2000" dirty="0">
                <a:solidFill>
                  <a:schemeClr val="tx1"/>
                </a:solidFill>
                <a:latin typeface="標楷體" panose="03000509000000000000" pitchFamily="65" charset="-120"/>
                <a:ea typeface="標楷體" panose="03000509000000000000" pitchFamily="65" charset="-120"/>
              </a:rPr>
              <a:t>A</a:t>
            </a:r>
            <a:r>
              <a:rPr lang="zh-TW" altLang="en-US" sz="2000" dirty="0">
                <a:solidFill>
                  <a:schemeClr val="tx1"/>
                </a:solidFill>
                <a:latin typeface="標楷體" panose="03000509000000000000" pitchFamily="65" charset="-120"/>
                <a:ea typeface="標楷體" panose="03000509000000000000" pitchFamily="65" charset="-120"/>
              </a:rPr>
              <a:t>公司。</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600"/>
              </a:spcBef>
              <a:defRPr/>
            </a:pPr>
            <a:r>
              <a:rPr lang="en-US" altLang="zh-TW" sz="2000" dirty="0">
                <a:solidFill>
                  <a:schemeClr val="tx1"/>
                </a:solidFill>
                <a:latin typeface="標楷體" panose="03000509000000000000" pitchFamily="65" charset="-120"/>
                <a:ea typeface="標楷體" panose="03000509000000000000" pitchFamily="65" charset="-120"/>
              </a:rPr>
              <a:t>3.</a:t>
            </a:r>
            <a:r>
              <a:rPr lang="zh-TW" altLang="en-US" sz="2000" dirty="0">
                <a:solidFill>
                  <a:schemeClr val="tx1"/>
                </a:solidFill>
                <a:latin typeface="標楷體" panose="03000509000000000000" pitchFamily="65" charset="-120"/>
                <a:ea typeface="標楷體" panose="03000509000000000000" pitchFamily="65" charset="-120"/>
              </a:rPr>
              <a:t>  推薦證券商之評估前後矛盾，在評估納入集團企業主體時，先認定</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600"/>
              </a:spcBef>
              <a:defRPr/>
            </a:pPr>
            <a:r>
              <a:rPr lang="zh-TW" altLang="en-US" sz="2000" dirty="0">
                <a:solidFill>
                  <a:schemeClr val="tx1"/>
                </a:solidFill>
                <a:latin typeface="標楷體" panose="03000509000000000000" pitchFamily="65" charset="-120"/>
                <a:ea typeface="標楷體" panose="03000509000000000000" pitchFamily="65" charset="-120"/>
              </a:rPr>
              <a:t>    </a:t>
            </a:r>
            <a:r>
              <a:rPr lang="en-US" altLang="zh-TW" sz="2000" dirty="0" smtClean="0">
                <a:solidFill>
                  <a:schemeClr val="tx1"/>
                </a:solidFill>
                <a:latin typeface="標楷體" panose="03000509000000000000" pitchFamily="65" charset="-120"/>
                <a:ea typeface="標楷體" panose="03000509000000000000" pitchFamily="65" charset="-120"/>
              </a:rPr>
              <a:t>B</a:t>
            </a:r>
            <a:r>
              <a:rPr lang="zh-TW" altLang="en-US" sz="2000" dirty="0">
                <a:solidFill>
                  <a:schemeClr val="tx1"/>
                </a:solidFill>
                <a:latin typeface="標楷體" panose="03000509000000000000" pitchFamily="65" charset="-120"/>
                <a:ea typeface="標楷體" panose="03000509000000000000" pitchFamily="65" charset="-120"/>
              </a:rPr>
              <a:t>公司對</a:t>
            </a:r>
            <a:r>
              <a:rPr lang="en-US" altLang="zh-TW" sz="2000" dirty="0">
                <a:solidFill>
                  <a:schemeClr val="tx1"/>
                </a:solidFill>
                <a:latin typeface="標楷體" panose="03000509000000000000" pitchFamily="65" charset="-120"/>
                <a:ea typeface="標楷體" panose="03000509000000000000" pitchFamily="65" charset="-120"/>
              </a:rPr>
              <a:t>A</a:t>
            </a:r>
            <a:r>
              <a:rPr lang="zh-TW" altLang="en-US" sz="2000" dirty="0">
                <a:solidFill>
                  <a:schemeClr val="tx1"/>
                </a:solidFill>
                <a:latin typeface="標楷體" panose="03000509000000000000" pitchFamily="65" charset="-120"/>
                <a:ea typeface="標楷體" panose="03000509000000000000" pitchFamily="65" charset="-120"/>
              </a:rPr>
              <a:t>公司具有</a:t>
            </a:r>
            <a:r>
              <a:rPr lang="zh-TW" altLang="en-US" sz="2000" b="1" dirty="0">
                <a:solidFill>
                  <a:srgbClr val="FF0000"/>
                </a:solidFill>
                <a:latin typeface="標楷體" panose="03000509000000000000" pitchFamily="65" charset="-120"/>
                <a:ea typeface="標楷體" panose="03000509000000000000" pitchFamily="65" charset="-120"/>
              </a:rPr>
              <a:t>實質控制力</a:t>
            </a:r>
            <a:r>
              <a:rPr lang="zh-TW" altLang="en-US" sz="2000" dirty="0">
                <a:solidFill>
                  <a:schemeClr val="tx1"/>
                </a:solidFill>
                <a:latin typeface="標楷體" panose="03000509000000000000" pitchFamily="65" charset="-120"/>
                <a:ea typeface="標楷體" panose="03000509000000000000" pitchFamily="65" charset="-120"/>
              </a:rPr>
              <a:t>，係</a:t>
            </a:r>
            <a:r>
              <a:rPr lang="en-US" altLang="zh-TW" sz="2000" dirty="0">
                <a:solidFill>
                  <a:schemeClr val="tx1"/>
                </a:solidFill>
                <a:latin typeface="標楷體" panose="03000509000000000000" pitchFamily="65" charset="-120"/>
                <a:ea typeface="標楷體" panose="03000509000000000000" pitchFamily="65" charset="-120"/>
              </a:rPr>
              <a:t>A</a:t>
            </a:r>
            <a:r>
              <a:rPr lang="zh-TW" altLang="en-US" sz="2000" dirty="0">
                <a:solidFill>
                  <a:schemeClr val="tx1"/>
                </a:solidFill>
                <a:latin typeface="標楷體" panose="03000509000000000000" pitchFamily="65" charset="-120"/>
                <a:ea typeface="標楷體" panose="03000509000000000000" pitchFamily="65" charset="-120"/>
              </a:rPr>
              <a:t>公司之母公司，但後續於評估</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600"/>
              </a:spcBef>
              <a:defRPr/>
            </a:pP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smtClean="0">
                <a:solidFill>
                  <a:schemeClr val="tx1"/>
                </a:solidFill>
                <a:latin typeface="標楷體" panose="03000509000000000000" pitchFamily="65" charset="-120"/>
                <a:ea typeface="標楷體" panose="03000509000000000000" pitchFamily="65" charset="-120"/>
              </a:rPr>
              <a:t>是否</a:t>
            </a:r>
            <a:r>
              <a:rPr lang="zh-TW" altLang="en-US" sz="2000" b="1" dirty="0">
                <a:solidFill>
                  <a:srgbClr val="FF0000"/>
                </a:solidFill>
                <a:latin typeface="標楷體" panose="03000509000000000000" pitchFamily="65" charset="-120"/>
                <a:ea typeface="標楷體" panose="03000509000000000000" pitchFamily="65" charset="-120"/>
              </a:rPr>
              <a:t>適用母子公司補充規定</a:t>
            </a:r>
            <a:r>
              <a:rPr lang="zh-TW" altLang="en-US" sz="2000" dirty="0">
                <a:solidFill>
                  <a:schemeClr val="tx1"/>
                </a:solidFill>
                <a:latin typeface="標楷體" panose="03000509000000000000" pitchFamily="65" charset="-120"/>
                <a:ea typeface="標楷體" panose="03000509000000000000" pitchFamily="65" charset="-120"/>
              </a:rPr>
              <a:t>時，卻又評估</a:t>
            </a:r>
            <a:r>
              <a:rPr lang="en-US" altLang="zh-TW" sz="2000" dirty="0">
                <a:solidFill>
                  <a:schemeClr val="tx1"/>
                </a:solidFill>
                <a:latin typeface="標楷體" panose="03000509000000000000" pitchFamily="65" charset="-120"/>
                <a:ea typeface="標楷體" panose="03000509000000000000" pitchFamily="65" charset="-120"/>
              </a:rPr>
              <a:t>A</a:t>
            </a:r>
            <a:r>
              <a:rPr lang="zh-TW" altLang="en-US" sz="2000" dirty="0">
                <a:solidFill>
                  <a:schemeClr val="tx1"/>
                </a:solidFill>
                <a:latin typeface="標楷體" panose="03000509000000000000" pitchFamily="65" charset="-120"/>
                <a:ea typeface="標楷體" panose="03000509000000000000" pitchFamily="65" charset="-120"/>
              </a:rPr>
              <a:t>公司非屬子公司。</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600"/>
              </a:spcBef>
              <a:defRPr/>
            </a:pPr>
            <a:r>
              <a:rPr lang="en-US" altLang="zh-TW" sz="2000" dirty="0">
                <a:solidFill>
                  <a:schemeClr val="tx1"/>
                </a:solidFill>
                <a:latin typeface="標楷體" panose="03000509000000000000" pitchFamily="65" charset="-120"/>
                <a:ea typeface="標楷體" panose="03000509000000000000" pitchFamily="65" charset="-120"/>
              </a:rPr>
              <a:t>4.</a:t>
            </a:r>
            <a:r>
              <a:rPr lang="zh-TW" altLang="en-US" sz="2000" dirty="0">
                <a:solidFill>
                  <a:schemeClr val="tx1"/>
                </a:solidFill>
                <a:latin typeface="標楷體" panose="03000509000000000000" pitchFamily="65" charset="-120"/>
                <a:ea typeface="標楷體" panose="03000509000000000000" pitchFamily="65" charset="-120"/>
              </a:rPr>
              <a:t>  因</a:t>
            </a:r>
            <a:r>
              <a:rPr lang="zh-TW" altLang="zh-TW" sz="2000" dirty="0">
                <a:solidFill>
                  <a:schemeClr val="tx1"/>
                </a:solidFill>
                <a:latin typeface="標楷體" panose="03000509000000000000" pitchFamily="65" charset="-120"/>
                <a:ea typeface="標楷體" panose="03000509000000000000" pitchFamily="65" charset="-120"/>
              </a:rPr>
              <a:t>涉及上櫃申請准駁與否之</a:t>
            </a:r>
            <a:r>
              <a:rPr lang="zh-TW" altLang="en-US" sz="2000" dirty="0">
                <a:solidFill>
                  <a:schemeClr val="tx1"/>
                </a:solidFill>
                <a:latin typeface="標楷體" panose="03000509000000000000" pitchFamily="65" charset="-120"/>
                <a:ea typeface="標楷體" panose="03000509000000000000" pitchFamily="65" charset="-120"/>
              </a:rPr>
              <a:t>重要</a:t>
            </a:r>
            <a:r>
              <a:rPr lang="zh-TW" altLang="zh-TW" sz="2000" dirty="0">
                <a:solidFill>
                  <a:schemeClr val="tx1"/>
                </a:solidFill>
                <a:latin typeface="標楷體" panose="03000509000000000000" pitchFamily="65" charset="-120"/>
                <a:ea typeface="標楷體" panose="03000509000000000000" pitchFamily="65" charset="-120"/>
              </a:rPr>
              <a:t>參考，</a:t>
            </a:r>
            <a:r>
              <a:rPr lang="zh-TW" altLang="en-US" sz="2000" dirty="0">
                <a:solidFill>
                  <a:schemeClr val="tx1"/>
                </a:solidFill>
                <a:latin typeface="標楷體" panose="03000509000000000000" pitchFamily="65" charset="-120"/>
                <a:ea typeface="標楷體" panose="03000509000000000000" pitchFamily="65" charset="-120"/>
              </a:rPr>
              <a:t>推薦證券商應依集團企業申</a:t>
            </a:r>
            <a:endParaRPr lang="en-US" altLang="zh-TW" sz="2000" dirty="0">
              <a:solidFill>
                <a:schemeClr val="tx1"/>
              </a:solidFill>
              <a:latin typeface="標楷體" panose="03000509000000000000" pitchFamily="65" charset="-120"/>
              <a:ea typeface="標楷體" panose="03000509000000000000" pitchFamily="65" charset="-120"/>
            </a:endParaRPr>
          </a:p>
          <a:p>
            <a:pPr>
              <a:spcBef>
                <a:spcPts val="600"/>
              </a:spcBef>
              <a:defRPr/>
            </a:pP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smtClean="0">
                <a:solidFill>
                  <a:schemeClr val="tx1"/>
                </a:solidFill>
                <a:latin typeface="標楷體" panose="03000509000000000000" pitchFamily="65" charset="-120"/>
                <a:ea typeface="標楷體" panose="03000509000000000000" pitchFamily="65" charset="-120"/>
              </a:rPr>
              <a:t> 請</a:t>
            </a:r>
            <a:r>
              <a:rPr lang="zh-TW" altLang="en-US" sz="2000" dirty="0">
                <a:solidFill>
                  <a:schemeClr val="tx1"/>
                </a:solidFill>
                <a:latin typeface="標楷體" panose="03000509000000000000" pitchFamily="65" charset="-120"/>
                <a:ea typeface="標楷體" panose="03000509000000000000" pitchFamily="65" charset="-120"/>
              </a:rPr>
              <a:t>上櫃補充規定補行評估。</a:t>
            </a:r>
            <a:endParaRPr lang="en-US" altLang="zh-TW" sz="2000" dirty="0">
              <a:solidFill>
                <a:schemeClr val="tx1"/>
              </a:solidFill>
              <a:latin typeface="標楷體" panose="03000509000000000000" pitchFamily="65" charset="-120"/>
              <a:ea typeface="標楷體" panose="03000509000000000000" pitchFamily="65" charset="-120"/>
            </a:endParaRPr>
          </a:p>
          <a:p>
            <a:pPr>
              <a:defRPr/>
            </a:pPr>
            <a:endParaRPr lang="zh-TW" altLang="en-US" sz="2000" dirty="0">
              <a:latin typeface="標楷體" pitchFamily="65" charset="-120"/>
              <a:ea typeface="標楷體" pitchFamily="65" charset="-120"/>
            </a:endParaRPr>
          </a:p>
        </p:txBody>
      </p:sp>
      <p:sp>
        <p:nvSpPr>
          <p:cNvPr id="11" name="向左箭號 10"/>
          <p:cNvSpPr/>
          <p:nvPr/>
        </p:nvSpPr>
        <p:spPr>
          <a:xfrm rot="16200861">
            <a:off x="4524128" y="2717151"/>
            <a:ext cx="576263" cy="844550"/>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1870" y="404664"/>
            <a:ext cx="8937625" cy="725488"/>
          </a:xfrm>
        </p:spPr>
        <p:txBody>
          <a:bodyPr anchor="ctr">
            <a:noAutofit/>
          </a:bodyPr>
          <a:lstStyle/>
          <a:p>
            <a:pPr marL="982663" indent="-982663" algn="ctr">
              <a:defRPr/>
            </a:pPr>
            <a:r>
              <a:rPr lang="zh-TW" altLang="en-US" b="1" dirty="0" smtClean="0">
                <a:solidFill>
                  <a:srgbClr val="C00000"/>
                </a:solidFill>
              </a:rPr>
              <a:t>獨立董事資格條件</a:t>
            </a:r>
            <a:endParaRPr lang="zh-TW" altLang="en-US" b="1" dirty="0">
              <a:solidFill>
                <a:srgbClr val="C00000"/>
              </a:solidFill>
            </a:endParaRPr>
          </a:p>
        </p:txBody>
      </p:sp>
      <p:sp>
        <p:nvSpPr>
          <p:cNvPr id="92163"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EF2ABDC7-8B93-48F7-BF95-51F879109C9D}" type="slidenum">
              <a:rPr lang="zh-TW" altLang="en-US" smtClean="0"/>
              <a:pPr/>
              <a:t>42</a:t>
            </a:fld>
            <a:endParaRPr lang="zh-TW" altLang="en-US" smtClean="0"/>
          </a:p>
        </p:txBody>
      </p:sp>
      <p:sp>
        <p:nvSpPr>
          <p:cNvPr id="7" name="圓角矩形 7"/>
          <p:cNvSpPr>
            <a:spLocks noChangeArrowheads="1"/>
          </p:cNvSpPr>
          <p:nvPr/>
        </p:nvSpPr>
        <p:spPr bwMode="auto">
          <a:xfrm>
            <a:off x="488504" y="1268760"/>
            <a:ext cx="8640960" cy="1008112"/>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lvl="1">
              <a:defRPr/>
            </a:pPr>
            <a:r>
              <a:rPr lang="zh-TW" altLang="en-US" sz="2200" dirty="0" smtClean="0">
                <a:latin typeface="標楷體" panose="03000509000000000000" pitchFamily="65" charset="-120"/>
                <a:ea typeface="標楷體" panose="03000509000000000000" pitchFamily="65" charset="-120"/>
              </a:rPr>
              <a:t>申請公司與</a:t>
            </a:r>
            <a:r>
              <a:rPr lang="en-US" altLang="zh-TW" sz="2200" dirty="0" smtClean="0">
                <a:latin typeface="標楷體" panose="03000509000000000000" pitchFamily="65" charset="-120"/>
                <a:ea typeface="標楷體" panose="03000509000000000000" pitchFamily="65" charset="-120"/>
              </a:rPr>
              <a:t>A</a:t>
            </a:r>
            <a:r>
              <a:rPr lang="zh-TW" altLang="en-US" sz="2200" dirty="0" smtClean="0">
                <a:latin typeface="標楷體" panose="03000509000000000000" pitchFamily="65" charset="-120"/>
                <a:ea typeface="標楷體" panose="03000509000000000000" pitchFamily="65" charset="-120"/>
              </a:rPr>
              <a:t>單位簽有重要技術移轉合約，該公司獨立董事為</a:t>
            </a:r>
            <a:endParaRPr lang="en-US" altLang="zh-TW" sz="2200" dirty="0" smtClean="0">
              <a:latin typeface="標楷體" panose="03000509000000000000" pitchFamily="65" charset="-120"/>
              <a:ea typeface="標楷體" panose="03000509000000000000" pitchFamily="65" charset="-120"/>
            </a:endParaRPr>
          </a:p>
          <a:p>
            <a:pPr lvl="1">
              <a:defRPr/>
            </a:pPr>
            <a:r>
              <a:rPr lang="en-US" altLang="zh-TW" sz="2200" dirty="0" smtClean="0">
                <a:latin typeface="標楷體" panose="03000509000000000000" pitchFamily="65" charset="-120"/>
                <a:ea typeface="標楷體" panose="03000509000000000000" pitchFamily="65" charset="-120"/>
              </a:rPr>
              <a:t>A</a:t>
            </a:r>
            <a:r>
              <a:rPr lang="zh-TW" altLang="en-US" sz="2200" dirty="0" smtClean="0">
                <a:latin typeface="標楷體" panose="03000509000000000000" pitchFamily="65" charset="-120"/>
                <a:ea typeface="標楷體" panose="03000509000000000000" pitchFamily="65" charset="-120"/>
              </a:rPr>
              <a:t>單位之常務董事。</a:t>
            </a:r>
          </a:p>
        </p:txBody>
      </p:sp>
      <p:sp>
        <p:nvSpPr>
          <p:cNvPr id="9" name="圓角矩形 8"/>
          <p:cNvSpPr/>
          <p:nvPr/>
        </p:nvSpPr>
        <p:spPr bwMode="auto">
          <a:xfrm>
            <a:off x="632520" y="2852936"/>
            <a:ext cx="8652963" cy="223260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spcBef>
                <a:spcPts val="600"/>
              </a:spcBef>
              <a:defRPr/>
            </a:pPr>
            <a:r>
              <a:rPr lang="zh-TW" altLang="en-US" sz="2200" u="sng" dirty="0">
                <a:solidFill>
                  <a:schemeClr val="tx1"/>
                </a:solidFill>
                <a:latin typeface="標楷體" panose="03000509000000000000" pitchFamily="65" charset="-120"/>
                <a:ea typeface="標楷體" panose="03000509000000000000" pitchFamily="65" charset="-120"/>
              </a:rPr>
              <a:t>評估重點</a:t>
            </a:r>
            <a:endParaRPr lang="en-US" altLang="zh-TW" sz="2200" u="sng" dirty="0">
              <a:solidFill>
                <a:schemeClr val="tx1"/>
              </a:solidFill>
              <a:latin typeface="標楷體" panose="03000509000000000000" pitchFamily="65" charset="-120"/>
              <a:ea typeface="標楷體" panose="03000509000000000000" pitchFamily="65" charset="-120"/>
            </a:endParaRPr>
          </a:p>
          <a:p>
            <a:pPr>
              <a:spcBef>
                <a:spcPts val="1200"/>
              </a:spcBef>
              <a:defRPr/>
            </a:pPr>
            <a:r>
              <a:rPr lang="en-US" altLang="zh-TW" sz="2200" dirty="0" smtClean="0">
                <a:solidFill>
                  <a:schemeClr val="tx1"/>
                </a:solidFill>
                <a:latin typeface="標楷體" panose="03000509000000000000" pitchFamily="65" charset="-120"/>
                <a:ea typeface="標楷體" panose="03000509000000000000" pitchFamily="65" charset="-120"/>
              </a:rPr>
              <a:t>1.</a:t>
            </a:r>
            <a:r>
              <a:rPr lang="zh-TW" altLang="en-US" sz="2200" dirty="0" smtClean="0">
                <a:solidFill>
                  <a:schemeClr val="tx1"/>
                </a:solidFill>
                <a:latin typeface="標楷體" panose="03000509000000000000" pitchFamily="65" charset="-120"/>
                <a:ea typeface="標楷體" panose="03000509000000000000" pitchFamily="65" charset="-120"/>
              </a:rPr>
              <a:t>評估該獨立董事之資格條件是否符合「公開發行公司獨立董事</a:t>
            </a:r>
            <a:endParaRPr lang="en-US" altLang="zh-TW" sz="2200" dirty="0" smtClean="0">
              <a:solidFill>
                <a:schemeClr val="tx1"/>
              </a:solidFill>
              <a:latin typeface="標楷體" panose="03000509000000000000" pitchFamily="65" charset="-120"/>
              <a:ea typeface="標楷體" panose="03000509000000000000" pitchFamily="65" charset="-120"/>
            </a:endParaRPr>
          </a:p>
          <a:p>
            <a:pPr>
              <a:spcBef>
                <a:spcPts val="1200"/>
              </a:spcBef>
              <a:defRPr/>
            </a:pPr>
            <a:r>
              <a:rPr lang="zh-TW" altLang="en-US" sz="2200" dirty="0" smtClean="0">
                <a:solidFill>
                  <a:schemeClr val="tx1"/>
                </a:solidFill>
                <a:latin typeface="標楷體" panose="03000509000000000000" pitchFamily="65" charset="-120"/>
                <a:ea typeface="標楷體" panose="03000509000000000000" pitchFamily="65" charset="-120"/>
              </a:rPr>
              <a:t> 設置及應遵循事項辦法」規定。</a:t>
            </a:r>
          </a:p>
          <a:p>
            <a:pPr>
              <a:spcBef>
                <a:spcPts val="1200"/>
              </a:spcBef>
              <a:defRPr/>
            </a:pPr>
            <a:r>
              <a:rPr lang="en-US" altLang="zh-TW" sz="2200" dirty="0" smtClean="0">
                <a:solidFill>
                  <a:schemeClr val="tx1"/>
                </a:solidFill>
                <a:latin typeface="標楷體" panose="03000509000000000000" pitchFamily="65" charset="-120"/>
                <a:ea typeface="標楷體" panose="03000509000000000000" pitchFamily="65" charset="-120"/>
              </a:rPr>
              <a:t>2.</a:t>
            </a:r>
            <a:r>
              <a:rPr lang="zh-TW" altLang="en-US" sz="2200" dirty="0" smtClean="0">
                <a:solidFill>
                  <a:schemeClr val="tx1"/>
                </a:solidFill>
                <a:latin typeface="標楷體" panose="03000509000000000000" pitchFamily="65" charset="-120"/>
                <a:ea typeface="標楷體" panose="03000509000000000000" pitchFamily="65" charset="-120"/>
              </a:rPr>
              <a:t>券商執行之查核程序是否適足。</a:t>
            </a:r>
            <a:endParaRPr lang="zh-TW" altLang="en-US" sz="2200" dirty="0">
              <a:solidFill>
                <a:schemeClr val="tx1"/>
              </a:solidFill>
              <a:latin typeface="標楷體" panose="03000509000000000000" pitchFamily="65" charset="-120"/>
              <a:ea typeface="標楷體" panose="03000509000000000000" pitchFamily="65" charset="-120"/>
            </a:endParaRPr>
          </a:p>
        </p:txBody>
      </p:sp>
      <p:sp>
        <p:nvSpPr>
          <p:cNvPr id="11" name="向左箭號 10"/>
          <p:cNvSpPr/>
          <p:nvPr/>
        </p:nvSpPr>
        <p:spPr>
          <a:xfrm rot="16200861">
            <a:off x="4565466" y="2281922"/>
            <a:ext cx="503237" cy="592138"/>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8" name="圓角矩形 7"/>
          <p:cNvSpPr/>
          <p:nvPr/>
        </p:nvSpPr>
        <p:spPr>
          <a:xfrm>
            <a:off x="5025008" y="4149080"/>
            <a:ext cx="4248472" cy="2160240"/>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sz="1800" dirty="0" smtClean="0">
                <a:solidFill>
                  <a:srgbClr val="0000FF"/>
                </a:solidFill>
              </a:rPr>
              <a:t>注意</a:t>
            </a:r>
            <a:r>
              <a:rPr lang="zh-TW" altLang="en-US" sz="1800" dirty="0">
                <a:solidFill>
                  <a:srgbClr val="0000FF"/>
                </a:solidFill>
              </a:rPr>
              <a:t>條款：為公司或關係企業</a:t>
            </a:r>
            <a:r>
              <a:rPr lang="zh-TW" altLang="en-US" sz="1800" b="1" u="sng" dirty="0">
                <a:solidFill>
                  <a:srgbClr val="000099"/>
                </a:solidFill>
                <a:effectLst>
                  <a:outerShdw blurRad="38100" dist="38100" dir="2700000" algn="tl">
                    <a:srgbClr val="000000">
                      <a:alpha val="43137"/>
                    </a:srgbClr>
                  </a:outerShdw>
                </a:effectLst>
              </a:rPr>
              <a:t>提供商務</a:t>
            </a:r>
            <a:r>
              <a:rPr lang="zh-TW" altLang="en-US" sz="1800" dirty="0">
                <a:solidFill>
                  <a:srgbClr val="0000FF"/>
                </a:solidFill>
              </a:rPr>
              <a:t>、法務、財務、會計等服務或諮詢之</a:t>
            </a:r>
            <a:r>
              <a:rPr lang="zh-TW" altLang="en-US" sz="1800" dirty="0" smtClean="0">
                <a:solidFill>
                  <a:srgbClr val="0000FF"/>
                </a:solidFill>
              </a:rPr>
              <a:t>專業人士</a:t>
            </a:r>
            <a:r>
              <a:rPr lang="zh-TW" altLang="en-US" sz="1800" dirty="0">
                <a:solidFill>
                  <a:srgbClr val="0000FF"/>
                </a:solidFill>
              </a:rPr>
              <a:t>、獨資、合夥、公司或機構之企業主、合夥人、董事（理事）、   監察人（監事）、經理人及其配偶</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156" y="404664"/>
            <a:ext cx="8937625" cy="725487"/>
          </a:xfrm>
        </p:spPr>
        <p:txBody>
          <a:bodyPr anchor="ctr">
            <a:noAutofit/>
          </a:bodyPr>
          <a:lstStyle/>
          <a:p>
            <a:pPr marL="982663" indent="-982663" algn="ctr">
              <a:defRPr/>
            </a:pPr>
            <a:r>
              <a:rPr lang="zh-TW" altLang="en-US" b="1" dirty="0" smtClean="0">
                <a:solidFill>
                  <a:srgbClr val="C00000"/>
                </a:solidFill>
              </a:rPr>
              <a:t>未</a:t>
            </a:r>
            <a:r>
              <a:rPr lang="zh-TW" altLang="en-US" b="1" dirty="0">
                <a:solidFill>
                  <a:srgbClr val="C00000"/>
                </a:solidFill>
              </a:rPr>
              <a:t>確認法人股東揭露之正確性</a:t>
            </a:r>
          </a:p>
        </p:txBody>
      </p:sp>
      <p:sp>
        <p:nvSpPr>
          <p:cNvPr id="94211"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779CC110-EFBE-48ED-8EE7-5081BE61987D}" type="slidenum">
              <a:rPr lang="zh-TW" altLang="en-US" smtClean="0"/>
              <a:pPr/>
              <a:t>43</a:t>
            </a:fld>
            <a:endParaRPr lang="zh-TW" altLang="en-US" dirty="0" smtClean="0"/>
          </a:p>
        </p:txBody>
      </p:sp>
      <p:sp>
        <p:nvSpPr>
          <p:cNvPr id="7" name="圓角矩形 7"/>
          <p:cNvSpPr>
            <a:spLocks noChangeArrowheads="1"/>
          </p:cNvSpPr>
          <p:nvPr/>
        </p:nvSpPr>
        <p:spPr bwMode="auto">
          <a:xfrm>
            <a:off x="993526" y="1340768"/>
            <a:ext cx="8286921" cy="1296144"/>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a:lstStyle/>
          <a:p>
            <a:pPr>
              <a:defRPr/>
            </a:pPr>
            <a:r>
              <a:rPr lang="zh-TW" altLang="zh-TW" sz="2200" dirty="0">
                <a:latin typeface="標楷體" panose="03000509000000000000" pitchFamily="65" charset="-120"/>
                <a:ea typeface="標楷體" panose="03000509000000000000" pitchFamily="65" charset="-120"/>
              </a:rPr>
              <a:t>申請公司</a:t>
            </a:r>
            <a:r>
              <a:rPr lang="zh-TW" altLang="en-US" sz="2200" dirty="0">
                <a:latin typeface="標楷體" panose="03000509000000000000" pitchFamily="65" charset="-120"/>
                <a:ea typeface="標楷體" panose="03000509000000000000" pitchFamily="65" charset="-120"/>
              </a:rPr>
              <a:t>前十大法人股東之主要股東為法人，</a:t>
            </a:r>
            <a:endParaRPr lang="en-US" altLang="zh-TW" sz="2200" dirty="0">
              <a:latin typeface="標楷體" panose="03000509000000000000" pitchFamily="65" charset="-120"/>
              <a:ea typeface="標楷體" panose="03000509000000000000" pitchFamily="65" charset="-120"/>
            </a:endParaRPr>
          </a:p>
          <a:p>
            <a:pPr>
              <a:defRPr/>
            </a:pPr>
            <a:r>
              <a:rPr lang="zh-TW" altLang="en-US" sz="2200" dirty="0">
                <a:latin typeface="標楷體" panose="03000509000000000000" pitchFamily="65" charset="-120"/>
                <a:ea typeface="標楷體" panose="03000509000000000000" pitchFamily="65" charset="-120"/>
              </a:rPr>
              <a:t>有以法人身份投資該公司之股東，但推薦證券商</a:t>
            </a:r>
            <a:r>
              <a:rPr lang="zh-TW" altLang="en-US" sz="2200" b="1" dirty="0">
                <a:latin typeface="標楷體" panose="03000509000000000000" pitchFamily="65" charset="-120"/>
                <a:ea typeface="標楷體" panose="03000509000000000000" pitchFamily="65" charset="-120"/>
              </a:rPr>
              <a:t>未取得佐證資料以確認法人股東之主要股東揭露正確性</a:t>
            </a:r>
            <a:r>
              <a:rPr lang="zh-TW" altLang="en-US" sz="2200" dirty="0">
                <a:latin typeface="標楷體" panose="03000509000000000000" pitchFamily="65" charset="-120"/>
                <a:ea typeface="標楷體" panose="03000509000000000000" pitchFamily="65" charset="-120"/>
              </a:rPr>
              <a:t>。</a:t>
            </a:r>
          </a:p>
        </p:txBody>
      </p:sp>
      <p:sp>
        <p:nvSpPr>
          <p:cNvPr id="9" name="圓角矩形 8"/>
          <p:cNvSpPr/>
          <p:nvPr/>
        </p:nvSpPr>
        <p:spPr bwMode="auto">
          <a:xfrm>
            <a:off x="855512" y="3140969"/>
            <a:ext cx="8424936" cy="2376622"/>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spcBef>
                <a:spcPts val="1200"/>
              </a:spcBef>
              <a:defRPr/>
            </a:pPr>
            <a:r>
              <a:rPr lang="zh-TW" altLang="en-US" sz="2200" u="sng" dirty="0">
                <a:solidFill>
                  <a:schemeClr val="tx1"/>
                </a:solidFill>
                <a:latin typeface="標楷體" panose="03000509000000000000" pitchFamily="65" charset="-120"/>
                <a:ea typeface="標楷體" panose="03000509000000000000" pitchFamily="65" charset="-120"/>
              </a:rPr>
              <a:t>評估重點</a:t>
            </a:r>
            <a:endParaRPr lang="en-US" altLang="zh-TW" sz="2200" u="sng" dirty="0">
              <a:solidFill>
                <a:schemeClr val="tx1"/>
              </a:solidFill>
              <a:latin typeface="標楷體" panose="03000509000000000000" pitchFamily="65" charset="-120"/>
              <a:ea typeface="標楷體" panose="03000509000000000000" pitchFamily="65" charset="-120"/>
            </a:endParaRPr>
          </a:p>
          <a:p>
            <a:pPr marL="177800" indent="-177800">
              <a:spcBef>
                <a:spcPts val="1200"/>
              </a:spcBef>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採取必要之查核程序以瞭解該公司</a:t>
            </a:r>
            <a:r>
              <a:rPr lang="zh-TW" altLang="en-US" sz="2000" b="1" dirty="0">
                <a:solidFill>
                  <a:srgbClr val="FF0000"/>
                </a:solidFill>
                <a:latin typeface="標楷體" panose="03000509000000000000" pitchFamily="65" charset="-120"/>
                <a:ea typeface="標楷體" panose="03000509000000000000" pitchFamily="65" charset="-120"/>
              </a:rPr>
              <a:t>法人股東之最終股東身份及背景</a:t>
            </a:r>
            <a:r>
              <a:rPr lang="zh-TW" altLang="en-US" sz="2000" dirty="0">
                <a:solidFill>
                  <a:schemeClr val="tx1"/>
                </a:solidFill>
                <a:latin typeface="標楷體" panose="03000509000000000000" pitchFamily="65" charset="-120"/>
                <a:ea typeface="標楷體" panose="03000509000000000000" pitchFamily="65" charset="-120"/>
              </a:rPr>
              <a:t>，並於審查報告正確揭露該公司法人股東之主要股東。</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spcBef>
                <a:spcPts val="1200"/>
              </a:spcBef>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評估該法人股東及其最終股東與該公司關係，是否有以他人名義持有股份，及是否有證交法</a:t>
            </a:r>
            <a:r>
              <a:rPr lang="en-US" altLang="zh-TW" sz="2000" dirty="0">
                <a:solidFill>
                  <a:schemeClr val="tx1"/>
                </a:solidFill>
                <a:latin typeface="標楷體" panose="03000509000000000000" pitchFamily="65" charset="-120"/>
                <a:ea typeface="標楷體" panose="03000509000000000000" pitchFamily="65" charset="-120"/>
              </a:rPr>
              <a:t>43</a:t>
            </a:r>
            <a:r>
              <a:rPr lang="zh-TW" altLang="en-US" sz="2000" dirty="0">
                <a:solidFill>
                  <a:schemeClr val="tx1"/>
                </a:solidFill>
                <a:latin typeface="標楷體" panose="03000509000000000000" pitchFamily="65" charset="-120"/>
                <a:ea typeface="標楷體" panose="03000509000000000000" pitchFamily="65" charset="-120"/>
              </a:rPr>
              <a:t>條之</a:t>
            </a: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及</a:t>
            </a:r>
            <a:r>
              <a:rPr lang="zh-TW" altLang="en-US" sz="2000" b="1" dirty="0">
                <a:solidFill>
                  <a:srgbClr val="FF0000"/>
                </a:solidFill>
                <a:latin typeface="標楷體" panose="03000509000000000000" pitchFamily="65" charset="-120"/>
                <a:ea typeface="標楷體" panose="03000509000000000000" pitchFamily="65" charset="-120"/>
              </a:rPr>
              <a:t>內部人</a:t>
            </a:r>
            <a:r>
              <a:rPr lang="zh-TW" altLang="en-US" sz="2000" dirty="0">
                <a:solidFill>
                  <a:schemeClr val="tx1"/>
                </a:solidFill>
                <a:latin typeface="標楷體" panose="03000509000000000000" pitchFamily="65" charset="-120"/>
                <a:ea typeface="標楷體" panose="03000509000000000000" pitchFamily="65" charset="-120"/>
              </a:rPr>
              <a:t>申報義務。</a:t>
            </a:r>
            <a:endParaRPr lang="en-US" altLang="zh-TW" sz="2000" dirty="0">
              <a:solidFill>
                <a:schemeClr val="tx1"/>
              </a:solidFill>
              <a:latin typeface="標楷體" panose="03000509000000000000" pitchFamily="65" charset="-120"/>
              <a:ea typeface="標楷體" panose="03000509000000000000" pitchFamily="65" charset="-120"/>
            </a:endParaRPr>
          </a:p>
          <a:p>
            <a:pPr>
              <a:defRPr/>
            </a:pPr>
            <a:endParaRPr lang="en-US" altLang="zh-TW" sz="2000" dirty="0">
              <a:solidFill>
                <a:schemeClr val="tx1"/>
              </a:solidFill>
              <a:latin typeface="標楷體" panose="03000509000000000000" pitchFamily="65" charset="-120"/>
              <a:ea typeface="標楷體" panose="03000509000000000000" pitchFamily="65" charset="-120"/>
              <a:cs typeface="Times New Roman" pitchFamily="18" charset="0"/>
            </a:endParaRPr>
          </a:p>
        </p:txBody>
      </p:sp>
      <p:sp>
        <p:nvSpPr>
          <p:cNvPr id="11" name="向左箭號 10"/>
          <p:cNvSpPr/>
          <p:nvPr/>
        </p:nvSpPr>
        <p:spPr>
          <a:xfrm rot="16200861">
            <a:off x="4567957" y="2608463"/>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0181" y="404664"/>
            <a:ext cx="8937625" cy="725488"/>
          </a:xfrm>
        </p:spPr>
        <p:txBody>
          <a:bodyPr anchor="ctr">
            <a:noAutofit/>
          </a:bodyPr>
          <a:lstStyle/>
          <a:p>
            <a:pPr marL="982663" indent="-982663" algn="ctr">
              <a:defRPr/>
            </a:pPr>
            <a:r>
              <a:rPr lang="zh-TW" altLang="en-US" b="1" dirty="0" smtClean="0">
                <a:solidFill>
                  <a:srgbClr val="C00000"/>
                </a:solidFill>
              </a:rPr>
              <a:t>「</a:t>
            </a:r>
            <a:r>
              <a:rPr lang="zh-TW" altLang="en-US" b="1" dirty="0">
                <a:solidFill>
                  <a:srgbClr val="C00000"/>
                </a:solidFill>
              </a:rPr>
              <a:t>無形資產</a:t>
            </a:r>
            <a:r>
              <a:rPr lang="en-US" altLang="zh-TW" b="1" dirty="0">
                <a:solidFill>
                  <a:srgbClr val="C00000"/>
                </a:solidFill>
              </a:rPr>
              <a:t>-</a:t>
            </a:r>
            <a:r>
              <a:rPr lang="zh-TW" altLang="en-US" b="1" dirty="0">
                <a:solidFill>
                  <a:srgbClr val="C00000"/>
                </a:solidFill>
              </a:rPr>
              <a:t>專門技術」減損</a:t>
            </a:r>
          </a:p>
        </p:txBody>
      </p:sp>
      <p:sp>
        <p:nvSpPr>
          <p:cNvPr id="95235"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48CA752C-68C9-41A5-A771-BBC20D5D6F0E}" type="slidenum">
              <a:rPr lang="zh-TW" altLang="en-US" smtClean="0"/>
              <a:pPr/>
              <a:t>44</a:t>
            </a:fld>
            <a:endParaRPr lang="zh-TW" altLang="en-US" smtClean="0"/>
          </a:p>
        </p:txBody>
      </p:sp>
      <p:sp>
        <p:nvSpPr>
          <p:cNvPr id="7" name="圓角矩形 7"/>
          <p:cNvSpPr>
            <a:spLocks noChangeArrowheads="1"/>
          </p:cNvSpPr>
          <p:nvPr/>
        </p:nvSpPr>
        <p:spPr bwMode="auto">
          <a:xfrm>
            <a:off x="920552" y="1268760"/>
            <a:ext cx="7956884" cy="1008112"/>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a:lstStyle/>
          <a:p>
            <a:pPr>
              <a:defRPr/>
            </a:pPr>
            <a:r>
              <a:rPr kumimoji="0" lang="zh-TW" altLang="en-US" sz="2400" dirty="0" smtClean="0">
                <a:solidFill>
                  <a:prstClr val="black"/>
                </a:solidFill>
                <a:latin typeface="標楷體" pitchFamily="65" charset="-120"/>
                <a:ea typeface="標楷體" pitchFamily="65" charset="-120"/>
              </a:rPr>
              <a:t>申請</a:t>
            </a:r>
            <a:r>
              <a:rPr kumimoji="0" lang="zh-TW" altLang="en-US" sz="2400" dirty="0">
                <a:solidFill>
                  <a:prstClr val="black"/>
                </a:solidFill>
                <a:latin typeface="標楷體" pitchFamily="65" charset="-120"/>
                <a:ea typeface="標楷體" pitchFamily="65" charset="-120"/>
              </a:rPr>
              <a:t>公司取得專門技術開發新產品，並帳載「無形資產</a:t>
            </a:r>
            <a:r>
              <a:rPr kumimoji="0" lang="en-US" altLang="en-US" sz="2400" dirty="0">
                <a:solidFill>
                  <a:prstClr val="black"/>
                </a:solidFill>
                <a:latin typeface="標楷體" pitchFamily="65" charset="-120"/>
                <a:ea typeface="標楷體" pitchFamily="65" charset="-120"/>
              </a:rPr>
              <a:t>-</a:t>
            </a:r>
            <a:r>
              <a:rPr kumimoji="0" lang="zh-TW" altLang="en-US" sz="2400" dirty="0">
                <a:solidFill>
                  <a:prstClr val="black"/>
                </a:solidFill>
                <a:latin typeface="標楷體" pitchFamily="65" charset="-120"/>
                <a:ea typeface="標楷體" pitchFamily="65" charset="-120"/>
              </a:rPr>
              <a:t>專門技術」，惟截至送件時，該項專門技術仍未商品化</a:t>
            </a:r>
            <a:r>
              <a:rPr lang="zh-TW" altLang="en-US" sz="2400" dirty="0">
                <a:latin typeface="標楷體" pitchFamily="65" charset="-120"/>
                <a:ea typeface="標楷體" pitchFamily="65" charset="-120"/>
              </a:rPr>
              <a:t>。</a:t>
            </a:r>
          </a:p>
        </p:txBody>
      </p:sp>
      <p:sp>
        <p:nvSpPr>
          <p:cNvPr id="95239" name="向下箭號 9"/>
          <p:cNvSpPr>
            <a:spLocks noChangeArrowheads="1"/>
          </p:cNvSpPr>
          <p:nvPr/>
        </p:nvSpPr>
        <p:spPr bwMode="auto">
          <a:xfrm>
            <a:off x="3746501" y="3571877"/>
            <a:ext cx="3043238"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sz="1800" b="1">
                <a:latin typeface="標楷體" pitchFamily="65" charset="-120"/>
                <a:ea typeface="標楷體" pitchFamily="65" charset="-120"/>
              </a:rPr>
              <a:t>審查重點</a:t>
            </a:r>
          </a:p>
        </p:txBody>
      </p:sp>
      <p:sp>
        <p:nvSpPr>
          <p:cNvPr id="9" name="圓角矩形 8"/>
          <p:cNvSpPr/>
          <p:nvPr/>
        </p:nvSpPr>
        <p:spPr bwMode="auto">
          <a:xfrm>
            <a:off x="920552" y="3068961"/>
            <a:ext cx="7956884" cy="201622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zh-TW" altLang="en-US" sz="2400" u="sng" dirty="0">
                <a:solidFill>
                  <a:schemeClr val="tx1"/>
                </a:solidFill>
                <a:latin typeface="Times New Roman" panose="02020603050405020304" pitchFamily="18" charset="0"/>
                <a:ea typeface="標楷體" pitchFamily="65" charset="-120"/>
                <a:cs typeface="Times New Roman" panose="02020603050405020304" pitchFamily="18" charset="0"/>
              </a:rPr>
              <a:t>評估重點</a:t>
            </a:r>
            <a:endParaRPr lang="en-US" altLang="zh-TW" sz="2400" u="sng" dirty="0">
              <a:solidFill>
                <a:schemeClr val="tx1"/>
              </a:solidFill>
              <a:latin typeface="Times New Roman" panose="02020603050405020304" pitchFamily="18" charset="0"/>
              <a:ea typeface="標楷體" pitchFamily="65" charset="-120"/>
              <a:cs typeface="Times New Roman" panose="02020603050405020304" pitchFamily="18" charset="0"/>
            </a:endParaRPr>
          </a:p>
          <a:p>
            <a:pPr marL="261938" indent="-261938">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zh-TW" sz="2000" dirty="0">
                <a:solidFill>
                  <a:schemeClr val="tx1"/>
                </a:solidFill>
                <a:latin typeface="標楷體" panose="03000509000000000000" pitchFamily="65" charset="-120"/>
                <a:ea typeface="標楷體" panose="03000509000000000000" pitchFamily="65" charset="-120"/>
              </a:rPr>
              <a:t>瞭解</a:t>
            </a:r>
            <a:r>
              <a:rPr lang="zh-TW" altLang="en-US" sz="2000" dirty="0">
                <a:solidFill>
                  <a:schemeClr val="tx1"/>
                </a:solidFill>
                <a:latin typeface="標楷體" panose="03000509000000000000" pitchFamily="65" charset="-120"/>
                <a:ea typeface="標楷體" panose="03000509000000000000" pitchFamily="65" charset="-120"/>
              </a:rPr>
              <a:t>該公司取得專門技術方式及認列無形資產之合理性</a:t>
            </a:r>
            <a:r>
              <a:rPr lang="zh-TW" altLang="zh-TW" sz="2000" dirty="0">
                <a:solidFill>
                  <a:schemeClr val="tx1"/>
                </a:solidFill>
                <a:latin typeface="標楷體" panose="03000509000000000000" pitchFamily="65" charset="-120"/>
                <a:ea typeface="標楷體" panose="03000509000000000000" pitchFamily="65" charset="-120"/>
              </a:rPr>
              <a:t>。</a:t>
            </a:r>
          </a:p>
          <a:p>
            <a:pPr marL="261938" indent="-261938">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瞭解該公司以專門技術開發商品之計畫時程及目前執行情形</a:t>
            </a:r>
            <a:r>
              <a:rPr lang="zh-TW" altLang="zh-TW" sz="2000" dirty="0">
                <a:solidFill>
                  <a:schemeClr val="tx1"/>
                </a:solidFill>
                <a:latin typeface="標楷體" panose="03000509000000000000" pitchFamily="65" charset="-120"/>
                <a:ea typeface="標楷體" panose="03000509000000000000" pitchFamily="65" charset="-120"/>
              </a:rPr>
              <a:t>。</a:t>
            </a:r>
            <a:endParaRPr lang="en-US" altLang="zh-TW" sz="2000" dirty="0">
              <a:solidFill>
                <a:schemeClr val="tx1"/>
              </a:solidFill>
              <a:latin typeface="標楷體" panose="03000509000000000000" pitchFamily="65" charset="-120"/>
              <a:ea typeface="標楷體" panose="03000509000000000000" pitchFamily="65" charset="-120"/>
            </a:endParaRPr>
          </a:p>
          <a:p>
            <a:pPr marL="261938" indent="-261938">
              <a:defRPr/>
            </a:pPr>
            <a:r>
              <a:rPr lang="en-US" altLang="zh-TW" sz="2000" dirty="0">
                <a:solidFill>
                  <a:schemeClr val="tx1"/>
                </a:solidFill>
                <a:latin typeface="標楷體" panose="03000509000000000000" pitchFamily="65" charset="-120"/>
                <a:ea typeface="標楷體" panose="03000509000000000000" pitchFamily="65" charset="-120"/>
              </a:rPr>
              <a:t>3.</a:t>
            </a:r>
            <a:r>
              <a:rPr lang="zh-TW" altLang="en-US" sz="2000" dirty="0">
                <a:solidFill>
                  <a:schemeClr val="tx1"/>
                </a:solidFill>
                <a:latin typeface="標楷體" panose="03000509000000000000" pitchFamily="65" charset="-120"/>
                <a:ea typeface="標楷體" panose="03000509000000000000" pitchFamily="65" charset="-120"/>
              </a:rPr>
              <a:t>瞭解該公司對</a:t>
            </a:r>
            <a:r>
              <a:rPr lang="zh-TW" altLang="en-US" sz="2000" b="1" dirty="0">
                <a:solidFill>
                  <a:srgbClr val="FF0000"/>
                </a:solidFill>
                <a:latin typeface="標楷體" panose="03000509000000000000" pitchFamily="65" charset="-120"/>
                <a:ea typeface="標楷體" panose="03000509000000000000" pitchFamily="65" charset="-120"/>
              </a:rPr>
              <a:t>「無形資產</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en-US" sz="2000" b="1" dirty="0">
                <a:solidFill>
                  <a:srgbClr val="FF0000"/>
                </a:solidFill>
                <a:latin typeface="標楷體" panose="03000509000000000000" pitchFamily="65" charset="-120"/>
                <a:ea typeface="標楷體" panose="03000509000000000000" pitchFamily="65" charset="-120"/>
              </a:rPr>
              <a:t>專門技術」減損評估所採假設基礎之合理性。</a:t>
            </a:r>
          </a:p>
          <a:p>
            <a:pPr>
              <a:defRPr/>
            </a:pPr>
            <a:endParaRPr lang="en-US" altLang="zh-TW" sz="2400" dirty="0">
              <a:latin typeface="Times New Roman" pitchFamily="18" charset="0"/>
              <a:ea typeface="標楷體" pitchFamily="65" charset="-120"/>
              <a:cs typeface="Times New Roman" pitchFamily="18" charset="0"/>
            </a:endParaRPr>
          </a:p>
        </p:txBody>
      </p:sp>
      <p:sp>
        <p:nvSpPr>
          <p:cNvPr id="8" name="向左箭號 7"/>
          <p:cNvSpPr/>
          <p:nvPr/>
        </p:nvSpPr>
        <p:spPr>
          <a:xfrm rot="16200861">
            <a:off x="4548021" y="2321980"/>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6536" y="461799"/>
            <a:ext cx="8280920" cy="725488"/>
          </a:xfrm>
        </p:spPr>
        <p:txBody>
          <a:bodyPr anchor="ctr">
            <a:noAutofit/>
          </a:bodyPr>
          <a:lstStyle/>
          <a:p>
            <a:pPr marL="982663" indent="-982663" algn="ctr">
              <a:defRPr/>
            </a:pPr>
            <a:r>
              <a:rPr lang="zh-TW" altLang="en-US" b="1" dirty="0" smtClean="0">
                <a:solidFill>
                  <a:srgbClr val="C00000"/>
                </a:solidFill>
              </a:rPr>
              <a:t>支付</a:t>
            </a:r>
            <a:r>
              <a:rPr lang="zh-TW" altLang="en-US" b="1" dirty="0">
                <a:solidFill>
                  <a:srgbClr val="C00000"/>
                </a:solidFill>
              </a:rPr>
              <a:t>佣金相關管理機制</a:t>
            </a:r>
          </a:p>
        </p:txBody>
      </p:sp>
      <p:sp>
        <p:nvSpPr>
          <p:cNvPr id="96259"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AD883B99-5657-44DE-ACA8-D485D15C2755}" type="slidenum">
              <a:rPr lang="zh-TW" altLang="en-US" smtClean="0"/>
              <a:pPr/>
              <a:t>45</a:t>
            </a:fld>
            <a:endParaRPr lang="zh-TW" altLang="en-US" smtClean="0"/>
          </a:p>
        </p:txBody>
      </p:sp>
      <p:sp>
        <p:nvSpPr>
          <p:cNvPr id="7" name="圓角矩形 7"/>
          <p:cNvSpPr>
            <a:spLocks noChangeArrowheads="1"/>
          </p:cNvSpPr>
          <p:nvPr/>
        </p:nvSpPr>
        <p:spPr bwMode="auto">
          <a:xfrm>
            <a:off x="848544" y="1196752"/>
            <a:ext cx="8255731" cy="1656184"/>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kumimoji="0" lang="zh-TW" altLang="en-US" sz="2000" u="sng" dirty="0">
                <a:solidFill>
                  <a:prstClr val="black"/>
                </a:solidFill>
                <a:latin typeface="標楷體" pitchFamily="65" charset="-120"/>
                <a:ea typeface="標楷體" pitchFamily="65" charset="-120"/>
              </a:rPr>
              <a:t>問題</a:t>
            </a:r>
            <a:endParaRPr lang="en-US" altLang="zh-TW" sz="2000" dirty="0">
              <a:latin typeface="標楷體" pitchFamily="65" charset="-120"/>
              <a:ea typeface="標楷體" pitchFamily="65" charset="-120"/>
            </a:endParaRPr>
          </a:p>
          <a:p>
            <a:pPr>
              <a:defRPr/>
            </a:pPr>
            <a:r>
              <a:rPr lang="zh-TW" altLang="zh-TW" sz="2000" dirty="0">
                <a:latin typeface="標楷體" pitchFamily="65" charset="-120"/>
                <a:ea typeface="標楷體" pitchFamily="65" charset="-120"/>
              </a:rPr>
              <a:t>申請公司</a:t>
            </a:r>
            <a:r>
              <a:rPr lang="zh-TW" altLang="en-US" sz="2000" dirty="0">
                <a:latin typeface="標楷體" pitchFamily="65" charset="-120"/>
                <a:ea typeface="標楷體" pitchFamily="65" charset="-120"/>
              </a:rPr>
              <a:t>直接支付佣金予重要客戶之高階主管，未與佣金收受者簽訂佣金合約，除佣金真實去向無法確定外，公司內部亦未訂定相關管理辦法，內控作業顯有缺失，且似有違反誠信經營守則之情事，另會計師亦未</a:t>
            </a:r>
            <a:r>
              <a:rPr lang="zh-TW" altLang="en-US" sz="2000" dirty="0">
                <a:latin typeface="Times New Roman" pitchFamily="18" charset="0"/>
                <a:ea typeface="標楷體" pitchFamily="65" charset="-120"/>
                <a:cs typeface="Times New Roman" pitchFamily="18" charset="0"/>
              </a:rPr>
              <a:t>針對佣金科目進行查核</a:t>
            </a:r>
            <a:r>
              <a:rPr lang="zh-TW" altLang="en-US" sz="2000" dirty="0">
                <a:latin typeface="標楷體" pitchFamily="65" charset="-120"/>
                <a:ea typeface="標楷體" pitchFamily="65" charset="-120"/>
              </a:rPr>
              <a:t>。</a:t>
            </a:r>
          </a:p>
        </p:txBody>
      </p:sp>
      <p:sp>
        <p:nvSpPr>
          <p:cNvPr id="96263" name="向下箭號 9"/>
          <p:cNvSpPr>
            <a:spLocks noChangeArrowheads="1"/>
          </p:cNvSpPr>
          <p:nvPr/>
        </p:nvSpPr>
        <p:spPr bwMode="auto">
          <a:xfrm>
            <a:off x="3746501" y="3571877"/>
            <a:ext cx="3043238"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sz="1800" b="1">
                <a:latin typeface="標楷體" pitchFamily="65" charset="-120"/>
                <a:ea typeface="標楷體" pitchFamily="65" charset="-120"/>
              </a:rPr>
              <a:t>審查重點</a:t>
            </a:r>
          </a:p>
        </p:txBody>
      </p:sp>
      <p:sp>
        <p:nvSpPr>
          <p:cNvPr id="9" name="圓角矩形 8"/>
          <p:cNvSpPr/>
          <p:nvPr/>
        </p:nvSpPr>
        <p:spPr bwMode="auto">
          <a:xfrm>
            <a:off x="784439" y="3409484"/>
            <a:ext cx="8424936" cy="297184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zh-TW" altLang="en-US" sz="2200" u="sng" dirty="0">
                <a:solidFill>
                  <a:schemeClr val="tx1"/>
                </a:solidFill>
                <a:latin typeface="標楷體" pitchFamily="65" charset="-120"/>
                <a:ea typeface="標楷體" pitchFamily="65" charset="-120"/>
              </a:rPr>
              <a:t>評估重點</a:t>
            </a:r>
            <a:endParaRPr lang="en-US" altLang="zh-TW" sz="2200" u="sng" dirty="0">
              <a:solidFill>
                <a:schemeClr val="tx1"/>
              </a:solidFill>
              <a:latin typeface="標楷體" pitchFamily="65" charset="-120"/>
              <a:ea typeface="標楷體"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瞭解公司是否訂定佣金作業辦法及落實執行。</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瞭解佣金收受者之背景，若收受者為客戶主管，則需評估申請公司是否有違反誠信經營守則之情事。</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3.</a:t>
            </a:r>
            <a:r>
              <a:rPr lang="zh-TW" altLang="en-US" sz="2000" dirty="0">
                <a:solidFill>
                  <a:schemeClr val="tx1"/>
                </a:solidFill>
                <a:latin typeface="標楷體" panose="03000509000000000000" pitchFamily="65" charset="-120"/>
                <a:ea typeface="標楷體" panose="03000509000000000000" pitchFamily="65" charset="-120"/>
              </a:rPr>
              <a:t>會計師及券商應針對佣金科目採行必要之查核程序。</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a:defRPr/>
            </a:pPr>
            <a:r>
              <a:rPr lang="en-US" altLang="zh-TW" sz="2000" dirty="0">
                <a:solidFill>
                  <a:schemeClr val="tx1"/>
                </a:solidFill>
                <a:latin typeface="標楷體" panose="03000509000000000000" pitchFamily="65" charset="-120"/>
                <a:ea typeface="標楷體" panose="03000509000000000000" pitchFamily="65" charset="-120"/>
              </a:rPr>
              <a:t>4.</a:t>
            </a:r>
            <a:r>
              <a:rPr lang="zh-TW" altLang="en-US" sz="2000" dirty="0">
                <a:solidFill>
                  <a:srgbClr val="FF0000"/>
                </a:solidFill>
                <a:latin typeface="標楷體" panose="03000509000000000000" pitchFamily="65" charset="-120"/>
                <a:ea typeface="標楷體" panose="03000509000000000000" pitchFamily="65" charset="-120"/>
              </a:rPr>
              <a:t>瞭解公司與佣金收受者是否訂定佣金合約，規範支付條件等事項。</a:t>
            </a:r>
            <a:endParaRPr lang="en-US" altLang="zh-TW" sz="2000" dirty="0">
              <a:solidFill>
                <a:srgbClr val="FF0000"/>
              </a:solidFill>
              <a:latin typeface="標楷體" panose="03000509000000000000" pitchFamily="65" charset="-120"/>
              <a:ea typeface="標楷體" panose="03000509000000000000" pitchFamily="65" charset="-120"/>
            </a:endParaRPr>
          </a:p>
          <a:p>
            <a:pPr marL="177800" indent="-177800">
              <a:defRPr/>
            </a:pPr>
            <a:r>
              <a:rPr lang="en-US" altLang="zh-TW" sz="2000" dirty="0">
                <a:solidFill>
                  <a:srgbClr val="FF0000"/>
                </a:solidFill>
                <a:latin typeface="標楷體" panose="03000509000000000000" pitchFamily="65" charset="-120"/>
                <a:ea typeface="標楷體" panose="03000509000000000000"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瞭解佣金支付對營收之貢獻，據以評估支付金額之必要性及合理性，並參酌同業情形綜合研判。</a:t>
            </a:r>
          </a:p>
          <a:p>
            <a:pPr>
              <a:defRPr/>
            </a:pPr>
            <a:endParaRPr lang="en-US" altLang="zh-TW" sz="2000" dirty="0">
              <a:latin typeface="Times New Roman" pitchFamily="18" charset="0"/>
              <a:ea typeface="標楷體" pitchFamily="65" charset="-120"/>
              <a:cs typeface="Times New Roman" pitchFamily="18" charset="0"/>
            </a:endParaRPr>
          </a:p>
        </p:txBody>
      </p:sp>
      <p:sp>
        <p:nvSpPr>
          <p:cNvPr id="8" name="向左箭號 7"/>
          <p:cNvSpPr/>
          <p:nvPr/>
        </p:nvSpPr>
        <p:spPr>
          <a:xfrm rot="16200861">
            <a:off x="4615488" y="2826036"/>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484294"/>
            <a:ext cx="8971537" cy="1008112"/>
          </a:xfrm>
        </p:spPr>
        <p:txBody>
          <a:bodyPr>
            <a:noAutofit/>
          </a:bodyPr>
          <a:lstStyle/>
          <a:p>
            <a:pPr marL="982663" indent="-982663">
              <a:defRPr/>
            </a:pPr>
            <a:r>
              <a:rPr lang="zh-TW" altLang="en-US" sz="2800" b="1" dirty="0" smtClean="0">
                <a:solidFill>
                  <a:srgbClr val="C00000"/>
                </a:solidFill>
              </a:rPr>
              <a:t>申請</a:t>
            </a:r>
            <a:r>
              <a:rPr lang="zh-TW" altLang="en-US" sz="2800" b="1" dirty="0">
                <a:solidFill>
                  <a:srgbClr val="C00000"/>
                </a:solidFill>
              </a:rPr>
              <a:t>公司與董事所簽訂之合約，應</a:t>
            </a:r>
            <a:r>
              <a:rPr lang="zh-TW" altLang="zh-TW" sz="2800" b="1" dirty="0">
                <a:solidFill>
                  <a:srgbClr val="C00000"/>
                </a:solidFill>
              </a:rPr>
              <a:t>經董事會決議通過</a:t>
            </a:r>
            <a:r>
              <a:rPr lang="zh-TW" altLang="en-US" sz="2800" b="1" dirty="0">
                <a:solidFill>
                  <a:srgbClr val="C00000"/>
                </a:solidFill>
              </a:rPr>
              <a:t>，並由</a:t>
            </a:r>
            <a:r>
              <a:rPr lang="zh-TW" altLang="zh-TW" sz="2800" b="1" dirty="0" smtClean="0">
                <a:solidFill>
                  <a:srgbClr val="C00000"/>
                </a:solidFill>
              </a:rPr>
              <a:t>監察人代表</a:t>
            </a:r>
            <a:r>
              <a:rPr lang="zh-TW" altLang="zh-TW" sz="2800" b="1" dirty="0">
                <a:solidFill>
                  <a:srgbClr val="C00000"/>
                </a:solidFill>
              </a:rPr>
              <a:t>公司</a:t>
            </a:r>
            <a:r>
              <a:rPr lang="zh-TW" altLang="en-US" sz="2800" b="1" dirty="0">
                <a:solidFill>
                  <a:srgbClr val="C00000"/>
                </a:solidFill>
              </a:rPr>
              <a:t>簽約</a:t>
            </a:r>
          </a:p>
        </p:txBody>
      </p:sp>
      <p:sp>
        <p:nvSpPr>
          <p:cNvPr id="98307"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D195D9FF-044A-45A1-96E3-0A0CD8EF4C30}" type="slidenum">
              <a:rPr lang="zh-TW" altLang="en-US" smtClean="0"/>
              <a:pPr/>
              <a:t>46</a:t>
            </a:fld>
            <a:endParaRPr lang="zh-TW" altLang="en-US" smtClean="0"/>
          </a:p>
        </p:txBody>
      </p:sp>
      <p:sp>
        <p:nvSpPr>
          <p:cNvPr id="7" name="圓角矩形 7"/>
          <p:cNvSpPr>
            <a:spLocks noChangeArrowheads="1"/>
          </p:cNvSpPr>
          <p:nvPr/>
        </p:nvSpPr>
        <p:spPr bwMode="auto">
          <a:xfrm>
            <a:off x="632520" y="1484784"/>
            <a:ext cx="8328925" cy="1296144"/>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tabLst>
                <a:tab pos="6373813" algn="l"/>
                <a:tab pos="17400588" algn="l"/>
              </a:tabLst>
              <a:defRPr/>
            </a:pPr>
            <a:r>
              <a:rPr lang="zh-TW" altLang="en-US" sz="2000" dirty="0" smtClean="0">
                <a:latin typeface="標楷體" pitchFamily="65" charset="-120"/>
                <a:ea typeface="標楷體" pitchFamily="65" charset="-120"/>
              </a:rPr>
              <a:t>申請</a:t>
            </a:r>
            <a:r>
              <a:rPr lang="zh-TW" altLang="en-US" sz="2000" dirty="0">
                <a:latin typeface="標楷體" pitchFamily="65" charset="-120"/>
                <a:ea typeface="標楷體" pitchFamily="65" charset="-120"/>
              </a:rPr>
              <a:t>公司與其董事簽訂租賃契約，其決策程序僅經申請公司依其內部</a:t>
            </a:r>
            <a:endParaRPr lang="en-US" altLang="zh-TW" sz="2000" dirty="0">
              <a:latin typeface="標楷體" pitchFamily="65" charset="-120"/>
              <a:ea typeface="標楷體" pitchFamily="65" charset="-120"/>
            </a:endParaRPr>
          </a:p>
          <a:p>
            <a:pPr>
              <a:tabLst>
                <a:tab pos="6373813" algn="l"/>
                <a:tab pos="17400588" algn="l"/>
              </a:tabLst>
              <a:defRPr/>
            </a:pPr>
            <a:r>
              <a:rPr lang="zh-TW" altLang="en-US" sz="2000" dirty="0">
                <a:latin typeface="標楷體" pitchFamily="65" charset="-120"/>
                <a:ea typeface="標楷體" pitchFamily="65" charset="-120"/>
              </a:rPr>
              <a:t>核決權限表之規定由申請公司總經理簽核，並申請用印流程後，由申請</a:t>
            </a:r>
            <a:endParaRPr lang="en-US" altLang="zh-TW" sz="2000" dirty="0">
              <a:latin typeface="標楷體" pitchFamily="65" charset="-120"/>
              <a:ea typeface="標楷體" pitchFamily="65" charset="-120"/>
            </a:endParaRPr>
          </a:p>
          <a:p>
            <a:pPr>
              <a:tabLst>
                <a:tab pos="6373813" algn="l"/>
                <a:tab pos="17400588" algn="l"/>
              </a:tabLst>
              <a:defRPr/>
            </a:pPr>
            <a:r>
              <a:rPr lang="zh-TW" altLang="en-US" sz="2000" dirty="0">
                <a:latin typeface="標楷體" pitchFamily="65" charset="-120"/>
                <a:ea typeface="標楷體" pitchFamily="65" charset="-120"/>
              </a:rPr>
              <a:t>公司董事長代表申請公司與董事訂定契約。</a:t>
            </a:r>
          </a:p>
        </p:txBody>
      </p:sp>
      <p:sp>
        <p:nvSpPr>
          <p:cNvPr id="9" name="圓角矩形 8"/>
          <p:cNvSpPr/>
          <p:nvPr/>
        </p:nvSpPr>
        <p:spPr bwMode="auto">
          <a:xfrm>
            <a:off x="632520" y="3284984"/>
            <a:ext cx="8292921" cy="2448629"/>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lgn="ctr">
              <a:defRPr/>
            </a:pP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依證交法第</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14</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條之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涉及董事或監察人自身利害關係之事項</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273050">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應</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經董事會決議通過</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依公司法第</a:t>
            </a:r>
            <a:r>
              <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223</a:t>
            </a: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條</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董事為自己或他人與公司為買賣、借貸或</a:t>
            </a:r>
            <a:endPar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273050">
              <a:defRPr/>
            </a:pP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其他法律行為時，由監察人為公司之代表</a:t>
            </a:r>
            <a:r>
              <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向左箭號 5"/>
          <p:cNvSpPr/>
          <p:nvPr/>
        </p:nvSpPr>
        <p:spPr>
          <a:xfrm rot="16200861">
            <a:off x="4404005" y="2826037"/>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332656"/>
            <a:ext cx="9217024" cy="790303"/>
          </a:xfrm>
        </p:spPr>
        <p:txBody>
          <a:bodyPr anchor="ctr">
            <a:noAutofit/>
          </a:bodyPr>
          <a:lstStyle/>
          <a:p>
            <a:pPr algn="ctr">
              <a:defRPr/>
            </a:pPr>
            <a:r>
              <a:rPr lang="zh-TW" altLang="en-US" b="1" dirty="0" smtClean="0">
                <a:solidFill>
                  <a:srgbClr val="C00000"/>
                </a:solidFill>
              </a:rPr>
              <a:t>董事</a:t>
            </a:r>
            <a:r>
              <a:rPr lang="zh-TW" altLang="en-US" b="1" dirty="0">
                <a:solidFill>
                  <a:srgbClr val="C00000"/>
                </a:solidFill>
              </a:rPr>
              <a:t>轉讓持股超過選任時之</a:t>
            </a:r>
            <a:r>
              <a:rPr lang="en-US" altLang="zh-TW" b="1" dirty="0" smtClean="0">
                <a:solidFill>
                  <a:srgbClr val="C00000"/>
                </a:solidFill>
              </a:rPr>
              <a:t>1/2</a:t>
            </a:r>
            <a:r>
              <a:rPr lang="zh-TW" altLang="en-US" b="1" dirty="0" smtClean="0">
                <a:solidFill>
                  <a:srgbClr val="C00000"/>
                </a:solidFill>
              </a:rPr>
              <a:t>而</a:t>
            </a:r>
            <a:r>
              <a:rPr lang="zh-TW" altLang="en-US" b="1" dirty="0">
                <a:solidFill>
                  <a:srgbClr val="C00000"/>
                </a:solidFill>
              </a:rPr>
              <a:t>當然解任</a:t>
            </a:r>
          </a:p>
        </p:txBody>
      </p:sp>
      <p:sp>
        <p:nvSpPr>
          <p:cNvPr id="99331"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CAE5750E-12DE-4DDE-8D66-C37F1C19FD2E}" type="slidenum">
              <a:rPr lang="zh-TW" altLang="en-US" smtClean="0"/>
              <a:pPr/>
              <a:t>47</a:t>
            </a:fld>
            <a:endParaRPr lang="zh-TW" altLang="en-US" smtClean="0"/>
          </a:p>
        </p:txBody>
      </p:sp>
      <p:sp>
        <p:nvSpPr>
          <p:cNvPr id="6" name="圓角矩形 7"/>
          <p:cNvSpPr>
            <a:spLocks noChangeArrowheads="1"/>
          </p:cNvSpPr>
          <p:nvPr/>
        </p:nvSpPr>
        <p:spPr bwMode="auto">
          <a:xfrm>
            <a:off x="704528" y="1340768"/>
            <a:ext cx="8328925" cy="144051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ctr">
              <a:tabLst>
                <a:tab pos="6373813" algn="l"/>
                <a:tab pos="17400588" algn="l"/>
              </a:tabLst>
              <a:defRPr/>
            </a:pPr>
            <a:r>
              <a:rPr lang="zh-TW" altLang="en-US" sz="2000" u="sng" dirty="0">
                <a:latin typeface="Times New Roman" panose="02020603050405020304" pitchFamily="18" charset="0"/>
                <a:ea typeface="標楷體" pitchFamily="65" charset="-120"/>
                <a:cs typeface="Times New Roman" panose="02020603050405020304" pitchFamily="18" charset="0"/>
              </a:rPr>
              <a:t>問題</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申請公司董事長於補辦公開發行前，因股權規劃已轉讓持股超過選任時</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之</a:t>
            </a:r>
            <a:r>
              <a:rPr lang="en-US" altLang="zh-TW" sz="2000" dirty="0">
                <a:latin typeface="Times New Roman" panose="02020603050405020304" pitchFamily="18" charset="0"/>
                <a:ea typeface="標楷體" pitchFamily="65" charset="-120"/>
                <a:cs typeface="Times New Roman" panose="02020603050405020304" pitchFamily="18" charset="0"/>
              </a:rPr>
              <a:t>1/2</a:t>
            </a:r>
            <a:r>
              <a:rPr lang="zh-TW" altLang="en-US" sz="2000" dirty="0">
                <a:latin typeface="Times New Roman" panose="02020603050405020304" pitchFamily="18" charset="0"/>
                <a:ea typeface="標楷體" pitchFamily="65" charset="-120"/>
                <a:cs typeface="Times New Roman" panose="02020603050405020304" pitchFamily="18" charset="0"/>
              </a:rPr>
              <a:t>，嗣於公開發行後月餘，為符合興櫃股票掛牌標準，再次轉讓持股</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予推薦證券商。</a:t>
            </a:r>
          </a:p>
        </p:txBody>
      </p:sp>
      <p:sp>
        <p:nvSpPr>
          <p:cNvPr id="8" name="圓角矩形 7"/>
          <p:cNvSpPr/>
          <p:nvPr/>
        </p:nvSpPr>
        <p:spPr bwMode="auto">
          <a:xfrm>
            <a:off x="740532" y="3284984"/>
            <a:ext cx="8292921" cy="2736660"/>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en-US" sz="2000" dirty="0">
                <a:latin typeface="Times New Roman" panose="02020603050405020304" pitchFamily="18" charset="0"/>
                <a:ea typeface="標楷體" pitchFamily="65" charset="-120"/>
                <a:cs typeface="Times New Roman" panose="02020603050405020304" pitchFamily="18" charset="0"/>
              </a:rPr>
              <a:t>依公司法第</a:t>
            </a:r>
            <a:r>
              <a:rPr lang="en-US" altLang="zh-TW" sz="2000" dirty="0">
                <a:latin typeface="Times New Roman" panose="02020603050405020304" pitchFamily="18" charset="0"/>
                <a:ea typeface="標楷體" pitchFamily="65" charset="-120"/>
                <a:cs typeface="Times New Roman" panose="02020603050405020304" pitchFamily="18" charset="0"/>
              </a:rPr>
              <a:t>197</a:t>
            </a:r>
            <a:r>
              <a:rPr lang="zh-TW" altLang="en-US" sz="2000" dirty="0">
                <a:latin typeface="Times New Roman" panose="02020603050405020304" pitchFamily="18" charset="0"/>
                <a:ea typeface="標楷體" pitchFamily="65" charset="-120"/>
                <a:cs typeface="Times New Roman" panose="02020603050405020304" pitchFamily="18" charset="0"/>
              </a:rPr>
              <a:t>條第</a:t>
            </a: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en-US" sz="2000" dirty="0">
                <a:latin typeface="Times New Roman" panose="02020603050405020304" pitchFamily="18" charset="0"/>
                <a:ea typeface="標楷體" pitchFamily="65" charset="-120"/>
                <a:cs typeface="Times New Roman" panose="02020603050405020304" pitchFamily="18" charset="0"/>
              </a:rPr>
              <a:t>項，董事在任期中轉讓持股超過選任時之</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73050">
              <a:defRPr/>
            </a:pPr>
            <a:r>
              <a:rPr lang="zh-TW" altLang="en-US" sz="2000" dirty="0">
                <a:latin typeface="Times New Roman" panose="02020603050405020304" pitchFamily="18" charset="0"/>
                <a:ea typeface="標楷體" pitchFamily="65" charset="-120"/>
                <a:cs typeface="Times New Roman" panose="02020603050405020304" pitchFamily="18" charset="0"/>
              </a:rPr>
              <a:t>二分之一時，其董事當然解任之規定，</a:t>
            </a:r>
            <a:r>
              <a:rPr lang="zh-TW" altLang="en-US" sz="2000" u="sng" dirty="0">
                <a:solidFill>
                  <a:srgbClr val="FF0000"/>
                </a:solidFill>
                <a:latin typeface="Times New Roman" panose="02020603050405020304" pitchFamily="18" charset="0"/>
                <a:ea typeface="標楷體" pitchFamily="65" charset="-120"/>
                <a:cs typeface="Times New Roman" panose="02020603050405020304" pitchFamily="18" charset="0"/>
              </a:rPr>
              <a:t>僅適用於公開發行公司</a:t>
            </a:r>
            <a:r>
              <a:rPr lang="zh-TW" altLang="en-US" sz="2000" dirty="0">
                <a:latin typeface="Times New Roman" panose="02020603050405020304" pitchFamily="18" charset="0"/>
                <a:ea typeface="標楷體" pitchFamily="65" charset="-120"/>
                <a:cs typeface="Times New Roman" panose="02020603050405020304" pitchFamily="18" charset="0"/>
              </a:rPr>
              <a:t>，</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73050">
              <a:defRPr/>
            </a:pPr>
            <a:r>
              <a:rPr lang="zh-TW" altLang="en-US" sz="2000" dirty="0">
                <a:latin typeface="Times New Roman" panose="02020603050405020304" pitchFamily="18" charset="0"/>
                <a:ea typeface="標楷體" pitchFamily="65" charset="-120"/>
                <a:cs typeface="Times New Roman" panose="02020603050405020304" pitchFamily="18" charset="0"/>
              </a:rPr>
              <a:t>因此申請公司董事長補辦公開發行前轉讓持股之行為，不會導致</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73050">
              <a:defRPr/>
            </a:pPr>
            <a:r>
              <a:rPr lang="zh-TW" altLang="en-US" sz="2000" dirty="0">
                <a:latin typeface="Times New Roman" panose="02020603050405020304" pitchFamily="18" charset="0"/>
                <a:ea typeface="標楷體" pitchFamily="65" charset="-120"/>
                <a:cs typeface="Times New Roman" panose="02020603050405020304" pitchFamily="18" charset="0"/>
              </a:rPr>
              <a:t>當然解任董事一職。</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2.</a:t>
            </a:r>
            <a:r>
              <a:rPr lang="zh-TW" altLang="en-US" sz="2000" dirty="0">
                <a:latin typeface="Times New Roman" panose="02020603050405020304" pitchFamily="18" charset="0"/>
                <a:ea typeface="標楷體" pitchFamily="65" charset="-120"/>
                <a:cs typeface="Times New Roman" panose="02020603050405020304" pitchFamily="18" charset="0"/>
              </a:rPr>
              <a:t>惟於公司公開發行後，董事亦有轉讓持股之情事，則應</a:t>
            </a:r>
            <a:r>
              <a:rPr lang="zh-TW" altLang="en-US" sz="2000" u="sng" dirty="0">
                <a:solidFill>
                  <a:srgbClr val="FF0000"/>
                </a:solidFill>
                <a:latin typeface="Times New Roman" panose="02020603050405020304" pitchFamily="18" charset="0"/>
                <a:ea typeface="標楷體" pitchFamily="65" charset="-120"/>
                <a:cs typeface="Times New Roman" panose="02020603050405020304" pitchFamily="18" charset="0"/>
              </a:rPr>
              <a:t>併同公開發</a:t>
            </a:r>
            <a:endParaRPr lang="en-US" altLang="zh-TW" sz="2000" u="sng"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73050">
              <a:defRPr/>
            </a:pPr>
            <a:r>
              <a:rPr lang="zh-TW" altLang="en-US" sz="2000" u="sng" dirty="0">
                <a:solidFill>
                  <a:srgbClr val="FF0000"/>
                </a:solidFill>
                <a:latin typeface="Times New Roman" panose="02020603050405020304" pitchFamily="18" charset="0"/>
                <a:ea typeface="標楷體" pitchFamily="65" charset="-120"/>
                <a:cs typeface="Times New Roman" panose="02020603050405020304" pitchFamily="18" charset="0"/>
              </a:rPr>
              <a:t>行前之轉讓股份數</a:t>
            </a:r>
            <a:r>
              <a:rPr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累計計算是否超過選任時之二分之一。</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73050">
              <a:defRPr/>
            </a:pPr>
            <a:r>
              <a:rPr lang="en-US" altLang="zh-TW" sz="2000" dirty="0">
                <a:latin typeface="Times New Roman" panose="02020603050405020304" pitchFamily="18" charset="0"/>
                <a:ea typeface="標楷體" pitchFamily="65" charset="-120"/>
                <a:cs typeface="Times New Roman" panose="02020603050405020304" pitchFamily="18" charset="0"/>
              </a:rPr>
              <a:t>(92.5.6</a:t>
            </a:r>
            <a:r>
              <a:rPr lang="zh-TW" altLang="zh-TW" sz="2000" dirty="0">
                <a:latin typeface="Times New Roman" panose="02020603050405020304" pitchFamily="18" charset="0"/>
                <a:ea typeface="標楷體" pitchFamily="65" charset="-120"/>
                <a:cs typeface="Times New Roman" panose="02020603050405020304" pitchFamily="18" charset="0"/>
              </a:rPr>
              <a:t>經商字第</a:t>
            </a:r>
            <a:r>
              <a:rPr lang="en-US" altLang="zh-TW" sz="2000" dirty="0">
                <a:latin typeface="Times New Roman" panose="02020603050405020304" pitchFamily="18" charset="0"/>
                <a:ea typeface="標楷體" pitchFamily="65" charset="-120"/>
                <a:cs typeface="Times New Roman" panose="02020603050405020304" pitchFamily="18" charset="0"/>
              </a:rPr>
              <a:t> 09202092230 </a:t>
            </a:r>
            <a:r>
              <a:rPr lang="zh-TW" altLang="zh-TW" sz="2000" dirty="0">
                <a:latin typeface="Times New Roman" panose="02020603050405020304" pitchFamily="18" charset="0"/>
                <a:ea typeface="標楷體" pitchFamily="65" charset="-120"/>
                <a:cs typeface="Times New Roman" panose="02020603050405020304" pitchFamily="18" charset="0"/>
              </a:rPr>
              <a:t>號</a:t>
            </a:r>
            <a:r>
              <a:rPr lang="en-US" altLang="zh-TW" sz="2000" dirty="0">
                <a:latin typeface="Times New Roman" panose="02020603050405020304" pitchFamily="18" charset="0"/>
                <a:ea typeface="標楷體" pitchFamily="65" charset="-120"/>
                <a:cs typeface="Times New Roman" panose="02020603050405020304" pitchFamily="18" charset="0"/>
              </a:rPr>
              <a:t>)</a:t>
            </a:r>
          </a:p>
        </p:txBody>
      </p:sp>
      <p:sp>
        <p:nvSpPr>
          <p:cNvPr id="7" name="向左箭號 6"/>
          <p:cNvSpPr/>
          <p:nvPr/>
        </p:nvSpPr>
        <p:spPr>
          <a:xfrm rot="16200861">
            <a:off x="4545141" y="2736798"/>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332656"/>
            <a:ext cx="9217024" cy="790303"/>
          </a:xfrm>
        </p:spPr>
        <p:txBody>
          <a:bodyPr anchor="ctr">
            <a:noAutofit/>
          </a:bodyPr>
          <a:lstStyle/>
          <a:p>
            <a:pPr algn="ctr">
              <a:defRPr/>
            </a:pPr>
            <a:r>
              <a:rPr lang="zh-TW" altLang="en-US" b="1" dirty="0" smtClean="0">
                <a:solidFill>
                  <a:srgbClr val="C00000"/>
                </a:solidFill>
              </a:rPr>
              <a:t>內部控制未能有效執行</a:t>
            </a:r>
            <a:endParaRPr lang="zh-TW" altLang="en-US" b="1" dirty="0">
              <a:solidFill>
                <a:srgbClr val="C00000"/>
              </a:solidFill>
            </a:endParaRPr>
          </a:p>
        </p:txBody>
      </p:sp>
      <p:sp>
        <p:nvSpPr>
          <p:cNvPr id="99331"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CAE5750E-12DE-4DDE-8D66-C37F1C19FD2E}" type="slidenum">
              <a:rPr lang="zh-TW" altLang="en-US" smtClean="0"/>
              <a:pPr/>
              <a:t>48</a:t>
            </a:fld>
            <a:endParaRPr lang="zh-TW" altLang="en-US" smtClean="0"/>
          </a:p>
        </p:txBody>
      </p:sp>
      <p:sp>
        <p:nvSpPr>
          <p:cNvPr id="6" name="圓角矩形 7"/>
          <p:cNvSpPr>
            <a:spLocks noChangeArrowheads="1"/>
          </p:cNvSpPr>
          <p:nvPr/>
        </p:nvSpPr>
        <p:spPr bwMode="auto">
          <a:xfrm>
            <a:off x="704528" y="1340768"/>
            <a:ext cx="8328925" cy="144051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tabLst>
                <a:tab pos="6373813" algn="l"/>
                <a:tab pos="17400588" algn="l"/>
              </a:tabLst>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子公司高階主管隱匿自行設立新公司與子公司交易，並成為</a:t>
            </a:r>
            <a:endParaRPr lang="en-US" altLang="zh-TW" sz="2400" dirty="0" smtClean="0">
              <a:latin typeface="Times New Roman" panose="02020603050405020304" pitchFamily="18" charset="0"/>
              <a:ea typeface="標楷體" pitchFamily="65" charset="-120"/>
              <a:cs typeface="Times New Roman" panose="02020603050405020304" pitchFamily="18" charset="0"/>
            </a:endParaRPr>
          </a:p>
          <a:p>
            <a:pPr>
              <a:tabLst>
                <a:tab pos="6373813" algn="l"/>
                <a:tab pos="17400588" algn="l"/>
              </a:tabLst>
              <a:defRPr/>
            </a:pPr>
            <a:r>
              <a:rPr lang="zh-TW" altLang="en-US" sz="2400" dirty="0" smtClean="0">
                <a:latin typeface="Times New Roman" panose="02020603050405020304" pitchFamily="18" charset="0"/>
                <a:ea typeface="標楷體" pitchFamily="65" charset="-120"/>
                <a:cs typeface="Times New Roman" panose="02020603050405020304" pitchFamily="18" charset="0"/>
              </a:rPr>
              <a:t>子公司前十大銷售客戶，致母公司未揭露此關係人交易</a:t>
            </a:r>
            <a:endParaRPr lang="zh-TW" altLang="en-US" sz="2400" dirty="0">
              <a:latin typeface="Times New Roman" panose="02020603050405020304" pitchFamily="18" charset="0"/>
              <a:ea typeface="標楷體" pitchFamily="65" charset="-120"/>
              <a:cs typeface="Times New Roman" panose="02020603050405020304" pitchFamily="18" charset="0"/>
            </a:endParaRPr>
          </a:p>
        </p:txBody>
      </p:sp>
      <p:sp>
        <p:nvSpPr>
          <p:cNvPr id="8" name="圓角矩形 7"/>
          <p:cNvSpPr/>
          <p:nvPr/>
        </p:nvSpPr>
        <p:spPr bwMode="auto">
          <a:xfrm>
            <a:off x="740532" y="3284984"/>
            <a:ext cx="8292921" cy="165618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lvl="0"/>
            <a:r>
              <a:rPr lang="en-US" altLang="zh-TW" sz="2000" dirty="0" smtClean="0">
                <a:solidFill>
                  <a:schemeClr val="tx1"/>
                </a:solidFill>
                <a:latin typeface="標楷體" pitchFamily="65" charset="-120"/>
                <a:ea typeface="標楷體" pitchFamily="65" charset="-120"/>
              </a:rPr>
              <a:t>1.</a:t>
            </a:r>
            <a:r>
              <a:rPr lang="zh-TW" altLang="en-US" sz="2000" dirty="0" smtClean="0">
                <a:solidFill>
                  <a:schemeClr val="tx1"/>
                </a:solidFill>
                <a:latin typeface="標楷體" pitchFamily="65" charset="-120"/>
                <a:ea typeface="標楷體" pitchFamily="65" charset="-120"/>
              </a:rPr>
              <a:t>評估子公司新增主要客戶基本資料之真實性。</a:t>
            </a:r>
            <a:endParaRPr lang="en-US" altLang="zh-TW" sz="2000" dirty="0" smtClean="0">
              <a:solidFill>
                <a:schemeClr val="tx1"/>
              </a:solidFill>
              <a:latin typeface="標楷體" pitchFamily="65" charset="-120"/>
              <a:ea typeface="標楷體" pitchFamily="65" charset="-120"/>
            </a:endParaRPr>
          </a:p>
          <a:p>
            <a:pPr lvl="0"/>
            <a:r>
              <a:rPr lang="en-US" altLang="zh-TW" sz="2000" dirty="0" smtClean="0">
                <a:solidFill>
                  <a:schemeClr val="tx1"/>
                </a:solidFill>
                <a:latin typeface="標楷體" pitchFamily="65" charset="-120"/>
                <a:ea typeface="標楷體" pitchFamily="65" charset="-120"/>
              </a:rPr>
              <a:t>2.</a:t>
            </a:r>
            <a:r>
              <a:rPr lang="zh-TW" altLang="en-US" sz="2000" dirty="0" smtClean="0">
                <a:solidFill>
                  <a:schemeClr val="tx1"/>
                </a:solidFill>
                <a:latin typeface="標楷體" pitchFamily="65" charset="-120"/>
                <a:ea typeface="標楷體" pitchFamily="65" charset="-120"/>
              </a:rPr>
              <a:t>評估申請公司關係人交易揭露之正確性。</a:t>
            </a:r>
            <a:endParaRPr lang="en-US" altLang="zh-TW" sz="2000" dirty="0" smtClean="0">
              <a:solidFill>
                <a:schemeClr val="tx1"/>
              </a:solidFill>
              <a:latin typeface="標楷體" pitchFamily="65" charset="-120"/>
              <a:ea typeface="標楷體" pitchFamily="65" charset="-120"/>
            </a:endParaRPr>
          </a:p>
          <a:p>
            <a:pPr lvl="0"/>
            <a:r>
              <a:rPr lang="en-US" altLang="zh-TW" sz="2000" dirty="0" smtClean="0">
                <a:solidFill>
                  <a:schemeClr val="tx1"/>
                </a:solidFill>
                <a:latin typeface="標楷體" pitchFamily="65" charset="-120"/>
                <a:ea typeface="標楷體" pitchFamily="65" charset="-120"/>
              </a:rPr>
              <a:t>3.</a:t>
            </a:r>
            <a:r>
              <a:rPr lang="zh-TW" altLang="en-US" sz="2000" dirty="0" smtClean="0">
                <a:solidFill>
                  <a:schemeClr val="tx1"/>
                </a:solidFill>
                <a:latin typeface="標楷體" pitchFamily="65" charset="-120"/>
                <a:ea typeface="標楷體" pitchFamily="65" charset="-120"/>
              </a:rPr>
              <a:t>評估申請公司後續改善措施之有效性。</a:t>
            </a:r>
            <a:endParaRPr lang="en-US" altLang="zh-TW" sz="2000" dirty="0" smtClean="0">
              <a:solidFill>
                <a:schemeClr val="tx1"/>
              </a:solidFill>
              <a:latin typeface="標楷體" pitchFamily="65" charset="-120"/>
              <a:ea typeface="標楷體" pitchFamily="65" charset="-120"/>
            </a:endParaRPr>
          </a:p>
        </p:txBody>
      </p:sp>
      <p:sp>
        <p:nvSpPr>
          <p:cNvPr id="7" name="向左箭號 6"/>
          <p:cNvSpPr/>
          <p:nvPr/>
        </p:nvSpPr>
        <p:spPr>
          <a:xfrm rot="16200861">
            <a:off x="4545141" y="2736798"/>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3" name="文字方塊 2"/>
          <p:cNvSpPr txBox="1"/>
          <p:nvPr/>
        </p:nvSpPr>
        <p:spPr>
          <a:xfrm>
            <a:off x="745238" y="5042374"/>
            <a:ext cx="8288215" cy="954107"/>
          </a:xfrm>
          <a:prstGeom prst="rect">
            <a:avLst/>
          </a:prstGeom>
          <a:noFill/>
        </p:spPr>
        <p:txBody>
          <a:bodyPr wrap="square" rtlCol="0">
            <a:spAutoFit/>
          </a:bodyPr>
          <a:lstStyle/>
          <a:p>
            <a:r>
              <a:rPr lang="zh-TW" altLang="en-US" sz="2800" dirty="0" smtClean="0">
                <a:solidFill>
                  <a:srgbClr val="FF0000"/>
                </a:solidFill>
                <a:latin typeface="+mj-ea"/>
                <a:ea typeface="+mj-ea"/>
              </a:rPr>
              <a:t>確實取得主要進貨及銷貨、佣金、預付、預收等交易對象之客戶基本資料，並自行查證。</a:t>
            </a:r>
            <a:endParaRPr lang="zh-TW" altLang="en-US" sz="2800" dirty="0">
              <a:solidFill>
                <a:srgbClr val="FF0000"/>
              </a:solidFill>
              <a:latin typeface="+mj-ea"/>
              <a:ea typeface="+mj-ea"/>
            </a:endParaRPr>
          </a:p>
        </p:txBody>
      </p:sp>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992560" y="1196752"/>
            <a:ext cx="8298755" cy="158340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400" dirty="0">
                <a:solidFill>
                  <a:prstClr val="black"/>
                </a:solidFill>
                <a:latin typeface="標楷體" pitchFamily="65" charset="-120"/>
                <a:ea typeface="標楷體" pitchFamily="65" charset="-120"/>
              </a:rPr>
              <a:t>發行公司為吸引人才，於發行員工認股權憑證時，藉由</a:t>
            </a:r>
            <a:r>
              <a:rPr kumimoji="0" lang="zh-TW" altLang="en-US" sz="2400" b="1" dirty="0">
                <a:solidFill>
                  <a:srgbClr val="3333FF"/>
                </a:solidFill>
                <a:latin typeface="標楷體" pitchFamily="65" charset="-120"/>
                <a:ea typeface="標楷體" pitchFamily="65" charset="-120"/>
              </a:rPr>
              <a:t>代掛方式</a:t>
            </a:r>
            <a:r>
              <a:rPr kumimoji="0" lang="zh-TW" altLang="en-US" sz="2400" dirty="0">
                <a:solidFill>
                  <a:prstClr val="black"/>
                </a:solidFill>
                <a:latin typeface="標楷體" pitchFamily="65" charset="-120"/>
                <a:ea typeface="標楷體" pitchFamily="65" charset="-120"/>
              </a:rPr>
              <a:t>保留部分額度給</a:t>
            </a:r>
            <a:r>
              <a:rPr kumimoji="0" lang="zh-TW" altLang="en-US" sz="2400" dirty="0">
                <a:solidFill>
                  <a:srgbClr val="3333FF"/>
                </a:solidFill>
                <a:latin typeface="標楷體" pitchFamily="65" charset="-120"/>
                <a:ea typeface="標楷體" pitchFamily="65" charset="-120"/>
              </a:rPr>
              <a:t>未來員工及約聘人員</a:t>
            </a:r>
            <a:r>
              <a:rPr kumimoji="0" lang="zh-TW" altLang="en-US" sz="2400" dirty="0">
                <a:solidFill>
                  <a:prstClr val="black"/>
                </a:solidFill>
                <a:latin typeface="標楷體"/>
                <a:ea typeface="標楷體"/>
              </a:rPr>
              <a:t>，致有違反認股權發行辦法之情事</a:t>
            </a:r>
            <a:endParaRPr kumimoji="0" lang="zh-TW" altLang="en-US" sz="2400" dirty="0">
              <a:solidFill>
                <a:prstClr val="white"/>
              </a:solidFill>
            </a:endParaRPr>
          </a:p>
        </p:txBody>
      </p:sp>
      <p:sp>
        <p:nvSpPr>
          <p:cNvPr id="8" name="圓角矩形 7"/>
          <p:cNvSpPr/>
          <p:nvPr/>
        </p:nvSpPr>
        <p:spPr>
          <a:xfrm>
            <a:off x="1064568" y="3140968"/>
            <a:ext cx="8208912" cy="316835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ct val="20000"/>
              </a:spcBef>
              <a:spcAft>
                <a:spcPts val="0"/>
              </a:spcAft>
              <a:defRPr/>
            </a:pPr>
            <a:r>
              <a:rPr kumimoji="0" lang="zh-TW" altLang="en-US" sz="2400" u="sng" dirty="0" smtClean="0">
                <a:solidFill>
                  <a:prstClr val="black"/>
                </a:solidFill>
                <a:latin typeface="標楷體" pitchFamily="65" charset="-120"/>
                <a:ea typeface="標楷體" pitchFamily="65" charset="-120"/>
              </a:rPr>
              <a:t>評估重點</a:t>
            </a:r>
            <a:endParaRPr kumimoji="0" lang="en-US" altLang="zh-TW" sz="2400" dirty="0">
              <a:solidFill>
                <a:prstClr val="black"/>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prstClr val="black"/>
                </a:solidFill>
                <a:latin typeface="標楷體" pitchFamily="65" charset="-120"/>
                <a:ea typeface="標楷體" pitchFamily="65" charset="-120"/>
              </a:rPr>
              <a:t>1.</a:t>
            </a:r>
            <a:r>
              <a:rPr kumimoji="0" lang="zh-TW" altLang="en-US" sz="2400" dirty="0">
                <a:solidFill>
                  <a:prstClr val="black"/>
                </a:solidFill>
                <a:latin typeface="標楷體" pitchFamily="65" charset="-120"/>
                <a:ea typeface="標楷體" pitchFamily="65" charset="-120"/>
              </a:rPr>
              <a:t>瞭解發生緣由及適法性之評估。</a:t>
            </a:r>
            <a:endParaRPr kumimoji="0" lang="en-US" altLang="zh-TW" sz="2400" dirty="0">
              <a:solidFill>
                <a:prstClr val="black"/>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prstClr val="black"/>
                </a:solidFill>
                <a:latin typeface="標楷體" pitchFamily="65" charset="-120"/>
                <a:ea typeface="標楷體" pitchFamily="65" charset="-120"/>
              </a:rPr>
              <a:t>2.</a:t>
            </a:r>
            <a:r>
              <a:rPr kumimoji="0" lang="zh-TW" altLang="en-US" sz="2400" dirty="0">
                <a:solidFill>
                  <a:prstClr val="black"/>
                </a:solidFill>
                <a:latin typeface="標楷體" pitchFamily="65" charset="-120"/>
                <a:ea typeface="標楷體" pitchFamily="65" charset="-120"/>
              </a:rPr>
              <a:t>查核代掛及實際認股情形，以及</a:t>
            </a:r>
            <a:r>
              <a:rPr kumimoji="0" lang="zh-TW" altLang="en-US" sz="2400" dirty="0">
                <a:solidFill>
                  <a:srgbClr val="FF0000"/>
                </a:solidFill>
                <a:latin typeface="標楷體" pitchFamily="65" charset="-120"/>
                <a:ea typeface="標楷體" pitchFamily="65" charset="-120"/>
              </a:rPr>
              <a:t>實際獲配人</a:t>
            </a:r>
            <a:r>
              <a:rPr kumimoji="0" lang="zh-TW" altLang="en-US" sz="2400" dirty="0">
                <a:solidFill>
                  <a:prstClr val="black"/>
                </a:solidFill>
                <a:latin typeface="標楷體" pitchFamily="65" charset="-120"/>
                <a:ea typeface="標楷體" pitchFamily="65" charset="-120"/>
              </a:rPr>
              <a:t>是否均為 </a:t>
            </a:r>
            <a:endParaRPr kumimoji="0" lang="en-US" altLang="zh-TW" sz="2400" dirty="0">
              <a:solidFill>
                <a:prstClr val="black"/>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prstClr val="black"/>
                </a:solidFill>
                <a:latin typeface="標楷體" pitchFamily="65" charset="-120"/>
                <a:ea typeface="標楷體" pitchFamily="65" charset="-120"/>
              </a:rPr>
              <a:t>  </a:t>
            </a:r>
            <a:r>
              <a:rPr kumimoji="0" lang="zh-TW" altLang="en-US" sz="2400" dirty="0">
                <a:solidFill>
                  <a:prstClr val="black"/>
                </a:solidFill>
                <a:latin typeface="標楷體" pitchFamily="65" charset="-120"/>
                <a:ea typeface="標楷體" pitchFamily="65" charset="-120"/>
              </a:rPr>
              <a:t>員工，而</a:t>
            </a:r>
            <a:r>
              <a:rPr kumimoji="0" lang="zh-TW" altLang="en-US" sz="2400" dirty="0">
                <a:solidFill>
                  <a:srgbClr val="FF0000"/>
                </a:solidFill>
                <a:latin typeface="標楷體" pitchFamily="65" charset="-120"/>
                <a:ea typeface="標楷體" pitchFamily="65" charset="-120"/>
              </a:rPr>
              <a:t>無圖利特定人</a:t>
            </a:r>
            <a:r>
              <a:rPr kumimoji="0" lang="zh-TW" altLang="en-US" sz="2400" dirty="0">
                <a:solidFill>
                  <a:prstClr val="black"/>
                </a:solidFill>
                <a:latin typeface="標楷體" pitchFamily="65" charset="-120"/>
                <a:ea typeface="標楷體" pitchFamily="65" charset="-120"/>
              </a:rPr>
              <a:t>之情事。</a:t>
            </a:r>
            <a:endParaRPr kumimoji="0" lang="en-US" altLang="zh-TW" sz="2400" dirty="0">
              <a:solidFill>
                <a:prstClr val="black"/>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prstClr val="black"/>
                </a:solidFill>
                <a:latin typeface="標楷體" pitchFamily="65" charset="-120"/>
                <a:ea typeface="標楷體" pitchFamily="65" charset="-120"/>
              </a:rPr>
              <a:t>3.</a:t>
            </a:r>
            <a:r>
              <a:rPr kumimoji="0" lang="zh-TW" altLang="en-US" sz="2400" dirty="0">
                <a:solidFill>
                  <a:prstClr val="black"/>
                </a:solidFill>
                <a:latin typeface="標楷體" pitchFamily="65" charset="-120"/>
                <a:ea typeface="標楷體" pitchFamily="65" charset="-120"/>
              </a:rPr>
              <a:t>針對</a:t>
            </a:r>
            <a:r>
              <a:rPr kumimoji="0" lang="zh-TW" altLang="en-US" sz="2400" dirty="0">
                <a:solidFill>
                  <a:srgbClr val="FF0000"/>
                </a:solidFill>
                <a:latin typeface="標楷體" pitchFamily="65" charset="-120"/>
                <a:ea typeface="標楷體" pitchFamily="65" charset="-120"/>
              </a:rPr>
              <a:t>尚未執行之認股權憑證</a:t>
            </a:r>
            <a:r>
              <a:rPr kumimoji="0" lang="zh-TW" altLang="en-US" sz="2400" dirty="0">
                <a:solidFill>
                  <a:prstClr val="black"/>
                </a:solidFill>
                <a:latin typeface="標楷體" pitchFamily="65" charset="-120"/>
                <a:ea typeface="標楷體" pitchFamily="65" charset="-120"/>
              </a:rPr>
              <a:t>，瞭解發行公司擬</a:t>
            </a:r>
            <a:r>
              <a:rPr kumimoji="0" lang="zh-TW" altLang="en-US" sz="2400" dirty="0">
                <a:solidFill>
                  <a:srgbClr val="FF0000"/>
                </a:solidFill>
                <a:latin typeface="標楷體" pitchFamily="65" charset="-120"/>
                <a:ea typeface="標楷體" pitchFamily="65" charset="-120"/>
              </a:rPr>
              <a:t>採行處</a:t>
            </a:r>
            <a:endParaRPr kumimoji="0" lang="en-US" altLang="zh-TW" sz="2400" dirty="0">
              <a:solidFill>
                <a:srgbClr val="FF0000"/>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srgbClr val="FF0000"/>
                </a:solidFill>
                <a:latin typeface="標楷體" pitchFamily="65" charset="-120"/>
                <a:ea typeface="標楷體" pitchFamily="65" charset="-120"/>
              </a:rPr>
              <a:t>  </a:t>
            </a:r>
            <a:r>
              <a:rPr kumimoji="0" lang="zh-TW" altLang="en-US" sz="2400" dirty="0">
                <a:solidFill>
                  <a:srgbClr val="FF0000"/>
                </a:solidFill>
                <a:latin typeface="標楷體" pitchFamily="65" charset="-120"/>
                <a:ea typeface="標楷體" pitchFamily="65" charset="-120"/>
              </a:rPr>
              <a:t>理方式</a:t>
            </a:r>
            <a:r>
              <a:rPr kumimoji="0" lang="zh-TW" altLang="en-US" sz="2400" dirty="0">
                <a:solidFill>
                  <a:prstClr val="black"/>
                </a:solidFill>
                <a:latin typeface="標楷體" pitchFamily="65" charset="-120"/>
                <a:ea typeface="標楷體" pitchFamily="65" charset="-120"/>
              </a:rPr>
              <a:t>。</a:t>
            </a:r>
            <a:endParaRPr kumimoji="0" lang="en-US" altLang="zh-TW" sz="2400" dirty="0">
              <a:solidFill>
                <a:prstClr val="black"/>
              </a:solidFill>
              <a:latin typeface="標楷體" pitchFamily="65" charset="-120"/>
              <a:ea typeface="標楷體" pitchFamily="65" charset="-120"/>
            </a:endParaRPr>
          </a:p>
          <a:p>
            <a:pPr fontAlgn="auto">
              <a:spcBef>
                <a:spcPct val="20000"/>
              </a:spcBef>
              <a:spcAft>
                <a:spcPts val="0"/>
              </a:spcAft>
              <a:defRPr/>
            </a:pPr>
            <a:r>
              <a:rPr kumimoji="0" lang="en-US" altLang="zh-TW" sz="2400" dirty="0">
                <a:solidFill>
                  <a:prstClr val="black"/>
                </a:solidFill>
                <a:latin typeface="標楷體" pitchFamily="65" charset="-120"/>
                <a:ea typeface="標楷體" pitchFamily="65" charset="-120"/>
              </a:rPr>
              <a:t>4.</a:t>
            </a:r>
            <a:r>
              <a:rPr kumimoji="0" lang="zh-TW" altLang="en-US" sz="2400" dirty="0">
                <a:solidFill>
                  <a:prstClr val="black"/>
                </a:solidFill>
                <a:latin typeface="標楷體" pitchFamily="65" charset="-120"/>
                <a:ea typeface="標楷體" pitchFamily="65" charset="-120"/>
              </a:rPr>
              <a:t>評估發行公司未來擬採行之改善及控管方式。</a:t>
            </a:r>
            <a:endParaRPr kumimoji="0" lang="en-US" altLang="zh-TW" sz="2400" dirty="0">
              <a:solidFill>
                <a:prstClr val="black"/>
              </a:solidFill>
              <a:latin typeface="標楷體" pitchFamily="65" charset="-120"/>
              <a:ea typeface="標楷體" pitchFamily="65" charset="-120"/>
            </a:endParaRPr>
          </a:p>
        </p:txBody>
      </p:sp>
      <p:sp>
        <p:nvSpPr>
          <p:cNvPr id="136198" name="標題 1"/>
          <p:cNvSpPr>
            <a:spLocks/>
          </p:cNvSpPr>
          <p:nvPr/>
        </p:nvSpPr>
        <p:spPr bwMode="auto">
          <a:xfrm>
            <a:off x="1136650" y="404664"/>
            <a:ext cx="8208838" cy="7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marL="1295400" indent="-1295400" algn="ctr" eaLnBrk="0" hangingPunct="0">
              <a:defRPr/>
            </a:pPr>
            <a:r>
              <a:rPr kumimoji="0" lang="zh-TW" altLang="en-US" sz="3000" b="1" dirty="0">
                <a:solidFill>
                  <a:srgbClr val="C00000"/>
                </a:solidFill>
                <a:latin typeface="+mj-ea"/>
                <a:ea typeface="+mj-ea"/>
              </a:rPr>
              <a:t>員工認股權憑證之實際認購情形未符合規定</a:t>
            </a:r>
          </a:p>
        </p:txBody>
      </p:sp>
      <p:sp>
        <p:nvSpPr>
          <p:cNvPr id="7" name="向下箭號 6"/>
          <p:cNvSpPr/>
          <p:nvPr/>
        </p:nvSpPr>
        <p:spPr>
          <a:xfrm>
            <a:off x="4808984" y="2780928"/>
            <a:ext cx="682625" cy="576263"/>
          </a:xfrm>
          <a:prstGeom prst="downArrow">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8"/>
          <p:cNvPicPr>
            <a:picLocks noChangeAspect="1" noChangeArrowheads="1"/>
          </p:cNvPicPr>
          <p:nvPr/>
        </p:nvPicPr>
        <p:blipFill>
          <a:blip r:embed="rId3" cstate="print"/>
          <a:srcRect/>
          <a:stretch>
            <a:fillRect/>
          </a:stretch>
        </p:blipFill>
        <p:spPr bwMode="auto">
          <a:xfrm>
            <a:off x="1297319" y="1281113"/>
            <a:ext cx="8334375" cy="3960813"/>
          </a:xfrm>
          <a:prstGeom prst="rect">
            <a:avLst/>
          </a:prstGeom>
          <a:noFill/>
          <a:ln w="9525">
            <a:noFill/>
            <a:miter lim="800000"/>
            <a:headEnd/>
            <a:tailEnd/>
          </a:ln>
        </p:spPr>
      </p:pic>
      <p:sp>
        <p:nvSpPr>
          <p:cNvPr id="6" name="文字方塊 5"/>
          <p:cNvSpPr txBox="1"/>
          <p:nvPr/>
        </p:nvSpPr>
        <p:spPr>
          <a:xfrm>
            <a:off x="1146781" y="1061902"/>
            <a:ext cx="3900433" cy="1477328"/>
          </a:xfrm>
          <a:prstGeom prst="rect">
            <a:avLst/>
          </a:prstGeom>
          <a:solidFill>
            <a:srgbClr val="C32D2E">
              <a:lumMod val="20000"/>
              <a:lumOff val="80000"/>
            </a:srgbClr>
          </a:solidFill>
          <a:ln>
            <a:solidFill>
              <a:srgbClr val="4F271C">
                <a:lumMod val="40000"/>
                <a:lumOff val="60000"/>
              </a:srgbClr>
            </a:solidFill>
          </a:ln>
        </p:spPr>
        <p:txBody>
          <a:bodyPr wrap="square">
            <a:spAutoFit/>
          </a:bodyPr>
          <a:lstStyle/>
          <a:p>
            <a:pPr fontAlgn="auto">
              <a:spcBef>
                <a:spcPts val="0"/>
              </a:spcBef>
              <a:spcAft>
                <a:spcPts val="0"/>
              </a:spcAft>
              <a:defRPr/>
            </a:pPr>
            <a:r>
              <a:rPr kumimoji="0" lang="zh-TW" altLang="en-US" sz="1800" b="1" u="sng" kern="0" dirty="0">
                <a:latin typeface="標楷體" panose="03000509000000000000" pitchFamily="65" charset="-120"/>
                <a:ea typeface="標楷體" panose="03000509000000000000" pitchFamily="65" charset="-120"/>
              </a:rPr>
              <a:t>自</a:t>
            </a:r>
            <a:r>
              <a:rPr kumimoji="0" lang="en-US" altLang="zh-TW" sz="1800" b="1" u="sng" kern="0" dirty="0">
                <a:latin typeface="標楷體" panose="03000509000000000000" pitchFamily="65" charset="-120"/>
                <a:ea typeface="標楷體" panose="03000509000000000000" pitchFamily="65" charset="-120"/>
              </a:rPr>
              <a:t>2014</a:t>
            </a:r>
            <a:r>
              <a:rPr kumimoji="0" lang="zh-TW" altLang="en-US" sz="1800" b="1" u="sng" kern="0" dirty="0">
                <a:latin typeface="標楷體" panose="03000509000000000000" pitchFamily="65" charset="-120"/>
                <a:ea typeface="標楷體" panose="03000509000000000000" pitchFamily="65" charset="-120"/>
              </a:rPr>
              <a:t>年</a:t>
            </a:r>
            <a:r>
              <a:rPr kumimoji="0" lang="en-US" altLang="zh-TW" sz="1800" b="1" u="sng" kern="0" dirty="0">
                <a:latin typeface="標楷體" panose="03000509000000000000" pitchFamily="65" charset="-120"/>
                <a:ea typeface="標楷體" panose="03000509000000000000" pitchFamily="65" charset="-120"/>
              </a:rPr>
              <a:t>11</a:t>
            </a:r>
            <a:r>
              <a:rPr kumimoji="0" lang="zh-TW" altLang="en-US" sz="1800" b="1" u="sng" kern="0" dirty="0">
                <a:latin typeface="標楷體" panose="03000509000000000000" pitchFamily="65" charset="-120"/>
                <a:ea typeface="標楷體" panose="03000509000000000000" pitchFamily="65" charset="-120"/>
              </a:rPr>
              <a:t>月</a:t>
            </a:r>
            <a:r>
              <a:rPr kumimoji="0" lang="en-US" altLang="zh-TW" sz="1800" b="1" u="sng" kern="0" dirty="0">
                <a:latin typeface="標楷體" panose="03000509000000000000" pitchFamily="65" charset="-120"/>
                <a:ea typeface="標楷體" panose="03000509000000000000" pitchFamily="65" charset="-120"/>
              </a:rPr>
              <a:t>1</a:t>
            </a:r>
            <a:r>
              <a:rPr kumimoji="0" lang="zh-TW" altLang="en-US" sz="1800" b="1" u="sng" kern="0" dirty="0">
                <a:latin typeface="標楷體" panose="03000509000000000000" pitchFamily="65" charset="-120"/>
                <a:ea typeface="標楷體" panose="03000509000000000000" pitchFamily="65" charset="-120"/>
              </a:rPr>
              <a:t>日起，依「發行人募集與發行有價證券處理準則」及「外國發行人募集與發行有價證券處理準則」向櫃買中心申報，於櫃買中心收到申報書日起</a:t>
            </a:r>
            <a:r>
              <a:rPr kumimoji="0" lang="zh-TW" altLang="en-US" sz="1800" b="1" u="sng" kern="0" dirty="0" smtClean="0">
                <a:latin typeface="標楷體" panose="03000509000000000000" pitchFamily="65" charset="-120"/>
                <a:ea typeface="標楷體" panose="03000509000000000000" pitchFamily="65" charset="-120"/>
              </a:rPr>
              <a:t>屆滿</a:t>
            </a:r>
            <a:r>
              <a:rPr kumimoji="0" lang="en-US" altLang="zh-TW" sz="1800" b="1" u="sng" kern="0" dirty="0" smtClean="0">
                <a:latin typeface="標楷體" panose="03000509000000000000" pitchFamily="65" charset="-120"/>
                <a:ea typeface="標楷體" panose="03000509000000000000" pitchFamily="65" charset="-120"/>
              </a:rPr>
              <a:t>12</a:t>
            </a:r>
            <a:r>
              <a:rPr kumimoji="0" lang="zh-TW" altLang="en-US" sz="1800" b="1" u="sng" kern="0" dirty="0" smtClean="0">
                <a:latin typeface="標楷體" panose="03000509000000000000" pitchFamily="65" charset="-120"/>
                <a:ea typeface="標楷體" panose="03000509000000000000" pitchFamily="65" charset="-120"/>
              </a:rPr>
              <a:t>個</a:t>
            </a:r>
            <a:r>
              <a:rPr kumimoji="0" lang="zh-TW" altLang="en-US" sz="1800" b="1" u="sng" kern="0" dirty="0">
                <a:latin typeface="標楷體" panose="03000509000000000000" pitchFamily="65" charset="-120"/>
                <a:ea typeface="標楷體" panose="03000509000000000000" pitchFamily="65" charset="-120"/>
              </a:rPr>
              <a:t>營業日生效</a:t>
            </a:r>
            <a:r>
              <a:rPr kumimoji="0" lang="zh-TW" altLang="en-US" sz="1800" b="1" u="sng" kern="0" dirty="0" smtClean="0">
                <a:latin typeface="標楷體" panose="03000509000000000000" pitchFamily="65" charset="-120"/>
                <a:ea typeface="標楷體" panose="03000509000000000000" pitchFamily="65" charset="-120"/>
              </a:rPr>
              <a:t>。</a:t>
            </a:r>
            <a:endParaRPr kumimoji="0" lang="zh-TW" altLang="en-US" sz="1800" b="1" u="sng" kern="0" dirty="0">
              <a:latin typeface="標楷體" panose="03000509000000000000" pitchFamily="65" charset="-120"/>
              <a:ea typeface="標楷體" panose="03000509000000000000" pitchFamily="65" charset="-120"/>
            </a:endParaRPr>
          </a:p>
        </p:txBody>
      </p:sp>
      <p:sp>
        <p:nvSpPr>
          <p:cNvPr id="48133" name="投影片編號版面配置區 28"/>
          <p:cNvSpPr>
            <a:spLocks noGrp="1"/>
          </p:cNvSpPr>
          <p:nvPr>
            <p:ph type="sldNum" sz="quarter" idx="12"/>
          </p:nvPr>
        </p:nvSpPr>
        <p:spPr bwMode="auto">
          <a:xfrm>
            <a:off x="9384044" y="6370497"/>
            <a:ext cx="495300" cy="476250"/>
          </a:xfrm>
          <a:noFill/>
          <a:ln>
            <a:miter lim="800000"/>
            <a:headEnd/>
            <a:tailEnd/>
          </a:ln>
        </p:spPr>
        <p:txBody>
          <a:bodyPr vert="horz" wrap="square" lIns="91440" tIns="45720" rIns="91440" bIns="45720" numCol="1" anchor="t" anchorCtr="0" compatLnSpc="1">
            <a:prstTxWarp prst="textNoShape">
              <a:avLst/>
            </a:prstTxWarp>
          </a:bodyPr>
          <a:lstStyle/>
          <a:p>
            <a:fld id="{A1432384-8E9E-4185-88FD-4647EBC1335D}" type="slidenum">
              <a:rPr lang="en-US" altLang="zh-TW" smtClean="0"/>
              <a:pPr/>
              <a:t>5</a:t>
            </a:fld>
            <a:endParaRPr lang="en-US" altLang="zh-TW" dirty="0" smtClean="0"/>
          </a:p>
        </p:txBody>
      </p:sp>
      <p:cxnSp>
        <p:nvCxnSpPr>
          <p:cNvPr id="3" name="直線接點 2"/>
          <p:cNvCxnSpPr/>
          <p:nvPr/>
        </p:nvCxnSpPr>
        <p:spPr>
          <a:xfrm>
            <a:off x="2160919" y="2817814"/>
            <a:ext cx="0" cy="1920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字方塊 31"/>
          <p:cNvSpPr txBox="1">
            <a:spLocks noChangeArrowheads="1"/>
          </p:cNvSpPr>
          <p:nvPr/>
        </p:nvSpPr>
        <p:spPr bwMode="auto">
          <a:xfrm>
            <a:off x="1128129" y="5529611"/>
            <a:ext cx="6876504" cy="646331"/>
          </a:xfrm>
          <a:prstGeom prst="rect">
            <a:avLst/>
          </a:prstGeom>
          <a:noFill/>
          <a:ln w="9525">
            <a:noFill/>
            <a:miter lim="800000"/>
            <a:headEnd/>
            <a:tailEnd/>
          </a:ln>
        </p:spPr>
        <p:txBody>
          <a:bodyPr wrap="square">
            <a:spAutoFit/>
          </a:bodyPr>
          <a:lstStyle/>
          <a:p>
            <a:pPr algn="ctr">
              <a:defRPr/>
            </a:pPr>
            <a:r>
              <a:rPr lang="zh-TW" altLang="en-US" sz="1800" dirty="0" smtClean="0">
                <a:latin typeface="標楷體" panose="03000509000000000000" pitchFamily="65" charset="-120"/>
                <a:ea typeface="標楷體" panose="03000509000000000000" pitchFamily="65" charset="-120"/>
              </a:rPr>
              <a:t>本國</a:t>
            </a:r>
            <a:r>
              <a:rPr lang="en-US" altLang="zh-TW" sz="1800" dirty="0">
                <a:latin typeface="標楷體" panose="03000509000000000000" pitchFamily="65" charset="-120"/>
                <a:ea typeface="標楷體" panose="03000509000000000000" pitchFamily="65" charset="-120"/>
              </a:rPr>
              <a:t>(</a:t>
            </a:r>
            <a:r>
              <a:rPr lang="zh-TW" altLang="en-US" sz="1800" dirty="0">
                <a:solidFill>
                  <a:srgbClr val="FF0000"/>
                </a:solidFill>
                <a:latin typeface="標楷體" panose="03000509000000000000" pitchFamily="65" charset="-120"/>
                <a:ea typeface="標楷體" panose="03000509000000000000" pitchFamily="65" charset="-120"/>
              </a:rPr>
              <a:t>外國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itchFamily="65" charset="-120"/>
                <a:ea typeface="標楷體" pitchFamily="65" charset="-120"/>
              </a:rPr>
              <a:t>發行人申報公開發行得</a:t>
            </a:r>
            <a:r>
              <a:rPr lang="en-US" altLang="zh-TW" sz="1800" dirty="0">
                <a:latin typeface="標楷體" pitchFamily="65" charset="-120"/>
                <a:ea typeface="標楷體" pitchFamily="65" charset="-120"/>
              </a:rPr>
              <a:t>(</a:t>
            </a:r>
            <a:r>
              <a:rPr lang="zh-TW" altLang="en-US" sz="1800" dirty="0">
                <a:solidFill>
                  <a:srgbClr val="FF0000"/>
                </a:solidFill>
                <a:latin typeface="標楷體" pitchFamily="65" charset="-120"/>
                <a:ea typeface="標楷體" pitchFamily="65" charset="-120"/>
              </a:rPr>
              <a:t>應</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與申請登錄興櫃併</a:t>
            </a:r>
            <a:r>
              <a:rPr lang="zh-TW" altLang="en-US" sz="1800" dirty="0" smtClean="0">
                <a:latin typeface="標楷體" pitchFamily="65" charset="-120"/>
                <a:ea typeface="標楷體" pitchFamily="65" charset="-120"/>
              </a:rPr>
              <a:t>送</a:t>
            </a:r>
            <a:endParaRPr lang="en-US" altLang="zh-TW" sz="1800" dirty="0" smtClean="0">
              <a:latin typeface="標楷體" panose="03000509000000000000" pitchFamily="65" charset="-120"/>
              <a:ea typeface="標楷體" panose="03000509000000000000" pitchFamily="65" charset="-120"/>
            </a:endParaRPr>
          </a:p>
          <a:p>
            <a:pPr algn="ctr">
              <a:defRPr/>
            </a:pPr>
            <a:r>
              <a:rPr lang="zh-TW" altLang="en-US" sz="1800" dirty="0" smtClean="0">
                <a:latin typeface="標楷體" panose="03000509000000000000" pitchFamily="65" charset="-120"/>
                <a:ea typeface="標楷體" panose="03000509000000000000" pitchFamily="65" charset="-120"/>
              </a:rPr>
              <a:t>櫃</a:t>
            </a:r>
            <a:r>
              <a:rPr lang="zh-TW" altLang="en-US" sz="1800" dirty="0">
                <a:latin typeface="標楷體" panose="03000509000000000000" pitchFamily="65" charset="-120"/>
                <a:ea typeface="標楷體" panose="03000509000000000000" pitchFamily="65" charset="-120"/>
              </a:rPr>
              <a:t>買中</a:t>
            </a:r>
            <a:r>
              <a:rPr lang="zh-TW" altLang="en-US" sz="1800" dirty="0" smtClean="0">
                <a:latin typeface="標楷體" panose="03000509000000000000" pitchFamily="65" charset="-120"/>
                <a:ea typeface="標楷體" panose="03000509000000000000" pitchFamily="65" charset="-120"/>
              </a:rPr>
              <a:t>心得於</a:t>
            </a:r>
            <a:r>
              <a:rPr lang="zh-TW" altLang="en-US" sz="1800" dirty="0">
                <a:latin typeface="標楷體" panose="03000509000000000000" pitchFamily="65" charset="-120"/>
                <a:ea typeface="標楷體" panose="03000509000000000000" pitchFamily="65" charset="-120"/>
              </a:rPr>
              <a:t>公開發行申報生效日核准興櫃</a:t>
            </a:r>
            <a:r>
              <a:rPr lang="zh-TW" altLang="en-US" sz="1800" dirty="0" smtClean="0">
                <a:latin typeface="標楷體" panose="03000509000000000000" pitchFamily="65" charset="-120"/>
                <a:ea typeface="標楷體" panose="03000509000000000000" pitchFamily="65" charset="-120"/>
              </a:rPr>
              <a:t>登錄</a:t>
            </a:r>
            <a:endParaRPr lang="zh-TW" altLang="en-US" sz="1800" dirty="0">
              <a:latin typeface="標楷體" panose="03000509000000000000" pitchFamily="65" charset="-120"/>
              <a:ea typeface="標楷體" panose="03000509000000000000" pitchFamily="65" charset="-120"/>
            </a:endParaRPr>
          </a:p>
        </p:txBody>
      </p:sp>
      <p:sp>
        <p:nvSpPr>
          <p:cNvPr id="8" name="右大括弧 7"/>
          <p:cNvSpPr/>
          <p:nvPr/>
        </p:nvSpPr>
        <p:spPr>
          <a:xfrm rot="5400000">
            <a:off x="3277017" y="4053446"/>
            <a:ext cx="288032" cy="266429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b="1" dirty="0"/>
          </a:p>
        </p:txBody>
      </p:sp>
      <p:sp>
        <p:nvSpPr>
          <p:cNvPr id="10" name="標題 3"/>
          <p:cNvSpPr>
            <a:spLocks noGrp="1"/>
          </p:cNvSpPr>
          <p:nvPr>
            <p:ph type="title" idx="4294967295"/>
          </p:nvPr>
        </p:nvSpPr>
        <p:spPr>
          <a:xfrm>
            <a:off x="1251307" y="74776"/>
            <a:ext cx="8141494" cy="1055688"/>
          </a:xfrm>
        </p:spPr>
        <p:txBody>
          <a:bodyPr vert="horz" wrap="square" lIns="91440" tIns="45720" rIns="91440" bIns="45720" numCol="1" anchorCtr="0" compatLnSpc="1">
            <a:prstTxWarp prst="textNoShape">
              <a:avLst/>
            </a:prstTxWarp>
            <a:normAutofit/>
          </a:bodyPr>
          <a:lstStyle/>
          <a:p>
            <a:pPr eaLnBrk="1" hangingPunct="1">
              <a:defRPr/>
            </a:pPr>
            <a:r>
              <a:rPr lang="zh-TW" altLang="en-US" sz="3600" b="1" dirty="0" smtClean="0">
                <a:effectLst>
                  <a:outerShdw blurRad="38100" dist="38100" dir="2700000" algn="tl">
                    <a:srgbClr val="C0C0C0"/>
                  </a:outerShdw>
                </a:effectLst>
              </a:rPr>
              <a:t>企業申請股票登錄興櫃市場</a:t>
            </a:r>
          </a:p>
        </p:txBody>
      </p:sp>
      <p:pic>
        <p:nvPicPr>
          <p:cNvPr id="1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434" y="6353176"/>
            <a:ext cx="236299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71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848544" y="1124744"/>
            <a:ext cx="8099425" cy="1655763"/>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Clr>
                <a:srgbClr val="FFCC00"/>
              </a:buClr>
              <a:defRPr/>
            </a:pPr>
            <a:r>
              <a:rPr lang="en-US" altLang="zh-TW" sz="2400" dirty="0">
                <a:solidFill>
                  <a:schemeClr val="tx1"/>
                </a:solidFill>
                <a:latin typeface="標楷體" pitchFamily="65" charset="-120"/>
                <a:ea typeface="標楷體" pitchFamily="65" charset="-120"/>
              </a:rPr>
              <a:t>A</a:t>
            </a:r>
            <a:r>
              <a:rPr lang="zh-TW" altLang="en-US" sz="2400" dirty="0">
                <a:solidFill>
                  <a:schemeClr val="tx1"/>
                </a:solidFill>
                <a:latin typeface="標楷體" pitchFamily="65" charset="-120"/>
                <a:ea typeface="標楷體" pitchFamily="65" charset="-120"/>
              </a:rPr>
              <a:t>公司為節省勞健保費等人事支出，透過</a:t>
            </a:r>
            <a:r>
              <a:rPr lang="en-US" altLang="zh-TW" sz="2400" dirty="0">
                <a:solidFill>
                  <a:schemeClr val="tx1"/>
                </a:solidFill>
                <a:latin typeface="標楷體" pitchFamily="65" charset="-120"/>
                <a:ea typeface="標楷體" pitchFamily="65" charset="-120"/>
              </a:rPr>
              <a:t>B</a:t>
            </a:r>
            <a:r>
              <a:rPr lang="zh-TW" altLang="en-US" sz="2400" dirty="0">
                <a:solidFill>
                  <a:schemeClr val="tx1"/>
                </a:solidFill>
                <a:latin typeface="標楷體" pitchFamily="65" charset="-120"/>
                <a:ea typeface="標楷體" pitchFamily="65" charset="-120"/>
              </a:rPr>
              <a:t>公司提供未有對價服務之發票供其</a:t>
            </a:r>
            <a:r>
              <a:rPr lang="zh-TW" altLang="en-US" sz="2400" dirty="0" smtClean="0">
                <a:solidFill>
                  <a:schemeClr val="tx1"/>
                </a:solidFill>
                <a:latin typeface="標楷體" pitchFamily="65" charset="-120"/>
                <a:ea typeface="標楷體" pitchFamily="65" charset="-120"/>
              </a:rPr>
              <a:t>帳列進貨</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服務費，</a:t>
            </a:r>
            <a:r>
              <a:rPr lang="en-US" altLang="zh-TW" sz="2400" dirty="0">
                <a:solidFill>
                  <a:schemeClr val="tx1"/>
                </a:solidFill>
                <a:latin typeface="標楷體" pitchFamily="65" charset="-120"/>
                <a:ea typeface="標楷體" pitchFamily="65" charset="-120"/>
              </a:rPr>
              <a:t>A</a:t>
            </a:r>
            <a:r>
              <a:rPr lang="zh-TW" altLang="en-US" sz="2400" dirty="0">
                <a:solidFill>
                  <a:schemeClr val="tx1"/>
                </a:solidFill>
                <a:latin typeface="標楷體" pitchFamily="65" charset="-120"/>
                <a:ea typeface="標楷體" pitchFamily="65" charset="-120"/>
              </a:rPr>
              <a:t>公司形式上支付</a:t>
            </a:r>
            <a:r>
              <a:rPr lang="zh-TW" altLang="en-US" sz="2400" dirty="0" smtClean="0">
                <a:solidFill>
                  <a:schemeClr val="tx1"/>
                </a:solidFill>
                <a:latin typeface="標楷體" pitchFamily="65" charset="-120"/>
                <a:ea typeface="標楷體" pitchFamily="65" charset="-120"/>
              </a:rPr>
              <a:t>貨款</a:t>
            </a:r>
            <a:r>
              <a:rPr lang="en-US" altLang="zh-TW" sz="2400" dirty="0" smtClean="0">
                <a:solidFill>
                  <a:schemeClr val="tx1"/>
                </a:solidFill>
                <a:latin typeface="標楷體" pitchFamily="65" charset="-120"/>
                <a:ea typeface="標楷體" pitchFamily="65" charset="-120"/>
              </a:rPr>
              <a:t>/</a:t>
            </a:r>
            <a:r>
              <a:rPr lang="zh-TW" altLang="en-US" sz="2400" dirty="0" smtClean="0">
                <a:solidFill>
                  <a:schemeClr val="tx1"/>
                </a:solidFill>
                <a:latin typeface="標楷體" pitchFamily="65" charset="-120"/>
                <a:ea typeface="標楷體" pitchFamily="65" charset="-120"/>
              </a:rPr>
              <a:t>服務費予</a:t>
            </a:r>
            <a:r>
              <a:rPr lang="en-US" altLang="zh-TW" sz="2400" dirty="0">
                <a:solidFill>
                  <a:schemeClr val="tx1"/>
                </a:solidFill>
                <a:latin typeface="標楷體" pitchFamily="65" charset="-120"/>
                <a:ea typeface="標楷體" pitchFamily="65" charset="-120"/>
              </a:rPr>
              <a:t>B</a:t>
            </a:r>
            <a:r>
              <a:rPr lang="zh-TW" altLang="en-US" sz="2400" dirty="0">
                <a:solidFill>
                  <a:schemeClr val="tx1"/>
                </a:solidFill>
                <a:latin typeface="標楷體" pitchFamily="65" charset="-120"/>
                <a:ea typeface="標楷體" pitchFamily="65" charset="-120"/>
              </a:rPr>
              <a:t>公司，惟實際上係透過</a:t>
            </a:r>
            <a:r>
              <a:rPr lang="en-US" altLang="zh-TW" sz="2400" dirty="0">
                <a:solidFill>
                  <a:schemeClr val="tx1"/>
                </a:solidFill>
                <a:latin typeface="標楷體" pitchFamily="65" charset="-120"/>
                <a:ea typeface="標楷體" pitchFamily="65" charset="-120"/>
              </a:rPr>
              <a:t>B</a:t>
            </a:r>
            <a:r>
              <a:rPr lang="zh-TW" altLang="en-US" sz="2400" dirty="0">
                <a:solidFill>
                  <a:schemeClr val="tx1"/>
                </a:solidFill>
                <a:latin typeface="標楷體" pitchFamily="65" charset="-120"/>
                <a:ea typeface="標楷體" pitchFamily="65" charset="-120"/>
              </a:rPr>
              <a:t>公司支付薪資費用予部分員工</a:t>
            </a:r>
            <a:endParaRPr lang="en-US" altLang="zh-TW" sz="2400" dirty="0">
              <a:solidFill>
                <a:schemeClr val="tx1"/>
              </a:solidFill>
              <a:latin typeface="標楷體" pitchFamily="65" charset="-120"/>
              <a:ea typeface="標楷體" pitchFamily="65" charset="-120"/>
            </a:endParaRPr>
          </a:p>
        </p:txBody>
      </p:sp>
      <p:sp>
        <p:nvSpPr>
          <p:cNvPr id="10" name="圓角矩形 9"/>
          <p:cNvSpPr/>
          <p:nvPr/>
        </p:nvSpPr>
        <p:spPr>
          <a:xfrm>
            <a:off x="704528" y="3140968"/>
            <a:ext cx="8542338" cy="316071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solidFill>
                  <a:schemeClr val="tx1"/>
                </a:solidFill>
                <a:latin typeface="標楷體" pitchFamily="65" charset="-120"/>
                <a:ea typeface="標楷體" pitchFamily="65" charset="-120"/>
              </a:rPr>
              <a:t>評估重點</a:t>
            </a:r>
            <a:endParaRPr lang="en-US" altLang="zh-TW" sz="2800" dirty="0">
              <a:solidFill>
                <a:schemeClr val="tx1"/>
              </a:solidFill>
              <a:latin typeface="標楷體" pitchFamily="65" charset="-120"/>
              <a:ea typeface="標楷體" pitchFamily="65" charset="-120"/>
            </a:endParaRPr>
          </a:p>
          <a:p>
            <a:pPr marL="274638" indent="-274638">
              <a:defRPr/>
            </a:pPr>
            <a:r>
              <a:rPr lang="en-US" altLang="zh-TW" sz="2400" dirty="0">
                <a:solidFill>
                  <a:schemeClr val="tx1"/>
                </a:solidFill>
                <a:latin typeface="標楷體" pitchFamily="65" charset="-120"/>
                <a:ea typeface="標楷體" pitchFamily="65" charset="-120"/>
              </a:rPr>
              <a:t>1.</a:t>
            </a:r>
            <a:r>
              <a:rPr lang="zh-TW" altLang="en-US" sz="2400" dirty="0">
                <a:solidFill>
                  <a:schemeClr val="tx1"/>
                </a:solidFill>
                <a:latin typeface="標楷體" pitchFamily="65" charset="-120"/>
                <a:ea typeface="標楷體" pitchFamily="65" charset="-120"/>
              </a:rPr>
              <a:t>瞭解前開情事發生之原由。</a:t>
            </a:r>
            <a:endParaRPr lang="en-US" altLang="zh-TW" sz="2400" dirty="0">
              <a:solidFill>
                <a:schemeClr val="tx1"/>
              </a:solidFill>
              <a:latin typeface="標楷體" pitchFamily="65" charset="-120"/>
              <a:ea typeface="標楷體" pitchFamily="65" charset="-120"/>
            </a:endParaRPr>
          </a:p>
          <a:p>
            <a:pPr marL="274638" indent="-274638">
              <a:defRPr/>
            </a:pPr>
            <a:r>
              <a:rPr lang="en-US" altLang="zh-TW" sz="2400" dirty="0">
                <a:solidFill>
                  <a:schemeClr val="tx1"/>
                </a:solidFill>
                <a:latin typeface="標楷體" pitchFamily="65" charset="-120"/>
                <a:ea typeface="標楷體" pitchFamily="65" charset="-120"/>
              </a:rPr>
              <a:t>2.</a:t>
            </a:r>
            <a:r>
              <a:rPr lang="zh-TW" altLang="en-US" sz="2400" dirty="0">
                <a:solidFill>
                  <a:schemeClr val="tx1"/>
                </a:solidFill>
                <a:latin typeface="標楷體" pitchFamily="65" charset="-120"/>
                <a:ea typeface="標楷體" pitchFamily="65" charset="-120"/>
              </a:rPr>
              <a:t>前開情事對財務報告之影響及是否違反公司內控規範。</a:t>
            </a:r>
            <a:endParaRPr lang="en-US" altLang="zh-TW" sz="2400" dirty="0">
              <a:solidFill>
                <a:schemeClr val="tx1"/>
              </a:solidFill>
              <a:latin typeface="標楷體" pitchFamily="65" charset="-120"/>
              <a:ea typeface="標楷體" pitchFamily="65" charset="-120"/>
            </a:endParaRPr>
          </a:p>
          <a:p>
            <a:pPr marL="358775" indent="-358775">
              <a:defRPr/>
            </a:pPr>
            <a:r>
              <a:rPr lang="en-US" altLang="zh-TW" sz="2400" dirty="0">
                <a:solidFill>
                  <a:schemeClr val="tx1"/>
                </a:solidFill>
                <a:latin typeface="標楷體" pitchFamily="65" charset="-120"/>
                <a:ea typeface="標楷體" pitchFamily="65" charset="-120"/>
              </a:rPr>
              <a:t>3.</a:t>
            </a:r>
            <a:r>
              <a:rPr lang="zh-TW" altLang="en-US" sz="2400" dirty="0">
                <a:solidFill>
                  <a:srgbClr val="FF0000"/>
                </a:solidFill>
                <a:latin typeface="標楷體" pitchFamily="65" charset="-120"/>
                <a:ea typeface="標楷體" pitchFamily="65" charset="-120"/>
              </a:rPr>
              <a:t>低報薪資費用及高估進項稅額扣抵之稅務風險</a:t>
            </a:r>
            <a:r>
              <a:rPr lang="zh-TW" altLang="en-US" sz="2400" dirty="0">
                <a:solidFill>
                  <a:schemeClr val="tx1"/>
                </a:solidFill>
                <a:latin typeface="標楷體" pitchFamily="65" charset="-120"/>
                <a:ea typeface="標楷體" pitchFamily="65" charset="-120"/>
              </a:rPr>
              <a:t>暨</a:t>
            </a:r>
            <a:r>
              <a:rPr lang="zh-TW" altLang="en-US" sz="2400" dirty="0">
                <a:solidFill>
                  <a:srgbClr val="FF0000"/>
                </a:solidFill>
                <a:latin typeface="標楷體" pitchFamily="65" charset="-120"/>
                <a:ea typeface="標楷體" pitchFamily="65" charset="-120"/>
              </a:rPr>
              <a:t>低估勞健保費與退休金等人事支出</a:t>
            </a:r>
            <a:r>
              <a:rPr lang="zh-TW" altLang="en-US" sz="2400" dirty="0">
                <a:solidFill>
                  <a:schemeClr val="tx1"/>
                </a:solidFill>
                <a:latin typeface="標楷體" pitchFamily="65" charset="-120"/>
                <a:ea typeface="標楷體" pitchFamily="65" charset="-120"/>
              </a:rPr>
              <a:t>之影響。</a:t>
            </a:r>
            <a:endParaRPr lang="en-US" altLang="zh-TW" sz="2400" dirty="0">
              <a:solidFill>
                <a:schemeClr val="tx1"/>
              </a:solidFill>
              <a:latin typeface="標楷體" pitchFamily="65" charset="-120"/>
              <a:ea typeface="標楷體" pitchFamily="65" charset="-120"/>
            </a:endParaRPr>
          </a:p>
          <a:p>
            <a:pPr marL="358775" indent="-358775">
              <a:defRPr/>
            </a:pPr>
            <a:r>
              <a:rPr lang="en-US" altLang="zh-TW" sz="2400" dirty="0">
                <a:solidFill>
                  <a:schemeClr val="tx1"/>
                </a:solidFill>
                <a:latin typeface="標楷體" pitchFamily="65" charset="-120"/>
                <a:ea typeface="標楷體" pitchFamily="65" charset="-120"/>
              </a:rPr>
              <a:t>4.</a:t>
            </a:r>
            <a:r>
              <a:rPr lang="zh-TW" altLang="en-US" sz="2400" dirty="0">
                <a:solidFill>
                  <a:srgbClr val="FF0000"/>
                </a:solidFill>
                <a:latin typeface="標楷體" pitchFamily="65" charset="-120"/>
                <a:ea typeface="標楷體" pitchFamily="65" charset="-120"/>
              </a:rPr>
              <a:t>是</a:t>
            </a:r>
            <a:r>
              <a:rPr lang="zh-TW" altLang="zh-TW" sz="2400" dirty="0">
                <a:solidFill>
                  <a:srgbClr val="FF0000"/>
                </a:solidFill>
                <a:latin typeface="標楷體" pitchFamily="65" charset="-120"/>
                <a:ea typeface="標楷體" pitchFamily="65" charset="-120"/>
              </a:rPr>
              <a:t>否</a:t>
            </a:r>
            <a:r>
              <a:rPr lang="zh-TW" altLang="en-US" sz="2400" dirty="0">
                <a:solidFill>
                  <a:srgbClr val="FF0000"/>
                </a:solidFill>
                <a:latin typeface="標楷體" pitchFamily="65" charset="-120"/>
                <a:ea typeface="標楷體" pitchFamily="65" charset="-120"/>
              </a:rPr>
              <a:t>涉及違反誠信原則。</a:t>
            </a:r>
            <a:endParaRPr lang="en-US" altLang="zh-TW" sz="2400" dirty="0">
              <a:solidFill>
                <a:srgbClr val="FF0000"/>
              </a:solidFill>
              <a:latin typeface="標楷體" pitchFamily="65" charset="-120"/>
              <a:ea typeface="標楷體" pitchFamily="65" charset="-120"/>
            </a:endParaRPr>
          </a:p>
          <a:p>
            <a:pPr marL="358775" indent="-358775">
              <a:defRPr/>
            </a:pPr>
            <a:r>
              <a:rPr lang="en-US" altLang="zh-TW" sz="2400" dirty="0">
                <a:solidFill>
                  <a:schemeClr val="tx1"/>
                </a:solidFill>
                <a:latin typeface="標楷體" pitchFamily="65" charset="-120"/>
                <a:ea typeface="標楷體" pitchFamily="65" charset="-120"/>
              </a:rPr>
              <a:t>5.</a:t>
            </a:r>
            <a:r>
              <a:rPr lang="zh-TW" altLang="en-US" sz="2400" dirty="0">
                <a:solidFill>
                  <a:schemeClr val="tx1"/>
                </a:solidFill>
                <a:latin typeface="標楷體" pitchFamily="65" charset="-120"/>
                <a:ea typeface="標楷體" pitchFamily="65" charset="-120"/>
              </a:rPr>
              <a:t>具體改善措施及後續會計師出具內控查核意見。</a:t>
            </a:r>
            <a:endParaRPr lang="en-US" altLang="zh-TW" sz="2400" dirty="0">
              <a:solidFill>
                <a:schemeClr val="tx1"/>
              </a:solidFill>
              <a:latin typeface="標楷體" pitchFamily="65" charset="-120"/>
              <a:ea typeface="標楷體" pitchFamily="65" charset="-120"/>
            </a:endParaRPr>
          </a:p>
        </p:txBody>
      </p:sp>
      <p:sp>
        <p:nvSpPr>
          <p:cNvPr id="8" name="向左箭號 7"/>
          <p:cNvSpPr/>
          <p:nvPr/>
        </p:nvSpPr>
        <p:spPr>
          <a:xfrm rot="16200861">
            <a:off x="4638267" y="2807767"/>
            <a:ext cx="503237" cy="59372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118789" name="投影片編號版面配置區 2"/>
          <p:cNvSpPr>
            <a:spLocks noGrp="1"/>
          </p:cNvSpPr>
          <p:nvPr>
            <p:ph type="sldNum" sz="quarter" idx="12"/>
          </p:nvPr>
        </p:nvSpPr>
        <p:spPr bwMode="auto">
          <a:noFill/>
          <a:ln>
            <a:miter lim="800000"/>
            <a:headEnd/>
            <a:tailEnd/>
          </a:ln>
        </p:spPr>
        <p:txBody>
          <a:bodyPr/>
          <a:lstStyle/>
          <a:p>
            <a:fld id="{A07EA6DD-2561-4257-B325-8FB9DB83E61E}" type="slidenum">
              <a:rPr lang="en-US" altLang="zh-TW" smtClean="0"/>
              <a:pPr/>
              <a:t>50</a:t>
            </a:fld>
            <a:endParaRPr lang="en-US" altLang="zh-TW" smtClean="0"/>
          </a:p>
        </p:txBody>
      </p:sp>
      <p:sp>
        <p:nvSpPr>
          <p:cNvPr id="132102" name="標題 1"/>
          <p:cNvSpPr>
            <a:spLocks/>
          </p:cNvSpPr>
          <p:nvPr/>
        </p:nvSpPr>
        <p:spPr bwMode="auto">
          <a:xfrm>
            <a:off x="416496" y="404664"/>
            <a:ext cx="8712968" cy="72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marL="1295400" indent="-1295400" algn="ctr" eaLnBrk="0" hangingPunct="0">
              <a:defRPr/>
            </a:pPr>
            <a:r>
              <a:rPr kumimoji="0" lang="zh-TW" altLang="en-US" b="1" dirty="0">
                <a:solidFill>
                  <a:srgbClr val="FF9933"/>
                </a:solidFill>
                <a:latin typeface="標楷體" pitchFamily="65" charset="-120"/>
                <a:ea typeface="標楷體" pitchFamily="65" charset="-120"/>
              </a:rPr>
              <a:t> </a:t>
            </a:r>
            <a:r>
              <a:rPr kumimoji="0" lang="zh-TW" altLang="en-US" b="1" dirty="0">
                <a:solidFill>
                  <a:srgbClr val="C00000"/>
                </a:solidFill>
                <a:latin typeface="+mj-ea"/>
                <a:ea typeface="+mj-ea"/>
              </a:rPr>
              <a:t>   </a:t>
            </a:r>
            <a:r>
              <a:rPr kumimoji="0" lang="zh-TW" altLang="en-US" sz="3200" b="1" dirty="0">
                <a:solidFill>
                  <a:srgbClr val="C00000"/>
                </a:solidFill>
                <a:latin typeface="+mj-lt"/>
                <a:ea typeface="+mj-ea"/>
                <a:cs typeface="+mj-cs"/>
              </a:rPr>
              <a:t>交易及帳務處理有形式與實質不符之虞</a:t>
            </a:r>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848544" y="1124744"/>
            <a:ext cx="8099425" cy="1655763"/>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Clr>
                <a:srgbClr val="FFCC00"/>
              </a:buClr>
              <a:defRPr/>
            </a:pPr>
            <a:r>
              <a:rPr lang="zh-TW" altLang="en-US" sz="2400" dirty="0" smtClean="0">
                <a:solidFill>
                  <a:schemeClr val="tx1"/>
                </a:solidFill>
                <a:latin typeface="標楷體" pitchFamily="65" charset="-120"/>
                <a:ea typeface="標楷體" pitchFamily="65" charset="-120"/>
              </a:rPr>
              <a:t> </a:t>
            </a:r>
            <a:r>
              <a:rPr lang="en-US" altLang="zh-TW" sz="2400" dirty="0" smtClean="0">
                <a:solidFill>
                  <a:schemeClr val="tx1"/>
                </a:solidFill>
                <a:latin typeface="標楷體" pitchFamily="65" charset="-120"/>
                <a:ea typeface="標楷體" pitchFamily="65" charset="-120"/>
              </a:rPr>
              <a:t>A</a:t>
            </a:r>
            <a:r>
              <a:rPr lang="zh-TW" altLang="en-US" sz="2400" dirty="0" smtClean="0">
                <a:solidFill>
                  <a:schemeClr val="tx1"/>
                </a:solidFill>
                <a:latin typeface="標楷體" pitchFamily="65" charset="-120"/>
                <a:ea typeface="標楷體" pitchFamily="65" charset="-120"/>
              </a:rPr>
              <a:t>公司之大陸子公司因部分銷貨客戶係屬個體工商戶組織，而該等客戶常會要求將其應付之貨款匯至私人帳戶而非公司帳戶，並要求公司不要開立發票，而造成該大陸子公司產生漏發票及銷貨對象與收款對象不一致之情事。</a:t>
            </a:r>
            <a:endParaRPr lang="en-US" altLang="zh-TW" sz="2400" dirty="0">
              <a:solidFill>
                <a:schemeClr val="tx1"/>
              </a:solidFill>
              <a:latin typeface="標楷體" pitchFamily="65" charset="-120"/>
              <a:ea typeface="標楷體" pitchFamily="65" charset="-120"/>
            </a:endParaRPr>
          </a:p>
        </p:txBody>
      </p:sp>
      <p:sp>
        <p:nvSpPr>
          <p:cNvPr id="10" name="圓角矩形 9"/>
          <p:cNvSpPr/>
          <p:nvPr/>
        </p:nvSpPr>
        <p:spPr>
          <a:xfrm>
            <a:off x="704528" y="3140968"/>
            <a:ext cx="8542338" cy="316071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solidFill>
                  <a:schemeClr val="tx1"/>
                </a:solidFill>
                <a:latin typeface="標楷體" pitchFamily="65" charset="-120"/>
                <a:ea typeface="標楷體" pitchFamily="65" charset="-120"/>
              </a:rPr>
              <a:t>評估重點</a:t>
            </a:r>
            <a:endParaRPr lang="en-US" altLang="zh-TW" sz="2800" dirty="0">
              <a:solidFill>
                <a:schemeClr val="tx1"/>
              </a:solidFill>
              <a:latin typeface="標楷體" pitchFamily="65" charset="-120"/>
              <a:ea typeface="標楷體" pitchFamily="65" charset="-120"/>
            </a:endParaRPr>
          </a:p>
          <a:p>
            <a:pPr marL="274638" indent="-274638">
              <a:defRPr/>
            </a:pPr>
            <a:r>
              <a:rPr lang="zh-TW" altLang="en-US" sz="2400" dirty="0" smtClean="0">
                <a:solidFill>
                  <a:schemeClr val="tx1"/>
                </a:solidFill>
                <a:latin typeface="標楷體" pitchFamily="65" charset="-120"/>
                <a:ea typeface="標楷體" pitchFamily="65" charset="-120"/>
              </a:rPr>
              <a:t> </a:t>
            </a:r>
            <a:r>
              <a:rPr lang="en-US" altLang="zh-TW" sz="2400" dirty="0" smtClean="0">
                <a:solidFill>
                  <a:schemeClr val="tx1"/>
                </a:solidFill>
                <a:latin typeface="標楷體" pitchFamily="65" charset="-120"/>
                <a:ea typeface="標楷體" pitchFamily="65" charset="-120"/>
              </a:rPr>
              <a:t>1.</a:t>
            </a:r>
            <a:r>
              <a:rPr lang="zh-TW" altLang="en-US" sz="2400" dirty="0" smtClean="0">
                <a:solidFill>
                  <a:schemeClr val="tx1"/>
                </a:solidFill>
                <a:latin typeface="標楷體" pitchFamily="65" charset="-120"/>
                <a:ea typeface="標楷體" pitchFamily="65" charset="-120"/>
              </a:rPr>
              <a:t>該等銷貨模式可能面臨之風險</a:t>
            </a:r>
          </a:p>
          <a:p>
            <a:pPr marL="731838" lvl="1" indent="-274638">
              <a:buFont typeface="Wingdings" pitchFamily="2" charset="2"/>
              <a:buChar char="u"/>
              <a:defRPr/>
            </a:pPr>
            <a:r>
              <a:rPr lang="zh-TW" altLang="en-US" sz="2400" dirty="0" smtClean="0">
                <a:solidFill>
                  <a:srgbClr val="FF0000"/>
                </a:solidFill>
                <a:latin typeface="標楷體" pitchFamily="65" charset="-120"/>
                <a:ea typeface="標楷體" pitchFamily="65" charset="-120"/>
              </a:rPr>
              <a:t>漏開發票本身產生之漏申報營業額暨逃漏稅風險</a:t>
            </a:r>
          </a:p>
          <a:p>
            <a:pPr marL="731838" lvl="1" indent="-274638">
              <a:buFont typeface="Wingdings" pitchFamily="2" charset="2"/>
              <a:buChar char="u"/>
              <a:defRPr/>
            </a:pPr>
            <a:r>
              <a:rPr lang="zh-TW" altLang="en-US" sz="2400" dirty="0" smtClean="0">
                <a:solidFill>
                  <a:schemeClr val="tx1"/>
                </a:solidFill>
                <a:latin typeface="標楷體" pitchFamily="65" charset="-120"/>
                <a:ea typeface="標楷體" pitchFamily="65" charset="-120"/>
              </a:rPr>
              <a:t>私人帳戶收受貨款違反中國相關法令之風險</a:t>
            </a:r>
          </a:p>
          <a:p>
            <a:pPr marL="731838" lvl="1" indent="-274638">
              <a:buFont typeface="Wingdings" pitchFamily="2" charset="2"/>
              <a:buChar char="u"/>
              <a:defRPr/>
            </a:pPr>
            <a:r>
              <a:rPr lang="zh-TW" altLang="en-US" sz="2400" dirty="0" smtClean="0">
                <a:solidFill>
                  <a:schemeClr val="tx1"/>
                </a:solidFill>
                <a:latin typeface="標楷體" pitchFamily="65" charset="-120"/>
                <a:ea typeface="標楷體" pitchFamily="65" charset="-120"/>
              </a:rPr>
              <a:t>漏開發票及以個人帳戶收款</a:t>
            </a:r>
            <a:r>
              <a:rPr lang="zh-TW" altLang="en-US" sz="2400" dirty="0" smtClean="0">
                <a:solidFill>
                  <a:srgbClr val="FF0000"/>
                </a:solidFill>
                <a:latin typeface="標楷體" pitchFamily="65" charset="-120"/>
                <a:ea typeface="標楷體" pitchFamily="65" charset="-120"/>
              </a:rPr>
              <a:t>是否衍生被認定為協助他人逃漏稅而違反當地法令之風險</a:t>
            </a:r>
          </a:p>
          <a:p>
            <a:pPr marL="731838" lvl="1" indent="-274638">
              <a:buFont typeface="Wingdings" pitchFamily="2" charset="2"/>
              <a:buChar char="u"/>
              <a:defRPr/>
            </a:pPr>
            <a:r>
              <a:rPr lang="zh-TW" altLang="en-US" sz="2400" dirty="0" smtClean="0">
                <a:solidFill>
                  <a:schemeClr val="tx1"/>
                </a:solidFill>
                <a:latin typeface="標楷體" pitchFamily="65" charset="-120"/>
                <a:ea typeface="標楷體" pitchFamily="65" charset="-120"/>
              </a:rPr>
              <a:t>該私人帳戶內部控制不足產生資金遭挪用之風險。</a:t>
            </a:r>
          </a:p>
          <a:p>
            <a:pPr marL="274638" indent="-274638">
              <a:defRPr/>
            </a:pPr>
            <a:r>
              <a:rPr lang="zh-TW" altLang="en-US" sz="2400" dirty="0" smtClean="0">
                <a:solidFill>
                  <a:schemeClr val="tx1"/>
                </a:solidFill>
                <a:latin typeface="標楷體" pitchFamily="65" charset="-120"/>
                <a:ea typeface="標楷體" pitchFamily="65" charset="-120"/>
              </a:rPr>
              <a:t>  </a:t>
            </a:r>
            <a:r>
              <a:rPr lang="en-US" altLang="zh-TW" sz="2400" dirty="0" smtClean="0">
                <a:solidFill>
                  <a:schemeClr val="tx1"/>
                </a:solidFill>
                <a:latin typeface="標楷體" pitchFamily="65" charset="-120"/>
                <a:ea typeface="標楷體" pitchFamily="65" charset="-120"/>
              </a:rPr>
              <a:t>2.</a:t>
            </a:r>
            <a:r>
              <a:rPr lang="zh-TW" altLang="en-US" sz="2400" dirty="0" smtClean="0">
                <a:solidFill>
                  <a:schemeClr val="tx1"/>
                </a:solidFill>
                <a:latin typeface="標楷體" pitchFamily="65" charset="-120"/>
                <a:ea typeface="標楷體" pitchFamily="65" charset="-120"/>
              </a:rPr>
              <a:t>公司之改善因應策略</a:t>
            </a:r>
            <a:endParaRPr lang="en-US" altLang="zh-TW" sz="2400" dirty="0">
              <a:solidFill>
                <a:schemeClr val="tx1"/>
              </a:solidFill>
              <a:latin typeface="標楷體" pitchFamily="65" charset="-120"/>
              <a:ea typeface="標楷體" pitchFamily="65" charset="-120"/>
            </a:endParaRPr>
          </a:p>
        </p:txBody>
      </p:sp>
      <p:sp>
        <p:nvSpPr>
          <p:cNvPr id="8" name="向左箭號 7"/>
          <p:cNvSpPr/>
          <p:nvPr/>
        </p:nvSpPr>
        <p:spPr>
          <a:xfrm rot="16200861">
            <a:off x="4638267" y="2765727"/>
            <a:ext cx="503237" cy="59372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
        <p:nvSpPr>
          <p:cNvPr id="118789" name="投影片編號版面配置區 2"/>
          <p:cNvSpPr>
            <a:spLocks noGrp="1"/>
          </p:cNvSpPr>
          <p:nvPr>
            <p:ph type="sldNum" sz="quarter" idx="12"/>
          </p:nvPr>
        </p:nvSpPr>
        <p:spPr bwMode="auto">
          <a:noFill/>
          <a:ln>
            <a:miter lim="800000"/>
            <a:headEnd/>
            <a:tailEnd/>
          </a:ln>
        </p:spPr>
        <p:txBody>
          <a:bodyPr/>
          <a:lstStyle/>
          <a:p>
            <a:fld id="{A07EA6DD-2561-4257-B325-8FB9DB83E61E}" type="slidenum">
              <a:rPr lang="en-US" altLang="zh-TW" smtClean="0"/>
              <a:pPr/>
              <a:t>51</a:t>
            </a:fld>
            <a:endParaRPr lang="en-US" altLang="zh-TW" smtClean="0"/>
          </a:p>
        </p:txBody>
      </p:sp>
      <p:sp>
        <p:nvSpPr>
          <p:cNvPr id="132102" name="標題 1"/>
          <p:cNvSpPr>
            <a:spLocks/>
          </p:cNvSpPr>
          <p:nvPr/>
        </p:nvSpPr>
        <p:spPr bwMode="auto">
          <a:xfrm>
            <a:off x="416496" y="188640"/>
            <a:ext cx="871296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marL="1295400" indent="-1295400" algn="ctr" eaLnBrk="0" hangingPunct="0">
              <a:defRPr/>
            </a:pPr>
            <a:r>
              <a:rPr kumimoji="0" lang="zh-TW" altLang="en-US" sz="3200" b="1" dirty="0" smtClean="0">
                <a:solidFill>
                  <a:srgbClr val="C00000"/>
                </a:solidFill>
                <a:latin typeface="+mj-lt"/>
                <a:ea typeface="+mj-ea"/>
                <a:cs typeface="+mj-cs"/>
              </a:rPr>
              <a:t>大陸子公司以往有漏開發票及部分貨款</a:t>
            </a:r>
            <a:endParaRPr kumimoji="0" lang="en-US" altLang="zh-TW" sz="3200" b="1" dirty="0" smtClean="0">
              <a:solidFill>
                <a:srgbClr val="C00000"/>
              </a:solidFill>
              <a:latin typeface="+mj-lt"/>
              <a:ea typeface="+mj-ea"/>
              <a:cs typeface="+mj-cs"/>
            </a:endParaRPr>
          </a:p>
          <a:p>
            <a:pPr marL="1295400" indent="-1295400" algn="ctr" eaLnBrk="0" hangingPunct="0">
              <a:defRPr/>
            </a:pPr>
            <a:r>
              <a:rPr kumimoji="0" lang="zh-TW" altLang="en-US" sz="3200" b="1" dirty="0" smtClean="0">
                <a:solidFill>
                  <a:srgbClr val="C00000"/>
                </a:solidFill>
                <a:latin typeface="+mj-lt"/>
                <a:ea typeface="+mj-ea"/>
                <a:cs typeface="+mj-cs"/>
              </a:rPr>
              <a:t>由私人帳戶代收之情事</a:t>
            </a:r>
          </a:p>
        </p:txBody>
      </p:sp>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3171" y="333654"/>
            <a:ext cx="8469313" cy="782216"/>
          </a:xfrm>
        </p:spPr>
        <p:txBody>
          <a:bodyPr anchor="ctr">
            <a:normAutofit/>
          </a:bodyPr>
          <a:lstStyle/>
          <a:p>
            <a:pPr marL="982663" indent="-982663" algn="ctr">
              <a:defRPr/>
            </a:pPr>
            <a:r>
              <a:rPr lang="zh-TW" altLang="en-US" b="1" dirty="0" smtClean="0">
                <a:solidFill>
                  <a:srgbClr val="C00000"/>
                </a:solidFill>
              </a:rPr>
              <a:t>公司</a:t>
            </a:r>
            <a:r>
              <a:rPr lang="zh-TW" altLang="en-US" b="1" dirty="0">
                <a:solidFill>
                  <a:srgbClr val="C00000"/>
                </a:solidFill>
              </a:rPr>
              <a:t>使用私人帳戶交易</a:t>
            </a:r>
          </a:p>
        </p:txBody>
      </p:sp>
      <p:sp>
        <p:nvSpPr>
          <p:cNvPr id="97283"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F7AF6FAA-3685-47BD-952C-0C097ABD72E8}" type="slidenum">
              <a:rPr lang="zh-TW" altLang="en-US" smtClean="0"/>
              <a:pPr/>
              <a:t>52</a:t>
            </a:fld>
            <a:endParaRPr lang="zh-TW" altLang="en-US" smtClean="0"/>
          </a:p>
        </p:txBody>
      </p:sp>
      <p:graphicFrame>
        <p:nvGraphicFramePr>
          <p:cNvPr id="5" name="內容版面配置區 4"/>
          <p:cNvGraphicFramePr>
            <a:graphicFrameLocks noGrp="1"/>
          </p:cNvGraphicFramePr>
          <p:nvPr>
            <p:ph sz="quarter" idx="1"/>
          </p:nvPr>
        </p:nvGraphicFramePr>
        <p:xfrm>
          <a:off x="1554692" y="1447800"/>
          <a:ext cx="8124296"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7285" name="群組 5"/>
          <p:cNvGrpSpPr>
            <a:grpSpLocks/>
          </p:cNvGrpSpPr>
          <p:nvPr/>
        </p:nvGrpSpPr>
        <p:grpSpPr bwMode="auto">
          <a:xfrm>
            <a:off x="776536" y="1144589"/>
            <a:ext cx="8002587" cy="1063625"/>
            <a:chOff x="311747" y="-167815"/>
            <a:chExt cx="8002926" cy="1063131"/>
          </a:xfrm>
          <a:solidFill>
            <a:schemeClr val="accent4">
              <a:lumMod val="60000"/>
              <a:lumOff val="40000"/>
            </a:schemeClr>
          </a:solidFill>
        </p:grpSpPr>
        <p:sp>
          <p:nvSpPr>
            <p:cNvPr id="8" name="流程圖: 替代處理程序 7"/>
            <p:cNvSpPr/>
            <p:nvPr/>
          </p:nvSpPr>
          <p:spPr>
            <a:xfrm>
              <a:off x="311747" y="-167815"/>
              <a:ext cx="8002926" cy="1063131"/>
            </a:xfrm>
            <a:prstGeom prst="flowChartAlternateProcess">
              <a:avLst/>
            </a:prstGeom>
            <a:grpFill/>
          </p:spPr>
          <p:style>
            <a:lnRef idx="1">
              <a:schemeClr val="accent4"/>
            </a:lnRef>
            <a:fillRef idx="2">
              <a:schemeClr val="accent4"/>
            </a:fillRef>
            <a:effectRef idx="1">
              <a:schemeClr val="accent4"/>
            </a:effectRef>
            <a:fontRef idx="minor">
              <a:schemeClr val="dk1"/>
            </a:fontRef>
          </p:style>
        </p:sp>
        <p:sp>
          <p:nvSpPr>
            <p:cNvPr id="9" name="流程圖: 替代處理程序 4"/>
            <p:cNvSpPr/>
            <p:nvPr/>
          </p:nvSpPr>
          <p:spPr>
            <a:xfrm>
              <a:off x="364136" y="-115451"/>
              <a:ext cx="7898148" cy="958405"/>
            </a:xfrm>
            <a:prstGeom prst="rect">
              <a:avLst/>
            </a:prstGeom>
            <a:grpFill/>
          </p:spPr>
          <p:style>
            <a:lnRef idx="0">
              <a:scrgbClr r="0" g="0" b="0"/>
            </a:lnRef>
            <a:fillRef idx="0">
              <a:scrgbClr r="0" g="0" b="0"/>
            </a:fillRef>
            <a:effectRef idx="0">
              <a:scrgbClr r="0" g="0" b="0"/>
            </a:effectRef>
            <a:fontRef idx="minor">
              <a:schemeClr val="dk1"/>
            </a:fontRef>
          </p:style>
          <p:txBody>
            <a:bodyPr lIns="38100" tIns="38100" rIns="38100" bIns="38100" spcCol="1270" anchor="ctr"/>
            <a:lstStyle/>
            <a:p>
              <a:pPr defTabSz="889000">
                <a:lnSpc>
                  <a:spcPct val="90000"/>
                </a:lnSpc>
                <a:spcAft>
                  <a:spcPct val="35000"/>
                </a:spcAft>
                <a:defRPr/>
              </a:pPr>
              <a:r>
                <a:rPr lang="zh-TW" altLang="en-US" sz="2000" dirty="0" smtClean="0">
                  <a:latin typeface="標楷體" pitchFamily="65" charset="-120"/>
                  <a:ea typeface="標楷體" pitchFamily="65" charset="-120"/>
                </a:rPr>
                <a:t>申請</a:t>
              </a:r>
              <a:r>
                <a:rPr lang="zh-TW" altLang="en-US" sz="2000" dirty="0">
                  <a:latin typeface="標楷體" pitchFamily="65" charset="-120"/>
                  <a:ea typeface="標楷體" pitchFamily="65" charset="-120"/>
                </a:rPr>
                <a:t>公司之利用高階主管人民幣私人帳戶交易，用以收取中國大陸地區銷售款項及支付當地租金等費用</a:t>
              </a:r>
              <a:endParaRPr lang="en-US" altLang="zh-TW" sz="2000" dirty="0">
                <a:latin typeface="標楷體" pitchFamily="65" charset="-120"/>
                <a:ea typeface="標楷體" pitchFamily="65" charset="-120"/>
              </a:endParaRPr>
            </a:p>
          </p:txBody>
        </p:sp>
      </p:grpSp>
      <p:grpSp>
        <p:nvGrpSpPr>
          <p:cNvPr id="97286" name="群組 9"/>
          <p:cNvGrpSpPr>
            <a:grpSpLocks/>
          </p:cNvGrpSpPr>
          <p:nvPr/>
        </p:nvGrpSpPr>
        <p:grpSpPr bwMode="auto">
          <a:xfrm>
            <a:off x="724149" y="2566988"/>
            <a:ext cx="8004175" cy="3871913"/>
            <a:chOff x="101438" y="1158313"/>
            <a:chExt cx="8002935" cy="4069844"/>
          </a:xfrm>
        </p:grpSpPr>
        <p:sp>
          <p:nvSpPr>
            <p:cNvPr id="11" name="流程圖: 替代處理程序 10"/>
            <p:cNvSpPr/>
            <p:nvPr/>
          </p:nvSpPr>
          <p:spPr>
            <a:xfrm>
              <a:off x="101438" y="1158313"/>
              <a:ext cx="8002935" cy="4069844"/>
            </a:xfrm>
            <a:prstGeom prst="flowChartAlternateProcess">
              <a:avLst/>
            </a:prstGeom>
          </p:spPr>
          <p:style>
            <a:lnRef idx="1">
              <a:schemeClr val="accent2"/>
            </a:lnRef>
            <a:fillRef idx="2">
              <a:schemeClr val="accent2"/>
            </a:fillRef>
            <a:effectRef idx="1">
              <a:schemeClr val="accent2"/>
            </a:effectRef>
            <a:fontRef idx="minor">
              <a:schemeClr val="dk1"/>
            </a:fontRef>
          </p:style>
        </p:sp>
        <p:sp>
          <p:nvSpPr>
            <p:cNvPr id="12" name="流程圖: 替代處理程序 4"/>
            <p:cNvSpPr/>
            <p:nvPr/>
          </p:nvSpPr>
          <p:spPr>
            <a:xfrm>
              <a:off x="299845" y="1356883"/>
              <a:ext cx="7606121" cy="3672704"/>
            </a:xfrm>
            <a:prstGeom prst="rect">
              <a:avLst/>
            </a:prstGeom>
          </p:spPr>
          <p:style>
            <a:lnRef idx="0">
              <a:scrgbClr r="0" g="0" b="0"/>
            </a:lnRef>
            <a:fillRef idx="0">
              <a:scrgbClr r="0" g="0" b="0"/>
            </a:fillRef>
            <a:effectRef idx="0">
              <a:scrgbClr r="0" g="0" b="0"/>
            </a:effectRef>
            <a:fontRef idx="minor">
              <a:schemeClr val="dk1"/>
            </a:fontRef>
          </p:style>
          <p:txBody>
            <a:bodyPr lIns="12700" tIns="12700" rIns="12700" bIns="12700" spcCol="1270" anchor="ctr"/>
            <a:lstStyle/>
            <a:p>
              <a:pPr algn="ctr" defTabSz="889000">
                <a:lnSpc>
                  <a:spcPct val="90000"/>
                </a:lnSpc>
                <a:spcAft>
                  <a:spcPct val="35000"/>
                </a:spcAft>
                <a:defRPr/>
              </a:pPr>
              <a:r>
                <a:rPr lang="zh-TW" altLang="en-US" sz="2200" u="sng" dirty="0">
                  <a:solidFill>
                    <a:schemeClr val="tx1"/>
                  </a:solidFill>
                  <a:latin typeface="Times New Roman" panose="02020603050405020304" pitchFamily="18" charset="0"/>
                  <a:ea typeface="標楷體" pitchFamily="65" charset="-120"/>
                  <a:cs typeface="Times New Roman" panose="02020603050405020304" pitchFamily="18" charset="0"/>
                </a:rPr>
                <a:t>評估重點</a:t>
              </a:r>
              <a:endParaRPr lang="en-US" altLang="zh-TW" sz="2200" u="sng" dirty="0">
                <a:solidFill>
                  <a:schemeClr val="tx1"/>
                </a:solidFill>
                <a:latin typeface="Times New Roman" pitchFamily="18" charset="0"/>
                <a:ea typeface="標楷體" pitchFamily="65" charset="-120"/>
                <a:cs typeface="Times New Roman" pitchFamily="18" charset="0"/>
              </a:endParaRPr>
            </a:p>
            <a:p>
              <a:pPr marL="177800" indent="-177800"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瞭解其使用私人帳戶交易之</a:t>
              </a:r>
              <a:r>
                <a:rPr lang="zh-TW" altLang="en-US" sz="2000" b="1" dirty="0">
                  <a:solidFill>
                    <a:srgbClr val="FF0000"/>
                  </a:solidFill>
                  <a:latin typeface="標楷體" panose="03000509000000000000" pitchFamily="65" charset="-120"/>
                  <a:ea typeface="標楷體" panose="03000509000000000000" pitchFamily="65" charset="-120"/>
                </a:rPr>
                <a:t>原因</a:t>
              </a:r>
              <a:r>
                <a:rPr lang="zh-TW" altLang="en-US" sz="2000" dirty="0">
                  <a:solidFill>
                    <a:schemeClr val="tx1"/>
                  </a:solidFill>
                  <a:latin typeface="標楷體" panose="03000509000000000000" pitchFamily="65" charset="-120"/>
                  <a:ea typeface="標楷體" panose="03000509000000000000" pitchFamily="65" charset="-120"/>
                </a:rPr>
                <a:t>。</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瞭解該</a:t>
              </a:r>
              <a:r>
                <a:rPr lang="zh-TW" altLang="en-US" sz="2000" b="1" dirty="0">
                  <a:solidFill>
                    <a:srgbClr val="FF0000"/>
                  </a:solidFill>
                  <a:latin typeface="標楷體" panose="03000509000000000000" pitchFamily="65" charset="-120"/>
                  <a:ea typeface="標楷體" panose="03000509000000000000" pitchFamily="65" charset="-120"/>
                </a:rPr>
                <a:t>私人帳戶之交易真實性、入帳完整性</a:t>
              </a:r>
              <a:r>
                <a:rPr lang="zh-TW" altLang="en-US" sz="2000" dirty="0">
                  <a:solidFill>
                    <a:schemeClr val="tx1"/>
                  </a:solidFill>
                  <a:latin typeface="標楷體" panose="03000509000000000000" pitchFamily="65" charset="-120"/>
                  <a:ea typeface="標楷體" panose="03000509000000000000" pitchFamily="65" charset="-120"/>
                </a:rPr>
                <a:t>及中介機構採行之</a:t>
              </a:r>
              <a:endParaRPr lang="en-US" altLang="zh-TW" sz="2000" dirty="0">
                <a:solidFill>
                  <a:schemeClr val="tx1"/>
                </a:solidFill>
                <a:latin typeface="標楷體" panose="03000509000000000000" pitchFamily="65" charset="-120"/>
                <a:ea typeface="標楷體" panose="03000509000000000000" pitchFamily="65" charset="-120"/>
              </a:endParaRPr>
            </a:p>
            <a:p>
              <a:pPr marL="268288" defTabSz="889000">
                <a:lnSpc>
                  <a:spcPct val="90000"/>
                </a:lnSpc>
                <a:defRPr/>
              </a:pPr>
              <a:r>
                <a:rPr lang="zh-TW" altLang="en-US" sz="2000" dirty="0">
                  <a:solidFill>
                    <a:schemeClr val="tx1"/>
                  </a:solidFill>
                  <a:latin typeface="標楷體" panose="03000509000000000000" pitchFamily="65" charset="-120"/>
                  <a:ea typeface="標楷體" panose="03000509000000000000" pitchFamily="65" charset="-120"/>
                </a:rPr>
                <a:t>查核程序。</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3.</a:t>
              </a:r>
              <a:r>
                <a:rPr lang="zh-TW" altLang="en-US" sz="2000" dirty="0">
                  <a:solidFill>
                    <a:schemeClr val="tx1"/>
                  </a:solidFill>
                  <a:latin typeface="標楷體" panose="03000509000000000000" pitchFamily="65" charset="-120"/>
                  <a:ea typeface="標楷體" panose="03000509000000000000" pitchFamily="65" charset="-120"/>
                </a:rPr>
                <a:t>瞭解該</a:t>
              </a:r>
              <a:r>
                <a:rPr lang="zh-TW" altLang="zh-TW" sz="2000" dirty="0">
                  <a:solidFill>
                    <a:schemeClr val="tx1"/>
                  </a:solidFill>
                  <a:latin typeface="標楷體" panose="03000509000000000000" pitchFamily="65" charset="-120"/>
                  <a:ea typeface="標楷體" panose="03000509000000000000" pitchFamily="65" charset="-120"/>
                </a:rPr>
                <a:t>私人帳戶</a:t>
              </a:r>
              <a:r>
                <a:rPr lang="zh-TW" altLang="en-US" sz="2000" dirty="0">
                  <a:solidFill>
                    <a:schemeClr val="tx1"/>
                  </a:solidFill>
                  <a:latin typeface="標楷體" panose="03000509000000000000" pitchFamily="65" charset="-120"/>
                  <a:ea typeface="標楷體" panose="03000509000000000000" pitchFamily="65" charset="-120"/>
                </a:rPr>
                <a:t>之</a:t>
              </a:r>
              <a:r>
                <a:rPr lang="zh-TW" altLang="zh-TW" sz="2000" dirty="0">
                  <a:solidFill>
                    <a:schemeClr val="tx1"/>
                  </a:solidFill>
                  <a:latin typeface="標楷體" panose="03000509000000000000" pitchFamily="65" charset="-120"/>
                  <a:ea typeface="標楷體" panose="03000509000000000000" pitchFamily="65" charset="-120"/>
                </a:rPr>
                <a:t>內</a:t>
              </a:r>
              <a:r>
                <a:rPr lang="zh-TW" altLang="en-US" sz="2000" dirty="0">
                  <a:solidFill>
                    <a:schemeClr val="tx1"/>
                  </a:solidFill>
                  <a:latin typeface="標楷體" panose="03000509000000000000" pitchFamily="65" charset="-120"/>
                  <a:ea typeface="標楷體" panose="03000509000000000000" pitchFamily="65" charset="-120"/>
                </a:rPr>
                <a:t>部</a:t>
              </a:r>
              <a:r>
                <a:rPr lang="zh-TW" altLang="zh-TW" sz="2000" dirty="0">
                  <a:solidFill>
                    <a:schemeClr val="tx1"/>
                  </a:solidFill>
                  <a:latin typeface="標楷體" panose="03000509000000000000" pitchFamily="65" charset="-120"/>
                  <a:ea typeface="標楷體" panose="03000509000000000000" pitchFamily="65" charset="-120"/>
                </a:rPr>
                <a:t>控</a:t>
              </a:r>
              <a:r>
                <a:rPr lang="zh-TW" altLang="en-US" sz="2000" dirty="0">
                  <a:solidFill>
                    <a:schemeClr val="tx1"/>
                  </a:solidFill>
                  <a:latin typeface="標楷體" panose="03000509000000000000" pitchFamily="65" charset="-120"/>
                  <a:ea typeface="標楷體" panose="03000509000000000000" pitchFamily="65" charset="-120"/>
                </a:rPr>
                <a:t>制制度控管情形及評估</a:t>
              </a:r>
              <a:r>
                <a:rPr lang="zh-TW" altLang="zh-TW" sz="2000" dirty="0">
                  <a:solidFill>
                    <a:schemeClr val="tx1"/>
                  </a:solidFill>
                  <a:latin typeface="標楷體" panose="03000509000000000000" pitchFamily="65" charset="-120"/>
                  <a:ea typeface="標楷體" panose="03000509000000000000" pitchFamily="65" charset="-120"/>
                </a:rPr>
                <a:t>資金</a:t>
              </a:r>
              <a:r>
                <a:rPr lang="zh-TW" altLang="zh-TW" sz="2000" b="1" dirty="0">
                  <a:solidFill>
                    <a:srgbClr val="FF0000"/>
                  </a:solidFill>
                  <a:latin typeface="標楷體" panose="03000509000000000000" pitchFamily="65" charset="-120"/>
                  <a:ea typeface="標楷體" panose="03000509000000000000" pitchFamily="65" charset="-120"/>
                </a:rPr>
                <a:t>遭挪用風險</a:t>
              </a:r>
              <a:r>
                <a:rPr lang="zh-TW" altLang="en-US" sz="2000" dirty="0">
                  <a:solidFill>
                    <a:schemeClr val="tx1"/>
                  </a:solidFill>
                  <a:latin typeface="標楷體" panose="03000509000000000000" pitchFamily="65" charset="-120"/>
                  <a:ea typeface="標楷體" panose="03000509000000000000" pitchFamily="65" charset="-120"/>
                </a:rPr>
                <a:t>。</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4.</a:t>
              </a:r>
              <a:r>
                <a:rPr lang="zh-TW" altLang="en-US" sz="2000" dirty="0">
                  <a:solidFill>
                    <a:schemeClr val="tx1"/>
                  </a:solidFill>
                  <a:latin typeface="標楷體" panose="03000509000000000000" pitchFamily="65" charset="-120"/>
                  <a:ea typeface="標楷體" panose="03000509000000000000" pitchFamily="65" charset="-120"/>
                </a:rPr>
                <a:t>評估使用</a:t>
              </a:r>
              <a:r>
                <a:rPr lang="zh-TW" altLang="zh-TW" sz="2000" dirty="0">
                  <a:solidFill>
                    <a:schemeClr val="tx1"/>
                  </a:solidFill>
                  <a:latin typeface="標楷體" panose="03000509000000000000" pitchFamily="65" charset="-120"/>
                  <a:ea typeface="標楷體" panose="03000509000000000000" pitchFamily="65" charset="-120"/>
                </a:rPr>
                <a:t>私人帳戶</a:t>
              </a:r>
              <a:r>
                <a:rPr lang="zh-TW" altLang="en-US" sz="2000" dirty="0">
                  <a:solidFill>
                    <a:schemeClr val="tx1"/>
                  </a:solidFill>
                  <a:latin typeface="標楷體" panose="03000509000000000000" pitchFamily="65" charset="-120"/>
                  <a:ea typeface="標楷體" panose="03000509000000000000" pitchFamily="65" charset="-120"/>
                </a:rPr>
                <a:t>之</a:t>
              </a:r>
              <a:r>
                <a:rPr lang="zh-TW" altLang="zh-TW" sz="2000" dirty="0">
                  <a:solidFill>
                    <a:schemeClr val="tx1"/>
                  </a:solidFill>
                  <a:latin typeface="標楷體" panose="03000509000000000000" pitchFamily="65" charset="-120"/>
                  <a:ea typeface="標楷體" panose="03000509000000000000" pitchFamily="65" charset="-120"/>
                </a:rPr>
                <a:t>適法性</a:t>
              </a:r>
              <a:r>
                <a:rPr lang="zh-TW" altLang="en-US" sz="2000" dirty="0">
                  <a:solidFill>
                    <a:schemeClr val="tx1"/>
                  </a:solidFill>
                  <a:latin typeface="標楷體" panose="03000509000000000000" pitchFamily="65" charset="-120"/>
                  <a:ea typeface="標楷體" panose="03000509000000000000" pitchFamily="65" charset="-120"/>
                </a:rPr>
                <a:t>：包括利</a:t>
              </a:r>
              <a:r>
                <a:rPr lang="zh-TW" sz="2000" dirty="0">
                  <a:solidFill>
                    <a:schemeClr val="tx1"/>
                  </a:solidFill>
                  <a:latin typeface="標楷體" panose="03000509000000000000" pitchFamily="65" charset="-120"/>
                  <a:ea typeface="標楷體" panose="03000509000000000000" pitchFamily="65" charset="-120"/>
                </a:rPr>
                <a:t>用</a:t>
              </a:r>
              <a:r>
                <a:rPr lang="zh-TW" altLang="en-US" sz="2000" dirty="0">
                  <a:solidFill>
                    <a:schemeClr val="tx1"/>
                  </a:solidFill>
                  <a:latin typeface="標楷體" panose="03000509000000000000" pitchFamily="65" charset="-120"/>
                  <a:ea typeface="標楷體" panose="03000509000000000000" pitchFamily="65" charset="-120"/>
                </a:rPr>
                <a:t>私</a:t>
              </a:r>
              <a:r>
                <a:rPr lang="zh-TW" sz="2000" dirty="0">
                  <a:solidFill>
                    <a:schemeClr val="tx1"/>
                  </a:solidFill>
                  <a:latin typeface="標楷體" panose="03000509000000000000" pitchFamily="65" charset="-120"/>
                  <a:ea typeface="標楷體" panose="03000509000000000000" pitchFamily="65" charset="-120"/>
                </a:rPr>
                <a:t>人帳戶</a:t>
              </a:r>
              <a:r>
                <a:rPr lang="zh-TW" altLang="en-US" sz="2000" dirty="0">
                  <a:solidFill>
                    <a:schemeClr val="tx1"/>
                  </a:solidFill>
                  <a:latin typeface="標楷體" panose="03000509000000000000" pitchFamily="65" charset="-120"/>
                  <a:ea typeface="標楷體" panose="03000509000000000000" pitchFamily="65" charset="-120"/>
                </a:rPr>
                <a:t>交易</a:t>
              </a:r>
              <a:r>
                <a:rPr lang="zh-TW" sz="2000" dirty="0">
                  <a:solidFill>
                    <a:schemeClr val="tx1"/>
                  </a:solidFill>
                  <a:latin typeface="標楷體" panose="03000509000000000000" pitchFamily="65" charset="-120"/>
                  <a:ea typeface="標楷體" panose="03000509000000000000" pitchFamily="65" charset="-120"/>
                </a:rPr>
                <a:t>違反中國相</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90488" defTabSz="889000">
                <a:lnSpc>
                  <a:spcPct val="90000"/>
                </a:lnSpc>
                <a:defRPr/>
              </a:pPr>
              <a:r>
                <a:rPr lang="zh-TW" sz="2000" dirty="0">
                  <a:solidFill>
                    <a:schemeClr val="tx1"/>
                  </a:solidFill>
                  <a:latin typeface="標楷體" panose="03000509000000000000" pitchFamily="65" charset="-120"/>
                  <a:ea typeface="標楷體" panose="03000509000000000000" pitchFamily="65" charset="-120"/>
                </a:rPr>
                <a:t>關法令</a:t>
              </a:r>
              <a:r>
                <a:rPr lang="zh-TW" altLang="en-US" sz="2000" dirty="0">
                  <a:solidFill>
                    <a:schemeClr val="tx1"/>
                  </a:solidFill>
                  <a:latin typeface="標楷體" panose="03000509000000000000" pitchFamily="65" charset="-120"/>
                  <a:ea typeface="標楷體" panose="03000509000000000000" pitchFamily="65" charset="-120"/>
                </a:rPr>
                <a:t>風險</a:t>
              </a:r>
              <a:r>
                <a:rPr 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涉及</a:t>
              </a:r>
              <a:r>
                <a:rPr lang="zh-TW" sz="2000" dirty="0">
                  <a:solidFill>
                    <a:schemeClr val="tx1"/>
                  </a:solidFill>
                  <a:latin typeface="標楷體" panose="03000509000000000000" pitchFamily="65" charset="-120"/>
                  <a:ea typeface="標楷體" panose="03000509000000000000" pitchFamily="65" charset="-120"/>
                </a:rPr>
                <a:t>逃漏稅</a:t>
              </a:r>
              <a:r>
                <a:rPr lang="zh-TW" altLang="en-US" sz="2000" dirty="0">
                  <a:solidFill>
                    <a:schemeClr val="tx1"/>
                  </a:solidFill>
                  <a:latin typeface="標楷體" panose="03000509000000000000" pitchFamily="65" charset="-120"/>
                  <a:ea typeface="標楷體" panose="03000509000000000000" pitchFamily="65" charset="-120"/>
                </a:rPr>
                <a:t>或</a:t>
              </a:r>
              <a:r>
                <a:rPr lang="zh-TW" sz="2000" dirty="0">
                  <a:solidFill>
                    <a:schemeClr val="tx1"/>
                  </a:solidFill>
                  <a:latin typeface="標楷體" panose="03000509000000000000" pitchFamily="65" charset="-120"/>
                  <a:ea typeface="標楷體" panose="03000509000000000000" pitchFamily="65" charset="-120"/>
                </a:rPr>
                <a:t>協助他人逃漏稅</a:t>
              </a:r>
              <a:r>
                <a:rPr lang="zh-TW" altLang="en-US" sz="2000" dirty="0">
                  <a:solidFill>
                    <a:schemeClr val="tx1"/>
                  </a:solidFill>
                  <a:latin typeface="標楷體" panose="03000509000000000000" pitchFamily="65" charset="-120"/>
                  <a:ea typeface="標楷體" panose="03000509000000000000" pitchFamily="65" charset="-120"/>
                </a:rPr>
                <a:t>之稅務</a:t>
              </a:r>
              <a:r>
                <a:rPr lang="zh-TW" sz="2000" dirty="0">
                  <a:solidFill>
                    <a:schemeClr val="tx1"/>
                  </a:solidFill>
                  <a:latin typeface="標楷體" panose="03000509000000000000" pitchFamily="65" charset="-120"/>
                  <a:ea typeface="標楷體" panose="03000509000000000000" pitchFamily="65" charset="-120"/>
                </a:rPr>
                <a:t>風險</a:t>
              </a:r>
              <a:r>
                <a:rPr lang="zh-TW" altLang="en-US" sz="2000" dirty="0">
                  <a:solidFill>
                    <a:schemeClr val="tx1"/>
                  </a:solidFill>
                  <a:latin typeface="標楷體" panose="03000509000000000000" pitchFamily="65" charset="-120"/>
                  <a:ea typeface="標楷體" panose="03000509000000000000" pitchFamily="65" charset="-120"/>
                </a:rPr>
                <a:t>等。</a:t>
              </a:r>
              <a:endParaRPr lang="en-US" altLang="zh-TW" sz="2000" dirty="0">
                <a:solidFill>
                  <a:schemeClr val="tx1"/>
                </a:solidFill>
                <a:latin typeface="標楷體" panose="03000509000000000000" pitchFamily="65" charset="-120"/>
                <a:ea typeface="標楷體" panose="03000509000000000000" pitchFamily="65" charset="-120"/>
              </a:endParaRPr>
            </a:p>
            <a:p>
              <a:pPr marL="177800" indent="-177800"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5.</a:t>
              </a:r>
              <a:r>
                <a:rPr lang="zh-TW" altLang="en-US" sz="2000" dirty="0">
                  <a:solidFill>
                    <a:schemeClr val="tx1"/>
                  </a:solidFill>
                  <a:latin typeface="標楷體" panose="03000509000000000000" pitchFamily="65" charset="-120"/>
                  <a:ea typeface="標楷體" panose="03000509000000000000" pitchFamily="65" charset="-120"/>
                </a:rPr>
                <a:t>申請公司</a:t>
              </a:r>
              <a:r>
                <a:rPr lang="zh-TW" altLang="en-US" sz="2000" b="1" dirty="0">
                  <a:solidFill>
                    <a:srgbClr val="FF0000"/>
                  </a:solidFill>
                  <a:latin typeface="標楷體" panose="03000509000000000000" pitchFamily="65" charset="-120"/>
                  <a:ea typeface="標楷體" panose="03000509000000000000" pitchFamily="65" charset="-120"/>
                </a:rPr>
                <a:t>內部控制應明訂不可使用私人帳戶進行交易。</a:t>
              </a:r>
              <a:endParaRPr lang="en-US" altLang="zh-TW" sz="2000" b="1" dirty="0">
                <a:solidFill>
                  <a:srgbClr val="FF0000"/>
                </a:solidFill>
                <a:latin typeface="標楷體" panose="03000509000000000000" pitchFamily="65" charset="-120"/>
                <a:ea typeface="標楷體" panose="03000509000000000000" pitchFamily="65" charset="-120"/>
              </a:endParaRPr>
            </a:p>
            <a:p>
              <a:pPr marL="268288" indent="-268288" defTabSz="889000">
                <a:lnSpc>
                  <a:spcPct val="90000"/>
                </a:lnSpc>
                <a:defRPr/>
              </a:pPr>
              <a:r>
                <a:rPr lang="en-US" altLang="zh-TW" sz="2000" dirty="0">
                  <a:solidFill>
                    <a:schemeClr val="tx1"/>
                  </a:solidFill>
                  <a:latin typeface="標楷體" panose="03000509000000000000" pitchFamily="65" charset="-120"/>
                  <a:ea typeface="標楷體" panose="03000509000000000000" pitchFamily="65" charset="-120"/>
                </a:rPr>
                <a:t>6.</a:t>
              </a:r>
              <a:r>
                <a:rPr lang="zh-TW" altLang="en-US" sz="2000" dirty="0">
                  <a:solidFill>
                    <a:schemeClr val="tx1"/>
                  </a:solidFill>
                  <a:latin typeface="標楷體" panose="03000509000000000000" pitchFamily="65" charset="-120"/>
                  <a:ea typeface="標楷體" panose="03000509000000000000" pitchFamily="65" charset="-120"/>
                </a:rPr>
                <a:t>因目前公司已可在台灣開立人民幣帳戶，故建議公司可以此方式收取人民幣款項。</a:t>
              </a:r>
              <a:endParaRPr lang="en-US" altLang="zh-TW" sz="2000" dirty="0">
                <a:solidFill>
                  <a:schemeClr val="tx1"/>
                </a:solidFill>
                <a:latin typeface="標楷體" panose="03000509000000000000" pitchFamily="65" charset="-120"/>
                <a:ea typeface="標楷體" panose="03000509000000000000" pitchFamily="65" charset="-120"/>
              </a:endParaRPr>
            </a:p>
          </p:txBody>
        </p:sp>
      </p:grpSp>
      <p:sp>
        <p:nvSpPr>
          <p:cNvPr id="13" name="向左箭號 12"/>
          <p:cNvSpPr/>
          <p:nvPr/>
        </p:nvSpPr>
        <p:spPr>
          <a:xfrm rot="16200861">
            <a:off x="4453978" y="2216150"/>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163050905"/>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0512" y="260648"/>
            <a:ext cx="8939212" cy="868362"/>
          </a:xfrm>
        </p:spPr>
        <p:txBody>
          <a:bodyPr anchor="ctr">
            <a:noAutofit/>
          </a:bodyPr>
          <a:lstStyle/>
          <a:p>
            <a:pPr algn="ctr">
              <a:defRPr/>
            </a:pPr>
            <a:r>
              <a:rPr lang="zh-TW" altLang="en-US" sz="3200" b="1" dirty="0" smtClean="0">
                <a:solidFill>
                  <a:srgbClr val="C00000"/>
                </a:solidFill>
              </a:rPr>
              <a:t>重大</a:t>
            </a:r>
            <a:r>
              <a:rPr lang="zh-TW" altLang="en-US" sz="3200" b="1" dirty="0">
                <a:solidFill>
                  <a:srgbClr val="C00000"/>
                </a:solidFill>
              </a:rPr>
              <a:t>採購交易以</a:t>
            </a:r>
            <a:r>
              <a:rPr lang="zh-TW" altLang="zh-TW" sz="3200" b="1" dirty="0">
                <a:solidFill>
                  <a:srgbClr val="C00000"/>
                </a:solidFill>
              </a:rPr>
              <a:t>鉅額現金支付</a:t>
            </a:r>
            <a:r>
              <a:rPr lang="zh-TW" altLang="en-US" sz="3200" b="1" dirty="0" smtClean="0">
                <a:solidFill>
                  <a:srgbClr val="C00000"/>
                </a:solidFill>
              </a:rPr>
              <a:t>個人</a:t>
            </a:r>
            <a:endParaRPr lang="zh-TW" altLang="en-US" sz="3200" b="1" dirty="0">
              <a:solidFill>
                <a:schemeClr val="accent3">
                  <a:lumMod val="75000"/>
                </a:schemeClr>
              </a:solidFill>
            </a:endParaRPr>
          </a:p>
        </p:txBody>
      </p:sp>
      <p:sp>
        <p:nvSpPr>
          <p:cNvPr id="106499"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81A3F858-7DF5-46C0-A526-BF688C6C26CA}" type="slidenum">
              <a:rPr lang="zh-TW" altLang="en-US" smtClean="0"/>
              <a:pPr/>
              <a:t>53</a:t>
            </a:fld>
            <a:endParaRPr lang="zh-TW" altLang="en-US" smtClean="0"/>
          </a:p>
        </p:txBody>
      </p:sp>
      <p:sp>
        <p:nvSpPr>
          <p:cNvPr id="7" name="圓角矩形 7"/>
          <p:cNvSpPr>
            <a:spLocks noChangeArrowheads="1"/>
          </p:cNvSpPr>
          <p:nvPr/>
        </p:nvSpPr>
        <p:spPr bwMode="auto">
          <a:xfrm>
            <a:off x="515387" y="1196752"/>
            <a:ext cx="8712968" cy="122413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r>
              <a:rPr lang="zh-TW" altLang="en-US" sz="2000" dirty="0" smtClean="0">
                <a:latin typeface="標楷體" pitchFamily="65" charset="-120"/>
                <a:ea typeface="標楷體" pitchFamily="65" charset="-120"/>
              </a:rPr>
              <a:t>甲</a:t>
            </a:r>
            <a:r>
              <a:rPr lang="zh-TW" altLang="en-US" sz="2000" dirty="0">
                <a:latin typeface="標楷體" pitchFamily="65" charset="-120"/>
                <a:ea typeface="標楷體" pitchFamily="65" charset="-120"/>
              </a:rPr>
              <a:t>興櫃</a:t>
            </a:r>
            <a:r>
              <a:rPr lang="zh-TW" altLang="zh-TW" sz="2000" dirty="0">
                <a:latin typeface="標楷體" pitchFamily="65" charset="-120"/>
                <a:ea typeface="標楷體" pitchFamily="65" charset="-120"/>
              </a:rPr>
              <a:t>公司</a:t>
            </a:r>
            <a:r>
              <a:rPr lang="zh-TW" altLang="zh-TW" sz="2000" dirty="0">
                <a:solidFill>
                  <a:srgbClr val="FF0000"/>
                </a:solidFill>
                <a:latin typeface="標楷體" pitchFamily="65" charset="-120"/>
                <a:ea typeface="標楷體" pitchFamily="65" charset="-120"/>
              </a:rPr>
              <a:t>委託大陸</a:t>
            </a:r>
            <a:r>
              <a:rPr lang="zh-TW" altLang="en-US" sz="2000" dirty="0">
                <a:solidFill>
                  <a:srgbClr val="FF0000"/>
                </a:solidFill>
                <a:latin typeface="標楷體" pitchFamily="65" charset="-120"/>
                <a:ea typeface="標楷體" pitchFamily="65" charset="-120"/>
              </a:rPr>
              <a:t>乙</a:t>
            </a:r>
            <a:r>
              <a:rPr lang="zh-TW" altLang="zh-TW" sz="2000" dirty="0">
                <a:solidFill>
                  <a:srgbClr val="FF0000"/>
                </a:solidFill>
                <a:latin typeface="標楷體" pitchFamily="65" charset="-120"/>
                <a:ea typeface="標楷體" pitchFamily="65" charset="-120"/>
              </a:rPr>
              <a:t>公司代為採購</a:t>
            </a:r>
            <a:r>
              <a:rPr lang="zh-TW" altLang="en-US" sz="2000" dirty="0">
                <a:solidFill>
                  <a:srgbClr val="FF0000"/>
                </a:solidFill>
                <a:latin typeface="標楷體" pitchFamily="65" charset="-120"/>
                <a:ea typeface="標楷體" pitchFamily="65" charset="-120"/>
              </a:rPr>
              <a:t>設備及進料</a:t>
            </a:r>
            <a:r>
              <a:rPr lang="zh-TW"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惟相關款項係以現金交付</a:t>
            </a:r>
            <a:endParaRPr lang="en-US" altLang="zh-TW" sz="2000" dirty="0">
              <a:solidFill>
                <a:srgbClr val="FF0000"/>
              </a:solidFill>
              <a:latin typeface="標楷體" pitchFamily="65" charset="-120"/>
              <a:ea typeface="標楷體" pitchFamily="65" charset="-120"/>
            </a:endParaRPr>
          </a:p>
          <a:p>
            <a:pPr>
              <a:defRPr/>
            </a:pPr>
            <a:r>
              <a:rPr lang="zh-TW" altLang="zh-TW" sz="2000" dirty="0">
                <a:solidFill>
                  <a:srgbClr val="FF0000"/>
                </a:solidFill>
                <a:latin typeface="標楷體" pitchFamily="65" charset="-120"/>
                <a:ea typeface="標楷體" pitchFamily="65" charset="-120"/>
              </a:rPr>
              <a:t>予個人</a:t>
            </a:r>
            <a:r>
              <a:rPr lang="zh-TW" altLang="en-US" sz="2000" dirty="0">
                <a:solidFill>
                  <a:srgbClr val="FF0000"/>
                </a:solidFill>
                <a:latin typeface="標楷體" pitchFamily="65" charset="-120"/>
                <a:ea typeface="標楷體" pitchFamily="65" charset="-120"/>
              </a:rPr>
              <a:t>而非生產廠商</a:t>
            </a:r>
            <a:r>
              <a:rPr lang="zh-TW"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有交易對象與付款對象不一致</a:t>
            </a:r>
            <a:r>
              <a:rPr lang="zh-TW" altLang="en-US" sz="2000" dirty="0">
                <a:latin typeface="標楷體" pitchFamily="65" charset="-120"/>
                <a:ea typeface="標楷體" pitchFamily="65" charset="-120"/>
              </a:rPr>
              <a:t>情事，且</a:t>
            </a:r>
            <a:r>
              <a:rPr lang="zh-TW" altLang="zh-TW" sz="2000" dirty="0">
                <a:latin typeface="標楷體" pitchFamily="65" charset="-120"/>
                <a:ea typeface="標楷體" pitchFamily="65" charset="-120"/>
              </a:rPr>
              <a:t>遲未驗收</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之情事</a:t>
            </a:r>
            <a:r>
              <a:rPr lang="zh-TW" altLang="zh-TW" sz="2000" dirty="0">
                <a:latin typeface="標楷體" pitchFamily="65" charset="-120"/>
                <a:ea typeface="標楷體" pitchFamily="65" charset="-120"/>
              </a:rPr>
              <a:t>。</a:t>
            </a:r>
            <a:endParaRPr lang="zh-TW" altLang="en-US" sz="2200" dirty="0">
              <a:latin typeface="標楷體" pitchFamily="65" charset="-120"/>
              <a:ea typeface="標楷體" pitchFamily="65" charset="-120"/>
            </a:endParaRPr>
          </a:p>
        </p:txBody>
      </p:sp>
      <p:sp>
        <p:nvSpPr>
          <p:cNvPr id="9" name="圓角矩形 8"/>
          <p:cNvSpPr/>
          <p:nvPr/>
        </p:nvSpPr>
        <p:spPr bwMode="auto">
          <a:xfrm>
            <a:off x="560512" y="3068764"/>
            <a:ext cx="8718048" cy="3096540"/>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raditional Arabic" panose="02020603050405020304" pitchFamily="18" charset="-78"/>
                <a:ea typeface="標楷體" pitchFamily="65" charset="-120"/>
                <a:cs typeface="Traditional Arabic" panose="02020603050405020304" pitchFamily="18" charset="-78"/>
              </a:rPr>
              <a:t>評估重點</a:t>
            </a:r>
            <a:endParaRPr lang="en-US" altLang="zh-TW" sz="2000" u="sng" dirty="0">
              <a:latin typeface="Traditional Arabic" panose="02020603050405020304" pitchFamily="18" charset="-78"/>
              <a:ea typeface="標楷體" pitchFamily="65" charset="-120"/>
              <a:cs typeface="Traditional Arabic" panose="02020603050405020304" pitchFamily="18" charset="-78"/>
            </a:endParaRPr>
          </a:p>
          <a:p>
            <a:pPr algn="ctr">
              <a:lnSpc>
                <a:spcPts val="1200"/>
              </a:lnSpc>
              <a:spcAft>
                <a:spcPts val="0"/>
              </a:spcAft>
              <a:defRPr/>
            </a:pP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000" dirty="0">
                <a:latin typeface="Traditional Arabic" panose="02020603050405020304" pitchFamily="18" charset="-78"/>
                <a:ea typeface="標楷體" pitchFamily="65" charset="-120"/>
                <a:cs typeface="Traditional Arabic" panose="02020603050405020304" pitchFamily="18" charset="-78"/>
              </a:rPr>
              <a:t>1.</a:t>
            </a:r>
            <a:r>
              <a:rPr lang="zh-TW" altLang="en-US" sz="2000" dirty="0">
                <a:latin typeface="Traditional Arabic" panose="02020603050405020304" pitchFamily="18" charset="-78"/>
                <a:ea typeface="標楷體" pitchFamily="65" charset="-120"/>
                <a:cs typeface="Traditional Arabic" panose="02020603050405020304" pitchFamily="18" charset="-78"/>
              </a:rPr>
              <a:t>深入查核該交易真實性及是否涉有非常規交易情事。</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000" dirty="0">
                <a:latin typeface="Traditional Arabic" panose="02020603050405020304" pitchFamily="18" charset="-78"/>
                <a:ea typeface="標楷體" pitchFamily="65" charset="-120"/>
                <a:cs typeface="Traditional Arabic" panose="02020603050405020304" pitchFamily="18" charset="-78"/>
              </a:rPr>
              <a:t>2.</a:t>
            </a:r>
            <a:r>
              <a:rPr lang="zh-TW" altLang="en-US" sz="2000" dirty="0">
                <a:latin typeface="Traditional Arabic" panose="02020603050405020304" pitchFamily="18" charset="-78"/>
                <a:ea typeface="標楷體" pitchFamily="65" charset="-120"/>
                <a:cs typeface="Traditional Arabic" panose="02020603050405020304" pitchFamily="18" charset="-78"/>
              </a:rPr>
              <a:t>瞭解委由乙公司</a:t>
            </a:r>
            <a:r>
              <a:rPr lang="zh-TW" altLang="zh-TW" sz="2000" dirty="0">
                <a:latin typeface="Traditional Arabic" panose="02020603050405020304" pitchFamily="18" charset="-78"/>
                <a:ea typeface="標楷體" pitchFamily="65" charset="-120"/>
                <a:cs typeface="Traditional Arabic" panose="02020603050405020304" pitchFamily="18" charset="-78"/>
              </a:rPr>
              <a:t>代採購</a:t>
            </a:r>
            <a:r>
              <a:rPr lang="zh-TW" altLang="en-US" sz="2000" dirty="0">
                <a:latin typeface="Traditional Arabic" panose="02020603050405020304" pitchFamily="18" charset="-78"/>
                <a:ea typeface="標楷體" pitchFamily="65" charset="-120"/>
                <a:cs typeface="Traditional Arabic" panose="02020603050405020304" pitchFamily="18" charset="-78"/>
              </a:rPr>
              <a:t>之必要性、合理性及現金交付之</a:t>
            </a:r>
            <a:r>
              <a:rPr lang="zh-TW" altLang="zh-TW" sz="2000" dirty="0">
                <a:latin typeface="Traditional Arabic" panose="02020603050405020304" pitchFamily="18" charset="-78"/>
                <a:ea typeface="標楷體" pitchFamily="65" charset="-120"/>
                <a:cs typeface="Traditional Arabic" panose="02020603050405020304" pitchFamily="18" charset="-78"/>
              </a:rPr>
              <a:t>個人</a:t>
            </a:r>
            <a:r>
              <a:rPr lang="zh-TW" altLang="en-US" sz="2000" dirty="0">
                <a:latin typeface="Traditional Arabic" panose="02020603050405020304" pitchFamily="18" charset="-78"/>
                <a:ea typeface="標楷體" pitchFamily="65" charset="-120"/>
                <a:cs typeface="Traditional Arabic" panose="02020603050405020304" pitchFamily="18" charset="-78"/>
              </a:rPr>
              <a:t>與乙公司之</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indent="177800">
              <a:defRPr/>
            </a:pPr>
            <a:r>
              <a:rPr lang="zh-TW" altLang="en-US" sz="2000" dirty="0">
                <a:latin typeface="Traditional Arabic" panose="02020603050405020304" pitchFamily="18" charset="-78"/>
                <a:ea typeface="標楷體" pitchFamily="65" charset="-120"/>
                <a:cs typeface="Traditional Arabic" panose="02020603050405020304" pitchFamily="18" charset="-78"/>
              </a:rPr>
              <a:t>關係，以及相關現金被侵占之風險。</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000" dirty="0">
                <a:latin typeface="Traditional Arabic" panose="02020603050405020304" pitchFamily="18" charset="-78"/>
                <a:ea typeface="標楷體" pitchFamily="65" charset="-120"/>
                <a:cs typeface="Traditional Arabic" panose="02020603050405020304" pitchFamily="18" charset="-78"/>
              </a:rPr>
              <a:t>3.</a:t>
            </a:r>
            <a:r>
              <a:rPr lang="zh-TW" altLang="en-US" sz="2000" dirty="0">
                <a:latin typeface="Traditional Arabic" panose="02020603050405020304" pitchFamily="18" charset="-78"/>
                <a:ea typeface="標楷體" pitchFamily="65" charset="-120"/>
                <a:cs typeface="Traditional Arabic" panose="02020603050405020304" pitchFamily="18" charset="-78"/>
              </a:rPr>
              <a:t>查核甲公司請採購及驗收程序是否符合內部控制規定流程，及是否依</a:t>
            </a:r>
            <a:r>
              <a:rPr lang="zh-TW" altLang="zh-TW" sz="2000" dirty="0">
                <a:latin typeface="Traditional Arabic" panose="02020603050405020304" pitchFamily="18" charset="-78"/>
                <a:ea typeface="標楷體" pitchFamily="65" charset="-120"/>
                <a:cs typeface="Traditional Arabic" panose="02020603050405020304" pitchFamily="18" charset="-78"/>
              </a:rPr>
              <a:t>「</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indent="177800">
              <a:defRPr/>
            </a:pPr>
            <a:r>
              <a:rPr lang="zh-TW" altLang="zh-TW" sz="2000" dirty="0">
                <a:latin typeface="Traditional Arabic" panose="02020603050405020304" pitchFamily="18" charset="-78"/>
                <a:ea typeface="標楷體" pitchFamily="65" charset="-120"/>
                <a:cs typeface="Traditional Arabic" panose="02020603050405020304" pitchFamily="18" charset="-78"/>
              </a:rPr>
              <a:t>公開發行公司取得或處分資產處理準則」</a:t>
            </a:r>
            <a:r>
              <a:rPr lang="zh-TW" altLang="en-US" sz="2000" dirty="0">
                <a:latin typeface="Traditional Arabic" panose="02020603050405020304" pitchFamily="18" charset="-78"/>
                <a:ea typeface="標楷體" pitchFamily="65" charset="-120"/>
                <a:cs typeface="Traditional Arabic" panose="02020603050405020304" pitchFamily="18" charset="-78"/>
              </a:rPr>
              <a:t>公告。若有違反內部控制規</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indent="177800">
              <a:defRPr/>
            </a:pPr>
            <a:r>
              <a:rPr lang="zh-TW" altLang="en-US" sz="2000" dirty="0">
                <a:latin typeface="Traditional Arabic" panose="02020603050405020304" pitchFamily="18" charset="-78"/>
                <a:ea typeface="標楷體" pitchFamily="65" charset="-120"/>
                <a:cs typeface="Traditional Arabic" panose="02020603050405020304" pitchFamily="18" charset="-78"/>
              </a:rPr>
              <a:t>定，應追蹤該公司改善措施之可行性及後續落實之情形。</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a:defRPr/>
            </a:pPr>
            <a:r>
              <a:rPr lang="en-US" altLang="zh-TW" sz="2000" dirty="0">
                <a:latin typeface="Traditional Arabic" panose="02020603050405020304" pitchFamily="18" charset="-78"/>
                <a:ea typeface="標楷體" pitchFamily="65" charset="-120"/>
                <a:cs typeface="Traditional Arabic" panose="02020603050405020304" pitchFamily="18" charset="-78"/>
              </a:rPr>
              <a:t>4.</a:t>
            </a:r>
            <a:r>
              <a:rPr lang="zh-TW" altLang="en-US" sz="2000" dirty="0">
                <a:latin typeface="Traditional Arabic" panose="02020603050405020304" pitchFamily="18" charset="-78"/>
                <a:ea typeface="標楷體" pitchFamily="65" charset="-120"/>
                <a:cs typeface="Traditional Arabic" panose="02020603050405020304" pitchFamily="18" charset="-78"/>
              </a:rPr>
              <a:t>查核</a:t>
            </a:r>
            <a:r>
              <a:rPr lang="zh-TW" altLang="zh-TW" sz="2000" dirty="0">
                <a:latin typeface="Traditional Arabic" panose="02020603050405020304" pitchFamily="18" charset="-78"/>
                <a:ea typeface="標楷體" pitchFamily="65" charset="-120"/>
                <a:cs typeface="Traditional Arabic" panose="02020603050405020304" pitchFamily="18" charset="-78"/>
              </a:rPr>
              <a:t>遲未驗收</a:t>
            </a:r>
            <a:r>
              <a:rPr lang="zh-TW" altLang="en-US" sz="2000" dirty="0">
                <a:latin typeface="Traditional Arabic" panose="02020603050405020304" pitchFamily="18" charset="-78"/>
                <a:ea typeface="標楷體" pitchFamily="65" charset="-120"/>
                <a:cs typeface="Traditional Arabic" panose="02020603050405020304" pitchFamily="18" charset="-78"/>
              </a:rPr>
              <a:t>之原因及相關資產保全之程序，以</a:t>
            </a:r>
            <a:r>
              <a:rPr lang="zh-TW" altLang="zh-TW" sz="2000" dirty="0">
                <a:latin typeface="Traditional Arabic" panose="02020603050405020304" pitchFamily="18" charset="-78"/>
                <a:ea typeface="標楷體" pitchFamily="65" charset="-120"/>
                <a:cs typeface="Traditional Arabic" panose="02020603050405020304" pitchFamily="18" charset="-78"/>
              </a:rPr>
              <a:t>及</a:t>
            </a:r>
            <a:r>
              <a:rPr lang="zh-TW" altLang="en-US" sz="2000" dirty="0">
                <a:latin typeface="Traditional Arabic" panose="02020603050405020304" pitchFamily="18" charset="-78"/>
                <a:ea typeface="標楷體" pitchFamily="65" charset="-120"/>
                <a:cs typeface="Traditional Arabic" panose="02020603050405020304" pitchFamily="18" charset="-78"/>
              </a:rPr>
              <a:t>有無損及股東權</a:t>
            </a:r>
            <a:r>
              <a:rPr lang="zh-TW" altLang="zh-TW" sz="2000" dirty="0">
                <a:latin typeface="Traditional Arabic" panose="02020603050405020304" pitchFamily="18" charset="-78"/>
                <a:ea typeface="標楷體" pitchFamily="65" charset="-120"/>
                <a:cs typeface="Traditional Arabic" panose="02020603050405020304" pitchFamily="18" charset="-78"/>
              </a:rPr>
              <a:t>益</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a:p>
            <a:pPr indent="177800">
              <a:defRPr/>
            </a:pPr>
            <a:r>
              <a:rPr lang="zh-TW" altLang="en-US" sz="2000" dirty="0">
                <a:latin typeface="Traditional Arabic" panose="02020603050405020304" pitchFamily="18" charset="-78"/>
                <a:ea typeface="標楷體" pitchFamily="65" charset="-120"/>
                <a:cs typeface="Traditional Arabic" panose="02020603050405020304" pitchFamily="18" charset="-78"/>
              </a:rPr>
              <a:t>之情事。</a:t>
            </a:r>
            <a:endParaRPr lang="en-US" altLang="zh-TW" sz="2000" dirty="0">
              <a:latin typeface="Traditional Arabic" panose="02020603050405020304" pitchFamily="18" charset="-78"/>
              <a:ea typeface="標楷體" pitchFamily="65" charset="-120"/>
              <a:cs typeface="Traditional Arabic" panose="02020603050405020304" pitchFamily="18" charset="-78"/>
            </a:endParaRPr>
          </a:p>
        </p:txBody>
      </p:sp>
      <p:sp>
        <p:nvSpPr>
          <p:cNvPr id="6" name="向左箭號 5"/>
          <p:cNvSpPr/>
          <p:nvPr/>
        </p:nvSpPr>
        <p:spPr>
          <a:xfrm rot="16200861">
            <a:off x="4548021" y="2393988"/>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386788753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404664"/>
            <a:ext cx="9321800" cy="720750"/>
          </a:xfrm>
        </p:spPr>
        <p:txBody>
          <a:bodyPr anchor="ctr">
            <a:noAutofit/>
          </a:bodyPr>
          <a:lstStyle/>
          <a:p>
            <a:pPr marL="804863" indent="-804863" algn="ctr">
              <a:defRPr/>
            </a:pPr>
            <a:r>
              <a:rPr lang="zh-TW" altLang="en-US" b="1" dirty="0" smtClean="0">
                <a:solidFill>
                  <a:srgbClr val="C00000"/>
                </a:solidFill>
              </a:rPr>
              <a:t>發行</a:t>
            </a:r>
            <a:r>
              <a:rPr lang="zh-TW" altLang="zh-TW" b="1" dirty="0" smtClean="0">
                <a:solidFill>
                  <a:srgbClr val="C00000"/>
                </a:solidFill>
              </a:rPr>
              <a:t>公司</a:t>
            </a:r>
            <a:r>
              <a:rPr lang="zh-TW" altLang="en-US" b="1" dirty="0">
                <a:solidFill>
                  <a:srgbClr val="C00000"/>
                </a:solidFill>
              </a:rPr>
              <a:t>帳列機器設備與實體盤點</a:t>
            </a:r>
            <a:r>
              <a:rPr lang="zh-TW" altLang="en-US" b="1" dirty="0" smtClean="0">
                <a:solidFill>
                  <a:srgbClr val="C00000"/>
                </a:solidFill>
              </a:rPr>
              <a:t>內容不符</a:t>
            </a:r>
            <a:endParaRPr lang="zh-TW" altLang="en-US" b="1" dirty="0">
              <a:solidFill>
                <a:srgbClr val="C00000"/>
              </a:solidFill>
            </a:endParaRPr>
          </a:p>
        </p:txBody>
      </p:sp>
      <p:sp>
        <p:nvSpPr>
          <p:cNvPr id="100355"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125E5DED-A212-4002-A4C1-8C2D6471DBC2}" type="slidenum">
              <a:rPr lang="zh-TW" altLang="en-US" smtClean="0"/>
              <a:pPr/>
              <a:t>54</a:t>
            </a:fld>
            <a:endParaRPr lang="zh-TW" altLang="en-US" smtClean="0"/>
          </a:p>
        </p:txBody>
      </p:sp>
      <p:sp>
        <p:nvSpPr>
          <p:cNvPr id="7" name="圓角矩形 7"/>
          <p:cNvSpPr>
            <a:spLocks noChangeArrowheads="1"/>
          </p:cNvSpPr>
          <p:nvPr/>
        </p:nvSpPr>
        <p:spPr bwMode="auto">
          <a:xfrm>
            <a:off x="752621" y="1268760"/>
            <a:ext cx="8418935" cy="936104"/>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r>
              <a:rPr lang="zh-TW" altLang="en-US" sz="2000" dirty="0" smtClean="0">
                <a:latin typeface="標楷體" pitchFamily="65" charset="-120"/>
                <a:ea typeface="標楷體" pitchFamily="65" charset="-120"/>
              </a:rPr>
              <a:t>興</a:t>
            </a:r>
            <a:r>
              <a:rPr lang="zh-TW" altLang="en-US" sz="2000" dirty="0">
                <a:latin typeface="標楷體" pitchFamily="65" charset="-120"/>
                <a:ea typeface="標楷體" pitchFamily="65" charset="-120"/>
              </a:rPr>
              <a:t>櫃公司帳列國外機器設備除未有進口報單文件外</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其餘採購單據及</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匯款憑證齊備</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惟實地盤點帳列機器設備時發現有不符異常情事。</a:t>
            </a:r>
          </a:p>
        </p:txBody>
      </p:sp>
      <p:sp>
        <p:nvSpPr>
          <p:cNvPr id="9" name="圓角矩形 8"/>
          <p:cNvSpPr/>
          <p:nvPr/>
        </p:nvSpPr>
        <p:spPr bwMode="auto">
          <a:xfrm>
            <a:off x="632520" y="2780928"/>
            <a:ext cx="8539036" cy="2999046"/>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en-US" sz="2000" dirty="0">
                <a:latin typeface="Times New Roman" panose="02020603050405020304" pitchFamily="18" charset="0"/>
                <a:ea typeface="標楷體" pitchFamily="65" charset="-120"/>
                <a:cs typeface="Times New Roman" panose="02020603050405020304" pitchFamily="18" charset="0"/>
              </a:rPr>
              <a:t>評估國外機器設備進口未具備進口報單文件之原因及合理性。</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2.</a:t>
            </a:r>
            <a:r>
              <a:rPr lang="zh-TW" altLang="en-US" sz="2000" dirty="0">
                <a:latin typeface="Times New Roman" panose="02020603050405020304" pitchFamily="18" charset="0"/>
                <a:ea typeface="標楷體" pitchFamily="65" charset="-120"/>
                <a:cs typeface="Times New Roman" panose="02020603050405020304" pitchFamily="18" charset="0"/>
              </a:rPr>
              <a:t>除實地盤點機器設備數量型號外</a:t>
            </a:r>
            <a:r>
              <a:rPr lang="zh-TW"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另檢視機器設備品項廠牌</a:t>
            </a:r>
            <a:r>
              <a:rPr lang="en-US" altLang="zh-TW" sz="2000" dirty="0">
                <a:latin typeface="Times New Roman" panose="02020603050405020304" pitchFamily="18" charset="0"/>
                <a:ea typeface="標楷體" pitchFamily="65" charset="-120"/>
                <a:cs typeface="Times New Roman" panose="02020603050405020304" pitchFamily="18" charset="0"/>
              </a:rPr>
              <a:t>LOGO</a:t>
            </a:r>
            <a:r>
              <a:rPr lang="zh-TW" altLang="en-US" sz="2000" dirty="0">
                <a:latin typeface="Times New Roman" panose="02020603050405020304" pitchFamily="18" charset="0"/>
                <a:ea typeface="標楷體" pitchFamily="65" charset="-120"/>
                <a:cs typeface="Times New Roman" panose="02020603050405020304" pitchFamily="18" charset="0"/>
              </a:rPr>
              <a:t>是</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  否有異常情形</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本案為例</a:t>
            </a:r>
            <a:r>
              <a:rPr lang="zh-TW"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一般廠牌</a:t>
            </a:r>
            <a:r>
              <a:rPr lang="en-US" altLang="zh-TW" sz="2000" dirty="0">
                <a:latin typeface="Times New Roman" panose="02020603050405020304" pitchFamily="18" charset="0"/>
                <a:ea typeface="標楷體" pitchFamily="65" charset="-120"/>
                <a:cs typeface="Times New Roman" panose="02020603050405020304" pitchFamily="18" charset="0"/>
              </a:rPr>
              <a:t>LOGO</a:t>
            </a:r>
            <a:r>
              <a:rPr lang="zh-TW" altLang="en-US" sz="2000" dirty="0">
                <a:latin typeface="Times New Roman" panose="02020603050405020304" pitchFamily="18" charset="0"/>
                <a:ea typeface="標楷體" pitchFamily="65" charset="-120"/>
                <a:cs typeface="Times New Roman" panose="02020603050405020304" pitchFamily="18" charset="0"/>
              </a:rPr>
              <a:t>為蝕刻金屬片或設備上</a:t>
            </a:r>
            <a:r>
              <a:rPr lang="zh-TW" altLang="zh-TW" sz="2000" dirty="0">
                <a:latin typeface="Times New Roman" panose="02020603050405020304" pitchFamily="18" charset="0"/>
                <a:ea typeface="標楷體" pitchFamily="65" charset="-120"/>
                <a:cs typeface="Times New Roman" panose="02020603050405020304" pitchFamily="18" charset="0"/>
              </a:rPr>
              <a:t>，</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  但實地發現</a:t>
            </a:r>
            <a:r>
              <a:rPr lang="en-US" altLang="zh-TW" sz="2000" dirty="0">
                <a:latin typeface="Times New Roman" panose="02020603050405020304" pitchFamily="18" charset="0"/>
                <a:ea typeface="標楷體" pitchFamily="65" charset="-120"/>
                <a:cs typeface="Times New Roman" panose="02020603050405020304" pitchFamily="18" charset="0"/>
              </a:rPr>
              <a:t>LOGO</a:t>
            </a:r>
            <a:r>
              <a:rPr lang="zh-TW" altLang="en-US" sz="2000" dirty="0">
                <a:latin typeface="Times New Roman" panose="02020603050405020304" pitchFamily="18" charset="0"/>
                <a:ea typeface="標楷體" pitchFamily="65" charset="-120"/>
                <a:cs typeface="Times New Roman" panose="02020603050405020304" pitchFamily="18" charset="0"/>
              </a:rPr>
              <a:t>為膠帶貼紙且與發行公司之前主動提供設備之照片</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  不符</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3.</a:t>
            </a:r>
            <a:r>
              <a:rPr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rPr>
              <a:t>機器設備採購對象如非原廠或其關係企業者</a:t>
            </a:r>
            <a:r>
              <a:rPr lang="zh-TW" altLang="zh-TW" sz="20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rPr>
              <a:t>應深入評估採購對象</a:t>
            </a:r>
            <a:endParaRPr lang="en-US" altLang="zh-TW" sz="20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rPr>
              <a:t>  金額進口憑證及驗收方式</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例如</a:t>
            </a:r>
            <a:r>
              <a:rPr lang="zh-TW"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鈀材或設備等重物之收貨單為一</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zh-TW" altLang="en-US" sz="2000" dirty="0">
                <a:latin typeface="Times New Roman" panose="02020603050405020304" pitchFamily="18" charset="0"/>
                <a:ea typeface="標楷體" pitchFamily="65" charset="-120"/>
                <a:cs typeface="Times New Roman" panose="02020603050405020304" pitchFamily="18" charset="0"/>
              </a:rPr>
              <a:t>  般宅配快遞運送</a:t>
            </a:r>
            <a:r>
              <a:rPr lang="zh-TW"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似不合理</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之合理性。</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endParaRPr lang="zh-TW" altLang="en-US" sz="2000" dirty="0">
              <a:latin typeface="Times New Roman" panose="02020603050405020304" pitchFamily="18" charset="0"/>
              <a:ea typeface="標楷體" pitchFamily="65" charset="-120"/>
              <a:cs typeface="Times New Roman" panose="02020603050405020304" pitchFamily="18" charset="0"/>
            </a:endParaRPr>
          </a:p>
        </p:txBody>
      </p:sp>
      <p:sp>
        <p:nvSpPr>
          <p:cNvPr id="6" name="向左箭號 5"/>
          <p:cNvSpPr/>
          <p:nvPr/>
        </p:nvSpPr>
        <p:spPr>
          <a:xfrm rot="16200861">
            <a:off x="4548020" y="2249972"/>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496" y="476672"/>
            <a:ext cx="9489503" cy="647130"/>
          </a:xfrm>
        </p:spPr>
        <p:txBody>
          <a:bodyPr>
            <a:noAutofit/>
          </a:bodyPr>
          <a:lstStyle/>
          <a:p>
            <a:pPr marL="804863" indent="-804863" algn="ctr">
              <a:defRPr/>
            </a:pPr>
            <a:r>
              <a:rPr lang="zh-TW" altLang="en-US" b="1" dirty="0" smtClean="0">
                <a:solidFill>
                  <a:srgbClr val="C00000"/>
                </a:solidFill>
              </a:rPr>
              <a:t>發行公司</a:t>
            </a:r>
            <a:r>
              <a:rPr lang="zh-TW" altLang="en-US" b="1" dirty="0">
                <a:solidFill>
                  <a:srgbClr val="C00000"/>
                </a:solidFill>
              </a:rPr>
              <a:t>銀行資料與公司內部人往來未入帳</a:t>
            </a:r>
          </a:p>
        </p:txBody>
      </p:sp>
      <p:sp>
        <p:nvSpPr>
          <p:cNvPr id="101379"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01F16000-4C4C-4592-97DB-635AF41E9FC6}" type="slidenum">
              <a:rPr lang="zh-TW" altLang="en-US" smtClean="0"/>
              <a:pPr/>
              <a:t>55</a:t>
            </a:fld>
            <a:endParaRPr lang="zh-TW" altLang="en-US" smtClean="0"/>
          </a:p>
        </p:txBody>
      </p:sp>
      <p:sp>
        <p:nvSpPr>
          <p:cNvPr id="7" name="圓角矩形 7"/>
          <p:cNvSpPr>
            <a:spLocks noChangeArrowheads="1"/>
          </p:cNvSpPr>
          <p:nvPr/>
        </p:nvSpPr>
        <p:spPr bwMode="auto">
          <a:xfrm>
            <a:off x="848544" y="1412776"/>
            <a:ext cx="8424936" cy="1008112"/>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r>
              <a:rPr lang="zh-TW" altLang="en-US" sz="2400" dirty="0" smtClean="0">
                <a:latin typeface="標楷體" pitchFamily="65" charset="-120"/>
                <a:ea typeface="標楷體" pitchFamily="65" charset="-120"/>
              </a:rPr>
              <a:t>查閱</a:t>
            </a:r>
            <a:r>
              <a:rPr lang="zh-TW" altLang="en-US" sz="2400" dirty="0">
                <a:latin typeface="標楷體" pitchFamily="65" charset="-120"/>
                <a:ea typeface="標楷體" pitchFamily="65" charset="-120"/>
              </a:rPr>
              <a:t>興櫃公司銀行存摺發現有內部人資金往來情事</a:t>
            </a:r>
            <a:r>
              <a:rPr lang="zh-TW"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以及</a:t>
            </a:r>
            <a:endParaRPr lang="en-US" altLang="zh-TW" sz="2400" dirty="0">
              <a:latin typeface="標楷體" pitchFamily="65" charset="-120"/>
              <a:ea typeface="標楷體" pitchFamily="65" charset="-120"/>
            </a:endParaRPr>
          </a:p>
          <a:p>
            <a:pPr>
              <a:defRPr/>
            </a:pPr>
            <a:r>
              <a:rPr lang="zh-TW" altLang="en-US" sz="2400" dirty="0">
                <a:latin typeface="標楷體" pitchFamily="65" charset="-120"/>
                <a:ea typeface="標楷體" pitchFamily="65" charset="-120"/>
              </a:rPr>
              <a:t>支票存根開票支付對象有非公司往來廠商之民間融資公司。</a:t>
            </a:r>
          </a:p>
        </p:txBody>
      </p:sp>
      <p:sp>
        <p:nvSpPr>
          <p:cNvPr id="9" name="圓角矩形 8"/>
          <p:cNvSpPr/>
          <p:nvPr/>
        </p:nvSpPr>
        <p:spPr bwMode="auto">
          <a:xfrm>
            <a:off x="848544" y="2924944"/>
            <a:ext cx="8496944" cy="2712327"/>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標楷體" pitchFamily="65" charset="-120"/>
                <a:ea typeface="標楷體" pitchFamily="65" charset="-120"/>
              </a:rPr>
              <a:t>評估重點</a:t>
            </a:r>
            <a:endParaRPr lang="en-US" altLang="zh-TW" sz="2000" u="sng" dirty="0">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1.</a:t>
            </a:r>
            <a:r>
              <a:rPr lang="zh-TW" altLang="en-US" sz="2000" dirty="0">
                <a:latin typeface="標楷體" pitchFamily="65" charset="-120"/>
                <a:ea typeface="標楷體" pitchFamily="65" charset="-120"/>
              </a:rPr>
              <a:t>中介機構抽核公司重大資金收支時</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除注意主要往來銀行帳戶外</a:t>
            </a:r>
            <a:r>
              <a:rPr lang="zh-TW" altLang="zh-TW" sz="2000" dirty="0">
                <a:latin typeface="標楷體" pitchFamily="65" charset="-120"/>
                <a:ea typeface="標楷體" pitchFamily="65" charset="-120"/>
              </a:rPr>
              <a:t>，</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對於其他銀行帳戶也應適當檢視評估資金收支情形。</a:t>
            </a:r>
            <a:endParaRPr lang="en-US" altLang="zh-TW" sz="2000" dirty="0">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2.</a:t>
            </a:r>
            <a:r>
              <a:rPr lang="zh-TW" altLang="en-US" sz="2000" dirty="0">
                <a:latin typeface="標楷體" pitchFamily="65" charset="-120"/>
                <a:ea typeface="標楷體" pitchFamily="65" charset="-120"/>
              </a:rPr>
              <a:t>評估檢視銀行存摺及對帳單摘要出現公司</a:t>
            </a:r>
            <a:r>
              <a:rPr lang="zh-TW" altLang="en-US" sz="2000" dirty="0">
                <a:solidFill>
                  <a:srgbClr val="FF0000"/>
                </a:solidFill>
                <a:latin typeface="標楷體" pitchFamily="65" charset="-120"/>
                <a:ea typeface="標楷體" pitchFamily="65" charset="-120"/>
              </a:rPr>
              <a:t>內部人資金往來原因</a:t>
            </a:r>
            <a:endParaRPr lang="en-US" altLang="zh-TW" sz="2000" dirty="0">
              <a:solidFill>
                <a:srgbClr val="FF0000"/>
              </a:solidFill>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a:t>
            </a:r>
            <a:r>
              <a:rPr lang="zh-TW" altLang="en-US" sz="2000" dirty="0">
                <a:solidFill>
                  <a:srgbClr val="FF0000"/>
                </a:solidFill>
                <a:latin typeface="標楷體" pitchFamily="65" charset="-120"/>
                <a:ea typeface="標楷體" pitchFamily="65" charset="-120"/>
              </a:rPr>
              <a:t>及合理性</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並核對相關銀行或現金明細帳有無入帳不符情事</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例如</a:t>
            </a:r>
            <a:r>
              <a:rPr lang="zh-TW" altLang="zh-TW" sz="2000" dirty="0">
                <a:latin typeface="標楷體" pitchFamily="65" charset="-120"/>
                <a:ea typeface="標楷體" pitchFamily="65" charset="-120"/>
              </a:rPr>
              <a:t>，</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正確應為股東往來交易</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但卻以沖抵應收帳款入帳</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顯有異常</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 。</a:t>
            </a:r>
            <a:endParaRPr lang="en-US" altLang="zh-TW" sz="2000" dirty="0">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3.</a:t>
            </a:r>
            <a:r>
              <a:rPr lang="zh-TW" altLang="en-US" sz="2000" dirty="0">
                <a:solidFill>
                  <a:srgbClr val="FF0000"/>
                </a:solidFill>
                <a:latin typeface="標楷體" pitchFamily="65" charset="-120"/>
                <a:ea typeface="標楷體" pitchFamily="65" charset="-120"/>
              </a:rPr>
              <a:t>檢視支票存根有無異常開立對象</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例如</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內部人或民間融資公司等</a:t>
            </a:r>
            <a:r>
              <a:rPr lang="en-US" altLang="zh-TW" sz="2000" dirty="0">
                <a:latin typeface="標楷體" pitchFamily="65" charset="-120"/>
                <a:ea typeface="標楷體" pitchFamily="65" charset="-120"/>
              </a:rPr>
              <a:t>)</a:t>
            </a:r>
          </a:p>
          <a:p>
            <a:pPr>
              <a:defRPr/>
            </a:pPr>
            <a:r>
              <a:rPr lang="zh-TW" altLang="en-US" sz="2000" dirty="0">
                <a:latin typeface="標楷體" pitchFamily="65" charset="-120"/>
                <a:ea typeface="標楷體" pitchFamily="65" charset="-120"/>
              </a:rPr>
              <a:t>  及背書保證內控作業有無疏失。</a:t>
            </a:r>
            <a:endParaRPr lang="en-US" altLang="zh-TW" sz="2000" dirty="0">
              <a:latin typeface="標楷體" pitchFamily="65" charset="-120"/>
              <a:ea typeface="標楷體" pitchFamily="65" charset="-120"/>
            </a:endParaRPr>
          </a:p>
          <a:p>
            <a:pPr>
              <a:defRPr/>
            </a:pPr>
            <a:endParaRPr lang="en-US" altLang="zh-TW" sz="2000" dirty="0">
              <a:latin typeface="標楷體" pitchFamily="65" charset="-120"/>
              <a:ea typeface="標楷體" pitchFamily="65" charset="-120"/>
            </a:endParaRPr>
          </a:p>
          <a:p>
            <a:pPr>
              <a:defRPr/>
            </a:pPr>
            <a:endParaRPr lang="zh-TW" altLang="en-US" sz="2000" dirty="0">
              <a:latin typeface="標楷體" pitchFamily="65" charset="-120"/>
              <a:ea typeface="標楷體" pitchFamily="65" charset="-120"/>
            </a:endParaRPr>
          </a:p>
        </p:txBody>
      </p:sp>
      <p:sp>
        <p:nvSpPr>
          <p:cNvPr id="8" name="向左箭號 7"/>
          <p:cNvSpPr/>
          <p:nvPr/>
        </p:nvSpPr>
        <p:spPr>
          <a:xfrm rot="16200861">
            <a:off x="4692037" y="2423957"/>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4564" y="476250"/>
            <a:ext cx="8937625" cy="725488"/>
          </a:xfrm>
        </p:spPr>
        <p:txBody>
          <a:bodyPr>
            <a:noAutofit/>
          </a:bodyPr>
          <a:lstStyle/>
          <a:p>
            <a:pPr marL="982663" indent="-982663" algn="ctr">
              <a:defRPr/>
            </a:pPr>
            <a:r>
              <a:rPr lang="zh-TW" altLang="en-US" sz="3200" b="1" dirty="0" smtClean="0">
                <a:solidFill>
                  <a:srgbClr val="C00000"/>
                </a:solidFill>
              </a:rPr>
              <a:t>交易</a:t>
            </a:r>
            <a:r>
              <a:rPr lang="zh-TW" altLang="en-US" sz="3200" b="1" dirty="0">
                <a:solidFill>
                  <a:srgbClr val="C00000"/>
                </a:solidFill>
              </a:rPr>
              <a:t>條件不合理</a:t>
            </a:r>
          </a:p>
        </p:txBody>
      </p:sp>
      <p:sp>
        <p:nvSpPr>
          <p:cNvPr id="102403"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BFA5001B-0D63-4363-BC4B-E7AAEA272733}" type="slidenum">
              <a:rPr lang="zh-TW" altLang="en-US" smtClean="0"/>
              <a:pPr/>
              <a:t>56</a:t>
            </a:fld>
            <a:endParaRPr lang="zh-TW" altLang="en-US" smtClean="0"/>
          </a:p>
        </p:txBody>
      </p:sp>
      <p:sp>
        <p:nvSpPr>
          <p:cNvPr id="7" name="圓角矩形 7"/>
          <p:cNvSpPr>
            <a:spLocks noChangeArrowheads="1"/>
          </p:cNvSpPr>
          <p:nvPr/>
        </p:nvSpPr>
        <p:spPr bwMode="auto">
          <a:xfrm>
            <a:off x="992560" y="1268760"/>
            <a:ext cx="8424936" cy="122413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defRPr/>
            </a:pPr>
            <a:r>
              <a:rPr lang="zh-TW" altLang="en-US" sz="2000" dirty="0" smtClean="0">
                <a:latin typeface="標楷體" pitchFamily="65" charset="-120"/>
                <a:ea typeface="標楷體" pitchFamily="65" charset="-120"/>
              </a:rPr>
              <a:t>興</a:t>
            </a:r>
            <a:r>
              <a:rPr lang="zh-TW" altLang="en-US" sz="2000" dirty="0">
                <a:latin typeface="標楷體" pitchFamily="65" charset="-120"/>
                <a:ea typeface="標楷體" pitchFamily="65" charset="-120"/>
              </a:rPr>
              <a:t>櫃公司依合約約定之權利義務顯有不對等情事及實際執行有不合營業</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常規之情事。另針對部分供應商之</a:t>
            </a:r>
            <a:r>
              <a:rPr lang="zh-TW" altLang="en-US" sz="2000" dirty="0">
                <a:solidFill>
                  <a:srgbClr val="FF0000"/>
                </a:solidFill>
                <a:latin typeface="標楷體" pitchFamily="65" charset="-120"/>
                <a:ea typeface="標楷體" pitchFamily="65" charset="-120"/>
              </a:rPr>
              <a:t>進貨採</a:t>
            </a:r>
            <a:r>
              <a:rPr lang="en-US" altLang="zh-TW" sz="2000" dirty="0">
                <a:solidFill>
                  <a:srgbClr val="FF0000"/>
                </a:solidFill>
                <a:latin typeface="標楷體" pitchFamily="65" charset="-120"/>
                <a:ea typeface="標楷體" pitchFamily="65" charset="-120"/>
              </a:rPr>
              <a:t>100%</a:t>
            </a:r>
            <a:r>
              <a:rPr lang="zh-TW" altLang="en-US" sz="2000" dirty="0">
                <a:solidFill>
                  <a:srgbClr val="FF0000"/>
                </a:solidFill>
                <a:latin typeface="標楷體" pitchFamily="65" charset="-120"/>
                <a:ea typeface="標楷體" pitchFamily="65" charset="-120"/>
              </a:rPr>
              <a:t>預付貨款方式，惟經查核</a:t>
            </a:r>
            <a:endParaRPr lang="en-US" altLang="zh-TW" sz="2000" dirty="0">
              <a:solidFill>
                <a:srgbClr val="FF0000"/>
              </a:solidFill>
              <a:latin typeface="標楷體" pitchFamily="65" charset="-120"/>
              <a:ea typeface="標楷體" pitchFamily="65" charset="-120"/>
            </a:endParaRPr>
          </a:p>
          <a:p>
            <a:pPr>
              <a:defRPr/>
            </a:pPr>
            <a:r>
              <a:rPr lang="zh-TW" altLang="en-US" sz="2000" dirty="0">
                <a:solidFill>
                  <a:srgbClr val="FF0000"/>
                </a:solidFill>
                <a:latin typeface="標楷體" pitchFamily="65" charset="-120"/>
                <a:ea typeface="標楷體" pitchFamily="65" charset="-120"/>
              </a:rPr>
              <a:t>發現有預付貨款逾一年仍未進貨之情事。</a:t>
            </a:r>
          </a:p>
        </p:txBody>
      </p:sp>
      <p:sp>
        <p:nvSpPr>
          <p:cNvPr id="102407" name="向下箭號 9"/>
          <p:cNvSpPr>
            <a:spLocks noChangeArrowheads="1"/>
          </p:cNvSpPr>
          <p:nvPr/>
        </p:nvSpPr>
        <p:spPr bwMode="auto">
          <a:xfrm>
            <a:off x="3746501" y="3571877"/>
            <a:ext cx="3043238" cy="504825"/>
          </a:xfrm>
          <a:prstGeom prst="downArrow">
            <a:avLst>
              <a:gd name="adj1" fmla="val 50000"/>
              <a:gd name="adj2" fmla="val 50000"/>
            </a:avLst>
          </a:prstGeom>
          <a:solidFill>
            <a:schemeClr val="bg2"/>
          </a:solidFill>
          <a:ln w="9525" algn="ctr">
            <a:solidFill>
              <a:schemeClr val="tx1"/>
            </a:solidFill>
            <a:miter lim="800000"/>
            <a:headEnd/>
            <a:tailEnd/>
          </a:ln>
        </p:spPr>
        <p:txBody>
          <a:bodyPr wrap="none"/>
          <a:lstStyle/>
          <a:p>
            <a:pPr algn="ctr"/>
            <a:r>
              <a:rPr lang="zh-TW" altLang="en-US" sz="1800" b="1">
                <a:latin typeface="標楷體" pitchFamily="65" charset="-120"/>
                <a:ea typeface="標楷體" pitchFamily="65" charset="-120"/>
              </a:rPr>
              <a:t>審查重點</a:t>
            </a:r>
          </a:p>
        </p:txBody>
      </p:sp>
      <p:sp>
        <p:nvSpPr>
          <p:cNvPr id="9" name="圓角矩形 8"/>
          <p:cNvSpPr/>
          <p:nvPr/>
        </p:nvSpPr>
        <p:spPr bwMode="auto">
          <a:xfrm>
            <a:off x="992560" y="2996952"/>
            <a:ext cx="8360871" cy="2736661"/>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zh-TW" altLang="en-US" sz="2000" u="sng" dirty="0">
                <a:latin typeface="標楷體" pitchFamily="65" charset="-120"/>
                <a:ea typeface="標楷體" pitchFamily="65" charset="-120"/>
              </a:rPr>
              <a:t>評估重點</a:t>
            </a:r>
            <a:endParaRPr lang="en-US" altLang="zh-TW" sz="2000" u="sng" dirty="0">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1.</a:t>
            </a:r>
            <a:r>
              <a:rPr lang="zh-TW" altLang="en-US" sz="2000" dirty="0">
                <a:latin typeface="標楷體" pitchFamily="65" charset="-120"/>
                <a:ea typeface="標楷體" pitchFamily="65" charset="-120"/>
              </a:rPr>
              <a:t>應檢視合約雙方交易之實際執行及帳務處理情形。</a:t>
            </a:r>
            <a:r>
              <a:rPr lang="zh-TW" altLang="en-US" sz="2000" dirty="0">
                <a:solidFill>
                  <a:srgbClr val="FF0000"/>
                </a:solidFill>
                <a:latin typeface="標楷體" pitchFamily="65" charset="-120"/>
                <a:ea typeface="標楷體" pitchFamily="65" charset="-120"/>
              </a:rPr>
              <a:t>預付貨款交易之</a:t>
            </a:r>
            <a:endParaRPr lang="en-US" altLang="zh-TW" sz="2000" dirty="0">
              <a:solidFill>
                <a:srgbClr val="FF0000"/>
              </a:solidFill>
              <a:latin typeface="標楷體" pitchFamily="65" charset="-120"/>
              <a:ea typeface="標楷體" pitchFamily="65" charset="-120"/>
            </a:endParaRPr>
          </a:p>
          <a:p>
            <a:pPr>
              <a:defRPr/>
            </a:pPr>
            <a:r>
              <a:rPr lang="zh-TW" altLang="en-US" sz="2000" dirty="0">
                <a:solidFill>
                  <a:srgbClr val="FF0000"/>
                </a:solidFill>
                <a:latin typeface="標楷體" pitchFamily="65" charset="-120"/>
                <a:ea typeface="標楷體" pitchFamily="65" charset="-120"/>
              </a:rPr>
              <a:t>  必要性及遲未進貨之合理性。</a:t>
            </a:r>
            <a:endParaRPr lang="en-US" altLang="zh-TW" sz="2000" dirty="0">
              <a:solidFill>
                <a:srgbClr val="FF0000"/>
              </a:solidFill>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2.</a:t>
            </a:r>
            <a:r>
              <a:rPr lang="zh-TW" altLang="en-US" sz="2000" dirty="0">
                <a:latin typeface="標楷體" pitchFamily="65" charset="-120"/>
                <a:ea typeface="標楷體" pitchFamily="65" charset="-120"/>
              </a:rPr>
              <a:t>應檢視相關交易之合約內容及廠商基本資料表，注意是否有條件異</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常之情形。</a:t>
            </a:r>
            <a:endParaRPr lang="en-US" altLang="zh-TW" sz="2000" dirty="0">
              <a:latin typeface="標楷體" pitchFamily="65" charset="-120"/>
              <a:ea typeface="標楷體" pitchFamily="65" charset="-120"/>
            </a:endParaRPr>
          </a:p>
          <a:p>
            <a:pPr>
              <a:defRPr/>
            </a:pPr>
            <a:r>
              <a:rPr lang="en-US" altLang="zh-TW" sz="2000" dirty="0">
                <a:latin typeface="標楷體" pitchFamily="65" charset="-120"/>
                <a:ea typeface="標楷體" pitchFamily="65" charset="-120"/>
              </a:rPr>
              <a:t>3.</a:t>
            </a:r>
            <a:r>
              <a:rPr lang="zh-TW" altLang="en-US" sz="2000" dirty="0">
                <a:latin typeface="標楷體" pitchFamily="65" charset="-120"/>
                <a:ea typeface="標楷體" pitchFamily="65" charset="-120"/>
              </a:rPr>
              <a:t>應查核公司與</a:t>
            </a:r>
            <a:r>
              <a:rPr lang="zh-TW" altLang="en-US" sz="2000" dirty="0">
                <a:solidFill>
                  <a:srgbClr val="FF0000"/>
                </a:solidFill>
                <a:latin typeface="標楷體" pitchFamily="65" charset="-120"/>
                <a:ea typeface="標楷體" pitchFamily="65" charset="-120"/>
              </a:rPr>
              <a:t>交易對象是否為實質關係人</a:t>
            </a:r>
            <a:r>
              <a:rPr lang="zh-TW" altLang="en-US" sz="2000" dirty="0">
                <a:latin typeface="標楷體" pitchFamily="65" charset="-120"/>
                <a:ea typeface="標楷體" pitchFamily="65" charset="-120"/>
              </a:rPr>
              <a:t>，且應非僅就形式進行瞭</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解，對於交易條件更應善盡專業應有之注意，判斷雙方是否具實質</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  關係，以進一步釐清</a:t>
            </a:r>
            <a:r>
              <a:rPr lang="zh-TW" altLang="en-US" sz="2000" dirty="0">
                <a:solidFill>
                  <a:srgbClr val="FF0000"/>
                </a:solidFill>
                <a:latin typeface="標楷體" pitchFamily="65" charset="-120"/>
                <a:ea typeface="標楷體" pitchFamily="65" charset="-120"/>
              </a:rPr>
              <a:t>是否損及股東權利</a:t>
            </a:r>
            <a:r>
              <a:rPr lang="zh-TW" altLang="en-US" sz="2000" dirty="0">
                <a:latin typeface="標楷體" pitchFamily="65" charset="-120"/>
                <a:ea typeface="標楷體" pitchFamily="65" charset="-120"/>
              </a:rPr>
              <a:t>。</a:t>
            </a:r>
            <a:endParaRPr lang="en-US" altLang="zh-TW" sz="2000" dirty="0">
              <a:latin typeface="標楷體" pitchFamily="65" charset="-120"/>
              <a:ea typeface="標楷體" pitchFamily="65" charset="-120"/>
            </a:endParaRPr>
          </a:p>
          <a:p>
            <a:pPr>
              <a:defRPr/>
            </a:pPr>
            <a:endParaRPr lang="zh-TW" altLang="en-US" sz="2000" dirty="0">
              <a:latin typeface="標楷體" pitchFamily="65" charset="-120"/>
              <a:ea typeface="標楷體" pitchFamily="65" charset="-120"/>
            </a:endParaRPr>
          </a:p>
        </p:txBody>
      </p:sp>
      <p:sp>
        <p:nvSpPr>
          <p:cNvPr id="8" name="向左箭號 7"/>
          <p:cNvSpPr/>
          <p:nvPr/>
        </p:nvSpPr>
        <p:spPr>
          <a:xfrm rot="16200861">
            <a:off x="4836052" y="2538005"/>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2427" y="404664"/>
            <a:ext cx="9321800" cy="720725"/>
          </a:xfrm>
        </p:spPr>
        <p:txBody>
          <a:bodyPr anchor="ctr">
            <a:noAutofit/>
          </a:bodyPr>
          <a:lstStyle/>
          <a:p>
            <a:pPr marL="900113" indent="-900113" algn="ctr">
              <a:tabLst>
                <a:tab pos="450850" algn="l"/>
              </a:tabLst>
              <a:defRPr/>
            </a:pPr>
            <a:r>
              <a:rPr lang="zh-TW" altLang="en-US" sz="3200" b="1" dirty="0" smtClean="0">
                <a:solidFill>
                  <a:srgbClr val="C00000"/>
                </a:solidFill>
              </a:rPr>
              <a:t>重大</a:t>
            </a:r>
            <a:r>
              <a:rPr lang="zh-TW" altLang="en-US" sz="3200" b="1" dirty="0">
                <a:solidFill>
                  <a:srgbClr val="C00000"/>
                </a:solidFill>
              </a:rPr>
              <a:t>資本支出涉及不合營業常規交易</a:t>
            </a:r>
          </a:p>
        </p:txBody>
      </p:sp>
      <p:sp>
        <p:nvSpPr>
          <p:cNvPr id="103427"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701BB364-0766-48B3-BB98-DB998F590235}" type="slidenum">
              <a:rPr lang="zh-TW" altLang="en-US" smtClean="0"/>
              <a:pPr/>
              <a:t>57</a:t>
            </a:fld>
            <a:endParaRPr lang="zh-TW" altLang="en-US" smtClean="0"/>
          </a:p>
        </p:txBody>
      </p:sp>
      <p:sp>
        <p:nvSpPr>
          <p:cNvPr id="7" name="圓角矩形 7"/>
          <p:cNvSpPr>
            <a:spLocks noChangeArrowheads="1"/>
          </p:cNvSpPr>
          <p:nvPr/>
        </p:nvSpPr>
        <p:spPr bwMode="auto">
          <a:xfrm>
            <a:off x="707593" y="1197407"/>
            <a:ext cx="8928992" cy="2663642"/>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ctr">
              <a:defRPr/>
            </a:pPr>
            <a:r>
              <a:rPr lang="en-US" altLang="zh-TW" sz="2000" dirty="0" smtClean="0">
                <a:latin typeface="Book Antiqua" panose="02040602050305030304" pitchFamily="18" charset="0"/>
                <a:ea typeface="標楷體" panose="03000509000000000000" pitchFamily="65" charset="-120"/>
              </a:rPr>
              <a:t>A</a:t>
            </a:r>
            <a:r>
              <a:rPr lang="zh-TW" altLang="en-US" sz="2000" dirty="0">
                <a:latin typeface="Book Antiqua" panose="02040602050305030304" pitchFamily="18" charset="0"/>
                <a:ea typeface="標楷體" panose="03000509000000000000" pitchFamily="65" charset="-120"/>
              </a:rPr>
              <a:t>公司實收資本額約</a:t>
            </a:r>
            <a:r>
              <a:rPr lang="en-US" altLang="zh-TW" sz="2000" dirty="0">
                <a:latin typeface="Book Antiqua" panose="02040602050305030304" pitchFamily="18" charset="0"/>
                <a:ea typeface="標楷體" panose="03000509000000000000" pitchFamily="65" charset="-120"/>
              </a:rPr>
              <a:t>4</a:t>
            </a:r>
            <a:r>
              <a:rPr lang="zh-TW" altLang="en-US" sz="2000" dirty="0">
                <a:latin typeface="Book Antiqua" panose="02040602050305030304" pitchFamily="18" charset="0"/>
                <a:ea typeface="標楷體" panose="03000509000000000000" pitchFamily="65" charset="-120"/>
              </a:rPr>
              <a:t>億元，於</a:t>
            </a:r>
            <a:r>
              <a:rPr lang="en-US" altLang="zh-TW" sz="2000" dirty="0">
                <a:latin typeface="Book Antiqua" panose="02040602050305030304" pitchFamily="18" charset="0"/>
                <a:ea typeface="標楷體" panose="03000509000000000000" pitchFamily="65" charset="-120"/>
              </a:rPr>
              <a:t>T</a:t>
            </a:r>
            <a:r>
              <a:rPr lang="zh-TW" altLang="en-US" sz="2000" dirty="0">
                <a:latin typeface="Book Antiqua" panose="02040602050305030304" pitchFamily="18" charset="0"/>
                <a:ea typeface="標楷體" panose="03000509000000000000" pitchFamily="65" charset="-120"/>
              </a:rPr>
              <a:t>年大量購置機器設備達</a:t>
            </a:r>
            <a:r>
              <a:rPr lang="en-US" altLang="zh-TW" sz="2000" dirty="0">
                <a:latin typeface="Book Antiqua" panose="02040602050305030304" pitchFamily="18" charset="0"/>
                <a:ea typeface="標楷體" panose="03000509000000000000" pitchFamily="65" charset="-120"/>
              </a:rPr>
              <a:t>2</a:t>
            </a:r>
            <a:r>
              <a:rPr lang="zh-TW" altLang="en-US" sz="2000" dirty="0">
                <a:latin typeface="Book Antiqua" panose="02040602050305030304" pitchFamily="18" charset="0"/>
                <a:ea typeface="標楷體" panose="03000509000000000000" pitchFamily="65" charset="-120"/>
              </a:rPr>
              <a:t>億元</a:t>
            </a:r>
            <a:r>
              <a:rPr lang="zh-TW" altLang="en-US" sz="2000" dirty="0">
                <a:latin typeface="標楷體" panose="03000509000000000000" pitchFamily="65" charset="-120"/>
                <a:ea typeface="標楷體" panose="03000509000000000000" pitchFamily="65" charset="-120"/>
              </a:rPr>
              <a:t>，且前開</a:t>
            </a:r>
            <a:r>
              <a:rPr lang="zh-TW" altLang="en-US" sz="2000" dirty="0">
                <a:latin typeface="Book Antiqua" panose="02040602050305030304" pitchFamily="18" charset="0"/>
                <a:ea typeface="標楷體" panose="03000509000000000000" pitchFamily="65" charset="-120"/>
              </a:rPr>
              <a:t>交易</a:t>
            </a:r>
            <a:endParaRPr lang="en-US" altLang="zh-TW" sz="2000" dirty="0">
              <a:latin typeface="Book Antiqua" panose="02040602050305030304" pitchFamily="18" charset="0"/>
              <a:ea typeface="標楷體" panose="03000509000000000000" pitchFamily="65" charset="-120"/>
            </a:endParaRPr>
          </a:p>
          <a:p>
            <a:pPr>
              <a:defRPr/>
            </a:pPr>
            <a:r>
              <a:rPr lang="zh-TW" altLang="en-US" sz="2000" dirty="0">
                <a:latin typeface="Book Antiqua" panose="02040602050305030304" pitchFamily="18" charset="0"/>
                <a:ea typeface="標楷體" panose="03000509000000000000" pitchFamily="65" charset="-120"/>
              </a:rPr>
              <a:t>有以下情形：</a:t>
            </a:r>
            <a:endParaRPr lang="en-US" altLang="zh-TW" sz="2000" dirty="0">
              <a:latin typeface="Book Antiqua" panose="02040602050305030304" pitchFamily="18" charset="0"/>
              <a:ea typeface="標楷體" panose="03000509000000000000" pitchFamily="65" charset="-120"/>
            </a:endParaRPr>
          </a:p>
          <a:p>
            <a:pPr>
              <a:defRPr/>
            </a:pPr>
            <a:r>
              <a:rPr lang="en-US" altLang="zh-TW" sz="2000" dirty="0">
                <a:latin typeface="Book Antiqua" panose="02040602050305030304" pitchFamily="18" charset="0"/>
                <a:ea typeface="標楷體" panose="03000509000000000000" pitchFamily="65" charset="-120"/>
              </a:rPr>
              <a:t>1.</a:t>
            </a:r>
            <a:r>
              <a:rPr lang="zh-TW" altLang="en-US" sz="2000" dirty="0">
                <a:solidFill>
                  <a:srgbClr val="FF0000"/>
                </a:solidFill>
                <a:latin typeface="Book Antiqua" panose="02040602050305030304" pitchFamily="18" charset="0"/>
                <a:ea typeface="標楷體" panose="03000509000000000000" pitchFamily="65" charset="-120"/>
              </a:rPr>
              <a:t>向整合性廠商採購機器設備，而非直接向設備廠商購買</a:t>
            </a:r>
            <a:r>
              <a:rPr lang="zh-TW" altLang="en-US" sz="2000" dirty="0">
                <a:latin typeface="Book Antiqua" panose="02040602050305030304" pitchFamily="18" charset="0"/>
                <a:ea typeface="標楷體" panose="03000509000000000000" pitchFamily="65" charset="-120"/>
              </a:rPr>
              <a:t>。</a:t>
            </a:r>
            <a:endParaRPr lang="en-US" altLang="zh-TW" sz="2000" dirty="0">
              <a:latin typeface="Book Antiqua" panose="02040602050305030304" pitchFamily="18" charset="0"/>
              <a:ea typeface="標楷體" panose="03000509000000000000" pitchFamily="65" charset="-120"/>
            </a:endParaRPr>
          </a:p>
          <a:p>
            <a:pPr>
              <a:defRPr/>
            </a:pPr>
            <a:r>
              <a:rPr lang="en-US" altLang="zh-TW" sz="2000" dirty="0">
                <a:latin typeface="Book Antiqua" panose="02040602050305030304" pitchFamily="18" charset="0"/>
                <a:ea typeface="標楷體" panose="03000509000000000000" pitchFamily="65" charset="-120"/>
              </a:rPr>
              <a:t>2.</a:t>
            </a:r>
            <a:r>
              <a:rPr lang="zh-TW" altLang="en-US" sz="2000" dirty="0">
                <a:solidFill>
                  <a:srgbClr val="FF0000"/>
                </a:solidFill>
                <a:latin typeface="Book Antiqua" panose="02040602050305030304" pitchFamily="18" charset="0"/>
                <a:ea typeface="標楷體" panose="03000509000000000000" pitchFamily="65" charset="-120"/>
              </a:rPr>
              <a:t>部分整合性廠商登記地址相同</a:t>
            </a:r>
            <a:r>
              <a:rPr lang="zh-TW" altLang="en-US" sz="2000" dirty="0">
                <a:latin typeface="Book Antiqua" panose="02040602050305030304" pitchFamily="18" charset="0"/>
                <a:ea typeface="標楷體" panose="03000509000000000000" pitchFamily="65" charset="-120"/>
              </a:rPr>
              <a:t>、係無實際營運活動之海外公司、</a:t>
            </a:r>
            <a:r>
              <a:rPr lang="zh-TW" altLang="en-US" sz="2000" dirty="0">
                <a:solidFill>
                  <a:srgbClr val="FF0000"/>
                </a:solidFill>
                <a:latin typeface="Book Antiqua" panose="02040602050305030304" pitchFamily="18" charset="0"/>
                <a:ea typeface="標楷體" panose="03000509000000000000" pitchFamily="65" charset="-120"/>
              </a:rPr>
              <a:t>主要營業</a:t>
            </a:r>
            <a:endParaRPr lang="en-US" altLang="zh-TW" sz="2000" dirty="0">
              <a:solidFill>
                <a:srgbClr val="FF0000"/>
              </a:solidFill>
              <a:latin typeface="Book Antiqua" panose="02040602050305030304" pitchFamily="18" charset="0"/>
              <a:ea typeface="標楷體" panose="03000509000000000000" pitchFamily="65" charset="-120"/>
            </a:endParaRPr>
          </a:p>
          <a:p>
            <a:pPr>
              <a:defRPr/>
            </a:pPr>
            <a:r>
              <a:rPr lang="zh-TW" altLang="en-US" sz="2000" dirty="0">
                <a:solidFill>
                  <a:srgbClr val="FF0000"/>
                </a:solidFill>
                <a:latin typeface="Book Antiqua" panose="02040602050305030304" pitchFamily="18" charset="0"/>
                <a:ea typeface="標楷體" panose="03000509000000000000" pitchFamily="65" charset="-120"/>
              </a:rPr>
              <a:t>    項目與設備整合無關。</a:t>
            </a:r>
            <a:endParaRPr lang="en-US" altLang="zh-TW" sz="2000" dirty="0">
              <a:solidFill>
                <a:srgbClr val="FF0000"/>
              </a:solidFill>
              <a:latin typeface="Book Antiqua" panose="02040602050305030304" pitchFamily="18" charset="0"/>
              <a:ea typeface="標楷體" panose="03000509000000000000" pitchFamily="65" charset="-120"/>
            </a:endParaRPr>
          </a:p>
          <a:p>
            <a:pPr>
              <a:defRPr/>
            </a:pPr>
            <a:r>
              <a:rPr lang="en-US" altLang="zh-TW" sz="2000" dirty="0">
                <a:latin typeface="Book Antiqua" panose="02040602050305030304" pitchFamily="18" charset="0"/>
                <a:ea typeface="標楷體" panose="03000509000000000000" pitchFamily="65" charset="-120"/>
              </a:rPr>
              <a:t>3.</a:t>
            </a:r>
            <a:r>
              <a:rPr lang="zh-TW" altLang="en-US" sz="2000" dirty="0">
                <a:solidFill>
                  <a:srgbClr val="FF0000"/>
                </a:solidFill>
                <a:latin typeface="Book Antiqua" panose="02040602050305030304" pitchFamily="18" charset="0"/>
                <a:ea typeface="標楷體" panose="03000509000000000000" pitchFamily="65" charset="-120"/>
              </a:rPr>
              <a:t>共簽訂</a:t>
            </a:r>
            <a:r>
              <a:rPr lang="en-US" altLang="zh-TW" sz="2000" dirty="0">
                <a:solidFill>
                  <a:srgbClr val="FF0000"/>
                </a:solidFill>
                <a:latin typeface="Book Antiqua" panose="02040602050305030304" pitchFamily="18" charset="0"/>
                <a:ea typeface="標楷體" panose="03000509000000000000" pitchFamily="65" charset="-120"/>
              </a:rPr>
              <a:t>30</a:t>
            </a:r>
            <a:r>
              <a:rPr lang="zh-TW" altLang="en-US" sz="2000" dirty="0">
                <a:solidFill>
                  <a:srgbClr val="FF0000"/>
                </a:solidFill>
                <a:latin typeface="Book Antiqua" panose="02040602050305030304" pitchFamily="18" charset="0"/>
                <a:ea typeface="標楷體" panose="03000509000000000000" pitchFamily="65" charset="-120"/>
              </a:rPr>
              <a:t>幾份合約</a:t>
            </a:r>
            <a:r>
              <a:rPr lang="en-US" altLang="zh-TW" sz="2000" dirty="0">
                <a:solidFill>
                  <a:srgbClr val="FF0000"/>
                </a:solidFill>
                <a:latin typeface="Book Antiqua" panose="02040602050305030304" pitchFamily="18" charset="0"/>
                <a:ea typeface="標楷體" panose="03000509000000000000" pitchFamily="65" charset="-120"/>
              </a:rPr>
              <a:t>，</a:t>
            </a:r>
            <a:r>
              <a:rPr lang="zh-TW" altLang="en-US" sz="2000" dirty="0">
                <a:solidFill>
                  <a:srgbClr val="FF0000"/>
                </a:solidFill>
                <a:latin typeface="Book Antiqua" panose="02040602050305030304" pitchFamily="18" charset="0"/>
                <a:ea typeface="標楷體" panose="03000509000000000000" pitchFamily="65" charset="-120"/>
              </a:rPr>
              <a:t>其中半數集中於</a:t>
            </a:r>
            <a:r>
              <a:rPr lang="en-US" altLang="zh-TW" sz="2000" dirty="0">
                <a:solidFill>
                  <a:srgbClr val="FF0000"/>
                </a:solidFill>
                <a:latin typeface="Book Antiqua" panose="02040602050305030304" pitchFamily="18" charset="0"/>
                <a:ea typeface="標楷體" panose="03000509000000000000" pitchFamily="65" charset="-120"/>
              </a:rPr>
              <a:t>2</a:t>
            </a:r>
            <a:r>
              <a:rPr lang="zh-TW" altLang="en-US" sz="2000" dirty="0">
                <a:solidFill>
                  <a:srgbClr val="FF0000"/>
                </a:solidFill>
                <a:latin typeface="Book Antiqua" panose="02040602050305030304" pitchFamily="18" charset="0"/>
                <a:ea typeface="標楷體" panose="03000509000000000000" pitchFamily="65" charset="-120"/>
              </a:rPr>
              <a:t>日內簽訂</a:t>
            </a:r>
            <a:r>
              <a:rPr lang="zh-TW" altLang="en-US" sz="2000" dirty="0">
                <a:latin typeface="Book Antiqua" panose="02040602050305030304" pitchFamily="18" charset="0"/>
                <a:ea typeface="標楷體" panose="03000509000000000000" pitchFamily="65" charset="-120"/>
              </a:rPr>
              <a:t>，</a:t>
            </a:r>
            <a:r>
              <a:rPr lang="zh-TW" altLang="en-US" sz="2000" dirty="0">
                <a:solidFill>
                  <a:srgbClr val="FF0000"/>
                </a:solidFill>
                <a:latin typeface="Book Antiqua" panose="02040602050305030304" pitchFamily="18" charset="0"/>
                <a:ea typeface="標楷體" panose="03000509000000000000" pitchFamily="65" charset="-120"/>
              </a:rPr>
              <a:t>但</a:t>
            </a:r>
            <a:r>
              <a:rPr lang="en-US" altLang="zh-TW" sz="2000" dirty="0">
                <a:solidFill>
                  <a:srgbClr val="FF0000"/>
                </a:solidFill>
                <a:latin typeface="Book Antiqua" panose="02040602050305030304" pitchFamily="18" charset="0"/>
                <a:ea typeface="標楷體" panose="03000509000000000000" pitchFamily="65" charset="-120"/>
              </a:rPr>
              <a:t>A</a:t>
            </a:r>
            <a:r>
              <a:rPr lang="zh-TW" altLang="en-US" sz="2000" dirty="0">
                <a:solidFill>
                  <a:srgbClr val="FF0000"/>
                </a:solidFill>
                <a:latin typeface="Book Antiqua" panose="02040602050305030304" pitchFamily="18" charset="0"/>
                <a:ea typeface="標楷體" panose="03000509000000000000" pitchFamily="65" charset="-120"/>
              </a:rPr>
              <a:t>公司不僅無法提供詢</a:t>
            </a:r>
            <a:endParaRPr lang="en-US" altLang="zh-TW" sz="2000" dirty="0">
              <a:solidFill>
                <a:srgbClr val="FF0000"/>
              </a:solidFill>
              <a:latin typeface="Book Antiqua" panose="02040602050305030304" pitchFamily="18" charset="0"/>
              <a:ea typeface="標楷體" panose="03000509000000000000" pitchFamily="65" charset="-120"/>
            </a:endParaRPr>
          </a:p>
          <a:p>
            <a:pPr>
              <a:defRPr/>
            </a:pPr>
            <a:r>
              <a:rPr lang="zh-TW" altLang="en-US" sz="2000" dirty="0">
                <a:solidFill>
                  <a:srgbClr val="FF0000"/>
                </a:solidFill>
                <a:latin typeface="Book Antiqua" panose="02040602050305030304" pitchFamily="18" charset="0"/>
                <a:ea typeface="標楷體" panose="03000509000000000000" pitchFamily="65" charset="-120"/>
              </a:rPr>
              <a:t>     比議價文件，且</a:t>
            </a:r>
            <a:r>
              <a:rPr lang="en-US" altLang="zh-TW" sz="2000" dirty="0">
                <a:solidFill>
                  <a:srgbClr val="FF0000"/>
                </a:solidFill>
                <a:latin typeface="Book Antiqua" panose="02040602050305030304" pitchFamily="18" charset="0"/>
                <a:ea typeface="標楷體" panose="03000509000000000000" pitchFamily="65" charset="-120"/>
              </a:rPr>
              <a:t>ERP</a:t>
            </a:r>
            <a:r>
              <a:rPr lang="zh-TW" altLang="en-US" sz="2000" dirty="0">
                <a:solidFill>
                  <a:srgbClr val="FF0000"/>
                </a:solidFill>
                <a:latin typeface="Book Antiqua" panose="02040602050305030304" pitchFamily="18" charset="0"/>
                <a:ea typeface="標楷體" panose="03000509000000000000" pitchFamily="65" charset="-120"/>
              </a:rPr>
              <a:t>系統之部分資產採購單資料遭刪除</a:t>
            </a:r>
            <a:r>
              <a:rPr lang="zh-TW" altLang="en-US" sz="2000" dirty="0">
                <a:latin typeface="Book Antiqua" panose="02040602050305030304" pitchFamily="18" charset="0"/>
                <a:ea typeface="標楷體" panose="03000509000000000000" pitchFamily="65" charset="-120"/>
              </a:rPr>
              <a:t>。</a:t>
            </a:r>
            <a:endParaRPr lang="en-US" altLang="zh-TW" sz="2000" dirty="0">
              <a:latin typeface="Book Antiqua" panose="02040602050305030304" pitchFamily="18" charset="0"/>
              <a:ea typeface="標楷體" panose="03000509000000000000" pitchFamily="65" charset="-120"/>
            </a:endParaRPr>
          </a:p>
          <a:p>
            <a:pPr>
              <a:defRPr/>
            </a:pPr>
            <a:r>
              <a:rPr lang="en-US" altLang="zh-TW" sz="2000" dirty="0">
                <a:latin typeface="Book Antiqua" panose="02040602050305030304" pitchFamily="18" charset="0"/>
                <a:ea typeface="標楷體" panose="03000509000000000000" pitchFamily="65" charset="-120"/>
              </a:rPr>
              <a:t>4.</a:t>
            </a:r>
            <a:r>
              <a:rPr lang="zh-TW" altLang="en-US" sz="2000" dirty="0">
                <a:solidFill>
                  <a:srgbClr val="FF0000"/>
                </a:solidFill>
                <a:latin typeface="Book Antiqua" panose="02040602050305030304" pitchFamily="18" charset="0"/>
                <a:ea typeface="標楷體" panose="03000509000000000000" pitchFamily="65" charset="-120"/>
              </a:rPr>
              <a:t>未依核決權限規定向董事會報告</a:t>
            </a:r>
            <a:r>
              <a:rPr lang="zh-TW" altLang="en-US" sz="2000" dirty="0">
                <a:latin typeface="Book Antiqua" panose="02040602050305030304" pitchFamily="18" charset="0"/>
                <a:ea typeface="標楷體" panose="03000509000000000000" pitchFamily="65" charset="-120"/>
              </a:rPr>
              <a:t>，且部分</a:t>
            </a:r>
            <a:r>
              <a:rPr lang="zh-TW" altLang="en-US" sz="2000" dirty="0">
                <a:solidFill>
                  <a:srgbClr val="FF0000"/>
                </a:solidFill>
                <a:latin typeface="Book Antiqua" panose="02040602050305030304" pitchFamily="18" charset="0"/>
                <a:ea typeface="標楷體" panose="03000509000000000000" pitchFamily="65" charset="-120"/>
              </a:rPr>
              <a:t>新購設備旋即置放外部倉庫</a:t>
            </a:r>
            <a:r>
              <a:rPr lang="zh-TW" altLang="en-US" sz="2000" dirty="0">
                <a:latin typeface="Book Antiqua" panose="02040602050305030304" pitchFamily="18" charset="0"/>
                <a:ea typeface="標楷體" panose="03000509000000000000" pitchFamily="65" charset="-120"/>
              </a:rPr>
              <a:t>。</a:t>
            </a:r>
          </a:p>
        </p:txBody>
      </p:sp>
      <p:sp>
        <p:nvSpPr>
          <p:cNvPr id="9" name="圓角矩形 8"/>
          <p:cNvSpPr/>
          <p:nvPr/>
        </p:nvSpPr>
        <p:spPr bwMode="auto">
          <a:xfrm>
            <a:off x="705297" y="4207454"/>
            <a:ext cx="8928223" cy="2492896"/>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400" u="sng" dirty="0">
                <a:latin typeface="Book Antiqua" panose="02040602050305030304" pitchFamily="18" charset="0"/>
                <a:ea typeface="標楷體" pitchFamily="65" charset="-120"/>
              </a:rPr>
              <a:t>評估重點</a:t>
            </a:r>
            <a:endParaRPr lang="en-US" altLang="zh-TW" sz="2400" u="sng" dirty="0">
              <a:latin typeface="Book Antiqua" panose="02040602050305030304" pitchFamily="18" charset="0"/>
              <a:ea typeface="標楷體" pitchFamily="65" charset="-120"/>
            </a:endParaRPr>
          </a:p>
          <a:p>
            <a:pPr>
              <a:defRPr/>
            </a:pPr>
            <a:r>
              <a:rPr lang="en-US" altLang="zh-TW" sz="2000" dirty="0">
                <a:latin typeface="Book Antiqua" panose="02040602050305030304" pitchFamily="18" charset="0"/>
                <a:ea typeface="標楷體" pitchFamily="65" charset="-120"/>
              </a:rPr>
              <a:t>1.</a:t>
            </a:r>
            <a:r>
              <a:rPr lang="zh-TW" altLang="en-US" sz="2000" dirty="0">
                <a:latin typeface="Book Antiqua" panose="02040602050305030304" pitchFamily="18" charset="0"/>
                <a:ea typeface="標楷體" pitchFamily="65" charset="-120"/>
              </a:rPr>
              <a:t>瞭解固定資產大幅增加之原因及合理性，且比較產業同業情形。</a:t>
            </a:r>
            <a:endParaRPr lang="en-US" altLang="zh-TW" sz="2000" dirty="0">
              <a:latin typeface="Book Antiqua" panose="02040602050305030304" pitchFamily="18" charset="0"/>
              <a:ea typeface="標楷體" pitchFamily="65" charset="-120"/>
            </a:endParaRPr>
          </a:p>
          <a:p>
            <a:pPr>
              <a:defRPr/>
            </a:pPr>
            <a:r>
              <a:rPr lang="en-US" altLang="zh-TW" sz="2000" dirty="0">
                <a:latin typeface="Book Antiqua" panose="02040602050305030304" pitchFamily="18" charset="0"/>
                <a:ea typeface="標楷體"/>
              </a:rPr>
              <a:t>2.</a:t>
            </a:r>
            <a:r>
              <a:rPr lang="zh-TW" altLang="en-US" sz="2000" dirty="0">
                <a:latin typeface="Book Antiqua" panose="02040602050305030304" pitchFamily="18" charset="0"/>
                <a:ea typeface="標楷體"/>
              </a:rPr>
              <a:t>瞭解不直接向設備廠商採購之原因及透過整合性廠商之必要性</a:t>
            </a:r>
            <a:r>
              <a:rPr lang="zh-TW" altLang="en-US" sz="2000" dirty="0">
                <a:latin typeface="標楷體"/>
                <a:ea typeface="標楷體"/>
              </a:rPr>
              <a:t>。</a:t>
            </a:r>
            <a:endParaRPr lang="en-US" altLang="zh-TW" sz="2000" dirty="0">
              <a:latin typeface="Book Antiqua" panose="02040602050305030304" pitchFamily="18" charset="0"/>
              <a:ea typeface="標楷體"/>
            </a:endParaRPr>
          </a:p>
          <a:p>
            <a:pPr>
              <a:defRPr/>
            </a:pPr>
            <a:r>
              <a:rPr lang="en-US" altLang="zh-TW" sz="2000" dirty="0">
                <a:latin typeface="Book Antiqua" panose="02040602050305030304" pitchFamily="18" charset="0"/>
                <a:ea typeface="標楷體"/>
              </a:rPr>
              <a:t>3.</a:t>
            </a:r>
            <a:r>
              <a:rPr lang="zh-TW" altLang="en-US" sz="2000" dirty="0">
                <a:latin typeface="Book Antiqua" panose="02040602050305030304" pitchFamily="18" charset="0"/>
                <a:ea typeface="標楷體"/>
              </a:rPr>
              <a:t>瞭解交易對象之背景、過去往來情形、是否為關係人交易、交易流程及相關</a:t>
            </a:r>
            <a:endParaRPr lang="en-US" altLang="zh-TW" sz="2000" dirty="0">
              <a:latin typeface="Book Antiqua" panose="02040602050305030304" pitchFamily="18" charset="0"/>
              <a:ea typeface="標楷體"/>
            </a:endParaRPr>
          </a:p>
          <a:p>
            <a:pPr>
              <a:defRPr/>
            </a:pPr>
            <a:r>
              <a:rPr lang="zh-TW" altLang="en-US" sz="2000" dirty="0">
                <a:latin typeface="Book Antiqua" panose="02040602050305030304" pitchFamily="18" charset="0"/>
                <a:ea typeface="標楷體"/>
              </a:rPr>
              <a:t>   內控表單與合約等書面文件及</a:t>
            </a:r>
            <a:r>
              <a:rPr lang="en-US" altLang="zh-TW" sz="2000" dirty="0">
                <a:latin typeface="Book Antiqua" panose="02040602050305030304" pitchFamily="18" charset="0"/>
                <a:ea typeface="標楷體"/>
              </a:rPr>
              <a:t>ERP</a:t>
            </a:r>
            <a:r>
              <a:rPr lang="zh-TW" altLang="en-US" sz="2000" dirty="0">
                <a:latin typeface="Book Antiqua" panose="02040602050305030304" pitchFamily="18" charset="0"/>
                <a:ea typeface="標楷體"/>
              </a:rPr>
              <a:t>系統資料核對。</a:t>
            </a:r>
          </a:p>
          <a:p>
            <a:pPr>
              <a:defRPr/>
            </a:pPr>
            <a:r>
              <a:rPr lang="en-US" altLang="zh-TW" sz="2000" dirty="0">
                <a:latin typeface="Book Antiqua" panose="02040602050305030304" pitchFamily="18" charset="0"/>
                <a:ea typeface="標楷體"/>
              </a:rPr>
              <a:t>4.</a:t>
            </a:r>
            <a:r>
              <a:rPr lang="zh-TW" altLang="en-US" sz="2000" dirty="0">
                <a:latin typeface="Book Antiqua" panose="02040602050305030304" pitchFamily="18" charset="0"/>
                <a:ea typeface="標楷體"/>
              </a:rPr>
              <a:t>實地盤點</a:t>
            </a:r>
            <a:r>
              <a:rPr lang="zh-TW" altLang="en-US" sz="2000" dirty="0">
                <a:latin typeface="Book Antiqua" panose="02040602050305030304" pitchFamily="18" charset="0"/>
                <a:ea typeface="標楷體" panose="03000509000000000000" pitchFamily="65" charset="-120"/>
              </a:rPr>
              <a:t>固定資產，並</a:t>
            </a:r>
            <a:r>
              <a:rPr lang="zh-TW" altLang="en-US" sz="2000" dirty="0">
                <a:latin typeface="Book Antiqua" panose="02040602050305030304" pitchFamily="18" charset="0"/>
                <a:ea typeface="標楷體"/>
              </a:rPr>
              <a:t>詢問及觀察實際運作效益。</a:t>
            </a:r>
            <a:endParaRPr lang="en-US" altLang="zh-TW" sz="2000" dirty="0">
              <a:latin typeface="Book Antiqua" panose="02040602050305030304" pitchFamily="18" charset="0"/>
              <a:ea typeface="標楷體"/>
            </a:endParaRPr>
          </a:p>
          <a:p>
            <a:pPr>
              <a:defRPr/>
            </a:pPr>
            <a:r>
              <a:rPr lang="en-US" altLang="zh-TW" sz="2000" dirty="0">
                <a:latin typeface="Book Antiqua" panose="02040602050305030304" pitchFamily="18" charset="0"/>
                <a:ea typeface="標楷體"/>
              </a:rPr>
              <a:t>5.</a:t>
            </a:r>
            <a:r>
              <a:rPr lang="zh-TW" altLang="en-US" sz="2000" dirty="0">
                <a:latin typeface="Book Antiqua" panose="02040602050305030304" pitchFamily="18" charset="0"/>
                <a:ea typeface="標楷體"/>
              </a:rPr>
              <a:t>瞭解設備寄外之內控程序</a:t>
            </a:r>
            <a:r>
              <a:rPr lang="zh-TW" altLang="en-US" sz="2000" dirty="0">
                <a:latin typeface="新細明體"/>
                <a:ea typeface="新細明體"/>
              </a:rPr>
              <a:t>、</a:t>
            </a:r>
            <a:r>
              <a:rPr lang="zh-TW" altLang="en-US" sz="2000" dirty="0">
                <a:latin typeface="Book Antiqua" panose="02040602050305030304" pitchFamily="18" charset="0"/>
                <a:ea typeface="標楷體"/>
              </a:rPr>
              <a:t>保全措施及新購設備旋即寄外之原因</a:t>
            </a:r>
            <a:r>
              <a:rPr lang="zh-TW" altLang="en-US" sz="2000" dirty="0">
                <a:latin typeface="標楷體"/>
                <a:ea typeface="標楷體"/>
              </a:rPr>
              <a:t>。</a:t>
            </a:r>
            <a:endParaRPr lang="en-US" altLang="zh-TW" sz="2000" dirty="0">
              <a:latin typeface="Book Antiqua" panose="02040602050305030304" pitchFamily="18" charset="0"/>
              <a:ea typeface="標楷體" pitchFamily="65" charset="-120"/>
            </a:endParaRPr>
          </a:p>
          <a:p>
            <a:pPr>
              <a:defRPr/>
            </a:pPr>
            <a:endParaRPr lang="en-US" altLang="zh-TW" sz="2200" dirty="0">
              <a:latin typeface="Book Antiqua" panose="02040602050305030304" pitchFamily="18" charset="0"/>
              <a:ea typeface="標楷體"/>
            </a:endParaRPr>
          </a:p>
        </p:txBody>
      </p:sp>
      <p:sp>
        <p:nvSpPr>
          <p:cNvPr id="6" name="向左箭號 5"/>
          <p:cNvSpPr/>
          <p:nvPr/>
        </p:nvSpPr>
        <p:spPr>
          <a:xfrm rot="16200861">
            <a:off x="4920174" y="3790493"/>
            <a:ext cx="503789"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504" y="260648"/>
            <a:ext cx="8347075" cy="935038"/>
          </a:xfrm>
        </p:spPr>
        <p:txBody>
          <a:bodyPr anchor="ctr">
            <a:noAutofit/>
          </a:bodyPr>
          <a:lstStyle/>
          <a:p>
            <a:pPr marL="982663" indent="-982663" algn="ctr">
              <a:defRPr/>
            </a:pPr>
            <a:r>
              <a:rPr lang="zh-TW" altLang="en-US" sz="3200" b="1" dirty="0" smtClean="0">
                <a:solidFill>
                  <a:srgbClr val="C00000"/>
                </a:solidFill>
              </a:rPr>
              <a:t>未</a:t>
            </a:r>
            <a:r>
              <a:rPr lang="zh-TW" altLang="en-US" sz="3200" b="1" dirty="0">
                <a:solidFill>
                  <a:srgbClr val="C00000"/>
                </a:solidFill>
              </a:rPr>
              <a:t>善盡登錄興櫃前鉅額會計科目之查核</a:t>
            </a:r>
          </a:p>
        </p:txBody>
      </p:sp>
      <p:sp>
        <p:nvSpPr>
          <p:cNvPr id="104451"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15D62C31-9CD7-48A1-B9E6-40219521C98F}" type="slidenum">
              <a:rPr lang="zh-TW" altLang="en-US" smtClean="0"/>
              <a:pPr/>
              <a:t>58</a:t>
            </a:fld>
            <a:endParaRPr lang="zh-TW" altLang="en-US" smtClean="0"/>
          </a:p>
        </p:txBody>
      </p:sp>
      <p:sp>
        <p:nvSpPr>
          <p:cNvPr id="6" name="圓角矩形 5"/>
          <p:cNvSpPr/>
          <p:nvPr/>
        </p:nvSpPr>
        <p:spPr>
          <a:xfrm>
            <a:off x="848544" y="3212976"/>
            <a:ext cx="8726115" cy="32416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評估重點</a:t>
            </a:r>
            <a:endParaRPr lang="en-US" altLang="zh-TW" sz="20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登錄興櫃前應取具財報分析會計科目重大差異</a:t>
            </a:r>
            <a:r>
              <a:rPr lang="zh-TW" altLang="en-US" sz="2000" dirty="0">
                <a:solidFill>
                  <a:schemeClr val="tx1"/>
                </a:solidFill>
                <a:latin typeface="標楷體"/>
                <a:ea typeface="標楷體"/>
                <a:cs typeface="Times New Roman" panose="02020603050405020304" pitchFamily="18" charset="0"/>
              </a:rPr>
              <a:t>，並</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申請登錄興櫃</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及其子公司之帳務處理及內部控制執行情形需有一定程度之瞭解。</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登錄興櫃前應就公司股東往來性質之會計科目瞭解其交易內容之合理性，暨確實輔導改善。</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對子公司之營運狀況應</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執行</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必要之</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查核程序</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除</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觀察</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轉投資公司</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運作狀況</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參考相關產業資料</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外，應</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取</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得子</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公司相關財務報表或管理報表予以佐證</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7800" indent="-177800" algn="just">
              <a:defRPr/>
            </a:pP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每月輔導時，</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對</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該</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會計科目</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大幅變動</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應瞭解其合理性並</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執行</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必要</a:t>
            </a:r>
            <a:r>
              <a:rPr lang="zh-TW"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且足夠之查核程序</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，確認登錄時對外公告之自結財務數字是否無異常。</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圓角矩形 7"/>
          <p:cNvSpPr>
            <a:spLocks noChangeArrowheads="1"/>
          </p:cNvSpPr>
          <p:nvPr/>
        </p:nvSpPr>
        <p:spPr bwMode="auto">
          <a:xfrm>
            <a:off x="920552" y="1196752"/>
            <a:ext cx="8726115" cy="1656668"/>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just">
              <a:defRPr/>
            </a:pPr>
            <a:r>
              <a:rPr kumimoji="0"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該公司於登錄興櫃前依其大陸子公司出貨記錄即調整認列轉投資收益</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indent="273050" algn="just">
              <a:defRPr/>
            </a:pPr>
            <a:r>
              <a:rPr kumimoji="0"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（其</a:t>
            </a:r>
            <a:r>
              <a:rPr kumimoji="0"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大陸子公司帳務處理係採稅務會計概念，帳款未收回、未開立發票</a:t>
            </a:r>
            <a:endParaRPr kumimoji="0"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indent="273050" algn="just">
              <a:defRPr/>
            </a:pPr>
            <a:r>
              <a:rPr kumimoji="0"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且未認列銷貨</a:t>
            </a:r>
            <a:r>
              <a:rPr kumimoji="0"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收入</a:t>
            </a:r>
            <a:r>
              <a:rPr kumimoji="0"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而於登錄興櫃後極短期間內全數迴轉</a:t>
            </a:r>
            <a:r>
              <a:rPr kumimoji="0"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gn="just">
              <a:defRPr/>
            </a:pP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登錄興櫃時仍有鉅額股東往來。</a:t>
            </a:r>
          </a:p>
        </p:txBody>
      </p:sp>
      <p:sp>
        <p:nvSpPr>
          <p:cNvPr id="7" name="向左箭號 6"/>
          <p:cNvSpPr/>
          <p:nvPr/>
        </p:nvSpPr>
        <p:spPr>
          <a:xfrm rot="16200861">
            <a:off x="4908061" y="2877025"/>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504" y="260648"/>
            <a:ext cx="8620125" cy="868362"/>
          </a:xfrm>
        </p:spPr>
        <p:txBody>
          <a:bodyPr anchor="ctr">
            <a:noAutofit/>
          </a:bodyPr>
          <a:lstStyle/>
          <a:p>
            <a:pPr algn="ctr">
              <a:defRPr/>
            </a:pPr>
            <a:r>
              <a:rPr lang="zh-TW" altLang="en-US" sz="3200" b="1" dirty="0" smtClean="0">
                <a:solidFill>
                  <a:srgbClr val="C00000"/>
                </a:solidFill>
              </a:rPr>
              <a:t>與</a:t>
            </a:r>
            <a:r>
              <a:rPr lang="zh-TW" altLang="en-US" sz="3200" b="1" dirty="0">
                <a:solidFill>
                  <a:srgbClr val="C00000"/>
                </a:solidFill>
              </a:rPr>
              <a:t>關係人簽訂重大工程</a:t>
            </a:r>
            <a:r>
              <a:rPr lang="zh-TW" altLang="en-US" sz="3200" b="1" dirty="0" smtClean="0">
                <a:solidFill>
                  <a:srgbClr val="C00000"/>
                </a:solidFill>
              </a:rPr>
              <a:t>合約</a:t>
            </a:r>
            <a:endParaRPr lang="zh-TW" altLang="en-US" sz="3200" b="1" dirty="0">
              <a:solidFill>
                <a:srgbClr val="C00000"/>
              </a:solidFill>
            </a:endParaRPr>
          </a:p>
        </p:txBody>
      </p:sp>
      <p:sp>
        <p:nvSpPr>
          <p:cNvPr id="107523" name="投影片編號版面配置區 3"/>
          <p:cNvSpPr>
            <a:spLocks noGrp="1"/>
          </p:cNvSpPr>
          <p:nvPr>
            <p:ph type="sldNum" sz="quarter" idx="12"/>
          </p:nvPr>
        </p:nvSpPr>
        <p:spPr bwMode="auto">
          <a:xfrm>
            <a:off x="7257256" y="6381328"/>
            <a:ext cx="2146300" cy="365760"/>
          </a:xfrm>
          <a:noFill/>
          <a:ln>
            <a:miter lim="800000"/>
            <a:headEnd/>
            <a:tailEnd/>
          </a:ln>
        </p:spPr>
        <p:txBody>
          <a:bodyPr/>
          <a:lstStyle/>
          <a:p>
            <a:fld id="{17A1414D-B937-4D58-937C-C85D96758C22}" type="slidenum">
              <a:rPr lang="zh-TW" altLang="en-US" smtClean="0"/>
              <a:pPr/>
              <a:t>59</a:t>
            </a:fld>
            <a:endParaRPr lang="zh-TW" altLang="en-US" smtClean="0"/>
          </a:p>
        </p:txBody>
      </p:sp>
      <p:sp>
        <p:nvSpPr>
          <p:cNvPr id="7" name="圓角矩形 7"/>
          <p:cNvSpPr>
            <a:spLocks noChangeArrowheads="1"/>
          </p:cNvSpPr>
          <p:nvPr/>
        </p:nvSpPr>
        <p:spPr bwMode="auto">
          <a:xfrm>
            <a:off x="560512" y="1340768"/>
            <a:ext cx="8712968" cy="1224136"/>
          </a:xfrm>
          <a:prstGeom prst="roundRect">
            <a:avLst>
              <a:gd name="adj" fmla="val 16667"/>
            </a:avLst>
          </a:prstGeom>
          <a:solidFill>
            <a:schemeClr val="accent4">
              <a:lumMod val="60000"/>
              <a:lumOff val="40000"/>
            </a:schemeClr>
          </a:solidFill>
          <a:ln>
            <a:headEnd/>
            <a:tailEnd/>
          </a:ln>
        </p:spPr>
        <p:style>
          <a:lnRef idx="1">
            <a:schemeClr val="accent4"/>
          </a:lnRef>
          <a:fillRef idx="2">
            <a:schemeClr val="accent4"/>
          </a:fillRef>
          <a:effectRef idx="1">
            <a:schemeClr val="accent4"/>
          </a:effectRef>
          <a:fontRef idx="minor">
            <a:schemeClr val="dk1"/>
          </a:fontRef>
        </p:style>
        <p:txBody>
          <a:bodyPr wrap="none"/>
          <a:lstStyle/>
          <a:p>
            <a:pPr algn="ctr">
              <a:defRPr/>
            </a:pPr>
            <a:r>
              <a:rPr kumimoji="0" lang="zh-TW" altLang="en-US" sz="2000" u="sng" dirty="0">
                <a:solidFill>
                  <a:prstClr val="black"/>
                </a:solidFill>
                <a:latin typeface="標楷體" pitchFamily="65" charset="-120"/>
                <a:ea typeface="標楷體" pitchFamily="65" charset="-120"/>
              </a:rPr>
              <a:t>問題</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甲興櫃</a:t>
            </a:r>
            <a:r>
              <a:rPr lang="zh-TW" altLang="zh-TW" sz="2000" dirty="0">
                <a:latin typeface="標楷體" pitchFamily="65" charset="-120"/>
                <a:ea typeface="標楷體" pitchFamily="65" charset="-120"/>
              </a:rPr>
              <a:t>公司</a:t>
            </a:r>
            <a:r>
              <a:rPr lang="zh-TW" altLang="en-US" sz="2000" dirty="0">
                <a:latin typeface="標楷體" pitchFamily="65" charset="-120"/>
                <a:ea typeface="標楷體" pitchFamily="65" charset="-120"/>
              </a:rPr>
              <a:t>與關係人</a:t>
            </a:r>
            <a:r>
              <a:rPr lang="zh-TW" altLang="zh-TW" sz="2000" dirty="0">
                <a:latin typeface="標楷體" pitchFamily="65" charset="-120"/>
                <a:ea typeface="標楷體" pitchFamily="65" charset="-120"/>
              </a:rPr>
              <a:t>簽訂</a:t>
            </a:r>
            <a:r>
              <a:rPr lang="zh-TW" altLang="en-US" sz="2000" dirty="0">
                <a:latin typeface="標楷體" pitchFamily="65" charset="-120"/>
                <a:ea typeface="標楷體" pitchFamily="65" charset="-120"/>
              </a:rPr>
              <a:t>重大</a:t>
            </a:r>
            <a:r>
              <a:rPr lang="zh-TW" altLang="zh-TW" sz="2000" dirty="0">
                <a:latin typeface="標楷體" pitchFamily="65" charset="-120"/>
                <a:ea typeface="標楷體" pitchFamily="65" charset="-120"/>
              </a:rPr>
              <a:t>工程合約，</a:t>
            </a:r>
            <a:r>
              <a:rPr lang="zh-TW" altLang="en-US" sz="2000" dirty="0">
                <a:latin typeface="標楷體" pitchFamily="65" charset="-120"/>
                <a:ea typeface="標楷體" pitchFamily="65" charset="-120"/>
              </a:rPr>
              <a:t>惟關係人之</a:t>
            </a:r>
            <a:r>
              <a:rPr lang="zh-TW" altLang="zh-TW" sz="2000" dirty="0">
                <a:latin typeface="標楷體" pitchFamily="65" charset="-120"/>
                <a:ea typeface="標楷體" pitchFamily="65" charset="-120"/>
              </a:rPr>
              <a:t>營業性質非屬工程營建</a:t>
            </a:r>
            <a:endParaRPr lang="en-US" altLang="zh-TW" sz="2000" dirty="0">
              <a:latin typeface="標楷體" pitchFamily="65" charset="-120"/>
              <a:ea typeface="標楷體" pitchFamily="65" charset="-120"/>
            </a:endParaRPr>
          </a:p>
          <a:p>
            <a:pPr>
              <a:defRPr/>
            </a:pPr>
            <a:r>
              <a:rPr lang="zh-TW" altLang="en-US" sz="2000" dirty="0">
                <a:latin typeface="標楷體" pitchFamily="65" charset="-120"/>
                <a:ea typeface="標楷體" pitchFamily="65" charset="-120"/>
              </a:rPr>
              <a:t>業</a:t>
            </a:r>
            <a:r>
              <a:rPr lang="zh-TW"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甲公司</a:t>
            </a:r>
            <a:r>
              <a:rPr lang="zh-TW" altLang="en-US" sz="2000" dirty="0">
                <a:solidFill>
                  <a:srgbClr val="FF0000"/>
                </a:solidFill>
                <a:latin typeface="標楷體" pitchFamily="65" charset="-120"/>
                <a:ea typeface="標楷體" pitchFamily="65" charset="-120"/>
              </a:rPr>
              <a:t>預付鉅額款項已逾二年，而仍遲未開工</a:t>
            </a:r>
            <a:r>
              <a:rPr lang="zh-TW" altLang="en-US" sz="2000" dirty="0">
                <a:latin typeface="標楷體" pitchFamily="65" charset="-120"/>
                <a:ea typeface="標楷體" pitchFamily="65" charset="-120"/>
              </a:rPr>
              <a:t>。</a:t>
            </a:r>
            <a:endParaRPr lang="zh-TW" altLang="zh-TW" sz="2000" dirty="0">
              <a:latin typeface="標楷體" pitchFamily="65" charset="-120"/>
              <a:ea typeface="標楷體" pitchFamily="65" charset="-120"/>
            </a:endParaRPr>
          </a:p>
        </p:txBody>
      </p:sp>
      <p:sp>
        <p:nvSpPr>
          <p:cNvPr id="9" name="圓角矩形 8"/>
          <p:cNvSpPr/>
          <p:nvPr/>
        </p:nvSpPr>
        <p:spPr bwMode="auto">
          <a:xfrm>
            <a:off x="560512" y="3283239"/>
            <a:ext cx="8712968" cy="2376264"/>
          </a:xfrm>
          <a:prstGeom prst="roundRect">
            <a:avLst>
              <a:gd name="adj"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lstStyle/>
          <a:p>
            <a:pPr algn="ctr">
              <a:lnSpc>
                <a:spcPts val="2000"/>
              </a:lnSpc>
              <a:spcAft>
                <a:spcPts val="300"/>
              </a:spcAft>
              <a:defRPr/>
            </a:pPr>
            <a:r>
              <a:rPr lang="zh-TW" altLang="en-US" sz="2000" u="sng" dirty="0">
                <a:latin typeface="Times New Roman" panose="02020603050405020304" pitchFamily="18" charset="0"/>
                <a:ea typeface="標楷體" pitchFamily="65" charset="-120"/>
                <a:cs typeface="Times New Roman" panose="02020603050405020304" pitchFamily="18" charset="0"/>
              </a:rPr>
              <a:t>評估重點</a:t>
            </a:r>
            <a:endParaRPr lang="en-US" altLang="zh-TW" sz="2000" u="sng" dirty="0">
              <a:latin typeface="Times New Roman" panose="02020603050405020304" pitchFamily="18" charset="0"/>
              <a:ea typeface="標楷體" pitchFamily="65" charset="-120"/>
              <a:cs typeface="Times New Roman" panose="02020603050405020304" pitchFamily="18" charset="0"/>
            </a:endParaRPr>
          </a:p>
          <a:p>
            <a:pPr algn="ctr">
              <a:lnSpc>
                <a:spcPts val="1200"/>
              </a:lnSpc>
              <a:spcAft>
                <a:spcPts val="0"/>
              </a:spcAft>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1.</a:t>
            </a:r>
            <a:r>
              <a:rPr lang="zh-TW" altLang="en-US" sz="2000" dirty="0">
                <a:latin typeface="Times New Roman" panose="02020603050405020304" pitchFamily="18" charset="0"/>
                <a:ea typeface="標楷體" pitchFamily="65" charset="-120"/>
                <a:cs typeface="Times New Roman" panose="02020603050405020304" pitchFamily="18" charset="0"/>
              </a:rPr>
              <a:t>就重大預付款項查核遲未沖轉之原因及合理性。</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2.</a:t>
            </a:r>
            <a:r>
              <a:rPr lang="zh-TW" altLang="en-US" sz="2000" dirty="0">
                <a:latin typeface="Times New Roman" panose="02020603050405020304" pitchFamily="18" charset="0"/>
                <a:ea typeface="標楷體" pitchFamily="65" charset="-120"/>
                <a:cs typeface="Times New Roman" panose="02020603050405020304" pitchFamily="18" charset="0"/>
              </a:rPr>
              <a:t>瞭解與關係人簽訂工程合約之必要性及其是否涉有非常規交易，</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indent="177800">
              <a:defRPr/>
            </a:pPr>
            <a:r>
              <a:rPr lang="zh-TW" altLang="en-US" sz="2000" dirty="0">
                <a:latin typeface="Times New Roman" panose="02020603050405020304" pitchFamily="18" charset="0"/>
                <a:ea typeface="標楷體" pitchFamily="65" charset="-120"/>
                <a:cs typeface="Times New Roman" panose="02020603050405020304" pitchFamily="18" charset="0"/>
              </a:rPr>
              <a:t>以及損及股東</a:t>
            </a:r>
            <a:r>
              <a:rPr lang="zh-TW" altLang="zh-TW" sz="2000" dirty="0">
                <a:latin typeface="Times New Roman" panose="02020603050405020304" pitchFamily="18" charset="0"/>
                <a:ea typeface="標楷體" pitchFamily="65" charset="-120"/>
                <a:cs typeface="Times New Roman" panose="02020603050405020304" pitchFamily="18" charset="0"/>
              </a:rPr>
              <a:t>權益</a:t>
            </a:r>
            <a:r>
              <a:rPr lang="zh-TW" altLang="en-US" sz="2000" dirty="0">
                <a:latin typeface="Times New Roman" panose="02020603050405020304" pitchFamily="18" charset="0"/>
                <a:ea typeface="標楷體" pitchFamily="65" charset="-120"/>
                <a:cs typeface="Times New Roman" panose="02020603050405020304" pitchFamily="18" charset="0"/>
              </a:rPr>
              <a:t>之情事。 </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a:defRPr/>
            </a:pPr>
            <a:r>
              <a:rPr lang="en-US" altLang="zh-TW" sz="2000" dirty="0">
                <a:latin typeface="Times New Roman" panose="02020603050405020304" pitchFamily="18" charset="0"/>
                <a:ea typeface="標楷體" pitchFamily="65" charset="-120"/>
                <a:cs typeface="Times New Roman" panose="02020603050405020304" pitchFamily="18" charset="0"/>
              </a:rPr>
              <a:t>3.</a:t>
            </a:r>
            <a:r>
              <a:rPr lang="zh-TW" altLang="zh-TW" sz="2000" dirty="0">
                <a:latin typeface="Times New Roman" panose="02020603050405020304" pitchFamily="18" charset="0"/>
                <a:ea typeface="標楷體" pitchFamily="65" charset="-120"/>
                <a:cs typeface="Times New Roman" panose="02020603050405020304" pitchFamily="18" charset="0"/>
              </a:rPr>
              <a:t>財務報告中</a:t>
            </a:r>
            <a:r>
              <a:rPr lang="zh-TW" altLang="en-US" sz="2000" dirty="0">
                <a:latin typeface="Times New Roman" panose="02020603050405020304" pitchFamily="18" charset="0"/>
                <a:ea typeface="標楷體" pitchFamily="65" charset="-120"/>
                <a:cs typeface="Times New Roman" panose="02020603050405020304" pitchFamily="18" charset="0"/>
              </a:rPr>
              <a:t>是否已充分揭</a:t>
            </a:r>
            <a:r>
              <a:rPr lang="zh-TW" altLang="zh-TW" sz="2000" dirty="0">
                <a:latin typeface="Times New Roman" panose="02020603050405020304" pitchFamily="18" charset="0"/>
                <a:ea typeface="標楷體" pitchFamily="65" charset="-120"/>
                <a:cs typeface="Times New Roman" panose="02020603050405020304" pitchFamily="18" charset="0"/>
              </a:rPr>
              <a:t>露工程延滯及</a:t>
            </a:r>
            <a:r>
              <a:rPr lang="zh-TW" altLang="en-US" sz="2000" dirty="0">
                <a:latin typeface="Times New Roman" panose="02020603050405020304" pitchFamily="18" charset="0"/>
                <a:ea typeface="標楷體" pitchFamily="65" charset="-120"/>
                <a:cs typeface="Times New Roman" panose="02020603050405020304" pitchFamily="18" charset="0"/>
              </a:rPr>
              <a:t>相關</a:t>
            </a:r>
            <a:r>
              <a:rPr lang="zh-TW" altLang="zh-TW" sz="2000" dirty="0">
                <a:latin typeface="Times New Roman" panose="02020603050405020304" pitchFamily="18" charset="0"/>
                <a:ea typeface="標楷體" pitchFamily="65" charset="-120"/>
                <a:cs typeface="Times New Roman" panose="02020603050405020304" pitchFamily="18" charset="0"/>
              </a:rPr>
              <a:t>違約條款等情事</a:t>
            </a:r>
            <a:r>
              <a:rPr lang="zh-TW" altLang="en-US" sz="2000" dirty="0">
                <a:latin typeface="Times New Roman" panose="02020603050405020304" pitchFamily="18" charset="0"/>
                <a:ea typeface="標楷體" pitchFamily="65" charset="-120"/>
                <a:cs typeface="Times New Roman" panose="02020603050405020304" pitchFamily="18" charset="0"/>
              </a:rPr>
              <a:t>。</a:t>
            </a:r>
            <a:endParaRPr lang="zh-TW" altLang="en-US" sz="2000" dirty="0">
              <a:latin typeface="Times New Roman" panose="02020603050405020304" pitchFamily="18" charset="0"/>
              <a:cs typeface="Times New Roman" panose="02020603050405020304" pitchFamily="18" charset="0"/>
            </a:endParaRPr>
          </a:p>
          <a:p>
            <a:pPr>
              <a:defRPr/>
            </a:pPr>
            <a:endParaRPr lang="en-US" altLang="zh-TW" sz="2000" dirty="0">
              <a:latin typeface="Times New Roman" panose="02020603050405020304" pitchFamily="18" charset="0"/>
              <a:ea typeface="標楷體" pitchFamily="65" charset="-120"/>
              <a:cs typeface="Times New Roman" panose="02020603050405020304" pitchFamily="18" charset="0"/>
            </a:endParaRPr>
          </a:p>
        </p:txBody>
      </p:sp>
      <p:sp>
        <p:nvSpPr>
          <p:cNvPr id="6" name="向左箭號 5"/>
          <p:cNvSpPr/>
          <p:nvPr/>
        </p:nvSpPr>
        <p:spPr>
          <a:xfrm rot="16200861">
            <a:off x="4567957" y="2608463"/>
            <a:ext cx="647700" cy="701675"/>
          </a:xfrm>
          <a:prstGeom prst="leftArrow">
            <a:avLst>
              <a:gd name="adj1" fmla="val 60000"/>
              <a:gd name="adj2" fmla="val 50000"/>
            </a:avLst>
          </a:prstGeom>
        </p:spPr>
        <p:style>
          <a:lnRef idx="2">
            <a:schemeClr val="accent4">
              <a:shade val="50000"/>
            </a:schemeClr>
          </a:lnRef>
          <a:fillRef idx="1">
            <a:schemeClr val="accent4"/>
          </a:fillRef>
          <a:effectRef idx="0">
            <a:schemeClr val="accent4"/>
          </a:effectRef>
          <a:fontRef idx="minor">
            <a:schemeClr val="lt1"/>
          </a:fontRef>
        </p:style>
      </p:sp>
    </p:spTree>
    <p:extLst>
      <p:ext uri="{BB962C8B-B14F-4D97-AF65-F5344CB8AC3E}">
        <p14:creationId xmlns:p14="http://schemas.microsoft.com/office/powerpoint/2010/main" val="362034373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1"/>
          <p:cNvSpPr>
            <a:spLocks noChangeArrowheads="1"/>
          </p:cNvSpPr>
          <p:nvPr/>
        </p:nvSpPr>
        <p:spPr bwMode="auto">
          <a:xfrm>
            <a:off x="631827" y="1268413"/>
            <a:ext cx="8780463" cy="792162"/>
          </a:xfrm>
          <a:prstGeom prst="rect">
            <a:avLst/>
          </a:prstGeom>
          <a:noFill/>
          <a:ln w="9525">
            <a:noFill/>
            <a:miter lim="800000"/>
            <a:headEnd/>
            <a:tailEnd/>
          </a:ln>
        </p:spPr>
        <p:txBody>
          <a:bodyPr lIns="92075" tIns="46038" rIns="92075" bIns="46038" anchor="ctr"/>
          <a:lstStyle/>
          <a:p>
            <a:pPr algn="ctr"/>
            <a:endParaRPr lang="zh-TW" altLang="zh-TW" sz="3200">
              <a:ea typeface="標楷體" pitchFamily="65" charset="-120"/>
            </a:endParaRPr>
          </a:p>
        </p:txBody>
      </p:sp>
      <p:sp>
        <p:nvSpPr>
          <p:cNvPr id="22531" name="Text Box 34"/>
          <p:cNvSpPr txBox="1">
            <a:spLocks noChangeArrowheads="1"/>
          </p:cNvSpPr>
          <p:nvPr/>
        </p:nvSpPr>
        <p:spPr bwMode="auto">
          <a:xfrm>
            <a:off x="778689" y="404665"/>
            <a:ext cx="8496300" cy="792163"/>
          </a:xfrm>
          <a:prstGeom prst="rect">
            <a:avLst/>
          </a:prstGeom>
          <a:noFill/>
          <a:ln w="9525">
            <a:noFill/>
            <a:miter lim="800000"/>
            <a:headEnd/>
            <a:tailEnd/>
          </a:ln>
        </p:spPr>
        <p:txBody>
          <a:bodyPr/>
          <a:lstStyle/>
          <a:p>
            <a:pPr algn="ctr" eaLnBrk="0" hangingPunct="0"/>
            <a:r>
              <a:rPr lang="zh-TW" altLang="en-US" sz="3500" b="1" dirty="0" smtClean="0">
                <a:solidFill>
                  <a:srgbClr val="FF0000"/>
                </a:solidFill>
                <a:ea typeface="標楷體" pitchFamily="65" charset="-120"/>
              </a:rPr>
              <a:t>公開發行與興櫃併送</a:t>
            </a:r>
            <a:endParaRPr lang="zh-TW" altLang="en-US" sz="3500" b="1" dirty="0">
              <a:solidFill>
                <a:srgbClr val="FF0000"/>
              </a:solidFill>
              <a:ea typeface="標楷體" pitchFamily="65" charset="-120"/>
            </a:endParaRPr>
          </a:p>
        </p:txBody>
      </p:sp>
      <p:grpSp>
        <p:nvGrpSpPr>
          <p:cNvPr id="22532" name="群組 2"/>
          <p:cNvGrpSpPr>
            <a:grpSpLocks/>
          </p:cNvGrpSpPr>
          <p:nvPr/>
        </p:nvGrpSpPr>
        <p:grpSpPr bwMode="auto">
          <a:xfrm>
            <a:off x="452286" y="1413095"/>
            <a:ext cx="8822702" cy="4079301"/>
            <a:chOff x="2361033" y="2342299"/>
            <a:chExt cx="6237503" cy="3755771"/>
          </a:xfrm>
        </p:grpSpPr>
        <p:sp>
          <p:nvSpPr>
            <p:cNvPr id="847902" name="Line 30"/>
            <p:cNvSpPr>
              <a:spLocks noChangeShapeType="1"/>
            </p:cNvSpPr>
            <p:nvPr/>
          </p:nvSpPr>
          <p:spPr bwMode="auto">
            <a:xfrm>
              <a:off x="3123843" y="3024188"/>
              <a:ext cx="0" cy="215900"/>
            </a:xfrm>
            <a:prstGeom prst="line">
              <a:avLst/>
            </a:prstGeom>
            <a:noFill/>
            <a:ln w="9525">
              <a:solidFill>
                <a:schemeClr val="tx1"/>
              </a:solidFill>
              <a:round/>
              <a:headEnd/>
              <a:tailEnd/>
            </a:ln>
          </p:spPr>
          <p:txBody>
            <a:bodyPr/>
            <a:lstStyle/>
            <a:p>
              <a:pPr>
                <a:lnSpc>
                  <a:spcPct val="90000"/>
                </a:lnSpc>
                <a:spcBef>
                  <a:spcPct val="20000"/>
                </a:spcBef>
                <a:buClr>
                  <a:srgbClr val="FFCC00"/>
                </a:buClr>
                <a:buFont typeface="Wingdings" pitchFamily="2" charset="2"/>
                <a:buNone/>
                <a:defRPr/>
              </a:pPr>
              <a:endParaRPr lang="zh-TW" altLang="en-US">
                <a:effectLst>
                  <a:outerShdw blurRad="38100" dist="38100" dir="2700000" algn="tl">
                    <a:srgbClr val="000000">
                      <a:alpha val="43137"/>
                    </a:srgbClr>
                  </a:outerShdw>
                </a:effectLst>
                <a:ea typeface="標楷體" pitchFamily="65" charset="-120"/>
              </a:endParaRPr>
            </a:p>
          </p:txBody>
        </p:sp>
        <p:sp>
          <p:nvSpPr>
            <p:cNvPr id="847903" name="Line 31"/>
            <p:cNvSpPr>
              <a:spLocks noChangeShapeType="1"/>
            </p:cNvSpPr>
            <p:nvPr/>
          </p:nvSpPr>
          <p:spPr bwMode="auto">
            <a:xfrm>
              <a:off x="5947551" y="3062286"/>
              <a:ext cx="0" cy="177803"/>
            </a:xfrm>
            <a:prstGeom prst="line">
              <a:avLst/>
            </a:prstGeom>
            <a:noFill/>
            <a:ln w="9525">
              <a:solidFill>
                <a:schemeClr val="tx1"/>
              </a:solidFill>
              <a:round/>
              <a:headEnd/>
              <a:tailEnd/>
            </a:ln>
          </p:spPr>
          <p:txBody>
            <a:bodyPr/>
            <a:lstStyle/>
            <a:p>
              <a:pPr>
                <a:lnSpc>
                  <a:spcPct val="90000"/>
                </a:lnSpc>
                <a:spcBef>
                  <a:spcPct val="20000"/>
                </a:spcBef>
                <a:buClr>
                  <a:srgbClr val="FFCC00"/>
                </a:buClr>
                <a:buFont typeface="Wingdings" pitchFamily="2" charset="2"/>
                <a:buNone/>
                <a:defRPr/>
              </a:pPr>
              <a:endParaRPr lang="zh-TW" altLang="en-US">
                <a:effectLst>
                  <a:outerShdw blurRad="38100" dist="38100" dir="2700000" algn="tl">
                    <a:srgbClr val="000000">
                      <a:alpha val="43137"/>
                    </a:srgbClr>
                  </a:outerShdw>
                </a:effectLst>
                <a:ea typeface="標楷體" pitchFamily="65" charset="-120"/>
              </a:endParaRPr>
            </a:p>
          </p:txBody>
        </p:sp>
        <p:sp>
          <p:nvSpPr>
            <p:cNvPr id="847905" name="AutoShape 33"/>
            <p:cNvSpPr>
              <a:spLocks/>
            </p:cNvSpPr>
            <p:nvPr/>
          </p:nvSpPr>
          <p:spPr bwMode="auto">
            <a:xfrm rot="5400000">
              <a:off x="4408697" y="1612335"/>
              <a:ext cx="249237" cy="2828469"/>
            </a:xfrm>
            <a:prstGeom prst="leftBrace">
              <a:avLst>
                <a:gd name="adj1" fmla="val 207692"/>
                <a:gd name="adj2" fmla="val 51190"/>
              </a:avLst>
            </a:prstGeom>
            <a:noFill/>
            <a:ln w="9525">
              <a:solidFill>
                <a:schemeClr val="tx1"/>
              </a:solidFill>
              <a:round/>
              <a:headEnd/>
              <a:tailEnd/>
            </a:ln>
          </p:spPr>
          <p:txBody>
            <a:bodyPr/>
            <a:lstStyle/>
            <a:p>
              <a:pPr>
                <a:lnSpc>
                  <a:spcPct val="90000"/>
                </a:lnSpc>
                <a:spcBef>
                  <a:spcPct val="20000"/>
                </a:spcBef>
                <a:buClr>
                  <a:srgbClr val="FFCC00"/>
                </a:buClr>
                <a:buFont typeface="Wingdings" pitchFamily="2" charset="2"/>
                <a:buNone/>
                <a:defRPr/>
              </a:pPr>
              <a:endParaRPr lang="zh-TW" altLang="en-US">
                <a:effectLst>
                  <a:outerShdw blurRad="38100" dist="38100" dir="2700000" algn="tl">
                    <a:srgbClr val="000000">
                      <a:alpha val="43137"/>
                    </a:srgbClr>
                  </a:outerShdw>
                </a:effectLst>
                <a:ea typeface="標楷體" pitchFamily="65" charset="-120"/>
              </a:endParaRPr>
            </a:p>
          </p:txBody>
        </p:sp>
        <p:sp>
          <p:nvSpPr>
            <p:cNvPr id="22542" name="Text Box 35"/>
            <p:cNvSpPr txBox="1">
              <a:spLocks noChangeArrowheads="1"/>
            </p:cNvSpPr>
            <p:nvPr/>
          </p:nvSpPr>
          <p:spPr bwMode="auto">
            <a:xfrm>
              <a:off x="3467717" y="2454111"/>
              <a:ext cx="1901343" cy="426584"/>
            </a:xfrm>
            <a:prstGeom prst="rect">
              <a:avLst/>
            </a:prstGeom>
            <a:noFill/>
            <a:ln w="9525">
              <a:noFill/>
              <a:miter lim="800000"/>
              <a:headEnd/>
              <a:tailEnd/>
            </a:ln>
          </p:spPr>
          <p:txBody>
            <a:bodyPr/>
            <a:lstStyle/>
            <a:p>
              <a:pPr algn="ctr" eaLnBrk="0" hangingPunct="0"/>
              <a:r>
                <a:rPr kumimoji="0" lang="zh-TW" altLang="en-US" sz="2000" dirty="0">
                  <a:ea typeface="標楷體" pitchFamily="65" charset="-120"/>
                </a:rPr>
                <a:t>至少</a:t>
              </a:r>
              <a:r>
                <a:rPr kumimoji="0" lang="en-US" altLang="zh-TW" sz="2000" dirty="0">
                  <a:ea typeface="標楷體" pitchFamily="65" charset="-120"/>
                </a:rPr>
                <a:t>12</a:t>
              </a:r>
              <a:r>
                <a:rPr kumimoji="0" lang="zh-TW" altLang="en-US" sz="2000" dirty="0">
                  <a:ea typeface="標楷體" pitchFamily="65" charset="-120"/>
                </a:rPr>
                <a:t>個營業日</a:t>
              </a:r>
            </a:p>
          </p:txBody>
        </p:sp>
        <p:sp>
          <p:nvSpPr>
            <p:cNvPr id="22543" name="Text Box 34"/>
            <p:cNvSpPr txBox="1">
              <a:spLocks noChangeArrowheads="1"/>
            </p:cNvSpPr>
            <p:nvPr/>
          </p:nvSpPr>
          <p:spPr bwMode="auto">
            <a:xfrm>
              <a:off x="2361033" y="3329739"/>
              <a:ext cx="1417104" cy="2658604"/>
            </a:xfrm>
            <a:prstGeom prst="rect">
              <a:avLst/>
            </a:prstGeom>
            <a:solidFill>
              <a:schemeClr val="accent5">
                <a:lumMod val="40000"/>
                <a:lumOff val="60000"/>
              </a:schemeClr>
            </a:solidFill>
            <a:ln w="9525">
              <a:noFill/>
              <a:miter lim="800000"/>
              <a:headEnd/>
              <a:tailEnd/>
            </a:ln>
          </p:spPr>
          <p:txBody>
            <a:bodyPr/>
            <a:lstStyle/>
            <a:p>
              <a:pPr algn="just" eaLnBrk="0" hangingPunct="0"/>
              <a:r>
                <a:rPr kumimoji="0" lang="zh-TW" altLang="en-US" sz="2000" kern="0" dirty="0" smtClean="0">
                  <a:solidFill>
                    <a:prstClr val="black"/>
                  </a:solidFill>
                  <a:latin typeface="標楷體" pitchFamily="65" charset="-120"/>
                  <a:ea typeface="標楷體" pitchFamily="65" charset="-120"/>
                </a:rPr>
                <a:t>發行人向</a:t>
              </a:r>
              <a:r>
                <a:rPr lang="zh-TW" altLang="en-US" sz="2000" dirty="0">
                  <a:ea typeface="標楷體" pitchFamily="65" charset="-120"/>
                </a:rPr>
                <a:t>本</a:t>
              </a:r>
              <a:r>
                <a:rPr kumimoji="0" lang="zh-TW" altLang="en-US" sz="2000" dirty="0" smtClean="0">
                  <a:ea typeface="標楷體" pitchFamily="65" charset="-120"/>
                </a:rPr>
                <a:t>中心申報</a:t>
              </a:r>
              <a:r>
                <a:rPr kumimoji="0" lang="zh-TW" altLang="en-US" sz="2000" dirty="0">
                  <a:ea typeface="標楷體" pitchFamily="65" charset="-120"/>
                </a:rPr>
                <a:t>補辦公開</a:t>
              </a:r>
              <a:r>
                <a:rPr kumimoji="0" lang="zh-TW" altLang="en-US" sz="2000" dirty="0" smtClean="0">
                  <a:ea typeface="標楷體" pitchFamily="65" charset="-120"/>
                </a:rPr>
                <a:t>發行</a:t>
              </a:r>
              <a:r>
                <a:rPr kumimoji="0" lang="en-US" altLang="zh-TW" sz="2000" dirty="0" smtClean="0">
                  <a:ea typeface="標楷體" pitchFamily="65" charset="-120"/>
                </a:rPr>
                <a:t>+</a:t>
              </a:r>
              <a:r>
                <a:rPr kumimoji="0" lang="zh-TW" altLang="en-US" sz="2000" dirty="0" smtClean="0">
                  <a:ea typeface="標楷體" pitchFamily="65" charset="-120"/>
                </a:rPr>
                <a:t>申請</a:t>
              </a:r>
              <a:r>
                <a:rPr kumimoji="0" lang="zh-TW" altLang="en-US" sz="2000" dirty="0">
                  <a:ea typeface="標楷體" pitchFamily="65" charset="-120"/>
                </a:rPr>
                <a:t>登錄興</a:t>
              </a:r>
              <a:r>
                <a:rPr kumimoji="0" lang="zh-TW" altLang="en-US" sz="2000" dirty="0" smtClean="0">
                  <a:ea typeface="標楷體" pitchFamily="65" charset="-120"/>
                </a:rPr>
                <a:t>櫃，並向集保檢送無實體開戶資料</a:t>
              </a:r>
              <a:r>
                <a:rPr kumimoji="0" lang="en-US" altLang="zh-TW" sz="2000" dirty="0" smtClean="0">
                  <a:ea typeface="標楷體" pitchFamily="65" charset="-120"/>
                </a:rPr>
                <a:t>(</a:t>
              </a:r>
              <a:r>
                <a:rPr kumimoji="0" lang="zh-TW" altLang="en-US" sz="2000" dirty="0" smtClean="0">
                  <a:ea typeface="標楷體" pitchFamily="65" charset="-120"/>
                </a:rPr>
                <a:t>本中心將通報集保該併送案</a:t>
              </a:r>
              <a:r>
                <a:rPr kumimoji="0" lang="en-US" altLang="zh-TW" sz="2000" dirty="0" smtClean="0">
                  <a:ea typeface="標楷體" pitchFamily="65" charset="-120"/>
                </a:rPr>
                <a:t>)</a:t>
              </a:r>
              <a:endParaRPr kumimoji="0" lang="zh-TW" altLang="en-US" sz="2000" dirty="0">
                <a:ea typeface="標楷體" pitchFamily="65" charset="-120"/>
              </a:endParaRPr>
            </a:p>
            <a:p>
              <a:pPr algn="just" eaLnBrk="0" hangingPunct="0"/>
              <a:endParaRPr kumimoji="0" lang="zh-TW" altLang="en-US" sz="2000" dirty="0">
                <a:ea typeface="標楷體" pitchFamily="65" charset="-120"/>
              </a:endParaRPr>
            </a:p>
          </p:txBody>
        </p:sp>
        <p:sp>
          <p:nvSpPr>
            <p:cNvPr id="22545" name="Text Box 34"/>
            <p:cNvSpPr txBox="1">
              <a:spLocks noChangeArrowheads="1"/>
            </p:cNvSpPr>
            <p:nvPr/>
          </p:nvSpPr>
          <p:spPr bwMode="auto">
            <a:xfrm>
              <a:off x="5858809" y="3240089"/>
              <a:ext cx="437793" cy="2326464"/>
            </a:xfrm>
            <a:prstGeom prst="rect">
              <a:avLst/>
            </a:prstGeom>
            <a:solidFill>
              <a:schemeClr val="bg2">
                <a:lumMod val="90000"/>
              </a:schemeClr>
            </a:solidFill>
            <a:ln w="9525">
              <a:noFill/>
              <a:miter lim="800000"/>
              <a:headEnd/>
              <a:tailEnd/>
            </a:ln>
          </p:spPr>
          <p:txBody>
            <a:bodyPr/>
            <a:lstStyle/>
            <a:p>
              <a:pPr algn="just" eaLnBrk="0" hangingPunct="0"/>
              <a:r>
                <a:rPr kumimoji="0" lang="zh-TW" altLang="en-US" sz="2000" dirty="0" smtClean="0">
                  <a:ea typeface="標楷體" pitchFamily="65" charset="-120"/>
                </a:rPr>
                <a:t>公開</a:t>
              </a:r>
              <a:r>
                <a:rPr kumimoji="0" lang="zh-TW" altLang="en-US" sz="2000" dirty="0">
                  <a:ea typeface="標楷體" pitchFamily="65" charset="-120"/>
                </a:rPr>
                <a:t>發行申報</a:t>
              </a:r>
              <a:r>
                <a:rPr kumimoji="0" lang="zh-TW" altLang="en-US" sz="2000" dirty="0" smtClean="0">
                  <a:ea typeface="標楷體" pitchFamily="65" charset="-120"/>
                </a:rPr>
                <a:t>生效</a:t>
              </a:r>
              <a:endParaRPr kumimoji="0" lang="en-US" altLang="zh-TW" sz="2000" dirty="0">
                <a:ea typeface="標楷體" pitchFamily="65" charset="-120"/>
              </a:endParaRPr>
            </a:p>
          </p:txBody>
        </p:sp>
        <p:sp>
          <p:nvSpPr>
            <p:cNvPr id="22546" name="Text Box 34"/>
            <p:cNvSpPr txBox="1">
              <a:spLocks noChangeArrowheads="1"/>
            </p:cNvSpPr>
            <p:nvPr/>
          </p:nvSpPr>
          <p:spPr bwMode="auto">
            <a:xfrm>
              <a:off x="8182653" y="3273539"/>
              <a:ext cx="415883" cy="2824531"/>
            </a:xfrm>
            <a:prstGeom prst="rect">
              <a:avLst/>
            </a:prstGeom>
            <a:solidFill>
              <a:schemeClr val="accent2">
                <a:lumMod val="60000"/>
                <a:lumOff val="40000"/>
              </a:schemeClr>
            </a:solidFill>
            <a:ln w="9525">
              <a:noFill/>
              <a:miter lim="800000"/>
              <a:headEnd/>
              <a:tailEnd/>
            </a:ln>
          </p:spPr>
          <p:txBody>
            <a:bodyPr vert="eaVert"/>
            <a:lstStyle/>
            <a:p>
              <a:pPr eaLnBrk="0" hangingPunct="0"/>
              <a:r>
                <a:rPr kumimoji="0" lang="zh-TW" altLang="en-US" sz="2000" dirty="0">
                  <a:ea typeface="標楷體" pitchFamily="65" charset="-120"/>
                </a:rPr>
                <a:t>開始興櫃買賣</a:t>
              </a:r>
            </a:p>
          </p:txBody>
        </p:sp>
        <p:sp>
          <p:nvSpPr>
            <p:cNvPr id="2" name="Line 31"/>
            <p:cNvSpPr>
              <a:spLocks noChangeShapeType="1"/>
            </p:cNvSpPr>
            <p:nvPr/>
          </p:nvSpPr>
          <p:spPr bwMode="auto">
            <a:xfrm>
              <a:off x="8408953" y="3024188"/>
              <a:ext cx="0" cy="215900"/>
            </a:xfrm>
            <a:prstGeom prst="line">
              <a:avLst/>
            </a:prstGeom>
            <a:noFill/>
            <a:ln w="9525">
              <a:solidFill>
                <a:schemeClr val="tx1"/>
              </a:solidFill>
              <a:round/>
              <a:headEnd/>
              <a:tailEnd/>
            </a:ln>
          </p:spPr>
          <p:txBody>
            <a:bodyPr/>
            <a:lstStyle/>
            <a:p>
              <a:pPr>
                <a:lnSpc>
                  <a:spcPct val="90000"/>
                </a:lnSpc>
                <a:spcBef>
                  <a:spcPct val="20000"/>
                </a:spcBef>
                <a:buClr>
                  <a:srgbClr val="FFCC00"/>
                </a:buClr>
                <a:buFont typeface="Wingdings" pitchFamily="2" charset="2"/>
                <a:buNone/>
                <a:defRPr/>
              </a:pPr>
              <a:endParaRPr lang="zh-TW" altLang="en-US">
                <a:effectLst>
                  <a:outerShdw blurRad="38100" dist="38100" dir="2700000" algn="tl">
                    <a:srgbClr val="000000">
                      <a:alpha val="43137"/>
                    </a:srgbClr>
                  </a:outerShdw>
                </a:effectLst>
                <a:ea typeface="標楷體" pitchFamily="65" charset="-120"/>
              </a:endParaRPr>
            </a:p>
          </p:txBody>
        </p:sp>
        <p:sp>
          <p:nvSpPr>
            <p:cNvPr id="22" name="AutoShape 32"/>
            <p:cNvSpPr>
              <a:spLocks/>
            </p:cNvSpPr>
            <p:nvPr/>
          </p:nvSpPr>
          <p:spPr bwMode="auto">
            <a:xfrm rot="5400000">
              <a:off x="7629670" y="2390954"/>
              <a:ext cx="215900" cy="1342667"/>
            </a:xfrm>
            <a:prstGeom prst="leftBrace">
              <a:avLst>
                <a:gd name="adj1" fmla="val 49873"/>
                <a:gd name="adj2" fmla="val 51190"/>
              </a:avLst>
            </a:prstGeom>
            <a:noFill/>
            <a:ln w="9525">
              <a:solidFill>
                <a:schemeClr val="tx1"/>
              </a:solidFill>
              <a:round/>
              <a:headEnd/>
              <a:tailEnd/>
            </a:ln>
          </p:spPr>
          <p:txBody>
            <a:bodyPr rot="10800000" vert="eaVert"/>
            <a:lstStyle/>
            <a:p>
              <a:pPr>
                <a:lnSpc>
                  <a:spcPct val="90000"/>
                </a:lnSpc>
                <a:spcBef>
                  <a:spcPct val="20000"/>
                </a:spcBef>
                <a:buClr>
                  <a:srgbClr val="FFCC00"/>
                </a:buClr>
                <a:buFont typeface="Wingdings" pitchFamily="2" charset="2"/>
                <a:buNone/>
                <a:defRPr/>
              </a:pPr>
              <a:endParaRPr lang="zh-TW" altLang="en-US">
                <a:effectLst>
                  <a:outerShdw blurRad="38100" dist="38100" dir="2700000" algn="tl">
                    <a:srgbClr val="000000">
                      <a:alpha val="43137"/>
                    </a:srgbClr>
                  </a:outerShdw>
                </a:effectLst>
                <a:ea typeface="標楷體" pitchFamily="65" charset="-120"/>
              </a:endParaRPr>
            </a:p>
          </p:txBody>
        </p:sp>
        <p:sp>
          <p:nvSpPr>
            <p:cNvPr id="22549" name="文字方塊 22"/>
            <p:cNvSpPr txBox="1">
              <a:spLocks noChangeArrowheads="1"/>
            </p:cNvSpPr>
            <p:nvPr/>
          </p:nvSpPr>
          <p:spPr bwMode="auto">
            <a:xfrm>
              <a:off x="7233381" y="2342299"/>
              <a:ext cx="1157214" cy="538396"/>
            </a:xfrm>
            <a:prstGeom prst="rect">
              <a:avLst/>
            </a:prstGeom>
            <a:noFill/>
            <a:ln w="9525">
              <a:noFill/>
              <a:miter lim="800000"/>
              <a:headEnd/>
              <a:tailEnd/>
            </a:ln>
          </p:spPr>
          <p:txBody>
            <a:bodyPr wrap="square">
              <a:spAutoFit/>
            </a:bodyPr>
            <a:lstStyle/>
            <a:p>
              <a:pPr algn="ctr"/>
              <a:r>
                <a:rPr lang="zh-TW" altLang="en-US" sz="1600" dirty="0">
                  <a:ea typeface="標楷體" pitchFamily="65" charset="-120"/>
                </a:rPr>
                <a:t>資訊揭示至少</a:t>
              </a:r>
              <a:r>
                <a:rPr lang="en-US" altLang="zh-TW" sz="1600" dirty="0">
                  <a:ea typeface="標楷體" pitchFamily="65" charset="-120"/>
                </a:rPr>
                <a:t>5</a:t>
              </a:r>
              <a:r>
                <a:rPr lang="zh-TW" altLang="en-US" sz="1600" dirty="0">
                  <a:ea typeface="標楷體" pitchFamily="65" charset="-120"/>
                </a:rPr>
                <a:t>個營業日</a:t>
              </a:r>
            </a:p>
          </p:txBody>
        </p:sp>
      </p:grpSp>
      <p:cxnSp>
        <p:nvCxnSpPr>
          <p:cNvPr id="6" name="直線單箭頭接點 5"/>
          <p:cNvCxnSpPr>
            <a:stCxn id="847905" idx="2"/>
          </p:cNvCxnSpPr>
          <p:nvPr/>
        </p:nvCxnSpPr>
        <p:spPr>
          <a:xfrm flipV="1">
            <a:off x="1524515" y="2282514"/>
            <a:ext cx="7750474" cy="9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1531250" y="5661249"/>
            <a:ext cx="7254805" cy="677108"/>
          </a:xfrm>
          <a:prstGeom prst="rect">
            <a:avLst/>
          </a:prstGeom>
          <a:noFill/>
        </p:spPr>
        <p:txBody>
          <a:bodyPr wrap="square" rtlCol="0">
            <a:spAutoFit/>
          </a:bodyPr>
          <a:lstStyle/>
          <a:p>
            <a:r>
              <a:rPr lang="zh-TW" altLang="en-US" sz="1800" dirty="0" smtClean="0">
                <a:latin typeface="標楷體" panose="03000509000000000000" pitchFamily="65" charset="-120"/>
                <a:ea typeface="標楷體" panose="03000509000000000000" pitchFamily="65" charset="-120"/>
              </a:rPr>
              <a:t>外國發行人申報公開發行</a:t>
            </a:r>
            <a:r>
              <a:rPr lang="zh-TW" altLang="en-US" sz="1800" b="1" dirty="0">
                <a:solidFill>
                  <a:srgbClr val="FF0000"/>
                </a:solidFill>
                <a:latin typeface="標楷體" panose="03000509000000000000" pitchFamily="65" charset="-120"/>
                <a:ea typeface="標楷體" panose="03000509000000000000" pitchFamily="65" charset="-120"/>
              </a:rPr>
              <a:t>應</a:t>
            </a:r>
            <a:r>
              <a:rPr lang="zh-TW" altLang="en-US" sz="1800" dirty="0" smtClean="0">
                <a:latin typeface="標楷體" panose="03000509000000000000" pitchFamily="65" charset="-120"/>
                <a:ea typeface="標楷體" panose="03000509000000000000" pitchFamily="65" charset="-120"/>
              </a:rPr>
              <a:t>與申請登錄興櫃併送，</a:t>
            </a:r>
            <a:endParaRPr lang="en-US" altLang="zh-TW" sz="18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本國</a:t>
            </a:r>
            <a:r>
              <a:rPr lang="zh-TW" altLang="en-US" sz="2000" dirty="0">
                <a:latin typeface="標楷體" panose="03000509000000000000" pitchFamily="65" charset="-120"/>
                <a:ea typeface="標楷體" panose="03000509000000000000" pitchFamily="65" charset="-120"/>
              </a:rPr>
              <a:t>發行人申報公開</a:t>
            </a:r>
            <a:r>
              <a:rPr lang="zh-TW" altLang="en-US" sz="2000" dirty="0" smtClean="0">
                <a:latin typeface="標楷體" panose="03000509000000000000" pitchFamily="65" charset="-120"/>
                <a:ea typeface="標楷體" panose="03000509000000000000" pitchFamily="65" charset="-120"/>
              </a:rPr>
              <a:t>發行</a:t>
            </a:r>
            <a:r>
              <a:rPr lang="zh-TW" altLang="en-US" sz="2000" b="1" dirty="0" smtClean="0">
                <a:solidFill>
                  <a:srgbClr val="00B050"/>
                </a:solidFill>
                <a:latin typeface="標楷體" panose="03000509000000000000" pitchFamily="65" charset="-120"/>
                <a:ea typeface="標楷體" panose="03000509000000000000" pitchFamily="65" charset="-120"/>
              </a:rPr>
              <a:t>得</a:t>
            </a:r>
            <a:r>
              <a:rPr lang="zh-TW" altLang="en-US" sz="2000" dirty="0" smtClean="0">
                <a:latin typeface="標楷體" panose="03000509000000000000" pitchFamily="65" charset="-120"/>
                <a:ea typeface="標楷體" panose="03000509000000000000" pitchFamily="65" charset="-120"/>
              </a:rPr>
              <a:t>與</a:t>
            </a:r>
            <a:r>
              <a:rPr lang="zh-TW" altLang="en-US" sz="2000" dirty="0">
                <a:latin typeface="標楷體" panose="03000509000000000000" pitchFamily="65" charset="-120"/>
                <a:ea typeface="標楷體" panose="03000509000000000000" pitchFamily="65" charset="-120"/>
              </a:rPr>
              <a:t>申請登錄興櫃併送。</a:t>
            </a:r>
          </a:p>
        </p:txBody>
      </p:sp>
      <p:cxnSp>
        <p:nvCxnSpPr>
          <p:cNvPr id="5" name="直線接點 4"/>
          <p:cNvCxnSpPr>
            <a:stCxn id="28" idx="2"/>
          </p:cNvCxnSpPr>
          <p:nvPr/>
        </p:nvCxnSpPr>
        <p:spPr>
          <a:xfrm flipH="1">
            <a:off x="7098202" y="2129073"/>
            <a:ext cx="21112" cy="190174"/>
          </a:xfrm>
          <a:prstGeom prst="line">
            <a:avLst/>
          </a:prstGeom>
        </p:spPr>
        <p:style>
          <a:lnRef idx="1">
            <a:schemeClr val="dk1"/>
          </a:lnRef>
          <a:fillRef idx="0">
            <a:schemeClr val="dk1"/>
          </a:fillRef>
          <a:effectRef idx="0">
            <a:schemeClr val="dk1"/>
          </a:effectRef>
          <a:fontRef idx="minor">
            <a:schemeClr val="tx1"/>
          </a:fontRef>
        </p:style>
      </p:cxnSp>
      <p:sp>
        <p:nvSpPr>
          <p:cNvPr id="23" name="文字方塊 22"/>
          <p:cNvSpPr txBox="1">
            <a:spLocks noChangeArrowheads="1"/>
          </p:cNvSpPr>
          <p:nvPr/>
        </p:nvSpPr>
        <p:spPr bwMode="auto">
          <a:xfrm>
            <a:off x="5063557" y="1828592"/>
            <a:ext cx="854482" cy="338554"/>
          </a:xfrm>
          <a:prstGeom prst="rect">
            <a:avLst/>
          </a:prstGeom>
          <a:noFill/>
          <a:ln w="9525">
            <a:noFill/>
            <a:miter lim="800000"/>
            <a:headEnd/>
            <a:tailEnd/>
          </a:ln>
        </p:spPr>
        <p:txBody>
          <a:bodyPr wrap="square">
            <a:spAutoFit/>
          </a:bodyPr>
          <a:lstStyle/>
          <a:p>
            <a:pPr algn="ctr"/>
            <a:r>
              <a:rPr lang="en-US" altLang="zh-TW" sz="1600" dirty="0" smtClean="0">
                <a:ea typeface="標楷體" pitchFamily="65" charset="-120"/>
              </a:rPr>
              <a:t>T+12</a:t>
            </a:r>
          </a:p>
        </p:txBody>
      </p:sp>
      <p:sp>
        <p:nvSpPr>
          <p:cNvPr id="25" name="Text Box 34"/>
          <p:cNvSpPr txBox="1">
            <a:spLocks noChangeArrowheads="1"/>
          </p:cNvSpPr>
          <p:nvPr/>
        </p:nvSpPr>
        <p:spPr bwMode="auto">
          <a:xfrm>
            <a:off x="6714380" y="2413709"/>
            <a:ext cx="731860" cy="3168748"/>
          </a:xfrm>
          <a:prstGeom prst="rect">
            <a:avLst/>
          </a:prstGeom>
          <a:solidFill>
            <a:schemeClr val="accent1">
              <a:lumMod val="20000"/>
              <a:lumOff val="80000"/>
            </a:schemeClr>
          </a:solidFill>
          <a:ln w="9525">
            <a:noFill/>
            <a:miter lim="800000"/>
            <a:headEnd/>
            <a:tailEnd/>
          </a:ln>
        </p:spPr>
        <p:txBody>
          <a:bodyPr vert="eaVert"/>
          <a:lstStyle/>
          <a:p>
            <a:pPr marL="174625" indent="-174625" algn="just" eaLnBrk="0" hangingPunct="0"/>
            <a:r>
              <a:rPr kumimoji="0" lang="zh-TW" altLang="en-US" sz="1800" dirty="0" smtClean="0">
                <a:ea typeface="標楷體" pitchFamily="65" charset="-120"/>
              </a:rPr>
              <a:t>核發興櫃登錄同意函</a:t>
            </a:r>
            <a:endParaRPr kumimoji="0" lang="en-US" altLang="zh-TW" sz="1800" dirty="0" smtClean="0">
              <a:ea typeface="標楷體" pitchFamily="65" charset="-120"/>
            </a:endParaRPr>
          </a:p>
          <a:p>
            <a:pPr marL="174625" indent="-174625" algn="just" eaLnBrk="0" hangingPunct="0"/>
            <a:r>
              <a:rPr kumimoji="0" lang="zh-TW" altLang="en-US" sz="1800" dirty="0" smtClean="0">
                <a:ea typeface="標楷體" pitchFamily="65" charset="-120"/>
              </a:rPr>
              <a:t>對</a:t>
            </a:r>
            <a:r>
              <a:rPr kumimoji="0" lang="zh-TW" altLang="en-US" sz="1800" dirty="0">
                <a:ea typeface="標楷體" pitchFamily="65" charset="-120"/>
              </a:rPr>
              <a:t>市場</a:t>
            </a:r>
            <a:r>
              <a:rPr kumimoji="0" lang="zh-TW" altLang="en-US" sz="1800" dirty="0" smtClean="0">
                <a:ea typeface="標楷體" pitchFamily="65" charset="-120"/>
              </a:rPr>
              <a:t>公告興</a:t>
            </a:r>
            <a:r>
              <a:rPr kumimoji="0" lang="zh-TW" altLang="en-US" sz="1800" dirty="0">
                <a:ea typeface="標楷體" pitchFamily="65" charset="-120"/>
              </a:rPr>
              <a:t>櫃開始買賣日期</a:t>
            </a:r>
            <a:endParaRPr kumimoji="0" lang="en-US" altLang="zh-TW" sz="1800" dirty="0">
              <a:ea typeface="標楷體" pitchFamily="65" charset="-120"/>
            </a:endParaRPr>
          </a:p>
          <a:p>
            <a:pPr marL="263525" indent="-263525" algn="just" eaLnBrk="0" hangingPunct="0"/>
            <a:endParaRPr kumimoji="0" lang="zh-TW" altLang="en-US" sz="2000" dirty="0">
              <a:ea typeface="標楷體" pitchFamily="65" charset="-120"/>
            </a:endParaRPr>
          </a:p>
        </p:txBody>
      </p:sp>
      <p:sp>
        <p:nvSpPr>
          <p:cNvPr id="3" name="文字方塊 2"/>
          <p:cNvSpPr txBox="1"/>
          <p:nvPr/>
        </p:nvSpPr>
        <p:spPr>
          <a:xfrm>
            <a:off x="1091706" y="1790519"/>
            <a:ext cx="624069" cy="646331"/>
          </a:xfrm>
          <a:prstGeom prst="rect">
            <a:avLst/>
          </a:prstGeom>
          <a:noFill/>
        </p:spPr>
        <p:txBody>
          <a:bodyPr wrap="square" rtlCol="0">
            <a:spAutoFit/>
          </a:bodyPr>
          <a:lstStyle/>
          <a:p>
            <a:pPr algn="ctr"/>
            <a:r>
              <a:rPr lang="en-US" altLang="zh-TW" dirty="0" smtClean="0"/>
              <a:t>T</a:t>
            </a:r>
            <a:endParaRPr lang="zh-TW" altLang="en-US" dirty="0"/>
          </a:p>
        </p:txBody>
      </p:sp>
      <p:sp>
        <p:nvSpPr>
          <p:cNvPr id="26" name="Text Box 34"/>
          <p:cNvSpPr txBox="1">
            <a:spLocks noChangeArrowheads="1"/>
          </p:cNvSpPr>
          <p:nvPr/>
        </p:nvSpPr>
        <p:spPr bwMode="auto">
          <a:xfrm>
            <a:off x="6092115" y="2392362"/>
            <a:ext cx="546061" cy="2526870"/>
          </a:xfrm>
          <a:prstGeom prst="rect">
            <a:avLst/>
          </a:prstGeom>
          <a:solidFill>
            <a:schemeClr val="bg2">
              <a:lumMod val="90000"/>
            </a:schemeClr>
          </a:solidFill>
          <a:ln w="9525">
            <a:noFill/>
            <a:miter lim="800000"/>
            <a:headEnd/>
            <a:tailEnd/>
          </a:ln>
        </p:spPr>
        <p:txBody>
          <a:bodyPr/>
          <a:lstStyle/>
          <a:p>
            <a:pPr algn="just" eaLnBrk="0" hangingPunct="0"/>
            <a:r>
              <a:rPr kumimoji="0" lang="zh-TW" altLang="en-US" sz="2000" dirty="0" smtClean="0">
                <a:ea typeface="標楷體" pitchFamily="65" charset="-120"/>
              </a:rPr>
              <a:t>取得集保無實體</a:t>
            </a:r>
            <a:endParaRPr kumimoji="0" lang="en-US" altLang="zh-TW" sz="2000" dirty="0">
              <a:ea typeface="標楷體" pitchFamily="65" charset="-120"/>
            </a:endParaRPr>
          </a:p>
        </p:txBody>
      </p:sp>
      <p:sp>
        <p:nvSpPr>
          <p:cNvPr id="27" name="文字方塊 26"/>
          <p:cNvSpPr txBox="1">
            <a:spLocks noChangeArrowheads="1"/>
          </p:cNvSpPr>
          <p:nvPr/>
        </p:nvSpPr>
        <p:spPr bwMode="auto">
          <a:xfrm>
            <a:off x="5937906" y="1815168"/>
            <a:ext cx="854482" cy="338554"/>
          </a:xfrm>
          <a:prstGeom prst="rect">
            <a:avLst/>
          </a:prstGeom>
          <a:noFill/>
          <a:ln w="9525">
            <a:noFill/>
            <a:miter lim="800000"/>
            <a:headEnd/>
            <a:tailEnd/>
          </a:ln>
        </p:spPr>
        <p:txBody>
          <a:bodyPr wrap="square">
            <a:spAutoFit/>
          </a:bodyPr>
          <a:lstStyle/>
          <a:p>
            <a:pPr algn="ctr"/>
            <a:r>
              <a:rPr lang="en-US" altLang="zh-TW" sz="1600" dirty="0" smtClean="0">
                <a:ea typeface="標楷體" pitchFamily="65" charset="-120"/>
              </a:rPr>
              <a:t>T+14</a:t>
            </a:r>
          </a:p>
        </p:txBody>
      </p:sp>
      <p:sp>
        <p:nvSpPr>
          <p:cNvPr id="28" name="文字方塊 27"/>
          <p:cNvSpPr txBox="1">
            <a:spLocks noChangeArrowheads="1"/>
          </p:cNvSpPr>
          <p:nvPr/>
        </p:nvSpPr>
        <p:spPr bwMode="auto">
          <a:xfrm>
            <a:off x="6792388" y="1790519"/>
            <a:ext cx="653852" cy="338554"/>
          </a:xfrm>
          <a:prstGeom prst="rect">
            <a:avLst/>
          </a:prstGeom>
          <a:noFill/>
          <a:ln w="9525">
            <a:noFill/>
            <a:miter lim="800000"/>
            <a:headEnd/>
            <a:tailEnd/>
          </a:ln>
        </p:spPr>
        <p:txBody>
          <a:bodyPr wrap="square">
            <a:spAutoFit/>
          </a:bodyPr>
          <a:lstStyle/>
          <a:p>
            <a:pPr algn="ctr"/>
            <a:r>
              <a:rPr lang="en-US" altLang="zh-TW" sz="1600" dirty="0" smtClean="0">
                <a:ea typeface="標楷體" pitchFamily="65" charset="-120"/>
              </a:rPr>
              <a:t>T+16</a:t>
            </a:r>
          </a:p>
        </p:txBody>
      </p:sp>
      <p:cxnSp>
        <p:nvCxnSpPr>
          <p:cNvPr id="7" name="直線接點 6"/>
          <p:cNvCxnSpPr/>
          <p:nvPr/>
        </p:nvCxnSpPr>
        <p:spPr>
          <a:xfrm>
            <a:off x="6365146" y="2231697"/>
            <a:ext cx="0" cy="119933"/>
          </a:xfrm>
          <a:prstGeom prst="line">
            <a:avLst/>
          </a:prstGeom>
        </p:spPr>
        <p:style>
          <a:lnRef idx="1">
            <a:schemeClr val="dk1"/>
          </a:lnRef>
          <a:fillRef idx="0">
            <a:schemeClr val="dk1"/>
          </a:fillRef>
          <a:effectRef idx="0">
            <a:schemeClr val="dk1"/>
          </a:effectRef>
          <a:fontRef idx="minor">
            <a:schemeClr val="tx1"/>
          </a:fontRef>
        </p:style>
      </p:cxnSp>
      <p:sp>
        <p:nvSpPr>
          <p:cNvPr id="30" name="文字方塊 29"/>
          <p:cNvSpPr txBox="1">
            <a:spLocks noChangeArrowheads="1"/>
          </p:cNvSpPr>
          <p:nvPr/>
        </p:nvSpPr>
        <p:spPr bwMode="auto">
          <a:xfrm>
            <a:off x="8579590" y="1766203"/>
            <a:ext cx="854482" cy="338554"/>
          </a:xfrm>
          <a:prstGeom prst="rect">
            <a:avLst/>
          </a:prstGeom>
          <a:noFill/>
          <a:ln w="9525">
            <a:noFill/>
            <a:miter lim="800000"/>
            <a:headEnd/>
            <a:tailEnd/>
          </a:ln>
        </p:spPr>
        <p:txBody>
          <a:bodyPr wrap="square">
            <a:spAutoFit/>
          </a:bodyPr>
          <a:lstStyle/>
          <a:p>
            <a:pPr algn="ctr"/>
            <a:r>
              <a:rPr lang="en-US" altLang="zh-TW" sz="1600" dirty="0" smtClean="0">
                <a:ea typeface="標楷體" pitchFamily="65" charset="-120"/>
              </a:rPr>
              <a:t>T+22</a:t>
            </a:r>
          </a:p>
        </p:txBody>
      </p:sp>
    </p:spTree>
    <p:extLst>
      <p:ext uri="{BB962C8B-B14F-4D97-AF65-F5344CB8AC3E}">
        <p14:creationId xmlns:p14="http://schemas.microsoft.com/office/powerpoint/2010/main" val="29188075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圖檔\鳳凰.jpg"/>
          <p:cNvPicPr>
            <a:picLocks noChangeAspect="1" noChangeArrowheads="1"/>
          </p:cNvPicPr>
          <p:nvPr/>
        </p:nvPicPr>
        <p:blipFill>
          <a:blip r:embed="rId3" cstate="print"/>
          <a:srcRect/>
          <a:stretch>
            <a:fillRect/>
          </a:stretch>
        </p:blipFill>
        <p:spPr bwMode="auto">
          <a:xfrm>
            <a:off x="1" y="3505200"/>
            <a:ext cx="2738438" cy="3352800"/>
          </a:xfrm>
          <a:prstGeom prst="rect">
            <a:avLst/>
          </a:prstGeom>
          <a:noFill/>
          <a:ln w="9525">
            <a:noFill/>
            <a:miter lim="800000"/>
            <a:headEnd/>
            <a:tailEnd/>
          </a:ln>
        </p:spPr>
      </p:pic>
      <p:sp>
        <p:nvSpPr>
          <p:cNvPr id="4" name="圓角矩形 3"/>
          <p:cNvSpPr/>
          <p:nvPr/>
        </p:nvSpPr>
        <p:spPr>
          <a:xfrm>
            <a:off x="820199" y="620688"/>
            <a:ext cx="8170862" cy="1108101"/>
          </a:xfrm>
          <a:prstGeom prst="roundRect">
            <a:avLst/>
          </a:prstGeom>
          <a:gradFill>
            <a:gsLst>
              <a:gs pos="100000">
                <a:srgbClr val="EFB174">
                  <a:lumMod val="90000"/>
                  <a:alpha val="98000"/>
                </a:srgbClr>
              </a:gs>
              <a:gs pos="0">
                <a:schemeClr val="accent3">
                  <a:lumMod val="75000"/>
                </a:schemeClr>
              </a:gs>
              <a:gs pos="100000">
                <a:srgbClr val="F0EBD5"/>
              </a:gs>
              <a:gs pos="100000">
                <a:srgbClr val="D1C39F"/>
              </a:gs>
            </a:gsLst>
            <a:lin ang="5400000" scaled="0"/>
          </a:gra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4000"/>
              </a:lnSpc>
              <a:defRPr/>
            </a:pPr>
            <a:r>
              <a:rPr lang="zh-TW" altLang="en-US"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企業籌資便捷 </a:t>
            </a:r>
          </a:p>
          <a:p>
            <a:pPr algn="ctr">
              <a:lnSpc>
                <a:spcPts val="4000"/>
              </a:lnSpc>
              <a:defRPr/>
            </a:pPr>
            <a:r>
              <a:rPr lang="zh-TW" altLang="en-US" b="1"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               大眾投資更穩當</a:t>
            </a:r>
          </a:p>
        </p:txBody>
      </p:sp>
      <p:sp>
        <p:nvSpPr>
          <p:cNvPr id="7" name="標題 6"/>
          <p:cNvSpPr>
            <a:spLocks noGrp="1"/>
          </p:cNvSpPr>
          <p:nvPr>
            <p:ph type="title"/>
          </p:nvPr>
        </p:nvSpPr>
        <p:spPr>
          <a:xfrm>
            <a:off x="920552" y="2420888"/>
            <a:ext cx="8124294" cy="1359024"/>
          </a:xfrm>
          <a:effectLst>
            <a:outerShdw blurRad="50800" dist="38100" dir="18900000" algn="bl" rotWithShape="0">
              <a:prstClr val="black">
                <a:alpha val="40000"/>
              </a:prstClr>
            </a:outerShdw>
            <a:reflection blurRad="6350" stA="50000" endA="300" endPos="90000" dir="5400000" sy="-100000" algn="bl" rotWithShape="0"/>
          </a:effectLst>
        </p:spPr>
        <p:txBody>
          <a:bodyPr>
            <a:noAutofit/>
          </a:bodyPr>
          <a:lstStyle/>
          <a:p>
            <a:pPr algn="ctr"/>
            <a:r>
              <a:rPr lang="zh-TW" altLang="en-US" sz="8000" b="1" dirty="0" smtClean="0"/>
              <a:t>簡報完畢</a:t>
            </a:r>
            <a:endParaRPr lang="zh-TW" altLang="en-US" sz="8000" b="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848" y="5013176"/>
            <a:ext cx="2880320" cy="79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2514141" y="3931249"/>
            <a:ext cx="6213648" cy="1477328"/>
          </a:xfrm>
          <a:prstGeom prst="rect">
            <a:avLst/>
          </a:prstGeom>
          <a:noFill/>
        </p:spPr>
        <p:txBody>
          <a:bodyPr wrap="square" rtlCol="0">
            <a:spAutoFit/>
          </a:bodyPr>
          <a:lstStyle/>
          <a:p>
            <a:pPr algn="ctr"/>
            <a:r>
              <a:rPr lang="zh-TW" altLang="en-US" sz="1800" dirty="0" smtClean="0">
                <a:solidFill>
                  <a:srgbClr val="0000FF"/>
                </a:solidFill>
                <a:latin typeface="標楷體" pitchFamily="65" charset="-120"/>
                <a:ea typeface="標楷體" pitchFamily="65" charset="-120"/>
              </a:rPr>
              <a:t>本中心聯絡窗口</a:t>
            </a:r>
            <a:r>
              <a:rPr lang="en-US" altLang="zh-TW" sz="1800" dirty="0" smtClean="0">
                <a:solidFill>
                  <a:srgbClr val="0000FF"/>
                </a:solidFill>
                <a:latin typeface="標楷體" pitchFamily="65" charset="-120"/>
                <a:ea typeface="標楷體" pitchFamily="65" charset="-120"/>
              </a:rPr>
              <a:t>:</a:t>
            </a:r>
          </a:p>
          <a:p>
            <a:r>
              <a:rPr lang="zh-TW" altLang="en-US" sz="1800" dirty="0" smtClean="0">
                <a:solidFill>
                  <a:srgbClr val="0000FF"/>
                </a:solidFill>
                <a:latin typeface="標楷體" pitchFamily="65" charset="-120"/>
                <a:ea typeface="標楷體" pitchFamily="65" charset="-120"/>
              </a:rPr>
              <a:t>曾文正專員 </a:t>
            </a:r>
            <a:r>
              <a:rPr lang="en-US" altLang="zh-TW" sz="1800" dirty="0" smtClean="0">
                <a:solidFill>
                  <a:srgbClr val="0000FF"/>
                </a:solidFill>
                <a:latin typeface="標楷體" pitchFamily="65" charset="-120"/>
                <a:ea typeface="標楷體" pitchFamily="65" charset="-120"/>
              </a:rPr>
              <a:t>02-2366-6159 alex@tpex.org.tw</a:t>
            </a:r>
            <a:endParaRPr lang="zh-TW" altLang="en-US" sz="1800" dirty="0" smtClean="0">
              <a:solidFill>
                <a:srgbClr val="0000FF"/>
              </a:solidFill>
              <a:latin typeface="標楷體" pitchFamily="65" charset="-120"/>
              <a:ea typeface="標楷體" pitchFamily="65" charset="-120"/>
            </a:endParaRPr>
          </a:p>
          <a:p>
            <a:r>
              <a:rPr lang="zh-TW" altLang="en-US" sz="1800" dirty="0">
                <a:solidFill>
                  <a:srgbClr val="0000FF"/>
                </a:solidFill>
                <a:latin typeface="標楷體" pitchFamily="65" charset="-120"/>
                <a:ea typeface="標楷體" pitchFamily="65" charset="-120"/>
              </a:rPr>
              <a:t>陳柏鈞</a:t>
            </a:r>
            <a:r>
              <a:rPr lang="zh-TW" altLang="en-US" sz="1800" dirty="0" smtClean="0">
                <a:solidFill>
                  <a:srgbClr val="0000FF"/>
                </a:solidFill>
                <a:latin typeface="標楷體" pitchFamily="65" charset="-120"/>
                <a:ea typeface="標楷體" pitchFamily="65" charset="-120"/>
              </a:rPr>
              <a:t>專員 </a:t>
            </a:r>
            <a:r>
              <a:rPr lang="en-US" altLang="zh-TW" sz="1800" dirty="0">
                <a:solidFill>
                  <a:srgbClr val="0000FF"/>
                </a:solidFill>
                <a:latin typeface="標楷體" pitchFamily="65" charset="-120"/>
                <a:ea typeface="標楷體" pitchFamily="65" charset="-120"/>
              </a:rPr>
              <a:t>02-2366-5921 </a:t>
            </a:r>
            <a:r>
              <a:rPr lang="en-US" altLang="zh-TW" sz="1800" dirty="0" smtClean="0">
                <a:solidFill>
                  <a:srgbClr val="0000FF"/>
                </a:solidFill>
                <a:latin typeface="標楷體" pitchFamily="65" charset="-120"/>
                <a:ea typeface="標楷體" pitchFamily="65" charset="-120"/>
              </a:rPr>
              <a:t>isaacchen@tpex.gretai.org.tw</a:t>
            </a:r>
            <a:endParaRPr lang="zh-TW" altLang="en-US" sz="1800" dirty="0" smtClean="0">
              <a:solidFill>
                <a:srgbClr val="0000FF"/>
              </a:solidFill>
              <a:latin typeface="標楷體" pitchFamily="65" charset="-120"/>
              <a:ea typeface="標楷體" pitchFamily="65" charset="-120"/>
            </a:endParaRPr>
          </a:p>
          <a:p>
            <a:endParaRPr lang="zh-TW" altLang="en-US" dirty="0"/>
          </a:p>
        </p:txBody>
      </p:sp>
      <p:sp>
        <p:nvSpPr>
          <p:cNvPr id="3" name="投影片編號版面配置區 2"/>
          <p:cNvSpPr>
            <a:spLocks noGrp="1"/>
          </p:cNvSpPr>
          <p:nvPr>
            <p:ph type="sldNum" sz="quarter" idx="12"/>
          </p:nvPr>
        </p:nvSpPr>
        <p:spPr/>
        <p:txBody>
          <a:bodyPr/>
          <a:lstStyle/>
          <a:p>
            <a:pPr>
              <a:defRPr/>
            </a:pPr>
            <a:endParaRPr lang="zh-TW" altLang="en-US"/>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3672" y="274638"/>
            <a:ext cx="8427027" cy="922114"/>
          </a:xfrm>
        </p:spPr>
        <p:txBody>
          <a:bodyPr>
            <a:normAutofit/>
          </a:bodyPr>
          <a:lstStyle/>
          <a:p>
            <a:r>
              <a:rPr lang="zh-TW" altLang="en-US" b="1" dirty="0" smtClean="0">
                <a:solidFill>
                  <a:srgbClr val="C00000"/>
                </a:solidFill>
                <a:latin typeface="標楷體" panose="03000509000000000000" pitchFamily="65" charset="-120"/>
                <a:ea typeface="標楷體" panose="03000509000000000000" pitchFamily="65" charset="-120"/>
              </a:rPr>
              <a:t>申報募發案件財務報告檢送方式</a:t>
            </a:r>
            <a:endParaRPr lang="zh-TW" altLang="en-US"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61999" y="1427018"/>
            <a:ext cx="8655497" cy="4594270"/>
          </a:xfrm>
        </p:spPr>
        <p:txBody>
          <a:bodyPr>
            <a:normAutofit fontScale="92500" lnSpcReduction="10000"/>
          </a:bodyPr>
          <a:lstStyle/>
          <a:p>
            <a:r>
              <a:rPr lang="zh-TW" altLang="en-US" sz="2600" b="1" dirty="0">
                <a:solidFill>
                  <a:srgbClr val="0070C0"/>
                </a:solidFill>
                <a:latin typeface="標楷體" panose="03000509000000000000" pitchFamily="65" charset="-120"/>
                <a:ea typeface="標楷體" panose="03000509000000000000" pitchFamily="65" charset="-120"/>
              </a:rPr>
              <a:t>公開發行公司於</a:t>
            </a:r>
            <a:r>
              <a:rPr lang="en-US" altLang="zh-TW" sz="2600" b="1" dirty="0">
                <a:solidFill>
                  <a:srgbClr val="0070C0"/>
                </a:solidFill>
                <a:latin typeface="標楷體" panose="03000509000000000000" pitchFamily="65" charset="-120"/>
                <a:ea typeface="標楷體" panose="03000509000000000000" pitchFamily="65" charset="-120"/>
              </a:rPr>
              <a:t>104</a:t>
            </a:r>
            <a:r>
              <a:rPr lang="zh-TW" altLang="en-US" sz="2600" b="1" dirty="0">
                <a:solidFill>
                  <a:srgbClr val="0070C0"/>
                </a:solidFill>
                <a:latin typeface="標楷體" panose="03000509000000000000" pitchFamily="65" charset="-120"/>
                <a:ea typeface="標楷體" panose="03000509000000000000" pitchFamily="65" charset="-120"/>
              </a:rPr>
              <a:t>會計年度起，應採用</a:t>
            </a:r>
            <a:r>
              <a:rPr lang="en-US" altLang="zh-TW" sz="2600" b="1" dirty="0">
                <a:solidFill>
                  <a:srgbClr val="0070C0"/>
                </a:solidFill>
                <a:latin typeface="標楷體" panose="03000509000000000000" pitchFamily="65" charset="-120"/>
                <a:ea typeface="標楷體" panose="03000509000000000000" pitchFamily="65" charset="-120"/>
              </a:rPr>
              <a:t>IFRSs</a:t>
            </a:r>
            <a:r>
              <a:rPr lang="zh-TW" altLang="en-US" sz="2600" b="1" dirty="0">
                <a:solidFill>
                  <a:srgbClr val="0070C0"/>
                </a:solidFill>
                <a:latin typeface="標楷體" panose="03000509000000000000" pitchFamily="65" charset="-120"/>
                <a:ea typeface="標楷體" panose="03000509000000000000" pitchFamily="65" charset="-120"/>
              </a:rPr>
              <a:t>編製財務報告，故</a:t>
            </a:r>
            <a:r>
              <a:rPr lang="en-US" altLang="zh-TW" sz="2600" b="1" dirty="0">
                <a:solidFill>
                  <a:srgbClr val="0070C0"/>
                </a:solidFill>
                <a:latin typeface="標楷體" panose="03000509000000000000" pitchFamily="65" charset="-120"/>
                <a:ea typeface="標楷體" panose="03000509000000000000" pitchFamily="65" charset="-120"/>
              </a:rPr>
              <a:t>104</a:t>
            </a:r>
            <a:r>
              <a:rPr lang="zh-TW" altLang="en-US" sz="2600" b="1" dirty="0" smtClean="0">
                <a:solidFill>
                  <a:srgbClr val="0070C0"/>
                </a:solidFill>
                <a:latin typeface="標楷體" panose="03000509000000000000" pitchFamily="65" charset="-120"/>
                <a:ea typeface="標楷體" panose="03000509000000000000" pitchFamily="65" charset="-120"/>
              </a:rPr>
              <a:t>年起申報</a:t>
            </a:r>
            <a:r>
              <a:rPr lang="zh-TW" altLang="en-US" sz="2600" b="1" dirty="0">
                <a:solidFill>
                  <a:srgbClr val="0070C0"/>
                </a:solidFill>
                <a:latin typeface="標楷體" panose="03000509000000000000" pitchFamily="65" charset="-120"/>
                <a:ea typeface="標楷體" panose="03000509000000000000" pitchFamily="65" charset="-120"/>
              </a:rPr>
              <a:t>募集與發行有價證券案件時，財務報告檢送方式應依「公司募集發行有價證券公開說明書應行記載事項準則」第</a:t>
            </a:r>
            <a:r>
              <a:rPr lang="en-US" altLang="zh-TW" sz="2600" b="1" dirty="0">
                <a:solidFill>
                  <a:srgbClr val="0070C0"/>
                </a:solidFill>
                <a:latin typeface="標楷體" panose="03000509000000000000" pitchFamily="65" charset="-120"/>
                <a:ea typeface="標楷體" panose="03000509000000000000" pitchFamily="65" charset="-120"/>
              </a:rPr>
              <a:t>28</a:t>
            </a:r>
            <a:r>
              <a:rPr lang="zh-TW" altLang="en-US" sz="2600" b="1" dirty="0">
                <a:solidFill>
                  <a:srgbClr val="0070C0"/>
                </a:solidFill>
                <a:latin typeface="標楷體" panose="03000509000000000000" pitchFamily="65" charset="-120"/>
                <a:ea typeface="標楷體" panose="03000509000000000000" pitchFamily="65" charset="-120"/>
              </a:rPr>
              <a:t>條規定辦理</a:t>
            </a:r>
            <a:r>
              <a:rPr lang="en-US" altLang="zh-TW" sz="2600" b="1" dirty="0">
                <a:solidFill>
                  <a:srgbClr val="0070C0"/>
                </a:solidFill>
                <a:latin typeface="標楷體" panose="03000509000000000000" pitchFamily="65" charset="-120"/>
                <a:ea typeface="標楷體" panose="03000509000000000000" pitchFamily="65" charset="-120"/>
              </a:rPr>
              <a:t>:</a:t>
            </a:r>
          </a:p>
          <a:p>
            <a:pPr marL="715963" indent="-530225">
              <a:buNone/>
            </a:pPr>
            <a:r>
              <a:rPr lang="zh-TW" altLang="zh-TW" sz="2200" b="1" dirty="0" smtClean="0">
                <a:latin typeface="標楷體" panose="03000509000000000000" pitchFamily="65" charset="-120"/>
                <a:ea typeface="標楷體" panose="03000509000000000000" pitchFamily="65" charset="-120"/>
                <a:cs typeface="Arial Unicode MS"/>
              </a:rPr>
              <a:t>➯</a:t>
            </a:r>
            <a:r>
              <a:rPr lang="en-US" altLang="zh-TW" sz="2200" dirty="0" smtClean="0">
                <a:latin typeface="標楷體" panose="03000509000000000000" pitchFamily="65" charset="-120"/>
                <a:ea typeface="標楷體" panose="03000509000000000000" pitchFamily="65" charset="-120"/>
              </a:rPr>
              <a:t>1.</a:t>
            </a:r>
            <a:r>
              <a:rPr lang="zh-TW" altLang="en-US" sz="2200" dirty="0" smtClean="0">
                <a:latin typeface="標楷體" panose="03000509000000000000" pitchFamily="65" charset="-120"/>
                <a:ea typeface="標楷體" panose="03000509000000000000" pitchFamily="65" charset="-120"/>
              </a:rPr>
              <a:t>最近二年度財務報告及會計師查核報告，並應加列最近一季依法</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係指</a:t>
            </a:r>
            <a:r>
              <a:rPr lang="zh-TW" altLang="en-US" sz="2200" dirty="0" smtClean="0">
                <a:solidFill>
                  <a:srgbClr val="FF0000"/>
                </a:solidFill>
                <a:latin typeface="標楷體" panose="03000509000000000000" pitchFamily="65" charset="-120"/>
                <a:ea typeface="標楷體" panose="03000509000000000000" pitchFamily="65" charset="-120"/>
              </a:rPr>
              <a:t>證券交易法</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公告申報之財務報告。 </a:t>
            </a:r>
            <a:endParaRPr lang="en-US" altLang="zh-TW" sz="2200" dirty="0" smtClean="0">
              <a:latin typeface="標楷體" panose="03000509000000000000" pitchFamily="65" charset="-120"/>
              <a:ea typeface="標楷體" panose="03000509000000000000" pitchFamily="65" charset="-120"/>
            </a:endParaRPr>
          </a:p>
          <a:p>
            <a:pPr marL="444500" indent="0">
              <a:buNone/>
            </a:pPr>
            <a:r>
              <a:rPr lang="en-US" altLang="zh-TW" sz="2200" dirty="0" smtClean="0">
                <a:latin typeface="標楷體" panose="03000509000000000000" pitchFamily="65" charset="-120"/>
                <a:ea typeface="標楷體" panose="03000509000000000000" pitchFamily="65" charset="-120"/>
              </a:rPr>
              <a:t>2.</a:t>
            </a:r>
            <a:r>
              <a:rPr lang="zh-TW" altLang="en-US" sz="2200" dirty="0" smtClean="0">
                <a:latin typeface="標楷體" panose="03000509000000000000" pitchFamily="65" charset="-120"/>
                <a:ea typeface="標楷體" panose="03000509000000000000" pitchFamily="65" charset="-120"/>
              </a:rPr>
              <a:t>最近二年度發行人經會計師查核簽證之年度個體財務報告。</a:t>
            </a:r>
            <a:endParaRPr lang="en-US" altLang="zh-TW" sz="2200" dirty="0" smtClean="0">
              <a:latin typeface="標楷體" panose="03000509000000000000" pitchFamily="65" charset="-120"/>
              <a:ea typeface="標楷體" panose="03000509000000000000" pitchFamily="65" charset="-120"/>
            </a:endParaRPr>
          </a:p>
          <a:p>
            <a:r>
              <a:rPr lang="zh-TW" altLang="en-US" sz="2600" b="1" dirty="0">
                <a:solidFill>
                  <a:srgbClr val="0070C0"/>
                </a:solidFill>
                <a:latin typeface="標楷體" panose="03000509000000000000" pitchFamily="65" charset="-120"/>
                <a:ea typeface="標楷體" panose="03000509000000000000" pitchFamily="65" charset="-120"/>
              </a:rPr>
              <a:t>惟因</a:t>
            </a:r>
            <a:r>
              <a:rPr lang="en-US" altLang="zh-TW" sz="2600" b="1" dirty="0">
                <a:solidFill>
                  <a:srgbClr val="0070C0"/>
                </a:solidFill>
                <a:latin typeface="標楷體" panose="03000509000000000000" pitchFamily="65" charset="-120"/>
                <a:ea typeface="標楷體" panose="03000509000000000000" pitchFamily="65" charset="-120"/>
              </a:rPr>
              <a:t>104</a:t>
            </a:r>
            <a:r>
              <a:rPr lang="zh-TW" altLang="en-US" sz="2600" b="1" dirty="0">
                <a:solidFill>
                  <a:srgbClr val="0070C0"/>
                </a:solidFill>
                <a:latin typeface="標楷體" panose="03000509000000000000" pitchFamily="65" charset="-120"/>
                <a:ea typeface="標楷體" panose="03000509000000000000" pitchFamily="65" charset="-120"/>
              </a:rPr>
              <a:t>年</a:t>
            </a:r>
            <a:r>
              <a:rPr lang="en-US" altLang="zh-TW" sz="2600" b="1" dirty="0">
                <a:solidFill>
                  <a:srgbClr val="0070C0"/>
                </a:solidFill>
                <a:latin typeface="標楷體" panose="03000509000000000000" pitchFamily="65" charset="-120"/>
                <a:ea typeface="標楷體" panose="03000509000000000000" pitchFamily="65" charset="-120"/>
              </a:rPr>
              <a:t>8</a:t>
            </a:r>
            <a:r>
              <a:rPr lang="zh-TW" altLang="en-US" sz="2600" b="1" dirty="0">
                <a:solidFill>
                  <a:srgbClr val="0070C0"/>
                </a:solidFill>
                <a:latin typeface="標楷體" panose="03000509000000000000" pitchFamily="65" charset="-120"/>
                <a:ea typeface="標楷體" panose="03000509000000000000" pitchFamily="65" charset="-120"/>
              </a:rPr>
              <a:t>月</a:t>
            </a:r>
            <a:r>
              <a:rPr lang="en-US" altLang="zh-TW" sz="2600" b="1" dirty="0" smtClean="0">
                <a:solidFill>
                  <a:srgbClr val="0070C0"/>
                </a:solidFill>
                <a:latin typeface="標楷體" panose="03000509000000000000" pitchFamily="65" charset="-120"/>
                <a:ea typeface="標楷體" panose="03000509000000000000" pitchFamily="65" charset="-120"/>
              </a:rPr>
              <a:t>14</a:t>
            </a:r>
            <a:r>
              <a:rPr lang="zh-TW" altLang="en-US" sz="2600" b="1" dirty="0" smtClean="0">
                <a:solidFill>
                  <a:srgbClr val="0070C0"/>
                </a:solidFill>
                <a:latin typeface="標楷體" panose="03000509000000000000" pitchFamily="65" charset="-120"/>
                <a:ea typeface="標楷體" panose="03000509000000000000" pitchFamily="65" charset="-120"/>
              </a:rPr>
              <a:t>日以前申報</a:t>
            </a:r>
            <a:r>
              <a:rPr lang="zh-TW" altLang="en-US" sz="2600" b="1" dirty="0">
                <a:solidFill>
                  <a:srgbClr val="0070C0"/>
                </a:solidFill>
                <a:latin typeface="標楷體" panose="03000509000000000000" pitchFamily="65" charset="-120"/>
                <a:ea typeface="標楷體" panose="03000509000000000000" pitchFamily="65" charset="-120"/>
              </a:rPr>
              <a:t>募集與發行有價證券案件</a:t>
            </a:r>
            <a:r>
              <a:rPr lang="zh-TW" altLang="en-US" sz="2600" b="1" dirty="0" smtClean="0">
                <a:solidFill>
                  <a:srgbClr val="0070C0"/>
                </a:solidFill>
                <a:latin typeface="標楷體" panose="03000509000000000000" pitchFamily="65" charset="-120"/>
                <a:ea typeface="標楷體" panose="03000509000000000000" pitchFamily="65" charset="-120"/>
              </a:rPr>
              <a:t>時毋需</a:t>
            </a:r>
            <a:r>
              <a:rPr lang="zh-TW" altLang="en-US" sz="2600" b="1" dirty="0">
                <a:solidFill>
                  <a:srgbClr val="0070C0"/>
                </a:solidFill>
                <a:latin typeface="標楷體" panose="03000509000000000000" pitchFamily="65" charset="-120"/>
                <a:ea typeface="標楷體" panose="03000509000000000000" pitchFamily="65" charset="-120"/>
              </a:rPr>
              <a:t>出具第二季財務報告，</a:t>
            </a:r>
            <a:r>
              <a:rPr lang="zh-TW" altLang="en-US" sz="2600" b="1" dirty="0" smtClean="0">
                <a:solidFill>
                  <a:srgbClr val="0070C0"/>
                </a:solidFill>
                <a:latin typeface="標楷體" panose="03000509000000000000" pitchFamily="65" charset="-120"/>
                <a:ea typeface="標楷體" panose="03000509000000000000" pitchFamily="65" charset="-120"/>
              </a:rPr>
              <a:t>故尚無</a:t>
            </a:r>
            <a:r>
              <a:rPr lang="en-US" altLang="zh-TW" sz="2600" b="1" dirty="0" smtClean="0">
                <a:solidFill>
                  <a:srgbClr val="0070C0"/>
                </a:solidFill>
                <a:latin typeface="標楷體" panose="03000509000000000000" pitchFamily="65" charset="-120"/>
                <a:ea typeface="標楷體" panose="03000509000000000000" pitchFamily="65" charset="-120"/>
              </a:rPr>
              <a:t>IFRSs</a:t>
            </a:r>
            <a:r>
              <a:rPr lang="zh-TW" altLang="en-US" sz="2600" b="1" dirty="0" smtClean="0">
                <a:solidFill>
                  <a:srgbClr val="0070C0"/>
                </a:solidFill>
                <a:latin typeface="標楷體" panose="03000509000000000000" pitchFamily="65" charset="-120"/>
                <a:ea typeface="標楷體" panose="03000509000000000000" pitchFamily="65" charset="-120"/>
              </a:rPr>
              <a:t>之適用情形，因此財務</a:t>
            </a:r>
            <a:r>
              <a:rPr lang="zh-TW" altLang="en-US" sz="2600" b="1" dirty="0">
                <a:solidFill>
                  <a:srgbClr val="0070C0"/>
                </a:solidFill>
                <a:latin typeface="標楷體" panose="03000509000000000000" pitchFamily="65" charset="-120"/>
                <a:ea typeface="標楷體" panose="03000509000000000000" pitchFamily="65" charset="-120"/>
              </a:rPr>
              <a:t>報告檢送方式仍得適用修正前之「公司募集發行有價證券公開說明書應行記載事項準則」第</a:t>
            </a:r>
            <a:r>
              <a:rPr lang="en-US" altLang="zh-TW" sz="2600" b="1" dirty="0">
                <a:solidFill>
                  <a:srgbClr val="0070C0"/>
                </a:solidFill>
                <a:latin typeface="標楷體" panose="03000509000000000000" pitchFamily="65" charset="-120"/>
                <a:ea typeface="標楷體" panose="03000509000000000000" pitchFamily="65" charset="-120"/>
              </a:rPr>
              <a:t>27</a:t>
            </a:r>
            <a:r>
              <a:rPr lang="zh-TW" altLang="en-US" sz="2600" b="1" dirty="0">
                <a:solidFill>
                  <a:srgbClr val="0070C0"/>
                </a:solidFill>
                <a:latin typeface="標楷體" panose="03000509000000000000" pitchFamily="65" charset="-120"/>
                <a:ea typeface="標楷體" panose="03000509000000000000" pitchFamily="65" charset="-120"/>
              </a:rPr>
              <a:t>條規定辦理</a:t>
            </a:r>
            <a:endParaRPr lang="en-US" altLang="zh-TW" sz="2600" b="1" dirty="0">
              <a:solidFill>
                <a:srgbClr val="0070C0"/>
              </a:solidFill>
              <a:latin typeface="標楷體" panose="03000509000000000000" pitchFamily="65" charset="-120"/>
              <a:ea typeface="標楷體" panose="03000509000000000000" pitchFamily="65" charset="-120"/>
            </a:endParaRPr>
          </a:p>
          <a:p>
            <a:pPr marL="630238" indent="-444500">
              <a:buNone/>
            </a:pPr>
            <a:r>
              <a:rPr lang="zh-TW" altLang="zh-TW" sz="2200" b="1" dirty="0" smtClean="0">
                <a:latin typeface="標楷體" panose="03000509000000000000" pitchFamily="65" charset="-120"/>
                <a:ea typeface="標楷體" panose="03000509000000000000" pitchFamily="65" charset="-120"/>
                <a:cs typeface="Arial Unicode MS"/>
              </a:rPr>
              <a:t>➯</a:t>
            </a:r>
            <a:r>
              <a:rPr lang="en-US" altLang="zh-TW" sz="2200" dirty="0" smtClean="0">
                <a:latin typeface="標楷體" panose="03000509000000000000" pitchFamily="65" charset="-120"/>
                <a:ea typeface="標楷體" panose="03000509000000000000" pitchFamily="65" charset="-120"/>
                <a:cs typeface="Arial Unicode MS"/>
              </a:rPr>
              <a:t>1.</a:t>
            </a:r>
            <a:r>
              <a:rPr lang="zh-TW" altLang="en-US" sz="2200" dirty="0" smtClean="0">
                <a:latin typeface="標楷體" panose="03000509000000000000" pitchFamily="65" charset="-120"/>
                <a:ea typeface="標楷體" panose="03000509000000000000" pitchFamily="65" charset="-120"/>
              </a:rPr>
              <a:t>最近</a:t>
            </a:r>
            <a:r>
              <a:rPr lang="zh-TW" altLang="en-US" sz="2200" dirty="0">
                <a:latin typeface="標楷體" panose="03000509000000000000" pitchFamily="65" charset="-120"/>
                <a:ea typeface="標楷體" panose="03000509000000000000" pitchFamily="65" charset="-120"/>
              </a:rPr>
              <a:t>兩年度財務報表及會計師</a:t>
            </a:r>
            <a:r>
              <a:rPr lang="zh-TW" altLang="en-US" sz="2200" dirty="0" smtClean="0">
                <a:latin typeface="標楷體" panose="03000509000000000000" pitchFamily="65" charset="-120"/>
                <a:ea typeface="標楷體" panose="03000509000000000000" pitchFamily="65" charset="-120"/>
              </a:rPr>
              <a:t>查核報告。</a:t>
            </a:r>
            <a:endParaRPr lang="en-US" altLang="zh-TW" sz="2200" dirty="0" smtClean="0">
              <a:latin typeface="標楷體" panose="03000509000000000000" pitchFamily="65" charset="-120"/>
              <a:ea typeface="標楷體" panose="03000509000000000000" pitchFamily="65" charset="-120"/>
            </a:endParaRPr>
          </a:p>
          <a:p>
            <a:pPr marL="630238" indent="-185738">
              <a:buNone/>
            </a:pPr>
            <a:r>
              <a:rPr lang="en-US" altLang="zh-TW" sz="2200" dirty="0" smtClean="0">
                <a:latin typeface="標楷體" panose="03000509000000000000" pitchFamily="65" charset="-120"/>
                <a:ea typeface="標楷體" panose="03000509000000000000" pitchFamily="65" charset="-120"/>
              </a:rPr>
              <a:t>2.</a:t>
            </a:r>
            <a:r>
              <a:rPr lang="zh-TW" altLang="en-US" sz="2200" u="sng" dirty="0" smtClean="0">
                <a:solidFill>
                  <a:srgbClr val="FF0000"/>
                </a:solidFill>
                <a:latin typeface="標楷體" panose="03000509000000000000" pitchFamily="65" charset="-120"/>
                <a:ea typeface="標楷體" panose="03000509000000000000" pitchFamily="65" charset="-120"/>
              </a:rPr>
              <a:t>最近</a:t>
            </a:r>
            <a:r>
              <a:rPr lang="zh-TW" altLang="en-US" sz="2200" u="sng" dirty="0">
                <a:solidFill>
                  <a:srgbClr val="FF0000"/>
                </a:solidFill>
                <a:latin typeface="標楷體" panose="03000509000000000000" pitchFamily="65" charset="-120"/>
                <a:ea typeface="標楷體" panose="03000509000000000000" pitchFamily="65" charset="-120"/>
              </a:rPr>
              <a:t>年度</a:t>
            </a:r>
            <a:r>
              <a:rPr lang="zh-TW" altLang="en-US" sz="2200" dirty="0">
                <a:latin typeface="標楷體" panose="03000509000000000000" pitchFamily="65" charset="-120"/>
                <a:ea typeface="標楷體" panose="03000509000000000000" pitchFamily="65" charset="-120"/>
              </a:rPr>
              <a:t>經會計師查核簽證之母子公司合併財務報表</a:t>
            </a:r>
            <a:r>
              <a:rPr lang="zh-TW" altLang="en-US" sz="2200" dirty="0" smtClean="0">
                <a:latin typeface="標楷體" panose="03000509000000000000" pitchFamily="65" charset="-120"/>
                <a:ea typeface="標楷體" panose="03000509000000000000" pitchFamily="65" charset="-120"/>
              </a:rPr>
              <a:t>。</a:t>
            </a:r>
            <a:endParaRPr lang="zh-TW" altLang="en-US" dirty="0"/>
          </a:p>
        </p:txBody>
      </p:sp>
      <p:sp>
        <p:nvSpPr>
          <p:cNvPr id="5" name="投影片編號版面配置區 4"/>
          <p:cNvSpPr>
            <a:spLocks noGrp="1"/>
          </p:cNvSpPr>
          <p:nvPr>
            <p:ph type="sldNum" sz="quarter" idx="12"/>
          </p:nvPr>
        </p:nvSpPr>
        <p:spPr/>
        <p:txBody>
          <a:bodyPr/>
          <a:lstStyle/>
          <a:p>
            <a:pPr>
              <a:defRPr/>
            </a:pPr>
            <a:fld id="{DA843CCF-395D-4592-A44F-E0B2C97BB9F6}" type="slidenum">
              <a:rPr lang="en-US" altLang="zh-TW" smtClean="0"/>
              <a:pPr>
                <a:defRPr/>
              </a:pPr>
              <a:t>7</a:t>
            </a:fld>
            <a:endParaRPr lang="en-US" altLang="zh-TW"/>
          </a:p>
        </p:txBody>
      </p:sp>
    </p:spTree>
    <p:extLst>
      <p:ext uri="{BB962C8B-B14F-4D97-AF65-F5344CB8AC3E}">
        <p14:creationId xmlns:p14="http://schemas.microsoft.com/office/powerpoint/2010/main" val="2187474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04900" y="205365"/>
            <a:ext cx="8915400" cy="922114"/>
          </a:xfrm>
        </p:spPr>
        <p:txBody>
          <a:bodyPr>
            <a:normAutofit/>
          </a:bodyPr>
          <a:lstStyle/>
          <a:p>
            <a:r>
              <a:rPr lang="zh-TW" altLang="en-US" b="1" dirty="0" smtClean="0">
                <a:solidFill>
                  <a:srgbClr val="C00000"/>
                </a:solidFill>
                <a:latin typeface="標楷體" panose="03000509000000000000" pitchFamily="65" charset="-120"/>
                <a:ea typeface="標楷體" panose="03000509000000000000" pitchFamily="65" charset="-120"/>
              </a:rPr>
              <a:t>申報募發案件財務報告檢送方式</a:t>
            </a:r>
            <a:r>
              <a:rPr lang="en-US" altLang="zh-TW" b="1" dirty="0" smtClean="0">
                <a:solidFill>
                  <a:srgbClr val="C00000"/>
                </a:solidFill>
                <a:latin typeface="標楷體" panose="03000509000000000000" pitchFamily="65" charset="-120"/>
                <a:ea typeface="標楷體" panose="03000509000000000000" pitchFamily="65" charset="-120"/>
              </a:rPr>
              <a:t>(</a:t>
            </a:r>
            <a:r>
              <a:rPr lang="zh-TW" altLang="en-US" b="1" dirty="0" smtClean="0">
                <a:solidFill>
                  <a:srgbClr val="C00000"/>
                </a:solidFill>
                <a:latin typeface="標楷體" panose="03000509000000000000" pitchFamily="65" charset="-120"/>
                <a:ea typeface="標楷體" panose="03000509000000000000" pitchFamily="65" charset="-120"/>
              </a:rPr>
              <a:t>續</a:t>
            </a:r>
            <a:r>
              <a:rPr lang="en-US" altLang="zh-TW" b="1" dirty="0" smtClean="0">
                <a:solidFill>
                  <a:srgbClr val="C00000"/>
                </a:solidFill>
                <a:latin typeface="標楷體" panose="03000509000000000000" pitchFamily="65" charset="-120"/>
                <a:ea typeface="標楷體" panose="03000509000000000000" pitchFamily="65" charset="-120"/>
              </a:rPr>
              <a:t>)</a:t>
            </a:r>
            <a:endParaRPr lang="zh-TW" altLang="en-US"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58981" y="1124744"/>
            <a:ext cx="8852547" cy="5040560"/>
          </a:xfrm>
        </p:spPr>
        <p:txBody>
          <a:bodyPr>
            <a:normAutofit lnSpcReduction="10000"/>
          </a:bodyPr>
          <a:lstStyle/>
          <a:p>
            <a:pPr marL="0" indent="0">
              <a:buNone/>
            </a:pPr>
            <a:r>
              <a:rPr lang="zh-TW" altLang="en-US" sz="2600" dirty="0" smtClean="0">
                <a:latin typeface="標楷體" panose="03000509000000000000" pitchFamily="65" charset="-120"/>
                <a:ea typeface="標楷體" panose="03000509000000000000" pitchFamily="65" charset="-120"/>
              </a:rPr>
              <a:t>舉例</a:t>
            </a:r>
            <a:r>
              <a:rPr lang="en-US" altLang="zh-TW" sz="2600" dirty="0" smtClean="0">
                <a:latin typeface="標楷體" panose="03000509000000000000" pitchFamily="65" charset="-120"/>
                <a:ea typeface="標楷體" panose="03000509000000000000" pitchFamily="65" charset="-120"/>
              </a:rPr>
              <a:t>:</a:t>
            </a:r>
          </a:p>
          <a:p>
            <a:r>
              <a:rPr lang="en-US" altLang="zh-TW" sz="2200" b="1" dirty="0" smtClean="0">
                <a:solidFill>
                  <a:srgbClr val="0070C0"/>
                </a:solidFill>
                <a:latin typeface="標楷體" panose="03000509000000000000" pitchFamily="65" charset="-120"/>
                <a:ea typeface="標楷體" panose="03000509000000000000" pitchFamily="65" charset="-120"/>
              </a:rPr>
              <a:t>104.9.1</a:t>
            </a:r>
            <a:r>
              <a:rPr lang="zh-TW" altLang="en-US" sz="2200" b="1" dirty="0" smtClean="0">
                <a:solidFill>
                  <a:srgbClr val="0070C0"/>
                </a:solidFill>
                <a:latin typeface="標楷體" panose="03000509000000000000" pitchFamily="65" charset="-120"/>
                <a:ea typeface="標楷體" panose="03000509000000000000" pitchFamily="65" charset="-120"/>
              </a:rPr>
              <a:t>申報補辦公開發行案件，且未提前適用</a:t>
            </a:r>
            <a:r>
              <a:rPr lang="en-US" altLang="zh-TW" sz="2200" b="1" dirty="0" smtClean="0">
                <a:solidFill>
                  <a:srgbClr val="0070C0"/>
                </a:solidFill>
                <a:latin typeface="標楷體" panose="03000509000000000000" pitchFamily="65" charset="-120"/>
                <a:ea typeface="標楷體" panose="03000509000000000000" pitchFamily="65" charset="-120"/>
              </a:rPr>
              <a:t>IFRSs</a:t>
            </a:r>
          </a:p>
          <a:p>
            <a:pPr marL="457200" lvl="1" indent="0">
              <a:buNone/>
            </a:pPr>
            <a:r>
              <a:rPr lang="zh-TW" altLang="zh-TW" sz="2200" b="1" dirty="0" smtClean="0">
                <a:latin typeface="標楷體" panose="03000509000000000000" pitchFamily="65" charset="-120"/>
                <a:ea typeface="標楷體" panose="03000509000000000000" pitchFamily="65" charset="-120"/>
                <a:cs typeface="Arial Unicode MS"/>
              </a:rPr>
              <a:t>➯</a:t>
            </a:r>
            <a:r>
              <a:rPr lang="zh-TW" altLang="en-US" sz="2000" b="1" dirty="0">
                <a:latin typeface="標楷體" panose="03000509000000000000" pitchFamily="65" charset="-120"/>
                <a:ea typeface="標楷體" panose="03000509000000000000" pitchFamily="65" charset="-120"/>
                <a:cs typeface="Arial Unicode MS"/>
              </a:rPr>
              <a:t>因已</a:t>
            </a:r>
            <a:r>
              <a:rPr lang="zh-TW" altLang="en-US" sz="2000" b="1" dirty="0" smtClean="0">
                <a:latin typeface="標楷體" panose="03000509000000000000" pitchFamily="65" charset="-120"/>
                <a:ea typeface="標楷體" panose="03000509000000000000" pitchFamily="65" charset="-120"/>
                <a:cs typeface="Arial Unicode MS"/>
              </a:rPr>
              <a:t>逾第二季終了後</a:t>
            </a:r>
            <a:r>
              <a:rPr lang="en-US" altLang="zh-TW" sz="2000" b="1" dirty="0" smtClean="0">
                <a:latin typeface="標楷體" panose="03000509000000000000" pitchFamily="65" charset="-120"/>
                <a:ea typeface="標楷體" panose="03000509000000000000" pitchFamily="65" charset="-120"/>
                <a:cs typeface="Arial Unicode MS"/>
              </a:rPr>
              <a:t>45</a:t>
            </a:r>
            <a:r>
              <a:rPr lang="zh-TW" altLang="en-US" sz="2000" b="1" dirty="0" smtClean="0">
                <a:latin typeface="標楷體" panose="03000509000000000000" pitchFamily="65" charset="-120"/>
                <a:ea typeface="標楷體" panose="03000509000000000000" pitchFamily="65" charset="-120"/>
                <a:cs typeface="Arial Unicode MS"/>
              </a:rPr>
              <a:t>天</a:t>
            </a:r>
            <a:r>
              <a:rPr lang="en-US" altLang="zh-TW" sz="2000" b="1" dirty="0" smtClean="0">
                <a:latin typeface="標楷體" panose="03000509000000000000" pitchFamily="65" charset="-120"/>
                <a:ea typeface="標楷體" panose="03000509000000000000" pitchFamily="65" charset="-120"/>
                <a:cs typeface="Arial Unicode MS"/>
              </a:rPr>
              <a:t>(8</a:t>
            </a:r>
            <a:r>
              <a:rPr lang="zh-TW" altLang="en-US" sz="2000" b="1" dirty="0" smtClean="0">
                <a:latin typeface="標楷體" panose="03000509000000000000" pitchFamily="65" charset="-120"/>
                <a:ea typeface="標楷體" panose="03000509000000000000" pitchFamily="65" charset="-120"/>
                <a:cs typeface="Arial Unicode MS"/>
              </a:rPr>
              <a:t>月</a:t>
            </a:r>
            <a:r>
              <a:rPr lang="en-US" altLang="zh-TW" sz="2000" b="1" dirty="0" smtClean="0">
                <a:latin typeface="標楷體" panose="03000509000000000000" pitchFamily="65" charset="-120"/>
                <a:ea typeface="標楷體" panose="03000509000000000000" pitchFamily="65" charset="-120"/>
                <a:cs typeface="Arial Unicode MS"/>
              </a:rPr>
              <a:t>14</a:t>
            </a:r>
            <a:r>
              <a:rPr lang="zh-TW" altLang="en-US" sz="2000" b="1" dirty="0" smtClean="0">
                <a:latin typeface="標楷體" panose="03000509000000000000" pitchFamily="65" charset="-120"/>
                <a:ea typeface="標楷體" panose="03000509000000000000" pitchFamily="65" charset="-120"/>
                <a:cs typeface="Arial Unicode MS"/>
              </a:rPr>
              <a:t>日</a:t>
            </a:r>
            <a:r>
              <a:rPr lang="en-US" altLang="zh-TW" sz="2000" b="1" dirty="0" smtClean="0">
                <a:latin typeface="標楷體" panose="03000509000000000000" pitchFamily="65" charset="-120"/>
                <a:ea typeface="標楷體" panose="03000509000000000000" pitchFamily="65" charset="-120"/>
                <a:cs typeface="Arial Unicode MS"/>
              </a:rPr>
              <a:t>)</a:t>
            </a:r>
            <a:r>
              <a:rPr lang="zh-TW" altLang="en-US" sz="2000" b="1" dirty="0" smtClean="0">
                <a:latin typeface="標楷體" panose="03000509000000000000" pitchFamily="65" charset="-120"/>
                <a:ea typeface="標楷體" panose="03000509000000000000" pitchFamily="65" charset="-120"/>
                <a:cs typeface="Arial Unicode MS"/>
              </a:rPr>
              <a:t>，應加列第二季財報</a:t>
            </a:r>
            <a:endParaRPr lang="en-US" altLang="zh-TW" sz="2000" b="1" dirty="0" smtClean="0">
              <a:latin typeface="標楷體" panose="03000509000000000000" pitchFamily="65" charset="-120"/>
              <a:ea typeface="標楷體" panose="03000509000000000000" pitchFamily="65" charset="-120"/>
              <a:cs typeface="Arial Unicode MS"/>
            </a:endParaRPr>
          </a:p>
          <a:p>
            <a:pPr marL="457200" lvl="1" indent="0">
              <a:buNone/>
            </a:pPr>
            <a:endParaRPr lang="en-US" altLang="zh-TW" sz="2200" b="1" dirty="0" smtClean="0">
              <a:latin typeface="標楷體" panose="03000509000000000000" pitchFamily="65" charset="-120"/>
              <a:ea typeface="標楷體" panose="03000509000000000000" pitchFamily="65" charset="-120"/>
              <a:cs typeface="Arial Unicode MS"/>
            </a:endParaRPr>
          </a:p>
          <a:p>
            <a:pPr marL="0" indent="0">
              <a:buNone/>
            </a:pPr>
            <a:endParaRPr lang="en-US" altLang="zh-TW" sz="2200" b="1" dirty="0" smtClean="0">
              <a:solidFill>
                <a:srgbClr val="0070C0"/>
              </a:solidFill>
              <a:latin typeface="標楷體" panose="03000509000000000000" pitchFamily="65" charset="-120"/>
              <a:ea typeface="標楷體" panose="03000509000000000000" pitchFamily="65" charset="-120"/>
            </a:endParaRPr>
          </a:p>
          <a:p>
            <a:pPr marL="0" indent="0">
              <a:buNone/>
            </a:pPr>
            <a:endParaRPr lang="en-US" altLang="zh-TW" sz="2200" b="1" dirty="0" smtClean="0">
              <a:solidFill>
                <a:srgbClr val="0070C0"/>
              </a:solidFill>
              <a:latin typeface="標楷體" panose="03000509000000000000" pitchFamily="65" charset="-120"/>
              <a:ea typeface="標楷體" panose="03000509000000000000" pitchFamily="65" charset="-120"/>
            </a:endParaRPr>
          </a:p>
          <a:p>
            <a:r>
              <a:rPr lang="en-US" altLang="zh-TW" sz="2200" b="1" dirty="0" smtClean="0">
                <a:solidFill>
                  <a:srgbClr val="0070C0"/>
                </a:solidFill>
                <a:latin typeface="標楷體" panose="03000509000000000000" pitchFamily="65" charset="-120"/>
                <a:ea typeface="標楷體" panose="03000509000000000000" pitchFamily="65" charset="-120"/>
              </a:rPr>
              <a:t>104.8.1</a:t>
            </a:r>
            <a:r>
              <a:rPr lang="zh-TW" altLang="en-US" sz="2200" b="1" dirty="0">
                <a:solidFill>
                  <a:srgbClr val="0070C0"/>
                </a:solidFill>
                <a:latin typeface="標楷體" panose="03000509000000000000" pitchFamily="65" charset="-120"/>
                <a:ea typeface="標楷體" panose="03000509000000000000" pitchFamily="65" charset="-120"/>
              </a:rPr>
              <a:t>申報補辦公開發行案件，且未提前適用</a:t>
            </a:r>
            <a:r>
              <a:rPr lang="en-US" altLang="zh-TW" sz="2200" b="1" dirty="0">
                <a:solidFill>
                  <a:srgbClr val="0070C0"/>
                </a:solidFill>
                <a:latin typeface="標楷體" panose="03000509000000000000" pitchFamily="65" charset="-120"/>
                <a:ea typeface="標楷體" panose="03000509000000000000" pitchFamily="65" charset="-120"/>
              </a:rPr>
              <a:t>IFRSs</a:t>
            </a:r>
          </a:p>
          <a:p>
            <a:pPr marL="715963" lvl="1" indent="-258763">
              <a:buNone/>
            </a:pPr>
            <a:r>
              <a:rPr lang="zh-TW" altLang="zh-TW" sz="2200" b="1" dirty="0" smtClean="0">
                <a:latin typeface="標楷體" panose="03000509000000000000" pitchFamily="65" charset="-120"/>
                <a:ea typeface="標楷體" panose="03000509000000000000" pitchFamily="65" charset="-120"/>
                <a:cs typeface="Arial Unicode MS"/>
              </a:rPr>
              <a:t>➯</a:t>
            </a:r>
            <a:r>
              <a:rPr lang="zh-TW" altLang="en-US" sz="2000" b="1" dirty="0">
                <a:latin typeface="標楷體" panose="03000509000000000000" pitchFamily="65" charset="-120"/>
                <a:ea typeface="標楷體" panose="03000509000000000000" pitchFamily="65" charset="-120"/>
                <a:cs typeface="Arial Unicode MS"/>
              </a:rPr>
              <a:t>尚未</a:t>
            </a:r>
            <a:r>
              <a:rPr lang="zh-TW" altLang="en-US" sz="2000" b="1" dirty="0" smtClean="0">
                <a:latin typeface="標楷體" panose="03000509000000000000" pitchFamily="65" charset="-120"/>
                <a:ea typeface="標楷體" panose="03000509000000000000" pitchFamily="65" charset="-120"/>
                <a:cs typeface="Arial Unicode MS"/>
              </a:rPr>
              <a:t>逾</a:t>
            </a:r>
            <a:r>
              <a:rPr lang="zh-TW" altLang="en-US" sz="2000" b="1" dirty="0">
                <a:latin typeface="標楷體" panose="03000509000000000000" pitchFamily="65" charset="-120"/>
                <a:ea typeface="標楷體" panose="03000509000000000000" pitchFamily="65" charset="-120"/>
                <a:cs typeface="Arial Unicode MS"/>
              </a:rPr>
              <a:t>第二季終了後</a:t>
            </a:r>
            <a:r>
              <a:rPr lang="en-US" altLang="zh-TW" sz="2000" b="1" dirty="0">
                <a:latin typeface="標楷體" panose="03000509000000000000" pitchFamily="65" charset="-120"/>
                <a:ea typeface="標楷體" panose="03000509000000000000" pitchFamily="65" charset="-120"/>
                <a:cs typeface="Arial Unicode MS"/>
              </a:rPr>
              <a:t>45</a:t>
            </a:r>
            <a:r>
              <a:rPr lang="zh-TW" altLang="en-US" sz="2000" b="1" dirty="0">
                <a:latin typeface="標楷體" panose="03000509000000000000" pitchFamily="65" charset="-120"/>
                <a:ea typeface="標楷體" panose="03000509000000000000" pitchFamily="65" charset="-120"/>
                <a:cs typeface="Arial Unicode MS"/>
              </a:rPr>
              <a:t>天</a:t>
            </a:r>
            <a:r>
              <a:rPr lang="en-US" altLang="zh-TW" sz="2000" b="1" dirty="0">
                <a:latin typeface="標楷體" panose="03000509000000000000" pitchFamily="65" charset="-120"/>
                <a:ea typeface="標楷體" panose="03000509000000000000" pitchFamily="65" charset="-120"/>
                <a:cs typeface="Arial Unicode MS"/>
              </a:rPr>
              <a:t>(8</a:t>
            </a:r>
            <a:r>
              <a:rPr lang="zh-TW" altLang="en-US" sz="2000" b="1" dirty="0">
                <a:latin typeface="標楷體" panose="03000509000000000000" pitchFamily="65" charset="-120"/>
                <a:ea typeface="標楷體" panose="03000509000000000000" pitchFamily="65" charset="-120"/>
                <a:cs typeface="Arial Unicode MS"/>
              </a:rPr>
              <a:t>月</a:t>
            </a:r>
            <a:r>
              <a:rPr lang="en-US" altLang="zh-TW" sz="2000" b="1" dirty="0" smtClean="0">
                <a:latin typeface="標楷體" panose="03000509000000000000" pitchFamily="65" charset="-120"/>
                <a:ea typeface="標楷體" panose="03000509000000000000" pitchFamily="65" charset="-120"/>
                <a:cs typeface="Arial Unicode MS"/>
              </a:rPr>
              <a:t>14</a:t>
            </a:r>
            <a:r>
              <a:rPr lang="zh-TW" altLang="en-US" sz="2000" b="1" dirty="0" smtClean="0">
                <a:latin typeface="標楷體" panose="03000509000000000000" pitchFamily="65" charset="-120"/>
                <a:ea typeface="標楷體" panose="03000509000000000000" pitchFamily="65" charset="-120"/>
                <a:cs typeface="Arial Unicode MS"/>
              </a:rPr>
              <a:t>日</a:t>
            </a:r>
            <a:r>
              <a:rPr lang="en-US" altLang="zh-TW" sz="2000" b="1" dirty="0">
                <a:latin typeface="標楷體" panose="03000509000000000000" pitchFamily="65" charset="-120"/>
                <a:ea typeface="標楷體" panose="03000509000000000000" pitchFamily="65" charset="-120"/>
                <a:cs typeface="Arial Unicode MS"/>
              </a:rPr>
              <a:t>)</a:t>
            </a:r>
            <a:r>
              <a:rPr lang="zh-TW" altLang="en-US" sz="2000" b="1" dirty="0" smtClean="0">
                <a:latin typeface="標楷體" panose="03000509000000000000" pitchFamily="65" charset="-120"/>
                <a:ea typeface="標楷體" panose="03000509000000000000" pitchFamily="65" charset="-120"/>
                <a:cs typeface="Arial Unicode MS"/>
              </a:rPr>
              <a:t>，故毋需加</a:t>
            </a:r>
            <a:r>
              <a:rPr lang="zh-TW" altLang="en-US" sz="2000" b="1" dirty="0">
                <a:latin typeface="標楷體" panose="03000509000000000000" pitchFamily="65" charset="-120"/>
                <a:ea typeface="標楷體" panose="03000509000000000000" pitchFamily="65" charset="-120"/>
                <a:cs typeface="Arial Unicode MS"/>
              </a:rPr>
              <a:t>列第二季財</a:t>
            </a:r>
            <a:r>
              <a:rPr lang="zh-TW" altLang="en-US" sz="2000" b="1" dirty="0" smtClean="0">
                <a:latin typeface="標楷體" panose="03000509000000000000" pitchFamily="65" charset="-120"/>
                <a:ea typeface="標楷體" panose="03000509000000000000" pitchFamily="65" charset="-120"/>
                <a:cs typeface="Arial Unicode MS"/>
              </a:rPr>
              <a:t>報，</a:t>
            </a:r>
            <a:endParaRPr lang="en-US" altLang="zh-TW" sz="2000" b="1" dirty="0" smtClean="0">
              <a:latin typeface="標楷體" panose="03000509000000000000" pitchFamily="65" charset="-120"/>
              <a:ea typeface="標楷體" panose="03000509000000000000" pitchFamily="65" charset="-120"/>
              <a:cs typeface="Arial Unicode MS"/>
            </a:endParaRPr>
          </a:p>
          <a:p>
            <a:pPr marL="715963" lvl="1" indent="-258763">
              <a:buNone/>
            </a:pPr>
            <a:r>
              <a:rPr lang="zh-TW" altLang="en-US" sz="2000" b="1" dirty="0">
                <a:latin typeface="標楷體" panose="03000509000000000000" pitchFamily="65" charset="-120"/>
                <a:ea typeface="標楷體" panose="03000509000000000000" pitchFamily="65" charset="-120"/>
                <a:cs typeface="Arial Unicode MS"/>
              </a:rPr>
              <a:t> </a:t>
            </a:r>
            <a:r>
              <a:rPr lang="zh-TW" altLang="en-US" sz="2000" b="1" dirty="0" smtClean="0">
                <a:latin typeface="標楷體" panose="03000509000000000000" pitchFamily="65" charset="-120"/>
                <a:ea typeface="標楷體" panose="03000509000000000000" pitchFamily="65" charset="-120"/>
                <a:cs typeface="Arial Unicode MS"/>
              </a:rPr>
              <a:t>  仍得適用原公</a:t>
            </a:r>
            <a:r>
              <a:rPr lang="zh-TW" altLang="en-US" sz="2000" b="1" dirty="0">
                <a:latin typeface="標楷體" panose="03000509000000000000" pitchFamily="65" charset="-120"/>
                <a:ea typeface="標楷體" panose="03000509000000000000" pitchFamily="65" charset="-120"/>
                <a:cs typeface="Arial Unicode MS"/>
              </a:rPr>
              <a:t>說書</a:t>
            </a:r>
            <a:r>
              <a:rPr lang="zh-TW" altLang="en-US" sz="2000" b="1" dirty="0" smtClean="0">
                <a:latin typeface="標楷體" panose="03000509000000000000" pitchFamily="65" charset="-120"/>
                <a:ea typeface="標楷體" panose="03000509000000000000" pitchFamily="65" charset="-120"/>
                <a:cs typeface="Arial Unicode MS"/>
              </a:rPr>
              <a:t>準則第</a:t>
            </a:r>
            <a:r>
              <a:rPr lang="en-US" altLang="zh-TW" sz="2000" b="1" dirty="0" smtClean="0">
                <a:latin typeface="標楷體" panose="03000509000000000000" pitchFamily="65" charset="-120"/>
                <a:ea typeface="標楷體" panose="03000509000000000000" pitchFamily="65" charset="-120"/>
                <a:cs typeface="Arial Unicode MS"/>
              </a:rPr>
              <a:t>27</a:t>
            </a:r>
            <a:r>
              <a:rPr lang="zh-TW" altLang="en-US" sz="2000" b="1" dirty="0" smtClean="0">
                <a:latin typeface="標楷體" panose="03000509000000000000" pitchFamily="65" charset="-120"/>
                <a:ea typeface="標楷體" panose="03000509000000000000" pitchFamily="65" charset="-120"/>
                <a:cs typeface="Arial Unicode MS"/>
              </a:rPr>
              <a:t>條之規定</a:t>
            </a:r>
            <a:endParaRPr lang="en-US" altLang="zh-TW" sz="2000" b="1" dirty="0" smtClean="0">
              <a:latin typeface="標楷體" panose="03000509000000000000" pitchFamily="65" charset="-120"/>
              <a:ea typeface="標楷體" panose="03000509000000000000" pitchFamily="65" charset="-120"/>
              <a:cs typeface="Arial Unicode MS"/>
            </a:endParaRPr>
          </a:p>
          <a:p>
            <a:pPr marL="457200" lvl="1" indent="0">
              <a:buNone/>
            </a:pPr>
            <a:endParaRPr lang="en-US" altLang="zh-TW" sz="2200" b="1" dirty="0" smtClean="0">
              <a:latin typeface="標楷體" panose="03000509000000000000" pitchFamily="65" charset="-120"/>
              <a:ea typeface="標楷體" panose="03000509000000000000" pitchFamily="65" charset="-120"/>
              <a:cs typeface="Arial Unicode MS"/>
            </a:endParaRPr>
          </a:p>
          <a:p>
            <a:pPr marL="457200" lvl="1" indent="0">
              <a:buNone/>
            </a:pPr>
            <a:endParaRPr lang="en-US" altLang="zh-TW" sz="2200" b="1" dirty="0" smtClean="0">
              <a:latin typeface="標楷體" panose="03000509000000000000" pitchFamily="65" charset="-120"/>
              <a:ea typeface="標楷體" panose="03000509000000000000" pitchFamily="65" charset="-120"/>
              <a:cs typeface="Arial Unicode MS"/>
            </a:endParaRPr>
          </a:p>
          <a:p>
            <a:r>
              <a:rPr lang="en-US" altLang="zh-TW" sz="2200" b="1" dirty="0" smtClean="0">
                <a:solidFill>
                  <a:srgbClr val="0070C0"/>
                </a:solidFill>
                <a:latin typeface="標楷體" panose="03000509000000000000" pitchFamily="65" charset="-120"/>
                <a:ea typeface="標楷體" panose="03000509000000000000" pitchFamily="65" charset="-120"/>
              </a:rPr>
              <a:t>104.8.1</a:t>
            </a:r>
            <a:r>
              <a:rPr lang="zh-TW" altLang="en-US" sz="2200" b="1" dirty="0">
                <a:solidFill>
                  <a:srgbClr val="0070C0"/>
                </a:solidFill>
                <a:latin typeface="標楷體" panose="03000509000000000000" pitchFamily="65" charset="-120"/>
                <a:ea typeface="標楷體" panose="03000509000000000000" pitchFamily="65" charset="-120"/>
              </a:rPr>
              <a:t>申報補辦公開發行案件，</a:t>
            </a:r>
            <a:r>
              <a:rPr lang="zh-TW" altLang="en-US" sz="2200" b="1" dirty="0" smtClean="0">
                <a:solidFill>
                  <a:srgbClr val="0070C0"/>
                </a:solidFill>
                <a:latin typeface="標楷體" panose="03000509000000000000" pitchFamily="65" charset="-120"/>
                <a:ea typeface="標楷體" panose="03000509000000000000" pitchFamily="65" charset="-120"/>
              </a:rPr>
              <a:t>且已於</a:t>
            </a:r>
            <a:r>
              <a:rPr lang="en-US" altLang="zh-TW" sz="2200" b="1" dirty="0" smtClean="0">
                <a:solidFill>
                  <a:srgbClr val="0070C0"/>
                </a:solidFill>
                <a:latin typeface="標楷體" panose="03000509000000000000" pitchFamily="65" charset="-120"/>
                <a:ea typeface="標楷體" panose="03000509000000000000" pitchFamily="65" charset="-120"/>
              </a:rPr>
              <a:t>103</a:t>
            </a:r>
            <a:r>
              <a:rPr lang="zh-TW" altLang="en-US" sz="2200" b="1" dirty="0" smtClean="0">
                <a:solidFill>
                  <a:srgbClr val="0070C0"/>
                </a:solidFill>
                <a:latin typeface="標楷體" panose="03000509000000000000" pitchFamily="65" charset="-120"/>
                <a:ea typeface="標楷體" panose="03000509000000000000" pitchFamily="65" charset="-120"/>
              </a:rPr>
              <a:t>年提前</a:t>
            </a:r>
            <a:r>
              <a:rPr lang="zh-TW" altLang="en-US" sz="2200" b="1" dirty="0">
                <a:solidFill>
                  <a:srgbClr val="0070C0"/>
                </a:solidFill>
                <a:latin typeface="標楷體" panose="03000509000000000000" pitchFamily="65" charset="-120"/>
                <a:ea typeface="標楷體" panose="03000509000000000000" pitchFamily="65" charset="-120"/>
              </a:rPr>
              <a:t>適用</a:t>
            </a:r>
            <a:r>
              <a:rPr lang="en-US" altLang="zh-TW" sz="2200" b="1" dirty="0" smtClean="0">
                <a:solidFill>
                  <a:srgbClr val="0070C0"/>
                </a:solidFill>
                <a:latin typeface="標楷體" panose="03000509000000000000" pitchFamily="65" charset="-120"/>
                <a:ea typeface="標楷體" panose="03000509000000000000" pitchFamily="65" charset="-120"/>
              </a:rPr>
              <a:t>IFRSs</a:t>
            </a:r>
          </a:p>
          <a:p>
            <a:pPr marL="444500" indent="0">
              <a:buNone/>
            </a:pPr>
            <a:r>
              <a:rPr lang="zh-TW" altLang="zh-TW" sz="2000" b="1" dirty="0">
                <a:latin typeface="標楷體" panose="03000509000000000000" pitchFamily="65" charset="-120"/>
                <a:ea typeface="標楷體" panose="03000509000000000000" pitchFamily="65" charset="-120"/>
                <a:cs typeface="Arial Unicode MS"/>
              </a:rPr>
              <a:t>➯</a:t>
            </a:r>
            <a:endParaRPr lang="en-US" altLang="zh-TW" sz="2000" b="1" dirty="0">
              <a:solidFill>
                <a:srgbClr val="0070C0"/>
              </a:solidFill>
              <a:latin typeface="標楷體" panose="03000509000000000000" pitchFamily="65" charset="-120"/>
              <a:ea typeface="標楷體" panose="03000509000000000000" pitchFamily="65" charset="-120"/>
            </a:endParaRPr>
          </a:p>
          <a:p>
            <a:pPr lvl="1"/>
            <a:endParaRPr lang="en-US" altLang="zh-TW" sz="2200" b="1" dirty="0">
              <a:latin typeface="標楷體" panose="03000509000000000000" pitchFamily="65" charset="-120"/>
              <a:ea typeface="標楷體" panose="03000509000000000000" pitchFamily="65" charset="-120"/>
              <a:cs typeface="Arial Unicode MS"/>
            </a:endParaRPr>
          </a:p>
        </p:txBody>
      </p:sp>
      <p:graphicFrame>
        <p:nvGraphicFramePr>
          <p:cNvPr id="4" name="表格 3"/>
          <p:cNvGraphicFramePr>
            <a:graphicFrameLocks noGrp="1"/>
          </p:cNvGraphicFramePr>
          <p:nvPr>
            <p:extLst>
              <p:ext uri="{D42A27DB-BD31-4B8C-83A1-F6EECF244321}">
                <p14:modId xmlns:p14="http://schemas.microsoft.com/office/powerpoint/2010/main" val="22364018"/>
              </p:ext>
            </p:extLst>
          </p:nvPr>
        </p:nvGraphicFramePr>
        <p:xfrm>
          <a:off x="1520619" y="2348880"/>
          <a:ext cx="7075469" cy="853440"/>
        </p:xfrm>
        <a:graphic>
          <a:graphicData uri="http://schemas.openxmlformats.org/drawingml/2006/table">
            <a:tbl>
              <a:tblPr firstRow="1" firstCol="1" bandRow="1">
                <a:tableStyleId>{3B4B98B0-60AC-42C2-AFA5-B58CD77FA1E5}</a:tableStyleId>
              </a:tblPr>
              <a:tblGrid>
                <a:gridCol w="3931673"/>
                <a:gridCol w="1230516"/>
                <a:gridCol w="956640"/>
                <a:gridCol w="956640"/>
              </a:tblGrid>
              <a:tr h="195358">
                <a:tc>
                  <a:txBody>
                    <a:bodyPr/>
                    <a:lstStyle/>
                    <a:p>
                      <a:pPr algn="ctr">
                        <a:spcAft>
                          <a:spcPts val="0"/>
                        </a:spcAft>
                      </a:pPr>
                      <a:r>
                        <a:rPr lang="zh-TW" sz="1400" kern="100" dirty="0">
                          <a:effectLst/>
                        </a:rPr>
                        <a:t>財務報告</a:t>
                      </a:r>
                      <a:endParaRPr lang="zh-TW" sz="1400" kern="100" dirty="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1400" kern="100" dirty="0">
                          <a:effectLst/>
                        </a:rPr>
                        <a:t>準則</a:t>
                      </a:r>
                      <a:endParaRPr lang="zh-TW" sz="1400" kern="100" dirty="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1400" kern="100">
                          <a:effectLst/>
                        </a:rPr>
                        <a:t>個體</a:t>
                      </a:r>
                      <a:endParaRPr lang="zh-TW" sz="1400" kern="10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TW" sz="1400" kern="100">
                          <a:effectLst/>
                        </a:rPr>
                        <a:t>合併</a:t>
                      </a:r>
                      <a:endParaRPr lang="zh-TW" sz="1400" kern="10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358">
                <a:tc>
                  <a:txBody>
                    <a:bodyPr/>
                    <a:lstStyle/>
                    <a:p>
                      <a:pPr>
                        <a:spcAft>
                          <a:spcPts val="0"/>
                        </a:spcAft>
                      </a:pPr>
                      <a:r>
                        <a:rPr lang="en-US" sz="1400" kern="100" dirty="0">
                          <a:effectLst/>
                        </a:rPr>
                        <a:t>104</a:t>
                      </a:r>
                      <a:r>
                        <a:rPr lang="zh-TW" sz="1400" kern="100" dirty="0">
                          <a:effectLst/>
                        </a:rPr>
                        <a:t>年第</a:t>
                      </a:r>
                      <a:r>
                        <a:rPr lang="en-US" sz="1400" kern="100" dirty="0">
                          <a:effectLst/>
                        </a:rPr>
                        <a:t>2</a:t>
                      </a:r>
                      <a:r>
                        <a:rPr lang="zh-TW" sz="1400" kern="100" dirty="0">
                          <a:effectLst/>
                        </a:rPr>
                        <a:t>季附列比較</a:t>
                      </a:r>
                      <a:r>
                        <a:rPr lang="en-US" sz="1400" kern="100" dirty="0">
                          <a:effectLst/>
                        </a:rPr>
                        <a:t>103</a:t>
                      </a:r>
                      <a:r>
                        <a:rPr lang="zh-TW" sz="1400" kern="100" dirty="0">
                          <a:effectLst/>
                        </a:rPr>
                        <a:t>年第</a:t>
                      </a:r>
                      <a:r>
                        <a:rPr lang="en-US" sz="1400" kern="100" dirty="0">
                          <a:effectLst/>
                        </a:rPr>
                        <a:t>2</a:t>
                      </a:r>
                      <a:r>
                        <a:rPr lang="zh-TW" sz="1400" kern="100" dirty="0">
                          <a:effectLst/>
                        </a:rPr>
                        <a:t>季</a:t>
                      </a:r>
                      <a:endParaRPr lang="zh-TW" sz="1400" kern="100" dirty="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kern="100">
                          <a:effectLst/>
                        </a:rPr>
                        <a:t>IFRSs</a:t>
                      </a:r>
                      <a:endParaRPr lang="zh-TW" sz="1400" kern="10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kern="100">
                          <a:effectLst/>
                        </a:rPr>
                        <a:t> </a:t>
                      </a:r>
                      <a:endParaRPr lang="zh-TW" sz="1400" kern="10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kern="100" dirty="0">
                          <a:effectLst/>
                        </a:rPr>
                        <a:t>V</a:t>
                      </a:r>
                      <a:endParaRPr lang="zh-TW" sz="1400" kern="100" dirty="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358">
                <a:tc>
                  <a:txBody>
                    <a:bodyPr/>
                    <a:lstStyle/>
                    <a:p>
                      <a:pPr>
                        <a:spcAft>
                          <a:spcPts val="0"/>
                        </a:spcAft>
                      </a:pPr>
                      <a:r>
                        <a:rPr lang="en-US" sz="1400" kern="100" dirty="0">
                          <a:effectLst/>
                        </a:rPr>
                        <a:t>103</a:t>
                      </a:r>
                      <a:r>
                        <a:rPr lang="zh-TW" sz="1400" kern="100" dirty="0">
                          <a:effectLst/>
                        </a:rPr>
                        <a:t>年度附列比較</a:t>
                      </a:r>
                      <a:r>
                        <a:rPr lang="en-US" sz="1400" kern="100" dirty="0">
                          <a:effectLst/>
                        </a:rPr>
                        <a:t>102</a:t>
                      </a:r>
                      <a:r>
                        <a:rPr lang="zh-TW" sz="1400" kern="100" dirty="0">
                          <a:effectLst/>
                        </a:rPr>
                        <a:t>年度</a:t>
                      </a:r>
                      <a:endParaRPr lang="zh-TW" sz="1400" kern="100" dirty="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kern="100" dirty="0">
                          <a:effectLst/>
                        </a:rPr>
                        <a:t>ROC GAAP</a:t>
                      </a:r>
                      <a:endParaRPr lang="zh-TW" sz="1400" kern="100" dirty="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kern="100" dirty="0">
                          <a:effectLst/>
                        </a:rPr>
                        <a:t>V</a:t>
                      </a:r>
                      <a:endParaRPr lang="zh-TW" sz="1400" kern="100" dirty="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kern="100" dirty="0">
                          <a:effectLst/>
                        </a:rPr>
                        <a:t>V</a:t>
                      </a:r>
                      <a:endParaRPr lang="zh-TW" sz="1400" kern="100" dirty="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358">
                <a:tc>
                  <a:txBody>
                    <a:bodyPr/>
                    <a:lstStyle/>
                    <a:p>
                      <a:pPr>
                        <a:spcAft>
                          <a:spcPts val="0"/>
                        </a:spcAft>
                      </a:pPr>
                      <a:r>
                        <a:rPr lang="en-US" sz="1400" kern="100" dirty="0">
                          <a:effectLst/>
                        </a:rPr>
                        <a:t>102</a:t>
                      </a:r>
                      <a:r>
                        <a:rPr lang="zh-TW" sz="1400" kern="100" dirty="0">
                          <a:effectLst/>
                        </a:rPr>
                        <a:t>年度附列比較</a:t>
                      </a:r>
                      <a:r>
                        <a:rPr lang="en-US" sz="1400" kern="100" dirty="0">
                          <a:effectLst/>
                        </a:rPr>
                        <a:t>101</a:t>
                      </a:r>
                      <a:r>
                        <a:rPr lang="zh-TW" sz="1400" kern="100" dirty="0">
                          <a:effectLst/>
                        </a:rPr>
                        <a:t>年度</a:t>
                      </a:r>
                      <a:endParaRPr lang="zh-TW" sz="1400" kern="100" dirty="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kern="100" dirty="0">
                          <a:effectLst/>
                        </a:rPr>
                        <a:t>ROC GAAP</a:t>
                      </a:r>
                      <a:endParaRPr lang="zh-TW" sz="1400" kern="100" dirty="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kern="100" dirty="0">
                          <a:effectLst/>
                        </a:rPr>
                        <a:t>V</a:t>
                      </a:r>
                      <a:endParaRPr lang="zh-TW" sz="1400" kern="100" dirty="0">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kern="100" dirty="0">
                          <a:solidFill>
                            <a:srgbClr val="FF0000"/>
                          </a:solidFill>
                          <a:effectLst/>
                        </a:rPr>
                        <a:t>V</a:t>
                      </a:r>
                      <a:endParaRPr lang="zh-TW" sz="1400"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613897684"/>
              </p:ext>
            </p:extLst>
          </p:nvPr>
        </p:nvGraphicFramePr>
        <p:xfrm>
          <a:off x="1598628" y="4437112"/>
          <a:ext cx="7098787" cy="640080"/>
        </p:xfrm>
        <a:graphic>
          <a:graphicData uri="http://schemas.openxmlformats.org/drawingml/2006/table">
            <a:tbl>
              <a:tblPr firstRow="1" firstCol="1" bandRow="1">
                <a:tableStyleId>{3B4B98B0-60AC-42C2-AFA5-B58CD77FA1E5}</a:tableStyleId>
              </a:tblPr>
              <a:tblGrid>
                <a:gridCol w="3944631"/>
                <a:gridCol w="1234572"/>
                <a:gridCol w="959792"/>
                <a:gridCol w="959792"/>
              </a:tblGrid>
              <a:tr h="0">
                <a:tc>
                  <a:txBody>
                    <a:bodyPr/>
                    <a:lstStyle/>
                    <a:p>
                      <a:pPr algn="ctr">
                        <a:spcAft>
                          <a:spcPts val="0"/>
                        </a:spcAft>
                      </a:pPr>
                      <a:r>
                        <a:rPr lang="zh-TW" sz="1400" kern="100" dirty="0">
                          <a:effectLst/>
                        </a:rPr>
                        <a:t>財務報告</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100" dirty="0">
                          <a:effectLst/>
                        </a:rPr>
                        <a:t>準則</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100">
                          <a:effectLst/>
                        </a:rPr>
                        <a:t>個體</a:t>
                      </a:r>
                      <a:endParaRPr lang="zh-TW" sz="1400" kern="10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100">
                          <a:effectLst/>
                        </a:rPr>
                        <a:t>合併</a:t>
                      </a:r>
                      <a:endParaRPr lang="zh-TW" sz="1400" kern="10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spcAft>
                          <a:spcPts val="0"/>
                        </a:spcAft>
                      </a:pPr>
                      <a:r>
                        <a:rPr lang="en-US" sz="1400" kern="100" dirty="0">
                          <a:effectLst/>
                        </a:rPr>
                        <a:t>103</a:t>
                      </a:r>
                      <a:r>
                        <a:rPr lang="zh-TW" sz="1400" kern="100" dirty="0">
                          <a:effectLst/>
                        </a:rPr>
                        <a:t>年度附列比較</a:t>
                      </a:r>
                      <a:r>
                        <a:rPr lang="en-US" sz="1400" kern="100" dirty="0">
                          <a:effectLst/>
                        </a:rPr>
                        <a:t>102</a:t>
                      </a:r>
                      <a:r>
                        <a:rPr lang="zh-TW" sz="1400" kern="100" dirty="0">
                          <a:effectLst/>
                        </a:rPr>
                        <a:t>年度</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rPr>
                        <a:t>ROC GAAP</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rPr>
                        <a:t>V</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rPr>
                        <a:t>V</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spcAft>
                          <a:spcPts val="0"/>
                        </a:spcAft>
                      </a:pPr>
                      <a:r>
                        <a:rPr lang="en-US" sz="1400" kern="100" dirty="0">
                          <a:effectLst/>
                        </a:rPr>
                        <a:t>102</a:t>
                      </a:r>
                      <a:r>
                        <a:rPr lang="zh-TW" sz="1400" kern="100" dirty="0">
                          <a:effectLst/>
                        </a:rPr>
                        <a:t>年度附列比較</a:t>
                      </a:r>
                      <a:r>
                        <a:rPr lang="en-US" sz="1400" kern="100" dirty="0">
                          <a:effectLst/>
                        </a:rPr>
                        <a:t>101</a:t>
                      </a:r>
                      <a:r>
                        <a:rPr lang="zh-TW" sz="1400" kern="100" dirty="0">
                          <a:effectLst/>
                        </a:rPr>
                        <a:t>年度</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rPr>
                        <a:t>ROC GAAP</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rPr>
                        <a:t>V</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800013521"/>
              </p:ext>
            </p:extLst>
          </p:nvPr>
        </p:nvGraphicFramePr>
        <p:xfrm>
          <a:off x="1676637" y="5661248"/>
          <a:ext cx="7020782" cy="640080"/>
        </p:xfrm>
        <a:graphic>
          <a:graphicData uri="http://schemas.openxmlformats.org/drawingml/2006/table">
            <a:tbl>
              <a:tblPr firstRow="1" firstCol="1" bandRow="1">
                <a:tableStyleId>{BC89EF96-8CEA-46FF-86C4-4CE0E7609802}</a:tableStyleId>
              </a:tblPr>
              <a:tblGrid>
                <a:gridCol w="3901284"/>
                <a:gridCol w="1221006"/>
                <a:gridCol w="949246"/>
                <a:gridCol w="949246"/>
              </a:tblGrid>
              <a:tr h="110872">
                <a:tc>
                  <a:txBody>
                    <a:bodyPr/>
                    <a:lstStyle/>
                    <a:p>
                      <a:pPr algn="ctr">
                        <a:spcAft>
                          <a:spcPts val="0"/>
                        </a:spcAft>
                      </a:pPr>
                      <a:r>
                        <a:rPr lang="zh-TW" sz="1400" kern="100" dirty="0">
                          <a:effectLst/>
                        </a:rPr>
                        <a:t>財務報告</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100" dirty="0">
                          <a:effectLst/>
                        </a:rPr>
                        <a:t>準則</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100">
                          <a:effectLst/>
                        </a:rPr>
                        <a:t>個體</a:t>
                      </a:r>
                      <a:endParaRPr lang="zh-TW" sz="1400" kern="10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400" kern="100">
                          <a:effectLst/>
                        </a:rPr>
                        <a:t>合併</a:t>
                      </a:r>
                      <a:endParaRPr lang="zh-TW" sz="1400" kern="10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spcAft>
                          <a:spcPts val="0"/>
                        </a:spcAft>
                      </a:pPr>
                      <a:r>
                        <a:rPr lang="en-US" sz="1400" kern="100" dirty="0">
                          <a:effectLst/>
                        </a:rPr>
                        <a:t>103</a:t>
                      </a:r>
                      <a:r>
                        <a:rPr lang="zh-TW" sz="1400" kern="100" dirty="0">
                          <a:effectLst/>
                        </a:rPr>
                        <a:t>年度附列比較</a:t>
                      </a:r>
                      <a:r>
                        <a:rPr lang="en-US" sz="1400" kern="100" dirty="0">
                          <a:effectLst/>
                        </a:rPr>
                        <a:t>102</a:t>
                      </a:r>
                      <a:r>
                        <a:rPr lang="zh-TW" sz="1400" kern="100" dirty="0">
                          <a:effectLst/>
                        </a:rPr>
                        <a:t>年度</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rPr>
                        <a:t>IFRSs</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rPr>
                        <a:t>V</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rPr>
                        <a:t>V</a:t>
                      </a:r>
                      <a:endParaRPr lang="zh-TW" sz="1400" kern="10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spcAft>
                          <a:spcPts val="0"/>
                        </a:spcAft>
                      </a:pPr>
                      <a:r>
                        <a:rPr lang="en-US" sz="1400" kern="100" dirty="0">
                          <a:effectLst/>
                        </a:rPr>
                        <a:t>102</a:t>
                      </a:r>
                      <a:r>
                        <a:rPr lang="zh-TW" sz="1400" kern="100" dirty="0">
                          <a:effectLst/>
                        </a:rPr>
                        <a:t>年度附列比較</a:t>
                      </a:r>
                      <a:r>
                        <a:rPr lang="en-US" sz="1400" kern="100" dirty="0">
                          <a:effectLst/>
                        </a:rPr>
                        <a:t>101</a:t>
                      </a:r>
                      <a:r>
                        <a:rPr lang="zh-TW" sz="1400" kern="100" dirty="0">
                          <a:effectLst/>
                        </a:rPr>
                        <a:t>年度</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1400" kern="100" dirty="0" smtClean="0">
                          <a:effectLst/>
                          <a:latin typeface="Calibri"/>
                          <a:ea typeface="新細明體"/>
                          <a:cs typeface="Times New Roman"/>
                        </a:rPr>
                        <a:t>ROC</a:t>
                      </a:r>
                      <a:r>
                        <a:rPr lang="en-US" altLang="zh-TW" sz="1400" kern="100" baseline="0" dirty="0" smtClean="0">
                          <a:effectLst/>
                          <a:latin typeface="Calibri"/>
                          <a:ea typeface="新細明體"/>
                          <a:cs typeface="Times New Roman"/>
                        </a:rPr>
                        <a:t> GAAP</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rPr>
                        <a:t>V</a:t>
                      </a:r>
                      <a:endParaRPr lang="zh-TW" sz="1400" kern="100" dirty="0">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solidFill>
                            <a:srgbClr val="FF0000"/>
                          </a:solidFill>
                          <a:effectLst/>
                        </a:rPr>
                        <a:t>V</a:t>
                      </a:r>
                      <a:endParaRPr lang="zh-TW" sz="1400" kern="100" dirty="0">
                        <a:solidFill>
                          <a:srgbClr val="FF0000"/>
                        </a:solidFill>
                        <a:effectLst/>
                        <a:latin typeface="Calibri"/>
                        <a:ea typeface="新細明體"/>
                        <a:cs typeface="Times New Roman"/>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投影片編號版面配置區 7"/>
          <p:cNvSpPr>
            <a:spLocks noGrp="1"/>
          </p:cNvSpPr>
          <p:nvPr>
            <p:ph type="sldNum" sz="quarter" idx="12"/>
          </p:nvPr>
        </p:nvSpPr>
        <p:spPr/>
        <p:txBody>
          <a:bodyPr/>
          <a:lstStyle/>
          <a:p>
            <a:pPr>
              <a:defRPr/>
            </a:pPr>
            <a:fld id="{DA843CCF-395D-4592-A44F-E0B2C97BB9F6}" type="slidenum">
              <a:rPr lang="en-US" altLang="zh-TW" smtClean="0"/>
              <a:pPr>
                <a:defRPr/>
              </a:pPr>
              <a:t>8</a:t>
            </a:fld>
            <a:endParaRPr lang="en-US" altLang="zh-TW"/>
          </a:p>
        </p:txBody>
      </p:sp>
    </p:spTree>
    <p:extLst>
      <p:ext uri="{BB962C8B-B14F-4D97-AF65-F5344CB8AC3E}">
        <p14:creationId xmlns:p14="http://schemas.microsoft.com/office/powerpoint/2010/main" val="676368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0654" y="274638"/>
            <a:ext cx="8330045" cy="922114"/>
          </a:xfrm>
        </p:spPr>
        <p:txBody>
          <a:bodyPr>
            <a:normAutofit/>
          </a:bodyPr>
          <a:lstStyle/>
          <a:p>
            <a:r>
              <a:rPr lang="zh-TW" altLang="en-US" sz="3600" b="1" dirty="0" smtClean="0">
                <a:solidFill>
                  <a:srgbClr val="C00000"/>
                </a:solidFill>
                <a:latin typeface="標楷體" panose="03000509000000000000" pitchFamily="65" charset="-120"/>
                <a:ea typeface="標楷體" panose="03000509000000000000" pitchFamily="65" charset="-120"/>
              </a:rPr>
              <a:t>補辦公開發行是否有設立年限之限制</a:t>
            </a:r>
            <a:r>
              <a:rPr lang="en-US" altLang="zh-TW" sz="3600" b="1" dirty="0" smtClean="0">
                <a:solidFill>
                  <a:srgbClr val="C00000"/>
                </a:solidFill>
                <a:latin typeface="標楷體" panose="03000509000000000000" pitchFamily="65" charset="-120"/>
                <a:ea typeface="標楷體" panose="03000509000000000000" pitchFamily="65" charset="-120"/>
              </a:rPr>
              <a:t>?</a:t>
            </a:r>
            <a:endParaRPr lang="zh-TW" altLang="en-US" sz="3600"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080655" y="1124744"/>
            <a:ext cx="8419260" cy="5040560"/>
          </a:xfrm>
        </p:spPr>
        <p:txBody>
          <a:bodyPr>
            <a:normAutofit lnSpcReduction="10000"/>
          </a:bodyPr>
          <a:lstStyle/>
          <a:p>
            <a:r>
              <a:rPr lang="zh-TW" altLang="en-US" sz="2600" b="1" dirty="0" smtClean="0">
                <a:solidFill>
                  <a:srgbClr val="0070C0"/>
                </a:solidFill>
                <a:latin typeface="標楷體" panose="03000509000000000000" pitchFamily="65" charset="-120"/>
                <a:ea typeface="標楷體" panose="03000509000000000000" pitchFamily="65" charset="-120"/>
              </a:rPr>
              <a:t>外國發行人部分</a:t>
            </a:r>
            <a:r>
              <a:rPr lang="en-US" altLang="zh-TW" sz="2600" b="1" dirty="0" smtClean="0">
                <a:solidFill>
                  <a:srgbClr val="0070C0"/>
                </a:solidFill>
                <a:latin typeface="標楷體" panose="03000509000000000000" pitchFamily="65" charset="-120"/>
                <a:ea typeface="標楷體" panose="03000509000000000000" pitchFamily="65" charset="-120"/>
              </a:rPr>
              <a:t>:</a:t>
            </a:r>
            <a:endParaRPr lang="en-US" altLang="zh-TW" sz="2600" b="1" dirty="0">
              <a:solidFill>
                <a:srgbClr val="0070C0"/>
              </a:solidFill>
              <a:latin typeface="標楷體" panose="03000509000000000000" pitchFamily="65" charset="-120"/>
              <a:ea typeface="標楷體" panose="03000509000000000000" pitchFamily="65" charset="-120"/>
            </a:endParaRPr>
          </a:p>
          <a:p>
            <a:pPr marL="444500" indent="-258763">
              <a:buNone/>
            </a:pPr>
            <a:r>
              <a:rPr lang="zh-TW" altLang="zh-TW" sz="2200" dirty="0">
                <a:latin typeface="標楷體" panose="03000509000000000000" pitchFamily="65" charset="-120"/>
                <a:ea typeface="標楷體" panose="03000509000000000000" pitchFamily="65" charset="-120"/>
              </a:rPr>
              <a:t>➯依公司募集發行有價證券公開說明書應行記載事項準則第</a:t>
            </a:r>
            <a:r>
              <a:rPr lang="en-US" altLang="zh-TW" sz="2200" dirty="0">
                <a:latin typeface="標楷體" panose="03000509000000000000" pitchFamily="65" charset="-120"/>
                <a:ea typeface="標楷體" panose="03000509000000000000" pitchFamily="65" charset="-120"/>
              </a:rPr>
              <a:t>28</a:t>
            </a:r>
            <a:r>
              <a:rPr lang="zh-TW" altLang="zh-TW" sz="2200" dirty="0">
                <a:latin typeface="標楷體" panose="03000509000000000000" pitchFamily="65" charset="-120"/>
                <a:ea typeface="標楷體" panose="03000509000000000000" pitchFamily="65" charset="-120"/>
              </a:rPr>
              <a:t>條規定，發行人應檢附最近</a:t>
            </a:r>
            <a:r>
              <a:rPr lang="en-US" altLang="zh-TW" sz="2200" dirty="0">
                <a:latin typeface="標楷體" panose="03000509000000000000" pitchFamily="65" charset="-120"/>
                <a:ea typeface="標楷體" panose="03000509000000000000" pitchFamily="65" charset="-120"/>
              </a:rPr>
              <a:t>2</a:t>
            </a:r>
            <a:r>
              <a:rPr lang="zh-TW" altLang="zh-TW" sz="2200" dirty="0">
                <a:latin typeface="標楷體" panose="03000509000000000000" pitchFamily="65" charset="-120"/>
                <a:ea typeface="標楷體" panose="03000509000000000000" pitchFamily="65" charset="-120"/>
              </a:rPr>
              <a:t>年度財務報告及會計師查核報告</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本</a:t>
            </a:r>
            <a:r>
              <a:rPr lang="en-US" altLang="zh-TW" sz="2200" dirty="0">
                <a:latin typeface="標楷體" panose="03000509000000000000" pitchFamily="65" charset="-120"/>
                <a:ea typeface="標楷體" panose="03000509000000000000" pitchFamily="65" charset="-120"/>
              </a:rPr>
              <a:t>3</a:t>
            </a:r>
            <a:r>
              <a:rPr lang="zh-TW" altLang="en-US" sz="2200" dirty="0">
                <a:latin typeface="標楷體" panose="03000509000000000000" pitchFamily="65" charset="-120"/>
                <a:ea typeface="標楷體" panose="03000509000000000000" pitchFamily="65" charset="-120"/>
              </a:rPr>
              <a:t>年度</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因此，外國發行人申報補辦公開發行</a:t>
            </a:r>
            <a:r>
              <a:rPr lang="zh-TW" altLang="en-US" sz="2200" dirty="0">
                <a:latin typeface="標楷體" panose="03000509000000000000" pitchFamily="65" charset="-120"/>
                <a:ea typeface="標楷體" panose="03000509000000000000" pitchFamily="65" charset="-120"/>
              </a:rPr>
              <a:t>時</a:t>
            </a:r>
            <a:r>
              <a:rPr lang="zh-TW" altLang="zh-TW" sz="2200" dirty="0">
                <a:latin typeface="標楷體" panose="03000509000000000000" pitchFamily="65" charset="-120"/>
                <a:ea typeface="標楷體" panose="03000509000000000000" pitchFamily="65" charset="-120"/>
              </a:rPr>
              <a:t>，其</a:t>
            </a:r>
            <a:r>
              <a:rPr lang="zh-TW" altLang="en-US" sz="2200" dirty="0">
                <a:latin typeface="標楷體" panose="03000509000000000000" pitchFamily="65" charset="-120"/>
                <a:ea typeface="標楷體" panose="03000509000000000000" pitchFamily="65" charset="-120"/>
              </a:rPr>
              <a:t>本身或</a:t>
            </a:r>
            <a:r>
              <a:rPr lang="zh-TW" altLang="zh-TW" sz="2200" dirty="0">
                <a:latin typeface="標楷體" panose="03000509000000000000" pitchFamily="65" charset="-120"/>
                <a:ea typeface="標楷體" panose="03000509000000000000" pitchFamily="65" charset="-120"/>
              </a:rPr>
              <a:t>營運</a:t>
            </a:r>
            <a:r>
              <a:rPr lang="zh-TW" altLang="zh-TW" sz="2200" dirty="0" smtClean="0">
                <a:latin typeface="標楷體" panose="03000509000000000000" pitchFamily="65" charset="-120"/>
                <a:ea typeface="標楷體" panose="03000509000000000000" pitchFamily="65" charset="-120"/>
              </a:rPr>
              <a:t>主體</a:t>
            </a:r>
            <a:r>
              <a:rPr lang="zh-TW" altLang="en-US" sz="2200" dirty="0" smtClean="0">
                <a:latin typeface="標楷體" panose="03000509000000000000" pitchFamily="65" charset="-120"/>
                <a:ea typeface="標楷體" panose="03000509000000000000" pitchFamily="65" charset="-120"/>
              </a:rPr>
              <a:t>之設立年限應至少得出具</a:t>
            </a:r>
            <a:r>
              <a:rPr lang="en-US" altLang="zh-TW" sz="2200" dirty="0">
                <a:latin typeface="標楷體" panose="03000509000000000000" pitchFamily="65" charset="-120"/>
                <a:ea typeface="標楷體" panose="03000509000000000000" pitchFamily="65" charset="-120"/>
              </a:rPr>
              <a:t>2</a:t>
            </a:r>
            <a:r>
              <a:rPr lang="zh-TW" altLang="en-US" sz="2200" dirty="0">
                <a:latin typeface="標楷體" panose="03000509000000000000" pitchFamily="65" charset="-120"/>
                <a:ea typeface="標楷體" panose="03000509000000000000" pitchFamily="65" charset="-120"/>
              </a:rPr>
              <a:t>本</a:t>
            </a:r>
            <a:r>
              <a:rPr lang="en-US" altLang="zh-TW" sz="2200" dirty="0">
                <a:latin typeface="標楷體" panose="03000509000000000000" pitchFamily="65" charset="-120"/>
                <a:ea typeface="標楷體" panose="03000509000000000000" pitchFamily="65" charset="-120"/>
              </a:rPr>
              <a:t>3</a:t>
            </a:r>
            <a:r>
              <a:rPr lang="zh-TW" altLang="en-US" sz="2200" dirty="0" smtClean="0">
                <a:latin typeface="標楷體" panose="03000509000000000000" pitchFamily="65" charset="-120"/>
                <a:ea typeface="標楷體" panose="03000509000000000000" pitchFamily="65" charset="-120"/>
              </a:rPr>
              <a:t>年度之財務報告</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或擬制財務報告</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a:t>
            </a:r>
            <a:endParaRPr lang="en-US" altLang="zh-TW" sz="2200" dirty="0">
              <a:latin typeface="標楷體" panose="03000509000000000000" pitchFamily="65" charset="-120"/>
              <a:ea typeface="標楷體" panose="03000509000000000000" pitchFamily="65" charset="-120"/>
            </a:endParaRPr>
          </a:p>
          <a:p>
            <a:r>
              <a:rPr lang="zh-TW" altLang="en-US" sz="2600" b="1" dirty="0" smtClean="0">
                <a:solidFill>
                  <a:srgbClr val="0070C0"/>
                </a:solidFill>
                <a:latin typeface="標楷體" panose="03000509000000000000" pitchFamily="65" charset="-120"/>
                <a:ea typeface="標楷體" panose="03000509000000000000" pitchFamily="65" charset="-120"/>
              </a:rPr>
              <a:t>本國發行人部分</a:t>
            </a:r>
            <a:r>
              <a:rPr lang="en-US" altLang="zh-TW" sz="2600" b="1" dirty="0" smtClean="0">
                <a:solidFill>
                  <a:srgbClr val="0070C0"/>
                </a:solidFill>
                <a:latin typeface="標楷體" panose="03000509000000000000" pitchFamily="65" charset="-120"/>
                <a:ea typeface="標楷體" panose="03000509000000000000" pitchFamily="65" charset="-120"/>
              </a:rPr>
              <a:t>:</a:t>
            </a:r>
          </a:p>
          <a:p>
            <a:pPr marL="358775" indent="-173038">
              <a:buNone/>
            </a:pPr>
            <a:r>
              <a:rPr lang="zh-TW" altLang="zh-TW" sz="2000" dirty="0" smtClean="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依證期局91.08.16每日</a:t>
            </a:r>
            <a:r>
              <a:rPr lang="zh-TW" altLang="en-US" sz="2200" dirty="0" smtClean="0">
                <a:latin typeface="標楷體" panose="03000509000000000000" pitchFamily="65" charset="-120"/>
                <a:ea typeface="標楷體" panose="03000509000000000000" pitchFamily="65" charset="-120"/>
              </a:rPr>
              <a:t>訊息，首次</a:t>
            </a:r>
            <a:r>
              <a:rPr lang="zh-TW" altLang="en-US" sz="2200" dirty="0">
                <a:latin typeface="標楷體" panose="03000509000000000000" pitchFamily="65" charset="-120"/>
                <a:ea typeface="標楷體" panose="03000509000000000000" pitchFamily="65" charset="-120"/>
              </a:rPr>
              <a:t>辦理股票公開發行案件應檢附之財務報表</a:t>
            </a:r>
            <a:r>
              <a:rPr lang="zh-TW" altLang="en-US" sz="2200" dirty="0" smtClean="0">
                <a:latin typeface="標楷體" panose="03000509000000000000" pitchFamily="65" charset="-120"/>
                <a:ea typeface="標楷體" panose="03000509000000000000" pitchFamily="65" charset="-120"/>
              </a:rPr>
              <a:t>：公司</a:t>
            </a:r>
            <a:r>
              <a:rPr lang="zh-TW" altLang="en-US" sz="2200" dirty="0">
                <a:latin typeface="標楷體" panose="03000509000000000000" pitchFamily="65" charset="-120"/>
                <a:ea typeface="標楷體" panose="03000509000000000000" pitchFamily="65" charset="-120"/>
              </a:rPr>
              <a:t>設立未滿3個完整會計年度者，得列附自設立日後經會計師查核簽證之各年度或半年度財務報表；公司於最近年度或半年度資產負債表日後始設立者，得列附自設立日後至申報日前最近季或月底止經會計師查核簽證之財務報表</a:t>
            </a:r>
            <a:r>
              <a:rPr lang="zh-TW" altLang="en-US" sz="2200" dirty="0" smtClean="0">
                <a:latin typeface="標楷體" panose="03000509000000000000" pitchFamily="65" charset="-120"/>
                <a:ea typeface="標楷體" panose="03000509000000000000" pitchFamily="65" charset="-120"/>
              </a:rPr>
              <a:t>。</a:t>
            </a:r>
            <a:endParaRPr lang="en-US" altLang="zh-TW" sz="2200" dirty="0" smtClean="0">
              <a:latin typeface="標楷體" panose="03000509000000000000" pitchFamily="65" charset="-120"/>
              <a:ea typeface="標楷體" panose="03000509000000000000" pitchFamily="65" charset="-120"/>
            </a:endParaRPr>
          </a:p>
          <a:p>
            <a:pPr marL="358775" indent="-358775">
              <a:buNone/>
            </a:pP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除依法須強制公開發行之公司</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如有線電視事業</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外，若</a:t>
            </a:r>
            <a:r>
              <a:rPr lang="zh-TW" altLang="en-US" sz="2000" b="1" dirty="0" smtClean="0">
                <a:solidFill>
                  <a:srgbClr val="FF0000"/>
                </a:solidFill>
                <a:latin typeface="標楷體" panose="03000509000000000000" pitchFamily="65" charset="-120"/>
                <a:ea typeface="標楷體" panose="03000509000000000000" pitchFamily="65" charset="-120"/>
              </a:rPr>
              <a:t>設立日後尚未待呈現一定期間之營運成果後即申報補辦公開發行，本中心將評估發行公司是否未有繼續經營假設疑慮後</a:t>
            </a:r>
            <a:r>
              <a:rPr lang="zh-TW" altLang="en-US" sz="2000" dirty="0" smtClean="0">
                <a:latin typeface="標楷體" panose="03000509000000000000" pitchFamily="65" charset="-120"/>
                <a:ea typeface="標楷體" panose="03000509000000000000" pitchFamily="65" charset="-120"/>
              </a:rPr>
              <a:t>，方決定該案是否得以申報生效。</a:t>
            </a:r>
            <a:endParaRPr lang="zh-TW" altLang="en-US" dirty="0"/>
          </a:p>
        </p:txBody>
      </p:sp>
      <p:sp>
        <p:nvSpPr>
          <p:cNvPr id="5" name="投影片編號版面配置區 4"/>
          <p:cNvSpPr>
            <a:spLocks noGrp="1"/>
          </p:cNvSpPr>
          <p:nvPr>
            <p:ph type="sldNum" sz="quarter" idx="12"/>
          </p:nvPr>
        </p:nvSpPr>
        <p:spPr/>
        <p:txBody>
          <a:bodyPr/>
          <a:lstStyle/>
          <a:p>
            <a:pPr>
              <a:defRPr/>
            </a:pPr>
            <a:fld id="{DA843CCF-395D-4592-A44F-E0B2C97BB9F6}" type="slidenum">
              <a:rPr lang="en-US" altLang="zh-TW" smtClean="0"/>
              <a:pPr>
                <a:defRPr/>
              </a:pPr>
              <a:t>9</a:t>
            </a:fld>
            <a:endParaRPr lang="en-US" altLang="zh-TW"/>
          </a:p>
        </p:txBody>
      </p:sp>
    </p:spTree>
    <p:extLst>
      <p:ext uri="{BB962C8B-B14F-4D97-AF65-F5344CB8AC3E}">
        <p14:creationId xmlns:p14="http://schemas.microsoft.com/office/powerpoint/2010/main" val="2630143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58148</TotalTime>
  <Pages>18</Pages>
  <Words>9501</Words>
  <Application>Microsoft Office PowerPoint</Application>
  <PresentationFormat>A4 紙張 (210x297 公釐)</PresentationFormat>
  <Paragraphs>703</Paragraphs>
  <Slides>60</Slides>
  <Notes>15</Notes>
  <HiddenSlides>0</HiddenSlides>
  <MMClips>0</MMClips>
  <ScaleCrop>false</ScaleCrop>
  <HeadingPairs>
    <vt:vector size="4" baseType="variant">
      <vt:variant>
        <vt:lpstr>佈景主題</vt:lpstr>
      </vt:variant>
      <vt:variant>
        <vt:i4>2</vt:i4>
      </vt:variant>
      <vt:variant>
        <vt:lpstr>投影片標題</vt:lpstr>
      </vt:variant>
      <vt:variant>
        <vt:i4>60</vt:i4>
      </vt:variant>
    </vt:vector>
  </HeadingPairs>
  <TitlesOfParts>
    <vt:vector size="62" baseType="lpstr">
      <vt:lpstr>原創</vt:lpstr>
      <vt:lpstr>自訂設計</vt:lpstr>
      <vt:lpstr>PowerPoint 簡報</vt:lpstr>
      <vt:lpstr>  一、受託辦理行政委託案件</vt:lpstr>
      <vt:lpstr> </vt:lpstr>
      <vt:lpstr>PowerPoint 簡報</vt:lpstr>
      <vt:lpstr>企業申請股票登錄興櫃市場</vt:lpstr>
      <vt:lpstr>PowerPoint 簡報</vt:lpstr>
      <vt:lpstr>申報募發案件財務報告檢送方式</vt:lpstr>
      <vt:lpstr>申報募發案件財務報告檢送方式(續)</vt:lpstr>
      <vt:lpstr>補辦公開發行是否有設立年限之限制?</vt:lpstr>
      <vt:lpstr>有限公司轉換為股份有限公司需多久方得補辦公開發行?</vt:lpstr>
      <vt:lpstr>首次辦理股票公開發行申報書中，其他必要之書件有哪些? (註1)</vt:lpstr>
      <vt:lpstr>PowerPoint 簡報</vt:lpstr>
      <vt:lpstr>PowerPoint 簡報</vt:lpstr>
      <vt:lpstr>PowerPoint 簡報</vt:lpstr>
      <vt:lpstr>三、國內彈性面額制度</vt:lpstr>
      <vt:lpstr>PowerPoint 簡報</vt:lpstr>
      <vt:lpstr>PowerPoint 簡報</vt:lpstr>
      <vt:lpstr>四、提醒注意事項</vt:lpstr>
      <vt:lpstr>四、提醒注意事項(續)</vt:lpstr>
      <vt:lpstr>四、提醒注意事項(續)</vt:lpstr>
      <vt:lpstr>五、審查案例分享 內部控制制度未能健全建立及有效執行</vt:lpstr>
      <vt:lpstr>審查期間發生重大爭訟事件</vt:lpstr>
      <vt:lpstr>特殊存貨會計處理</vt:lpstr>
      <vt:lpstr>未來年度之財測預估缺乏客觀明確之佐證</vt:lpstr>
      <vt:lpstr>依「行業」特性應取具相關合規執照</vt:lpstr>
      <vt:lpstr>推薦證券商與會計師對申請公司  財務業務處理等各項評估應一致</vt:lpstr>
      <vt:lpstr>母公司股權分散行為是否損及母公司股東權益</vt:lpstr>
      <vt:lpstr>未訂定健全之支付佣金相關管理機制</vt:lpstr>
      <vt:lpstr>大股東於申請上櫃前出清持股</vt:lpstr>
      <vt:lpstr>關係人交易異常</vt:lpstr>
      <vt:lpstr>董事違反競業禁止規定</vt:lpstr>
      <vt:lpstr>未善盡登錄興櫃前鉅額會計科目之查核</vt:lpstr>
      <vt:lpstr>與關係人進銷貨交易之查核</vt:lpstr>
      <vt:lpstr>海外重要子公司之查核</vt:lpstr>
      <vt:lpstr>連鎖門市使用之適法性評估</vt:lpstr>
      <vt:lpstr>申請公司是否確實遵守法令</vt:lpstr>
      <vt:lpstr>營運週轉能力之評估</vt:lpstr>
      <vt:lpstr>中國大陸生產基地未取具國土證 及房產證等對申請公司影響之評估</vt:lpstr>
      <vt:lpstr>中國大陸員工未足額投保社會保險</vt:lpstr>
      <vt:lpstr>特殊行業之適法性評估</vt:lpstr>
      <vt:lpstr>子公司身分申請上櫃之評估</vt:lpstr>
      <vt:lpstr>獨立董事資格條件</vt:lpstr>
      <vt:lpstr>未確認法人股東揭露之正確性</vt:lpstr>
      <vt:lpstr>「無形資產-專門技術」減損</vt:lpstr>
      <vt:lpstr>支付佣金相關管理機制</vt:lpstr>
      <vt:lpstr>申請公司與董事所簽訂之合約，應經董事會決議通過，並由監察人代表公司簽約</vt:lpstr>
      <vt:lpstr>董事轉讓持股超過選任時之1/2而當然解任</vt:lpstr>
      <vt:lpstr>內部控制未能有效執行</vt:lpstr>
      <vt:lpstr>PowerPoint 簡報</vt:lpstr>
      <vt:lpstr>PowerPoint 簡報</vt:lpstr>
      <vt:lpstr>PowerPoint 簡報</vt:lpstr>
      <vt:lpstr>公司使用私人帳戶交易</vt:lpstr>
      <vt:lpstr>重大採購交易以鉅額現金支付個人</vt:lpstr>
      <vt:lpstr>發行公司帳列機器設備與實體盤點內容不符</vt:lpstr>
      <vt:lpstr>發行公司銀行資料與公司內部人往來未入帳</vt:lpstr>
      <vt:lpstr>交易條件不合理</vt:lpstr>
      <vt:lpstr>重大資本支出涉及不合營業常規交易</vt:lpstr>
      <vt:lpstr>未善盡登錄興櫃前鉅額會計科目之查核</vt:lpstr>
      <vt:lpstr>與關係人簽訂重大工程合約</vt:lpstr>
      <vt:lpstr>簡報完畢</vt:lpstr>
    </vt:vector>
  </TitlesOfParts>
  <Company>OTC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subject>座談會用</dc:subject>
  <dc:creator>李淑暖</dc:creator>
  <cp:keywords>ROSE</cp:keywords>
  <cp:lastModifiedBy>吳郁馨</cp:lastModifiedBy>
  <cp:revision>3152</cp:revision>
  <cp:lastPrinted>2015-05-06T06:44:03Z</cp:lastPrinted>
  <dcterms:created xsi:type="dcterms:W3CDTF">1998-01-09T02:30:18Z</dcterms:created>
  <dcterms:modified xsi:type="dcterms:W3CDTF">2015-05-06T08:35:29Z</dcterms:modified>
</cp:coreProperties>
</file>