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7920" r:id="rId1"/>
  </p:sldMasterIdLst>
  <p:notesMasterIdLst>
    <p:notesMasterId r:id="rId37"/>
  </p:notesMasterIdLst>
  <p:handoutMasterIdLst>
    <p:handoutMasterId r:id="rId38"/>
  </p:handoutMasterIdLst>
  <p:sldIdLst>
    <p:sldId id="629" r:id="rId2"/>
    <p:sldId id="1898" r:id="rId3"/>
    <p:sldId id="1899" r:id="rId4"/>
    <p:sldId id="1901" r:id="rId5"/>
    <p:sldId id="1902" r:id="rId6"/>
    <p:sldId id="1900" r:id="rId7"/>
    <p:sldId id="1890" r:id="rId8"/>
    <p:sldId id="1891" r:id="rId9"/>
    <p:sldId id="1888" r:id="rId10"/>
    <p:sldId id="1894" r:id="rId11"/>
    <p:sldId id="1893" r:id="rId12"/>
    <p:sldId id="1578" r:id="rId13"/>
    <p:sldId id="1581" r:id="rId14"/>
    <p:sldId id="1582" r:id="rId15"/>
    <p:sldId id="1583" r:id="rId16"/>
    <p:sldId id="1584" r:id="rId17"/>
    <p:sldId id="1873" r:id="rId18"/>
    <p:sldId id="1590" r:id="rId19"/>
    <p:sldId id="1646" r:id="rId20"/>
    <p:sldId id="1647" r:id="rId21"/>
    <p:sldId id="1648" r:id="rId22"/>
    <p:sldId id="1650" r:id="rId23"/>
    <p:sldId id="1651" r:id="rId24"/>
    <p:sldId id="1874" r:id="rId25"/>
    <p:sldId id="1875" r:id="rId26"/>
    <p:sldId id="1876" r:id="rId27"/>
    <p:sldId id="1878" r:id="rId28"/>
    <p:sldId id="1653" r:id="rId29"/>
    <p:sldId id="1654" r:id="rId30"/>
    <p:sldId id="1655" r:id="rId31"/>
    <p:sldId id="1656" r:id="rId32"/>
    <p:sldId id="1657" r:id="rId33"/>
    <p:sldId id="1659" r:id="rId34"/>
    <p:sldId id="1895" r:id="rId35"/>
    <p:sldId id="1790" r:id="rId36"/>
  </p:sldIdLst>
  <p:sldSz cx="9906000" cy="6858000" type="A4"/>
  <p:notesSz cx="6797675" cy="9874250"/>
  <p:defaultTextStyle>
    <a:defPPr>
      <a:defRPr lang="zh-TW"/>
    </a:defPPr>
    <a:lvl1pPr algn="l" rtl="0" fontAlgn="base">
      <a:spcBef>
        <a:spcPct val="0"/>
      </a:spcBef>
      <a:spcAft>
        <a:spcPct val="0"/>
      </a:spcAft>
      <a:defRPr kumimoji="1" sz="3600" kern="1200">
        <a:solidFill>
          <a:schemeClr val="tx1"/>
        </a:solidFill>
        <a:latin typeface="Times New Roman" pitchFamily="18" charset="0"/>
        <a:ea typeface="新細明體" pitchFamily="18" charset="-120"/>
        <a:cs typeface="+mn-cs"/>
      </a:defRPr>
    </a:lvl1pPr>
    <a:lvl2pPr marL="457200" algn="l" rtl="0" fontAlgn="base">
      <a:spcBef>
        <a:spcPct val="0"/>
      </a:spcBef>
      <a:spcAft>
        <a:spcPct val="0"/>
      </a:spcAft>
      <a:defRPr kumimoji="1" sz="3600" kern="1200">
        <a:solidFill>
          <a:schemeClr val="tx1"/>
        </a:solidFill>
        <a:latin typeface="Times New Roman" pitchFamily="18" charset="0"/>
        <a:ea typeface="新細明體" pitchFamily="18" charset="-120"/>
        <a:cs typeface="+mn-cs"/>
      </a:defRPr>
    </a:lvl2pPr>
    <a:lvl3pPr marL="914400" algn="l" rtl="0" fontAlgn="base">
      <a:spcBef>
        <a:spcPct val="0"/>
      </a:spcBef>
      <a:spcAft>
        <a:spcPct val="0"/>
      </a:spcAft>
      <a:defRPr kumimoji="1" sz="3600" kern="1200">
        <a:solidFill>
          <a:schemeClr val="tx1"/>
        </a:solidFill>
        <a:latin typeface="Times New Roman" pitchFamily="18" charset="0"/>
        <a:ea typeface="新細明體" pitchFamily="18" charset="-120"/>
        <a:cs typeface="+mn-cs"/>
      </a:defRPr>
    </a:lvl3pPr>
    <a:lvl4pPr marL="1371600" algn="l" rtl="0" fontAlgn="base">
      <a:spcBef>
        <a:spcPct val="0"/>
      </a:spcBef>
      <a:spcAft>
        <a:spcPct val="0"/>
      </a:spcAft>
      <a:defRPr kumimoji="1" sz="3600" kern="1200">
        <a:solidFill>
          <a:schemeClr val="tx1"/>
        </a:solidFill>
        <a:latin typeface="Times New Roman" pitchFamily="18" charset="0"/>
        <a:ea typeface="新細明體" pitchFamily="18" charset="-120"/>
        <a:cs typeface="+mn-cs"/>
      </a:defRPr>
    </a:lvl4pPr>
    <a:lvl5pPr marL="1828800" algn="l" rtl="0" fontAlgn="base">
      <a:spcBef>
        <a:spcPct val="0"/>
      </a:spcBef>
      <a:spcAft>
        <a:spcPct val="0"/>
      </a:spcAft>
      <a:defRPr kumimoji="1" sz="3600" kern="1200">
        <a:solidFill>
          <a:schemeClr val="tx1"/>
        </a:solidFill>
        <a:latin typeface="Times New Roman" pitchFamily="18" charset="0"/>
        <a:ea typeface="新細明體" pitchFamily="18" charset="-120"/>
        <a:cs typeface="+mn-cs"/>
      </a:defRPr>
    </a:lvl5pPr>
    <a:lvl6pPr marL="2286000" algn="l" defTabSz="914400" rtl="0" eaLnBrk="1" latinLnBrk="0" hangingPunct="1">
      <a:defRPr kumimoji="1" sz="3600" kern="1200">
        <a:solidFill>
          <a:schemeClr val="tx1"/>
        </a:solidFill>
        <a:latin typeface="Times New Roman" pitchFamily="18" charset="0"/>
        <a:ea typeface="新細明體" pitchFamily="18" charset="-120"/>
        <a:cs typeface="+mn-cs"/>
      </a:defRPr>
    </a:lvl6pPr>
    <a:lvl7pPr marL="2743200" algn="l" defTabSz="914400" rtl="0" eaLnBrk="1" latinLnBrk="0" hangingPunct="1">
      <a:defRPr kumimoji="1" sz="3600" kern="1200">
        <a:solidFill>
          <a:schemeClr val="tx1"/>
        </a:solidFill>
        <a:latin typeface="Times New Roman" pitchFamily="18" charset="0"/>
        <a:ea typeface="新細明體" pitchFamily="18" charset="-120"/>
        <a:cs typeface="+mn-cs"/>
      </a:defRPr>
    </a:lvl7pPr>
    <a:lvl8pPr marL="3200400" algn="l" defTabSz="914400" rtl="0" eaLnBrk="1" latinLnBrk="0" hangingPunct="1">
      <a:defRPr kumimoji="1" sz="3600" kern="1200">
        <a:solidFill>
          <a:schemeClr val="tx1"/>
        </a:solidFill>
        <a:latin typeface="Times New Roman" pitchFamily="18" charset="0"/>
        <a:ea typeface="新細明體" pitchFamily="18" charset="-120"/>
        <a:cs typeface="+mn-cs"/>
      </a:defRPr>
    </a:lvl8pPr>
    <a:lvl9pPr marL="3657600" algn="l" defTabSz="914400" rtl="0" eaLnBrk="1" latinLnBrk="0" hangingPunct="1">
      <a:defRPr kumimoji="1" sz="3600" kern="1200">
        <a:solidFill>
          <a:schemeClr val="tx1"/>
        </a:solidFill>
        <a:latin typeface="Times New Roman" pitchFamily="18"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99"/>
    <a:srgbClr val="003399"/>
    <a:srgbClr val="C94307"/>
    <a:srgbClr val="FF9933"/>
    <a:srgbClr val="F4CA7E"/>
    <a:srgbClr val="FF3300"/>
    <a:srgbClr val="368D96"/>
    <a:srgbClr val="C8DAEA"/>
    <a:srgbClr val="C5E4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淺色樣式 3 - 輔色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D7AC3CCA-C797-4891-BE02-D94E43425B78}" styleName="中等深淺樣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51" autoAdjust="0"/>
    <p:restoredTop sz="98602" autoAdjust="0"/>
  </p:normalViewPr>
  <p:slideViewPr>
    <p:cSldViewPr>
      <p:cViewPr>
        <p:scale>
          <a:sx n="76" d="100"/>
          <a:sy n="76" d="100"/>
        </p:scale>
        <p:origin x="-326" y="120"/>
      </p:cViewPr>
      <p:guideLst>
        <p:guide orient="horz" pos="2160"/>
        <p:guide pos="3120"/>
      </p:guideLst>
    </p:cSldViewPr>
  </p:slideViewPr>
  <p:outlineViewPr>
    <p:cViewPr>
      <p:scale>
        <a:sx n="33" d="100"/>
        <a:sy n="33" d="100"/>
      </p:scale>
      <p:origin x="0" y="14292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90" y="672"/>
      </p:cViewPr>
      <p:guideLst>
        <p:guide orient="horz" pos="2180"/>
        <p:guide pos="293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F7BF9E-AEAC-4272-868D-A344DCCED6EA}"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zh-TW" altLang="en-US"/>
        </a:p>
      </dgm:t>
    </dgm:pt>
    <dgm:pt modelId="{53EE956D-A45E-4D20-8C7A-C50B3D9A0B45}" type="pres">
      <dgm:prSet presAssocID="{A1F7BF9E-AEAC-4272-868D-A344DCCED6EA}" presName="cycle" presStyleCnt="0">
        <dgm:presLayoutVars>
          <dgm:chMax val="1"/>
          <dgm:dir/>
          <dgm:animLvl val="ctr"/>
          <dgm:resizeHandles val="exact"/>
        </dgm:presLayoutVars>
      </dgm:prSet>
      <dgm:spPr/>
      <dgm:t>
        <a:bodyPr/>
        <a:lstStyle/>
        <a:p>
          <a:endParaRPr lang="zh-TW" altLang="en-US"/>
        </a:p>
      </dgm:t>
    </dgm:pt>
  </dgm:ptLst>
  <dgm:cxnLst>
    <dgm:cxn modelId="{CC1E262F-D357-4AD0-A4D6-59B0EF6222F7}" type="presOf" srcId="{A1F7BF9E-AEAC-4272-868D-A344DCCED6EA}" destId="{53EE956D-A45E-4D20-8C7A-C50B3D9A0B45}" srcOrd="0"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F7BF9E-AEAC-4272-868D-A344DCCED6EA}"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zh-TW" altLang="en-US"/>
        </a:p>
      </dgm:t>
    </dgm:pt>
    <dgm:pt modelId="{A3382B5F-93C6-4045-BE7F-783F77F53B47}">
      <dgm:prSet phldrT="[文字]" custT="1">
        <dgm:style>
          <a:lnRef idx="1">
            <a:schemeClr val="accent2"/>
          </a:lnRef>
          <a:fillRef idx="2">
            <a:schemeClr val="accent2"/>
          </a:fillRef>
          <a:effectRef idx="1">
            <a:schemeClr val="accent2"/>
          </a:effectRef>
          <a:fontRef idx="minor">
            <a:schemeClr val="dk1"/>
          </a:fontRef>
        </dgm:style>
      </dgm:prSet>
      <dgm:spPr/>
      <dgm:t>
        <a:bodyPr/>
        <a:lstStyle/>
        <a:p>
          <a:pPr algn="ctr" defTabSz="800100">
            <a:lnSpc>
              <a:spcPts val="2200"/>
            </a:lnSpc>
            <a:spcBef>
              <a:spcPct val="0"/>
            </a:spcBef>
            <a:spcAft>
              <a:spcPct val="35000"/>
            </a:spcAft>
          </a:pPr>
          <a:r>
            <a:rPr lang="zh-TW" altLang="en-US" sz="2000" b="0" u="sng" dirty="0" smtClean="0">
              <a:solidFill>
                <a:schemeClr val="tx1"/>
              </a:solidFill>
              <a:latin typeface="標楷體" panose="03000509000000000000" pitchFamily="65" charset="-120"/>
              <a:ea typeface="標楷體" panose="03000509000000000000" pitchFamily="65" charset="-120"/>
            </a:rPr>
            <a:t>評估重點</a:t>
          </a:r>
          <a:endParaRPr lang="en-US" altLang="zh-TW" sz="2000" b="0" u="sng" dirty="0" smtClean="0">
            <a:solidFill>
              <a:schemeClr val="tx1"/>
            </a:solidFill>
            <a:latin typeface="標楷體" panose="03000509000000000000" pitchFamily="65" charset="-120"/>
            <a:ea typeface="標楷體" panose="03000509000000000000" pitchFamily="65" charset="-120"/>
          </a:endParaRPr>
        </a:p>
        <a:p>
          <a:pPr marL="273050" indent="-273050" algn="l" defTabSz="800100">
            <a:lnSpc>
              <a:spcPts val="2300"/>
            </a:lnSpc>
            <a:spcBef>
              <a:spcPts val="600"/>
            </a:spcBef>
            <a:spcAft>
              <a:spcPts val="600"/>
            </a:spcAft>
          </a:pPr>
          <a:r>
            <a:rPr lang="en-US" altLang="zh-TW" sz="2000" b="0" dirty="0" smtClean="0">
              <a:solidFill>
                <a:schemeClr val="tx1"/>
              </a:solidFill>
              <a:latin typeface="標楷體" panose="03000509000000000000" pitchFamily="65" charset="-120"/>
              <a:ea typeface="標楷體" panose="03000509000000000000" pitchFamily="65" charset="-120"/>
            </a:rPr>
            <a:t>1.</a:t>
          </a:r>
          <a:r>
            <a:rPr lang="zh-TW" altLang="en-US" sz="2000" b="0" dirty="0" smtClean="0">
              <a:solidFill>
                <a:schemeClr val="tx1"/>
              </a:solidFill>
              <a:latin typeface="標楷體" panose="03000509000000000000" pitchFamily="65" charset="-120"/>
              <a:ea typeface="標楷體" panose="03000509000000000000" pitchFamily="65" charset="-120"/>
            </a:rPr>
            <a:t>瞭解申請公司合併應收帳款週轉天數增加之原因、逾期情形及帳款收回可能性、暨帳款具體控管及保全措施</a:t>
          </a:r>
          <a:r>
            <a:rPr lang="zh-TW" altLang="zh-TW" sz="2000" b="0" dirty="0" smtClean="0">
              <a:solidFill>
                <a:schemeClr val="tx1"/>
              </a:solidFill>
              <a:latin typeface="標楷體" panose="03000509000000000000" pitchFamily="65" charset="-120"/>
              <a:ea typeface="標楷體" panose="03000509000000000000" pitchFamily="65" charset="-120"/>
            </a:rPr>
            <a:t>。</a:t>
          </a:r>
          <a:endParaRPr lang="en-US" altLang="zh-TW" sz="2000" b="0" dirty="0" smtClean="0">
            <a:solidFill>
              <a:schemeClr val="tx1"/>
            </a:solidFill>
            <a:latin typeface="標楷體" panose="03000509000000000000" pitchFamily="65" charset="-120"/>
            <a:ea typeface="標楷體" panose="03000509000000000000" pitchFamily="65" charset="-120"/>
          </a:endParaRPr>
        </a:p>
        <a:p>
          <a:pPr marL="273050" indent="-273050" algn="l" defTabSz="800100">
            <a:lnSpc>
              <a:spcPts val="2300"/>
            </a:lnSpc>
            <a:spcBef>
              <a:spcPts val="600"/>
            </a:spcBef>
            <a:spcAft>
              <a:spcPts val="600"/>
            </a:spcAft>
          </a:pPr>
          <a:r>
            <a:rPr lang="en-US" altLang="zh-TW" sz="2000" b="0" dirty="0" smtClean="0">
              <a:solidFill>
                <a:schemeClr val="tx1"/>
              </a:solidFill>
              <a:latin typeface="標楷體" panose="03000509000000000000" pitchFamily="65" charset="-120"/>
              <a:ea typeface="標楷體" panose="03000509000000000000" pitchFamily="65" charset="-120"/>
            </a:rPr>
            <a:t>2.</a:t>
          </a:r>
          <a:r>
            <a:rPr lang="zh-TW" altLang="en-US" sz="2000" b="0" dirty="0" smtClean="0">
              <a:solidFill>
                <a:schemeClr val="tx1"/>
              </a:solidFill>
              <a:latin typeface="標楷體" panose="03000509000000000000" pitchFamily="65" charset="-120"/>
              <a:ea typeface="標楷體" panose="03000509000000000000" pitchFamily="65" charset="-120"/>
            </a:rPr>
            <a:t>瞭解申請公司合併存貨週轉天數增加之原因及合理性、存貨去化之可行性及存貨備抵跌價損失合理性，暨產銷控管之具體改善措施</a:t>
          </a:r>
          <a:r>
            <a:rPr lang="zh-TW" altLang="zh-TW" sz="2000" b="0" dirty="0" smtClean="0">
              <a:solidFill>
                <a:schemeClr val="tx1"/>
              </a:solidFill>
              <a:latin typeface="標楷體" panose="03000509000000000000" pitchFamily="65" charset="-120"/>
              <a:ea typeface="標楷體" panose="03000509000000000000" pitchFamily="65" charset="-120"/>
            </a:rPr>
            <a:t>。</a:t>
          </a:r>
          <a:endParaRPr lang="en-US" altLang="zh-TW" sz="2000" b="0" dirty="0" smtClean="0">
            <a:solidFill>
              <a:schemeClr val="tx1"/>
            </a:solidFill>
            <a:latin typeface="標楷體" panose="03000509000000000000" pitchFamily="65" charset="-120"/>
            <a:ea typeface="標楷體" panose="03000509000000000000" pitchFamily="65" charset="-120"/>
          </a:endParaRPr>
        </a:p>
        <a:p>
          <a:pPr marL="273050" indent="-273050">
            <a:lnSpc>
              <a:spcPts val="2300"/>
            </a:lnSpc>
            <a:spcBef>
              <a:spcPts val="600"/>
            </a:spcBef>
            <a:spcAft>
              <a:spcPts val="600"/>
            </a:spcAft>
          </a:pPr>
          <a:r>
            <a:rPr lang="en-US" altLang="zh-TW" sz="2000" b="0" dirty="0" smtClean="0">
              <a:solidFill>
                <a:schemeClr val="tx1"/>
              </a:solidFill>
              <a:latin typeface="標楷體" panose="03000509000000000000" pitchFamily="65" charset="-120"/>
              <a:ea typeface="標楷體" panose="03000509000000000000" pitchFamily="65" charset="-120"/>
            </a:rPr>
            <a:t>3.</a:t>
          </a:r>
          <a:r>
            <a:rPr lang="zh-TW" altLang="en-US" sz="2000" b="0" dirty="0" smtClean="0">
              <a:solidFill>
                <a:schemeClr val="tx1"/>
              </a:solidFill>
              <a:latin typeface="標楷體" panose="03000509000000000000" pitchFamily="65" charset="-120"/>
              <a:ea typeface="標楷體" panose="03000509000000000000" pitchFamily="65" charset="-120"/>
            </a:rPr>
            <a:t>推薦證券商應就申請</a:t>
          </a:r>
          <a:r>
            <a:rPr lang="zh-TW" altLang="en-US" sz="2000" b="1" dirty="0" smtClean="0">
              <a:solidFill>
                <a:srgbClr val="FF0000"/>
              </a:solidFill>
              <a:latin typeface="標楷體" panose="03000509000000000000" pitchFamily="65" charset="-120"/>
              <a:ea typeface="標楷體" panose="03000509000000000000" pitchFamily="65" charset="-120"/>
            </a:rPr>
            <a:t>公司所提上述措施之可行性及是否落實執行</a:t>
          </a:r>
          <a:r>
            <a:rPr lang="zh-TW" altLang="en-US" sz="2000" b="0" dirty="0" smtClean="0">
              <a:solidFill>
                <a:schemeClr val="tx1"/>
              </a:solidFill>
              <a:latin typeface="標楷體" panose="03000509000000000000" pitchFamily="65" charset="-120"/>
              <a:ea typeface="標楷體" panose="03000509000000000000" pitchFamily="65" charset="-120"/>
            </a:rPr>
            <a:t>，暨其效益等事項予以評估。</a:t>
          </a:r>
          <a:endParaRPr lang="en-US" altLang="zh-TW" sz="2000" b="0" dirty="0" smtClean="0">
            <a:solidFill>
              <a:schemeClr val="tx1"/>
            </a:solidFill>
            <a:latin typeface="標楷體" panose="03000509000000000000" pitchFamily="65" charset="-120"/>
            <a:ea typeface="標楷體" panose="03000509000000000000" pitchFamily="65" charset="-120"/>
          </a:endParaRPr>
        </a:p>
        <a:p>
          <a:pPr marL="273050" indent="-273050" algn="l" defTabSz="800100">
            <a:lnSpc>
              <a:spcPts val="2300"/>
            </a:lnSpc>
            <a:spcBef>
              <a:spcPts val="600"/>
            </a:spcBef>
            <a:spcAft>
              <a:spcPts val="600"/>
            </a:spcAft>
          </a:pPr>
          <a:r>
            <a:rPr lang="en-US" altLang="zh-TW" sz="2000" b="0" dirty="0" smtClean="0">
              <a:solidFill>
                <a:schemeClr val="tx1"/>
              </a:solidFill>
              <a:latin typeface="標楷體" panose="03000509000000000000" pitchFamily="65" charset="-120"/>
              <a:ea typeface="標楷體" panose="03000509000000000000" pitchFamily="65" charset="-120"/>
            </a:rPr>
            <a:t>4.</a:t>
          </a:r>
          <a:r>
            <a:rPr lang="zh-TW" altLang="en-US" sz="2000" b="0" dirty="0" smtClean="0">
              <a:solidFill>
                <a:schemeClr val="tx1"/>
              </a:solidFill>
              <a:latin typeface="標楷體" panose="03000509000000000000" pitchFamily="65" charset="-120"/>
              <a:ea typeface="標楷體" panose="03000509000000000000" pitchFamily="65" charset="-120"/>
            </a:rPr>
            <a:t>瞭解申請公司</a:t>
          </a:r>
          <a:r>
            <a:rPr lang="zh-TW" altLang="en-US" sz="2000" b="1" dirty="0" smtClean="0">
              <a:solidFill>
                <a:srgbClr val="FF0000"/>
              </a:solidFill>
              <a:latin typeface="標楷體" panose="03000509000000000000" pitchFamily="65" charset="-120"/>
              <a:ea typeface="標楷體" panose="03000509000000000000" pitchFamily="65" charset="-120"/>
            </a:rPr>
            <a:t>營運活動現金流量呈淨流出</a:t>
          </a:r>
          <a:r>
            <a:rPr lang="zh-TW" altLang="en-US" sz="2000" b="0" dirty="0" smtClean="0">
              <a:solidFill>
                <a:schemeClr val="tx1"/>
              </a:solidFill>
              <a:latin typeface="標楷體" panose="03000509000000000000" pitchFamily="65" charset="-120"/>
              <a:ea typeface="標楷體" panose="03000509000000000000" pitchFamily="65" charset="-120"/>
            </a:rPr>
            <a:t>之原因及其未來改善營運活動現金流量之具體因應措施</a:t>
          </a:r>
          <a:r>
            <a:rPr lang="zh-TW" altLang="zh-TW" sz="2000" b="0" dirty="0" smtClean="0">
              <a:solidFill>
                <a:schemeClr val="tx1"/>
              </a:solidFill>
              <a:latin typeface="標楷體" panose="03000509000000000000" pitchFamily="65" charset="-120"/>
              <a:ea typeface="標楷體" panose="03000509000000000000" pitchFamily="65" charset="-120"/>
            </a:rPr>
            <a:t>。</a:t>
          </a:r>
          <a:r>
            <a:rPr lang="zh-TW" altLang="en-US" sz="2000" b="0" dirty="0" smtClean="0">
              <a:solidFill>
                <a:schemeClr val="tx1"/>
              </a:solidFill>
              <a:latin typeface="標楷體" panose="03000509000000000000" pitchFamily="65" charset="-120"/>
              <a:ea typeface="標楷體" panose="03000509000000000000" pitchFamily="65" charset="-120"/>
            </a:rPr>
            <a:t>另推薦證券商應就該公司銀行借款還款計劃及營運週轉能力予以評估</a:t>
          </a:r>
          <a:r>
            <a:rPr lang="zh-TW" altLang="zh-TW" sz="2000" b="0" dirty="0" smtClean="0">
              <a:solidFill>
                <a:schemeClr val="tx1"/>
              </a:solidFill>
              <a:latin typeface="標楷體" panose="03000509000000000000" pitchFamily="65" charset="-120"/>
              <a:ea typeface="標楷體" panose="03000509000000000000" pitchFamily="65" charset="-120"/>
            </a:rPr>
            <a:t>。</a:t>
          </a:r>
          <a:endParaRPr lang="en-US" altLang="zh-TW" sz="2000" b="0" dirty="0" smtClean="0">
            <a:solidFill>
              <a:schemeClr val="tx1"/>
            </a:solidFill>
            <a:latin typeface="標楷體" panose="03000509000000000000" pitchFamily="65" charset="-120"/>
            <a:ea typeface="標楷體" panose="03000509000000000000" pitchFamily="65" charset="-120"/>
          </a:endParaRPr>
        </a:p>
      </dgm:t>
    </dgm:pt>
    <dgm:pt modelId="{E3930AA5-E636-41CE-8C99-903ED5A1ED99}" type="sibTrans" cxnId="{C08F7A6B-1F62-482F-A728-DC430CC68AC4}">
      <dgm:prSet/>
      <dgm:spPr/>
      <dgm:t>
        <a:bodyPr/>
        <a:lstStyle/>
        <a:p>
          <a:endParaRPr lang="zh-TW" altLang="en-US"/>
        </a:p>
      </dgm:t>
    </dgm:pt>
    <dgm:pt modelId="{F4F01DCF-CF06-4F7A-9603-26B91DA8A102}" type="parTrans" cxnId="{C08F7A6B-1F62-482F-A728-DC430CC68AC4}">
      <dgm:prSet/>
      <dgm:spPr/>
      <dgm:t>
        <a:bodyPr/>
        <a:lstStyle/>
        <a:p>
          <a:endParaRPr lang="zh-TW" altLang="en-US"/>
        </a:p>
      </dgm:t>
    </dgm:pt>
    <dgm:pt modelId="{4F828EF3-187E-4F6B-A1DE-FC64B4BCBF32}">
      <dgm:prSet phldrT="[文字]" custT="1"/>
      <dgm:spPr>
        <a:solidFill>
          <a:schemeClr val="accent4">
            <a:lumMod val="60000"/>
            <a:lumOff val="40000"/>
          </a:schemeClr>
        </a:solidFill>
        <a:effectLst>
          <a:outerShdw blurRad="50800" dist="38100" dir="2700000" algn="tl" rotWithShape="0">
            <a:prstClr val="black">
              <a:alpha val="40000"/>
            </a:prstClr>
          </a:outerShdw>
        </a:effectLst>
      </dgm:spPr>
      <dgm:t>
        <a:bodyPr/>
        <a:lstStyle/>
        <a:p>
          <a:pPr marL="0" marR="0" indent="0" algn="just" defTabSz="914400" eaLnBrk="1" fontAlgn="auto" latinLnBrk="0" hangingPunct="1">
            <a:lnSpc>
              <a:spcPct val="100000"/>
            </a:lnSpc>
            <a:spcBef>
              <a:spcPts val="0"/>
            </a:spcBef>
            <a:spcAft>
              <a:spcPts val="0"/>
            </a:spcAft>
            <a:buClrTx/>
            <a:buSzTx/>
            <a:buFontTx/>
            <a:buNone/>
            <a:tabLst/>
            <a:defRPr/>
          </a:pPr>
          <a:r>
            <a:rPr lang="zh-TW" altLang="en-US" sz="2000" baseline="0" dirty="0" smtClean="0">
              <a:solidFill>
                <a:schemeClr val="tx1"/>
              </a:solidFill>
              <a:latin typeface="標楷體" panose="03000509000000000000" pitchFamily="65" charset="-120"/>
              <a:ea typeface="標楷體" panose="03000509000000000000" pitchFamily="65" charset="-120"/>
            </a:rPr>
            <a:t>申請公司合併</a:t>
          </a:r>
          <a:r>
            <a:rPr lang="zh-TW" altLang="en-US" sz="2000" b="1" baseline="0" dirty="0" smtClean="0">
              <a:solidFill>
                <a:schemeClr val="tx1"/>
              </a:solidFill>
              <a:latin typeface="標楷體" panose="03000509000000000000" pitchFamily="65" charset="-120"/>
              <a:ea typeface="標楷體" panose="03000509000000000000" pitchFamily="65" charset="-120"/>
            </a:rPr>
            <a:t>應收帳款逾期情況嚴重</a:t>
          </a:r>
          <a:r>
            <a:rPr lang="zh-TW" altLang="en-US" sz="2000" baseline="0" dirty="0" smtClean="0">
              <a:solidFill>
                <a:schemeClr val="tx1"/>
              </a:solidFill>
              <a:latin typeface="標楷體" panose="03000509000000000000" pitchFamily="65" charset="-120"/>
              <a:ea typeface="標楷體" panose="03000509000000000000" pitchFamily="65" charset="-120"/>
            </a:rPr>
            <a:t>、</a:t>
          </a:r>
          <a:r>
            <a:rPr lang="zh-TW" altLang="en-US" sz="2000" b="1" baseline="0" dirty="0" smtClean="0">
              <a:solidFill>
                <a:schemeClr val="tx1"/>
              </a:solidFill>
              <a:latin typeface="標楷體" panose="03000509000000000000" pitchFamily="65" charset="-120"/>
              <a:ea typeface="標楷體" panose="03000509000000000000" pitchFamily="65" charset="-120"/>
            </a:rPr>
            <a:t>存貨備貨金額過高且去化不佳，</a:t>
          </a:r>
          <a:r>
            <a:rPr lang="zh-TW" altLang="en-US" sz="2000" baseline="0" dirty="0" smtClean="0">
              <a:solidFill>
                <a:schemeClr val="tx1"/>
              </a:solidFill>
              <a:latin typeface="標楷體" panose="03000509000000000000" pitchFamily="65" charset="-120"/>
              <a:ea typeface="標楷體" panose="03000509000000000000" pitchFamily="65" charset="-120"/>
            </a:rPr>
            <a:t>造成應收帳款及存貨週轉天數大幅增加</a:t>
          </a:r>
          <a:r>
            <a:rPr lang="zh-TW" altLang="en-US" sz="2000" dirty="0" smtClean="0">
              <a:solidFill>
                <a:schemeClr val="tx1"/>
              </a:solidFill>
              <a:latin typeface="標楷體" panose="03000509000000000000" pitchFamily="65" charset="-120"/>
              <a:ea typeface="標楷體" panose="03000509000000000000" pitchFamily="65" charset="-120"/>
            </a:rPr>
            <a:t>，且</a:t>
          </a:r>
          <a:r>
            <a:rPr lang="zh-TW" altLang="en-US" sz="2000" baseline="0" dirty="0" smtClean="0">
              <a:solidFill>
                <a:schemeClr val="tx1"/>
              </a:solidFill>
              <a:latin typeface="標楷體" panose="03000509000000000000" pitchFamily="65" charset="-120"/>
              <a:ea typeface="標楷體" panose="03000509000000000000" pitchFamily="65" charset="-120"/>
            </a:rPr>
            <a:t>申請年度截至最近期</a:t>
          </a:r>
          <a:r>
            <a:rPr lang="zh-TW" altLang="en-US" sz="2000" b="1" baseline="0" dirty="0" smtClean="0">
              <a:solidFill>
                <a:schemeClr val="tx1"/>
              </a:solidFill>
              <a:latin typeface="標楷體" panose="03000509000000000000" pitchFamily="65" charset="-120"/>
              <a:ea typeface="標楷體" panose="03000509000000000000" pitchFamily="65" charset="-120"/>
            </a:rPr>
            <a:t>營運活動之現金流量呈淨現金流出</a:t>
          </a:r>
          <a:r>
            <a:rPr lang="zh-TW" altLang="en-US" sz="2000" baseline="0" dirty="0" smtClean="0">
              <a:solidFill>
                <a:schemeClr val="tx1"/>
              </a:solidFill>
              <a:latin typeface="標楷體" panose="03000509000000000000" pitchFamily="65" charset="-120"/>
              <a:ea typeface="標楷體" panose="03000509000000000000" pitchFamily="65" charset="-120"/>
            </a:rPr>
            <a:t>。</a:t>
          </a:r>
          <a:endParaRPr lang="en-US" altLang="zh-TW" sz="2000" baseline="0" dirty="0" smtClean="0">
            <a:solidFill>
              <a:schemeClr val="tx1"/>
            </a:solidFill>
            <a:latin typeface="標楷體" panose="03000509000000000000" pitchFamily="65" charset="-120"/>
            <a:ea typeface="標楷體" panose="03000509000000000000" pitchFamily="65" charset="-120"/>
          </a:endParaRPr>
        </a:p>
      </dgm:t>
    </dgm:pt>
    <dgm:pt modelId="{D721C357-FB81-4712-BC15-7D61EACC52ED}" type="sibTrans" cxnId="{F88DD161-F94D-404B-803B-64AD72C1621F}">
      <dgm:prSet/>
      <dgm:spPr/>
      <dgm:t>
        <a:bodyPr/>
        <a:lstStyle/>
        <a:p>
          <a:endParaRPr lang="zh-TW" altLang="en-US"/>
        </a:p>
      </dgm:t>
    </dgm:pt>
    <dgm:pt modelId="{97104284-3030-41AD-A944-0A561696D6BD}" type="parTrans" cxnId="{F88DD161-F94D-404B-803B-64AD72C1621F}">
      <dgm:prSet>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zh-TW" altLang="en-US"/>
        </a:p>
      </dgm:t>
    </dgm:pt>
    <dgm:pt modelId="{53EE956D-A45E-4D20-8C7A-C50B3D9A0B45}" type="pres">
      <dgm:prSet presAssocID="{A1F7BF9E-AEAC-4272-868D-A344DCCED6EA}" presName="cycle" presStyleCnt="0">
        <dgm:presLayoutVars>
          <dgm:chMax val="1"/>
          <dgm:dir/>
          <dgm:animLvl val="ctr"/>
          <dgm:resizeHandles val="exact"/>
        </dgm:presLayoutVars>
      </dgm:prSet>
      <dgm:spPr/>
      <dgm:t>
        <a:bodyPr/>
        <a:lstStyle/>
        <a:p>
          <a:endParaRPr lang="zh-TW" altLang="en-US"/>
        </a:p>
      </dgm:t>
    </dgm:pt>
    <dgm:pt modelId="{E538B157-66BE-4950-A0CB-6AF0E3AC179A}" type="pres">
      <dgm:prSet presAssocID="{A3382B5F-93C6-4045-BE7F-783F77F53B47}" presName="centerShape" presStyleLbl="node0" presStyleIdx="0" presStyleCnt="1" custScaleX="311101" custScaleY="128861" custLinFactNeighborX="-1162" custLinFactNeighborY="-4680"/>
      <dgm:spPr>
        <a:prstGeom prst="flowChartAlternateProcess">
          <a:avLst/>
        </a:prstGeom>
      </dgm:spPr>
      <dgm:t>
        <a:bodyPr/>
        <a:lstStyle/>
        <a:p>
          <a:endParaRPr lang="zh-TW" altLang="en-US"/>
        </a:p>
      </dgm:t>
    </dgm:pt>
    <dgm:pt modelId="{9C99E85D-51A0-481A-A71F-3BE07654D266}" type="pres">
      <dgm:prSet presAssocID="{97104284-3030-41AD-A944-0A561696D6BD}" presName="parTrans" presStyleLbl="bgSibTrans2D1" presStyleIdx="0" presStyleCnt="1" custAng="59477" custScaleX="50288" custScaleY="77104" custLinFactNeighborX="-3212" custLinFactNeighborY="53622" custRadScaleRad="40317"/>
      <dgm:spPr/>
      <dgm:t>
        <a:bodyPr/>
        <a:lstStyle/>
        <a:p>
          <a:endParaRPr lang="zh-TW" altLang="en-US"/>
        </a:p>
      </dgm:t>
    </dgm:pt>
    <dgm:pt modelId="{19B8D59E-2065-418B-993A-8A835DA8B26B}" type="pres">
      <dgm:prSet presAssocID="{4F828EF3-187E-4F6B-A1DE-FC64B4BCBF32}" presName="node" presStyleLbl="node1" presStyleIdx="0" presStyleCnt="1" custScaleX="319221" custScaleY="69411" custRadScaleRad="92584" custRadScaleInc="-1093">
        <dgm:presLayoutVars>
          <dgm:bulletEnabled val="1"/>
        </dgm:presLayoutVars>
      </dgm:prSet>
      <dgm:spPr>
        <a:prstGeom prst="flowChartAlternateProcess">
          <a:avLst/>
        </a:prstGeom>
      </dgm:spPr>
      <dgm:t>
        <a:bodyPr/>
        <a:lstStyle/>
        <a:p>
          <a:endParaRPr lang="zh-TW" altLang="en-US"/>
        </a:p>
      </dgm:t>
    </dgm:pt>
  </dgm:ptLst>
  <dgm:cxnLst>
    <dgm:cxn modelId="{F88DD161-F94D-404B-803B-64AD72C1621F}" srcId="{A3382B5F-93C6-4045-BE7F-783F77F53B47}" destId="{4F828EF3-187E-4F6B-A1DE-FC64B4BCBF32}" srcOrd="0" destOrd="0" parTransId="{97104284-3030-41AD-A944-0A561696D6BD}" sibTransId="{D721C357-FB81-4712-BC15-7D61EACC52ED}"/>
    <dgm:cxn modelId="{C08F7A6B-1F62-482F-A728-DC430CC68AC4}" srcId="{A1F7BF9E-AEAC-4272-868D-A344DCCED6EA}" destId="{A3382B5F-93C6-4045-BE7F-783F77F53B47}" srcOrd="0" destOrd="0" parTransId="{F4F01DCF-CF06-4F7A-9603-26B91DA8A102}" sibTransId="{E3930AA5-E636-41CE-8C99-903ED5A1ED99}"/>
    <dgm:cxn modelId="{E50D6E69-19ED-4BEF-9AA1-17714D3D4FAE}" type="presOf" srcId="{A3382B5F-93C6-4045-BE7F-783F77F53B47}" destId="{E538B157-66BE-4950-A0CB-6AF0E3AC179A}" srcOrd="0" destOrd="0" presId="urn:microsoft.com/office/officeart/2005/8/layout/radial4"/>
    <dgm:cxn modelId="{7A6B7096-2362-4DA8-A735-2EEE402A96F1}" type="presOf" srcId="{4F828EF3-187E-4F6B-A1DE-FC64B4BCBF32}" destId="{19B8D59E-2065-418B-993A-8A835DA8B26B}" srcOrd="0" destOrd="0" presId="urn:microsoft.com/office/officeart/2005/8/layout/radial4"/>
    <dgm:cxn modelId="{DECB43E4-8E37-4ABF-B967-ACC92CC96E17}" type="presOf" srcId="{97104284-3030-41AD-A944-0A561696D6BD}" destId="{9C99E85D-51A0-481A-A71F-3BE07654D266}" srcOrd="0" destOrd="0" presId="urn:microsoft.com/office/officeart/2005/8/layout/radial4"/>
    <dgm:cxn modelId="{9ECB6820-CD57-41FE-A9C5-ADD9C951508A}" type="presOf" srcId="{A1F7BF9E-AEAC-4272-868D-A344DCCED6EA}" destId="{53EE956D-A45E-4D20-8C7A-C50B3D9A0B45}" srcOrd="0" destOrd="0" presId="urn:microsoft.com/office/officeart/2005/8/layout/radial4"/>
    <dgm:cxn modelId="{6364D6FA-64BB-47DC-A1DA-CB218DB01485}" type="presParOf" srcId="{53EE956D-A45E-4D20-8C7A-C50B3D9A0B45}" destId="{E538B157-66BE-4950-A0CB-6AF0E3AC179A}" srcOrd="0" destOrd="0" presId="urn:microsoft.com/office/officeart/2005/8/layout/radial4"/>
    <dgm:cxn modelId="{AFE64097-557A-4E19-97F3-AF417DDED766}" type="presParOf" srcId="{53EE956D-A45E-4D20-8C7A-C50B3D9A0B45}" destId="{9C99E85D-51A0-481A-A71F-3BE07654D266}" srcOrd="1" destOrd="0" presId="urn:microsoft.com/office/officeart/2005/8/layout/radial4"/>
    <dgm:cxn modelId="{DD1B811F-7839-4CC3-BA26-BB363B90A4F5}" type="presParOf" srcId="{53EE956D-A45E-4D20-8C7A-C50B3D9A0B45}" destId="{19B8D59E-2065-418B-993A-8A835DA8B26B}" srcOrd="2" destOrd="0" presId="urn:microsoft.com/office/officeart/2005/8/layout/radial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1F7BF9E-AEAC-4272-868D-A344DCCED6EA}"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zh-TW" altLang="en-US"/>
        </a:p>
      </dgm:t>
    </dgm:pt>
    <dgm:pt modelId="{53EE956D-A45E-4D20-8C7A-C50B3D9A0B45}" type="pres">
      <dgm:prSet presAssocID="{A1F7BF9E-AEAC-4272-868D-A344DCCED6EA}" presName="cycle" presStyleCnt="0">
        <dgm:presLayoutVars>
          <dgm:chMax val="1"/>
          <dgm:dir/>
          <dgm:animLvl val="ctr"/>
          <dgm:resizeHandles val="exact"/>
        </dgm:presLayoutVars>
      </dgm:prSet>
      <dgm:spPr/>
      <dgm:t>
        <a:bodyPr/>
        <a:lstStyle/>
        <a:p>
          <a:endParaRPr lang="zh-TW" altLang="en-US"/>
        </a:p>
      </dgm:t>
    </dgm:pt>
  </dgm:ptLst>
  <dgm:cxnLst>
    <dgm:cxn modelId="{D54B4371-3E2E-4DCA-B400-2CD001956525}" type="presOf" srcId="{A1F7BF9E-AEAC-4272-868D-A344DCCED6EA}" destId="{53EE956D-A45E-4D20-8C7A-C50B3D9A0B45}" srcOrd="0"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1F7BF9E-AEAC-4272-868D-A344DCCED6EA}"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zh-TW" altLang="en-US"/>
        </a:p>
      </dgm:t>
    </dgm:pt>
    <dgm:pt modelId="{4F828EF3-187E-4F6B-A1DE-FC64B4BCBF32}">
      <dgm:prSet phldrT="[文字]" custT="1">
        <dgm:style>
          <a:lnRef idx="1">
            <a:schemeClr val="accent4"/>
          </a:lnRef>
          <a:fillRef idx="2">
            <a:schemeClr val="accent4"/>
          </a:fillRef>
          <a:effectRef idx="1">
            <a:schemeClr val="accent4"/>
          </a:effectRef>
          <a:fontRef idx="minor">
            <a:schemeClr val="dk1"/>
          </a:fontRef>
        </dgm:style>
      </dgm:prSet>
      <dgm:spPr>
        <a:solidFill>
          <a:schemeClr val="accent4">
            <a:lumMod val="60000"/>
            <a:lumOff val="40000"/>
          </a:schemeClr>
        </a:solidFill>
      </dgm:spPr>
      <dgm:t>
        <a:bodyPr/>
        <a:lstStyle/>
        <a:p>
          <a:pPr algn="ctr">
            <a:spcAft>
              <a:spcPts val="300"/>
            </a:spcAft>
          </a:pPr>
          <a:r>
            <a:rPr lang="zh-TW" sz="2000" baseline="0" dirty="0" smtClean="0">
              <a:solidFill>
                <a:schemeClr val="tx1"/>
              </a:solidFill>
              <a:latin typeface="標楷體" panose="03000509000000000000" pitchFamily="65" charset="-120"/>
              <a:ea typeface="標楷體" panose="03000509000000000000" pitchFamily="65" charset="-120"/>
            </a:rPr>
            <a:t>中國地方政府考量招商等</a:t>
          </a:r>
          <a:r>
            <a:rPr lang="zh-TW" altLang="en-US" sz="2000" baseline="0" dirty="0" smtClean="0">
              <a:solidFill>
                <a:schemeClr val="tx1"/>
              </a:solidFill>
              <a:latin typeface="標楷體" panose="03000509000000000000" pitchFamily="65" charset="-120"/>
              <a:ea typeface="標楷體" panose="03000509000000000000" pitchFamily="65" charset="-120"/>
            </a:rPr>
            <a:t>地方自治</a:t>
          </a:r>
          <a:r>
            <a:rPr lang="zh-TW" sz="2000" baseline="0" dirty="0" smtClean="0">
              <a:solidFill>
                <a:schemeClr val="tx1"/>
              </a:solidFill>
              <a:latin typeface="標楷體" panose="03000509000000000000" pitchFamily="65" charset="-120"/>
              <a:ea typeface="標楷體" panose="03000509000000000000" pitchFamily="65" charset="-120"/>
            </a:rPr>
            <a:t>因素，</a:t>
          </a:r>
          <a:endParaRPr lang="en-US" altLang="zh-TW" sz="2000" baseline="0" dirty="0" smtClean="0">
            <a:solidFill>
              <a:schemeClr val="tx1"/>
            </a:solidFill>
            <a:latin typeface="標楷體" panose="03000509000000000000" pitchFamily="65" charset="-120"/>
            <a:ea typeface="標楷體" panose="03000509000000000000" pitchFamily="65" charset="-120"/>
          </a:endParaRPr>
        </a:p>
        <a:p>
          <a:pPr algn="ctr">
            <a:spcAft>
              <a:spcPts val="300"/>
            </a:spcAft>
          </a:pPr>
          <a:r>
            <a:rPr lang="zh-TW" altLang="en-US" sz="2000" baseline="0" dirty="0" smtClean="0">
              <a:solidFill>
                <a:schemeClr val="tx1"/>
              </a:solidFill>
              <a:latin typeface="標楷體" panose="03000509000000000000" pitchFamily="65" charset="-120"/>
              <a:ea typeface="標楷體" panose="03000509000000000000" pitchFamily="65" charset="-120"/>
            </a:rPr>
            <a:t>僅要求公司</a:t>
          </a:r>
          <a:r>
            <a:rPr lang="zh-TW" altLang="en-US" sz="2000" b="1" baseline="0" dirty="0" smtClean="0">
              <a:solidFill>
                <a:schemeClr val="tx1"/>
              </a:solidFill>
              <a:latin typeface="標楷體" panose="03000509000000000000" pitchFamily="65" charset="-120"/>
              <a:ea typeface="標楷體" panose="03000509000000000000" pitchFamily="65" charset="-120"/>
            </a:rPr>
            <a:t>依當地平均工資</a:t>
          </a:r>
          <a:r>
            <a:rPr lang="zh-TW" altLang="en-US" sz="2000" b="0" baseline="0" dirty="0" smtClean="0">
              <a:solidFill>
                <a:schemeClr val="tx1"/>
              </a:solidFill>
              <a:latin typeface="標楷體" panose="03000509000000000000" pitchFamily="65" charset="-120"/>
              <a:ea typeface="標楷體" panose="03000509000000000000" pitchFamily="65" charset="-120"/>
            </a:rPr>
            <a:t>及</a:t>
          </a:r>
          <a:r>
            <a:rPr lang="zh-TW" altLang="en-US" sz="2000" b="1" baseline="0" dirty="0" smtClean="0">
              <a:solidFill>
                <a:schemeClr val="tx1"/>
              </a:solidFill>
              <a:latin typeface="標楷體" panose="03000509000000000000" pitchFamily="65" charset="-120"/>
              <a:ea typeface="標楷體" panose="03000509000000000000" pitchFamily="65" charset="-120"/>
            </a:rPr>
            <a:t>部份員工人數</a:t>
          </a:r>
          <a:r>
            <a:rPr lang="zh-TW" altLang="en-US" sz="2000" baseline="0" dirty="0" smtClean="0">
              <a:solidFill>
                <a:schemeClr val="tx1"/>
              </a:solidFill>
              <a:latin typeface="標楷體" panose="03000509000000000000" pitchFamily="65" charset="-120"/>
              <a:ea typeface="標楷體" panose="03000509000000000000" pitchFamily="65" charset="-120"/>
            </a:rPr>
            <a:t>投保及繳納</a:t>
          </a:r>
          <a:r>
            <a:rPr lang="zh-TW" sz="2000" baseline="0" dirty="0" smtClean="0">
              <a:solidFill>
                <a:schemeClr val="tx1"/>
              </a:solidFill>
              <a:latin typeface="標楷體" panose="03000509000000000000" pitchFamily="65" charset="-120"/>
              <a:ea typeface="標楷體" panose="03000509000000000000" pitchFamily="65" charset="-120"/>
            </a:rPr>
            <a:t>五險一金</a:t>
          </a:r>
          <a:r>
            <a:rPr lang="zh-TW" altLang="en-US" sz="2000" baseline="0" dirty="0" smtClean="0">
              <a:solidFill>
                <a:schemeClr val="tx1"/>
              </a:solidFill>
              <a:latin typeface="標楷體" panose="03000509000000000000" pitchFamily="65" charset="-120"/>
              <a:ea typeface="標楷體" panose="03000509000000000000" pitchFamily="65" charset="-120"/>
            </a:rPr>
            <a:t>。</a:t>
          </a:r>
          <a:endParaRPr lang="en-US" altLang="zh-TW" sz="2000" baseline="0" dirty="0" smtClean="0">
            <a:solidFill>
              <a:schemeClr val="tx1"/>
            </a:solidFill>
            <a:latin typeface="標楷體" panose="03000509000000000000" pitchFamily="65" charset="-120"/>
            <a:ea typeface="標楷體" panose="03000509000000000000" pitchFamily="65" charset="-120"/>
          </a:endParaRPr>
        </a:p>
      </dgm:t>
    </dgm:pt>
    <dgm:pt modelId="{97104284-3030-41AD-A944-0A561696D6BD}" type="parTrans" cxnId="{F88DD161-F94D-404B-803B-64AD72C1621F}">
      <dgm:prSet>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zh-TW" altLang="en-US"/>
        </a:p>
      </dgm:t>
    </dgm:pt>
    <dgm:pt modelId="{D721C357-FB81-4712-BC15-7D61EACC52ED}" type="sibTrans" cxnId="{F88DD161-F94D-404B-803B-64AD72C1621F}">
      <dgm:prSet/>
      <dgm:spPr/>
      <dgm:t>
        <a:bodyPr/>
        <a:lstStyle/>
        <a:p>
          <a:endParaRPr lang="zh-TW" altLang="en-US"/>
        </a:p>
      </dgm:t>
    </dgm:pt>
    <dgm:pt modelId="{A3382B5F-93C6-4045-BE7F-783F77F53B47}">
      <dgm:prSet phldrT="[文字]" custT="1">
        <dgm:style>
          <a:lnRef idx="1">
            <a:schemeClr val="accent2"/>
          </a:lnRef>
          <a:fillRef idx="2">
            <a:schemeClr val="accent2"/>
          </a:fillRef>
          <a:effectRef idx="1">
            <a:schemeClr val="accent2"/>
          </a:effectRef>
          <a:fontRef idx="minor">
            <a:schemeClr val="dk1"/>
          </a:fontRef>
        </dgm:style>
      </dgm:prSet>
      <dgm:spPr/>
      <dgm:t>
        <a:bodyPr/>
        <a:lstStyle/>
        <a:p>
          <a:pPr lvl="0" algn="ctr">
            <a:lnSpc>
              <a:spcPct val="90000"/>
            </a:lnSpc>
            <a:spcBef>
              <a:spcPct val="0"/>
            </a:spcBef>
            <a:spcAft>
              <a:spcPct val="35000"/>
            </a:spcAft>
          </a:pPr>
          <a:r>
            <a:rPr kumimoji="1" lang="zh-TW" altLang="en-US" sz="2000" b="0" u="sng" kern="1200" dirty="0" smtClean="0">
              <a:solidFill>
                <a:schemeClr val="tx1"/>
              </a:solidFill>
              <a:latin typeface="標楷體" panose="03000509000000000000" pitchFamily="65" charset="-120"/>
              <a:ea typeface="標楷體" panose="03000509000000000000" pitchFamily="65" charset="-120"/>
              <a:cs typeface="+mn-cs"/>
            </a:rPr>
            <a:t>評估重點</a:t>
          </a:r>
          <a:endParaRPr kumimoji="1" lang="en-US" altLang="zh-TW" sz="2000" b="0" u="sng" kern="1200" dirty="0" smtClean="0">
            <a:solidFill>
              <a:schemeClr val="tx1"/>
            </a:solidFill>
            <a:latin typeface="標楷體" panose="03000509000000000000" pitchFamily="65" charset="-120"/>
            <a:ea typeface="標楷體" panose="03000509000000000000" pitchFamily="65" charset="-120"/>
            <a:cs typeface="+mn-cs"/>
          </a:endParaRPr>
        </a:p>
        <a:p>
          <a:pPr marL="177800" lvl="0" indent="-177800" algn="l">
            <a:lnSpc>
              <a:spcPts val="2300"/>
            </a:lnSpc>
            <a:spcBef>
              <a:spcPct val="0"/>
            </a:spcBef>
            <a:spcAft>
              <a:spcPts val="600"/>
            </a:spcAft>
          </a:pPr>
          <a:r>
            <a:rPr kumimoji="1" lang="en-US" altLang="zh-TW" sz="2000" b="0" kern="1200" dirty="0" smtClean="0">
              <a:solidFill>
                <a:schemeClr val="tx1"/>
              </a:solidFill>
              <a:latin typeface="標楷體" panose="03000509000000000000" pitchFamily="65" charset="-120"/>
              <a:ea typeface="標楷體" panose="03000509000000000000" pitchFamily="65" charset="-120"/>
              <a:cs typeface="+mn-cs"/>
            </a:rPr>
            <a:t>1.</a:t>
          </a:r>
          <a:r>
            <a:rPr kumimoji="1" lang="zh-TW" altLang="en-US" sz="2000" b="0" kern="1200" dirty="0" smtClean="0">
              <a:solidFill>
                <a:schemeClr val="tx1"/>
              </a:solidFill>
              <a:latin typeface="標楷體" panose="03000509000000000000" pitchFamily="65" charset="-120"/>
              <a:ea typeface="標楷體" panose="03000509000000000000" pitchFamily="65" charset="-120"/>
              <a:cs typeface="+mn-cs"/>
            </a:rPr>
            <a:t>申請公司實繳數與依中央所規定之應繳數差額部分，應以中央所規定之工資總額及最近期的在職員工人數為估算基礎，</a:t>
          </a:r>
          <a:r>
            <a:rPr kumimoji="1" lang="zh-TW" altLang="en-US" sz="2000" b="1" kern="1200" dirty="0" smtClean="0">
              <a:solidFill>
                <a:srgbClr val="FF0000"/>
              </a:solidFill>
              <a:latin typeface="標楷體" panose="03000509000000000000" pitchFamily="65" charset="-120"/>
              <a:ea typeface="標楷體" panose="03000509000000000000" pitchFamily="65" charset="-120"/>
              <a:cs typeface="+mn-cs"/>
            </a:rPr>
            <a:t>至少往前估計</a:t>
          </a:r>
          <a:r>
            <a:rPr kumimoji="1" lang="en-US" altLang="zh-TW" sz="2000" b="1" kern="1200" dirty="0" smtClean="0">
              <a:solidFill>
                <a:srgbClr val="FF0000"/>
              </a:solidFill>
              <a:latin typeface="標楷體" panose="03000509000000000000" pitchFamily="65" charset="-120"/>
              <a:ea typeface="標楷體" panose="03000509000000000000" pitchFamily="65" charset="-120"/>
              <a:cs typeface="+mn-cs"/>
            </a:rPr>
            <a:t>3</a:t>
          </a:r>
          <a:r>
            <a:rPr kumimoji="1" lang="zh-TW" altLang="en-US" sz="2000" b="1" kern="1200" dirty="0" smtClean="0">
              <a:solidFill>
                <a:srgbClr val="FF0000"/>
              </a:solidFill>
              <a:latin typeface="標楷體" panose="03000509000000000000" pitchFamily="65" charset="-120"/>
              <a:ea typeface="標楷體" panose="03000509000000000000" pitchFamily="65" charset="-120"/>
              <a:cs typeface="+mn-cs"/>
            </a:rPr>
            <a:t>年度，</a:t>
          </a:r>
          <a:r>
            <a:rPr kumimoji="1" lang="zh-TW" altLang="en-US" sz="2000" b="0" kern="1200" dirty="0" smtClean="0">
              <a:solidFill>
                <a:schemeClr val="tx1"/>
              </a:solidFill>
              <a:latin typeface="標楷體" panose="03000509000000000000" pitchFamily="65" charset="-120"/>
              <a:ea typeface="標楷體" panose="03000509000000000000" pitchFamily="65" charset="-120"/>
              <a:cs typeface="+mn-cs"/>
            </a:rPr>
            <a:t>並據以估列入帳。</a:t>
          </a:r>
          <a:endParaRPr kumimoji="1" lang="en-US" altLang="zh-TW" sz="2000" b="0" kern="1200" dirty="0" smtClean="0">
            <a:solidFill>
              <a:schemeClr val="tx1"/>
            </a:solidFill>
            <a:latin typeface="標楷體" panose="03000509000000000000" pitchFamily="65" charset="-120"/>
            <a:ea typeface="標楷體" panose="03000509000000000000" pitchFamily="65" charset="-120"/>
            <a:cs typeface="+mn-cs"/>
          </a:endParaRPr>
        </a:p>
        <a:p>
          <a:pPr marL="177800" lvl="0" indent="-177800" algn="l">
            <a:lnSpc>
              <a:spcPts val="2300"/>
            </a:lnSpc>
            <a:spcBef>
              <a:spcPct val="0"/>
            </a:spcBef>
            <a:spcAft>
              <a:spcPts val="600"/>
            </a:spcAft>
          </a:pPr>
          <a:r>
            <a:rPr kumimoji="1" lang="en-US" altLang="zh-TW" sz="2000" b="0" kern="1200" dirty="0" smtClean="0">
              <a:solidFill>
                <a:schemeClr val="tx1"/>
              </a:solidFill>
              <a:latin typeface="標楷體" panose="03000509000000000000" pitchFamily="65" charset="-120"/>
              <a:ea typeface="標楷體" panose="03000509000000000000" pitchFamily="65" charset="-120"/>
              <a:cs typeface="+mn-cs"/>
            </a:rPr>
            <a:t>2.</a:t>
          </a:r>
          <a:r>
            <a:rPr kumimoji="1" lang="zh-TW" sz="2000" b="0" kern="1200" dirty="0" smtClean="0">
              <a:solidFill>
                <a:srgbClr val="FF0000"/>
              </a:solidFill>
              <a:latin typeface="標楷體" panose="03000509000000000000" pitchFamily="65" charset="-120"/>
              <a:ea typeface="標楷體" panose="03000509000000000000" pitchFamily="65" charset="-120"/>
              <a:cs typeface="+mn-cs"/>
            </a:rPr>
            <a:t>上櫃掛牌後，申請公司除應依循各地方政府要求投保內容足額繳</a:t>
          </a:r>
          <a:r>
            <a:rPr kumimoji="1" lang="zh-TW" altLang="zh-TW" sz="2000" b="0" kern="1200" dirty="0" smtClean="0">
              <a:solidFill>
                <a:srgbClr val="FF0000"/>
              </a:solidFill>
              <a:latin typeface="標楷體" panose="03000509000000000000" pitchFamily="65" charset="-120"/>
              <a:ea typeface="標楷體" panose="03000509000000000000" pitchFamily="65" charset="-120"/>
              <a:cs typeface="+mn-cs"/>
            </a:rPr>
            <a:t>納外，</a:t>
          </a:r>
          <a:r>
            <a:rPr kumimoji="1" lang="zh-TW" sz="2000" b="0" kern="1200" dirty="0" smtClean="0">
              <a:solidFill>
                <a:srgbClr val="FF0000"/>
              </a:solidFill>
              <a:latin typeface="標楷體" panose="03000509000000000000" pitchFamily="65" charset="-120"/>
              <a:ea typeface="標楷體" panose="03000509000000000000" pitchFamily="65" charset="-120"/>
              <a:cs typeface="+mn-cs"/>
            </a:rPr>
            <a:t>尚需對於無法全數繳納部分，由簽證會計師複核後每季估</a:t>
          </a:r>
          <a:r>
            <a:rPr kumimoji="1" lang="zh-TW" altLang="zh-TW" sz="2000" b="0" kern="1200" dirty="0" smtClean="0">
              <a:solidFill>
                <a:srgbClr val="FF0000"/>
              </a:solidFill>
              <a:latin typeface="標楷體" panose="03000509000000000000" pitchFamily="65" charset="-120"/>
              <a:ea typeface="標楷體" panose="03000509000000000000" pitchFamily="65" charset="-120"/>
              <a:cs typeface="+mn-cs"/>
            </a:rPr>
            <a:t>列入帳。</a:t>
          </a:r>
          <a:r>
            <a:rPr kumimoji="1" lang="zh-TW" altLang="en-US" sz="2000" b="0" kern="1200" dirty="0" smtClean="0">
              <a:solidFill>
                <a:srgbClr val="FF0000"/>
              </a:solidFill>
              <a:latin typeface="標楷體" panose="03000509000000000000" pitchFamily="65" charset="-120"/>
              <a:ea typeface="標楷體" panose="03000509000000000000" pitchFamily="65" charset="-120"/>
              <a:cs typeface="+mn-cs"/>
            </a:rPr>
            <a:t>         </a:t>
          </a:r>
          <a:endParaRPr kumimoji="1" lang="en-US" altLang="zh-TW" sz="2000" b="0" kern="1200" dirty="0" smtClean="0">
            <a:solidFill>
              <a:srgbClr val="FF0000"/>
            </a:solidFill>
            <a:latin typeface="標楷體" panose="03000509000000000000" pitchFamily="65" charset="-120"/>
            <a:ea typeface="標楷體" panose="03000509000000000000" pitchFamily="65" charset="-120"/>
            <a:cs typeface="+mn-cs"/>
          </a:endParaRPr>
        </a:p>
        <a:p>
          <a:pPr lvl="0" algn="l">
            <a:lnSpc>
              <a:spcPts val="2300"/>
            </a:lnSpc>
            <a:spcBef>
              <a:spcPct val="0"/>
            </a:spcBef>
            <a:spcAft>
              <a:spcPts val="600"/>
            </a:spcAft>
          </a:pPr>
          <a:r>
            <a:rPr kumimoji="1" lang="en-US" altLang="zh-TW" sz="2000" b="0" kern="1200" dirty="0" smtClean="0">
              <a:solidFill>
                <a:schemeClr val="tx1"/>
              </a:solidFill>
              <a:latin typeface="標楷體" panose="03000509000000000000" pitchFamily="65" charset="-120"/>
              <a:ea typeface="標楷體" panose="03000509000000000000" pitchFamily="65" charset="-120"/>
              <a:cs typeface="+mn-cs"/>
            </a:rPr>
            <a:t>3.</a:t>
          </a:r>
          <a:r>
            <a:rPr kumimoji="1" lang="zh-TW" altLang="zh-TW" sz="2000" b="0" kern="1200" dirty="0" smtClean="0">
              <a:solidFill>
                <a:schemeClr val="tx1"/>
              </a:solidFill>
              <a:latin typeface="標楷體" panose="03000509000000000000" pitchFamily="65" charset="-120"/>
              <a:ea typeface="標楷體" panose="03000509000000000000" pitchFamily="65" charset="-120"/>
              <a:cs typeface="+mn-cs"/>
            </a:rPr>
            <a:t>申請上櫃時應取具生產基地所屬</a:t>
          </a:r>
          <a:r>
            <a:rPr kumimoji="1" lang="zh-TW" altLang="zh-TW" sz="2000" b="1" kern="1200" dirty="0" smtClean="0">
              <a:solidFill>
                <a:srgbClr val="FF0000"/>
              </a:solidFill>
              <a:latin typeface="標楷體" panose="03000509000000000000" pitchFamily="65" charset="-120"/>
              <a:ea typeface="標楷體" panose="03000509000000000000" pitchFamily="65" charset="-120"/>
              <a:cs typeface="+mn-cs"/>
            </a:rPr>
            <a:t>地方政府出具之「合規繳納證」</a:t>
          </a:r>
          <a:r>
            <a:rPr kumimoji="1" lang="zh-TW" altLang="en-US" sz="2000" b="0" kern="1200" dirty="0" smtClean="0">
              <a:solidFill>
                <a:schemeClr val="tx1"/>
              </a:solidFill>
              <a:latin typeface="標楷體" panose="03000509000000000000" pitchFamily="65" charset="-120"/>
              <a:ea typeface="標楷體" panose="03000509000000000000" pitchFamily="65" charset="-120"/>
              <a:cs typeface="+mn-cs"/>
            </a:rPr>
            <a:t>。</a:t>
          </a:r>
          <a:endParaRPr kumimoji="1" lang="en-US" altLang="zh-TW" sz="2000" b="0" kern="1200" dirty="0" smtClean="0">
            <a:solidFill>
              <a:schemeClr val="tx1"/>
            </a:solidFill>
            <a:latin typeface="標楷體" panose="03000509000000000000" pitchFamily="65" charset="-120"/>
            <a:ea typeface="標楷體" panose="03000509000000000000" pitchFamily="65" charset="-120"/>
            <a:cs typeface="+mn-cs"/>
          </a:endParaRPr>
        </a:p>
        <a:p>
          <a:pPr lvl="0" algn="l">
            <a:lnSpc>
              <a:spcPts val="2300"/>
            </a:lnSpc>
            <a:spcBef>
              <a:spcPct val="0"/>
            </a:spcBef>
            <a:spcAft>
              <a:spcPts val="600"/>
            </a:spcAft>
          </a:pPr>
          <a:r>
            <a:rPr kumimoji="1" lang="en-US" altLang="zh-TW" sz="2000" b="0" kern="1200" dirty="0" smtClean="0">
              <a:solidFill>
                <a:schemeClr val="tx1"/>
              </a:solidFill>
              <a:latin typeface="標楷體" panose="03000509000000000000" pitchFamily="65" charset="-120"/>
              <a:ea typeface="標楷體" panose="03000509000000000000" pitchFamily="65" charset="-120"/>
              <a:cs typeface="+mn-cs"/>
            </a:rPr>
            <a:t>4.</a:t>
          </a:r>
          <a:r>
            <a:rPr kumimoji="1" lang="zh-TW" altLang="en-US" sz="2000" b="0" kern="1200" dirty="0" smtClean="0">
              <a:solidFill>
                <a:schemeClr val="tx1"/>
              </a:solidFill>
              <a:latin typeface="標楷體" panose="03000509000000000000" pitchFamily="65" charset="-120"/>
              <a:ea typeface="標楷體" panose="03000509000000000000" pitchFamily="65" charset="-120"/>
              <a:cs typeface="+mn-cs"/>
            </a:rPr>
            <a:t>由公司負責人承諾若未來被要求補繳或相關罰款由其個人自行承           擔。</a:t>
          </a:r>
          <a:endParaRPr kumimoji="1" lang="en-US" altLang="zh-TW" sz="2000" b="0" kern="1200" dirty="0" smtClean="0">
            <a:solidFill>
              <a:schemeClr val="tx1"/>
            </a:solidFill>
            <a:latin typeface="標楷體" panose="03000509000000000000" pitchFamily="65" charset="-120"/>
            <a:ea typeface="標楷體" panose="03000509000000000000" pitchFamily="65" charset="-120"/>
            <a:cs typeface="+mn-cs"/>
          </a:endParaRPr>
        </a:p>
      </dgm:t>
    </dgm:pt>
    <dgm:pt modelId="{E3930AA5-E636-41CE-8C99-903ED5A1ED99}" type="sibTrans" cxnId="{C08F7A6B-1F62-482F-A728-DC430CC68AC4}">
      <dgm:prSet/>
      <dgm:spPr/>
      <dgm:t>
        <a:bodyPr/>
        <a:lstStyle/>
        <a:p>
          <a:endParaRPr lang="zh-TW" altLang="en-US"/>
        </a:p>
      </dgm:t>
    </dgm:pt>
    <dgm:pt modelId="{F4F01DCF-CF06-4F7A-9603-26B91DA8A102}" type="parTrans" cxnId="{C08F7A6B-1F62-482F-A728-DC430CC68AC4}">
      <dgm:prSet/>
      <dgm:spPr/>
      <dgm:t>
        <a:bodyPr/>
        <a:lstStyle/>
        <a:p>
          <a:endParaRPr lang="zh-TW" altLang="en-US"/>
        </a:p>
      </dgm:t>
    </dgm:pt>
    <dgm:pt modelId="{53EE956D-A45E-4D20-8C7A-C50B3D9A0B45}" type="pres">
      <dgm:prSet presAssocID="{A1F7BF9E-AEAC-4272-868D-A344DCCED6EA}" presName="cycle" presStyleCnt="0">
        <dgm:presLayoutVars>
          <dgm:chMax val="1"/>
          <dgm:dir/>
          <dgm:animLvl val="ctr"/>
          <dgm:resizeHandles val="exact"/>
        </dgm:presLayoutVars>
      </dgm:prSet>
      <dgm:spPr/>
      <dgm:t>
        <a:bodyPr/>
        <a:lstStyle/>
        <a:p>
          <a:endParaRPr lang="zh-TW" altLang="en-US"/>
        </a:p>
      </dgm:t>
    </dgm:pt>
    <dgm:pt modelId="{E538B157-66BE-4950-A0CB-6AF0E3AC179A}" type="pres">
      <dgm:prSet presAssocID="{A3382B5F-93C6-4045-BE7F-783F77F53B47}" presName="centerShape" presStyleLbl="node0" presStyleIdx="0" presStyleCnt="1" custScaleX="370370" custScaleY="169172" custLinFactNeighborX="0" custLinFactNeighborY="-2071"/>
      <dgm:spPr>
        <a:prstGeom prst="flowChartAlternateProcess">
          <a:avLst/>
        </a:prstGeom>
      </dgm:spPr>
      <dgm:t>
        <a:bodyPr/>
        <a:lstStyle/>
        <a:p>
          <a:endParaRPr lang="zh-TW" altLang="en-US"/>
        </a:p>
      </dgm:t>
    </dgm:pt>
    <dgm:pt modelId="{9C99E85D-51A0-481A-A71F-3BE07654D266}" type="pres">
      <dgm:prSet presAssocID="{97104284-3030-41AD-A944-0A561696D6BD}" presName="parTrans" presStyleLbl="bgSibTrans2D1" presStyleIdx="0" presStyleCnt="1" custAng="59477" custFlipHor="0" custScaleX="132954" custScaleY="120501" custLinFactNeighborX="-3849" custLinFactNeighborY="43164"/>
      <dgm:spPr/>
      <dgm:t>
        <a:bodyPr/>
        <a:lstStyle/>
        <a:p>
          <a:endParaRPr lang="zh-TW" altLang="en-US"/>
        </a:p>
      </dgm:t>
    </dgm:pt>
    <dgm:pt modelId="{19B8D59E-2065-418B-993A-8A835DA8B26B}" type="pres">
      <dgm:prSet presAssocID="{4F828EF3-187E-4F6B-A1DE-FC64B4BCBF32}" presName="node" presStyleLbl="node1" presStyleIdx="0" presStyleCnt="1" custScaleX="384669" custScaleY="49195" custRadScaleRad="96784">
        <dgm:presLayoutVars>
          <dgm:bulletEnabled val="1"/>
        </dgm:presLayoutVars>
      </dgm:prSet>
      <dgm:spPr>
        <a:prstGeom prst="flowChartAlternateProcess">
          <a:avLst/>
        </a:prstGeom>
      </dgm:spPr>
      <dgm:t>
        <a:bodyPr/>
        <a:lstStyle/>
        <a:p>
          <a:endParaRPr lang="zh-TW" altLang="en-US"/>
        </a:p>
      </dgm:t>
    </dgm:pt>
  </dgm:ptLst>
  <dgm:cxnLst>
    <dgm:cxn modelId="{F88DD161-F94D-404B-803B-64AD72C1621F}" srcId="{A3382B5F-93C6-4045-BE7F-783F77F53B47}" destId="{4F828EF3-187E-4F6B-A1DE-FC64B4BCBF32}" srcOrd="0" destOrd="0" parTransId="{97104284-3030-41AD-A944-0A561696D6BD}" sibTransId="{D721C357-FB81-4712-BC15-7D61EACC52ED}"/>
    <dgm:cxn modelId="{7BA609A9-650B-4E1F-9AAF-24CA9D832662}" type="presOf" srcId="{A1F7BF9E-AEAC-4272-868D-A344DCCED6EA}" destId="{53EE956D-A45E-4D20-8C7A-C50B3D9A0B45}" srcOrd="0" destOrd="0" presId="urn:microsoft.com/office/officeart/2005/8/layout/radial4"/>
    <dgm:cxn modelId="{C08F7A6B-1F62-482F-A728-DC430CC68AC4}" srcId="{A1F7BF9E-AEAC-4272-868D-A344DCCED6EA}" destId="{A3382B5F-93C6-4045-BE7F-783F77F53B47}" srcOrd="0" destOrd="0" parTransId="{F4F01DCF-CF06-4F7A-9603-26B91DA8A102}" sibTransId="{E3930AA5-E636-41CE-8C99-903ED5A1ED99}"/>
    <dgm:cxn modelId="{05A48FA4-6BEA-41FD-85A9-BA390DD4BEE2}" type="presOf" srcId="{4F828EF3-187E-4F6B-A1DE-FC64B4BCBF32}" destId="{19B8D59E-2065-418B-993A-8A835DA8B26B}" srcOrd="0" destOrd="0" presId="urn:microsoft.com/office/officeart/2005/8/layout/radial4"/>
    <dgm:cxn modelId="{20E0DCA5-0A7B-4E83-8448-73448B8FCF55}" type="presOf" srcId="{A3382B5F-93C6-4045-BE7F-783F77F53B47}" destId="{E538B157-66BE-4950-A0CB-6AF0E3AC179A}" srcOrd="0" destOrd="0" presId="urn:microsoft.com/office/officeart/2005/8/layout/radial4"/>
    <dgm:cxn modelId="{93921E77-EFEB-405D-B1B1-57FBC08704F0}" type="presOf" srcId="{97104284-3030-41AD-A944-0A561696D6BD}" destId="{9C99E85D-51A0-481A-A71F-3BE07654D266}" srcOrd="0" destOrd="0" presId="urn:microsoft.com/office/officeart/2005/8/layout/radial4"/>
    <dgm:cxn modelId="{44E880A0-10B2-457D-87AC-2E03271A67D7}" type="presParOf" srcId="{53EE956D-A45E-4D20-8C7A-C50B3D9A0B45}" destId="{E538B157-66BE-4950-A0CB-6AF0E3AC179A}" srcOrd="0" destOrd="0" presId="urn:microsoft.com/office/officeart/2005/8/layout/radial4"/>
    <dgm:cxn modelId="{86BF7B44-DA0B-4125-B5F2-4F60D995CFBB}" type="presParOf" srcId="{53EE956D-A45E-4D20-8C7A-C50B3D9A0B45}" destId="{9C99E85D-51A0-481A-A71F-3BE07654D266}" srcOrd="1" destOrd="0" presId="urn:microsoft.com/office/officeart/2005/8/layout/radial4"/>
    <dgm:cxn modelId="{79701E61-3EA0-40BC-AFB3-F18C8906BE8E}" type="presParOf" srcId="{53EE956D-A45E-4D20-8C7A-C50B3D9A0B45}" destId="{19B8D59E-2065-418B-993A-8A835DA8B26B}" srcOrd="2" destOrd="0" presId="urn:microsoft.com/office/officeart/2005/8/layout/radial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1F7BF9E-AEAC-4272-868D-A344DCCED6EA}"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zh-TW" altLang="en-US"/>
        </a:p>
      </dgm:t>
    </dgm:pt>
    <dgm:pt modelId="{53EE956D-A45E-4D20-8C7A-C50B3D9A0B45}" type="pres">
      <dgm:prSet presAssocID="{A1F7BF9E-AEAC-4272-868D-A344DCCED6EA}" presName="cycle" presStyleCnt="0">
        <dgm:presLayoutVars>
          <dgm:chMax val="1"/>
          <dgm:dir/>
          <dgm:animLvl val="ctr"/>
          <dgm:resizeHandles val="exact"/>
        </dgm:presLayoutVars>
      </dgm:prSet>
      <dgm:spPr/>
      <dgm:t>
        <a:bodyPr/>
        <a:lstStyle/>
        <a:p>
          <a:endParaRPr lang="zh-TW" altLang="en-US"/>
        </a:p>
      </dgm:t>
    </dgm:pt>
  </dgm:ptLst>
  <dgm:cxnLst>
    <dgm:cxn modelId="{28A9793A-D341-4BD4-A3D0-5C882E67B085}" type="presOf" srcId="{A1F7BF9E-AEAC-4272-868D-A344DCCED6EA}" destId="{53EE956D-A45E-4D20-8C7A-C50B3D9A0B45}" srcOrd="0"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1113"/>
            <a:ext cx="2946400" cy="461962"/>
          </a:xfrm>
          <a:prstGeom prst="rect">
            <a:avLst/>
          </a:prstGeom>
          <a:noFill/>
          <a:ln w="9525">
            <a:noFill/>
            <a:miter lim="800000"/>
            <a:headEnd/>
            <a:tailEnd/>
          </a:ln>
          <a:effectLst/>
        </p:spPr>
        <p:txBody>
          <a:bodyPr vert="horz" wrap="square" lIns="19320" tIns="0" rIns="19320" bIns="0" numCol="1" anchor="t" anchorCtr="0" compatLnSpc="1">
            <a:prstTxWarp prst="textNoShape">
              <a:avLst/>
            </a:prstTxWarp>
          </a:bodyPr>
          <a:lstStyle>
            <a:lvl1pPr defTabSz="928688" eaLnBrk="0" hangingPunct="0">
              <a:lnSpc>
                <a:spcPct val="100000"/>
              </a:lnSpc>
              <a:spcBef>
                <a:spcPct val="0"/>
              </a:spcBef>
              <a:buClrTx/>
              <a:buFontTx/>
              <a:buNone/>
              <a:defRPr sz="1000" i="1">
                <a:effectLst/>
                <a:latin typeface="細明體" pitchFamily="49" charset="-120"/>
                <a:ea typeface="細明體" pitchFamily="49" charset="-120"/>
              </a:defRPr>
            </a:lvl1pPr>
          </a:lstStyle>
          <a:p>
            <a:pPr>
              <a:defRPr/>
            </a:pPr>
            <a:endParaRPr lang="en-US" altLang="zh-TW"/>
          </a:p>
        </p:txBody>
      </p:sp>
      <p:sp>
        <p:nvSpPr>
          <p:cNvPr id="3075" name="Rectangle 3"/>
          <p:cNvSpPr>
            <a:spLocks noGrp="1" noChangeArrowheads="1"/>
          </p:cNvSpPr>
          <p:nvPr>
            <p:ph type="dt" sz="quarter" idx="1"/>
          </p:nvPr>
        </p:nvSpPr>
        <p:spPr bwMode="auto">
          <a:xfrm>
            <a:off x="3851275" y="11113"/>
            <a:ext cx="2946400" cy="461962"/>
          </a:xfrm>
          <a:prstGeom prst="rect">
            <a:avLst/>
          </a:prstGeom>
          <a:noFill/>
          <a:ln w="9525">
            <a:noFill/>
            <a:miter lim="800000"/>
            <a:headEnd/>
            <a:tailEnd/>
          </a:ln>
          <a:effectLst/>
        </p:spPr>
        <p:txBody>
          <a:bodyPr vert="horz" wrap="square" lIns="19320" tIns="0" rIns="19320" bIns="0" numCol="1" anchor="t" anchorCtr="0" compatLnSpc="1">
            <a:prstTxWarp prst="textNoShape">
              <a:avLst/>
            </a:prstTxWarp>
          </a:bodyPr>
          <a:lstStyle>
            <a:lvl1pPr algn="r" defTabSz="928688" eaLnBrk="0" hangingPunct="0">
              <a:lnSpc>
                <a:spcPct val="100000"/>
              </a:lnSpc>
              <a:spcBef>
                <a:spcPct val="0"/>
              </a:spcBef>
              <a:buClrTx/>
              <a:buFontTx/>
              <a:buNone/>
              <a:defRPr sz="1000" i="1">
                <a:effectLst/>
                <a:latin typeface="細明體" pitchFamily="49" charset="-120"/>
                <a:ea typeface="細明體" pitchFamily="49" charset="-120"/>
              </a:defRPr>
            </a:lvl1pPr>
          </a:lstStyle>
          <a:p>
            <a:pPr>
              <a:defRPr/>
            </a:pPr>
            <a:endParaRPr lang="en-US" altLang="zh-TW"/>
          </a:p>
        </p:txBody>
      </p:sp>
      <p:sp>
        <p:nvSpPr>
          <p:cNvPr id="3076" name="Rectangle 4"/>
          <p:cNvSpPr>
            <a:spLocks noGrp="1" noChangeArrowheads="1"/>
          </p:cNvSpPr>
          <p:nvPr>
            <p:ph type="ftr" sz="quarter" idx="2"/>
          </p:nvPr>
        </p:nvSpPr>
        <p:spPr bwMode="auto">
          <a:xfrm>
            <a:off x="0" y="9401175"/>
            <a:ext cx="2946400" cy="461963"/>
          </a:xfrm>
          <a:prstGeom prst="rect">
            <a:avLst/>
          </a:prstGeom>
          <a:noFill/>
          <a:ln w="9525">
            <a:noFill/>
            <a:miter lim="800000"/>
            <a:headEnd/>
            <a:tailEnd/>
          </a:ln>
          <a:effectLst/>
        </p:spPr>
        <p:txBody>
          <a:bodyPr vert="horz" wrap="square" lIns="19320" tIns="0" rIns="19320" bIns="0" numCol="1" anchor="b" anchorCtr="0" compatLnSpc="1">
            <a:prstTxWarp prst="textNoShape">
              <a:avLst/>
            </a:prstTxWarp>
          </a:bodyPr>
          <a:lstStyle>
            <a:lvl1pPr defTabSz="928688" eaLnBrk="0" hangingPunct="0">
              <a:lnSpc>
                <a:spcPct val="100000"/>
              </a:lnSpc>
              <a:spcBef>
                <a:spcPct val="0"/>
              </a:spcBef>
              <a:buClrTx/>
              <a:buFontTx/>
              <a:buNone/>
              <a:defRPr sz="1000" i="1">
                <a:effectLst/>
                <a:latin typeface="細明體" pitchFamily="49" charset="-120"/>
                <a:ea typeface="細明體" pitchFamily="49" charset="-120"/>
              </a:defRPr>
            </a:lvl1pPr>
          </a:lstStyle>
          <a:p>
            <a:pPr>
              <a:defRPr/>
            </a:pPr>
            <a:endParaRPr lang="en-US" altLang="zh-TW"/>
          </a:p>
        </p:txBody>
      </p:sp>
      <p:sp>
        <p:nvSpPr>
          <p:cNvPr id="3077" name="Rectangle 5"/>
          <p:cNvSpPr>
            <a:spLocks noGrp="1" noChangeArrowheads="1"/>
          </p:cNvSpPr>
          <p:nvPr>
            <p:ph type="sldNum" sz="quarter" idx="3"/>
          </p:nvPr>
        </p:nvSpPr>
        <p:spPr bwMode="auto">
          <a:xfrm>
            <a:off x="3690938" y="9301163"/>
            <a:ext cx="2946400" cy="460375"/>
          </a:xfrm>
          <a:prstGeom prst="rect">
            <a:avLst/>
          </a:prstGeom>
          <a:noFill/>
          <a:ln w="9525">
            <a:noFill/>
            <a:miter lim="800000"/>
            <a:headEnd/>
            <a:tailEnd/>
          </a:ln>
          <a:effectLst/>
        </p:spPr>
        <p:txBody>
          <a:bodyPr vert="horz" wrap="square" lIns="19320" tIns="0" rIns="19320" bIns="0" numCol="1" anchor="b" anchorCtr="0" compatLnSpc="1">
            <a:prstTxWarp prst="textNoShape">
              <a:avLst/>
            </a:prstTxWarp>
          </a:bodyPr>
          <a:lstStyle>
            <a:lvl1pPr algn="r" defTabSz="928688" eaLnBrk="0" hangingPunct="0">
              <a:lnSpc>
                <a:spcPct val="100000"/>
              </a:lnSpc>
              <a:spcBef>
                <a:spcPct val="0"/>
              </a:spcBef>
              <a:buClrTx/>
              <a:buFontTx/>
              <a:buNone/>
              <a:defRPr sz="1200" i="1">
                <a:effectLst/>
                <a:latin typeface="細明體" pitchFamily="49" charset="-120"/>
                <a:ea typeface="細明體" pitchFamily="49" charset="-120"/>
              </a:defRPr>
            </a:lvl1pPr>
          </a:lstStyle>
          <a:p>
            <a:pPr>
              <a:defRPr/>
            </a:pPr>
            <a:fld id="{BBA961D3-0A4D-47DE-AA2E-3A968AC89E18}" type="slidenum">
              <a:rPr lang="en-US" altLang="zh-TW"/>
              <a:pPr>
                <a:defRPr/>
              </a:pPr>
              <a:t>‹#›</a:t>
            </a:fld>
            <a:endParaRPr lang="en-US" altLang="zh-TW"/>
          </a:p>
        </p:txBody>
      </p:sp>
    </p:spTree>
    <p:extLst>
      <p:ext uri="{BB962C8B-B14F-4D97-AF65-F5344CB8AC3E}">
        <p14:creationId xmlns:p14="http://schemas.microsoft.com/office/powerpoint/2010/main" val="20886148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2971800" cy="460375"/>
          </a:xfrm>
          <a:prstGeom prst="rect">
            <a:avLst/>
          </a:prstGeom>
          <a:noFill/>
          <a:ln w="12700">
            <a:noFill/>
            <a:miter lim="800000"/>
            <a:headEnd type="none" w="sm" len="sm"/>
            <a:tailEnd type="none" w="sm" len="sm"/>
          </a:ln>
          <a:effectLst/>
        </p:spPr>
        <p:txBody>
          <a:bodyPr vert="horz" wrap="square" lIns="92735" tIns="46367" rIns="92735" bIns="46367" numCol="1" anchor="t" anchorCtr="0" compatLnSpc="1">
            <a:prstTxWarp prst="textNoShape">
              <a:avLst/>
            </a:prstTxWarp>
          </a:bodyPr>
          <a:lstStyle>
            <a:lvl1pPr defTabSz="928688" eaLnBrk="0" hangingPunct="0">
              <a:lnSpc>
                <a:spcPct val="100000"/>
              </a:lnSpc>
              <a:spcBef>
                <a:spcPct val="0"/>
              </a:spcBef>
              <a:buClrTx/>
              <a:buFontTx/>
              <a:buNone/>
              <a:defRPr sz="1200" i="1">
                <a:effectLst/>
                <a:latin typeface="細明體" pitchFamily="49" charset="-120"/>
                <a:ea typeface="細明體" pitchFamily="49" charset="-120"/>
              </a:defRPr>
            </a:lvl1pPr>
          </a:lstStyle>
          <a:p>
            <a:pPr>
              <a:defRPr/>
            </a:pPr>
            <a:endParaRPr lang="en-US" altLang="zh-TW"/>
          </a:p>
        </p:txBody>
      </p:sp>
      <p:sp>
        <p:nvSpPr>
          <p:cNvPr id="56323" name="Rectangle 3"/>
          <p:cNvSpPr>
            <a:spLocks noGrp="1" noChangeArrowheads="1"/>
          </p:cNvSpPr>
          <p:nvPr>
            <p:ph type="dt" idx="1"/>
          </p:nvPr>
        </p:nvSpPr>
        <p:spPr bwMode="auto">
          <a:xfrm>
            <a:off x="3832225" y="0"/>
            <a:ext cx="2971800" cy="460375"/>
          </a:xfrm>
          <a:prstGeom prst="rect">
            <a:avLst/>
          </a:prstGeom>
          <a:noFill/>
          <a:ln w="12700">
            <a:noFill/>
            <a:miter lim="800000"/>
            <a:headEnd type="none" w="sm" len="sm"/>
            <a:tailEnd type="none" w="sm" len="sm"/>
          </a:ln>
          <a:effectLst/>
        </p:spPr>
        <p:txBody>
          <a:bodyPr vert="horz" wrap="square" lIns="92735" tIns="46367" rIns="92735" bIns="46367" numCol="1" anchor="t" anchorCtr="0" compatLnSpc="1">
            <a:prstTxWarp prst="textNoShape">
              <a:avLst/>
            </a:prstTxWarp>
          </a:bodyPr>
          <a:lstStyle>
            <a:lvl1pPr algn="r" defTabSz="928688" eaLnBrk="0" hangingPunct="0">
              <a:lnSpc>
                <a:spcPct val="100000"/>
              </a:lnSpc>
              <a:spcBef>
                <a:spcPct val="0"/>
              </a:spcBef>
              <a:buClrTx/>
              <a:buFontTx/>
              <a:buNone/>
              <a:defRPr sz="1200" i="1">
                <a:effectLst/>
                <a:latin typeface="細明體" pitchFamily="49" charset="-120"/>
                <a:ea typeface="細明體" pitchFamily="49" charset="-120"/>
              </a:defRPr>
            </a:lvl1pPr>
          </a:lstStyle>
          <a:p>
            <a:pPr>
              <a:defRPr/>
            </a:pPr>
            <a:endParaRPr lang="en-US" altLang="zh-TW"/>
          </a:p>
        </p:txBody>
      </p:sp>
      <p:sp>
        <p:nvSpPr>
          <p:cNvPr id="130052" name="Rectangle 4"/>
          <p:cNvSpPr>
            <a:spLocks noGrp="1" noRot="1" noChangeAspect="1" noChangeArrowheads="1" noTextEdit="1"/>
          </p:cNvSpPr>
          <p:nvPr>
            <p:ph type="sldImg" idx="2"/>
          </p:nvPr>
        </p:nvSpPr>
        <p:spPr bwMode="auto">
          <a:xfrm>
            <a:off x="701675" y="766763"/>
            <a:ext cx="5314950" cy="3681412"/>
          </a:xfrm>
          <a:prstGeom prst="rect">
            <a:avLst/>
          </a:prstGeom>
          <a:noFill/>
          <a:ln w="9525">
            <a:solidFill>
              <a:srgbClr val="000000"/>
            </a:solidFill>
            <a:miter lim="800000"/>
            <a:headEnd/>
            <a:tailEnd/>
          </a:ln>
        </p:spPr>
      </p:sp>
      <p:sp>
        <p:nvSpPr>
          <p:cNvPr id="56325" name="Rectangle 5"/>
          <p:cNvSpPr>
            <a:spLocks noGrp="1" noChangeArrowheads="1"/>
          </p:cNvSpPr>
          <p:nvPr>
            <p:ph type="body" sz="quarter" idx="3"/>
          </p:nvPr>
        </p:nvSpPr>
        <p:spPr bwMode="auto">
          <a:xfrm>
            <a:off x="938213" y="4678363"/>
            <a:ext cx="4927600" cy="4448175"/>
          </a:xfrm>
          <a:prstGeom prst="rect">
            <a:avLst/>
          </a:prstGeom>
          <a:noFill/>
          <a:ln w="12700">
            <a:noFill/>
            <a:miter lim="800000"/>
            <a:headEnd type="none" w="sm" len="sm"/>
            <a:tailEnd type="none" w="sm" len="sm"/>
          </a:ln>
          <a:effectLst/>
        </p:spPr>
        <p:txBody>
          <a:bodyPr vert="horz" wrap="square" lIns="92735" tIns="46367" rIns="92735" bIns="46367" numCol="1" anchor="t" anchorCtr="0" compatLnSpc="1">
            <a:prstTxWarp prst="textNoShape">
              <a:avLst/>
            </a:prstTxWarp>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56326" name="Rectangle 6"/>
          <p:cNvSpPr>
            <a:spLocks noGrp="1" noChangeArrowheads="1"/>
          </p:cNvSpPr>
          <p:nvPr>
            <p:ph type="ftr" sz="quarter" idx="4"/>
          </p:nvPr>
        </p:nvSpPr>
        <p:spPr bwMode="auto">
          <a:xfrm>
            <a:off x="0" y="9356725"/>
            <a:ext cx="2971800" cy="536575"/>
          </a:xfrm>
          <a:prstGeom prst="rect">
            <a:avLst/>
          </a:prstGeom>
          <a:noFill/>
          <a:ln w="12700">
            <a:noFill/>
            <a:miter lim="800000"/>
            <a:headEnd type="none" w="sm" len="sm"/>
            <a:tailEnd type="none" w="sm" len="sm"/>
          </a:ln>
          <a:effectLst/>
        </p:spPr>
        <p:txBody>
          <a:bodyPr vert="horz" wrap="square" lIns="92735" tIns="46367" rIns="92735" bIns="46367" numCol="1" anchor="b" anchorCtr="0" compatLnSpc="1">
            <a:prstTxWarp prst="textNoShape">
              <a:avLst/>
            </a:prstTxWarp>
          </a:bodyPr>
          <a:lstStyle>
            <a:lvl1pPr defTabSz="928688" eaLnBrk="0" hangingPunct="0">
              <a:lnSpc>
                <a:spcPct val="100000"/>
              </a:lnSpc>
              <a:spcBef>
                <a:spcPct val="0"/>
              </a:spcBef>
              <a:buClrTx/>
              <a:buFontTx/>
              <a:buNone/>
              <a:defRPr sz="1200" i="1">
                <a:effectLst/>
                <a:latin typeface="細明體" pitchFamily="49" charset="-120"/>
                <a:ea typeface="細明體" pitchFamily="49" charset="-120"/>
              </a:defRPr>
            </a:lvl1pPr>
          </a:lstStyle>
          <a:p>
            <a:pPr>
              <a:defRPr/>
            </a:pPr>
            <a:endParaRPr lang="en-US" altLang="zh-TW"/>
          </a:p>
        </p:txBody>
      </p:sp>
      <p:sp>
        <p:nvSpPr>
          <p:cNvPr id="56327" name="Rectangle 7"/>
          <p:cNvSpPr>
            <a:spLocks noGrp="1" noChangeArrowheads="1"/>
          </p:cNvSpPr>
          <p:nvPr>
            <p:ph type="sldNum" sz="quarter" idx="5"/>
          </p:nvPr>
        </p:nvSpPr>
        <p:spPr bwMode="auto">
          <a:xfrm>
            <a:off x="3832225" y="9356725"/>
            <a:ext cx="2971800" cy="536575"/>
          </a:xfrm>
          <a:prstGeom prst="rect">
            <a:avLst/>
          </a:prstGeom>
          <a:noFill/>
          <a:ln w="12700">
            <a:noFill/>
            <a:miter lim="800000"/>
            <a:headEnd type="none" w="sm" len="sm"/>
            <a:tailEnd type="none" w="sm" len="sm"/>
          </a:ln>
          <a:effectLst/>
        </p:spPr>
        <p:txBody>
          <a:bodyPr vert="horz" wrap="square" lIns="92735" tIns="46367" rIns="92735" bIns="46367" numCol="1" anchor="b" anchorCtr="0" compatLnSpc="1">
            <a:prstTxWarp prst="textNoShape">
              <a:avLst/>
            </a:prstTxWarp>
          </a:bodyPr>
          <a:lstStyle>
            <a:lvl1pPr algn="r" defTabSz="928688" eaLnBrk="0" hangingPunct="0">
              <a:lnSpc>
                <a:spcPct val="100000"/>
              </a:lnSpc>
              <a:spcBef>
                <a:spcPct val="0"/>
              </a:spcBef>
              <a:buClrTx/>
              <a:buFontTx/>
              <a:buNone/>
              <a:defRPr sz="1200" i="1">
                <a:effectLst/>
                <a:latin typeface="細明體" pitchFamily="49" charset="-120"/>
                <a:ea typeface="細明體" pitchFamily="49" charset="-120"/>
              </a:defRPr>
            </a:lvl1pPr>
          </a:lstStyle>
          <a:p>
            <a:pPr>
              <a:defRPr/>
            </a:pPr>
            <a:fld id="{AE69BBF4-6F98-4599-B4FE-DFD294ECE735}" type="slidenum">
              <a:rPr lang="en-US" altLang="zh-TW"/>
              <a:pPr>
                <a:defRPr/>
              </a:pPr>
              <a:t>‹#›</a:t>
            </a:fld>
            <a:endParaRPr lang="en-US" altLang="zh-TW"/>
          </a:p>
        </p:txBody>
      </p:sp>
    </p:spTree>
    <p:extLst>
      <p:ext uri="{BB962C8B-B14F-4D97-AF65-F5344CB8AC3E}">
        <p14:creationId xmlns:p14="http://schemas.microsoft.com/office/powerpoint/2010/main" val="19616929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細明體" pitchFamily="49" charset="-120"/>
        <a:ea typeface="細明體" pitchFamily="49" charset="-120"/>
        <a:cs typeface="+mn-cs"/>
      </a:defRPr>
    </a:lvl1pPr>
    <a:lvl2pPr marL="457200" algn="l" rtl="0" eaLnBrk="0" fontAlgn="base" hangingPunct="0">
      <a:spcBef>
        <a:spcPct val="30000"/>
      </a:spcBef>
      <a:spcAft>
        <a:spcPct val="0"/>
      </a:spcAft>
      <a:defRPr kumimoji="1" sz="1200" kern="1200">
        <a:solidFill>
          <a:schemeClr val="tx1"/>
        </a:solidFill>
        <a:latin typeface="細明體" pitchFamily="49" charset="-120"/>
        <a:ea typeface="細明體" pitchFamily="49" charset="-120"/>
        <a:cs typeface="+mn-cs"/>
      </a:defRPr>
    </a:lvl2pPr>
    <a:lvl3pPr marL="914400" algn="l" rtl="0" eaLnBrk="0" fontAlgn="base" hangingPunct="0">
      <a:spcBef>
        <a:spcPct val="30000"/>
      </a:spcBef>
      <a:spcAft>
        <a:spcPct val="0"/>
      </a:spcAft>
      <a:defRPr kumimoji="1" sz="1200" kern="1200">
        <a:solidFill>
          <a:schemeClr val="tx1"/>
        </a:solidFill>
        <a:latin typeface="細明體" pitchFamily="49" charset="-120"/>
        <a:ea typeface="細明體" pitchFamily="49" charset="-120"/>
        <a:cs typeface="+mn-cs"/>
      </a:defRPr>
    </a:lvl3pPr>
    <a:lvl4pPr marL="1371600" algn="l" rtl="0" eaLnBrk="0" fontAlgn="base" hangingPunct="0">
      <a:spcBef>
        <a:spcPct val="30000"/>
      </a:spcBef>
      <a:spcAft>
        <a:spcPct val="0"/>
      </a:spcAft>
      <a:defRPr kumimoji="1" sz="1200" kern="1200">
        <a:solidFill>
          <a:schemeClr val="tx1"/>
        </a:solidFill>
        <a:latin typeface="細明體" pitchFamily="49" charset="-120"/>
        <a:ea typeface="細明體" pitchFamily="49" charset="-120"/>
        <a:cs typeface="+mn-cs"/>
      </a:defRPr>
    </a:lvl4pPr>
    <a:lvl5pPr marL="1828800" algn="l" rtl="0" eaLnBrk="0" fontAlgn="base" hangingPunct="0">
      <a:spcBef>
        <a:spcPct val="30000"/>
      </a:spcBef>
      <a:spcAft>
        <a:spcPct val="0"/>
      </a:spcAft>
      <a:defRPr kumimoji="1" sz="1200" kern="1200">
        <a:solidFill>
          <a:schemeClr val="tx1"/>
        </a:solidFill>
        <a:latin typeface="細明體" pitchFamily="49" charset="-120"/>
        <a:ea typeface="細明體" pitchFamily="49"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83280449-CE0B-4805-9AE5-BFA4879FD34A}" type="slidenum">
              <a:rPr lang="en-US" altLang="zh-TW" smtClean="0"/>
              <a:pPr/>
              <a:t>1</a:t>
            </a:fld>
            <a:endParaRPr lang="en-US" altLang="zh-TW" smtClean="0"/>
          </a:p>
        </p:txBody>
      </p:sp>
      <p:sp>
        <p:nvSpPr>
          <p:cNvPr id="131075" name="Rectangle 1026"/>
          <p:cNvSpPr>
            <a:spLocks noGrp="1" noRot="1" noChangeAspect="1" noChangeArrowheads="1" noTextEdit="1"/>
          </p:cNvSpPr>
          <p:nvPr>
            <p:ph type="sldImg"/>
          </p:nvPr>
        </p:nvSpPr>
        <p:spPr>
          <a:xfrm>
            <a:off x="701675" y="766763"/>
            <a:ext cx="5314950" cy="3681412"/>
          </a:xfrm>
          <a:ln/>
        </p:spPr>
      </p:sp>
      <p:sp>
        <p:nvSpPr>
          <p:cNvPr id="131076" name="Rectangle 1027"/>
          <p:cNvSpPr>
            <a:spLocks noGrp="1" noChangeArrowheads="1"/>
          </p:cNvSpPr>
          <p:nvPr>
            <p:ph type="body" idx="1"/>
          </p:nvPr>
        </p:nvSpPr>
        <p:spPr>
          <a:noFill/>
          <a:ln w="9525"/>
        </p:spPr>
        <p:txBody>
          <a:bodyPr/>
          <a:lstStyle/>
          <a:p>
            <a:endParaRPr lang="zh-TW" altLang="zh-TW"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投影片圖像版面配置區 1"/>
          <p:cNvSpPr>
            <a:spLocks noGrp="1" noRot="1" noChangeAspect="1" noTextEdit="1"/>
          </p:cNvSpPr>
          <p:nvPr>
            <p:ph type="sldImg"/>
          </p:nvPr>
        </p:nvSpPr>
        <p:spPr>
          <a:xfrm>
            <a:off x="992188" y="1233488"/>
            <a:ext cx="4813300" cy="3333750"/>
          </a:xfrm>
          <a:ln/>
        </p:spPr>
      </p:sp>
      <p:sp>
        <p:nvSpPr>
          <p:cNvPr id="146435" name="備忘稿版面配置區 2"/>
          <p:cNvSpPr>
            <a:spLocks noGrp="1"/>
          </p:cNvSpPr>
          <p:nvPr>
            <p:ph type="body" idx="1"/>
          </p:nvPr>
        </p:nvSpPr>
        <p:spPr>
          <a:noFill/>
          <a:ln w="9525"/>
        </p:spPr>
        <p:txBody>
          <a:bodyPr/>
          <a:lstStyle/>
          <a:p>
            <a:pPr>
              <a:lnSpc>
                <a:spcPct val="150000"/>
              </a:lnSpc>
            </a:pPr>
            <a:endParaRPr lang="en-US" altLang="zh-TW" sz="1400" smtClean="0">
              <a:latin typeface="標楷體" pitchFamily="65" charset="-120"/>
              <a:ea typeface="標楷體" pitchFamily="65" charset="-120"/>
            </a:endParaRPr>
          </a:p>
        </p:txBody>
      </p:sp>
      <p:sp>
        <p:nvSpPr>
          <p:cNvPr id="146436" name="投影片編號版面配置區 3"/>
          <p:cNvSpPr>
            <a:spLocks noGrp="1"/>
          </p:cNvSpPr>
          <p:nvPr>
            <p:ph type="sldNum" sz="quarter" idx="5"/>
          </p:nvPr>
        </p:nvSpPr>
        <p:spPr>
          <a:noFill/>
        </p:spPr>
        <p:txBody>
          <a:bodyPr/>
          <a:lstStyle/>
          <a:p>
            <a:fld id="{23A8C03B-4741-4780-AD33-46E8C60052C3}" type="slidenum">
              <a:rPr lang="zh-TW" altLang="en-US" smtClean="0"/>
              <a:pPr/>
              <a:t>35</a:t>
            </a:fld>
            <a:endParaRPr lang="zh-TW"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標題投影片">
    <p:spTree>
      <p:nvGrpSpPr>
        <p:cNvPr id="1" name=""/>
        <p:cNvGrpSpPr/>
        <p:nvPr/>
      </p:nvGrpSpPr>
      <p:grpSpPr>
        <a:xfrm>
          <a:off x="0" y="0"/>
          <a:ext cx="0" cy="0"/>
          <a:chOff x="0" y="0"/>
          <a:chExt cx="0" cy="0"/>
        </a:xfrm>
      </p:grpSpPr>
      <p:sp>
        <p:nvSpPr>
          <p:cNvPr id="28" name="日期版面配置區 27"/>
          <p:cNvSpPr>
            <a:spLocks noGrp="1"/>
          </p:cNvSpPr>
          <p:nvPr>
            <p:ph type="dt" sz="half" idx="10"/>
          </p:nvPr>
        </p:nvSpPr>
        <p:spPr>
          <a:xfrm>
            <a:off x="560512" y="6309320"/>
            <a:ext cx="2476500" cy="365760"/>
          </a:xfrm>
        </p:spPr>
        <p:txBody>
          <a:bodyPr/>
          <a:lstStyle>
            <a:lvl1pPr>
              <a:defRPr sz="1400"/>
            </a:lvl1pPr>
          </a:lstStyle>
          <a:p>
            <a:pPr>
              <a:defRPr/>
            </a:pPr>
            <a:fld id="{C44EEDB2-7F0F-48B5-84D8-DB6AACF965F6}" type="datetime1">
              <a:rPr lang="zh-TW" altLang="en-US" smtClean="0"/>
              <a:pPr>
                <a:defRPr/>
              </a:pPr>
              <a:t>2014/9/29</a:t>
            </a:fld>
            <a:endParaRPr lang="en-US" altLang="zh-TW" dirty="0"/>
          </a:p>
        </p:txBody>
      </p:sp>
      <p:sp>
        <p:nvSpPr>
          <p:cNvPr id="17" name="頁尾版面配置區 16"/>
          <p:cNvSpPr>
            <a:spLocks noGrp="1"/>
          </p:cNvSpPr>
          <p:nvPr>
            <p:ph type="ftr" sz="quarter" idx="11"/>
          </p:nvPr>
        </p:nvSpPr>
        <p:spPr>
          <a:xfrm>
            <a:off x="3140202" y="6355080"/>
            <a:ext cx="3764280" cy="365760"/>
          </a:xfrm>
        </p:spPr>
        <p:txBody>
          <a:bodyPr/>
          <a:lstStyle/>
          <a:p>
            <a:pPr>
              <a:defRPr/>
            </a:pPr>
            <a:endParaRPr lang="en-US" altLang="zh-TW"/>
          </a:p>
        </p:txBody>
      </p:sp>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89304" y="116632"/>
            <a:ext cx="2030413" cy="159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投影片編號版面配置區 28"/>
          <p:cNvSpPr>
            <a:spLocks noGrp="1"/>
          </p:cNvSpPr>
          <p:nvPr>
            <p:ph type="sldNum" sz="quarter" idx="12"/>
          </p:nvPr>
        </p:nvSpPr>
        <p:spPr>
          <a:xfrm>
            <a:off x="8160854" y="6309320"/>
            <a:ext cx="1320800" cy="365760"/>
          </a:xfrm>
          <a:prstGeom prst="rect">
            <a:avLst/>
          </a:prstGeom>
        </p:spPr>
        <p:txBody>
          <a:bodyPr/>
          <a:lstStyle>
            <a:lvl1pPr algn="r">
              <a:defRPr sz="1800" b="1">
                <a:solidFill>
                  <a:srgbClr val="000099"/>
                </a:solidFill>
              </a:defRPr>
            </a:lvl1pPr>
          </a:lstStyle>
          <a:p>
            <a:pPr>
              <a:defRPr/>
            </a:pPr>
            <a:fld id="{DA843CCF-395D-4592-A44F-E0B2C97BB9F6}" type="slidenum">
              <a:rPr lang="en-US" altLang="zh-TW" smtClean="0"/>
              <a:pPr>
                <a:defRPr/>
              </a:pPr>
              <a:t>‹#›</a:t>
            </a:fld>
            <a:endParaRPr lang="en-US" altLang="zh-TW"/>
          </a:p>
        </p:txBody>
      </p:sp>
      <p:pic>
        <p:nvPicPr>
          <p:cNvPr id="6" name="Picture 2" descr="F:\圖檔\鳳凰.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3490702"/>
            <a:ext cx="2528828" cy="3352332"/>
          </a:xfrm>
          <a:prstGeom prst="rect">
            <a:avLst/>
          </a:prstGeom>
          <a:noFill/>
          <a:scene3d>
            <a:camera prst="orthographicFront">
              <a:rot lat="0" lon="600000" rev="0"/>
            </a:camera>
            <a:lightRig rig="threePt" dir="t"/>
          </a:scene3d>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pPr>
              <a:defRPr/>
            </a:pPr>
            <a:fld id="{2FD8BEF3-043C-49C3-AB84-FEDB80EAB1EC}" type="datetime1">
              <a:rPr lang="zh-TW" altLang="en-US" smtClean="0"/>
              <a:pPr>
                <a:defRPr/>
              </a:pPr>
              <a:t>2014/9/29</a:t>
            </a:fld>
            <a:endParaRPr lang="en-US" altLang="zh-TW"/>
          </a:p>
        </p:txBody>
      </p:sp>
      <p:sp>
        <p:nvSpPr>
          <p:cNvPr id="5" name="頁尾版面配置區 4"/>
          <p:cNvSpPr>
            <a:spLocks noGrp="1"/>
          </p:cNvSpPr>
          <p:nvPr>
            <p:ph type="ftr" sz="quarter" idx="11"/>
          </p:nvPr>
        </p:nvSpPr>
        <p:spPr/>
        <p:txBody>
          <a:bodyPr/>
          <a:lstStyle/>
          <a:p>
            <a:pPr>
              <a:defRPr/>
            </a:pPr>
            <a:endParaRPr lang="en-US" altLang="zh-TW"/>
          </a:p>
        </p:txBody>
      </p:sp>
      <p:sp>
        <p:nvSpPr>
          <p:cNvPr id="7" name="投影片編號版面配置區 28"/>
          <p:cNvSpPr txBox="1">
            <a:spLocks/>
          </p:cNvSpPr>
          <p:nvPr userDrawn="1"/>
        </p:nvSpPr>
        <p:spPr>
          <a:xfrm>
            <a:off x="8186364" y="6342773"/>
            <a:ext cx="1320800" cy="365760"/>
          </a:xfrm>
          <a:prstGeom prst="rect">
            <a:avLst/>
          </a:prstGeom>
        </p:spPr>
        <p:txBody>
          <a:bodyPr/>
          <a:lstStyle>
            <a:lvl1pPr algn="r">
              <a:defRPr sz="1800" b="1">
                <a:solidFill>
                  <a:srgbClr val="000099"/>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A843CCF-395D-4592-A44F-E0B2C97BB9F6}" type="slidenum">
              <a:rPr kumimoji="1" lang="en-US" altLang="zh-TW" sz="1800" b="1" i="0" u="none" strike="noStrike" kern="1200" cap="none" spc="0" normalizeH="0" baseline="0" noProof="0" smtClean="0">
                <a:ln>
                  <a:noFill/>
                </a:ln>
                <a:solidFill>
                  <a:srgbClr val="000099"/>
                </a:solidFill>
                <a:effectLst/>
                <a:uLnTx/>
                <a:uFillTx/>
                <a:latin typeface="Times New Roman" pitchFamily="18" charset="0"/>
                <a:ea typeface="新細明體"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zh-TW" sz="1800" b="1" i="0" u="none" strike="noStrike" kern="1200" cap="none" spc="0" normalizeH="0" baseline="0" noProof="0">
              <a:ln>
                <a:noFill/>
              </a:ln>
              <a:solidFill>
                <a:srgbClr val="000099"/>
              </a:solidFill>
              <a:effectLst/>
              <a:uLnTx/>
              <a:uFillTx/>
              <a:latin typeface="Times New Roman" pitchFamily="18" charset="0"/>
              <a:ea typeface="新細明體" pitchFamily="18" charset="-120"/>
              <a:cs typeface="+mn-cs"/>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181850" y="274639"/>
            <a:ext cx="2228850" cy="5851525"/>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95300" y="274639"/>
            <a:ext cx="6521450" cy="5851525"/>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pPr>
              <a:defRPr/>
            </a:pPr>
            <a:fld id="{5A9922EA-6BC1-4C83-8B87-4FC983B61095}" type="datetime1">
              <a:rPr lang="zh-TW" altLang="en-US" smtClean="0"/>
              <a:pPr>
                <a:defRPr/>
              </a:pPr>
              <a:t>2014/9/29</a:t>
            </a:fld>
            <a:endParaRPr lang="en-US" altLang="zh-TW"/>
          </a:p>
        </p:txBody>
      </p:sp>
      <p:sp>
        <p:nvSpPr>
          <p:cNvPr id="5" name="頁尾版面配置區 4"/>
          <p:cNvSpPr>
            <a:spLocks noGrp="1"/>
          </p:cNvSpPr>
          <p:nvPr>
            <p:ph type="ftr" sz="quarter" idx="11"/>
          </p:nvPr>
        </p:nvSpPr>
        <p:spPr/>
        <p:txBody>
          <a:bodyPr/>
          <a:lstStyle/>
          <a:p>
            <a:pPr>
              <a:defRPr/>
            </a:pPr>
            <a:endParaRPr lang="en-US" altLang="zh-TW"/>
          </a:p>
        </p:txBody>
      </p:sp>
      <p:sp>
        <p:nvSpPr>
          <p:cNvPr id="6" name="投影片編號版面配置區 5"/>
          <p:cNvSpPr>
            <a:spLocks noGrp="1"/>
          </p:cNvSpPr>
          <p:nvPr>
            <p:ph type="sldNum" sz="quarter" idx="12"/>
          </p:nvPr>
        </p:nvSpPr>
        <p:spPr>
          <a:xfrm>
            <a:off x="663702" y="6356350"/>
            <a:ext cx="2146300" cy="365760"/>
          </a:xfrm>
          <a:prstGeom prst="rect">
            <a:avLst/>
          </a:prstGeom>
        </p:spPr>
        <p:txBody>
          <a:bodyPr/>
          <a:lstStyle/>
          <a:p>
            <a:pPr>
              <a:defRPr/>
            </a:pPr>
            <a:fld id="{FEDC4136-9E48-477E-B64D-06425F4E3AD2}" type="slidenum">
              <a:rPr lang="en-US" altLang="zh-TW" smtClean="0"/>
              <a:pPr>
                <a:defRPr/>
              </a:pPr>
              <a:t>‹#›</a:t>
            </a:fld>
            <a:endParaRPr lang="en-US" altLang="zh-TW"/>
          </a:p>
        </p:txBody>
      </p:sp>
      <p:sp>
        <p:nvSpPr>
          <p:cNvPr id="7" name="直線接點 6"/>
          <p:cNvSpPr>
            <a:spLocks noChangeShapeType="1"/>
          </p:cNvSpPr>
          <p:nvPr/>
        </p:nvSpPr>
        <p:spPr bwMode="auto">
          <a:xfrm>
            <a:off x="495300" y="6353175"/>
            <a:ext cx="89154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等腰三角形 7"/>
          <p:cNvSpPr>
            <a:spLocks noChangeAspect="1"/>
          </p:cNvSpPr>
          <p:nvPr/>
        </p:nvSpPr>
        <p:spPr>
          <a:xfrm rot="5400000">
            <a:off x="461978" y="6462462"/>
            <a:ext cx="190849" cy="13034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直線接點 8"/>
          <p:cNvSpPr>
            <a:spLocks noChangeShapeType="1"/>
          </p:cNvSpPr>
          <p:nvPr/>
        </p:nvSpPr>
        <p:spPr bwMode="auto">
          <a:xfrm rot="5400000">
            <a:off x="4175914"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1520621" y="1196752"/>
            <a:ext cx="8124294" cy="1143000"/>
          </a:xfrm>
        </p:spPr>
        <p:txBody>
          <a:bodyPr/>
          <a:lstStyle>
            <a:extLst/>
          </a:lstStyle>
          <a:p>
            <a:r>
              <a:rPr lang="zh-TW" altLang="en-US" dirty="0" smtClean="0"/>
              <a:t>按一下以編輯母片標題樣式</a:t>
            </a:r>
            <a:endParaRPr lang="en-US" dirty="0"/>
          </a:p>
        </p:txBody>
      </p:sp>
      <p:sp>
        <p:nvSpPr>
          <p:cNvPr id="6" name="頁尾版面配置區 4"/>
          <p:cNvSpPr>
            <a:spLocks noGrp="1"/>
          </p:cNvSpPr>
          <p:nvPr>
            <p:ph type="ftr" sz="quarter" idx="11"/>
          </p:nvPr>
        </p:nvSpPr>
        <p:spPr/>
        <p:txBody>
          <a:bodyPr/>
          <a:lstStyle>
            <a:lvl1pPr>
              <a:defRPr/>
            </a:lvl1pPr>
          </a:lstStyle>
          <a:p>
            <a:pPr>
              <a:defRPr/>
            </a:pPr>
            <a:r>
              <a:rPr lang="zh-TW" altLang="en-US" smtClean="0"/>
              <a:t>
              </a:t>
            </a:r>
            <a:endParaRPr lang="zh-TW" altLang="en-US"/>
          </a:p>
        </p:txBody>
      </p:sp>
      <p:sp>
        <p:nvSpPr>
          <p:cNvPr id="7" name="投影片編號版面配置區 5"/>
          <p:cNvSpPr>
            <a:spLocks noGrp="1"/>
          </p:cNvSpPr>
          <p:nvPr>
            <p:ph type="sldNum" sz="quarter" idx="12"/>
          </p:nvPr>
        </p:nvSpPr>
        <p:spPr>
          <a:xfrm>
            <a:off x="663702" y="6356350"/>
            <a:ext cx="2146300" cy="365760"/>
          </a:xfrm>
          <a:prstGeom prst="rect">
            <a:avLst/>
          </a:prstGeom>
        </p:spPr>
        <p:txBody>
          <a:bodyPr/>
          <a:lstStyle>
            <a:lvl1pPr>
              <a:defRPr>
                <a:solidFill>
                  <a:schemeClr val="bg2">
                    <a:lumMod val="25000"/>
                  </a:schemeClr>
                </a:solidFill>
              </a:defRPr>
            </a:lvl1pPr>
            <a:extLst/>
          </a:lstStyle>
          <a:p>
            <a:pPr>
              <a:defRPr/>
            </a:pPr>
            <a:endParaRPr lang="zh-TW" altLang="en-US"/>
          </a:p>
        </p:txBody>
      </p:sp>
    </p:spTree>
    <p:extLst>
      <p:ext uri="{BB962C8B-B14F-4D97-AF65-F5344CB8AC3E}">
        <p14:creationId xmlns:p14="http://schemas.microsoft.com/office/powerpoint/2010/main" val="18860943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標題及物件">
    <p:spTree>
      <p:nvGrpSpPr>
        <p:cNvPr id="1" name=""/>
        <p:cNvGrpSpPr/>
        <p:nvPr/>
      </p:nvGrpSpPr>
      <p:grpSpPr>
        <a:xfrm>
          <a:off x="0" y="0"/>
          <a:ext cx="0" cy="0"/>
          <a:chOff x="0" y="0"/>
          <a:chExt cx="0" cy="0"/>
        </a:xfrm>
      </p:grpSpPr>
      <p:sp>
        <p:nvSpPr>
          <p:cNvPr id="2" name="頁尾版面配置區 4"/>
          <p:cNvSpPr>
            <a:spLocks noGrp="1"/>
          </p:cNvSpPr>
          <p:nvPr>
            <p:ph type="ftr" sz="quarter" idx="10"/>
          </p:nvPr>
        </p:nvSpPr>
        <p:spPr/>
        <p:txBody>
          <a:bodyPr/>
          <a:lstStyle>
            <a:lvl1pPr>
              <a:defRPr/>
            </a:lvl1pPr>
          </a:lstStyle>
          <a:p>
            <a:pPr>
              <a:defRPr/>
            </a:pPr>
            <a:endParaRPr lang="zh-TW" altLang="en-US"/>
          </a:p>
        </p:txBody>
      </p:sp>
      <p:sp>
        <p:nvSpPr>
          <p:cNvPr id="3" name="投影片編號版面配置區 5"/>
          <p:cNvSpPr>
            <a:spLocks noGrp="1"/>
          </p:cNvSpPr>
          <p:nvPr>
            <p:ph type="sldNum" sz="quarter" idx="11"/>
          </p:nvPr>
        </p:nvSpPr>
        <p:spPr>
          <a:xfrm>
            <a:off x="663702" y="6356350"/>
            <a:ext cx="2146300" cy="365760"/>
          </a:xfrm>
          <a:prstGeom prst="rect">
            <a:avLst/>
          </a:prstGeom>
        </p:spPr>
        <p:txBody>
          <a:bodyPr/>
          <a:lstStyle>
            <a:lvl1pPr>
              <a:defRPr>
                <a:solidFill>
                  <a:schemeClr val="bg2">
                    <a:lumMod val="25000"/>
                  </a:schemeClr>
                </a:solidFill>
              </a:defRPr>
            </a:lvl1pPr>
            <a:extLst/>
          </a:lstStyle>
          <a:p>
            <a:pPr>
              <a:defRPr/>
            </a:pPr>
            <a:endParaRPr lang="zh-TW" altLang="en-US"/>
          </a:p>
        </p:txBody>
      </p:sp>
      <p:sp>
        <p:nvSpPr>
          <p:cNvPr id="4" name="投影片編號版面配置區 28"/>
          <p:cNvSpPr txBox="1">
            <a:spLocks/>
          </p:cNvSpPr>
          <p:nvPr userDrawn="1"/>
        </p:nvSpPr>
        <p:spPr>
          <a:xfrm>
            <a:off x="8186364" y="6342773"/>
            <a:ext cx="1320800" cy="365760"/>
          </a:xfrm>
          <a:prstGeom prst="rect">
            <a:avLst/>
          </a:prstGeom>
        </p:spPr>
        <p:txBody>
          <a:bodyPr/>
          <a:lstStyle>
            <a:lvl1pPr algn="r">
              <a:defRPr sz="1800" b="1">
                <a:solidFill>
                  <a:srgbClr val="000099"/>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A843CCF-395D-4592-A44F-E0B2C97BB9F6}" type="slidenum">
              <a:rPr kumimoji="1" lang="en-US" altLang="zh-TW" sz="1800" b="1" i="0" u="none" strike="noStrike" kern="1200" cap="none" spc="0" normalizeH="0" baseline="0" noProof="0" smtClean="0">
                <a:ln>
                  <a:noFill/>
                </a:ln>
                <a:solidFill>
                  <a:srgbClr val="000099"/>
                </a:solidFill>
                <a:effectLst/>
                <a:uLnTx/>
                <a:uFillTx/>
                <a:latin typeface="Times New Roman" pitchFamily="18" charset="0"/>
                <a:ea typeface="新細明體"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zh-TW" sz="1800" b="1" i="0" u="none" strike="noStrike" kern="1200" cap="none" spc="0" normalizeH="0" baseline="0" noProof="0">
              <a:ln>
                <a:noFill/>
              </a:ln>
              <a:solidFill>
                <a:srgbClr val="000099"/>
              </a:solidFill>
              <a:effectLst/>
              <a:uLnTx/>
              <a:uFillTx/>
              <a:latin typeface="Times New Roman" pitchFamily="18" charset="0"/>
              <a:ea typeface="新細明體" pitchFamily="18" charset="-120"/>
              <a:cs typeface="+mn-cs"/>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6_標題及物件">
    <p:spTree>
      <p:nvGrpSpPr>
        <p:cNvPr id="1" name=""/>
        <p:cNvGrpSpPr/>
        <p:nvPr/>
      </p:nvGrpSpPr>
      <p:grpSpPr>
        <a:xfrm>
          <a:off x="0" y="0"/>
          <a:ext cx="0" cy="0"/>
          <a:chOff x="0" y="0"/>
          <a:chExt cx="0" cy="0"/>
        </a:xfrm>
      </p:grpSpPr>
      <p:sp>
        <p:nvSpPr>
          <p:cNvPr id="16" name="Rectangle 16"/>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smtClean="0"/>
          </a:p>
        </p:txBody>
      </p:sp>
      <p:sp>
        <p:nvSpPr>
          <p:cNvPr id="7" name="Title 6"/>
          <p:cNvSpPr>
            <a:spLocks noGrp="1"/>
          </p:cNvSpPr>
          <p:nvPr>
            <p:ph type="title"/>
          </p:nvPr>
        </p:nvSpPr>
        <p:spPr>
          <a:xfrm>
            <a:off x="495301" y="359465"/>
            <a:ext cx="8915400" cy="693271"/>
          </a:xfrm>
          <a:prstGeom prst="rect">
            <a:avLst/>
          </a:prstGeom>
        </p:spPr>
        <p:txBody>
          <a:bodyPr anchor="b" anchorCtr="0">
            <a:normAutofit/>
          </a:bodyPr>
          <a:lstStyle/>
          <a:p>
            <a:pPr algn="l"/>
            <a:r>
              <a:rPr lang="zh-TW" altLang="en-US" dirty="0" smtClean="0"/>
              <a:t>按一下以編輯母片標題樣式</a:t>
            </a:r>
            <a:endParaRPr lang="en-US" dirty="0"/>
          </a:p>
        </p:txBody>
      </p:sp>
      <p:sp>
        <p:nvSpPr>
          <p:cNvPr id="9" name="Slide Number Placeholder 8"/>
          <p:cNvSpPr>
            <a:spLocks noGrp="1"/>
          </p:cNvSpPr>
          <p:nvPr>
            <p:ph type="sldNum" sz="quarter" idx="11"/>
          </p:nvPr>
        </p:nvSpPr>
        <p:spPr/>
        <p:txBody>
          <a:bodyPr/>
          <a:lstStyle/>
          <a:p>
            <a:pPr algn="r"/>
            <a:fld id="{D4C49B74-5DB2-4B03-B1D2-7F6A3C51C318}" type="slidenum">
              <a:rPr lang="en-US" smtClean="0"/>
              <a:pPr algn="r"/>
              <a:t>‹#›</a:t>
            </a:fld>
            <a:endParaRPr lang="en-US" dirty="0"/>
          </a:p>
        </p:txBody>
      </p:sp>
      <p:sp>
        <p:nvSpPr>
          <p:cNvPr id="10" name="Footer Placeholder 9"/>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32647397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8_標題及物件">
    <p:spTree>
      <p:nvGrpSpPr>
        <p:cNvPr id="1" name=""/>
        <p:cNvGrpSpPr/>
        <p:nvPr/>
      </p:nvGrpSpPr>
      <p:grpSpPr>
        <a:xfrm>
          <a:off x="0" y="0"/>
          <a:ext cx="0" cy="0"/>
          <a:chOff x="0" y="0"/>
          <a:chExt cx="0" cy="0"/>
        </a:xfrm>
      </p:grpSpPr>
      <p:sp>
        <p:nvSpPr>
          <p:cNvPr id="16" name="Rectangle 16"/>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smtClean="0"/>
          </a:p>
        </p:txBody>
      </p:sp>
      <p:sp>
        <p:nvSpPr>
          <p:cNvPr id="7" name="Title 6"/>
          <p:cNvSpPr>
            <a:spLocks noGrp="1"/>
          </p:cNvSpPr>
          <p:nvPr>
            <p:ph type="title"/>
          </p:nvPr>
        </p:nvSpPr>
        <p:spPr>
          <a:xfrm>
            <a:off x="495300" y="359465"/>
            <a:ext cx="8915400" cy="1143000"/>
          </a:xfrm>
          <a:prstGeom prst="rect">
            <a:avLst/>
          </a:prstGeom>
        </p:spPr>
        <p:txBody>
          <a:bodyPr anchor="b" anchorCtr="0">
            <a:normAutofit/>
          </a:bodyPr>
          <a:lstStyle/>
          <a:p>
            <a:pPr algn="l"/>
            <a:r>
              <a:rPr lang="zh-TW" altLang="en-US" smtClean="0"/>
              <a:t>按一下以編輯母片標題樣式</a:t>
            </a:r>
            <a:endParaRPr lang="en-US"/>
          </a:p>
        </p:txBody>
      </p:sp>
      <p:sp>
        <p:nvSpPr>
          <p:cNvPr id="9" name="Slide Number Placeholder 8"/>
          <p:cNvSpPr>
            <a:spLocks noGrp="1"/>
          </p:cNvSpPr>
          <p:nvPr>
            <p:ph type="sldNum" sz="quarter" idx="11"/>
          </p:nvPr>
        </p:nvSpPr>
        <p:spPr/>
        <p:txBody>
          <a:bodyPr/>
          <a:lstStyle/>
          <a:p>
            <a:pPr algn="r"/>
            <a:fld id="{D4C49B74-5DB2-4B03-B1D2-7F6A3C51C318}" type="slidenum">
              <a:rPr lang="en-US" smtClean="0"/>
              <a:pPr algn="r"/>
              <a:t>‹#›</a:t>
            </a:fld>
            <a:endParaRPr lang="en-US" dirty="0"/>
          </a:p>
        </p:txBody>
      </p:sp>
      <p:sp>
        <p:nvSpPr>
          <p:cNvPr id="10" name="Footer Placeholder 9"/>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13342022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標題投影片">
    <p:spTree>
      <p:nvGrpSpPr>
        <p:cNvPr id="1" name=""/>
        <p:cNvGrpSpPr/>
        <p:nvPr/>
      </p:nvGrpSpPr>
      <p:grpSpPr>
        <a:xfrm>
          <a:off x="0" y="0"/>
          <a:ext cx="0" cy="0"/>
          <a:chOff x="0" y="0"/>
          <a:chExt cx="0" cy="0"/>
        </a:xfrm>
      </p:grpSpPr>
      <p:pic>
        <p:nvPicPr>
          <p:cNvPr id="4" name="Picture 7" descr="logo&amp;logotype"/>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6310313" y="6143625"/>
            <a:ext cx="3595687" cy="714375"/>
          </a:xfrm>
          <a:prstGeom prst="rect">
            <a:avLst/>
          </a:prstGeom>
          <a:noFill/>
          <a:ln w="9525">
            <a:noFill/>
            <a:miter lim="800000"/>
            <a:headEnd/>
            <a:tailEnd/>
          </a:ln>
        </p:spPr>
      </p:pic>
      <p:sp>
        <p:nvSpPr>
          <p:cNvPr id="14" name="標題 13"/>
          <p:cNvSpPr>
            <a:spLocks noGrp="1"/>
          </p:cNvSpPr>
          <p:nvPr>
            <p:ph type="ctrTitle"/>
          </p:nvPr>
        </p:nvSpPr>
        <p:spPr>
          <a:xfrm>
            <a:off x="1551940" y="359898"/>
            <a:ext cx="8023860" cy="1472184"/>
          </a:xfrm>
        </p:spPr>
        <p:txBody>
          <a:bodyPr anchor="b"/>
          <a:lstStyle>
            <a:lvl1pPr algn="l">
              <a:defRPr/>
            </a:lvl1pPr>
            <a:extLst/>
          </a:lstStyle>
          <a:p>
            <a:r>
              <a:rPr lang="zh-TW" altLang="en-US" smtClean="0"/>
              <a:t>按一下以編輯母片標題樣式</a:t>
            </a:r>
            <a:endParaRPr lang="en-US"/>
          </a:p>
        </p:txBody>
      </p:sp>
      <p:sp>
        <p:nvSpPr>
          <p:cNvPr id="22" name="副標題 21"/>
          <p:cNvSpPr>
            <a:spLocks noGrp="1"/>
          </p:cNvSpPr>
          <p:nvPr>
            <p:ph type="subTitle" idx="1"/>
          </p:nvPr>
        </p:nvSpPr>
        <p:spPr>
          <a:xfrm>
            <a:off x="1551940" y="1850064"/>
            <a:ext cx="802386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zh-TW" altLang="en-US" smtClean="0"/>
              <a:t>按一下以編輯母片副標題樣式</a:t>
            </a:r>
            <a:endParaRPr lang="en-US"/>
          </a:p>
        </p:txBody>
      </p:sp>
      <p:sp>
        <p:nvSpPr>
          <p:cNvPr id="5" name="日期版面配置區 6"/>
          <p:cNvSpPr>
            <a:spLocks noGrp="1"/>
          </p:cNvSpPr>
          <p:nvPr>
            <p:ph type="dt" sz="half" idx="10"/>
          </p:nvPr>
        </p:nvSpPr>
        <p:spPr/>
        <p:txBody>
          <a:bodyPr/>
          <a:lstStyle>
            <a:lvl1pPr>
              <a:defRPr/>
            </a:lvl1pPr>
          </a:lstStyle>
          <a:p>
            <a:pPr>
              <a:defRPr/>
            </a:pPr>
            <a:fld id="{2C0D1A13-B629-4F14-A6FC-3AD15DAC28F5}" type="datetime1">
              <a:rPr lang="zh-TW" altLang="en-US"/>
              <a:pPr>
                <a:defRPr/>
              </a:pPr>
              <a:t>2014/9/29</a:t>
            </a:fld>
            <a:endParaRPr lang="en-US" altLang="zh-TW"/>
          </a:p>
        </p:txBody>
      </p:sp>
      <p:sp>
        <p:nvSpPr>
          <p:cNvPr id="6" name="頁尾版面配置區 19"/>
          <p:cNvSpPr>
            <a:spLocks noGrp="1"/>
          </p:cNvSpPr>
          <p:nvPr>
            <p:ph type="ftr" sz="quarter" idx="11"/>
          </p:nvPr>
        </p:nvSpPr>
        <p:spPr/>
        <p:txBody>
          <a:bodyPr/>
          <a:lstStyle>
            <a:lvl1pPr>
              <a:defRPr/>
            </a:lvl1pPr>
          </a:lstStyle>
          <a:p>
            <a:pPr>
              <a:defRPr/>
            </a:pPr>
            <a:endParaRPr lang="en-US" altLang="zh-TW"/>
          </a:p>
        </p:txBody>
      </p:sp>
      <p:sp>
        <p:nvSpPr>
          <p:cNvPr id="7" name="投影片編號版面配置區 9"/>
          <p:cNvSpPr>
            <a:spLocks noGrp="1"/>
          </p:cNvSpPr>
          <p:nvPr>
            <p:ph type="sldNum" sz="quarter" idx="12"/>
          </p:nvPr>
        </p:nvSpPr>
        <p:spPr/>
        <p:txBody>
          <a:bodyPr/>
          <a:lstStyle>
            <a:lvl1pPr>
              <a:defRPr/>
            </a:lvl1pPr>
            <a:extLst/>
          </a:lstStyle>
          <a:p>
            <a:pPr>
              <a:defRPr/>
            </a:pPr>
            <a:fld id="{F950EED7-456C-409C-93D7-411275B5221A}" type="slidenum">
              <a:rPr lang="en-US" altLang="zh-TW"/>
              <a:pPr>
                <a:defRPr/>
              </a:pPr>
              <a:t>‹#›</a:t>
            </a:fld>
            <a:endParaRPr lang="en-US" altLang="zh-TW"/>
          </a:p>
        </p:txBody>
      </p:sp>
    </p:spTree>
  </p:cSld>
  <p:clrMapOvr>
    <a:masterClrMapping/>
  </p:clrMapOvr>
  <p:transition>
    <p:zoom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4" name="日期版面配置區 3"/>
          <p:cNvSpPr>
            <a:spLocks noGrp="1"/>
          </p:cNvSpPr>
          <p:nvPr>
            <p:ph type="dt" sz="half" idx="10"/>
          </p:nvPr>
        </p:nvSpPr>
        <p:spPr>
          <a:xfrm>
            <a:off x="632520" y="6309320"/>
            <a:ext cx="2479802" cy="365760"/>
          </a:xfrm>
        </p:spPr>
        <p:txBody>
          <a:bodyPr/>
          <a:lstStyle/>
          <a:p>
            <a:pPr>
              <a:defRPr/>
            </a:pPr>
            <a:fld id="{6B698AA4-040E-4020-8BFD-D7969D925B3E}" type="datetime1">
              <a:rPr lang="zh-TW" altLang="en-US" smtClean="0"/>
              <a:pPr>
                <a:defRPr/>
              </a:pPr>
              <a:t>2014/9/29</a:t>
            </a:fld>
            <a:endParaRPr lang="en-US" altLang="zh-TW" dirty="0"/>
          </a:p>
        </p:txBody>
      </p:sp>
      <p:sp>
        <p:nvSpPr>
          <p:cNvPr id="5" name="頁尾版面配置區 4"/>
          <p:cNvSpPr>
            <a:spLocks noGrp="1"/>
          </p:cNvSpPr>
          <p:nvPr>
            <p:ph type="ftr" sz="quarter" idx="11"/>
          </p:nvPr>
        </p:nvSpPr>
        <p:spPr/>
        <p:txBody>
          <a:bodyPr/>
          <a:lstStyle/>
          <a:p>
            <a:pPr>
              <a:defRPr/>
            </a:pPr>
            <a:endParaRPr lang="en-US" altLang="zh-TW"/>
          </a:p>
        </p:txBody>
      </p:sp>
      <p:sp>
        <p:nvSpPr>
          <p:cNvPr id="8" name="內容版面配置區 7"/>
          <p:cNvSpPr>
            <a:spLocks noGrp="1"/>
          </p:cNvSpPr>
          <p:nvPr>
            <p:ph sz="quarter" idx="1"/>
          </p:nvPr>
        </p:nvSpPr>
        <p:spPr>
          <a:xfrm>
            <a:off x="488504" y="1196752"/>
            <a:ext cx="8915400" cy="493776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投影片編號版面配置區 28"/>
          <p:cNvSpPr>
            <a:spLocks noGrp="1"/>
          </p:cNvSpPr>
          <p:nvPr>
            <p:ph type="sldNum" sz="quarter" idx="12"/>
          </p:nvPr>
        </p:nvSpPr>
        <p:spPr>
          <a:xfrm>
            <a:off x="8186364" y="6342773"/>
            <a:ext cx="1320800" cy="365760"/>
          </a:xfrm>
          <a:prstGeom prst="rect">
            <a:avLst/>
          </a:prstGeom>
        </p:spPr>
        <p:txBody>
          <a:bodyPr/>
          <a:lstStyle>
            <a:lvl1pPr algn="r">
              <a:defRPr sz="1800" b="1">
                <a:solidFill>
                  <a:srgbClr val="000099"/>
                </a:solidFill>
              </a:defRPr>
            </a:lvl1pPr>
          </a:lstStyle>
          <a:p>
            <a:pPr>
              <a:defRPr/>
            </a:pPr>
            <a:fld id="{DA843CCF-395D-4592-A44F-E0B2C97BB9F6}" type="slidenum">
              <a:rPr lang="en-US" altLang="zh-TW" smtClean="0"/>
              <a:pPr>
                <a:defRPr/>
              </a:pPr>
              <a:t>‹#›</a:t>
            </a:fld>
            <a:endParaRPr lang="en-US" altLang="zh-TW"/>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區段標題">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1320800" y="2971800"/>
            <a:ext cx="7429500" cy="1066800"/>
          </a:xfrm>
        </p:spPr>
        <p:txBody>
          <a:bodyPr anchor="t" anchorCtr="0"/>
          <a:lstStyle>
            <a:lvl1pPr algn="r">
              <a:buNone/>
              <a:defRPr sz="3200" b="0" cap="none" baseline="0"/>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1403350" y="4267200"/>
            <a:ext cx="734695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a:xfrm>
            <a:off x="6934200" y="6355080"/>
            <a:ext cx="2476500" cy="365760"/>
          </a:xfrm>
        </p:spPr>
        <p:txBody>
          <a:bodyPr/>
          <a:lstStyle/>
          <a:p>
            <a:pPr>
              <a:defRPr/>
            </a:pPr>
            <a:fld id="{C40CB691-057D-4DE9-9C0A-284D03653151}" type="datetime1">
              <a:rPr lang="zh-TW" altLang="en-US" smtClean="0"/>
              <a:pPr>
                <a:defRPr/>
              </a:pPr>
              <a:t>2014/9/29</a:t>
            </a:fld>
            <a:endParaRPr lang="en-US" altLang="zh-TW"/>
          </a:p>
        </p:txBody>
      </p:sp>
      <p:sp>
        <p:nvSpPr>
          <p:cNvPr id="5" name="頁尾版面配置區 4"/>
          <p:cNvSpPr>
            <a:spLocks noGrp="1"/>
          </p:cNvSpPr>
          <p:nvPr>
            <p:ph type="ftr" sz="quarter" idx="11"/>
          </p:nvPr>
        </p:nvSpPr>
        <p:spPr>
          <a:xfrm>
            <a:off x="3140202" y="6355080"/>
            <a:ext cx="3764280" cy="365760"/>
          </a:xfrm>
        </p:spPr>
        <p:txBody>
          <a:bodyPr/>
          <a:lstStyle/>
          <a:p>
            <a:pPr>
              <a:defRPr/>
            </a:pPr>
            <a:endParaRPr lang="en-US" altLang="zh-TW"/>
          </a:p>
        </p:txBody>
      </p:sp>
      <p:sp>
        <p:nvSpPr>
          <p:cNvPr id="6" name="投影片編號版面配置區 5"/>
          <p:cNvSpPr>
            <a:spLocks noGrp="1"/>
          </p:cNvSpPr>
          <p:nvPr>
            <p:ph type="sldNum" sz="quarter" idx="12"/>
          </p:nvPr>
        </p:nvSpPr>
        <p:spPr>
          <a:xfrm>
            <a:off x="1159002" y="6355080"/>
            <a:ext cx="1647698" cy="365760"/>
          </a:xfrm>
          <a:prstGeom prst="rect">
            <a:avLst/>
          </a:prstGeom>
        </p:spPr>
        <p:txBody>
          <a:bodyPr/>
          <a:lstStyle/>
          <a:p>
            <a:pPr>
              <a:defRPr/>
            </a:pPr>
            <a:fld id="{50F2CAC8-13E6-4120-81B9-6E67BCCBEC12}" type="slidenum">
              <a:rPr lang="en-US" altLang="zh-TW" smtClean="0"/>
              <a:pPr>
                <a:defRPr/>
              </a:pPr>
              <a:t>‹#›</a:t>
            </a:fld>
            <a:endParaRPr lang="en-US" altLang="zh-TW"/>
          </a:p>
        </p:txBody>
      </p:sp>
      <p:sp>
        <p:nvSpPr>
          <p:cNvPr id="7" name="矩形 6"/>
          <p:cNvSpPr/>
          <p:nvPr/>
        </p:nvSpPr>
        <p:spPr>
          <a:xfrm>
            <a:off x="990600" y="2819400"/>
            <a:ext cx="79248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990600" y="2819400"/>
            <a:ext cx="24765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95300" y="228600"/>
            <a:ext cx="8915400" cy="914400"/>
          </a:xfrm>
        </p:spPr>
        <p:txBody>
          <a:bodyPr/>
          <a:lstStyle/>
          <a:p>
            <a:r>
              <a:rPr kumimoji="0" lang="zh-TW" altLang="en-US" smtClean="0"/>
              <a:t>按一下以編輯母片標題樣式</a:t>
            </a:r>
            <a:endParaRPr kumimoji="0" lang="en-US"/>
          </a:p>
        </p:txBody>
      </p:sp>
      <p:sp>
        <p:nvSpPr>
          <p:cNvPr id="6" name="頁尾版面配置區 5"/>
          <p:cNvSpPr>
            <a:spLocks noGrp="1"/>
          </p:cNvSpPr>
          <p:nvPr>
            <p:ph type="ftr" sz="quarter" idx="11"/>
          </p:nvPr>
        </p:nvSpPr>
        <p:spPr/>
        <p:txBody>
          <a:bodyPr/>
          <a:lstStyle/>
          <a:p>
            <a:pPr>
              <a:defRPr/>
            </a:pPr>
            <a:endParaRPr lang="en-US" altLang="zh-TW"/>
          </a:p>
        </p:txBody>
      </p:sp>
      <p:sp>
        <p:nvSpPr>
          <p:cNvPr id="9" name="內容版面配置區 8"/>
          <p:cNvSpPr>
            <a:spLocks noGrp="1"/>
          </p:cNvSpPr>
          <p:nvPr>
            <p:ph sz="quarter" idx="1"/>
          </p:nvPr>
        </p:nvSpPr>
        <p:spPr>
          <a:xfrm>
            <a:off x="495300" y="1219200"/>
            <a:ext cx="4378452" cy="493776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1" name="內容版面配置區 10"/>
          <p:cNvSpPr>
            <a:spLocks noGrp="1"/>
          </p:cNvSpPr>
          <p:nvPr>
            <p:ph sz="quarter" idx="2"/>
          </p:nvPr>
        </p:nvSpPr>
        <p:spPr>
          <a:xfrm>
            <a:off x="5018215" y="1216152"/>
            <a:ext cx="4378452" cy="493776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8" name="投影片編號版面配置區 28"/>
          <p:cNvSpPr txBox="1">
            <a:spLocks/>
          </p:cNvSpPr>
          <p:nvPr userDrawn="1"/>
        </p:nvSpPr>
        <p:spPr>
          <a:xfrm>
            <a:off x="8186364" y="6342773"/>
            <a:ext cx="1320800" cy="365760"/>
          </a:xfrm>
          <a:prstGeom prst="rect">
            <a:avLst/>
          </a:prstGeom>
        </p:spPr>
        <p:txBody>
          <a:bodyPr/>
          <a:lstStyle>
            <a:lvl1pPr algn="r">
              <a:defRPr sz="1800" b="1">
                <a:solidFill>
                  <a:srgbClr val="000099"/>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A843CCF-395D-4592-A44F-E0B2C97BB9F6}" type="slidenum">
              <a:rPr kumimoji="1" lang="en-US" altLang="zh-TW" sz="1800" b="1" i="0" u="none" strike="noStrike" kern="1200" cap="none" spc="0" normalizeH="0" baseline="0" noProof="0" smtClean="0">
                <a:ln>
                  <a:noFill/>
                </a:ln>
                <a:solidFill>
                  <a:srgbClr val="000099"/>
                </a:solidFill>
                <a:effectLst/>
                <a:uLnTx/>
                <a:uFillTx/>
                <a:latin typeface="Times New Roman" pitchFamily="18" charset="0"/>
                <a:ea typeface="新細明體"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zh-TW" sz="1800" b="1" i="0" u="none" strike="noStrike" kern="1200" cap="none" spc="0" normalizeH="0" baseline="0" noProof="0">
              <a:ln>
                <a:noFill/>
              </a:ln>
              <a:solidFill>
                <a:srgbClr val="000099"/>
              </a:solidFill>
              <a:effectLst/>
              <a:uLnTx/>
              <a:uFillTx/>
              <a:latin typeface="Times New Roman" pitchFamily="18" charset="0"/>
              <a:ea typeface="新細明體" pitchFamily="18" charset="-120"/>
              <a:cs typeface="+mn-cs"/>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95300" y="228600"/>
            <a:ext cx="8915400" cy="914400"/>
          </a:xfrm>
        </p:spPr>
        <p:txBody>
          <a:bodyPr anchor="ctr"/>
          <a:lstStyle>
            <a:lvl1pPr>
              <a:defRPr/>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95300" y="1285875"/>
            <a:ext cx="4376870"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5035550" y="1295400"/>
            <a:ext cx="4378590"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7" name="日期版面配置區 6"/>
          <p:cNvSpPr>
            <a:spLocks noGrp="1"/>
          </p:cNvSpPr>
          <p:nvPr>
            <p:ph type="dt" sz="half" idx="10"/>
          </p:nvPr>
        </p:nvSpPr>
        <p:spPr/>
        <p:txBody>
          <a:bodyPr/>
          <a:lstStyle/>
          <a:p>
            <a:pPr>
              <a:defRPr/>
            </a:pPr>
            <a:fld id="{2E7A5DCD-1404-4F43-8488-2B4AF0828361}" type="datetime1">
              <a:rPr lang="zh-TW" altLang="en-US" smtClean="0"/>
              <a:pPr>
                <a:defRPr/>
              </a:pPr>
              <a:t>2014/9/29</a:t>
            </a:fld>
            <a:endParaRPr lang="en-US" altLang="zh-TW"/>
          </a:p>
        </p:txBody>
      </p:sp>
      <p:sp>
        <p:nvSpPr>
          <p:cNvPr id="8" name="頁尾版面配置區 7"/>
          <p:cNvSpPr>
            <a:spLocks noGrp="1"/>
          </p:cNvSpPr>
          <p:nvPr>
            <p:ph type="ftr" sz="quarter" idx="11"/>
          </p:nvPr>
        </p:nvSpPr>
        <p:spPr/>
        <p:txBody>
          <a:bodyPr/>
          <a:lstStyle/>
          <a:p>
            <a:pPr>
              <a:defRPr/>
            </a:pPr>
            <a:endParaRPr lang="en-US" altLang="zh-TW"/>
          </a:p>
        </p:txBody>
      </p:sp>
      <p:sp>
        <p:nvSpPr>
          <p:cNvPr id="9" name="投影片編號版面配置區 8"/>
          <p:cNvSpPr>
            <a:spLocks noGrp="1"/>
          </p:cNvSpPr>
          <p:nvPr>
            <p:ph type="sldNum" sz="quarter" idx="12"/>
          </p:nvPr>
        </p:nvSpPr>
        <p:spPr>
          <a:xfrm>
            <a:off x="7329264" y="6309320"/>
            <a:ext cx="2146300" cy="365760"/>
          </a:xfrm>
          <a:prstGeom prst="rect">
            <a:avLst/>
          </a:prstGeom>
        </p:spPr>
        <p:txBody>
          <a:bodyPr/>
          <a:lstStyle/>
          <a:p>
            <a:pPr>
              <a:defRPr/>
            </a:pPr>
            <a:fld id="{D56BDB76-B445-4866-84BF-15C63A1DEC71}" type="slidenum">
              <a:rPr lang="en-US" altLang="zh-TW" smtClean="0"/>
              <a:pPr>
                <a:defRPr/>
              </a:pPr>
              <a:t>‹#›</a:t>
            </a:fld>
            <a:endParaRPr lang="en-US" altLang="zh-TW"/>
          </a:p>
        </p:txBody>
      </p:sp>
      <p:sp>
        <p:nvSpPr>
          <p:cNvPr id="11" name="內容版面配置區 10"/>
          <p:cNvSpPr>
            <a:spLocks noGrp="1"/>
          </p:cNvSpPr>
          <p:nvPr>
            <p:ph sz="quarter" idx="2"/>
          </p:nvPr>
        </p:nvSpPr>
        <p:spPr>
          <a:xfrm>
            <a:off x="495300" y="2133600"/>
            <a:ext cx="4375150" cy="40386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3" name="內容版面配置區 12"/>
          <p:cNvSpPr>
            <a:spLocks noGrp="1"/>
          </p:cNvSpPr>
          <p:nvPr>
            <p:ph sz="quarter" idx="4"/>
          </p:nvPr>
        </p:nvSpPr>
        <p:spPr>
          <a:xfrm>
            <a:off x="5035550" y="2133600"/>
            <a:ext cx="4375150" cy="40386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95300" y="228600"/>
            <a:ext cx="8915400" cy="914400"/>
          </a:xfrm>
        </p:spPr>
        <p:txBody>
          <a:bodyPr/>
          <a:lstStyle/>
          <a:p>
            <a:r>
              <a:rPr kumimoji="0" lang="zh-TW" altLang="en-US" smtClean="0"/>
              <a:t>按一下以編輯母片標題樣式</a:t>
            </a:r>
            <a:endParaRPr kumimoji="0" lang="en-US"/>
          </a:p>
        </p:txBody>
      </p:sp>
      <p:sp>
        <p:nvSpPr>
          <p:cNvPr id="4" name="頁尾版面配置區 3"/>
          <p:cNvSpPr>
            <a:spLocks noGrp="1"/>
          </p:cNvSpPr>
          <p:nvPr>
            <p:ph type="ftr" sz="quarter" idx="11"/>
          </p:nvPr>
        </p:nvSpPr>
        <p:spPr/>
        <p:txBody>
          <a:bodyPr/>
          <a:lstStyle/>
          <a:p>
            <a:pPr>
              <a:defRPr/>
            </a:pPr>
            <a:endParaRPr lang="en-US" altLang="zh-TW"/>
          </a:p>
        </p:txBody>
      </p:sp>
      <p:sp>
        <p:nvSpPr>
          <p:cNvPr id="6" name="等腰三角形 5"/>
          <p:cNvSpPr>
            <a:spLocks noChangeAspect="1"/>
          </p:cNvSpPr>
          <p:nvPr/>
        </p:nvSpPr>
        <p:spPr>
          <a:xfrm rot="5400000">
            <a:off x="461978" y="6462462"/>
            <a:ext cx="190849" cy="13034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投影片編號版面配置區 28"/>
          <p:cNvSpPr txBox="1">
            <a:spLocks/>
          </p:cNvSpPr>
          <p:nvPr userDrawn="1"/>
        </p:nvSpPr>
        <p:spPr>
          <a:xfrm>
            <a:off x="8456507" y="6425777"/>
            <a:ext cx="1320800" cy="365760"/>
          </a:xfrm>
          <a:prstGeom prst="rect">
            <a:avLst/>
          </a:prstGeom>
        </p:spPr>
        <p:txBody>
          <a:bodyPr/>
          <a:lstStyle>
            <a:lvl1pPr algn="r">
              <a:defRPr sz="1800" b="1">
                <a:solidFill>
                  <a:srgbClr val="000099"/>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A843CCF-395D-4592-A44F-E0B2C97BB9F6}" type="slidenum">
              <a:rPr kumimoji="1" lang="en-US" altLang="zh-TW" sz="1800" b="1" i="0" u="none" strike="noStrike" kern="1200" cap="none" spc="0" normalizeH="0" baseline="0" noProof="0" smtClean="0">
                <a:ln>
                  <a:noFill/>
                </a:ln>
                <a:solidFill>
                  <a:srgbClr val="000099"/>
                </a:solidFill>
                <a:effectLst/>
                <a:uLnTx/>
                <a:uFillTx/>
                <a:latin typeface="Times New Roman" pitchFamily="18" charset="0"/>
                <a:ea typeface="新細明體"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zh-TW" sz="1800" b="1" i="0" u="none" strike="noStrike" kern="1200" cap="none" spc="0" normalizeH="0" baseline="0" noProof="0" dirty="0">
              <a:ln>
                <a:noFill/>
              </a:ln>
              <a:solidFill>
                <a:srgbClr val="000099"/>
              </a:solidFill>
              <a:effectLst/>
              <a:uLnTx/>
              <a:uFillTx/>
              <a:latin typeface="Times New Roman" pitchFamily="18" charset="0"/>
              <a:ea typeface="新細明體" pitchFamily="18" charset="-120"/>
              <a:cs typeface="+mn-cs"/>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pPr>
              <a:defRPr/>
            </a:pPr>
            <a:fld id="{84BEB119-BCE2-4B55-A159-B46729B832D4}" type="datetime1">
              <a:rPr lang="zh-TW" altLang="en-US" smtClean="0"/>
              <a:pPr>
                <a:defRPr/>
              </a:pPr>
              <a:t>2014/9/29</a:t>
            </a:fld>
            <a:endParaRPr lang="en-US" altLang="zh-TW"/>
          </a:p>
        </p:txBody>
      </p:sp>
      <p:sp>
        <p:nvSpPr>
          <p:cNvPr id="3" name="頁尾版面配置區 2"/>
          <p:cNvSpPr>
            <a:spLocks noGrp="1"/>
          </p:cNvSpPr>
          <p:nvPr>
            <p:ph type="ftr" sz="quarter" idx="11"/>
          </p:nvPr>
        </p:nvSpPr>
        <p:spPr/>
        <p:txBody>
          <a:bodyPr/>
          <a:lstStyle/>
          <a:p>
            <a:pPr>
              <a:defRPr/>
            </a:pPr>
            <a:endParaRPr lang="en-US" altLang="zh-TW"/>
          </a:p>
        </p:txBody>
      </p:sp>
      <p:sp>
        <p:nvSpPr>
          <p:cNvPr id="5" name="直線接點 4"/>
          <p:cNvSpPr>
            <a:spLocks noChangeShapeType="1"/>
          </p:cNvSpPr>
          <p:nvPr/>
        </p:nvSpPr>
        <p:spPr bwMode="auto">
          <a:xfrm>
            <a:off x="495300" y="6353175"/>
            <a:ext cx="89154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等腰三角形 5"/>
          <p:cNvSpPr>
            <a:spLocks noChangeAspect="1"/>
          </p:cNvSpPr>
          <p:nvPr/>
        </p:nvSpPr>
        <p:spPr>
          <a:xfrm rot="5400000">
            <a:off x="461978" y="6462462"/>
            <a:ext cx="190849" cy="13034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投影片編號版面配置區 28"/>
          <p:cNvSpPr txBox="1">
            <a:spLocks/>
          </p:cNvSpPr>
          <p:nvPr userDrawn="1"/>
        </p:nvSpPr>
        <p:spPr>
          <a:xfrm>
            <a:off x="8186364" y="6342773"/>
            <a:ext cx="1320800" cy="365760"/>
          </a:xfrm>
          <a:prstGeom prst="rect">
            <a:avLst/>
          </a:prstGeom>
        </p:spPr>
        <p:txBody>
          <a:bodyPr/>
          <a:lstStyle>
            <a:lvl1pPr algn="r">
              <a:defRPr sz="1800" b="1">
                <a:solidFill>
                  <a:srgbClr val="000099"/>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A843CCF-395D-4592-A44F-E0B2C97BB9F6}" type="slidenum">
              <a:rPr kumimoji="1" lang="en-US" altLang="zh-TW" sz="1800" b="1" i="0" u="none" strike="noStrike" kern="1200" cap="none" spc="0" normalizeH="0" baseline="0" noProof="0" smtClean="0">
                <a:ln>
                  <a:noFill/>
                </a:ln>
                <a:solidFill>
                  <a:srgbClr val="000099"/>
                </a:solidFill>
                <a:effectLst/>
                <a:uLnTx/>
                <a:uFillTx/>
                <a:latin typeface="Times New Roman" pitchFamily="18" charset="0"/>
                <a:ea typeface="新細明體"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zh-TW" sz="1800" b="1" i="0" u="none" strike="noStrike" kern="1200" cap="none" spc="0" normalizeH="0" baseline="0" noProof="0">
              <a:ln>
                <a:noFill/>
              </a:ln>
              <a:solidFill>
                <a:srgbClr val="000099"/>
              </a:solidFill>
              <a:effectLst/>
              <a:uLnTx/>
              <a:uFillTx/>
              <a:latin typeface="Times New Roman" pitchFamily="18" charset="0"/>
              <a:ea typeface="新細明體" pitchFamily="18" charset="-120"/>
              <a:cs typeface="+mn-cs"/>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851650" y="304800"/>
            <a:ext cx="2724150" cy="838200"/>
          </a:xfrm>
        </p:spPr>
        <p:txBody>
          <a:bodyPr anchor="b" anchorCtr="0">
            <a:noAutofit/>
          </a:bodyPr>
          <a:lstStyle>
            <a:lvl1pPr algn="l">
              <a:buNone/>
              <a:defRPr sz="2000" b="1">
                <a:solidFill>
                  <a:schemeClr val="tx2"/>
                </a:solidFill>
                <a:latin typeface="+mn-lt"/>
                <a:ea typeface="+mn-ea"/>
                <a:cs typeface="+mn-cs"/>
              </a:defRPr>
            </a:lvl1pPr>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6851650" y="1219201"/>
            <a:ext cx="272415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5" name="日期版面配置區 4"/>
          <p:cNvSpPr>
            <a:spLocks noGrp="1"/>
          </p:cNvSpPr>
          <p:nvPr>
            <p:ph type="dt" sz="half" idx="10"/>
          </p:nvPr>
        </p:nvSpPr>
        <p:spPr/>
        <p:txBody>
          <a:bodyPr/>
          <a:lstStyle/>
          <a:p>
            <a:pPr>
              <a:defRPr/>
            </a:pPr>
            <a:fld id="{D679E8D6-20FA-40A0-B9D2-31C3CCCAAF13}" type="datetime1">
              <a:rPr lang="zh-TW" altLang="en-US" smtClean="0"/>
              <a:pPr>
                <a:defRPr/>
              </a:pPr>
              <a:t>2014/9/29</a:t>
            </a:fld>
            <a:endParaRPr lang="en-US" altLang="zh-TW"/>
          </a:p>
        </p:txBody>
      </p:sp>
      <p:sp>
        <p:nvSpPr>
          <p:cNvPr id="6" name="頁尾版面配置區 5"/>
          <p:cNvSpPr>
            <a:spLocks noGrp="1"/>
          </p:cNvSpPr>
          <p:nvPr>
            <p:ph type="ftr" sz="quarter" idx="11"/>
          </p:nvPr>
        </p:nvSpPr>
        <p:spPr/>
        <p:txBody>
          <a:bodyPr/>
          <a:lstStyle/>
          <a:p>
            <a:pPr>
              <a:defRPr/>
            </a:pPr>
            <a:endParaRPr lang="en-US" altLang="zh-TW"/>
          </a:p>
        </p:txBody>
      </p:sp>
      <p:sp>
        <p:nvSpPr>
          <p:cNvPr id="8" name="直線接點 7"/>
          <p:cNvSpPr>
            <a:spLocks noChangeShapeType="1"/>
          </p:cNvSpPr>
          <p:nvPr/>
        </p:nvSpPr>
        <p:spPr bwMode="auto">
          <a:xfrm>
            <a:off x="495300" y="6353175"/>
            <a:ext cx="89154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直線接點 9"/>
          <p:cNvSpPr>
            <a:spLocks noChangeShapeType="1"/>
          </p:cNvSpPr>
          <p:nvPr/>
        </p:nvSpPr>
        <p:spPr bwMode="auto">
          <a:xfrm rot="5400000">
            <a:off x="3675492"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等腰三角形 8"/>
          <p:cNvSpPr>
            <a:spLocks noChangeAspect="1"/>
          </p:cNvSpPr>
          <p:nvPr/>
        </p:nvSpPr>
        <p:spPr>
          <a:xfrm rot="5400000">
            <a:off x="461978" y="6462462"/>
            <a:ext cx="190849" cy="13034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內容版面配置區 11"/>
          <p:cNvSpPr>
            <a:spLocks noGrp="1"/>
          </p:cNvSpPr>
          <p:nvPr>
            <p:ph sz="quarter" idx="1"/>
          </p:nvPr>
        </p:nvSpPr>
        <p:spPr>
          <a:xfrm>
            <a:off x="330200" y="304800"/>
            <a:ext cx="6191250" cy="5715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1" name="投影片編號版面配置區 28"/>
          <p:cNvSpPr txBox="1">
            <a:spLocks/>
          </p:cNvSpPr>
          <p:nvPr userDrawn="1"/>
        </p:nvSpPr>
        <p:spPr>
          <a:xfrm>
            <a:off x="8186364" y="6342773"/>
            <a:ext cx="1320800" cy="365760"/>
          </a:xfrm>
          <a:prstGeom prst="rect">
            <a:avLst/>
          </a:prstGeom>
        </p:spPr>
        <p:txBody>
          <a:bodyPr/>
          <a:lstStyle>
            <a:lvl1pPr algn="r">
              <a:defRPr sz="1800" b="1">
                <a:solidFill>
                  <a:srgbClr val="000099"/>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A843CCF-395D-4592-A44F-E0B2C97BB9F6}" type="slidenum">
              <a:rPr kumimoji="1" lang="en-US" altLang="zh-TW" sz="1800" b="1" i="0" u="none" strike="noStrike" kern="1200" cap="none" spc="0" normalizeH="0" baseline="0" noProof="0" smtClean="0">
                <a:ln>
                  <a:noFill/>
                </a:ln>
                <a:solidFill>
                  <a:srgbClr val="000099"/>
                </a:solidFill>
                <a:effectLst/>
                <a:uLnTx/>
                <a:uFillTx/>
                <a:latin typeface="Times New Roman" pitchFamily="18" charset="0"/>
                <a:ea typeface="新細明體"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zh-TW" sz="1800" b="1" i="0" u="none" strike="noStrike" kern="1200" cap="none" spc="0" normalizeH="0" baseline="0" noProof="0">
              <a:ln>
                <a:noFill/>
              </a:ln>
              <a:solidFill>
                <a:srgbClr val="000099"/>
              </a:solidFill>
              <a:effectLst/>
              <a:uLnTx/>
              <a:uFillTx/>
              <a:latin typeface="Times New Roman" pitchFamily="18" charset="0"/>
              <a:ea typeface="新細明體" pitchFamily="18" charset="-120"/>
              <a:cs typeface="+mn-cs"/>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495300" y="500856"/>
            <a:ext cx="8915400" cy="674688"/>
          </a:xfrm>
          <a:ln>
            <a:solidFill>
              <a:schemeClr val="accent1"/>
            </a:solidFill>
          </a:ln>
        </p:spPr>
        <p:txBody>
          <a:bodyPr lIns="274320" anchor="ctr"/>
          <a:lstStyle>
            <a:lvl1pPr algn="r">
              <a:buNone/>
              <a:defRPr sz="2000" b="0">
                <a:solidFill>
                  <a:schemeClr val="tx1"/>
                </a:solidFill>
              </a:defRPr>
            </a:lvl1pPr>
          </a:lstStyle>
          <a:p>
            <a:r>
              <a:rPr kumimoji="0" lang="zh-TW" altLang="en-US" smtClean="0"/>
              <a:t>按一下以編輯母片標題樣式</a:t>
            </a:r>
            <a:endParaRPr kumimoji="0" lang="en-US"/>
          </a:p>
        </p:txBody>
      </p:sp>
      <p:sp>
        <p:nvSpPr>
          <p:cNvPr id="3" name="圖片版面配置區 2"/>
          <p:cNvSpPr>
            <a:spLocks noGrp="1"/>
          </p:cNvSpPr>
          <p:nvPr>
            <p:ph type="pic" idx="1"/>
          </p:nvPr>
        </p:nvSpPr>
        <p:spPr>
          <a:xfrm>
            <a:off x="495300" y="1905000"/>
            <a:ext cx="8915400" cy="4270248"/>
          </a:xfrm>
          <a:solidFill>
            <a:schemeClr val="tx1">
              <a:shade val="50000"/>
            </a:schemeClr>
          </a:solidFill>
          <a:ln>
            <a:noFill/>
          </a:ln>
          <a:effectLst/>
        </p:spPr>
        <p:txBody>
          <a:bodyPr/>
          <a:lstStyle>
            <a:lvl1pPr marL="0" indent="0">
              <a:spcBef>
                <a:spcPts val="600"/>
              </a:spcBef>
              <a:buNone/>
              <a:defRPr sz="3200"/>
            </a:lvl1pPr>
          </a:lstStyle>
          <a:p>
            <a:r>
              <a:rPr kumimoji="0" lang="zh-TW" altLang="en-US" smtClean="0"/>
              <a:t>按一下圖示以新增圖片</a:t>
            </a:r>
            <a:endParaRPr kumimoji="0" lang="en-US" dirty="0"/>
          </a:p>
        </p:txBody>
      </p:sp>
      <p:sp>
        <p:nvSpPr>
          <p:cNvPr id="4" name="文字版面配置區 3"/>
          <p:cNvSpPr>
            <a:spLocks noGrp="1"/>
          </p:cNvSpPr>
          <p:nvPr>
            <p:ph type="body" sz="half" idx="2"/>
          </p:nvPr>
        </p:nvSpPr>
        <p:spPr>
          <a:xfrm>
            <a:off x="495300" y="1219200"/>
            <a:ext cx="89154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5" name="日期版面配置區 4"/>
          <p:cNvSpPr>
            <a:spLocks noGrp="1"/>
          </p:cNvSpPr>
          <p:nvPr>
            <p:ph type="dt" sz="half" idx="10"/>
          </p:nvPr>
        </p:nvSpPr>
        <p:spPr/>
        <p:txBody>
          <a:bodyPr/>
          <a:lstStyle/>
          <a:p>
            <a:pPr>
              <a:defRPr/>
            </a:pPr>
            <a:fld id="{96BACE04-46BC-412E-BBAA-1D29674F0623}" type="datetime1">
              <a:rPr lang="zh-TW" altLang="en-US" smtClean="0"/>
              <a:pPr>
                <a:defRPr/>
              </a:pPr>
              <a:t>2014/9/29</a:t>
            </a:fld>
            <a:endParaRPr lang="en-US" altLang="zh-TW"/>
          </a:p>
        </p:txBody>
      </p:sp>
      <p:sp>
        <p:nvSpPr>
          <p:cNvPr id="6" name="頁尾版面配置區 5"/>
          <p:cNvSpPr>
            <a:spLocks noGrp="1"/>
          </p:cNvSpPr>
          <p:nvPr>
            <p:ph type="ftr" sz="quarter" idx="11"/>
          </p:nvPr>
        </p:nvSpPr>
        <p:spPr/>
        <p:txBody>
          <a:bodyPr/>
          <a:lstStyle/>
          <a:p>
            <a:pPr>
              <a:defRPr/>
            </a:pPr>
            <a:endParaRPr lang="en-US" altLang="zh-TW"/>
          </a:p>
        </p:txBody>
      </p:sp>
      <p:sp>
        <p:nvSpPr>
          <p:cNvPr id="7" name="投影片編號版面配置區 6"/>
          <p:cNvSpPr>
            <a:spLocks noGrp="1"/>
          </p:cNvSpPr>
          <p:nvPr>
            <p:ph type="sldNum" sz="quarter" idx="12"/>
          </p:nvPr>
        </p:nvSpPr>
        <p:spPr>
          <a:xfrm>
            <a:off x="663702" y="6356350"/>
            <a:ext cx="2146300" cy="365760"/>
          </a:xfrm>
          <a:prstGeom prst="rect">
            <a:avLst/>
          </a:prstGeom>
        </p:spPr>
        <p:txBody>
          <a:bodyPr/>
          <a:lstStyle/>
          <a:p>
            <a:pPr>
              <a:defRPr/>
            </a:pPr>
            <a:fld id="{2115BBF2-8AF4-4EF1-9C5A-CD2B6DEBF7E0}" type="slidenum">
              <a:rPr lang="en-US" altLang="zh-TW" smtClean="0"/>
              <a:pPr>
                <a:defRPr/>
              </a:pPr>
              <a:t>‹#›</a:t>
            </a:fld>
            <a:endParaRPr lang="en-US" altLang="zh-TW"/>
          </a:p>
        </p:txBody>
      </p:sp>
      <p:sp>
        <p:nvSpPr>
          <p:cNvPr id="8" name="直線接點 7"/>
          <p:cNvSpPr>
            <a:spLocks noChangeShapeType="1"/>
          </p:cNvSpPr>
          <p:nvPr/>
        </p:nvSpPr>
        <p:spPr bwMode="auto">
          <a:xfrm>
            <a:off x="495300" y="6353175"/>
            <a:ext cx="89154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等腰三角形 8"/>
          <p:cNvSpPr>
            <a:spLocks noChangeAspect="1"/>
          </p:cNvSpPr>
          <p:nvPr/>
        </p:nvSpPr>
        <p:spPr>
          <a:xfrm rot="5400000">
            <a:off x="461978" y="6462462"/>
            <a:ext cx="190849" cy="13034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495300" y="500856"/>
            <a:ext cx="19812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標題版面配置區 21"/>
          <p:cNvSpPr>
            <a:spLocks noGrp="1"/>
          </p:cNvSpPr>
          <p:nvPr>
            <p:ph type="title"/>
          </p:nvPr>
        </p:nvSpPr>
        <p:spPr>
          <a:xfrm>
            <a:off x="495300" y="152400"/>
            <a:ext cx="8915400" cy="990600"/>
          </a:xfrm>
          <a:prstGeom prst="rect">
            <a:avLst/>
          </a:prstGeom>
        </p:spPr>
        <p:txBody>
          <a:bodyPr vert="horz" anchor="b" anchorCtr="0">
            <a:normAutofit/>
          </a:bodyPr>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495300" y="1219200"/>
            <a:ext cx="8915400" cy="4910328"/>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4" name="日期版面配置區 13"/>
          <p:cNvSpPr>
            <a:spLocks noGrp="1"/>
          </p:cNvSpPr>
          <p:nvPr>
            <p:ph type="dt" sz="half" idx="2"/>
          </p:nvPr>
        </p:nvSpPr>
        <p:spPr>
          <a:xfrm>
            <a:off x="632520" y="6309320"/>
            <a:ext cx="2479802" cy="365760"/>
          </a:xfrm>
          <a:prstGeom prst="rect">
            <a:avLst/>
          </a:prstGeom>
        </p:spPr>
        <p:txBody>
          <a:bodyPr vert="horz"/>
          <a:lstStyle>
            <a:lvl1pPr algn="l" eaLnBrk="1" latinLnBrk="0" hangingPunct="1">
              <a:defRPr kumimoji="0" sz="1400">
                <a:solidFill>
                  <a:schemeClr val="tx2"/>
                </a:solidFill>
              </a:defRPr>
            </a:lvl1pPr>
          </a:lstStyle>
          <a:p>
            <a:pPr>
              <a:defRPr/>
            </a:pPr>
            <a:fld id="{7BEB1BD7-713B-4F94-99CB-2042FD014ADB}" type="datetime1">
              <a:rPr lang="zh-TW" altLang="en-US" smtClean="0"/>
              <a:pPr>
                <a:defRPr/>
              </a:pPr>
              <a:t>2014/9/29</a:t>
            </a:fld>
            <a:endParaRPr lang="en-US" altLang="zh-TW"/>
          </a:p>
        </p:txBody>
      </p:sp>
      <p:sp>
        <p:nvSpPr>
          <p:cNvPr id="3" name="頁尾版面配置區 2"/>
          <p:cNvSpPr>
            <a:spLocks noGrp="1"/>
          </p:cNvSpPr>
          <p:nvPr>
            <p:ph type="ftr" sz="quarter" idx="3"/>
          </p:nvPr>
        </p:nvSpPr>
        <p:spPr>
          <a:xfrm>
            <a:off x="3140202" y="6356350"/>
            <a:ext cx="3797300" cy="365760"/>
          </a:xfrm>
          <a:prstGeom prst="rect">
            <a:avLst/>
          </a:prstGeom>
        </p:spPr>
        <p:txBody>
          <a:bodyPr vert="horz"/>
          <a:lstStyle>
            <a:lvl1pPr algn="r" eaLnBrk="1" latinLnBrk="0" hangingPunct="1">
              <a:defRPr kumimoji="0" sz="1400">
                <a:solidFill>
                  <a:schemeClr val="tx2"/>
                </a:solidFill>
              </a:defRPr>
            </a:lvl1pPr>
          </a:lstStyle>
          <a:p>
            <a:pPr>
              <a:defRPr/>
            </a:pPr>
            <a:endParaRPr lang="en-US" altLang="zh-TW"/>
          </a:p>
        </p:txBody>
      </p:sp>
      <p:sp>
        <p:nvSpPr>
          <p:cNvPr id="28" name="直線接點 27"/>
          <p:cNvSpPr>
            <a:spLocks noChangeShapeType="1"/>
          </p:cNvSpPr>
          <p:nvPr/>
        </p:nvSpPr>
        <p:spPr bwMode="auto">
          <a:xfrm>
            <a:off x="-5776192" y="5877272"/>
            <a:ext cx="89154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直線接點 28"/>
          <p:cNvSpPr>
            <a:spLocks noChangeShapeType="1"/>
          </p:cNvSpPr>
          <p:nvPr/>
        </p:nvSpPr>
        <p:spPr bwMode="auto">
          <a:xfrm>
            <a:off x="495300" y="1143000"/>
            <a:ext cx="89154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等腰三角形 9"/>
          <p:cNvSpPr>
            <a:spLocks noChangeAspect="1"/>
          </p:cNvSpPr>
          <p:nvPr/>
        </p:nvSpPr>
        <p:spPr>
          <a:xfrm rot="5400000">
            <a:off x="461978" y="6462462"/>
            <a:ext cx="190849" cy="13034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投影片編號版面配置區 28"/>
          <p:cNvSpPr>
            <a:spLocks noGrp="1"/>
          </p:cNvSpPr>
          <p:nvPr>
            <p:ph type="sldNum" sz="quarter" idx="4"/>
          </p:nvPr>
        </p:nvSpPr>
        <p:spPr>
          <a:xfrm>
            <a:off x="8108307" y="6309320"/>
            <a:ext cx="1320800" cy="365760"/>
          </a:xfrm>
          <a:prstGeom prst="rect">
            <a:avLst/>
          </a:prstGeom>
        </p:spPr>
        <p:txBody>
          <a:bodyPr/>
          <a:lstStyle>
            <a:lvl1pPr algn="r">
              <a:defRPr sz="1800" b="1">
                <a:solidFill>
                  <a:srgbClr val="000099"/>
                </a:solidFill>
              </a:defRPr>
            </a:lvl1pPr>
          </a:lstStyle>
          <a:p>
            <a:pPr>
              <a:defRPr/>
            </a:pPr>
            <a:fld id="{DA843CCF-395D-4592-A44F-E0B2C97BB9F6}" type="slidenum">
              <a:rPr lang="en-US" altLang="zh-TW" smtClean="0"/>
              <a:pPr>
                <a:defRPr/>
              </a:pPr>
              <a:t>‹#›</a:t>
            </a:fld>
            <a:endParaRPr lang="en-US" altLang="zh-TW" dirty="0"/>
          </a:p>
        </p:txBody>
      </p:sp>
    </p:spTree>
  </p:cSld>
  <p:clrMap bg1="lt1" tx1="dk1" bg2="lt2" tx2="dk2" accent1="accent1" accent2="accent2" accent3="accent3" accent4="accent4" accent5="accent5" accent6="accent6" hlink="hlink" folHlink="folHlink"/>
  <p:sldLayoutIdLst>
    <p:sldLayoutId id="2147487921" r:id="rId1"/>
    <p:sldLayoutId id="2147487922" r:id="rId2"/>
    <p:sldLayoutId id="2147487923" r:id="rId3"/>
    <p:sldLayoutId id="2147487924" r:id="rId4"/>
    <p:sldLayoutId id="2147487925" r:id="rId5"/>
    <p:sldLayoutId id="2147487926" r:id="rId6"/>
    <p:sldLayoutId id="2147487927" r:id="rId7"/>
    <p:sldLayoutId id="2147487928" r:id="rId8"/>
    <p:sldLayoutId id="2147487929" r:id="rId9"/>
    <p:sldLayoutId id="2147487930" r:id="rId10"/>
    <p:sldLayoutId id="2147487931" r:id="rId11"/>
    <p:sldLayoutId id="2147487933" r:id="rId12"/>
    <p:sldLayoutId id="2147487936" r:id="rId13"/>
    <p:sldLayoutId id="2147487938" r:id="rId14"/>
    <p:sldLayoutId id="2147487940" r:id="rId15"/>
    <p:sldLayoutId id="2147487941" r:id="rId16"/>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1027"/>
          <p:cNvSpPr>
            <a:spLocks noChangeArrowheads="1"/>
          </p:cNvSpPr>
          <p:nvPr/>
        </p:nvSpPr>
        <p:spPr bwMode="auto">
          <a:xfrm>
            <a:off x="1280592" y="2708920"/>
            <a:ext cx="7920881" cy="2088232"/>
          </a:xfrm>
          <a:prstGeom prst="rect">
            <a:avLst/>
          </a:prstGeom>
          <a:noFill/>
          <a:ln w="9525">
            <a:noFill/>
            <a:miter lim="800000"/>
            <a:headEnd/>
            <a:tailEnd/>
          </a:ln>
          <a:effectLst>
            <a:outerShdw blurRad="50800" dist="38100" dir="10800000" algn="r" rotWithShape="0">
              <a:prstClr val="black">
                <a:alpha val="40000"/>
              </a:prstClr>
            </a:outerShdw>
          </a:effectLst>
        </p:spPr>
        <p:txBody>
          <a:bodyPr lIns="45720" rIns="45720"/>
          <a:lstStyle/>
          <a:p>
            <a:pPr algn="ctr">
              <a:spcBef>
                <a:spcPts val="400"/>
              </a:spcBef>
              <a:buClr>
                <a:schemeClr val="accent1"/>
              </a:buClr>
              <a:buSzPct val="68000"/>
              <a:buFont typeface="Wingdings 3" pitchFamily="18" charset="2"/>
              <a:buNone/>
            </a:pPr>
            <a:r>
              <a:rPr kumimoji="0" lang="zh-TW" altLang="zh-TW" sz="6000" b="1" dirty="0">
                <a:solidFill>
                  <a:srgbClr val="003399"/>
                </a:solidFill>
                <a:effectLst>
                  <a:outerShdw blurRad="38100" dist="38100" dir="2700000" algn="tl">
                    <a:srgbClr val="000000">
                      <a:alpha val="43137"/>
                    </a:srgbClr>
                  </a:outerShdw>
                </a:effectLst>
                <a:latin typeface="標楷體" pitchFamily="65" charset="-120"/>
                <a:ea typeface="標楷體" pitchFamily="65" charset="-120"/>
                <a:cs typeface="+mj-cs"/>
              </a:rPr>
              <a:t>近期上櫃審查</a:t>
            </a:r>
            <a:r>
              <a:rPr kumimoji="0" lang="zh-TW" altLang="zh-TW" sz="6000" b="1" dirty="0" smtClean="0">
                <a:solidFill>
                  <a:srgbClr val="003399"/>
                </a:solidFill>
                <a:effectLst>
                  <a:outerShdw blurRad="38100" dist="38100" dir="2700000" algn="tl">
                    <a:srgbClr val="000000">
                      <a:alpha val="43137"/>
                    </a:srgbClr>
                  </a:outerShdw>
                </a:effectLst>
                <a:latin typeface="標楷體" pitchFamily="65" charset="-120"/>
                <a:ea typeface="標楷體" pitchFamily="65" charset="-120"/>
                <a:cs typeface="+mj-cs"/>
              </a:rPr>
              <a:t>案例分享</a:t>
            </a:r>
            <a:endParaRPr kumimoji="0" lang="en-US" altLang="zh-TW" sz="6000" b="1" dirty="0">
              <a:solidFill>
                <a:srgbClr val="003399"/>
              </a:solidFill>
              <a:effectLst>
                <a:outerShdw blurRad="38100" dist="38100" dir="2700000" algn="tl">
                  <a:srgbClr val="000000">
                    <a:alpha val="43137"/>
                  </a:srgbClr>
                </a:outerShdw>
              </a:effectLst>
              <a:latin typeface="標楷體" pitchFamily="65" charset="-120"/>
              <a:ea typeface="標楷體" pitchFamily="65" charset="-120"/>
              <a:cs typeface="+mj-cs"/>
            </a:endParaRPr>
          </a:p>
        </p:txBody>
      </p:sp>
      <p:sp>
        <p:nvSpPr>
          <p:cNvPr id="4" name="文字方塊 3"/>
          <p:cNvSpPr txBox="1"/>
          <p:nvPr/>
        </p:nvSpPr>
        <p:spPr>
          <a:xfrm>
            <a:off x="3620852" y="5335934"/>
            <a:ext cx="3240360" cy="1015663"/>
          </a:xfrm>
          <a:prstGeom prst="rect">
            <a:avLst/>
          </a:prstGeom>
          <a:noFill/>
        </p:spPr>
        <p:txBody>
          <a:bodyPr wrap="square" rtlCol="0">
            <a:spAutoFit/>
          </a:bodyPr>
          <a:lstStyle/>
          <a:p>
            <a:pPr algn="ctr"/>
            <a:r>
              <a:rPr lang="zh-TW" altLang="en-US" b="1" dirty="0">
                <a:solidFill>
                  <a:srgbClr val="003399"/>
                </a:solidFill>
                <a:latin typeface="+mj-ea"/>
                <a:ea typeface="+mj-ea"/>
              </a:rPr>
              <a:t>上櫃審查部</a:t>
            </a:r>
            <a:endParaRPr lang="en-US" altLang="zh-TW" b="1" dirty="0" smtClean="0">
              <a:solidFill>
                <a:srgbClr val="003399"/>
              </a:solidFill>
              <a:latin typeface="+mj-ea"/>
              <a:ea typeface="+mj-ea"/>
            </a:endParaRPr>
          </a:p>
          <a:p>
            <a:pPr algn="ctr"/>
            <a:r>
              <a:rPr lang="en-US" altLang="zh-TW" sz="2400" b="1" dirty="0" smtClean="0">
                <a:solidFill>
                  <a:srgbClr val="003399"/>
                </a:solidFill>
                <a:latin typeface="+mj-ea"/>
                <a:ea typeface="+mj-ea"/>
              </a:rPr>
              <a:t>103.9.30</a:t>
            </a:r>
            <a:endParaRPr lang="zh-TW" altLang="en-US" sz="2400" b="1" dirty="0">
              <a:solidFill>
                <a:srgbClr val="003399"/>
              </a:solidFill>
              <a:latin typeface="+mj-ea"/>
              <a:ea typeface="+mj-ea"/>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76808" y="332656"/>
            <a:ext cx="8915400" cy="684312"/>
          </a:xfrm>
        </p:spPr>
        <p:txBody>
          <a:bodyPr>
            <a:noAutofit/>
          </a:bodyPr>
          <a:lstStyle/>
          <a:p>
            <a:pPr algn="ctr"/>
            <a:r>
              <a:rPr lang="zh-TW" altLang="en-US" sz="2800" b="1" dirty="0" smtClean="0">
                <a:solidFill>
                  <a:srgbClr val="C00000"/>
                </a:solidFill>
              </a:rPr>
              <a:t>母</a:t>
            </a:r>
            <a:r>
              <a:rPr lang="zh-TW" altLang="en-US" sz="2800" b="1" dirty="0">
                <a:solidFill>
                  <a:srgbClr val="C00000"/>
                </a:solidFill>
              </a:rPr>
              <a:t>公司股權分散行為是否損及母公司股東權益</a:t>
            </a:r>
          </a:p>
        </p:txBody>
      </p:sp>
      <p:sp>
        <p:nvSpPr>
          <p:cNvPr id="4" name="投影片編號版面配置區 3"/>
          <p:cNvSpPr>
            <a:spLocks noGrp="1"/>
          </p:cNvSpPr>
          <p:nvPr>
            <p:ph type="sldNum" sz="quarter" idx="12"/>
          </p:nvPr>
        </p:nvSpPr>
        <p:spPr/>
        <p:txBody>
          <a:bodyPr/>
          <a:lstStyle/>
          <a:p>
            <a:pPr>
              <a:defRPr/>
            </a:pPr>
            <a:fld id="{DA843CCF-395D-4592-A44F-E0B2C97BB9F6}" type="slidenum">
              <a:rPr lang="en-US" altLang="zh-TW" smtClean="0"/>
              <a:pPr>
                <a:defRPr/>
              </a:pPr>
              <a:t>10</a:t>
            </a:fld>
            <a:endParaRPr lang="en-US" altLang="zh-TW"/>
          </a:p>
        </p:txBody>
      </p:sp>
      <p:sp>
        <p:nvSpPr>
          <p:cNvPr id="5" name="圓角矩形 7"/>
          <p:cNvSpPr>
            <a:spLocks noGrp="1" noChangeArrowheads="1"/>
          </p:cNvSpPr>
          <p:nvPr>
            <p:ph sz="quarter" idx="1"/>
          </p:nvPr>
        </p:nvSpPr>
        <p:spPr bwMode="auto">
          <a:xfrm>
            <a:off x="476808" y="1196752"/>
            <a:ext cx="9012696" cy="1728192"/>
          </a:xfrm>
          <a:prstGeom prst="roundRect">
            <a:avLst>
              <a:gd name="adj" fmla="val 16667"/>
            </a:avLst>
          </a:prstGeom>
          <a:solidFill>
            <a:schemeClr val="accent4">
              <a:lumMod val="60000"/>
              <a:lumOff val="40000"/>
            </a:schemeClr>
          </a:solidFill>
          <a:ln>
            <a:headEnd/>
            <a:tailEnd/>
          </a:ln>
        </p:spPr>
        <p:style>
          <a:lnRef idx="1">
            <a:schemeClr val="accent4"/>
          </a:lnRef>
          <a:fillRef idx="2">
            <a:schemeClr val="accent4"/>
          </a:fillRef>
          <a:effectRef idx="1">
            <a:schemeClr val="accent4"/>
          </a:effectRef>
          <a:fontRef idx="minor">
            <a:schemeClr val="dk1"/>
          </a:fontRef>
        </p:style>
        <p:txBody>
          <a:bodyPr wrap="none">
            <a:normAutofit/>
          </a:bodyPr>
          <a:lstStyle/>
          <a:p>
            <a:pPr marL="0" indent="0" algn="ctr">
              <a:buNone/>
              <a:defRPr/>
            </a:pPr>
            <a:r>
              <a:rPr kumimoji="0" lang="zh-TW" altLang="en-US" sz="2000" u="sng" dirty="0">
                <a:solidFill>
                  <a:prstClr val="black"/>
                </a:solidFill>
                <a:latin typeface="標楷體" pitchFamily="65" charset="-120"/>
                <a:ea typeface="標楷體" pitchFamily="65" charset="-120"/>
              </a:rPr>
              <a:t>問題</a:t>
            </a:r>
            <a:endParaRPr lang="en-US" altLang="zh-TW" sz="2000" dirty="0">
              <a:latin typeface="標楷體" pitchFamily="65" charset="-120"/>
              <a:ea typeface="標楷體" pitchFamily="65" charset="-120"/>
            </a:endParaRPr>
          </a:p>
          <a:p>
            <a:r>
              <a:rPr lang="zh-TW" altLang="zh-TW" sz="2000" dirty="0">
                <a:latin typeface="標楷體" pitchFamily="65" charset="-120"/>
                <a:ea typeface="標楷體" pitchFamily="65" charset="-120"/>
              </a:rPr>
              <a:t>申請公司係由</a:t>
            </a:r>
            <a:r>
              <a:rPr lang="zh-TW" altLang="en-US" sz="2000" dirty="0">
                <a:latin typeface="標楷體" pitchFamily="65" charset="-120"/>
                <a:ea typeface="標楷體" pitchFamily="65" charset="-120"/>
              </a:rPr>
              <a:t>上市</a:t>
            </a:r>
            <a:r>
              <a:rPr lang="en-US" altLang="zh-TW" sz="2000" dirty="0">
                <a:latin typeface="標楷體" pitchFamily="65" charset="-120"/>
                <a:ea typeface="標楷體" pitchFamily="65" charset="-120"/>
              </a:rPr>
              <a:t>(</a:t>
            </a:r>
            <a:r>
              <a:rPr lang="zh-TW" altLang="en-US" sz="2000" dirty="0">
                <a:latin typeface="標楷體" pitchFamily="65" charset="-120"/>
                <a:ea typeface="標楷體" pitchFamily="65" charset="-120"/>
              </a:rPr>
              <a:t>櫃</a:t>
            </a:r>
            <a:r>
              <a:rPr lang="en-US" altLang="zh-TW" sz="2000" dirty="0">
                <a:latin typeface="標楷體" pitchFamily="65" charset="-120"/>
                <a:ea typeface="標楷體" pitchFamily="65" charset="-120"/>
              </a:rPr>
              <a:t>)</a:t>
            </a:r>
            <a:r>
              <a:rPr lang="zh-TW" altLang="zh-TW" sz="2000" dirty="0">
                <a:latin typeface="標楷體" pitchFamily="65" charset="-120"/>
                <a:ea typeface="標楷體" pitchFamily="65" charset="-120"/>
              </a:rPr>
              <a:t>母公司分割</a:t>
            </a:r>
            <a:r>
              <a:rPr lang="zh-TW" altLang="zh-TW" sz="2000" dirty="0" smtClean="0">
                <a:latin typeface="標楷體" pitchFamily="65" charset="-120"/>
                <a:ea typeface="標楷體" pitchFamily="65" charset="-120"/>
              </a:rPr>
              <a:t>設立</a:t>
            </a:r>
            <a:r>
              <a:rPr lang="zh-TW" altLang="en-US" sz="2000" dirty="0" smtClean="0">
                <a:latin typeface="標楷體" pitchFamily="65" charset="-120"/>
                <a:ea typeface="標楷體" pitchFamily="65" charset="-120"/>
              </a:rPr>
              <a:t>或轉投資成立</a:t>
            </a:r>
            <a:r>
              <a:rPr lang="zh-TW" altLang="zh-TW" sz="2000" dirty="0" smtClean="0">
                <a:latin typeface="標楷體" pitchFamily="65" charset="-120"/>
                <a:ea typeface="標楷體" pitchFamily="65" charset="-120"/>
              </a:rPr>
              <a:t>，</a:t>
            </a:r>
            <a:r>
              <a:rPr lang="zh-TW" altLang="zh-TW" sz="2000" dirty="0">
                <a:latin typeface="標楷體" pitchFamily="65" charset="-120"/>
                <a:ea typeface="標楷體" pitchFamily="65" charset="-120"/>
              </a:rPr>
              <a:t>母公司</a:t>
            </a:r>
            <a:r>
              <a:rPr lang="zh-TW" altLang="en-US" sz="2000" dirty="0">
                <a:latin typeface="標楷體" pitchFamily="65" charset="-120"/>
                <a:ea typeface="標楷體" pitchFamily="65" charset="-120"/>
              </a:rPr>
              <a:t>為降低持股</a:t>
            </a:r>
            <a:r>
              <a:rPr lang="zh-TW" altLang="zh-TW" sz="2000" dirty="0" smtClean="0">
                <a:latin typeface="標楷體" pitchFamily="65" charset="-120"/>
                <a:ea typeface="標楷體" pitchFamily="65" charset="-120"/>
              </a:rPr>
              <a:t>陸</a:t>
            </a:r>
            <a:endParaRPr lang="en-US" altLang="zh-TW" sz="2000" dirty="0" smtClean="0">
              <a:latin typeface="標楷體" pitchFamily="65" charset="-120"/>
              <a:ea typeface="標楷體" pitchFamily="65" charset="-120"/>
            </a:endParaRPr>
          </a:p>
          <a:p>
            <a:pPr marL="0" indent="0">
              <a:buNone/>
            </a:pPr>
            <a:r>
              <a:rPr lang="zh-TW" altLang="zh-TW" sz="2000" dirty="0" smtClean="0">
                <a:latin typeface="標楷體" pitchFamily="65" charset="-120"/>
                <a:ea typeface="標楷體" pitchFamily="65" charset="-120"/>
              </a:rPr>
              <a:t>續</a:t>
            </a:r>
            <a:r>
              <a:rPr lang="zh-TW" altLang="en-US" sz="2000" dirty="0">
                <a:latin typeface="標楷體" pitchFamily="65" charset="-120"/>
                <a:ea typeface="標楷體" pitchFamily="65" charset="-120"/>
              </a:rPr>
              <a:t>出售</a:t>
            </a:r>
            <a:r>
              <a:rPr lang="zh-TW" altLang="en-US" sz="2000" dirty="0" smtClean="0">
                <a:latin typeface="標楷體" pitchFamily="65" charset="-120"/>
                <a:ea typeface="標楷體" pitchFamily="65" charset="-120"/>
              </a:rPr>
              <a:t>申請公司</a:t>
            </a:r>
            <a:r>
              <a:rPr lang="zh-TW" altLang="zh-TW" sz="2000" dirty="0">
                <a:latin typeface="標楷體" pitchFamily="65" charset="-120"/>
                <a:ea typeface="標楷體" pitchFamily="65" charset="-120"/>
              </a:rPr>
              <a:t>持股</a:t>
            </a:r>
            <a:r>
              <a:rPr lang="zh-TW" altLang="en-US" sz="2000" dirty="0">
                <a:latin typeface="標楷體" pitchFamily="65" charset="-120"/>
                <a:ea typeface="標楷體" pitchFamily="65" charset="-120"/>
              </a:rPr>
              <a:t>或申</a:t>
            </a:r>
            <a:r>
              <a:rPr lang="zh-TW" altLang="zh-TW" sz="2000" dirty="0">
                <a:latin typeface="標楷體" pitchFamily="65" charset="-120"/>
                <a:ea typeface="標楷體" pitchFamily="65" charset="-120"/>
              </a:rPr>
              <a:t>請公司辦理現增</a:t>
            </a:r>
            <a:r>
              <a:rPr lang="zh-TW" altLang="en-US" sz="2000" dirty="0">
                <a:latin typeface="標楷體" pitchFamily="65" charset="-120"/>
                <a:ea typeface="標楷體" pitchFamily="65" charset="-120"/>
              </a:rPr>
              <a:t>，</a:t>
            </a:r>
            <a:r>
              <a:rPr lang="zh-TW" altLang="zh-TW" sz="2000" dirty="0">
                <a:latin typeface="標楷體" pitchFamily="65" charset="-120"/>
                <a:ea typeface="標楷體" pitchFamily="65" charset="-120"/>
              </a:rPr>
              <a:t>母公司放棄認購，改洽特定人認購</a:t>
            </a:r>
            <a:r>
              <a:rPr lang="zh-TW" altLang="en-US" sz="2000" dirty="0" smtClean="0">
                <a:latin typeface="標楷體" pitchFamily="65" charset="-120"/>
                <a:ea typeface="標楷體" pitchFamily="65" charset="-120"/>
              </a:rPr>
              <a:t>，</a:t>
            </a:r>
            <a:endParaRPr lang="en-US" altLang="zh-TW" sz="2000" dirty="0" smtClean="0">
              <a:latin typeface="標楷體" pitchFamily="65" charset="-120"/>
              <a:ea typeface="標楷體" pitchFamily="65" charset="-120"/>
            </a:endParaRPr>
          </a:p>
          <a:p>
            <a:pPr marL="0" indent="0">
              <a:buNone/>
            </a:pPr>
            <a:r>
              <a:rPr lang="zh-TW" altLang="en-US" sz="2000" dirty="0" smtClean="0">
                <a:latin typeface="標楷體" pitchFamily="65" charset="-120"/>
                <a:ea typeface="標楷體" pitchFamily="65" charset="-120"/>
              </a:rPr>
              <a:t>相關股權</a:t>
            </a:r>
            <a:r>
              <a:rPr lang="zh-TW" altLang="en-US" sz="2000" dirty="0">
                <a:latin typeface="標楷體" pitchFamily="65" charset="-120"/>
                <a:ea typeface="標楷體" pitchFamily="65" charset="-120"/>
              </a:rPr>
              <a:t>分散程序是否未損及母公司股東權益。</a:t>
            </a:r>
            <a:endParaRPr lang="zh-TW" altLang="zh-TW" sz="2000" dirty="0">
              <a:latin typeface="標楷體" pitchFamily="65" charset="-120"/>
              <a:ea typeface="標楷體" pitchFamily="65" charset="-120"/>
            </a:endParaRPr>
          </a:p>
        </p:txBody>
      </p:sp>
      <p:sp>
        <p:nvSpPr>
          <p:cNvPr id="6" name="向左箭號 5"/>
          <p:cNvSpPr/>
          <p:nvPr/>
        </p:nvSpPr>
        <p:spPr>
          <a:xfrm rot="16200861">
            <a:off x="4668346" y="2811036"/>
            <a:ext cx="431873" cy="701784"/>
          </a:xfrm>
          <a:prstGeom prst="leftArrow">
            <a:avLst>
              <a:gd name="adj1" fmla="val 60000"/>
              <a:gd name="adj2" fmla="val 50000"/>
            </a:avLst>
          </a:prstGeom>
        </p:spPr>
        <p:style>
          <a:lnRef idx="2">
            <a:schemeClr val="accent4">
              <a:shade val="50000"/>
            </a:schemeClr>
          </a:lnRef>
          <a:fillRef idx="1">
            <a:schemeClr val="accent4"/>
          </a:fillRef>
          <a:effectRef idx="0">
            <a:schemeClr val="accent4"/>
          </a:effectRef>
          <a:fontRef idx="minor">
            <a:schemeClr val="lt1"/>
          </a:fontRef>
        </p:style>
      </p:sp>
      <p:sp>
        <p:nvSpPr>
          <p:cNvPr id="7" name="圓角矩形 6"/>
          <p:cNvSpPr/>
          <p:nvPr/>
        </p:nvSpPr>
        <p:spPr bwMode="auto">
          <a:xfrm>
            <a:off x="527798" y="3386270"/>
            <a:ext cx="8889698" cy="3147391"/>
          </a:xfrm>
          <a:prstGeom prst="roundRect">
            <a:avLst>
              <a:gd name="adj"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wrap="none"/>
          <a:lstStyle/>
          <a:p>
            <a:pPr algn="ctr">
              <a:lnSpc>
                <a:spcPts val="2000"/>
              </a:lnSpc>
              <a:spcAft>
                <a:spcPts val="300"/>
              </a:spcAft>
              <a:defRPr/>
            </a:pPr>
            <a:r>
              <a:rPr lang="zh-TW" altLang="en-US" sz="2000" u="sng" dirty="0">
                <a:latin typeface="Times New Roman" panose="02020603050405020304" pitchFamily="18" charset="0"/>
                <a:ea typeface="標楷體" pitchFamily="65" charset="-120"/>
                <a:cs typeface="Times New Roman" panose="02020603050405020304" pitchFamily="18" charset="0"/>
              </a:rPr>
              <a:t>評估重點</a:t>
            </a:r>
            <a:endParaRPr lang="en-US" altLang="zh-TW" sz="2000" u="sng" dirty="0">
              <a:latin typeface="Times New Roman" panose="02020603050405020304" pitchFamily="18" charset="0"/>
              <a:ea typeface="標楷體" pitchFamily="65" charset="-120"/>
              <a:cs typeface="Times New Roman" panose="02020603050405020304" pitchFamily="18" charset="0"/>
            </a:endParaRPr>
          </a:p>
          <a:p>
            <a:pPr algn="ctr">
              <a:lnSpc>
                <a:spcPts val="1200"/>
              </a:lnSpc>
              <a:spcAft>
                <a:spcPts val="0"/>
              </a:spcAft>
              <a:defRPr/>
            </a:pPr>
            <a:endParaRPr lang="en-US" altLang="zh-TW" sz="2000" dirty="0">
              <a:latin typeface="Times New Roman" panose="02020603050405020304" pitchFamily="18" charset="0"/>
              <a:ea typeface="標楷體" pitchFamily="65" charset="-120"/>
              <a:cs typeface="Times New Roman" panose="02020603050405020304" pitchFamily="18" charset="0"/>
            </a:endParaRPr>
          </a:p>
          <a:p>
            <a:pPr eaLnBrk="1" hangingPunct="1"/>
            <a:r>
              <a:rPr lang="zh-TW" altLang="en-US" sz="1800" dirty="0">
                <a:solidFill>
                  <a:schemeClr val="tx1"/>
                </a:solidFill>
                <a:latin typeface="+mj-ea"/>
                <a:ea typeface="+mj-ea"/>
                <a:sym typeface="Wingdings 2" pitchFamily="18" charset="2"/>
              </a:rPr>
              <a:t>應至少涵蓋下列事項，據以綜合評估是否未損及母公司股東權益：</a:t>
            </a:r>
            <a:endParaRPr lang="en-US" altLang="zh-TW" sz="1800" dirty="0">
              <a:solidFill>
                <a:schemeClr val="tx1"/>
              </a:solidFill>
              <a:latin typeface="+mj-ea"/>
              <a:ea typeface="+mj-ea"/>
              <a:sym typeface="Wingdings 2" pitchFamily="18" charset="2"/>
            </a:endParaRPr>
          </a:p>
          <a:p>
            <a:pPr eaLnBrk="1" hangingPunct="1"/>
            <a:r>
              <a:rPr lang="en-US" altLang="zh-TW" sz="1800" b="1" dirty="0">
                <a:solidFill>
                  <a:schemeClr val="tx1"/>
                </a:solidFill>
                <a:latin typeface="+mj-ea"/>
                <a:ea typeface="+mj-ea"/>
                <a:sym typeface="Wingdings 2" pitchFamily="18" charset="2"/>
              </a:rPr>
              <a:t>1.</a:t>
            </a:r>
            <a:r>
              <a:rPr lang="zh-TW" altLang="en-US" sz="1800" b="1" dirty="0">
                <a:solidFill>
                  <a:schemeClr val="tx1"/>
                </a:solidFill>
                <a:latin typeface="+mj-ea"/>
                <a:ea typeface="+mj-ea"/>
                <a:sym typeface="Wingdings 2" pitchFamily="18" charset="2"/>
              </a:rPr>
              <a:t>母公司股權分散程序是否合法</a:t>
            </a:r>
            <a:r>
              <a:rPr lang="zh-TW" altLang="en-US" sz="1800" b="1" dirty="0" smtClean="0">
                <a:solidFill>
                  <a:schemeClr val="tx1"/>
                </a:solidFill>
                <a:latin typeface="+mj-ea"/>
                <a:ea typeface="+mj-ea"/>
                <a:sym typeface="Wingdings 2" pitchFamily="18" charset="2"/>
              </a:rPr>
              <a:t>：</a:t>
            </a:r>
            <a:r>
              <a:rPr lang="zh-TW" altLang="en-US" sz="1800" dirty="0" smtClean="0">
                <a:solidFill>
                  <a:schemeClr val="tx1"/>
                </a:solidFill>
                <a:latin typeface="+mj-ea"/>
                <a:ea typeface="+mj-ea"/>
                <a:sym typeface="Wingdings 2" pitchFamily="18" charset="2"/>
              </a:rPr>
              <a:t>處分</a:t>
            </a:r>
            <a:r>
              <a:rPr lang="zh-TW" altLang="en-US" sz="1800" dirty="0">
                <a:solidFill>
                  <a:schemeClr val="tx1"/>
                </a:solidFill>
                <a:latin typeface="+mj-ea"/>
                <a:ea typeface="+mj-ea"/>
                <a:sym typeface="Wingdings 2" pitchFamily="18" charset="2"/>
              </a:rPr>
              <a:t>或放棄現增之原股東儘先分認權利之數量</a:t>
            </a:r>
            <a:r>
              <a:rPr lang="zh-TW" altLang="en-US" sz="1800" dirty="0" smtClean="0">
                <a:solidFill>
                  <a:schemeClr val="tx1"/>
                </a:solidFill>
                <a:latin typeface="+mj-ea"/>
                <a:ea typeface="+mj-ea"/>
                <a:sym typeface="Wingdings 2" pitchFamily="18" charset="2"/>
              </a:rPr>
              <a:t>，</a:t>
            </a:r>
            <a:endParaRPr lang="en-US" altLang="zh-TW" sz="1800" dirty="0" smtClean="0">
              <a:solidFill>
                <a:schemeClr val="tx1"/>
              </a:solidFill>
              <a:latin typeface="+mj-ea"/>
              <a:ea typeface="+mj-ea"/>
              <a:sym typeface="Wingdings 2" pitchFamily="18" charset="2"/>
            </a:endParaRPr>
          </a:p>
          <a:p>
            <a:pPr eaLnBrk="1" hangingPunct="1"/>
            <a:r>
              <a:rPr lang="zh-TW" altLang="en-US" sz="1800" dirty="0" smtClean="0">
                <a:solidFill>
                  <a:schemeClr val="tx1"/>
                </a:solidFill>
                <a:latin typeface="+mj-ea"/>
                <a:ea typeface="+mj-ea"/>
                <a:sym typeface="Wingdings 2" pitchFamily="18" charset="2"/>
              </a:rPr>
              <a:t>是否</a:t>
            </a:r>
            <a:r>
              <a:rPr lang="zh-TW" altLang="en-US" sz="1800" dirty="0">
                <a:solidFill>
                  <a:schemeClr val="tx1"/>
                </a:solidFill>
                <a:latin typeface="+mj-ea"/>
                <a:ea typeface="+mj-ea"/>
                <a:sym typeface="Wingdings 2" pitchFamily="18" charset="2"/>
              </a:rPr>
              <a:t>需先經</a:t>
            </a:r>
            <a:r>
              <a:rPr lang="zh-TW" altLang="en-US" sz="1800" dirty="0" smtClean="0">
                <a:solidFill>
                  <a:schemeClr val="tx1"/>
                </a:solidFill>
                <a:latin typeface="+mj-ea"/>
                <a:ea typeface="+mj-ea"/>
                <a:sym typeface="Wingdings 2" pitchFamily="18" charset="2"/>
              </a:rPr>
              <a:t>股東會</a:t>
            </a:r>
            <a:r>
              <a:rPr lang="zh-TW" altLang="en-US" sz="1800" dirty="0">
                <a:solidFill>
                  <a:schemeClr val="tx1"/>
                </a:solidFill>
                <a:latin typeface="+mj-ea"/>
                <a:ea typeface="+mj-ea"/>
                <a:sym typeface="Wingdings 2" pitchFamily="18" charset="2"/>
              </a:rPr>
              <a:t>決議，並依規定辦理重大訊息之申報</a:t>
            </a:r>
            <a:r>
              <a:rPr lang="en-US" altLang="zh-TW" sz="1800" dirty="0">
                <a:solidFill>
                  <a:schemeClr val="tx1"/>
                </a:solidFill>
                <a:latin typeface="+mj-ea"/>
                <a:ea typeface="+mj-ea"/>
                <a:sym typeface="Wingdings 2" pitchFamily="18" charset="2"/>
              </a:rPr>
              <a:t>(</a:t>
            </a:r>
            <a:r>
              <a:rPr lang="zh-TW" altLang="en-US" sz="1800" dirty="0">
                <a:solidFill>
                  <a:schemeClr val="tx1"/>
                </a:solidFill>
                <a:latin typeface="+mj-ea"/>
                <a:ea typeface="+mj-ea"/>
                <a:sym typeface="Wingdings 2" pitchFamily="18" charset="2"/>
              </a:rPr>
              <a:t>本中心業務規則第</a:t>
            </a:r>
            <a:r>
              <a:rPr lang="en-US" altLang="zh-TW" sz="1800" dirty="0">
                <a:solidFill>
                  <a:schemeClr val="tx1"/>
                </a:solidFill>
                <a:latin typeface="+mj-ea"/>
                <a:ea typeface="+mj-ea"/>
                <a:sym typeface="Wingdings 2" pitchFamily="18" charset="2"/>
              </a:rPr>
              <a:t>16</a:t>
            </a:r>
            <a:r>
              <a:rPr lang="zh-TW" altLang="en-US" sz="1800" dirty="0">
                <a:solidFill>
                  <a:schemeClr val="tx1"/>
                </a:solidFill>
                <a:latin typeface="+mj-ea"/>
                <a:ea typeface="+mj-ea"/>
                <a:sym typeface="Wingdings 2" pitchFamily="18" charset="2"/>
              </a:rPr>
              <a:t>條之</a:t>
            </a:r>
            <a:r>
              <a:rPr lang="en-US" altLang="zh-TW" sz="1800" dirty="0">
                <a:solidFill>
                  <a:schemeClr val="tx1"/>
                </a:solidFill>
                <a:latin typeface="+mj-ea"/>
                <a:ea typeface="+mj-ea"/>
                <a:sym typeface="Wingdings 2" pitchFamily="18" charset="2"/>
              </a:rPr>
              <a:t>3)</a:t>
            </a:r>
            <a:r>
              <a:rPr lang="zh-TW" altLang="en-US" sz="1800" b="1" dirty="0">
                <a:solidFill>
                  <a:schemeClr val="tx1"/>
                </a:solidFill>
                <a:latin typeface="+mj-ea"/>
                <a:ea typeface="+mj-ea"/>
                <a:sym typeface="Wingdings 2" pitchFamily="18" charset="2"/>
              </a:rPr>
              <a:t> </a:t>
            </a:r>
            <a:endParaRPr lang="en-US" altLang="zh-TW" sz="1800" b="1" dirty="0">
              <a:solidFill>
                <a:schemeClr val="tx1"/>
              </a:solidFill>
              <a:latin typeface="+mj-ea"/>
              <a:ea typeface="+mj-ea"/>
              <a:sym typeface="Wingdings 2" pitchFamily="18" charset="2"/>
            </a:endParaRPr>
          </a:p>
          <a:p>
            <a:pPr eaLnBrk="1" hangingPunct="1"/>
            <a:r>
              <a:rPr lang="en-US" altLang="zh-TW" sz="1800" b="1" dirty="0">
                <a:solidFill>
                  <a:schemeClr val="tx1"/>
                </a:solidFill>
                <a:latin typeface="+mj-ea"/>
                <a:ea typeface="+mj-ea"/>
                <a:sym typeface="Wingdings 2" pitchFamily="18" charset="2"/>
              </a:rPr>
              <a:t>2.</a:t>
            </a:r>
            <a:r>
              <a:rPr lang="zh-TW" altLang="en-US" sz="1800" b="1" dirty="0">
                <a:solidFill>
                  <a:schemeClr val="tx1"/>
                </a:solidFill>
                <a:latin typeface="+mj-ea"/>
                <a:ea typeface="+mj-ea"/>
                <a:sym typeface="Wingdings 2" pitchFamily="18" charset="2"/>
              </a:rPr>
              <a:t>認購對象合理性：</a:t>
            </a:r>
            <a:endParaRPr lang="en-US" altLang="zh-TW" sz="1800" b="1" dirty="0">
              <a:solidFill>
                <a:schemeClr val="tx1"/>
              </a:solidFill>
              <a:latin typeface="+mj-ea"/>
              <a:ea typeface="+mj-ea"/>
              <a:sym typeface="Wingdings 2" pitchFamily="18" charset="2"/>
            </a:endParaRPr>
          </a:p>
          <a:p>
            <a:pPr eaLnBrk="1" hangingPunct="1">
              <a:lnSpc>
                <a:spcPct val="90000"/>
              </a:lnSpc>
              <a:spcBef>
                <a:spcPct val="20000"/>
              </a:spcBef>
              <a:buClr>
                <a:schemeClr val="folHlink"/>
              </a:buClr>
              <a:buFont typeface="Wingdings" pitchFamily="2" charset="2"/>
              <a:buNone/>
            </a:pPr>
            <a:r>
              <a:rPr lang="zh-TW" altLang="en-US" sz="1800" dirty="0">
                <a:solidFill>
                  <a:schemeClr val="tx1"/>
                </a:solidFill>
                <a:latin typeface="+mj-ea"/>
                <a:ea typeface="+mj-ea"/>
                <a:sym typeface="Wingdings 2" pitchFamily="18" charset="2"/>
              </a:rPr>
              <a:t></a:t>
            </a:r>
            <a:r>
              <a:rPr lang="zh-TW" altLang="en-US" sz="1800" dirty="0">
                <a:solidFill>
                  <a:schemeClr val="tx1"/>
                </a:solidFill>
                <a:latin typeface="+mj-ea"/>
                <a:ea typeface="+mj-ea"/>
              </a:rPr>
              <a:t>所洽特定人對公司是否有實質助益？</a:t>
            </a:r>
            <a:endParaRPr lang="en-US" altLang="zh-TW" sz="1800" dirty="0">
              <a:solidFill>
                <a:schemeClr val="tx1"/>
              </a:solidFill>
              <a:latin typeface="+mj-ea"/>
              <a:ea typeface="+mj-ea"/>
            </a:endParaRPr>
          </a:p>
          <a:p>
            <a:pPr eaLnBrk="1" hangingPunct="1">
              <a:lnSpc>
                <a:spcPct val="90000"/>
              </a:lnSpc>
              <a:spcBef>
                <a:spcPct val="20000"/>
              </a:spcBef>
              <a:buClr>
                <a:schemeClr val="folHlink"/>
              </a:buClr>
              <a:buFont typeface="Wingdings" pitchFamily="2" charset="2"/>
              <a:buNone/>
            </a:pPr>
            <a:r>
              <a:rPr lang="zh-TW" altLang="en-US" sz="1800" dirty="0">
                <a:solidFill>
                  <a:schemeClr val="tx1"/>
                </a:solidFill>
                <a:latin typeface="+mj-ea"/>
                <a:ea typeface="+mj-ea"/>
                <a:sym typeface="Wingdings 2" pitchFamily="18" charset="2"/>
              </a:rPr>
              <a:t></a:t>
            </a:r>
            <a:r>
              <a:rPr lang="zh-TW" altLang="en-US" sz="1800" dirty="0">
                <a:solidFill>
                  <a:srgbClr val="FF0000"/>
                </a:solidFill>
                <a:latin typeface="+mj-ea"/>
                <a:ea typeface="+mj-ea"/>
              </a:rPr>
              <a:t>宜提供母公司股東優先認購之機制。</a:t>
            </a:r>
            <a:endParaRPr lang="en-US" altLang="zh-TW" sz="1800" b="1" dirty="0">
              <a:solidFill>
                <a:srgbClr val="FF0000"/>
              </a:solidFill>
              <a:latin typeface="+mj-ea"/>
              <a:ea typeface="+mj-ea"/>
              <a:sym typeface="Wingdings 2" pitchFamily="18" charset="2"/>
            </a:endParaRPr>
          </a:p>
          <a:p>
            <a:pPr eaLnBrk="1" hangingPunct="1"/>
            <a:r>
              <a:rPr lang="en-US" altLang="zh-TW" sz="1800" b="1" dirty="0">
                <a:solidFill>
                  <a:schemeClr val="tx1"/>
                </a:solidFill>
                <a:latin typeface="+mj-ea"/>
                <a:ea typeface="+mj-ea"/>
              </a:rPr>
              <a:t>3.</a:t>
            </a:r>
            <a:r>
              <a:rPr lang="zh-TW" altLang="en-US" sz="1800" b="1" dirty="0">
                <a:solidFill>
                  <a:schemeClr val="tx1"/>
                </a:solidFill>
                <a:latin typeface="+mj-ea"/>
                <a:ea typeface="+mj-ea"/>
              </a:rPr>
              <a:t>出售持股或現增之</a:t>
            </a:r>
            <a:r>
              <a:rPr lang="zh-TW" altLang="en-US" sz="1800" b="1" dirty="0">
                <a:solidFill>
                  <a:schemeClr val="tx1"/>
                </a:solidFill>
                <a:latin typeface="+mj-ea"/>
                <a:ea typeface="+mj-ea"/>
                <a:sym typeface="Wingdings 2" pitchFamily="18" charset="2"/>
              </a:rPr>
              <a:t>價格合理性</a:t>
            </a:r>
            <a:r>
              <a:rPr lang="zh-TW" altLang="en-US" sz="1800" dirty="0">
                <a:solidFill>
                  <a:schemeClr val="tx1"/>
                </a:solidFill>
                <a:latin typeface="+mj-ea"/>
                <a:ea typeface="+mj-ea"/>
                <a:sym typeface="Wingdings 2" pitchFamily="18" charset="2"/>
              </a:rPr>
              <a:t>：</a:t>
            </a:r>
            <a:endParaRPr lang="en-US" altLang="zh-TW" sz="1800" dirty="0">
              <a:solidFill>
                <a:schemeClr val="tx1"/>
              </a:solidFill>
              <a:latin typeface="+mj-ea"/>
              <a:ea typeface="+mj-ea"/>
              <a:sym typeface="Wingdings 2" pitchFamily="18" charset="2"/>
            </a:endParaRPr>
          </a:p>
          <a:p>
            <a:pPr eaLnBrk="1" hangingPunct="1"/>
            <a:r>
              <a:rPr lang="zh-TW" altLang="en-US" sz="1800" dirty="0">
                <a:solidFill>
                  <a:schemeClr val="tx1"/>
                </a:solidFill>
                <a:latin typeface="+mj-ea"/>
                <a:ea typeface="+mj-ea"/>
                <a:sym typeface="Wingdings 2" pitchFamily="18" charset="2"/>
              </a:rPr>
              <a:t></a:t>
            </a:r>
            <a:r>
              <a:rPr lang="zh-TW" altLang="en-US" sz="1800" dirty="0">
                <a:solidFill>
                  <a:schemeClr val="tx1"/>
                </a:solidFill>
                <a:latin typeface="+mj-ea"/>
                <a:ea typeface="+mj-ea"/>
              </a:rPr>
              <a:t>除考量營運及財務狀況外，</a:t>
            </a:r>
            <a:r>
              <a:rPr lang="zh-TW" altLang="en-US" sz="1800" dirty="0">
                <a:solidFill>
                  <a:srgbClr val="FF0000"/>
                </a:solidFill>
                <a:latin typeface="+mj-ea"/>
                <a:ea typeface="+mj-ea"/>
              </a:rPr>
              <a:t>應將興櫃成交均價列入訂價參考</a:t>
            </a:r>
            <a:r>
              <a:rPr lang="zh-TW" altLang="en-US" sz="1800" dirty="0">
                <a:solidFill>
                  <a:schemeClr val="tx1"/>
                </a:solidFill>
                <a:latin typeface="+mj-ea"/>
                <a:ea typeface="+mj-ea"/>
              </a:rPr>
              <a:t>。</a:t>
            </a:r>
          </a:p>
          <a:p>
            <a:pPr>
              <a:defRPr/>
            </a:pPr>
            <a:endParaRPr lang="en-US" altLang="zh-TW" sz="2000" dirty="0">
              <a:latin typeface="Times New Roman" panose="02020603050405020304" pitchFamily="18" charset="0"/>
              <a:ea typeface="標楷體" pitchFamily="65" charset="-120"/>
              <a:cs typeface="Times New Roman" panose="02020603050405020304" pitchFamily="18" charset="0"/>
            </a:endParaRPr>
          </a:p>
        </p:txBody>
      </p:sp>
    </p:spTree>
    <p:extLst>
      <p:ext uri="{BB962C8B-B14F-4D97-AF65-F5344CB8AC3E}">
        <p14:creationId xmlns:p14="http://schemas.microsoft.com/office/powerpoint/2010/main" val="20720375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95300" y="404664"/>
            <a:ext cx="8915400" cy="738336"/>
          </a:xfrm>
        </p:spPr>
        <p:txBody>
          <a:bodyPr>
            <a:normAutofit/>
          </a:bodyPr>
          <a:lstStyle/>
          <a:p>
            <a:pPr algn="ctr"/>
            <a:r>
              <a:rPr lang="zh-TW" altLang="en-US" b="1" dirty="0">
                <a:solidFill>
                  <a:srgbClr val="C00000"/>
                </a:solidFill>
              </a:rPr>
              <a:t>申請公司是否確實遵守法令</a:t>
            </a:r>
          </a:p>
        </p:txBody>
      </p:sp>
      <p:sp>
        <p:nvSpPr>
          <p:cNvPr id="4" name="投影片編號版面配置區 3"/>
          <p:cNvSpPr>
            <a:spLocks noGrp="1"/>
          </p:cNvSpPr>
          <p:nvPr>
            <p:ph type="sldNum" sz="quarter" idx="12"/>
          </p:nvPr>
        </p:nvSpPr>
        <p:spPr/>
        <p:txBody>
          <a:bodyPr/>
          <a:lstStyle/>
          <a:p>
            <a:pPr>
              <a:defRPr/>
            </a:pPr>
            <a:fld id="{DA843CCF-395D-4592-A44F-E0B2C97BB9F6}" type="slidenum">
              <a:rPr lang="en-US" altLang="zh-TW" smtClean="0"/>
              <a:pPr>
                <a:defRPr/>
              </a:pPr>
              <a:t>11</a:t>
            </a:fld>
            <a:endParaRPr lang="en-US" altLang="zh-TW"/>
          </a:p>
        </p:txBody>
      </p:sp>
      <p:sp>
        <p:nvSpPr>
          <p:cNvPr id="5" name="圓角矩形 7"/>
          <p:cNvSpPr>
            <a:spLocks noGrp="1" noChangeArrowheads="1"/>
          </p:cNvSpPr>
          <p:nvPr>
            <p:ph sz="quarter" idx="1"/>
          </p:nvPr>
        </p:nvSpPr>
        <p:spPr bwMode="auto">
          <a:xfrm>
            <a:off x="488504" y="1196751"/>
            <a:ext cx="8915400" cy="2160240"/>
          </a:xfrm>
          <a:prstGeom prst="roundRect">
            <a:avLst>
              <a:gd name="adj" fmla="val 16667"/>
            </a:avLst>
          </a:prstGeom>
          <a:solidFill>
            <a:schemeClr val="accent4">
              <a:lumMod val="60000"/>
              <a:lumOff val="40000"/>
            </a:schemeClr>
          </a:solidFill>
          <a:ln>
            <a:headEnd/>
            <a:tailEnd/>
          </a:ln>
        </p:spPr>
        <p:style>
          <a:lnRef idx="1">
            <a:schemeClr val="accent4"/>
          </a:lnRef>
          <a:fillRef idx="2">
            <a:schemeClr val="accent4"/>
          </a:fillRef>
          <a:effectRef idx="1">
            <a:schemeClr val="accent4"/>
          </a:effectRef>
          <a:fontRef idx="minor">
            <a:schemeClr val="dk1"/>
          </a:fontRef>
        </p:style>
        <p:txBody>
          <a:bodyPr wrap="none">
            <a:normAutofit lnSpcReduction="10000"/>
          </a:bodyPr>
          <a:lstStyle/>
          <a:p>
            <a:pPr marL="0" indent="0" algn="ctr">
              <a:buNone/>
              <a:defRPr/>
            </a:pPr>
            <a:r>
              <a:rPr kumimoji="0" lang="zh-TW" altLang="en-US" sz="2000" u="sng" dirty="0">
                <a:solidFill>
                  <a:prstClr val="black"/>
                </a:solidFill>
                <a:latin typeface="標楷體" pitchFamily="65" charset="-120"/>
                <a:ea typeface="標楷體" pitchFamily="65" charset="-120"/>
              </a:rPr>
              <a:t>問題</a:t>
            </a:r>
            <a:endParaRPr lang="en-US" altLang="zh-TW" sz="2000" dirty="0">
              <a:latin typeface="標楷體" pitchFamily="65" charset="-120"/>
              <a:ea typeface="標楷體" pitchFamily="65" charset="-120"/>
            </a:endParaRPr>
          </a:p>
          <a:p>
            <a:pPr>
              <a:defRPr/>
            </a:pPr>
            <a:r>
              <a:rPr lang="zh-TW" altLang="en-US" sz="2000" dirty="0" smtClean="0">
                <a:latin typeface="標楷體" pitchFamily="65" charset="-120"/>
                <a:ea typeface="標楷體" pitchFamily="65" charset="-120"/>
              </a:rPr>
              <a:t>申請公司之</a:t>
            </a:r>
            <a:r>
              <a:rPr lang="zh-TW" altLang="en-US" sz="2100" dirty="0">
                <a:latin typeface="標楷體" pitchFamily="65" charset="-120"/>
                <a:ea typeface="標楷體" pitchFamily="65" charset="-120"/>
              </a:rPr>
              <a:t>總公司設於</a:t>
            </a:r>
            <a:r>
              <a:rPr lang="en-US" altLang="zh-TW" sz="2100" dirty="0" smtClean="0">
                <a:latin typeface="標楷體" pitchFamily="65" charset="-120"/>
                <a:ea typeface="標楷體" pitchFamily="65" charset="-120"/>
              </a:rPr>
              <a:t>A(</a:t>
            </a:r>
            <a:r>
              <a:rPr lang="zh-TW" altLang="en-US" sz="2100" dirty="0" smtClean="0">
                <a:latin typeface="標楷體" pitchFamily="65" charset="-120"/>
                <a:ea typeface="標楷體" pitchFamily="65" charset="-120"/>
              </a:rPr>
              <a:t>縣</a:t>
            </a:r>
            <a:r>
              <a:rPr lang="en-US" altLang="zh-TW" sz="2100" dirty="0" smtClean="0">
                <a:latin typeface="標楷體" pitchFamily="65" charset="-120"/>
                <a:ea typeface="標楷體" pitchFamily="65" charset="-120"/>
              </a:rPr>
              <a:t>)</a:t>
            </a:r>
            <a:r>
              <a:rPr lang="zh-TW" altLang="en-US" sz="2100" dirty="0" smtClean="0">
                <a:latin typeface="標楷體" pitchFamily="65" charset="-120"/>
                <a:ea typeface="標楷體" pitchFamily="65" charset="-120"/>
              </a:rPr>
              <a:t>市，另</a:t>
            </a:r>
            <a:r>
              <a:rPr lang="zh-TW" altLang="en-US" sz="2100" dirty="0">
                <a:latin typeface="標楷體" pitchFamily="65" charset="-120"/>
                <a:ea typeface="標楷體" pitchFamily="65" charset="-120"/>
              </a:rPr>
              <a:t>於</a:t>
            </a:r>
            <a:r>
              <a:rPr lang="en-US" altLang="zh-TW" sz="2100" dirty="0" smtClean="0">
                <a:latin typeface="標楷體" pitchFamily="65" charset="-120"/>
                <a:ea typeface="標楷體" pitchFamily="65" charset="-120"/>
              </a:rPr>
              <a:t>B(</a:t>
            </a:r>
            <a:r>
              <a:rPr lang="zh-TW" altLang="en-US" sz="2100" dirty="0" smtClean="0">
                <a:latin typeface="標楷體" pitchFamily="65" charset="-120"/>
                <a:ea typeface="標楷體" pitchFamily="65" charset="-120"/>
              </a:rPr>
              <a:t>縣</a:t>
            </a:r>
            <a:r>
              <a:rPr lang="en-US" altLang="zh-TW" sz="2100" dirty="0" smtClean="0">
                <a:latin typeface="標楷體" pitchFamily="65" charset="-120"/>
                <a:ea typeface="標楷體" pitchFamily="65" charset="-120"/>
              </a:rPr>
              <a:t>)</a:t>
            </a:r>
            <a:r>
              <a:rPr lang="zh-TW" altLang="en-US" sz="2100" dirty="0" smtClean="0">
                <a:latin typeface="標楷體" pitchFamily="65" charset="-120"/>
                <a:ea typeface="標楷體" pitchFamily="65" charset="-120"/>
              </a:rPr>
              <a:t>市</a:t>
            </a:r>
            <a:r>
              <a:rPr lang="zh-TW" altLang="en-US" sz="2100" dirty="0">
                <a:latin typeface="標楷體" pitchFamily="65" charset="-120"/>
                <a:ea typeface="標楷體" pitchFamily="65" charset="-120"/>
              </a:rPr>
              <a:t>設有辦事處</a:t>
            </a:r>
            <a:r>
              <a:rPr lang="zh-TW" altLang="en-US" sz="2100" dirty="0" smtClean="0">
                <a:latin typeface="標楷體" pitchFamily="65" charset="-120"/>
                <a:ea typeface="標楷體" pitchFamily="65" charset="-120"/>
              </a:rPr>
              <a:t>，辦事處員工</a:t>
            </a:r>
            <a:endParaRPr lang="en-US" altLang="zh-TW" sz="2100" dirty="0" smtClean="0">
              <a:latin typeface="標楷體" pitchFamily="65" charset="-120"/>
              <a:ea typeface="標楷體" pitchFamily="65" charset="-120"/>
            </a:endParaRPr>
          </a:p>
          <a:p>
            <a:pPr marL="0" indent="0">
              <a:buNone/>
              <a:defRPr/>
            </a:pPr>
            <a:r>
              <a:rPr lang="zh-TW" altLang="en-US" sz="2100" dirty="0" smtClean="0">
                <a:latin typeface="標楷體" pitchFamily="65" charset="-120"/>
                <a:ea typeface="標楷體" pitchFamily="65" charset="-120"/>
              </a:rPr>
              <a:t>人數大於</a:t>
            </a:r>
            <a:r>
              <a:rPr lang="en-US" altLang="zh-TW" sz="2100" dirty="0" smtClean="0">
                <a:latin typeface="標楷體" pitchFamily="65" charset="-120"/>
                <a:ea typeface="標楷體" pitchFamily="65" charset="-120"/>
              </a:rPr>
              <a:t>30</a:t>
            </a:r>
            <a:r>
              <a:rPr lang="zh-TW" altLang="en-US" sz="2100" dirty="0">
                <a:latin typeface="標楷體" pitchFamily="65" charset="-120"/>
                <a:ea typeface="標楷體" pitchFamily="65" charset="-120"/>
              </a:rPr>
              <a:t>人</a:t>
            </a:r>
            <a:r>
              <a:rPr lang="zh-TW" altLang="en-US" sz="2100" dirty="0" smtClean="0">
                <a:latin typeface="標楷體" pitchFamily="65" charset="-120"/>
                <a:ea typeface="標楷體" pitchFamily="65" charset="-120"/>
              </a:rPr>
              <a:t>，惟</a:t>
            </a:r>
            <a:r>
              <a:rPr lang="zh-TW" altLang="en-US" sz="2100" dirty="0">
                <a:latin typeface="標楷體" pitchFamily="65" charset="-120"/>
                <a:ea typeface="標楷體" pitchFamily="65" charset="-120"/>
              </a:rPr>
              <a:t>申請公司僅</a:t>
            </a:r>
            <a:r>
              <a:rPr lang="zh-TW" altLang="en-US" sz="2100" dirty="0" smtClean="0">
                <a:latin typeface="標楷體" pitchFamily="65" charset="-120"/>
                <a:ea typeface="標楷體" pitchFamily="65" charset="-120"/>
              </a:rPr>
              <a:t>將</a:t>
            </a:r>
            <a:r>
              <a:rPr lang="zh-TW" altLang="zh-TW" sz="2100" dirty="0" smtClean="0">
                <a:latin typeface="標楷體" pitchFamily="65" charset="-120"/>
                <a:ea typeface="標楷體" pitchFamily="65" charset="-120"/>
              </a:rPr>
              <a:t>勞資會議</a:t>
            </a:r>
            <a:r>
              <a:rPr lang="zh-TW" altLang="en-US" sz="2100" dirty="0" smtClean="0">
                <a:latin typeface="標楷體" pitchFamily="65" charset="-120"/>
                <a:ea typeface="標楷體" pitchFamily="65" charset="-120"/>
              </a:rPr>
              <a:t>相關資料檢</a:t>
            </a:r>
            <a:r>
              <a:rPr lang="zh-TW" altLang="en-US" sz="2100" dirty="0">
                <a:latin typeface="標楷體" pitchFamily="65" charset="-120"/>
                <a:ea typeface="標楷體" pitchFamily="65" charset="-120"/>
              </a:rPr>
              <a:t>送至</a:t>
            </a:r>
            <a:r>
              <a:rPr lang="en-US" altLang="zh-TW" sz="2100" dirty="0" smtClean="0">
                <a:latin typeface="標楷體" pitchFamily="65" charset="-120"/>
                <a:ea typeface="標楷體" pitchFamily="65" charset="-120"/>
              </a:rPr>
              <a:t>A(</a:t>
            </a:r>
            <a:r>
              <a:rPr lang="zh-TW" altLang="en-US" sz="2100" dirty="0" smtClean="0">
                <a:latin typeface="標楷體" pitchFamily="65" charset="-120"/>
                <a:ea typeface="標楷體" pitchFamily="65" charset="-120"/>
              </a:rPr>
              <a:t>縣</a:t>
            </a:r>
            <a:r>
              <a:rPr lang="en-US" altLang="zh-TW" sz="2100" dirty="0" smtClean="0">
                <a:latin typeface="標楷體" pitchFamily="65" charset="-120"/>
                <a:ea typeface="標楷體" pitchFamily="65" charset="-120"/>
              </a:rPr>
              <a:t>)</a:t>
            </a:r>
            <a:r>
              <a:rPr lang="zh-TW" altLang="en-US" sz="2100" dirty="0" smtClean="0">
                <a:latin typeface="標楷體" pitchFamily="65" charset="-120"/>
                <a:ea typeface="標楷體" pitchFamily="65" charset="-120"/>
              </a:rPr>
              <a:t>市</a:t>
            </a:r>
            <a:r>
              <a:rPr lang="zh-TW" altLang="en-US" sz="2100" dirty="0">
                <a:latin typeface="標楷體" pitchFamily="65" charset="-120"/>
                <a:ea typeface="標楷體" pitchFamily="65" charset="-120"/>
              </a:rPr>
              <a:t>主管</a:t>
            </a:r>
            <a:r>
              <a:rPr lang="zh-TW" altLang="en-US" sz="2100" dirty="0" smtClean="0">
                <a:latin typeface="標楷體" pitchFamily="65" charset="-120"/>
                <a:ea typeface="標楷體" pitchFamily="65" charset="-120"/>
              </a:rPr>
              <a:t>機</a:t>
            </a:r>
            <a:endParaRPr lang="en-US" altLang="zh-TW" sz="2100" dirty="0" smtClean="0">
              <a:latin typeface="標楷體" pitchFamily="65" charset="-120"/>
              <a:ea typeface="標楷體" pitchFamily="65" charset="-120"/>
            </a:endParaRPr>
          </a:p>
          <a:p>
            <a:pPr marL="0" indent="0">
              <a:buNone/>
              <a:defRPr/>
            </a:pPr>
            <a:r>
              <a:rPr lang="zh-TW" altLang="en-US" sz="2100" dirty="0" smtClean="0">
                <a:latin typeface="標楷體" pitchFamily="65" charset="-120"/>
                <a:ea typeface="標楷體" pitchFamily="65" charset="-120"/>
              </a:rPr>
              <a:t>關</a:t>
            </a:r>
            <a:r>
              <a:rPr lang="zh-TW" altLang="zh-TW" sz="2100" dirty="0">
                <a:latin typeface="標楷體" pitchFamily="65" charset="-120"/>
                <a:ea typeface="標楷體" pitchFamily="65" charset="-120"/>
              </a:rPr>
              <a:t>核</a:t>
            </a:r>
            <a:r>
              <a:rPr lang="zh-TW" altLang="zh-TW" sz="2100" dirty="0" smtClean="0">
                <a:latin typeface="標楷體" pitchFamily="65" charset="-120"/>
                <a:ea typeface="標楷體" pitchFamily="65" charset="-120"/>
              </a:rPr>
              <a:t>備</a:t>
            </a:r>
            <a:r>
              <a:rPr lang="zh-TW" altLang="en-US" sz="2100" dirty="0" smtClean="0">
                <a:latin typeface="標楷體" pitchFamily="65" charset="-120"/>
                <a:ea typeface="標楷體" pitchFamily="65" charset="-120"/>
              </a:rPr>
              <a:t>，致勞動部函復本中心意見徵詢時表示該公司未於辦事處成立勞資</a:t>
            </a:r>
            <a:endParaRPr lang="en-US" altLang="zh-TW" sz="2100" dirty="0" smtClean="0">
              <a:latin typeface="標楷體" pitchFamily="65" charset="-120"/>
              <a:ea typeface="標楷體" pitchFamily="65" charset="-120"/>
            </a:endParaRPr>
          </a:p>
          <a:p>
            <a:pPr marL="0" indent="0">
              <a:buNone/>
              <a:defRPr/>
            </a:pPr>
            <a:r>
              <a:rPr lang="zh-TW" altLang="en-US" sz="2100" dirty="0" smtClean="0">
                <a:latin typeface="標楷體" pitchFamily="65" charset="-120"/>
                <a:ea typeface="標楷體" pitchFamily="65" charset="-120"/>
              </a:rPr>
              <a:t>會議，而有違法情事。</a:t>
            </a:r>
            <a:endParaRPr lang="zh-TW" altLang="zh-TW" sz="2100" dirty="0">
              <a:latin typeface="標楷體" pitchFamily="65" charset="-120"/>
              <a:ea typeface="標楷體" pitchFamily="65" charset="-120"/>
            </a:endParaRPr>
          </a:p>
        </p:txBody>
      </p:sp>
      <p:sp>
        <p:nvSpPr>
          <p:cNvPr id="6" name="向左箭號 5"/>
          <p:cNvSpPr/>
          <p:nvPr/>
        </p:nvSpPr>
        <p:spPr>
          <a:xfrm rot="16200861">
            <a:off x="4574516" y="3330092"/>
            <a:ext cx="647700" cy="701675"/>
          </a:xfrm>
          <a:prstGeom prst="leftArrow">
            <a:avLst>
              <a:gd name="adj1" fmla="val 60000"/>
              <a:gd name="adj2" fmla="val 50000"/>
            </a:avLst>
          </a:prstGeom>
        </p:spPr>
        <p:style>
          <a:lnRef idx="2">
            <a:schemeClr val="accent4">
              <a:shade val="50000"/>
            </a:schemeClr>
          </a:lnRef>
          <a:fillRef idx="1">
            <a:schemeClr val="accent4"/>
          </a:fillRef>
          <a:effectRef idx="0">
            <a:schemeClr val="accent4"/>
          </a:effectRef>
          <a:fontRef idx="minor">
            <a:schemeClr val="lt1"/>
          </a:fontRef>
        </p:style>
      </p:sp>
      <p:sp>
        <p:nvSpPr>
          <p:cNvPr id="7" name="圓角矩形 6"/>
          <p:cNvSpPr/>
          <p:nvPr/>
        </p:nvSpPr>
        <p:spPr bwMode="auto">
          <a:xfrm>
            <a:off x="578024" y="4004868"/>
            <a:ext cx="8712968" cy="2232444"/>
          </a:xfrm>
          <a:prstGeom prst="roundRect">
            <a:avLst>
              <a:gd name="adj"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wrap="none"/>
          <a:lstStyle/>
          <a:p>
            <a:pPr algn="ctr">
              <a:lnSpc>
                <a:spcPts val="2000"/>
              </a:lnSpc>
              <a:spcAft>
                <a:spcPts val="300"/>
              </a:spcAft>
              <a:defRPr/>
            </a:pPr>
            <a:r>
              <a:rPr lang="zh-TW" altLang="en-US" sz="2000" u="sng" dirty="0">
                <a:latin typeface="Times New Roman" panose="02020603050405020304" pitchFamily="18" charset="0"/>
                <a:ea typeface="標楷體" pitchFamily="65" charset="-120"/>
                <a:cs typeface="Times New Roman" panose="02020603050405020304" pitchFamily="18" charset="0"/>
              </a:rPr>
              <a:t>評估重點</a:t>
            </a:r>
            <a:endParaRPr lang="en-US" altLang="zh-TW" sz="2000" u="sng" dirty="0">
              <a:latin typeface="Times New Roman" panose="02020603050405020304" pitchFamily="18" charset="0"/>
              <a:ea typeface="標楷體" pitchFamily="65" charset="-120"/>
              <a:cs typeface="Times New Roman" panose="02020603050405020304" pitchFamily="18" charset="0"/>
            </a:endParaRPr>
          </a:p>
          <a:p>
            <a:pPr algn="ctr">
              <a:lnSpc>
                <a:spcPts val="1200"/>
              </a:lnSpc>
              <a:spcAft>
                <a:spcPts val="0"/>
              </a:spcAft>
              <a:defRPr/>
            </a:pPr>
            <a:endParaRPr lang="en-US" altLang="zh-TW" sz="2000" dirty="0">
              <a:latin typeface="Times New Roman" panose="02020603050405020304" pitchFamily="18" charset="0"/>
              <a:ea typeface="標楷體" pitchFamily="65" charset="-120"/>
              <a:cs typeface="Times New Roman" panose="02020603050405020304" pitchFamily="18" charset="0"/>
            </a:endParaRPr>
          </a:p>
          <a:p>
            <a:pPr>
              <a:defRPr/>
            </a:pPr>
            <a:r>
              <a:rPr lang="zh-TW" altLang="en-US" sz="2000" dirty="0" smtClean="0">
                <a:latin typeface="Times New Roman" panose="02020603050405020304" pitchFamily="18" charset="0"/>
                <a:ea typeface="標楷體" pitchFamily="65" charset="-120"/>
                <a:cs typeface="Times New Roman" panose="02020603050405020304" pitchFamily="18" charset="0"/>
              </a:rPr>
              <a:t>推薦證券商於輔導過程中應</a:t>
            </a:r>
            <a:r>
              <a:rPr lang="zh-TW" altLang="en-US" sz="2000" dirty="0">
                <a:latin typeface="Times New Roman" panose="02020603050405020304" pitchFamily="18" charset="0"/>
                <a:ea typeface="標楷體" pitchFamily="65" charset="-120"/>
                <a:cs typeface="Times New Roman" panose="02020603050405020304" pitchFamily="18" charset="0"/>
              </a:rPr>
              <a:t>確實瞭解申請</a:t>
            </a:r>
            <a:r>
              <a:rPr lang="zh-TW" altLang="en-US" sz="2000" dirty="0" smtClean="0">
                <a:latin typeface="Times New Roman" panose="02020603050405020304" pitchFamily="18" charset="0"/>
                <a:ea typeface="標楷體" pitchFamily="65" charset="-120"/>
                <a:cs typeface="Times New Roman" panose="02020603050405020304" pitchFamily="18" charset="0"/>
              </a:rPr>
              <a:t>公司總公司及辦事處人員設置情形，</a:t>
            </a:r>
            <a:endParaRPr lang="en-US" altLang="zh-TW" sz="2000" dirty="0" smtClean="0">
              <a:latin typeface="Times New Roman" panose="02020603050405020304" pitchFamily="18" charset="0"/>
              <a:ea typeface="標楷體" pitchFamily="65" charset="-120"/>
              <a:cs typeface="Times New Roman" panose="02020603050405020304" pitchFamily="18" charset="0"/>
            </a:endParaRPr>
          </a:p>
          <a:p>
            <a:pPr>
              <a:defRPr/>
            </a:pPr>
            <a:r>
              <a:rPr lang="zh-TW" altLang="en-US" sz="2000" dirty="0" smtClean="0">
                <a:latin typeface="Times New Roman" panose="02020603050405020304" pitchFamily="18" charset="0"/>
                <a:ea typeface="標楷體" pitchFamily="65" charset="-120"/>
                <a:cs typeface="Times New Roman" panose="02020603050405020304" pitchFamily="18" charset="0"/>
              </a:rPr>
              <a:t>並評估申請公司是否遵守相關法令。</a:t>
            </a:r>
            <a:endParaRPr lang="en-US" altLang="zh-TW" sz="2000" dirty="0" smtClean="0">
              <a:latin typeface="Times New Roman" panose="02020603050405020304" pitchFamily="18" charset="0"/>
              <a:ea typeface="標楷體" pitchFamily="65" charset="-120"/>
              <a:cs typeface="Times New Roman" panose="02020603050405020304" pitchFamily="18" charset="0"/>
            </a:endParaRPr>
          </a:p>
          <a:p>
            <a:pPr>
              <a:defRPr/>
            </a:pPr>
            <a:endParaRPr lang="en-US" altLang="zh-TW" sz="1600" dirty="0" smtClean="0">
              <a:latin typeface="Times New Roman" panose="02020603050405020304" pitchFamily="18" charset="0"/>
              <a:ea typeface="標楷體" pitchFamily="65" charset="-120"/>
              <a:cs typeface="Times New Roman" panose="02020603050405020304" pitchFamily="18" charset="0"/>
            </a:endParaRPr>
          </a:p>
          <a:p>
            <a:pPr>
              <a:defRPr/>
            </a:pPr>
            <a:r>
              <a:rPr lang="zh-TW" altLang="en-US" sz="1600" dirty="0" smtClean="0">
                <a:latin typeface="Times New Roman" panose="02020603050405020304" pitchFamily="18" charset="0"/>
                <a:ea typeface="標楷體" pitchFamily="65" charset="-120"/>
                <a:cs typeface="Times New Roman" panose="02020603050405020304" pitchFamily="18" charset="0"/>
              </a:rPr>
              <a:t>註：依勞資</a:t>
            </a:r>
            <a:r>
              <a:rPr lang="zh-TW" altLang="en-US" sz="1600" dirty="0">
                <a:latin typeface="Times New Roman" panose="02020603050405020304" pitchFamily="18" charset="0"/>
                <a:ea typeface="標楷體" pitchFamily="65" charset="-120"/>
                <a:cs typeface="Times New Roman" panose="02020603050405020304" pitchFamily="18" charset="0"/>
              </a:rPr>
              <a:t>會議實施辦法第</a:t>
            </a:r>
            <a:r>
              <a:rPr lang="en-US" altLang="zh-TW" sz="1600" dirty="0">
                <a:latin typeface="Times New Roman" panose="02020603050405020304" pitchFamily="18" charset="0"/>
                <a:ea typeface="標楷體" pitchFamily="65" charset="-120"/>
                <a:cs typeface="Times New Roman" panose="02020603050405020304" pitchFamily="18" charset="0"/>
              </a:rPr>
              <a:t>2</a:t>
            </a:r>
            <a:r>
              <a:rPr lang="zh-TW" altLang="en-US" sz="1600" dirty="0">
                <a:latin typeface="Times New Roman" panose="02020603050405020304" pitchFamily="18" charset="0"/>
                <a:ea typeface="標楷體" pitchFamily="65" charset="-120"/>
                <a:cs typeface="Times New Roman" panose="02020603050405020304" pitchFamily="18" charset="0"/>
              </a:rPr>
              <a:t>條，事業單位應依本辦法規定舉辦勞資會議</a:t>
            </a:r>
            <a:r>
              <a:rPr lang="zh-TW" altLang="en-US" sz="1600" dirty="0" smtClean="0">
                <a:latin typeface="Times New Roman" panose="02020603050405020304" pitchFamily="18" charset="0"/>
                <a:ea typeface="標楷體" pitchFamily="65" charset="-120"/>
                <a:cs typeface="Times New Roman" panose="02020603050405020304" pitchFamily="18" charset="0"/>
              </a:rPr>
              <a:t>；其</a:t>
            </a:r>
            <a:r>
              <a:rPr lang="zh-TW" altLang="en-US" sz="1600" dirty="0">
                <a:latin typeface="Times New Roman" panose="02020603050405020304" pitchFamily="18" charset="0"/>
                <a:ea typeface="標楷體" pitchFamily="65" charset="-120"/>
                <a:cs typeface="Times New Roman" panose="02020603050405020304" pitchFamily="18" charset="0"/>
              </a:rPr>
              <a:t>事業場所勞工</a:t>
            </a:r>
            <a:r>
              <a:rPr lang="zh-TW" altLang="en-US" sz="1600" dirty="0" smtClean="0">
                <a:latin typeface="Times New Roman" panose="02020603050405020304" pitchFamily="18" charset="0"/>
                <a:ea typeface="標楷體" pitchFamily="65" charset="-120"/>
                <a:cs typeface="Times New Roman" panose="02020603050405020304" pitchFamily="18" charset="0"/>
              </a:rPr>
              <a:t>人數</a:t>
            </a:r>
            <a:endParaRPr lang="en-US" altLang="zh-TW" sz="1600" dirty="0" smtClean="0">
              <a:latin typeface="Times New Roman" panose="02020603050405020304" pitchFamily="18" charset="0"/>
              <a:ea typeface="標楷體" pitchFamily="65" charset="-120"/>
              <a:cs typeface="Times New Roman" panose="02020603050405020304" pitchFamily="18" charset="0"/>
            </a:endParaRPr>
          </a:p>
          <a:p>
            <a:pPr>
              <a:defRPr/>
            </a:pPr>
            <a:r>
              <a:rPr lang="zh-TW" altLang="en-US" sz="1600" dirty="0" smtClean="0">
                <a:latin typeface="Times New Roman" panose="02020603050405020304" pitchFamily="18" charset="0"/>
                <a:ea typeface="標楷體" pitchFamily="65" charset="-120"/>
                <a:cs typeface="Times New Roman" panose="02020603050405020304" pitchFamily="18" charset="0"/>
              </a:rPr>
              <a:t>         在</a:t>
            </a:r>
            <a:r>
              <a:rPr lang="zh-TW" altLang="en-US" sz="1600" dirty="0">
                <a:latin typeface="Times New Roman" panose="02020603050405020304" pitchFamily="18" charset="0"/>
                <a:ea typeface="標楷體" pitchFamily="65" charset="-120"/>
                <a:cs typeface="Times New Roman" panose="02020603050405020304" pitchFamily="18" charset="0"/>
              </a:rPr>
              <a:t>三十人以 上者，亦應分別舉辦</a:t>
            </a:r>
            <a:r>
              <a:rPr lang="zh-TW" altLang="en-US" sz="1600" dirty="0" smtClean="0">
                <a:latin typeface="Times New Roman" panose="02020603050405020304" pitchFamily="18" charset="0"/>
                <a:ea typeface="標楷體" pitchFamily="65" charset="-120"/>
                <a:cs typeface="Times New Roman" panose="02020603050405020304" pitchFamily="18" charset="0"/>
              </a:rPr>
              <a:t>之。</a:t>
            </a:r>
            <a:endParaRPr lang="zh-TW" altLang="en-US" sz="1600" dirty="0">
              <a:latin typeface="Times New Roman" panose="02020603050405020304" pitchFamily="18" charset="0"/>
              <a:ea typeface="標楷體" pitchFamily="65" charset="-120"/>
              <a:cs typeface="Times New Roman" panose="02020603050405020304" pitchFamily="18" charset="0"/>
            </a:endParaRPr>
          </a:p>
          <a:p>
            <a:pPr>
              <a:defRPr/>
            </a:pPr>
            <a:endParaRPr lang="en-US" altLang="zh-TW" sz="2000" dirty="0">
              <a:latin typeface="Times New Roman" panose="02020603050405020304" pitchFamily="18" charset="0"/>
              <a:ea typeface="標楷體" pitchFamily="65" charset="-120"/>
              <a:cs typeface="Times New Roman" panose="02020603050405020304" pitchFamily="18" charset="0"/>
            </a:endParaRPr>
          </a:p>
        </p:txBody>
      </p:sp>
    </p:spTree>
    <p:extLst>
      <p:ext uri="{BB962C8B-B14F-4D97-AF65-F5344CB8AC3E}">
        <p14:creationId xmlns:p14="http://schemas.microsoft.com/office/powerpoint/2010/main" val="24522826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60512" y="476672"/>
            <a:ext cx="8784976" cy="647353"/>
          </a:xfrm>
        </p:spPr>
        <p:txBody>
          <a:bodyPr anchor="ctr">
            <a:normAutofit/>
          </a:bodyPr>
          <a:lstStyle/>
          <a:p>
            <a:pPr algn="ctr">
              <a:defRPr/>
            </a:pPr>
            <a:r>
              <a:rPr lang="zh-TW" altLang="en-US" b="1" dirty="0" smtClean="0">
                <a:solidFill>
                  <a:srgbClr val="C00000"/>
                </a:solidFill>
              </a:rPr>
              <a:t>營運</a:t>
            </a:r>
            <a:r>
              <a:rPr lang="zh-TW" altLang="en-US" b="1" dirty="0">
                <a:solidFill>
                  <a:srgbClr val="C00000"/>
                </a:solidFill>
              </a:rPr>
              <a:t>週轉能力之評估</a:t>
            </a:r>
          </a:p>
        </p:txBody>
      </p:sp>
      <p:sp>
        <p:nvSpPr>
          <p:cNvPr id="84995" name="投影片編號版面配置區 3"/>
          <p:cNvSpPr>
            <a:spLocks noGrp="1"/>
          </p:cNvSpPr>
          <p:nvPr>
            <p:ph type="sldNum" sz="quarter" idx="12"/>
          </p:nvPr>
        </p:nvSpPr>
        <p:spPr bwMode="auto">
          <a:xfrm>
            <a:off x="7257256" y="6381328"/>
            <a:ext cx="2146300" cy="365760"/>
          </a:xfrm>
          <a:noFill/>
          <a:ln>
            <a:miter lim="800000"/>
            <a:headEnd/>
            <a:tailEnd/>
          </a:ln>
        </p:spPr>
        <p:txBody>
          <a:bodyPr/>
          <a:lstStyle/>
          <a:p>
            <a:fld id="{8D3E0494-3CAD-42F5-B313-362A6B30E492}" type="slidenum">
              <a:rPr lang="zh-TW" altLang="en-US" smtClean="0"/>
              <a:pPr/>
              <a:t>12</a:t>
            </a:fld>
            <a:endParaRPr lang="zh-TW" altLang="en-US" smtClean="0"/>
          </a:p>
        </p:txBody>
      </p:sp>
      <p:graphicFrame>
        <p:nvGraphicFramePr>
          <p:cNvPr id="5" name="內容版面配置區 4"/>
          <p:cNvGraphicFramePr>
            <a:graphicFrameLocks noGrp="1"/>
          </p:cNvGraphicFramePr>
          <p:nvPr>
            <p:ph sz="quarter" idx="1"/>
          </p:nvPr>
        </p:nvGraphicFramePr>
        <p:xfrm>
          <a:off x="1554692" y="1447800"/>
          <a:ext cx="8124296"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內容版面配置區 4"/>
          <p:cNvGraphicFramePr>
            <a:graphicFrameLocks/>
          </p:cNvGraphicFramePr>
          <p:nvPr>
            <p:extLst>
              <p:ext uri="{D42A27DB-BD31-4B8C-83A1-F6EECF244321}">
                <p14:modId xmlns:p14="http://schemas.microsoft.com/office/powerpoint/2010/main" val="167131193"/>
              </p:ext>
            </p:extLst>
          </p:nvPr>
        </p:nvGraphicFramePr>
        <p:xfrm>
          <a:off x="848544" y="1082286"/>
          <a:ext cx="8626421" cy="576064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16496" y="476672"/>
            <a:ext cx="9073008" cy="1152675"/>
          </a:xfrm>
        </p:spPr>
        <p:txBody>
          <a:bodyPr vert="horz" anchor="ctr" anchorCtr="0">
            <a:noAutofit/>
          </a:bodyPr>
          <a:lstStyle/>
          <a:p>
            <a:pPr algn="ctr"/>
            <a:r>
              <a:rPr lang="zh-TW" altLang="en-US" b="1" dirty="0" smtClean="0">
                <a:solidFill>
                  <a:srgbClr val="C00000"/>
                </a:solidFill>
              </a:rPr>
              <a:t>中國大陸</a:t>
            </a:r>
            <a:r>
              <a:rPr lang="zh-TW" altLang="en-US" b="1" dirty="0">
                <a:solidFill>
                  <a:srgbClr val="C00000"/>
                </a:solidFill>
              </a:rPr>
              <a:t>生產基地未取具國土</a:t>
            </a:r>
            <a:r>
              <a:rPr lang="zh-TW" altLang="en-US" b="1" dirty="0" smtClean="0">
                <a:solidFill>
                  <a:srgbClr val="C00000"/>
                </a:solidFill>
              </a:rPr>
              <a:t>證</a:t>
            </a:r>
            <a:r>
              <a:rPr lang="en-US" altLang="zh-TW" b="1" dirty="0" smtClean="0">
                <a:solidFill>
                  <a:srgbClr val="C00000"/>
                </a:solidFill>
              </a:rPr>
              <a:t/>
            </a:r>
            <a:br>
              <a:rPr lang="en-US" altLang="zh-TW" b="1" dirty="0" smtClean="0">
                <a:solidFill>
                  <a:srgbClr val="C00000"/>
                </a:solidFill>
              </a:rPr>
            </a:br>
            <a:r>
              <a:rPr lang="zh-TW" altLang="en-US" b="1" dirty="0" smtClean="0">
                <a:solidFill>
                  <a:srgbClr val="C00000"/>
                </a:solidFill>
              </a:rPr>
              <a:t>及房產</a:t>
            </a:r>
            <a:r>
              <a:rPr lang="zh-TW" altLang="en-US" b="1" dirty="0">
                <a:solidFill>
                  <a:srgbClr val="C00000"/>
                </a:solidFill>
              </a:rPr>
              <a:t>證</a:t>
            </a:r>
            <a:r>
              <a:rPr lang="zh-TW" altLang="en-US" b="1" dirty="0" smtClean="0">
                <a:solidFill>
                  <a:srgbClr val="C00000"/>
                </a:solidFill>
              </a:rPr>
              <a:t>等對</a:t>
            </a:r>
            <a:r>
              <a:rPr lang="zh-TW" altLang="en-US" b="1" dirty="0">
                <a:solidFill>
                  <a:srgbClr val="C00000"/>
                </a:solidFill>
              </a:rPr>
              <a:t>申請公司影響之評估</a:t>
            </a:r>
          </a:p>
        </p:txBody>
      </p:sp>
      <p:sp>
        <p:nvSpPr>
          <p:cNvPr id="88067" name="投影片編號版面配置區 3"/>
          <p:cNvSpPr>
            <a:spLocks noGrp="1"/>
          </p:cNvSpPr>
          <p:nvPr>
            <p:ph type="sldNum" sz="quarter" idx="12"/>
          </p:nvPr>
        </p:nvSpPr>
        <p:spPr bwMode="auto">
          <a:xfrm>
            <a:off x="7257256" y="6381328"/>
            <a:ext cx="2146300" cy="365760"/>
          </a:xfrm>
          <a:noFill/>
          <a:ln>
            <a:miter lim="800000"/>
            <a:headEnd/>
            <a:tailEnd/>
          </a:ln>
        </p:spPr>
        <p:txBody>
          <a:bodyPr/>
          <a:lstStyle/>
          <a:p>
            <a:fld id="{CDFC2DF8-0EB0-4FD8-94C1-C83C5EF8A3DB}" type="slidenum">
              <a:rPr lang="zh-TW" altLang="en-US" smtClean="0"/>
              <a:pPr/>
              <a:t>13</a:t>
            </a:fld>
            <a:endParaRPr lang="zh-TW" altLang="en-US" smtClean="0"/>
          </a:p>
        </p:txBody>
      </p:sp>
      <p:sp>
        <p:nvSpPr>
          <p:cNvPr id="7" name="圓角矩形 7"/>
          <p:cNvSpPr>
            <a:spLocks noChangeArrowheads="1"/>
          </p:cNvSpPr>
          <p:nvPr/>
        </p:nvSpPr>
        <p:spPr bwMode="auto">
          <a:xfrm>
            <a:off x="755516" y="1700808"/>
            <a:ext cx="8559777" cy="724766"/>
          </a:xfrm>
          <a:prstGeom prst="roundRect">
            <a:avLst>
              <a:gd name="adj" fmla="val 16667"/>
            </a:avLst>
          </a:prstGeom>
          <a:solidFill>
            <a:schemeClr val="accent4">
              <a:lumMod val="60000"/>
              <a:lumOff val="40000"/>
            </a:schemeClr>
          </a:solidFill>
          <a:ln>
            <a:headEnd/>
            <a:tailEnd/>
          </a:ln>
        </p:spPr>
        <p:style>
          <a:lnRef idx="1">
            <a:schemeClr val="accent4"/>
          </a:lnRef>
          <a:fillRef idx="2">
            <a:schemeClr val="accent4"/>
          </a:fillRef>
          <a:effectRef idx="1">
            <a:schemeClr val="accent4"/>
          </a:effectRef>
          <a:fontRef idx="minor">
            <a:schemeClr val="dk1"/>
          </a:fontRef>
        </p:style>
        <p:txBody>
          <a:bodyPr wrap="none"/>
          <a:lstStyle/>
          <a:p>
            <a:pPr algn="just">
              <a:defRPr/>
            </a:pPr>
            <a:r>
              <a:rPr lang="zh-TW" altLang="en-US" sz="2200" dirty="0">
                <a:latin typeface="標楷體" panose="03000509000000000000" pitchFamily="65" charset="-120"/>
                <a:ea typeface="標楷體" panose="03000509000000000000" pitchFamily="65" charset="-120"/>
              </a:rPr>
              <a:t>申請公司大陸生產基地所承租廠房之出租人並未取具國土證及房產證</a:t>
            </a:r>
            <a:endParaRPr lang="en-US" altLang="zh-TW" sz="2200" dirty="0">
              <a:latin typeface="標楷體" panose="03000509000000000000" pitchFamily="65" charset="-120"/>
              <a:ea typeface="標楷體" panose="03000509000000000000" pitchFamily="65" charset="-120"/>
            </a:endParaRPr>
          </a:p>
        </p:txBody>
      </p:sp>
      <p:sp>
        <p:nvSpPr>
          <p:cNvPr id="9" name="圓角矩形 8"/>
          <p:cNvSpPr/>
          <p:nvPr/>
        </p:nvSpPr>
        <p:spPr bwMode="auto">
          <a:xfrm>
            <a:off x="617343" y="2780928"/>
            <a:ext cx="8913440" cy="3456384"/>
          </a:xfrm>
          <a:prstGeom prst="roundRect">
            <a:avLst>
              <a:gd name="adj"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wrap="none"/>
          <a:lstStyle/>
          <a:p>
            <a:pPr algn="ctr">
              <a:defRPr/>
            </a:pPr>
            <a:r>
              <a:rPr lang="zh-TW" altLang="en-US" sz="2400" u="sng" dirty="0">
                <a:solidFill>
                  <a:schemeClr val="tx1"/>
                </a:solidFill>
                <a:latin typeface="標楷體" panose="03000509000000000000" pitchFamily="65" charset="-120"/>
                <a:ea typeface="標楷體" panose="03000509000000000000" pitchFamily="65" charset="-120"/>
              </a:rPr>
              <a:t>評估重點</a:t>
            </a:r>
            <a:endParaRPr lang="en-US" altLang="zh-TW" sz="2400" u="sng" dirty="0">
              <a:solidFill>
                <a:schemeClr val="tx1"/>
              </a:solidFill>
              <a:latin typeface="標楷體" panose="03000509000000000000" pitchFamily="65" charset="-120"/>
              <a:ea typeface="標楷體" panose="03000509000000000000" pitchFamily="65" charset="-120"/>
            </a:endParaRPr>
          </a:p>
          <a:p>
            <a:pPr marL="177800" indent="-177800">
              <a:lnSpc>
                <a:spcPts val="2300"/>
              </a:lnSpc>
              <a:spcAft>
                <a:spcPts val="600"/>
              </a:spcAft>
              <a:defRPr/>
            </a:pPr>
            <a:r>
              <a:rPr lang="en-US" altLang="zh-TW" sz="2000" dirty="0">
                <a:solidFill>
                  <a:schemeClr val="tx1"/>
                </a:solidFill>
                <a:latin typeface="標楷體" panose="03000509000000000000" pitchFamily="65" charset="-120"/>
                <a:ea typeface="標楷體" panose="03000509000000000000" pitchFamily="65" charset="-120"/>
              </a:rPr>
              <a:t>1.</a:t>
            </a:r>
            <a:r>
              <a:rPr lang="zh-TW" altLang="en-US" sz="2000" dirty="0">
                <a:solidFill>
                  <a:schemeClr val="tx1"/>
                </a:solidFill>
                <a:latin typeface="標楷體" panose="03000509000000000000" pitchFamily="65" charset="-120"/>
                <a:ea typeface="標楷體" panose="03000509000000000000" pitchFamily="65" charset="-120"/>
              </a:rPr>
              <a:t>取具當地政府出具該用地係「工業用地」之合規使</a:t>
            </a:r>
            <a:r>
              <a:rPr lang="zh-TW" altLang="zh-TW" sz="2000" dirty="0">
                <a:solidFill>
                  <a:schemeClr val="tx1"/>
                </a:solidFill>
                <a:latin typeface="標楷體" panose="03000509000000000000" pitchFamily="65" charset="-120"/>
                <a:ea typeface="標楷體" panose="03000509000000000000" pitchFamily="65" charset="-120"/>
              </a:rPr>
              <a:t>用</a:t>
            </a:r>
            <a:r>
              <a:rPr lang="zh-TW" altLang="en-US" sz="2000" dirty="0">
                <a:solidFill>
                  <a:schemeClr val="tx1"/>
                </a:solidFill>
                <a:latin typeface="標楷體" panose="03000509000000000000" pitchFamily="65" charset="-120"/>
                <a:ea typeface="標楷體" panose="03000509000000000000" pitchFamily="65" charset="-120"/>
              </a:rPr>
              <a:t>證明文件。</a:t>
            </a:r>
            <a:endParaRPr lang="en-US" altLang="zh-TW" sz="2000" dirty="0">
              <a:solidFill>
                <a:schemeClr val="tx1"/>
              </a:solidFill>
              <a:latin typeface="標楷體" panose="03000509000000000000" pitchFamily="65" charset="-120"/>
              <a:ea typeface="標楷體" panose="03000509000000000000" pitchFamily="65" charset="-120"/>
            </a:endParaRPr>
          </a:p>
          <a:p>
            <a:pPr marL="177800" indent="-177800">
              <a:lnSpc>
                <a:spcPts val="2300"/>
              </a:lnSpc>
              <a:spcAft>
                <a:spcPts val="600"/>
              </a:spcAft>
              <a:defRPr/>
            </a:pPr>
            <a:r>
              <a:rPr lang="en-US" altLang="zh-TW" sz="2000" dirty="0">
                <a:solidFill>
                  <a:schemeClr val="tx1"/>
                </a:solidFill>
                <a:latin typeface="標楷體" panose="03000509000000000000" pitchFamily="65" charset="-120"/>
                <a:ea typeface="標楷體" panose="03000509000000000000" pitchFamily="65" charset="-120"/>
              </a:rPr>
              <a:t>2.</a:t>
            </a:r>
            <a:r>
              <a:rPr lang="zh-TW" altLang="en-US" sz="2000" dirty="0">
                <a:solidFill>
                  <a:schemeClr val="tx1"/>
                </a:solidFill>
                <a:latin typeface="標楷體" panose="03000509000000000000" pitchFamily="65" charset="-120"/>
                <a:ea typeface="標楷體" panose="03000509000000000000" pitchFamily="65" charset="-120"/>
              </a:rPr>
              <a:t>若國土證及房產證之申請正在審批中，應取具當地政府出具相關證明文件。</a:t>
            </a:r>
            <a:endParaRPr lang="en-US" altLang="zh-TW" sz="2000" dirty="0">
              <a:solidFill>
                <a:schemeClr val="tx1"/>
              </a:solidFill>
              <a:latin typeface="標楷體" panose="03000509000000000000" pitchFamily="65" charset="-120"/>
              <a:ea typeface="標楷體" panose="03000509000000000000" pitchFamily="65" charset="-120"/>
            </a:endParaRPr>
          </a:p>
          <a:p>
            <a:pPr marL="177800" indent="-177800">
              <a:lnSpc>
                <a:spcPts val="2300"/>
              </a:lnSpc>
              <a:spcAft>
                <a:spcPts val="600"/>
              </a:spcAft>
              <a:defRPr/>
            </a:pPr>
            <a:r>
              <a:rPr lang="en-US" altLang="zh-TW" sz="2000" dirty="0">
                <a:solidFill>
                  <a:schemeClr val="tx1"/>
                </a:solidFill>
                <a:latin typeface="標楷體" panose="03000509000000000000" pitchFamily="65" charset="-120"/>
                <a:ea typeface="標楷體" panose="03000509000000000000" pitchFamily="65" charset="-120"/>
              </a:rPr>
              <a:t>3.</a:t>
            </a:r>
            <a:r>
              <a:rPr lang="zh-TW" altLang="en-US" sz="2000" dirty="0">
                <a:solidFill>
                  <a:schemeClr val="tx1"/>
                </a:solidFill>
                <a:latin typeface="標楷體" panose="03000509000000000000" pitchFamily="65" charset="-120"/>
                <a:ea typeface="標楷體" panose="03000509000000000000" pitchFamily="65" charset="-120"/>
              </a:rPr>
              <a:t>若該用地未能申請國土證及房產證，應了解其原因。</a:t>
            </a:r>
            <a:endParaRPr lang="en-US" altLang="zh-TW" sz="2000" dirty="0">
              <a:solidFill>
                <a:schemeClr val="tx1"/>
              </a:solidFill>
              <a:latin typeface="標楷體" panose="03000509000000000000" pitchFamily="65" charset="-120"/>
              <a:ea typeface="標楷體" panose="03000509000000000000" pitchFamily="65" charset="-120"/>
            </a:endParaRPr>
          </a:p>
          <a:p>
            <a:pPr marL="177800" indent="-177800">
              <a:lnSpc>
                <a:spcPts val="2300"/>
              </a:lnSpc>
              <a:spcAft>
                <a:spcPts val="600"/>
              </a:spcAft>
              <a:defRPr/>
            </a:pPr>
            <a:r>
              <a:rPr lang="en-US" altLang="zh-TW" sz="2000" dirty="0">
                <a:solidFill>
                  <a:schemeClr val="tx1"/>
                </a:solidFill>
                <a:latin typeface="標楷體" panose="03000509000000000000" pitchFamily="65" charset="-120"/>
                <a:ea typeface="標楷體" panose="03000509000000000000" pitchFamily="65" charset="-120"/>
              </a:rPr>
              <a:t>4.</a:t>
            </a:r>
            <a:r>
              <a:rPr lang="zh-TW" altLang="zh-TW" sz="2000" dirty="0">
                <a:solidFill>
                  <a:schemeClr val="tx1"/>
                </a:solidFill>
                <a:latin typeface="標楷體" panose="03000509000000000000" pitchFamily="65" charset="-120"/>
                <a:ea typeface="標楷體" panose="03000509000000000000" pitchFamily="65" charset="-120"/>
              </a:rPr>
              <a:t>評估如被要求搬遷</a:t>
            </a:r>
            <a:r>
              <a:rPr lang="zh-TW" altLang="en-US" sz="2000" dirty="0">
                <a:solidFill>
                  <a:schemeClr val="tx1"/>
                </a:solidFill>
                <a:latin typeface="標楷體" panose="03000509000000000000" pitchFamily="65" charset="-120"/>
                <a:ea typeface="標楷體" panose="03000509000000000000" pitchFamily="65" charset="-120"/>
              </a:rPr>
              <a:t>是否</a:t>
            </a:r>
            <a:r>
              <a:rPr lang="zh-TW" altLang="zh-TW" sz="2000" dirty="0">
                <a:solidFill>
                  <a:schemeClr val="tx1"/>
                </a:solidFill>
                <a:latin typeface="標楷體" panose="03000509000000000000" pitchFamily="65" charset="-120"/>
                <a:ea typeface="標楷體" panose="03000509000000000000" pitchFamily="65" charset="-120"/>
              </a:rPr>
              <a:t>可</a:t>
            </a:r>
            <a:r>
              <a:rPr lang="zh-TW" altLang="en-US" sz="2000" dirty="0">
                <a:solidFill>
                  <a:schemeClr val="tx1"/>
                </a:solidFill>
                <a:latin typeface="標楷體" panose="03000509000000000000" pitchFamily="65" charset="-120"/>
                <a:ea typeface="標楷體" panose="03000509000000000000" pitchFamily="65" charset="-120"/>
              </a:rPr>
              <a:t>向出租人</a:t>
            </a:r>
            <a:r>
              <a:rPr lang="zh-TW" altLang="zh-TW" sz="2000" dirty="0">
                <a:solidFill>
                  <a:schemeClr val="tx1"/>
                </a:solidFill>
                <a:latin typeface="標楷體" panose="03000509000000000000" pitchFamily="65" charset="-120"/>
                <a:ea typeface="標楷體" panose="03000509000000000000" pitchFamily="65" charset="-120"/>
              </a:rPr>
              <a:t>要求搬遷相關費用或損害賠償</a:t>
            </a:r>
            <a:r>
              <a:rPr lang="zh-TW" altLang="en-US" sz="2000" dirty="0">
                <a:solidFill>
                  <a:schemeClr val="tx1"/>
                </a:solidFill>
                <a:latin typeface="標楷體" panose="03000509000000000000" pitchFamily="65" charset="-120"/>
                <a:ea typeface="標楷體" panose="03000509000000000000" pitchFamily="65" charset="-120"/>
              </a:rPr>
              <a:t>，</a:t>
            </a:r>
            <a:r>
              <a:rPr lang="en-US" altLang="zh-TW" sz="2000" dirty="0">
                <a:solidFill>
                  <a:schemeClr val="tx1"/>
                </a:solidFill>
                <a:latin typeface="標楷體" panose="03000509000000000000" pitchFamily="65" charset="-120"/>
                <a:ea typeface="標楷體" panose="03000509000000000000" pitchFamily="65" charset="-120"/>
              </a:rPr>
              <a:t/>
            </a:r>
            <a:br>
              <a:rPr lang="en-US" altLang="zh-TW" sz="2000" dirty="0">
                <a:solidFill>
                  <a:schemeClr val="tx1"/>
                </a:solidFill>
                <a:latin typeface="標楷體" panose="03000509000000000000" pitchFamily="65" charset="-120"/>
                <a:ea typeface="標楷體" panose="03000509000000000000" pitchFamily="65" charset="-120"/>
              </a:rPr>
            </a:br>
            <a:r>
              <a:rPr lang="zh-TW" altLang="en-US" sz="2000" dirty="0">
                <a:solidFill>
                  <a:schemeClr val="tx1"/>
                </a:solidFill>
                <a:latin typeface="標楷體" panose="03000509000000000000" pitchFamily="65" charset="-120"/>
                <a:ea typeface="標楷體" panose="03000509000000000000" pitchFamily="65" charset="-120"/>
              </a:rPr>
              <a:t>  並說明</a:t>
            </a:r>
            <a:r>
              <a:rPr lang="zh-TW" altLang="en-US" sz="2000" b="1" dirty="0">
                <a:solidFill>
                  <a:srgbClr val="FF0000"/>
                </a:solidFill>
                <a:latin typeface="標楷體" panose="03000509000000000000" pitchFamily="65" charset="-120"/>
                <a:ea typeface="標楷體" panose="03000509000000000000" pitchFamily="65" charset="-120"/>
              </a:rPr>
              <a:t>是否有預備的生產用地、搬遷所需花費之時間及相關成本，</a:t>
            </a:r>
            <a:r>
              <a:rPr lang="en-US" altLang="zh-TW" sz="2000" b="1" dirty="0">
                <a:solidFill>
                  <a:srgbClr val="FF0000"/>
                </a:solidFill>
                <a:latin typeface="標楷體" panose="03000509000000000000" pitchFamily="65" charset="-120"/>
                <a:ea typeface="標楷體" panose="03000509000000000000" pitchFamily="65" charset="-120"/>
              </a:rPr>
              <a:t/>
            </a:r>
            <a:br>
              <a:rPr lang="en-US" altLang="zh-TW" sz="2000" b="1" dirty="0">
                <a:solidFill>
                  <a:srgbClr val="FF0000"/>
                </a:solidFill>
                <a:latin typeface="標楷體" panose="03000509000000000000" pitchFamily="65" charset="-120"/>
                <a:ea typeface="標楷體" panose="03000509000000000000" pitchFamily="65" charset="-120"/>
              </a:rPr>
            </a:br>
            <a:r>
              <a:rPr lang="zh-TW" altLang="en-US" sz="2000" dirty="0">
                <a:solidFill>
                  <a:schemeClr val="tx1"/>
                </a:solidFill>
                <a:latin typeface="標楷體" panose="03000509000000000000" pitchFamily="65" charset="-120"/>
                <a:ea typeface="標楷體" panose="03000509000000000000" pitchFamily="65" charset="-120"/>
              </a:rPr>
              <a:t>  </a:t>
            </a:r>
            <a:r>
              <a:rPr lang="zh-TW" altLang="en-US" sz="2000" b="1" dirty="0">
                <a:solidFill>
                  <a:srgbClr val="FF0000"/>
                </a:solidFill>
                <a:latin typeface="標楷體" panose="03000509000000000000" pitchFamily="65" charset="-120"/>
                <a:ea typeface="標楷體" panose="03000509000000000000" pitchFamily="65" charset="-120"/>
              </a:rPr>
              <a:t>暨對申請公司財務業務之影響以及相關之因應計劃。  </a:t>
            </a:r>
          </a:p>
        </p:txBody>
      </p:sp>
      <p:sp>
        <p:nvSpPr>
          <p:cNvPr id="11" name="向左箭號 10"/>
          <p:cNvSpPr/>
          <p:nvPr/>
        </p:nvSpPr>
        <p:spPr>
          <a:xfrm rot="16200861">
            <a:off x="4889413" y="2340571"/>
            <a:ext cx="288925" cy="593725"/>
          </a:xfrm>
          <a:prstGeom prst="leftArrow">
            <a:avLst>
              <a:gd name="adj1" fmla="val 60000"/>
              <a:gd name="adj2" fmla="val 50000"/>
            </a:avLst>
          </a:prstGeom>
        </p:spPr>
        <p:style>
          <a:lnRef idx="2">
            <a:schemeClr val="accent4">
              <a:shade val="50000"/>
            </a:schemeClr>
          </a:lnRef>
          <a:fillRef idx="1">
            <a:schemeClr val="accent4"/>
          </a:fillRef>
          <a:effectRef idx="0">
            <a:schemeClr val="accent4"/>
          </a:effectRef>
          <a:fontRef idx="minor">
            <a:schemeClr val="lt1"/>
          </a:fontRef>
        </p:style>
      </p:sp>
    </p:spTree>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60512" y="404664"/>
            <a:ext cx="9009062" cy="647601"/>
          </a:xfrm>
        </p:spPr>
        <p:txBody>
          <a:bodyPr anchor="ctr">
            <a:normAutofit/>
          </a:bodyPr>
          <a:lstStyle/>
          <a:p>
            <a:pPr algn="ctr">
              <a:defRPr/>
            </a:pPr>
            <a:r>
              <a:rPr lang="zh-TW" altLang="en-US" b="1" dirty="0" smtClean="0">
                <a:solidFill>
                  <a:srgbClr val="C00000"/>
                </a:solidFill>
              </a:rPr>
              <a:t>中國大陸</a:t>
            </a:r>
            <a:r>
              <a:rPr lang="zh-TW" altLang="en-US" b="1" dirty="0">
                <a:solidFill>
                  <a:srgbClr val="C00000"/>
                </a:solidFill>
              </a:rPr>
              <a:t>員工未足額投保社會保險</a:t>
            </a:r>
          </a:p>
        </p:txBody>
      </p:sp>
      <p:sp>
        <p:nvSpPr>
          <p:cNvPr id="89091" name="投影片編號版面配置區 3"/>
          <p:cNvSpPr>
            <a:spLocks noGrp="1"/>
          </p:cNvSpPr>
          <p:nvPr>
            <p:ph type="sldNum" sz="quarter" idx="12"/>
          </p:nvPr>
        </p:nvSpPr>
        <p:spPr bwMode="auto">
          <a:xfrm>
            <a:off x="7257256" y="6381328"/>
            <a:ext cx="2146300" cy="365760"/>
          </a:xfrm>
          <a:noFill/>
          <a:ln>
            <a:miter lim="800000"/>
            <a:headEnd/>
            <a:tailEnd/>
          </a:ln>
        </p:spPr>
        <p:txBody>
          <a:bodyPr/>
          <a:lstStyle/>
          <a:p>
            <a:fld id="{99ED0799-A191-4CFB-B396-9C27623FD444}" type="slidenum">
              <a:rPr lang="zh-TW" altLang="en-US" smtClean="0"/>
              <a:pPr/>
              <a:t>14</a:t>
            </a:fld>
            <a:endParaRPr lang="zh-TW" altLang="en-US" smtClean="0"/>
          </a:p>
        </p:txBody>
      </p:sp>
      <p:graphicFrame>
        <p:nvGraphicFramePr>
          <p:cNvPr id="5" name="內容版面配置區 4"/>
          <p:cNvGraphicFramePr>
            <a:graphicFrameLocks noGrp="1"/>
          </p:cNvGraphicFramePr>
          <p:nvPr>
            <p:ph sz="quarter" idx="1"/>
            <p:extLst>
              <p:ext uri="{D42A27DB-BD31-4B8C-83A1-F6EECF244321}">
                <p14:modId xmlns:p14="http://schemas.microsoft.com/office/powerpoint/2010/main" val="514506128"/>
              </p:ext>
            </p:extLst>
          </p:nvPr>
        </p:nvGraphicFramePr>
        <p:xfrm>
          <a:off x="704528" y="1447800"/>
          <a:ext cx="8974460" cy="5077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內容版面配置區 4"/>
          <p:cNvGraphicFramePr>
            <a:graphicFrameLocks/>
          </p:cNvGraphicFramePr>
          <p:nvPr>
            <p:extLst>
              <p:ext uri="{D42A27DB-BD31-4B8C-83A1-F6EECF244321}">
                <p14:modId xmlns:p14="http://schemas.microsoft.com/office/powerpoint/2010/main" val="1275656048"/>
              </p:ext>
            </p:extLst>
          </p:nvPr>
        </p:nvGraphicFramePr>
        <p:xfrm>
          <a:off x="632520" y="1268760"/>
          <a:ext cx="8626421" cy="496855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1964" y="548680"/>
            <a:ext cx="8937625" cy="653802"/>
          </a:xfrm>
        </p:spPr>
        <p:txBody>
          <a:bodyPr anchor="ctr">
            <a:noAutofit/>
          </a:bodyPr>
          <a:lstStyle/>
          <a:p>
            <a:pPr marL="982663" indent="-982663" algn="ctr">
              <a:defRPr/>
            </a:pPr>
            <a:r>
              <a:rPr lang="zh-TW" altLang="en-US" b="1" dirty="0" smtClean="0">
                <a:solidFill>
                  <a:srgbClr val="C00000"/>
                </a:solidFill>
              </a:rPr>
              <a:t>特殊</a:t>
            </a:r>
            <a:r>
              <a:rPr lang="zh-TW" altLang="en-US" b="1" dirty="0">
                <a:solidFill>
                  <a:srgbClr val="C00000"/>
                </a:solidFill>
              </a:rPr>
              <a:t>行業之適法性評估</a:t>
            </a:r>
          </a:p>
        </p:txBody>
      </p:sp>
      <p:sp>
        <p:nvSpPr>
          <p:cNvPr id="90115" name="投影片編號版面配置區 3"/>
          <p:cNvSpPr>
            <a:spLocks noGrp="1"/>
          </p:cNvSpPr>
          <p:nvPr>
            <p:ph type="sldNum" sz="quarter" idx="12"/>
          </p:nvPr>
        </p:nvSpPr>
        <p:spPr bwMode="auto">
          <a:xfrm>
            <a:off x="7257256" y="6381328"/>
            <a:ext cx="2146300" cy="365760"/>
          </a:xfrm>
          <a:noFill/>
          <a:ln>
            <a:miter lim="800000"/>
            <a:headEnd/>
            <a:tailEnd/>
          </a:ln>
        </p:spPr>
        <p:txBody>
          <a:bodyPr/>
          <a:lstStyle/>
          <a:p>
            <a:fld id="{703BF119-66C2-48EF-9649-11C30988E868}" type="slidenum">
              <a:rPr lang="zh-TW" altLang="en-US" smtClean="0"/>
              <a:pPr/>
              <a:t>15</a:t>
            </a:fld>
            <a:endParaRPr lang="zh-TW" altLang="en-US" smtClean="0"/>
          </a:p>
        </p:txBody>
      </p:sp>
      <p:sp>
        <p:nvSpPr>
          <p:cNvPr id="7" name="圓角矩形 7"/>
          <p:cNvSpPr>
            <a:spLocks noChangeArrowheads="1"/>
          </p:cNvSpPr>
          <p:nvPr/>
        </p:nvSpPr>
        <p:spPr bwMode="auto">
          <a:xfrm>
            <a:off x="824634" y="1268760"/>
            <a:ext cx="8592862" cy="1079500"/>
          </a:xfrm>
          <a:prstGeom prst="roundRect">
            <a:avLst>
              <a:gd name="adj" fmla="val 16667"/>
            </a:avLst>
          </a:prstGeom>
          <a:solidFill>
            <a:schemeClr val="accent4">
              <a:lumMod val="60000"/>
              <a:lumOff val="40000"/>
            </a:schemeClr>
          </a:solidFill>
          <a:ln w="9525" algn="ctr">
            <a:noFill/>
            <a:miter lim="800000"/>
            <a:headEnd/>
            <a:tailEnd/>
          </a:ln>
          <a:effectLst>
            <a:outerShdw blurRad="50800" dist="38100" dir="2700000" algn="tl" rotWithShape="0">
              <a:prstClr val="black">
                <a:alpha val="40000"/>
              </a:prstClr>
            </a:outerShdw>
          </a:effectLst>
        </p:spPr>
        <p:txBody>
          <a:bodyPr wrap="none"/>
          <a:lstStyle/>
          <a:p>
            <a:pPr algn="ctr">
              <a:defRPr/>
            </a:pPr>
            <a:r>
              <a:rPr lang="zh-TW" altLang="zh-TW" sz="2200" dirty="0">
                <a:latin typeface="標楷體" panose="03000509000000000000" pitchFamily="65" charset="-120"/>
                <a:ea typeface="標楷體" panose="03000509000000000000" pitchFamily="65" charset="-120"/>
              </a:rPr>
              <a:t>申請公司</a:t>
            </a:r>
            <a:r>
              <a:rPr lang="zh-TW" altLang="en-US" sz="2200" dirty="0">
                <a:latin typeface="標楷體" panose="03000509000000000000" pitchFamily="65" charset="-120"/>
                <a:ea typeface="標楷體" panose="03000509000000000000" pitchFamily="65" charset="-120"/>
              </a:rPr>
              <a:t>若屬特殊行業（如交通運輸、農業、</a:t>
            </a:r>
            <a:r>
              <a:rPr lang="en-US" altLang="zh-TW" sz="2200" dirty="0">
                <a:latin typeface="標楷體" panose="03000509000000000000" pitchFamily="65" charset="-120"/>
                <a:ea typeface="標楷體" panose="03000509000000000000" pitchFamily="65" charset="-120"/>
              </a:rPr>
              <a:t>…</a:t>
            </a:r>
            <a:r>
              <a:rPr lang="zh-TW" altLang="en-US" sz="2200" dirty="0">
                <a:latin typeface="標楷體" panose="03000509000000000000" pitchFamily="65" charset="-120"/>
                <a:ea typeface="標楷體" panose="03000509000000000000" pitchFamily="65" charset="-120"/>
              </a:rPr>
              <a:t>等）</a:t>
            </a:r>
            <a:r>
              <a:rPr lang="zh-TW" altLang="zh-TW" sz="2200" dirty="0">
                <a:latin typeface="標楷體" panose="03000509000000000000" pitchFamily="65" charset="-120"/>
                <a:ea typeface="標楷體" panose="03000509000000000000" pitchFamily="65" charset="-120"/>
              </a:rPr>
              <a:t>，</a:t>
            </a:r>
            <a:endParaRPr lang="en-US" altLang="zh-TW" sz="2200" dirty="0">
              <a:latin typeface="標楷體" panose="03000509000000000000" pitchFamily="65" charset="-120"/>
              <a:ea typeface="標楷體" panose="03000509000000000000" pitchFamily="65" charset="-120"/>
            </a:endParaRPr>
          </a:p>
          <a:p>
            <a:pPr algn="ctr">
              <a:defRPr/>
            </a:pPr>
            <a:r>
              <a:rPr lang="zh-TW" altLang="en-US" sz="2200" dirty="0">
                <a:latin typeface="標楷體" panose="03000509000000000000" pitchFamily="65" charset="-120"/>
                <a:ea typeface="標楷體" panose="03000509000000000000" pitchFamily="65" charset="-120"/>
              </a:rPr>
              <a:t>推薦證券商應注意其</a:t>
            </a:r>
            <a:r>
              <a:rPr lang="zh-TW" altLang="en-US" sz="2200" b="1" dirty="0">
                <a:latin typeface="標楷體" panose="03000509000000000000" pitchFamily="65" charset="-120"/>
                <a:ea typeface="標楷體" panose="03000509000000000000" pitchFamily="65" charset="-120"/>
              </a:rPr>
              <a:t>目的事業相關法規之規範</a:t>
            </a:r>
            <a:r>
              <a:rPr lang="zh-TW" altLang="en-US" sz="2200" dirty="0">
                <a:latin typeface="標楷體" panose="03000509000000000000" pitchFamily="65" charset="-120"/>
                <a:ea typeface="標楷體" panose="03000509000000000000" pitchFamily="65" charset="-120"/>
              </a:rPr>
              <a:t>，並評估其適法性。</a:t>
            </a:r>
          </a:p>
        </p:txBody>
      </p:sp>
      <p:sp>
        <p:nvSpPr>
          <p:cNvPr id="90117" name="向下箭號 9"/>
          <p:cNvSpPr>
            <a:spLocks noChangeArrowheads="1"/>
          </p:cNvSpPr>
          <p:nvPr/>
        </p:nvSpPr>
        <p:spPr bwMode="auto">
          <a:xfrm>
            <a:off x="3748089" y="3571877"/>
            <a:ext cx="3041650" cy="504825"/>
          </a:xfrm>
          <a:prstGeom prst="downArrow">
            <a:avLst>
              <a:gd name="adj1" fmla="val 50000"/>
              <a:gd name="adj2" fmla="val 50000"/>
            </a:avLst>
          </a:prstGeom>
          <a:solidFill>
            <a:schemeClr val="bg2"/>
          </a:solidFill>
          <a:ln w="9525" algn="ctr">
            <a:solidFill>
              <a:schemeClr val="tx1"/>
            </a:solidFill>
            <a:miter lim="800000"/>
            <a:headEnd/>
            <a:tailEnd/>
          </a:ln>
        </p:spPr>
        <p:txBody>
          <a:bodyPr wrap="none"/>
          <a:lstStyle/>
          <a:p>
            <a:pPr algn="ctr"/>
            <a:r>
              <a:rPr lang="zh-TW" altLang="en-US" b="1">
                <a:latin typeface="標楷體" pitchFamily="65" charset="-120"/>
                <a:ea typeface="標楷體" pitchFamily="65" charset="-120"/>
              </a:rPr>
              <a:t>審查重點</a:t>
            </a:r>
          </a:p>
        </p:txBody>
      </p:sp>
      <p:sp>
        <p:nvSpPr>
          <p:cNvPr id="9" name="圓角矩形 8"/>
          <p:cNvSpPr/>
          <p:nvPr/>
        </p:nvSpPr>
        <p:spPr bwMode="auto">
          <a:xfrm>
            <a:off x="668661" y="2780059"/>
            <a:ext cx="8776097" cy="2952329"/>
          </a:xfrm>
          <a:prstGeom prst="roundRect">
            <a:avLst>
              <a:gd name="adj"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wrap="none"/>
          <a:lstStyle/>
          <a:p>
            <a:pPr algn="ctr">
              <a:spcBef>
                <a:spcPts val="1200"/>
              </a:spcBef>
              <a:defRPr/>
            </a:pPr>
            <a:r>
              <a:rPr lang="zh-TW" altLang="en-US" sz="2000" u="sng" dirty="0">
                <a:solidFill>
                  <a:schemeClr val="tx1"/>
                </a:solidFill>
                <a:latin typeface="標楷體" panose="03000509000000000000" pitchFamily="65" charset="-120"/>
                <a:ea typeface="標楷體" panose="03000509000000000000" pitchFamily="65" charset="-120"/>
              </a:rPr>
              <a:t>評估重點</a:t>
            </a:r>
            <a:endParaRPr lang="en-US" altLang="zh-TW" sz="2000" u="sng" dirty="0">
              <a:solidFill>
                <a:schemeClr val="tx1"/>
              </a:solidFill>
              <a:latin typeface="標楷體" panose="03000509000000000000" pitchFamily="65" charset="-120"/>
              <a:ea typeface="標楷體" panose="03000509000000000000" pitchFamily="65" charset="-120"/>
            </a:endParaRPr>
          </a:p>
          <a:p>
            <a:pPr>
              <a:spcBef>
                <a:spcPts val="1200"/>
              </a:spcBef>
              <a:defRPr/>
            </a:pPr>
            <a:r>
              <a:rPr lang="en-US" altLang="zh-TW" sz="2000" dirty="0">
                <a:solidFill>
                  <a:schemeClr val="tx1"/>
                </a:solidFill>
                <a:latin typeface="標楷體" panose="03000509000000000000" pitchFamily="65" charset="-120"/>
                <a:ea typeface="標楷體" panose="03000509000000000000" pitchFamily="65" charset="-120"/>
              </a:rPr>
              <a:t>1.</a:t>
            </a:r>
            <a:r>
              <a:rPr lang="zh-TW" altLang="en-US" sz="2000" dirty="0">
                <a:solidFill>
                  <a:schemeClr val="tx1"/>
                </a:solidFill>
                <a:latin typeface="標楷體" panose="03000509000000000000" pitchFamily="65" charset="-120"/>
                <a:ea typeface="標楷體" panose="03000509000000000000" pitchFamily="65" charset="-120"/>
              </a:rPr>
              <a:t> 例如申請公司若屬交通運輸業，推薦證券商應就交通部所訂相關法規</a:t>
            </a:r>
            <a:r>
              <a:rPr lang="en-US" altLang="zh-TW" sz="2000" dirty="0">
                <a:solidFill>
                  <a:schemeClr val="tx1"/>
                </a:solidFill>
                <a:latin typeface="標楷體" panose="03000509000000000000" pitchFamily="65" charset="-120"/>
                <a:ea typeface="標楷體" panose="03000509000000000000" pitchFamily="65" charset="-120"/>
              </a:rPr>
              <a:t/>
            </a:r>
            <a:br>
              <a:rPr lang="en-US" altLang="zh-TW" sz="2000" dirty="0">
                <a:solidFill>
                  <a:schemeClr val="tx1"/>
                </a:solidFill>
                <a:latin typeface="標楷體" panose="03000509000000000000" pitchFamily="65" charset="-120"/>
                <a:ea typeface="標楷體" panose="03000509000000000000" pitchFamily="65" charset="-120"/>
              </a:rPr>
            </a:br>
            <a:r>
              <a:rPr lang="zh-TW" altLang="en-US" sz="2000" dirty="0">
                <a:solidFill>
                  <a:schemeClr val="tx1"/>
                </a:solidFill>
                <a:latin typeface="標楷體" panose="03000509000000000000" pitchFamily="65" charset="-120"/>
                <a:ea typeface="標楷體" panose="03000509000000000000" pitchFamily="65" charset="-120"/>
              </a:rPr>
              <a:t>     增加評估查核程序，評估其適法性。</a:t>
            </a:r>
            <a:endParaRPr lang="en-US" altLang="zh-TW" sz="2000" dirty="0">
              <a:solidFill>
                <a:schemeClr val="tx1"/>
              </a:solidFill>
              <a:latin typeface="標楷體" panose="03000509000000000000" pitchFamily="65" charset="-120"/>
              <a:ea typeface="標楷體" panose="03000509000000000000" pitchFamily="65" charset="-120"/>
            </a:endParaRPr>
          </a:p>
          <a:p>
            <a:pPr>
              <a:spcBef>
                <a:spcPts val="1200"/>
              </a:spcBef>
              <a:defRPr/>
            </a:pPr>
            <a:r>
              <a:rPr lang="en-US" altLang="zh-TW" sz="2000" dirty="0">
                <a:solidFill>
                  <a:schemeClr val="tx1"/>
                </a:solidFill>
                <a:latin typeface="標楷體" panose="03000509000000000000" pitchFamily="65" charset="-120"/>
                <a:ea typeface="標楷體" panose="03000509000000000000" pitchFamily="65" charset="-120"/>
              </a:rPr>
              <a:t>2.</a:t>
            </a:r>
            <a:r>
              <a:rPr lang="zh-TW" altLang="en-US" sz="2000" dirty="0">
                <a:solidFill>
                  <a:schemeClr val="tx1"/>
                </a:solidFill>
                <a:latin typeface="標楷體" panose="03000509000000000000" pitchFamily="65" charset="-120"/>
                <a:ea typeface="標楷體" panose="03000509000000000000" pitchFamily="65" charset="-120"/>
              </a:rPr>
              <a:t> 若有</a:t>
            </a:r>
            <a:r>
              <a:rPr lang="zh-TW" altLang="en-US" sz="2000" b="1" dirty="0">
                <a:solidFill>
                  <a:srgbClr val="FF0000"/>
                </a:solidFill>
                <a:latin typeface="標楷體" panose="03000509000000000000" pitchFamily="65" charset="-120"/>
                <a:ea typeface="標楷體" panose="03000509000000000000" pitchFamily="65" charset="-120"/>
              </a:rPr>
              <a:t>尚未取得營業執照情事，因有營運中斷之虞</a:t>
            </a:r>
            <a:r>
              <a:rPr lang="zh-TW" altLang="en-US" sz="2000" dirty="0">
                <a:solidFill>
                  <a:schemeClr val="tx1"/>
                </a:solidFill>
                <a:latin typeface="標楷體" panose="03000509000000000000" pitchFamily="65" charset="-120"/>
                <a:ea typeface="標楷體" panose="03000509000000000000" pitchFamily="65" charset="-120"/>
              </a:rPr>
              <a:t>，推薦證券商應瞭解</a:t>
            </a:r>
            <a:r>
              <a:rPr lang="en-US" altLang="zh-TW" sz="2000" dirty="0">
                <a:solidFill>
                  <a:schemeClr val="tx1"/>
                </a:solidFill>
                <a:latin typeface="標楷體" panose="03000509000000000000" pitchFamily="65" charset="-120"/>
                <a:ea typeface="標楷體" panose="03000509000000000000" pitchFamily="65" charset="-120"/>
              </a:rPr>
              <a:t/>
            </a:r>
            <a:br>
              <a:rPr lang="en-US" altLang="zh-TW" sz="2000" dirty="0">
                <a:solidFill>
                  <a:schemeClr val="tx1"/>
                </a:solidFill>
                <a:latin typeface="標楷體" panose="03000509000000000000" pitchFamily="65" charset="-120"/>
                <a:ea typeface="標楷體" panose="03000509000000000000" pitchFamily="65" charset="-120"/>
              </a:rPr>
            </a:br>
            <a:r>
              <a:rPr lang="zh-TW" altLang="en-US" sz="2000" dirty="0">
                <a:solidFill>
                  <a:schemeClr val="tx1"/>
                </a:solidFill>
                <a:latin typeface="標楷體" panose="03000509000000000000" pitchFamily="65" charset="-120"/>
                <a:ea typeface="標楷體" panose="03000509000000000000" pitchFamily="65" charset="-120"/>
              </a:rPr>
              <a:t>    其發生緣由，評估該營運風險與影響性，且據以作成評估結論，</a:t>
            </a:r>
            <a:r>
              <a:rPr lang="en-US" altLang="zh-TW" sz="2000" dirty="0">
                <a:solidFill>
                  <a:schemeClr val="tx1"/>
                </a:solidFill>
                <a:latin typeface="標楷體" panose="03000509000000000000" pitchFamily="65" charset="-120"/>
                <a:ea typeface="標楷體" panose="03000509000000000000" pitchFamily="65" charset="-120"/>
              </a:rPr>
              <a:t/>
            </a:r>
            <a:br>
              <a:rPr lang="en-US" altLang="zh-TW" sz="2000" dirty="0">
                <a:solidFill>
                  <a:schemeClr val="tx1"/>
                </a:solidFill>
                <a:latin typeface="標楷體" panose="03000509000000000000" pitchFamily="65" charset="-120"/>
                <a:ea typeface="標楷體" panose="03000509000000000000" pitchFamily="65" charset="-120"/>
              </a:rPr>
            </a:br>
            <a:r>
              <a:rPr lang="zh-TW" altLang="en-US" sz="2000" dirty="0">
                <a:solidFill>
                  <a:schemeClr val="tx1"/>
                </a:solidFill>
                <a:latin typeface="標楷體" panose="03000509000000000000" pitchFamily="65" charset="-120"/>
                <a:ea typeface="標楷體" panose="03000509000000000000" pitchFamily="65" charset="-120"/>
              </a:rPr>
              <a:t>    並於評估報告及工作底稿中揭露相關評估說明；</a:t>
            </a:r>
            <a:r>
              <a:rPr lang="en-US" altLang="zh-TW" sz="2000" dirty="0">
                <a:solidFill>
                  <a:schemeClr val="tx1"/>
                </a:solidFill>
                <a:latin typeface="標楷體" panose="03000509000000000000" pitchFamily="65" charset="-120"/>
                <a:ea typeface="標楷體" panose="03000509000000000000" pitchFamily="65" charset="-120"/>
              </a:rPr>
              <a:t/>
            </a:r>
            <a:br>
              <a:rPr lang="en-US" altLang="zh-TW" sz="2000" dirty="0">
                <a:solidFill>
                  <a:schemeClr val="tx1"/>
                </a:solidFill>
                <a:latin typeface="標楷體" panose="03000509000000000000" pitchFamily="65" charset="-120"/>
                <a:ea typeface="標楷體" panose="03000509000000000000" pitchFamily="65" charset="-120"/>
              </a:rPr>
            </a:br>
            <a:r>
              <a:rPr lang="zh-TW" altLang="en-US" sz="2000" dirty="0">
                <a:solidFill>
                  <a:schemeClr val="tx1"/>
                </a:solidFill>
                <a:latin typeface="標楷體" panose="03000509000000000000" pitchFamily="65" charset="-120"/>
                <a:ea typeface="標楷體" panose="03000509000000000000" pitchFamily="65" charset="-120"/>
              </a:rPr>
              <a:t>    若該等情事具重大影響性，推薦證券商應輔導申請公司</a:t>
            </a:r>
            <a:r>
              <a:rPr lang="zh-TW" altLang="en-US" sz="2000" b="1" dirty="0">
                <a:solidFill>
                  <a:srgbClr val="FF0000"/>
                </a:solidFill>
                <a:latin typeface="標楷體" panose="03000509000000000000" pitchFamily="65" charset="-120"/>
                <a:ea typeface="標楷體" panose="03000509000000000000" pitchFamily="65" charset="-120"/>
              </a:rPr>
              <a:t>改善後再行送件</a:t>
            </a:r>
            <a:r>
              <a:rPr lang="zh-TW" altLang="en-US" sz="2000" b="1" dirty="0">
                <a:solidFill>
                  <a:srgbClr val="003399"/>
                </a:solidFill>
                <a:latin typeface="標楷體" panose="03000509000000000000" pitchFamily="65" charset="-120"/>
                <a:ea typeface="標楷體" panose="03000509000000000000" pitchFamily="65" charset="-120"/>
              </a:rPr>
              <a:t>。</a:t>
            </a:r>
          </a:p>
        </p:txBody>
      </p:sp>
      <p:sp>
        <p:nvSpPr>
          <p:cNvPr id="11" name="向左箭號 10"/>
          <p:cNvSpPr/>
          <p:nvPr/>
        </p:nvSpPr>
        <p:spPr>
          <a:xfrm rot="16200861">
            <a:off x="4668765" y="2099817"/>
            <a:ext cx="576263" cy="1073150"/>
          </a:xfrm>
          <a:prstGeom prst="leftArrow">
            <a:avLst>
              <a:gd name="adj1" fmla="val 60000"/>
              <a:gd name="adj2" fmla="val 50000"/>
            </a:avLst>
          </a:prstGeom>
        </p:spPr>
        <p:style>
          <a:lnRef idx="2">
            <a:schemeClr val="accent4">
              <a:shade val="50000"/>
            </a:schemeClr>
          </a:lnRef>
          <a:fillRef idx="1">
            <a:schemeClr val="accent4"/>
          </a:fillRef>
          <a:effectRef idx="0">
            <a:schemeClr val="accent4"/>
          </a:effectRef>
          <a:fontRef idx="minor">
            <a:schemeClr val="lt1"/>
          </a:fontRef>
        </p:style>
      </p:sp>
    </p:spTree>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32520" y="332656"/>
            <a:ext cx="8937625" cy="725488"/>
          </a:xfrm>
        </p:spPr>
        <p:txBody>
          <a:bodyPr anchor="ctr">
            <a:noAutofit/>
          </a:bodyPr>
          <a:lstStyle/>
          <a:p>
            <a:pPr marL="982663" indent="-982663" algn="ctr">
              <a:defRPr/>
            </a:pPr>
            <a:r>
              <a:rPr lang="zh-TW" altLang="en-US" b="1" dirty="0" smtClean="0">
                <a:solidFill>
                  <a:srgbClr val="C00000"/>
                </a:solidFill>
              </a:rPr>
              <a:t>子公司</a:t>
            </a:r>
            <a:r>
              <a:rPr lang="zh-TW" altLang="en-US" b="1" dirty="0">
                <a:solidFill>
                  <a:srgbClr val="C00000"/>
                </a:solidFill>
              </a:rPr>
              <a:t>身分申請上櫃之評估</a:t>
            </a:r>
          </a:p>
        </p:txBody>
      </p:sp>
      <p:sp>
        <p:nvSpPr>
          <p:cNvPr id="91139" name="投影片編號版面配置區 3"/>
          <p:cNvSpPr>
            <a:spLocks noGrp="1"/>
          </p:cNvSpPr>
          <p:nvPr>
            <p:ph type="sldNum" sz="quarter" idx="12"/>
          </p:nvPr>
        </p:nvSpPr>
        <p:spPr bwMode="auto">
          <a:xfrm>
            <a:off x="7257256" y="6381328"/>
            <a:ext cx="2146300" cy="365760"/>
          </a:xfrm>
          <a:noFill/>
          <a:ln>
            <a:miter lim="800000"/>
            <a:headEnd/>
            <a:tailEnd/>
          </a:ln>
        </p:spPr>
        <p:txBody>
          <a:bodyPr/>
          <a:lstStyle/>
          <a:p>
            <a:fld id="{BA727520-D152-486F-9635-63C0B88A19F4}" type="slidenum">
              <a:rPr lang="zh-TW" altLang="en-US" smtClean="0"/>
              <a:pPr/>
              <a:t>16</a:t>
            </a:fld>
            <a:endParaRPr lang="zh-TW" altLang="en-US" smtClean="0"/>
          </a:p>
        </p:txBody>
      </p:sp>
      <p:sp>
        <p:nvSpPr>
          <p:cNvPr id="7" name="圓角矩形 7"/>
          <p:cNvSpPr>
            <a:spLocks noChangeArrowheads="1"/>
          </p:cNvSpPr>
          <p:nvPr/>
        </p:nvSpPr>
        <p:spPr bwMode="auto">
          <a:xfrm>
            <a:off x="704528" y="1339894"/>
            <a:ext cx="8502943" cy="1584176"/>
          </a:xfrm>
          <a:prstGeom prst="roundRect">
            <a:avLst>
              <a:gd name="adj" fmla="val 16667"/>
            </a:avLst>
          </a:prstGeom>
          <a:solidFill>
            <a:schemeClr val="accent4">
              <a:lumMod val="60000"/>
              <a:lumOff val="40000"/>
            </a:schemeClr>
          </a:solidFill>
          <a:ln>
            <a:headEnd/>
            <a:tailEnd/>
          </a:ln>
        </p:spPr>
        <p:style>
          <a:lnRef idx="1">
            <a:schemeClr val="accent4"/>
          </a:lnRef>
          <a:fillRef idx="2">
            <a:schemeClr val="accent4"/>
          </a:fillRef>
          <a:effectRef idx="1">
            <a:schemeClr val="accent4"/>
          </a:effectRef>
          <a:fontRef idx="minor">
            <a:schemeClr val="dk1"/>
          </a:fontRef>
        </p:style>
        <p:txBody>
          <a:bodyPr wrap="none"/>
          <a:lstStyle/>
          <a:p>
            <a:pPr algn="ctr">
              <a:defRPr/>
            </a:pPr>
            <a:r>
              <a:rPr lang="zh-TW" altLang="zh-TW" sz="2200" dirty="0">
                <a:solidFill>
                  <a:schemeClr val="tx1"/>
                </a:solidFill>
                <a:latin typeface="標楷體" panose="03000509000000000000" pitchFamily="65" charset="-120"/>
                <a:ea typeface="標楷體" panose="03000509000000000000" pitchFamily="65" charset="-120"/>
              </a:rPr>
              <a:t>申請公司</a:t>
            </a:r>
            <a:r>
              <a:rPr lang="en-US" altLang="zh-TW" sz="2200" dirty="0">
                <a:solidFill>
                  <a:schemeClr val="tx1"/>
                </a:solidFill>
                <a:latin typeface="標楷體" panose="03000509000000000000" pitchFamily="65" charset="-120"/>
                <a:ea typeface="標楷體" panose="03000509000000000000" pitchFamily="65" charset="-120"/>
              </a:rPr>
              <a:t>A</a:t>
            </a:r>
            <a:r>
              <a:rPr lang="zh-TW" altLang="zh-TW" sz="2200" dirty="0">
                <a:solidFill>
                  <a:schemeClr val="tx1"/>
                </a:solidFill>
                <a:latin typeface="標楷體" panose="03000509000000000000" pitchFamily="65" charset="-120"/>
                <a:ea typeface="標楷體" panose="03000509000000000000" pitchFamily="65" charset="-120"/>
              </a:rPr>
              <a:t>為</a:t>
            </a:r>
            <a:r>
              <a:rPr lang="zh-TW" altLang="en-US" sz="2200" dirty="0">
                <a:solidFill>
                  <a:schemeClr val="tx1"/>
                </a:solidFill>
                <a:latin typeface="標楷體" panose="03000509000000000000" pitchFamily="65" charset="-120"/>
                <a:ea typeface="標楷體" panose="03000509000000000000" pitchFamily="65" charset="-120"/>
              </a:rPr>
              <a:t>上櫃公司</a:t>
            </a:r>
            <a:r>
              <a:rPr lang="en-US" altLang="zh-TW" sz="2200" dirty="0">
                <a:solidFill>
                  <a:schemeClr val="tx1"/>
                </a:solidFill>
                <a:latin typeface="標楷體" panose="03000509000000000000" pitchFamily="65" charset="-120"/>
                <a:ea typeface="標楷體" panose="03000509000000000000" pitchFamily="65" charset="-120"/>
              </a:rPr>
              <a:t>B</a:t>
            </a:r>
            <a:r>
              <a:rPr lang="zh-TW" altLang="en-US" sz="2200" dirty="0">
                <a:solidFill>
                  <a:schemeClr val="tx1"/>
                </a:solidFill>
                <a:latin typeface="標楷體" panose="03000509000000000000" pitchFamily="65" charset="-120"/>
                <a:ea typeface="標楷體" panose="03000509000000000000" pitchFamily="65" charset="-120"/>
              </a:rPr>
              <a:t>持股不及二成之轉投資公司，</a:t>
            </a:r>
            <a:r>
              <a:rPr lang="en-US" altLang="zh-TW" sz="2200" dirty="0">
                <a:solidFill>
                  <a:schemeClr val="tx1"/>
                </a:solidFill>
                <a:latin typeface="標楷體" panose="03000509000000000000" pitchFamily="65" charset="-120"/>
                <a:ea typeface="標楷體" panose="03000509000000000000" pitchFamily="65" charset="-120"/>
              </a:rPr>
              <a:t/>
            </a:r>
            <a:br>
              <a:rPr lang="en-US" altLang="zh-TW" sz="2200" dirty="0">
                <a:solidFill>
                  <a:schemeClr val="tx1"/>
                </a:solidFill>
                <a:latin typeface="標楷體" panose="03000509000000000000" pitchFamily="65" charset="-120"/>
                <a:ea typeface="標楷體" panose="03000509000000000000" pitchFamily="65" charset="-120"/>
              </a:rPr>
            </a:br>
            <a:r>
              <a:rPr lang="en-US" altLang="zh-TW" sz="2200" dirty="0">
                <a:solidFill>
                  <a:schemeClr val="tx1"/>
                </a:solidFill>
                <a:latin typeface="標楷體" panose="03000509000000000000" pitchFamily="65" charset="-120"/>
                <a:ea typeface="標楷體" panose="03000509000000000000" pitchFamily="65" charset="-120"/>
              </a:rPr>
              <a:t>B</a:t>
            </a:r>
            <a:r>
              <a:rPr lang="zh-TW" altLang="en-US" sz="2200" dirty="0">
                <a:solidFill>
                  <a:schemeClr val="tx1"/>
                </a:solidFill>
                <a:latin typeface="標楷體" panose="03000509000000000000" pitchFamily="65" charset="-120"/>
                <a:ea typeface="標楷體" panose="03000509000000000000" pitchFamily="65" charset="-120"/>
              </a:rPr>
              <a:t>公司以對</a:t>
            </a:r>
            <a:r>
              <a:rPr lang="en-US" altLang="zh-TW" sz="2200" dirty="0">
                <a:solidFill>
                  <a:schemeClr val="tx1"/>
                </a:solidFill>
                <a:latin typeface="標楷體" panose="03000509000000000000" pitchFamily="65" charset="-120"/>
                <a:ea typeface="標楷體" panose="03000509000000000000" pitchFamily="65" charset="-120"/>
              </a:rPr>
              <a:t>A</a:t>
            </a:r>
            <a:r>
              <a:rPr lang="zh-TW" altLang="en-US" sz="2200" dirty="0">
                <a:solidFill>
                  <a:schemeClr val="tx1"/>
                </a:solidFill>
                <a:latin typeface="標楷體" panose="03000509000000000000" pitchFamily="65" charset="-120"/>
                <a:ea typeface="標楷體" panose="03000509000000000000" pitchFamily="65" charset="-120"/>
              </a:rPr>
              <a:t>公司有實質控制力為由納入其合併財報編製個體，</a:t>
            </a:r>
            <a:r>
              <a:rPr lang="en-US" altLang="zh-TW" sz="2200" dirty="0">
                <a:solidFill>
                  <a:schemeClr val="tx1"/>
                </a:solidFill>
                <a:latin typeface="標楷體" panose="03000509000000000000" pitchFamily="65" charset="-120"/>
                <a:ea typeface="標楷體" panose="03000509000000000000" pitchFamily="65" charset="-120"/>
              </a:rPr>
              <a:t/>
            </a:r>
            <a:br>
              <a:rPr lang="en-US" altLang="zh-TW" sz="2200" dirty="0">
                <a:solidFill>
                  <a:schemeClr val="tx1"/>
                </a:solidFill>
                <a:latin typeface="標楷體" panose="03000509000000000000" pitchFamily="65" charset="-120"/>
                <a:ea typeface="標楷體" panose="03000509000000000000" pitchFamily="65" charset="-120"/>
              </a:rPr>
            </a:br>
            <a:r>
              <a:rPr lang="zh-TW" altLang="en-US" sz="2200" dirty="0">
                <a:solidFill>
                  <a:schemeClr val="tx1"/>
                </a:solidFill>
                <a:latin typeface="標楷體" panose="03000509000000000000" pitchFamily="65" charset="-120"/>
                <a:ea typeface="標楷體" panose="03000509000000000000" pitchFamily="65" charset="-120"/>
              </a:rPr>
              <a:t>但推薦證券商卻認定</a:t>
            </a:r>
            <a:r>
              <a:rPr lang="en-US" altLang="zh-TW" sz="2200" dirty="0">
                <a:solidFill>
                  <a:schemeClr val="tx1"/>
                </a:solidFill>
                <a:latin typeface="標楷體" panose="03000509000000000000" pitchFamily="65" charset="-120"/>
                <a:ea typeface="標楷體" panose="03000509000000000000" pitchFamily="65" charset="-120"/>
              </a:rPr>
              <a:t>A</a:t>
            </a:r>
            <a:r>
              <a:rPr lang="zh-TW" altLang="en-US" sz="2200" dirty="0">
                <a:solidFill>
                  <a:schemeClr val="tx1"/>
                </a:solidFill>
                <a:latin typeface="標楷體" panose="03000509000000000000" pitchFamily="65" charset="-120"/>
                <a:ea typeface="標楷體" panose="03000509000000000000" pitchFamily="65" charset="-120"/>
              </a:rPr>
              <a:t>公司不適用子公司身分申請上櫃補充規定，</a:t>
            </a:r>
            <a:r>
              <a:rPr lang="en-US" altLang="zh-TW" sz="2200" dirty="0">
                <a:solidFill>
                  <a:schemeClr val="tx1"/>
                </a:solidFill>
                <a:latin typeface="標楷體" panose="03000509000000000000" pitchFamily="65" charset="-120"/>
                <a:ea typeface="標楷體" panose="03000509000000000000" pitchFamily="65" charset="-120"/>
              </a:rPr>
              <a:t/>
            </a:r>
            <a:br>
              <a:rPr lang="en-US" altLang="zh-TW" sz="2200" dirty="0">
                <a:solidFill>
                  <a:schemeClr val="tx1"/>
                </a:solidFill>
                <a:latin typeface="標楷體" panose="03000509000000000000" pitchFamily="65" charset="-120"/>
                <a:ea typeface="標楷體" panose="03000509000000000000" pitchFamily="65" charset="-120"/>
              </a:rPr>
            </a:br>
            <a:r>
              <a:rPr lang="zh-TW" altLang="en-US" sz="2200" dirty="0">
                <a:solidFill>
                  <a:schemeClr val="tx1"/>
                </a:solidFill>
                <a:latin typeface="標楷體" panose="03000509000000000000" pitchFamily="65" charset="-120"/>
                <a:ea typeface="標楷體" panose="03000509000000000000" pitchFamily="65" charset="-120"/>
              </a:rPr>
              <a:t>顯有疏失</a:t>
            </a:r>
          </a:p>
        </p:txBody>
      </p:sp>
      <p:sp>
        <p:nvSpPr>
          <p:cNvPr id="91143" name="向下箭號 9"/>
          <p:cNvSpPr>
            <a:spLocks noChangeArrowheads="1"/>
          </p:cNvSpPr>
          <p:nvPr/>
        </p:nvSpPr>
        <p:spPr bwMode="auto">
          <a:xfrm>
            <a:off x="3746501" y="3571877"/>
            <a:ext cx="3043238" cy="504825"/>
          </a:xfrm>
          <a:prstGeom prst="downArrow">
            <a:avLst>
              <a:gd name="adj1" fmla="val 50000"/>
              <a:gd name="adj2" fmla="val 50000"/>
            </a:avLst>
          </a:prstGeom>
          <a:solidFill>
            <a:schemeClr val="bg2"/>
          </a:solidFill>
          <a:ln w="9525" algn="ctr">
            <a:solidFill>
              <a:schemeClr val="tx1"/>
            </a:solidFill>
            <a:miter lim="800000"/>
            <a:headEnd/>
            <a:tailEnd/>
          </a:ln>
        </p:spPr>
        <p:txBody>
          <a:bodyPr wrap="none"/>
          <a:lstStyle/>
          <a:p>
            <a:pPr algn="ctr"/>
            <a:r>
              <a:rPr lang="zh-TW" altLang="en-US" sz="1800" b="1">
                <a:latin typeface="標楷體" pitchFamily="65" charset="-120"/>
                <a:ea typeface="標楷體" pitchFamily="65" charset="-120"/>
              </a:rPr>
              <a:t>審查重點</a:t>
            </a:r>
          </a:p>
        </p:txBody>
      </p:sp>
      <p:sp>
        <p:nvSpPr>
          <p:cNvPr id="9" name="圓角矩形 8"/>
          <p:cNvSpPr/>
          <p:nvPr/>
        </p:nvSpPr>
        <p:spPr bwMode="auto">
          <a:xfrm>
            <a:off x="548509" y="3212102"/>
            <a:ext cx="8658962" cy="3240360"/>
          </a:xfrm>
          <a:prstGeom prst="roundRect">
            <a:avLst>
              <a:gd name="adj"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wrap="none"/>
          <a:lstStyle/>
          <a:p>
            <a:pPr algn="ctr">
              <a:defRPr/>
            </a:pPr>
            <a:r>
              <a:rPr lang="zh-TW" altLang="en-US" sz="2000" u="sng" dirty="0">
                <a:solidFill>
                  <a:schemeClr val="tx1"/>
                </a:solidFill>
                <a:latin typeface="標楷體" panose="03000509000000000000" pitchFamily="65" charset="-120"/>
                <a:ea typeface="標楷體" panose="03000509000000000000" pitchFamily="65" charset="-120"/>
              </a:rPr>
              <a:t>評估重點</a:t>
            </a:r>
            <a:endParaRPr lang="en-US" altLang="zh-TW" sz="2000" u="sng" dirty="0">
              <a:solidFill>
                <a:schemeClr val="tx1"/>
              </a:solidFill>
              <a:latin typeface="標楷體" panose="03000509000000000000" pitchFamily="65" charset="-120"/>
              <a:ea typeface="標楷體" panose="03000509000000000000" pitchFamily="65" charset="-120"/>
            </a:endParaRPr>
          </a:p>
          <a:p>
            <a:pPr>
              <a:spcBef>
                <a:spcPts val="600"/>
              </a:spcBef>
              <a:defRPr/>
            </a:pPr>
            <a:r>
              <a:rPr lang="en-US" altLang="zh-TW" sz="2000" dirty="0">
                <a:solidFill>
                  <a:schemeClr val="tx1"/>
                </a:solidFill>
                <a:latin typeface="標楷體" panose="03000509000000000000" pitchFamily="65" charset="-120"/>
                <a:ea typeface="標楷體" panose="03000509000000000000" pitchFamily="65" charset="-120"/>
              </a:rPr>
              <a:t>1.</a:t>
            </a:r>
            <a:r>
              <a:rPr lang="zh-TW" altLang="en-US" sz="2000" dirty="0">
                <a:solidFill>
                  <a:schemeClr val="tx1"/>
                </a:solidFill>
                <a:latin typeface="標楷體" panose="03000509000000000000" pitchFamily="65" charset="-120"/>
                <a:ea typeface="標楷體" panose="03000509000000000000" pitchFamily="65" charset="-120"/>
              </a:rPr>
              <a:t>  </a:t>
            </a:r>
            <a:r>
              <a:rPr lang="zh-TW" altLang="en-US" sz="2000" b="1" u="sng" dirty="0">
                <a:solidFill>
                  <a:srgbClr val="0000FF"/>
                </a:solidFill>
                <a:latin typeface="標楷體" panose="03000509000000000000" pitchFamily="65" charset="-120"/>
                <a:ea typeface="標楷體" panose="03000509000000000000" pitchFamily="65" charset="-120"/>
              </a:rPr>
              <a:t>評估是否構成母子公司，非僅以持股是否過半為唯一考量。</a:t>
            </a:r>
            <a:endParaRPr lang="en-US" altLang="zh-TW" sz="2000" b="1" u="sng" dirty="0">
              <a:solidFill>
                <a:srgbClr val="0000FF"/>
              </a:solidFill>
              <a:latin typeface="標楷體" panose="03000509000000000000" pitchFamily="65" charset="-120"/>
              <a:ea typeface="標楷體" panose="03000509000000000000" pitchFamily="65" charset="-120"/>
            </a:endParaRPr>
          </a:p>
          <a:p>
            <a:pPr>
              <a:spcBef>
                <a:spcPts val="600"/>
              </a:spcBef>
              <a:defRPr/>
            </a:pPr>
            <a:r>
              <a:rPr lang="en-US" altLang="zh-TW" sz="2000" dirty="0">
                <a:solidFill>
                  <a:schemeClr val="tx1"/>
                </a:solidFill>
                <a:latin typeface="標楷體" panose="03000509000000000000" pitchFamily="65" charset="-120"/>
                <a:ea typeface="標楷體" panose="03000509000000000000" pitchFamily="65" charset="-120"/>
              </a:rPr>
              <a:t>2.</a:t>
            </a:r>
            <a:r>
              <a:rPr lang="zh-TW" altLang="en-US" sz="2000" dirty="0">
                <a:solidFill>
                  <a:schemeClr val="tx1"/>
                </a:solidFill>
                <a:latin typeface="標楷體" panose="03000509000000000000" pitchFamily="65" charset="-120"/>
                <a:ea typeface="標楷體" panose="03000509000000000000" pitchFamily="65" charset="-120"/>
              </a:rPr>
              <a:t>  應檢視</a:t>
            </a:r>
            <a:r>
              <a:rPr lang="en-US" altLang="zh-TW" sz="2000" dirty="0">
                <a:solidFill>
                  <a:schemeClr val="tx1"/>
                </a:solidFill>
                <a:latin typeface="標楷體" panose="03000509000000000000" pitchFamily="65" charset="-120"/>
                <a:ea typeface="標楷體" panose="03000509000000000000" pitchFamily="65" charset="-120"/>
              </a:rPr>
              <a:t>B</a:t>
            </a:r>
            <a:r>
              <a:rPr lang="zh-TW" altLang="en-US" sz="2000" dirty="0">
                <a:solidFill>
                  <a:schemeClr val="tx1"/>
                </a:solidFill>
                <a:latin typeface="標楷體" panose="03000509000000000000" pitchFamily="65" charset="-120"/>
                <a:ea typeface="標楷體" panose="03000509000000000000" pitchFamily="65" charset="-120"/>
              </a:rPr>
              <a:t>公司合併財報編製個體，是否納入</a:t>
            </a:r>
            <a:r>
              <a:rPr lang="en-US" altLang="zh-TW" sz="2000" dirty="0">
                <a:solidFill>
                  <a:schemeClr val="tx1"/>
                </a:solidFill>
                <a:latin typeface="標楷體" panose="03000509000000000000" pitchFamily="65" charset="-120"/>
                <a:ea typeface="標楷體" panose="03000509000000000000" pitchFamily="65" charset="-120"/>
              </a:rPr>
              <a:t>A</a:t>
            </a:r>
            <a:r>
              <a:rPr lang="zh-TW" altLang="en-US" sz="2000" dirty="0">
                <a:solidFill>
                  <a:schemeClr val="tx1"/>
                </a:solidFill>
                <a:latin typeface="標楷體" panose="03000509000000000000" pitchFamily="65" charset="-120"/>
                <a:ea typeface="標楷體" panose="03000509000000000000" pitchFamily="65" charset="-120"/>
              </a:rPr>
              <a:t>公司。</a:t>
            </a:r>
            <a:endParaRPr lang="en-US" altLang="zh-TW" sz="2000" dirty="0">
              <a:solidFill>
                <a:schemeClr val="tx1"/>
              </a:solidFill>
              <a:latin typeface="標楷體" panose="03000509000000000000" pitchFamily="65" charset="-120"/>
              <a:ea typeface="標楷體" panose="03000509000000000000" pitchFamily="65" charset="-120"/>
            </a:endParaRPr>
          </a:p>
          <a:p>
            <a:pPr>
              <a:spcBef>
                <a:spcPts val="600"/>
              </a:spcBef>
              <a:defRPr/>
            </a:pPr>
            <a:r>
              <a:rPr lang="en-US" altLang="zh-TW" sz="2000" dirty="0">
                <a:solidFill>
                  <a:schemeClr val="tx1"/>
                </a:solidFill>
                <a:latin typeface="標楷體" panose="03000509000000000000" pitchFamily="65" charset="-120"/>
                <a:ea typeface="標楷體" panose="03000509000000000000" pitchFamily="65" charset="-120"/>
              </a:rPr>
              <a:t>3.</a:t>
            </a:r>
            <a:r>
              <a:rPr lang="zh-TW" altLang="en-US" sz="2000" dirty="0">
                <a:solidFill>
                  <a:schemeClr val="tx1"/>
                </a:solidFill>
                <a:latin typeface="標楷體" panose="03000509000000000000" pitchFamily="65" charset="-120"/>
                <a:ea typeface="標楷體" panose="03000509000000000000" pitchFamily="65" charset="-120"/>
              </a:rPr>
              <a:t>  推薦證券商之評估前後矛盾，在評估納入集團企業主體時，先認定</a:t>
            </a:r>
            <a:endParaRPr lang="en-US" altLang="zh-TW" sz="2000" dirty="0">
              <a:solidFill>
                <a:schemeClr val="tx1"/>
              </a:solidFill>
              <a:latin typeface="標楷體" panose="03000509000000000000" pitchFamily="65" charset="-120"/>
              <a:ea typeface="標楷體" panose="03000509000000000000" pitchFamily="65" charset="-120"/>
            </a:endParaRPr>
          </a:p>
          <a:p>
            <a:pPr>
              <a:spcBef>
                <a:spcPts val="600"/>
              </a:spcBef>
              <a:defRPr/>
            </a:pPr>
            <a:r>
              <a:rPr lang="zh-TW" altLang="en-US" sz="2000" dirty="0">
                <a:solidFill>
                  <a:schemeClr val="tx1"/>
                </a:solidFill>
                <a:latin typeface="標楷體" panose="03000509000000000000" pitchFamily="65" charset="-120"/>
                <a:ea typeface="標楷體" panose="03000509000000000000" pitchFamily="65" charset="-120"/>
              </a:rPr>
              <a:t>    </a:t>
            </a:r>
            <a:r>
              <a:rPr lang="en-US" altLang="zh-TW" sz="2000" dirty="0" smtClean="0">
                <a:solidFill>
                  <a:schemeClr val="tx1"/>
                </a:solidFill>
                <a:latin typeface="標楷體" panose="03000509000000000000" pitchFamily="65" charset="-120"/>
                <a:ea typeface="標楷體" panose="03000509000000000000" pitchFamily="65" charset="-120"/>
              </a:rPr>
              <a:t>B</a:t>
            </a:r>
            <a:r>
              <a:rPr lang="zh-TW" altLang="en-US" sz="2000" dirty="0">
                <a:solidFill>
                  <a:schemeClr val="tx1"/>
                </a:solidFill>
                <a:latin typeface="標楷體" panose="03000509000000000000" pitchFamily="65" charset="-120"/>
                <a:ea typeface="標楷體" panose="03000509000000000000" pitchFamily="65" charset="-120"/>
              </a:rPr>
              <a:t>公司對</a:t>
            </a:r>
            <a:r>
              <a:rPr lang="en-US" altLang="zh-TW" sz="2000" dirty="0">
                <a:solidFill>
                  <a:schemeClr val="tx1"/>
                </a:solidFill>
                <a:latin typeface="標楷體" panose="03000509000000000000" pitchFamily="65" charset="-120"/>
                <a:ea typeface="標楷體" panose="03000509000000000000" pitchFamily="65" charset="-120"/>
              </a:rPr>
              <a:t>A</a:t>
            </a:r>
            <a:r>
              <a:rPr lang="zh-TW" altLang="en-US" sz="2000" dirty="0">
                <a:solidFill>
                  <a:schemeClr val="tx1"/>
                </a:solidFill>
                <a:latin typeface="標楷體" panose="03000509000000000000" pitchFamily="65" charset="-120"/>
                <a:ea typeface="標楷體" panose="03000509000000000000" pitchFamily="65" charset="-120"/>
              </a:rPr>
              <a:t>公司具有</a:t>
            </a:r>
            <a:r>
              <a:rPr lang="zh-TW" altLang="en-US" sz="2000" b="1" dirty="0">
                <a:solidFill>
                  <a:srgbClr val="FF0000"/>
                </a:solidFill>
                <a:latin typeface="標楷體" panose="03000509000000000000" pitchFamily="65" charset="-120"/>
                <a:ea typeface="標楷體" panose="03000509000000000000" pitchFamily="65" charset="-120"/>
              </a:rPr>
              <a:t>實質控制力</a:t>
            </a:r>
            <a:r>
              <a:rPr lang="zh-TW" altLang="en-US" sz="2000" dirty="0">
                <a:solidFill>
                  <a:schemeClr val="tx1"/>
                </a:solidFill>
                <a:latin typeface="標楷體" panose="03000509000000000000" pitchFamily="65" charset="-120"/>
                <a:ea typeface="標楷體" panose="03000509000000000000" pitchFamily="65" charset="-120"/>
              </a:rPr>
              <a:t>，係</a:t>
            </a:r>
            <a:r>
              <a:rPr lang="en-US" altLang="zh-TW" sz="2000" dirty="0">
                <a:solidFill>
                  <a:schemeClr val="tx1"/>
                </a:solidFill>
                <a:latin typeface="標楷體" panose="03000509000000000000" pitchFamily="65" charset="-120"/>
                <a:ea typeface="標楷體" panose="03000509000000000000" pitchFamily="65" charset="-120"/>
              </a:rPr>
              <a:t>A</a:t>
            </a:r>
            <a:r>
              <a:rPr lang="zh-TW" altLang="en-US" sz="2000" dirty="0">
                <a:solidFill>
                  <a:schemeClr val="tx1"/>
                </a:solidFill>
                <a:latin typeface="標楷體" panose="03000509000000000000" pitchFamily="65" charset="-120"/>
                <a:ea typeface="標楷體" panose="03000509000000000000" pitchFamily="65" charset="-120"/>
              </a:rPr>
              <a:t>公司之母公司，但後續於評估</a:t>
            </a:r>
            <a:endParaRPr lang="en-US" altLang="zh-TW" sz="2000" dirty="0">
              <a:solidFill>
                <a:schemeClr val="tx1"/>
              </a:solidFill>
              <a:latin typeface="標楷體" panose="03000509000000000000" pitchFamily="65" charset="-120"/>
              <a:ea typeface="標楷體" panose="03000509000000000000" pitchFamily="65" charset="-120"/>
            </a:endParaRPr>
          </a:p>
          <a:p>
            <a:pPr>
              <a:spcBef>
                <a:spcPts val="600"/>
              </a:spcBef>
              <a:defRPr/>
            </a:pPr>
            <a:r>
              <a:rPr lang="zh-TW" altLang="en-US" sz="2000" dirty="0">
                <a:solidFill>
                  <a:schemeClr val="tx1"/>
                </a:solidFill>
                <a:latin typeface="標楷體" panose="03000509000000000000" pitchFamily="65" charset="-120"/>
                <a:ea typeface="標楷體" panose="03000509000000000000" pitchFamily="65" charset="-120"/>
              </a:rPr>
              <a:t>    </a:t>
            </a:r>
            <a:r>
              <a:rPr lang="zh-TW" altLang="en-US" sz="2000" dirty="0" smtClean="0">
                <a:solidFill>
                  <a:schemeClr val="tx1"/>
                </a:solidFill>
                <a:latin typeface="標楷體" panose="03000509000000000000" pitchFamily="65" charset="-120"/>
                <a:ea typeface="標楷體" panose="03000509000000000000" pitchFamily="65" charset="-120"/>
              </a:rPr>
              <a:t>是否</a:t>
            </a:r>
            <a:r>
              <a:rPr lang="zh-TW" altLang="en-US" sz="2000" b="1" dirty="0">
                <a:solidFill>
                  <a:srgbClr val="FF0000"/>
                </a:solidFill>
                <a:latin typeface="標楷體" panose="03000509000000000000" pitchFamily="65" charset="-120"/>
                <a:ea typeface="標楷體" panose="03000509000000000000" pitchFamily="65" charset="-120"/>
              </a:rPr>
              <a:t>適用母子公司補充規定</a:t>
            </a:r>
            <a:r>
              <a:rPr lang="zh-TW" altLang="en-US" sz="2000" dirty="0">
                <a:solidFill>
                  <a:schemeClr val="tx1"/>
                </a:solidFill>
                <a:latin typeface="標楷體" panose="03000509000000000000" pitchFamily="65" charset="-120"/>
                <a:ea typeface="標楷體" panose="03000509000000000000" pitchFamily="65" charset="-120"/>
              </a:rPr>
              <a:t>時，卻又評估</a:t>
            </a:r>
            <a:r>
              <a:rPr lang="en-US" altLang="zh-TW" sz="2000" dirty="0">
                <a:solidFill>
                  <a:schemeClr val="tx1"/>
                </a:solidFill>
                <a:latin typeface="標楷體" panose="03000509000000000000" pitchFamily="65" charset="-120"/>
                <a:ea typeface="標楷體" panose="03000509000000000000" pitchFamily="65" charset="-120"/>
              </a:rPr>
              <a:t>A</a:t>
            </a:r>
            <a:r>
              <a:rPr lang="zh-TW" altLang="en-US" sz="2000" dirty="0">
                <a:solidFill>
                  <a:schemeClr val="tx1"/>
                </a:solidFill>
                <a:latin typeface="標楷體" panose="03000509000000000000" pitchFamily="65" charset="-120"/>
                <a:ea typeface="標楷體" panose="03000509000000000000" pitchFamily="65" charset="-120"/>
              </a:rPr>
              <a:t>公司非屬子公司。</a:t>
            </a:r>
            <a:endParaRPr lang="en-US" altLang="zh-TW" sz="2000" dirty="0">
              <a:solidFill>
                <a:schemeClr val="tx1"/>
              </a:solidFill>
              <a:latin typeface="標楷體" panose="03000509000000000000" pitchFamily="65" charset="-120"/>
              <a:ea typeface="標楷體" panose="03000509000000000000" pitchFamily="65" charset="-120"/>
            </a:endParaRPr>
          </a:p>
          <a:p>
            <a:pPr>
              <a:spcBef>
                <a:spcPts val="600"/>
              </a:spcBef>
              <a:defRPr/>
            </a:pPr>
            <a:r>
              <a:rPr lang="en-US" altLang="zh-TW" sz="2000" dirty="0">
                <a:solidFill>
                  <a:schemeClr val="tx1"/>
                </a:solidFill>
                <a:latin typeface="標楷體" panose="03000509000000000000" pitchFamily="65" charset="-120"/>
                <a:ea typeface="標楷體" panose="03000509000000000000" pitchFamily="65" charset="-120"/>
              </a:rPr>
              <a:t>4.</a:t>
            </a:r>
            <a:r>
              <a:rPr lang="zh-TW" altLang="en-US" sz="2000" dirty="0">
                <a:solidFill>
                  <a:schemeClr val="tx1"/>
                </a:solidFill>
                <a:latin typeface="標楷體" panose="03000509000000000000" pitchFamily="65" charset="-120"/>
                <a:ea typeface="標楷體" panose="03000509000000000000" pitchFamily="65" charset="-120"/>
              </a:rPr>
              <a:t>  因</a:t>
            </a:r>
            <a:r>
              <a:rPr lang="zh-TW" altLang="zh-TW" sz="2000" dirty="0">
                <a:solidFill>
                  <a:schemeClr val="tx1"/>
                </a:solidFill>
                <a:latin typeface="標楷體" panose="03000509000000000000" pitchFamily="65" charset="-120"/>
                <a:ea typeface="標楷體" panose="03000509000000000000" pitchFamily="65" charset="-120"/>
              </a:rPr>
              <a:t>涉及上櫃申請准駁與否之</a:t>
            </a:r>
            <a:r>
              <a:rPr lang="zh-TW" altLang="en-US" sz="2000" dirty="0">
                <a:solidFill>
                  <a:schemeClr val="tx1"/>
                </a:solidFill>
                <a:latin typeface="標楷體" panose="03000509000000000000" pitchFamily="65" charset="-120"/>
                <a:ea typeface="標楷體" panose="03000509000000000000" pitchFamily="65" charset="-120"/>
              </a:rPr>
              <a:t>重要</a:t>
            </a:r>
            <a:r>
              <a:rPr lang="zh-TW" altLang="zh-TW" sz="2000" dirty="0">
                <a:solidFill>
                  <a:schemeClr val="tx1"/>
                </a:solidFill>
                <a:latin typeface="標楷體" panose="03000509000000000000" pitchFamily="65" charset="-120"/>
                <a:ea typeface="標楷體" panose="03000509000000000000" pitchFamily="65" charset="-120"/>
              </a:rPr>
              <a:t>參考，</a:t>
            </a:r>
            <a:r>
              <a:rPr lang="zh-TW" altLang="en-US" sz="2000" dirty="0">
                <a:solidFill>
                  <a:schemeClr val="tx1"/>
                </a:solidFill>
                <a:latin typeface="標楷體" panose="03000509000000000000" pitchFamily="65" charset="-120"/>
                <a:ea typeface="標楷體" panose="03000509000000000000" pitchFamily="65" charset="-120"/>
              </a:rPr>
              <a:t>推薦證券商應依集團企業申</a:t>
            </a:r>
            <a:endParaRPr lang="en-US" altLang="zh-TW" sz="2000" dirty="0">
              <a:solidFill>
                <a:schemeClr val="tx1"/>
              </a:solidFill>
              <a:latin typeface="標楷體" panose="03000509000000000000" pitchFamily="65" charset="-120"/>
              <a:ea typeface="標楷體" panose="03000509000000000000" pitchFamily="65" charset="-120"/>
            </a:endParaRPr>
          </a:p>
          <a:p>
            <a:pPr>
              <a:spcBef>
                <a:spcPts val="600"/>
              </a:spcBef>
              <a:defRPr/>
            </a:pPr>
            <a:r>
              <a:rPr lang="zh-TW" altLang="en-US" sz="2000" dirty="0">
                <a:solidFill>
                  <a:schemeClr val="tx1"/>
                </a:solidFill>
                <a:latin typeface="標楷體" panose="03000509000000000000" pitchFamily="65" charset="-120"/>
                <a:ea typeface="標楷體" panose="03000509000000000000" pitchFamily="65" charset="-120"/>
              </a:rPr>
              <a:t>   </a:t>
            </a:r>
            <a:r>
              <a:rPr lang="zh-TW" altLang="en-US" sz="2000" dirty="0" smtClean="0">
                <a:solidFill>
                  <a:schemeClr val="tx1"/>
                </a:solidFill>
                <a:latin typeface="標楷體" panose="03000509000000000000" pitchFamily="65" charset="-120"/>
                <a:ea typeface="標楷體" panose="03000509000000000000" pitchFamily="65" charset="-120"/>
              </a:rPr>
              <a:t> 請</a:t>
            </a:r>
            <a:r>
              <a:rPr lang="zh-TW" altLang="en-US" sz="2000" dirty="0">
                <a:solidFill>
                  <a:schemeClr val="tx1"/>
                </a:solidFill>
                <a:latin typeface="標楷體" panose="03000509000000000000" pitchFamily="65" charset="-120"/>
                <a:ea typeface="標楷體" panose="03000509000000000000" pitchFamily="65" charset="-120"/>
              </a:rPr>
              <a:t>上櫃補充規定補行評估。</a:t>
            </a:r>
            <a:endParaRPr lang="en-US" altLang="zh-TW" sz="2000" dirty="0">
              <a:solidFill>
                <a:schemeClr val="tx1"/>
              </a:solidFill>
              <a:latin typeface="標楷體" panose="03000509000000000000" pitchFamily="65" charset="-120"/>
              <a:ea typeface="標楷體" panose="03000509000000000000" pitchFamily="65" charset="-120"/>
            </a:endParaRPr>
          </a:p>
          <a:p>
            <a:pPr>
              <a:defRPr/>
            </a:pPr>
            <a:endParaRPr lang="zh-TW" altLang="en-US" sz="2000" dirty="0">
              <a:latin typeface="標楷體" pitchFamily="65" charset="-120"/>
              <a:ea typeface="標楷體" pitchFamily="65" charset="-120"/>
            </a:endParaRPr>
          </a:p>
        </p:txBody>
      </p:sp>
      <p:sp>
        <p:nvSpPr>
          <p:cNvPr id="11" name="向左箭號 10"/>
          <p:cNvSpPr/>
          <p:nvPr/>
        </p:nvSpPr>
        <p:spPr>
          <a:xfrm rot="16200861">
            <a:off x="4524128" y="2717151"/>
            <a:ext cx="576263" cy="844550"/>
          </a:xfrm>
          <a:prstGeom prst="leftArrow">
            <a:avLst>
              <a:gd name="adj1" fmla="val 60000"/>
              <a:gd name="adj2" fmla="val 50000"/>
            </a:avLst>
          </a:prstGeom>
        </p:spPr>
        <p:style>
          <a:lnRef idx="2">
            <a:schemeClr val="accent4">
              <a:shade val="50000"/>
            </a:schemeClr>
          </a:lnRef>
          <a:fillRef idx="1">
            <a:schemeClr val="accent4"/>
          </a:fillRef>
          <a:effectRef idx="0">
            <a:schemeClr val="accent4"/>
          </a:effectRef>
          <a:fontRef idx="minor">
            <a:schemeClr val="lt1"/>
          </a:fontRef>
        </p:style>
      </p:sp>
    </p:spTree>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1870" y="404664"/>
            <a:ext cx="8937625" cy="725488"/>
          </a:xfrm>
        </p:spPr>
        <p:txBody>
          <a:bodyPr anchor="ctr">
            <a:noAutofit/>
          </a:bodyPr>
          <a:lstStyle/>
          <a:p>
            <a:pPr marL="982663" indent="-982663" algn="ctr">
              <a:defRPr/>
            </a:pPr>
            <a:r>
              <a:rPr lang="zh-TW" altLang="en-US" b="1" dirty="0" smtClean="0">
                <a:solidFill>
                  <a:srgbClr val="C00000"/>
                </a:solidFill>
              </a:rPr>
              <a:t>獨立董事資格條件</a:t>
            </a:r>
            <a:endParaRPr lang="zh-TW" altLang="en-US" b="1" dirty="0">
              <a:solidFill>
                <a:srgbClr val="C00000"/>
              </a:solidFill>
            </a:endParaRPr>
          </a:p>
        </p:txBody>
      </p:sp>
      <p:sp>
        <p:nvSpPr>
          <p:cNvPr id="92163" name="投影片編號版面配置區 3"/>
          <p:cNvSpPr>
            <a:spLocks noGrp="1"/>
          </p:cNvSpPr>
          <p:nvPr>
            <p:ph type="sldNum" sz="quarter" idx="12"/>
          </p:nvPr>
        </p:nvSpPr>
        <p:spPr bwMode="auto">
          <a:xfrm>
            <a:off x="7257256" y="6381328"/>
            <a:ext cx="2146300" cy="365760"/>
          </a:xfrm>
          <a:noFill/>
          <a:ln>
            <a:miter lim="800000"/>
            <a:headEnd/>
            <a:tailEnd/>
          </a:ln>
        </p:spPr>
        <p:txBody>
          <a:bodyPr/>
          <a:lstStyle/>
          <a:p>
            <a:fld id="{EF2ABDC7-8B93-48F7-BF95-51F879109C9D}" type="slidenum">
              <a:rPr lang="zh-TW" altLang="en-US" smtClean="0"/>
              <a:pPr/>
              <a:t>17</a:t>
            </a:fld>
            <a:endParaRPr lang="zh-TW" altLang="en-US" smtClean="0"/>
          </a:p>
        </p:txBody>
      </p:sp>
      <p:sp>
        <p:nvSpPr>
          <p:cNvPr id="7" name="圓角矩形 7"/>
          <p:cNvSpPr>
            <a:spLocks noChangeArrowheads="1"/>
          </p:cNvSpPr>
          <p:nvPr/>
        </p:nvSpPr>
        <p:spPr bwMode="auto">
          <a:xfrm>
            <a:off x="488504" y="1268760"/>
            <a:ext cx="8640960" cy="1008112"/>
          </a:xfrm>
          <a:prstGeom prst="roundRect">
            <a:avLst>
              <a:gd name="adj" fmla="val 16667"/>
            </a:avLst>
          </a:prstGeom>
          <a:solidFill>
            <a:schemeClr val="accent4">
              <a:lumMod val="60000"/>
              <a:lumOff val="40000"/>
            </a:schemeClr>
          </a:solidFill>
          <a:ln>
            <a:headEnd/>
            <a:tailEnd/>
          </a:ln>
        </p:spPr>
        <p:style>
          <a:lnRef idx="1">
            <a:schemeClr val="accent4"/>
          </a:lnRef>
          <a:fillRef idx="2">
            <a:schemeClr val="accent4"/>
          </a:fillRef>
          <a:effectRef idx="1">
            <a:schemeClr val="accent4"/>
          </a:effectRef>
          <a:fontRef idx="minor">
            <a:schemeClr val="dk1"/>
          </a:fontRef>
        </p:style>
        <p:txBody>
          <a:bodyPr wrap="none"/>
          <a:lstStyle/>
          <a:p>
            <a:pPr lvl="1">
              <a:defRPr/>
            </a:pPr>
            <a:r>
              <a:rPr lang="zh-TW" altLang="en-US" sz="2200" dirty="0" smtClean="0">
                <a:latin typeface="標楷體" panose="03000509000000000000" pitchFamily="65" charset="-120"/>
                <a:ea typeface="標楷體" panose="03000509000000000000" pitchFamily="65" charset="-120"/>
              </a:rPr>
              <a:t>申請公司與</a:t>
            </a:r>
            <a:r>
              <a:rPr lang="en-US" altLang="zh-TW" sz="2200" dirty="0" smtClean="0">
                <a:latin typeface="標楷體" panose="03000509000000000000" pitchFamily="65" charset="-120"/>
                <a:ea typeface="標楷體" panose="03000509000000000000" pitchFamily="65" charset="-120"/>
              </a:rPr>
              <a:t>A</a:t>
            </a:r>
            <a:r>
              <a:rPr lang="zh-TW" altLang="en-US" sz="2200" dirty="0" smtClean="0">
                <a:latin typeface="標楷體" panose="03000509000000000000" pitchFamily="65" charset="-120"/>
                <a:ea typeface="標楷體" panose="03000509000000000000" pitchFamily="65" charset="-120"/>
              </a:rPr>
              <a:t>單位簽有重要技術移轉合約，該公司獨立董事為</a:t>
            </a:r>
            <a:endParaRPr lang="en-US" altLang="zh-TW" sz="2200" dirty="0" smtClean="0">
              <a:latin typeface="標楷體" panose="03000509000000000000" pitchFamily="65" charset="-120"/>
              <a:ea typeface="標楷體" panose="03000509000000000000" pitchFamily="65" charset="-120"/>
            </a:endParaRPr>
          </a:p>
          <a:p>
            <a:pPr lvl="1">
              <a:defRPr/>
            </a:pPr>
            <a:r>
              <a:rPr lang="en-US" altLang="zh-TW" sz="2200" dirty="0" smtClean="0">
                <a:latin typeface="標楷體" panose="03000509000000000000" pitchFamily="65" charset="-120"/>
                <a:ea typeface="標楷體" panose="03000509000000000000" pitchFamily="65" charset="-120"/>
              </a:rPr>
              <a:t>A</a:t>
            </a:r>
            <a:r>
              <a:rPr lang="zh-TW" altLang="en-US" sz="2200" dirty="0" smtClean="0">
                <a:latin typeface="標楷體" panose="03000509000000000000" pitchFamily="65" charset="-120"/>
                <a:ea typeface="標楷體" panose="03000509000000000000" pitchFamily="65" charset="-120"/>
              </a:rPr>
              <a:t>單位之常務董事。</a:t>
            </a:r>
          </a:p>
        </p:txBody>
      </p:sp>
      <p:sp>
        <p:nvSpPr>
          <p:cNvPr id="9" name="圓角矩形 8"/>
          <p:cNvSpPr/>
          <p:nvPr/>
        </p:nvSpPr>
        <p:spPr bwMode="auto">
          <a:xfrm>
            <a:off x="632520" y="2852936"/>
            <a:ext cx="8652963" cy="2232604"/>
          </a:xfrm>
          <a:prstGeom prst="roundRect">
            <a:avLst>
              <a:gd name="adj"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wrap="none"/>
          <a:lstStyle/>
          <a:p>
            <a:pPr algn="ctr">
              <a:spcBef>
                <a:spcPts val="600"/>
              </a:spcBef>
              <a:defRPr/>
            </a:pPr>
            <a:r>
              <a:rPr lang="zh-TW" altLang="en-US" sz="2200" u="sng" dirty="0">
                <a:solidFill>
                  <a:schemeClr val="tx1"/>
                </a:solidFill>
                <a:latin typeface="標楷體" panose="03000509000000000000" pitchFamily="65" charset="-120"/>
                <a:ea typeface="標楷體" panose="03000509000000000000" pitchFamily="65" charset="-120"/>
              </a:rPr>
              <a:t>評估重點</a:t>
            </a:r>
            <a:endParaRPr lang="en-US" altLang="zh-TW" sz="2200" u="sng" dirty="0">
              <a:solidFill>
                <a:schemeClr val="tx1"/>
              </a:solidFill>
              <a:latin typeface="標楷體" panose="03000509000000000000" pitchFamily="65" charset="-120"/>
              <a:ea typeface="標楷體" panose="03000509000000000000" pitchFamily="65" charset="-120"/>
            </a:endParaRPr>
          </a:p>
          <a:p>
            <a:pPr>
              <a:spcBef>
                <a:spcPts val="1200"/>
              </a:spcBef>
              <a:defRPr/>
            </a:pPr>
            <a:r>
              <a:rPr lang="en-US" altLang="zh-TW" sz="2200" dirty="0" smtClean="0">
                <a:solidFill>
                  <a:schemeClr val="tx1"/>
                </a:solidFill>
                <a:latin typeface="標楷體" panose="03000509000000000000" pitchFamily="65" charset="-120"/>
                <a:ea typeface="標楷體" panose="03000509000000000000" pitchFamily="65" charset="-120"/>
              </a:rPr>
              <a:t>1.</a:t>
            </a:r>
            <a:r>
              <a:rPr lang="zh-TW" altLang="en-US" sz="2200" dirty="0" smtClean="0">
                <a:solidFill>
                  <a:schemeClr val="tx1"/>
                </a:solidFill>
                <a:latin typeface="標楷體" panose="03000509000000000000" pitchFamily="65" charset="-120"/>
                <a:ea typeface="標楷體" panose="03000509000000000000" pitchFamily="65" charset="-120"/>
              </a:rPr>
              <a:t>評估該獨立董事之資格條件是否符合「公開發行公司獨立董事</a:t>
            </a:r>
            <a:endParaRPr lang="en-US" altLang="zh-TW" sz="2200" dirty="0" smtClean="0">
              <a:solidFill>
                <a:schemeClr val="tx1"/>
              </a:solidFill>
              <a:latin typeface="標楷體" panose="03000509000000000000" pitchFamily="65" charset="-120"/>
              <a:ea typeface="標楷體" panose="03000509000000000000" pitchFamily="65" charset="-120"/>
            </a:endParaRPr>
          </a:p>
          <a:p>
            <a:pPr>
              <a:spcBef>
                <a:spcPts val="1200"/>
              </a:spcBef>
              <a:defRPr/>
            </a:pPr>
            <a:r>
              <a:rPr lang="zh-TW" altLang="en-US" sz="2200" dirty="0" smtClean="0">
                <a:solidFill>
                  <a:schemeClr val="tx1"/>
                </a:solidFill>
                <a:latin typeface="標楷體" panose="03000509000000000000" pitchFamily="65" charset="-120"/>
                <a:ea typeface="標楷體" panose="03000509000000000000" pitchFamily="65" charset="-120"/>
              </a:rPr>
              <a:t> 設置及應遵循事項辦法」規定。</a:t>
            </a:r>
          </a:p>
          <a:p>
            <a:pPr>
              <a:spcBef>
                <a:spcPts val="1200"/>
              </a:spcBef>
              <a:defRPr/>
            </a:pPr>
            <a:r>
              <a:rPr lang="en-US" altLang="zh-TW" sz="2200" dirty="0" smtClean="0">
                <a:solidFill>
                  <a:schemeClr val="tx1"/>
                </a:solidFill>
                <a:latin typeface="標楷體" panose="03000509000000000000" pitchFamily="65" charset="-120"/>
                <a:ea typeface="標楷體" panose="03000509000000000000" pitchFamily="65" charset="-120"/>
              </a:rPr>
              <a:t>2.</a:t>
            </a:r>
            <a:r>
              <a:rPr lang="zh-TW" altLang="en-US" sz="2200" dirty="0" smtClean="0">
                <a:solidFill>
                  <a:schemeClr val="tx1"/>
                </a:solidFill>
                <a:latin typeface="標楷體" panose="03000509000000000000" pitchFamily="65" charset="-120"/>
                <a:ea typeface="標楷體" panose="03000509000000000000" pitchFamily="65" charset="-120"/>
              </a:rPr>
              <a:t>券商執行之查核程序是否適足。</a:t>
            </a:r>
            <a:endParaRPr lang="zh-TW" altLang="en-US" sz="2200" dirty="0">
              <a:solidFill>
                <a:schemeClr val="tx1"/>
              </a:solidFill>
              <a:latin typeface="標楷體" panose="03000509000000000000" pitchFamily="65" charset="-120"/>
              <a:ea typeface="標楷體" panose="03000509000000000000" pitchFamily="65" charset="-120"/>
            </a:endParaRPr>
          </a:p>
        </p:txBody>
      </p:sp>
      <p:sp>
        <p:nvSpPr>
          <p:cNvPr id="11" name="向左箭號 10"/>
          <p:cNvSpPr/>
          <p:nvPr/>
        </p:nvSpPr>
        <p:spPr>
          <a:xfrm rot="16200861">
            <a:off x="4565466" y="2281922"/>
            <a:ext cx="503237" cy="592138"/>
          </a:xfrm>
          <a:prstGeom prst="leftArrow">
            <a:avLst>
              <a:gd name="adj1" fmla="val 60000"/>
              <a:gd name="adj2" fmla="val 50000"/>
            </a:avLst>
          </a:prstGeom>
        </p:spPr>
        <p:style>
          <a:lnRef idx="2">
            <a:schemeClr val="accent4">
              <a:shade val="50000"/>
            </a:schemeClr>
          </a:lnRef>
          <a:fillRef idx="1">
            <a:schemeClr val="accent4"/>
          </a:fillRef>
          <a:effectRef idx="0">
            <a:schemeClr val="accent4"/>
          </a:effectRef>
          <a:fontRef idx="minor">
            <a:schemeClr val="lt1"/>
          </a:fontRef>
        </p:style>
      </p:sp>
      <p:sp>
        <p:nvSpPr>
          <p:cNvPr id="8" name="圓角矩形 7"/>
          <p:cNvSpPr/>
          <p:nvPr/>
        </p:nvSpPr>
        <p:spPr>
          <a:xfrm>
            <a:off x="5025008" y="4149080"/>
            <a:ext cx="4248472" cy="2160240"/>
          </a:xfrm>
          <a:prstGeom prst="roundRect">
            <a:avLst/>
          </a:prstGeom>
          <a:solidFill>
            <a:srgbClr val="FFC0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zh-TW" altLang="en-US" sz="1800" dirty="0" smtClean="0">
                <a:solidFill>
                  <a:srgbClr val="0000FF"/>
                </a:solidFill>
              </a:rPr>
              <a:t>注意</a:t>
            </a:r>
            <a:r>
              <a:rPr lang="zh-TW" altLang="en-US" sz="1800" dirty="0">
                <a:solidFill>
                  <a:srgbClr val="0000FF"/>
                </a:solidFill>
              </a:rPr>
              <a:t>條款：為公司或關係企業</a:t>
            </a:r>
            <a:r>
              <a:rPr lang="zh-TW" altLang="en-US" sz="1800" b="1" u="sng" dirty="0">
                <a:solidFill>
                  <a:srgbClr val="000099"/>
                </a:solidFill>
                <a:effectLst>
                  <a:outerShdw blurRad="38100" dist="38100" dir="2700000" algn="tl">
                    <a:srgbClr val="000000">
                      <a:alpha val="43137"/>
                    </a:srgbClr>
                  </a:outerShdw>
                </a:effectLst>
              </a:rPr>
              <a:t>提供商務</a:t>
            </a:r>
            <a:r>
              <a:rPr lang="zh-TW" altLang="en-US" sz="1800" dirty="0">
                <a:solidFill>
                  <a:srgbClr val="0000FF"/>
                </a:solidFill>
              </a:rPr>
              <a:t>、法務、財務、會計等服務或諮詢之專業    人士、獨資、合夥、公司或機構之企業主、合夥人、董事（理事）、   監察人（監事）、經理人及其配偶</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03156" y="404664"/>
            <a:ext cx="8937625" cy="725487"/>
          </a:xfrm>
        </p:spPr>
        <p:txBody>
          <a:bodyPr anchor="ctr">
            <a:noAutofit/>
          </a:bodyPr>
          <a:lstStyle/>
          <a:p>
            <a:pPr marL="982663" indent="-982663" algn="ctr">
              <a:defRPr/>
            </a:pPr>
            <a:r>
              <a:rPr lang="zh-TW" altLang="en-US" b="1" dirty="0" smtClean="0">
                <a:solidFill>
                  <a:srgbClr val="C00000"/>
                </a:solidFill>
              </a:rPr>
              <a:t>未</a:t>
            </a:r>
            <a:r>
              <a:rPr lang="zh-TW" altLang="en-US" b="1" dirty="0">
                <a:solidFill>
                  <a:srgbClr val="C00000"/>
                </a:solidFill>
              </a:rPr>
              <a:t>確認法人股東揭露之正確性</a:t>
            </a:r>
          </a:p>
        </p:txBody>
      </p:sp>
      <p:sp>
        <p:nvSpPr>
          <p:cNvPr id="94211" name="投影片編號版面配置區 3"/>
          <p:cNvSpPr>
            <a:spLocks noGrp="1"/>
          </p:cNvSpPr>
          <p:nvPr>
            <p:ph type="sldNum" sz="quarter" idx="12"/>
          </p:nvPr>
        </p:nvSpPr>
        <p:spPr bwMode="auto">
          <a:xfrm>
            <a:off x="7257256" y="6381328"/>
            <a:ext cx="2146300" cy="365760"/>
          </a:xfrm>
          <a:noFill/>
          <a:ln>
            <a:miter lim="800000"/>
            <a:headEnd/>
            <a:tailEnd/>
          </a:ln>
        </p:spPr>
        <p:txBody>
          <a:bodyPr/>
          <a:lstStyle/>
          <a:p>
            <a:fld id="{779CC110-EFBE-48ED-8EE7-5081BE61987D}" type="slidenum">
              <a:rPr lang="zh-TW" altLang="en-US" smtClean="0"/>
              <a:pPr/>
              <a:t>18</a:t>
            </a:fld>
            <a:endParaRPr lang="zh-TW" altLang="en-US" dirty="0" smtClean="0"/>
          </a:p>
        </p:txBody>
      </p:sp>
      <p:sp>
        <p:nvSpPr>
          <p:cNvPr id="7" name="圓角矩形 7"/>
          <p:cNvSpPr>
            <a:spLocks noChangeArrowheads="1"/>
          </p:cNvSpPr>
          <p:nvPr/>
        </p:nvSpPr>
        <p:spPr bwMode="auto">
          <a:xfrm>
            <a:off x="993526" y="1340768"/>
            <a:ext cx="8286921" cy="1296144"/>
          </a:xfrm>
          <a:prstGeom prst="roundRect">
            <a:avLst>
              <a:gd name="adj" fmla="val 16667"/>
            </a:avLst>
          </a:prstGeom>
          <a:solidFill>
            <a:schemeClr val="accent4">
              <a:lumMod val="60000"/>
              <a:lumOff val="40000"/>
            </a:schemeClr>
          </a:solidFill>
          <a:ln>
            <a:headEnd/>
            <a:tailEnd/>
          </a:ln>
        </p:spPr>
        <p:style>
          <a:lnRef idx="1">
            <a:schemeClr val="accent4"/>
          </a:lnRef>
          <a:fillRef idx="2">
            <a:schemeClr val="accent4"/>
          </a:fillRef>
          <a:effectRef idx="1">
            <a:schemeClr val="accent4"/>
          </a:effectRef>
          <a:fontRef idx="minor">
            <a:schemeClr val="dk1"/>
          </a:fontRef>
        </p:style>
        <p:txBody>
          <a:bodyPr/>
          <a:lstStyle/>
          <a:p>
            <a:pPr>
              <a:defRPr/>
            </a:pPr>
            <a:r>
              <a:rPr lang="zh-TW" altLang="zh-TW" sz="2200" dirty="0">
                <a:latin typeface="標楷體" panose="03000509000000000000" pitchFamily="65" charset="-120"/>
                <a:ea typeface="標楷體" panose="03000509000000000000" pitchFamily="65" charset="-120"/>
              </a:rPr>
              <a:t>申請公司</a:t>
            </a:r>
            <a:r>
              <a:rPr lang="zh-TW" altLang="en-US" sz="2200" dirty="0">
                <a:latin typeface="標楷體" panose="03000509000000000000" pitchFamily="65" charset="-120"/>
                <a:ea typeface="標楷體" panose="03000509000000000000" pitchFamily="65" charset="-120"/>
              </a:rPr>
              <a:t>前十大法人股東之主要股東為法人，</a:t>
            </a:r>
            <a:endParaRPr lang="en-US" altLang="zh-TW" sz="2200" dirty="0">
              <a:latin typeface="標楷體" panose="03000509000000000000" pitchFamily="65" charset="-120"/>
              <a:ea typeface="標楷體" panose="03000509000000000000" pitchFamily="65" charset="-120"/>
            </a:endParaRPr>
          </a:p>
          <a:p>
            <a:pPr>
              <a:defRPr/>
            </a:pPr>
            <a:r>
              <a:rPr lang="zh-TW" altLang="en-US" sz="2200" dirty="0">
                <a:latin typeface="標楷體" panose="03000509000000000000" pitchFamily="65" charset="-120"/>
                <a:ea typeface="標楷體" panose="03000509000000000000" pitchFamily="65" charset="-120"/>
              </a:rPr>
              <a:t>有以法人身份投資該公司之股東，但推薦證券商</a:t>
            </a:r>
            <a:r>
              <a:rPr lang="zh-TW" altLang="en-US" sz="2200" b="1" dirty="0">
                <a:latin typeface="標楷體" panose="03000509000000000000" pitchFamily="65" charset="-120"/>
                <a:ea typeface="標楷體" panose="03000509000000000000" pitchFamily="65" charset="-120"/>
              </a:rPr>
              <a:t>未取得佐證資料以確認法人股東之主要股東揭露正確性</a:t>
            </a:r>
            <a:r>
              <a:rPr lang="zh-TW" altLang="en-US" sz="2200" dirty="0">
                <a:latin typeface="標楷體" panose="03000509000000000000" pitchFamily="65" charset="-120"/>
                <a:ea typeface="標楷體" panose="03000509000000000000" pitchFamily="65" charset="-120"/>
              </a:rPr>
              <a:t>。</a:t>
            </a:r>
          </a:p>
        </p:txBody>
      </p:sp>
      <p:sp>
        <p:nvSpPr>
          <p:cNvPr id="9" name="圓角矩形 8"/>
          <p:cNvSpPr/>
          <p:nvPr/>
        </p:nvSpPr>
        <p:spPr bwMode="auto">
          <a:xfrm>
            <a:off x="855512" y="3140969"/>
            <a:ext cx="8424936" cy="2376622"/>
          </a:xfrm>
          <a:prstGeom prst="roundRect">
            <a:avLst>
              <a:gd name="adj"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lstStyle/>
          <a:p>
            <a:pPr algn="ctr">
              <a:spcBef>
                <a:spcPts val="1200"/>
              </a:spcBef>
              <a:defRPr/>
            </a:pPr>
            <a:r>
              <a:rPr lang="zh-TW" altLang="en-US" sz="2200" u="sng" dirty="0">
                <a:solidFill>
                  <a:schemeClr val="tx1"/>
                </a:solidFill>
                <a:latin typeface="標楷體" panose="03000509000000000000" pitchFamily="65" charset="-120"/>
                <a:ea typeface="標楷體" panose="03000509000000000000" pitchFamily="65" charset="-120"/>
              </a:rPr>
              <a:t>評估重點</a:t>
            </a:r>
            <a:endParaRPr lang="en-US" altLang="zh-TW" sz="2200" u="sng" dirty="0">
              <a:solidFill>
                <a:schemeClr val="tx1"/>
              </a:solidFill>
              <a:latin typeface="標楷體" panose="03000509000000000000" pitchFamily="65" charset="-120"/>
              <a:ea typeface="標楷體" panose="03000509000000000000" pitchFamily="65" charset="-120"/>
            </a:endParaRPr>
          </a:p>
          <a:p>
            <a:pPr marL="177800" indent="-177800">
              <a:spcBef>
                <a:spcPts val="1200"/>
              </a:spcBef>
              <a:defRPr/>
            </a:pPr>
            <a:r>
              <a:rPr lang="en-US" altLang="zh-TW" sz="2000" dirty="0">
                <a:solidFill>
                  <a:schemeClr val="tx1"/>
                </a:solidFill>
                <a:latin typeface="標楷體" panose="03000509000000000000" pitchFamily="65" charset="-120"/>
                <a:ea typeface="標楷體" panose="03000509000000000000" pitchFamily="65" charset="-120"/>
              </a:rPr>
              <a:t>1.</a:t>
            </a:r>
            <a:r>
              <a:rPr lang="zh-TW" altLang="en-US" sz="2000" dirty="0">
                <a:solidFill>
                  <a:schemeClr val="tx1"/>
                </a:solidFill>
                <a:latin typeface="標楷體" panose="03000509000000000000" pitchFamily="65" charset="-120"/>
                <a:ea typeface="標楷體" panose="03000509000000000000" pitchFamily="65" charset="-120"/>
              </a:rPr>
              <a:t>採取必要之查核程序以瞭解該公司</a:t>
            </a:r>
            <a:r>
              <a:rPr lang="zh-TW" altLang="en-US" sz="2000" b="1" dirty="0">
                <a:solidFill>
                  <a:srgbClr val="FF0000"/>
                </a:solidFill>
                <a:latin typeface="標楷體" panose="03000509000000000000" pitchFamily="65" charset="-120"/>
                <a:ea typeface="標楷體" panose="03000509000000000000" pitchFamily="65" charset="-120"/>
              </a:rPr>
              <a:t>法人股東之最終股東身份及背景</a:t>
            </a:r>
            <a:r>
              <a:rPr lang="zh-TW" altLang="en-US" sz="2000" dirty="0">
                <a:solidFill>
                  <a:schemeClr val="tx1"/>
                </a:solidFill>
                <a:latin typeface="標楷體" panose="03000509000000000000" pitchFamily="65" charset="-120"/>
                <a:ea typeface="標楷體" panose="03000509000000000000" pitchFamily="65" charset="-120"/>
              </a:rPr>
              <a:t>，並於審查報告正確揭露該公司法人股東之主要股東。</a:t>
            </a:r>
            <a:endParaRPr lang="en-US" altLang="zh-TW" sz="2000" dirty="0">
              <a:solidFill>
                <a:schemeClr val="tx1"/>
              </a:solidFill>
              <a:latin typeface="標楷體" panose="03000509000000000000" pitchFamily="65" charset="-120"/>
              <a:ea typeface="標楷體" panose="03000509000000000000" pitchFamily="65" charset="-120"/>
            </a:endParaRPr>
          </a:p>
          <a:p>
            <a:pPr marL="177800" indent="-177800">
              <a:spcBef>
                <a:spcPts val="1200"/>
              </a:spcBef>
              <a:defRPr/>
            </a:pPr>
            <a:r>
              <a:rPr lang="en-US" altLang="zh-TW" sz="2000" dirty="0">
                <a:solidFill>
                  <a:schemeClr val="tx1"/>
                </a:solidFill>
                <a:latin typeface="標楷體" panose="03000509000000000000" pitchFamily="65" charset="-120"/>
                <a:ea typeface="標楷體" panose="03000509000000000000" pitchFamily="65" charset="-120"/>
              </a:rPr>
              <a:t>2.</a:t>
            </a:r>
            <a:r>
              <a:rPr lang="zh-TW" altLang="en-US" sz="2000" dirty="0">
                <a:solidFill>
                  <a:schemeClr val="tx1"/>
                </a:solidFill>
                <a:latin typeface="標楷體" panose="03000509000000000000" pitchFamily="65" charset="-120"/>
                <a:ea typeface="標楷體" panose="03000509000000000000" pitchFamily="65" charset="-120"/>
              </a:rPr>
              <a:t>評估該法人股東及其最終股東與該公司關係，是否有以他人名義持有股份，及是否有證交法</a:t>
            </a:r>
            <a:r>
              <a:rPr lang="en-US" altLang="zh-TW" sz="2000" dirty="0">
                <a:solidFill>
                  <a:schemeClr val="tx1"/>
                </a:solidFill>
                <a:latin typeface="標楷體" panose="03000509000000000000" pitchFamily="65" charset="-120"/>
                <a:ea typeface="標楷體" panose="03000509000000000000" pitchFamily="65" charset="-120"/>
              </a:rPr>
              <a:t>43</a:t>
            </a:r>
            <a:r>
              <a:rPr lang="zh-TW" altLang="en-US" sz="2000" dirty="0">
                <a:solidFill>
                  <a:schemeClr val="tx1"/>
                </a:solidFill>
                <a:latin typeface="標楷體" panose="03000509000000000000" pitchFamily="65" charset="-120"/>
                <a:ea typeface="標楷體" panose="03000509000000000000" pitchFamily="65" charset="-120"/>
              </a:rPr>
              <a:t>條之</a:t>
            </a:r>
            <a:r>
              <a:rPr lang="en-US" altLang="zh-TW" sz="2000" dirty="0">
                <a:solidFill>
                  <a:schemeClr val="tx1"/>
                </a:solidFill>
                <a:latin typeface="標楷體" panose="03000509000000000000" pitchFamily="65" charset="-120"/>
                <a:ea typeface="標楷體" panose="03000509000000000000" pitchFamily="65" charset="-120"/>
              </a:rPr>
              <a:t>1</a:t>
            </a:r>
            <a:r>
              <a:rPr lang="zh-TW" altLang="en-US" sz="2000" dirty="0">
                <a:solidFill>
                  <a:schemeClr val="tx1"/>
                </a:solidFill>
                <a:latin typeface="標楷體" panose="03000509000000000000" pitchFamily="65" charset="-120"/>
                <a:ea typeface="標楷體" panose="03000509000000000000" pitchFamily="65" charset="-120"/>
              </a:rPr>
              <a:t>及</a:t>
            </a:r>
            <a:r>
              <a:rPr lang="zh-TW" altLang="en-US" sz="2000" b="1" dirty="0">
                <a:solidFill>
                  <a:srgbClr val="FF0000"/>
                </a:solidFill>
                <a:latin typeface="標楷體" panose="03000509000000000000" pitchFamily="65" charset="-120"/>
                <a:ea typeface="標楷體" panose="03000509000000000000" pitchFamily="65" charset="-120"/>
              </a:rPr>
              <a:t>內部人</a:t>
            </a:r>
            <a:r>
              <a:rPr lang="zh-TW" altLang="en-US" sz="2000" dirty="0">
                <a:solidFill>
                  <a:schemeClr val="tx1"/>
                </a:solidFill>
                <a:latin typeface="標楷體" panose="03000509000000000000" pitchFamily="65" charset="-120"/>
                <a:ea typeface="標楷體" panose="03000509000000000000" pitchFamily="65" charset="-120"/>
              </a:rPr>
              <a:t>申報義務。</a:t>
            </a:r>
            <a:endParaRPr lang="en-US" altLang="zh-TW" sz="2000" dirty="0">
              <a:solidFill>
                <a:schemeClr val="tx1"/>
              </a:solidFill>
              <a:latin typeface="標楷體" panose="03000509000000000000" pitchFamily="65" charset="-120"/>
              <a:ea typeface="標楷體" panose="03000509000000000000" pitchFamily="65" charset="-120"/>
            </a:endParaRPr>
          </a:p>
          <a:p>
            <a:pPr>
              <a:defRPr/>
            </a:pPr>
            <a:endParaRPr lang="en-US" altLang="zh-TW" sz="2000" dirty="0">
              <a:solidFill>
                <a:schemeClr val="tx1"/>
              </a:solidFill>
              <a:latin typeface="標楷體" panose="03000509000000000000" pitchFamily="65" charset="-120"/>
              <a:ea typeface="標楷體" panose="03000509000000000000" pitchFamily="65" charset="-120"/>
              <a:cs typeface="Times New Roman" pitchFamily="18" charset="0"/>
            </a:endParaRPr>
          </a:p>
        </p:txBody>
      </p:sp>
      <p:sp>
        <p:nvSpPr>
          <p:cNvPr id="11" name="向左箭號 10"/>
          <p:cNvSpPr/>
          <p:nvPr/>
        </p:nvSpPr>
        <p:spPr>
          <a:xfrm rot="16200861">
            <a:off x="4567957" y="2608463"/>
            <a:ext cx="647700" cy="701675"/>
          </a:xfrm>
          <a:prstGeom prst="leftArrow">
            <a:avLst>
              <a:gd name="adj1" fmla="val 60000"/>
              <a:gd name="adj2" fmla="val 50000"/>
            </a:avLst>
          </a:prstGeom>
        </p:spPr>
        <p:style>
          <a:lnRef idx="2">
            <a:schemeClr val="accent4">
              <a:shade val="50000"/>
            </a:schemeClr>
          </a:lnRef>
          <a:fillRef idx="1">
            <a:schemeClr val="accent4"/>
          </a:fillRef>
          <a:effectRef idx="0">
            <a:schemeClr val="accent4"/>
          </a:effectRef>
          <a:fontRef idx="minor">
            <a:schemeClr val="lt1"/>
          </a:fontRef>
        </p:style>
      </p:sp>
    </p:spTree>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30181" y="404664"/>
            <a:ext cx="8937625" cy="725488"/>
          </a:xfrm>
        </p:spPr>
        <p:txBody>
          <a:bodyPr anchor="ctr">
            <a:noAutofit/>
          </a:bodyPr>
          <a:lstStyle/>
          <a:p>
            <a:pPr marL="982663" indent="-982663" algn="ctr">
              <a:defRPr/>
            </a:pPr>
            <a:r>
              <a:rPr lang="zh-TW" altLang="en-US" b="1" dirty="0" smtClean="0">
                <a:solidFill>
                  <a:srgbClr val="C00000"/>
                </a:solidFill>
              </a:rPr>
              <a:t>「</a:t>
            </a:r>
            <a:r>
              <a:rPr lang="zh-TW" altLang="en-US" b="1" dirty="0">
                <a:solidFill>
                  <a:srgbClr val="C00000"/>
                </a:solidFill>
              </a:rPr>
              <a:t>無形資產</a:t>
            </a:r>
            <a:r>
              <a:rPr lang="en-US" altLang="zh-TW" b="1" dirty="0">
                <a:solidFill>
                  <a:srgbClr val="C00000"/>
                </a:solidFill>
              </a:rPr>
              <a:t>-</a:t>
            </a:r>
            <a:r>
              <a:rPr lang="zh-TW" altLang="en-US" b="1" dirty="0">
                <a:solidFill>
                  <a:srgbClr val="C00000"/>
                </a:solidFill>
              </a:rPr>
              <a:t>專門技術」減損</a:t>
            </a:r>
          </a:p>
        </p:txBody>
      </p:sp>
      <p:sp>
        <p:nvSpPr>
          <p:cNvPr id="95235" name="投影片編號版面配置區 3"/>
          <p:cNvSpPr>
            <a:spLocks noGrp="1"/>
          </p:cNvSpPr>
          <p:nvPr>
            <p:ph type="sldNum" sz="quarter" idx="12"/>
          </p:nvPr>
        </p:nvSpPr>
        <p:spPr bwMode="auto">
          <a:xfrm>
            <a:off x="7257256" y="6381328"/>
            <a:ext cx="2146300" cy="365760"/>
          </a:xfrm>
          <a:noFill/>
          <a:ln>
            <a:miter lim="800000"/>
            <a:headEnd/>
            <a:tailEnd/>
          </a:ln>
        </p:spPr>
        <p:txBody>
          <a:bodyPr/>
          <a:lstStyle/>
          <a:p>
            <a:fld id="{48CA752C-68C9-41A5-A771-BBC20D5D6F0E}" type="slidenum">
              <a:rPr lang="zh-TW" altLang="en-US" smtClean="0"/>
              <a:pPr/>
              <a:t>19</a:t>
            </a:fld>
            <a:endParaRPr lang="zh-TW" altLang="en-US" smtClean="0"/>
          </a:p>
        </p:txBody>
      </p:sp>
      <p:sp>
        <p:nvSpPr>
          <p:cNvPr id="7" name="圓角矩形 7"/>
          <p:cNvSpPr>
            <a:spLocks noChangeArrowheads="1"/>
          </p:cNvSpPr>
          <p:nvPr/>
        </p:nvSpPr>
        <p:spPr bwMode="auto">
          <a:xfrm>
            <a:off x="920552" y="1268760"/>
            <a:ext cx="7956884" cy="1008112"/>
          </a:xfrm>
          <a:prstGeom prst="roundRect">
            <a:avLst>
              <a:gd name="adj" fmla="val 16667"/>
            </a:avLst>
          </a:prstGeom>
          <a:solidFill>
            <a:schemeClr val="accent4">
              <a:lumMod val="60000"/>
              <a:lumOff val="40000"/>
            </a:schemeClr>
          </a:solidFill>
          <a:ln>
            <a:headEnd/>
            <a:tailEnd/>
          </a:ln>
        </p:spPr>
        <p:style>
          <a:lnRef idx="1">
            <a:schemeClr val="accent4"/>
          </a:lnRef>
          <a:fillRef idx="2">
            <a:schemeClr val="accent4"/>
          </a:fillRef>
          <a:effectRef idx="1">
            <a:schemeClr val="accent4"/>
          </a:effectRef>
          <a:fontRef idx="minor">
            <a:schemeClr val="dk1"/>
          </a:fontRef>
        </p:style>
        <p:txBody>
          <a:bodyPr/>
          <a:lstStyle/>
          <a:p>
            <a:pPr>
              <a:defRPr/>
            </a:pPr>
            <a:r>
              <a:rPr kumimoji="0" lang="zh-TW" altLang="en-US" sz="2400" dirty="0" smtClean="0">
                <a:solidFill>
                  <a:prstClr val="black"/>
                </a:solidFill>
                <a:latin typeface="標楷體" pitchFamily="65" charset="-120"/>
                <a:ea typeface="標楷體" pitchFamily="65" charset="-120"/>
              </a:rPr>
              <a:t>申請</a:t>
            </a:r>
            <a:r>
              <a:rPr kumimoji="0" lang="zh-TW" altLang="en-US" sz="2400" dirty="0">
                <a:solidFill>
                  <a:prstClr val="black"/>
                </a:solidFill>
                <a:latin typeface="標楷體" pitchFamily="65" charset="-120"/>
                <a:ea typeface="標楷體" pitchFamily="65" charset="-120"/>
              </a:rPr>
              <a:t>公司取得專門技術開發新產品，並帳載「無形資產</a:t>
            </a:r>
            <a:r>
              <a:rPr kumimoji="0" lang="en-US" altLang="en-US" sz="2400" dirty="0">
                <a:solidFill>
                  <a:prstClr val="black"/>
                </a:solidFill>
                <a:latin typeface="標楷體" pitchFamily="65" charset="-120"/>
                <a:ea typeface="標楷體" pitchFamily="65" charset="-120"/>
              </a:rPr>
              <a:t>-</a:t>
            </a:r>
            <a:r>
              <a:rPr kumimoji="0" lang="zh-TW" altLang="en-US" sz="2400" dirty="0">
                <a:solidFill>
                  <a:prstClr val="black"/>
                </a:solidFill>
                <a:latin typeface="標楷體" pitchFamily="65" charset="-120"/>
                <a:ea typeface="標楷體" pitchFamily="65" charset="-120"/>
              </a:rPr>
              <a:t>專門技術」，惟截至送件時，該項專門技術仍未商品化</a:t>
            </a:r>
            <a:r>
              <a:rPr lang="zh-TW" altLang="en-US" sz="2400" dirty="0">
                <a:latin typeface="標楷體" pitchFamily="65" charset="-120"/>
                <a:ea typeface="標楷體" pitchFamily="65" charset="-120"/>
              </a:rPr>
              <a:t>。</a:t>
            </a:r>
          </a:p>
        </p:txBody>
      </p:sp>
      <p:sp>
        <p:nvSpPr>
          <p:cNvPr id="95239" name="向下箭號 9"/>
          <p:cNvSpPr>
            <a:spLocks noChangeArrowheads="1"/>
          </p:cNvSpPr>
          <p:nvPr/>
        </p:nvSpPr>
        <p:spPr bwMode="auto">
          <a:xfrm>
            <a:off x="3746501" y="3571877"/>
            <a:ext cx="3043238" cy="504825"/>
          </a:xfrm>
          <a:prstGeom prst="downArrow">
            <a:avLst>
              <a:gd name="adj1" fmla="val 50000"/>
              <a:gd name="adj2" fmla="val 50000"/>
            </a:avLst>
          </a:prstGeom>
          <a:solidFill>
            <a:schemeClr val="bg2"/>
          </a:solidFill>
          <a:ln w="9525" algn="ctr">
            <a:solidFill>
              <a:schemeClr val="tx1"/>
            </a:solidFill>
            <a:miter lim="800000"/>
            <a:headEnd/>
            <a:tailEnd/>
          </a:ln>
        </p:spPr>
        <p:txBody>
          <a:bodyPr wrap="none"/>
          <a:lstStyle/>
          <a:p>
            <a:pPr algn="ctr"/>
            <a:r>
              <a:rPr lang="zh-TW" altLang="en-US" sz="1800" b="1">
                <a:latin typeface="標楷體" pitchFamily="65" charset="-120"/>
                <a:ea typeface="標楷體" pitchFamily="65" charset="-120"/>
              </a:rPr>
              <a:t>審查重點</a:t>
            </a:r>
          </a:p>
        </p:txBody>
      </p:sp>
      <p:sp>
        <p:nvSpPr>
          <p:cNvPr id="9" name="圓角矩形 8"/>
          <p:cNvSpPr/>
          <p:nvPr/>
        </p:nvSpPr>
        <p:spPr bwMode="auto">
          <a:xfrm>
            <a:off x="920552" y="3068961"/>
            <a:ext cx="7956884" cy="2016224"/>
          </a:xfrm>
          <a:prstGeom prst="roundRect">
            <a:avLst>
              <a:gd name="adj"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lstStyle/>
          <a:p>
            <a:pPr algn="ctr">
              <a:defRPr/>
            </a:pPr>
            <a:r>
              <a:rPr lang="zh-TW" altLang="en-US" sz="2400" u="sng" dirty="0">
                <a:solidFill>
                  <a:schemeClr val="tx1"/>
                </a:solidFill>
                <a:latin typeface="Times New Roman" panose="02020603050405020304" pitchFamily="18" charset="0"/>
                <a:ea typeface="標楷體" pitchFamily="65" charset="-120"/>
                <a:cs typeface="Times New Roman" panose="02020603050405020304" pitchFamily="18" charset="0"/>
              </a:rPr>
              <a:t>評估重點</a:t>
            </a:r>
            <a:endParaRPr lang="en-US" altLang="zh-TW" sz="2400" u="sng" dirty="0">
              <a:solidFill>
                <a:schemeClr val="tx1"/>
              </a:solidFill>
              <a:latin typeface="Times New Roman" panose="02020603050405020304" pitchFamily="18" charset="0"/>
              <a:ea typeface="標楷體" pitchFamily="65" charset="-120"/>
              <a:cs typeface="Times New Roman" panose="02020603050405020304" pitchFamily="18" charset="0"/>
            </a:endParaRPr>
          </a:p>
          <a:p>
            <a:pPr marL="261938" indent="-261938">
              <a:defRPr/>
            </a:pPr>
            <a:r>
              <a:rPr lang="en-US" altLang="zh-TW" sz="2000" dirty="0">
                <a:solidFill>
                  <a:schemeClr val="tx1"/>
                </a:solidFill>
                <a:latin typeface="標楷體" panose="03000509000000000000" pitchFamily="65" charset="-120"/>
                <a:ea typeface="標楷體" panose="03000509000000000000" pitchFamily="65" charset="-120"/>
              </a:rPr>
              <a:t>1.</a:t>
            </a:r>
            <a:r>
              <a:rPr lang="zh-TW" altLang="zh-TW" sz="2000" dirty="0">
                <a:solidFill>
                  <a:schemeClr val="tx1"/>
                </a:solidFill>
                <a:latin typeface="標楷體" panose="03000509000000000000" pitchFamily="65" charset="-120"/>
                <a:ea typeface="標楷體" panose="03000509000000000000" pitchFamily="65" charset="-120"/>
              </a:rPr>
              <a:t>瞭解</a:t>
            </a:r>
            <a:r>
              <a:rPr lang="zh-TW" altLang="en-US" sz="2000" dirty="0">
                <a:solidFill>
                  <a:schemeClr val="tx1"/>
                </a:solidFill>
                <a:latin typeface="標楷體" panose="03000509000000000000" pitchFamily="65" charset="-120"/>
                <a:ea typeface="標楷體" panose="03000509000000000000" pitchFamily="65" charset="-120"/>
              </a:rPr>
              <a:t>該公司取得專門技術方式及認列無形資產之合理性</a:t>
            </a:r>
            <a:r>
              <a:rPr lang="zh-TW" altLang="zh-TW" sz="2000" dirty="0">
                <a:solidFill>
                  <a:schemeClr val="tx1"/>
                </a:solidFill>
                <a:latin typeface="標楷體" panose="03000509000000000000" pitchFamily="65" charset="-120"/>
                <a:ea typeface="標楷體" panose="03000509000000000000" pitchFamily="65" charset="-120"/>
              </a:rPr>
              <a:t>。</a:t>
            </a:r>
          </a:p>
          <a:p>
            <a:pPr marL="261938" indent="-261938">
              <a:defRPr/>
            </a:pPr>
            <a:r>
              <a:rPr lang="en-US" altLang="zh-TW" sz="2000" dirty="0">
                <a:solidFill>
                  <a:schemeClr val="tx1"/>
                </a:solidFill>
                <a:latin typeface="標楷體" panose="03000509000000000000" pitchFamily="65" charset="-120"/>
                <a:ea typeface="標楷體" panose="03000509000000000000" pitchFamily="65" charset="-120"/>
              </a:rPr>
              <a:t>2.</a:t>
            </a:r>
            <a:r>
              <a:rPr lang="zh-TW" altLang="en-US" sz="2000" dirty="0">
                <a:solidFill>
                  <a:schemeClr val="tx1"/>
                </a:solidFill>
                <a:latin typeface="標楷體" panose="03000509000000000000" pitchFamily="65" charset="-120"/>
                <a:ea typeface="標楷體" panose="03000509000000000000" pitchFamily="65" charset="-120"/>
              </a:rPr>
              <a:t>瞭解該公司以專門技術開發商品之計畫時程及目前執行情形</a:t>
            </a:r>
            <a:r>
              <a:rPr lang="zh-TW" altLang="zh-TW" sz="2000" dirty="0">
                <a:solidFill>
                  <a:schemeClr val="tx1"/>
                </a:solidFill>
                <a:latin typeface="標楷體" panose="03000509000000000000" pitchFamily="65" charset="-120"/>
                <a:ea typeface="標楷體" panose="03000509000000000000" pitchFamily="65" charset="-120"/>
              </a:rPr>
              <a:t>。</a:t>
            </a:r>
            <a:endParaRPr lang="en-US" altLang="zh-TW" sz="2000" dirty="0">
              <a:solidFill>
                <a:schemeClr val="tx1"/>
              </a:solidFill>
              <a:latin typeface="標楷體" panose="03000509000000000000" pitchFamily="65" charset="-120"/>
              <a:ea typeface="標楷體" panose="03000509000000000000" pitchFamily="65" charset="-120"/>
            </a:endParaRPr>
          </a:p>
          <a:p>
            <a:pPr marL="261938" indent="-261938">
              <a:defRPr/>
            </a:pPr>
            <a:r>
              <a:rPr lang="en-US" altLang="zh-TW" sz="2000" dirty="0">
                <a:solidFill>
                  <a:schemeClr val="tx1"/>
                </a:solidFill>
                <a:latin typeface="標楷體" panose="03000509000000000000" pitchFamily="65" charset="-120"/>
                <a:ea typeface="標楷體" panose="03000509000000000000" pitchFamily="65" charset="-120"/>
              </a:rPr>
              <a:t>3.</a:t>
            </a:r>
            <a:r>
              <a:rPr lang="zh-TW" altLang="en-US" sz="2000" dirty="0">
                <a:solidFill>
                  <a:schemeClr val="tx1"/>
                </a:solidFill>
                <a:latin typeface="標楷體" panose="03000509000000000000" pitchFamily="65" charset="-120"/>
                <a:ea typeface="標楷體" panose="03000509000000000000" pitchFamily="65" charset="-120"/>
              </a:rPr>
              <a:t>瞭解該公司對</a:t>
            </a:r>
            <a:r>
              <a:rPr lang="zh-TW" altLang="en-US" sz="2000" b="1" dirty="0">
                <a:solidFill>
                  <a:srgbClr val="FF0000"/>
                </a:solidFill>
                <a:latin typeface="標楷體" panose="03000509000000000000" pitchFamily="65" charset="-120"/>
                <a:ea typeface="標楷體" panose="03000509000000000000" pitchFamily="65" charset="-120"/>
              </a:rPr>
              <a:t>「無形資產</a:t>
            </a:r>
            <a:r>
              <a:rPr lang="en-US" altLang="zh-TW" sz="2000" b="1" dirty="0">
                <a:solidFill>
                  <a:srgbClr val="FF0000"/>
                </a:solidFill>
                <a:latin typeface="標楷體" panose="03000509000000000000" pitchFamily="65" charset="-120"/>
                <a:ea typeface="標楷體" panose="03000509000000000000" pitchFamily="65" charset="-120"/>
              </a:rPr>
              <a:t>-</a:t>
            </a:r>
            <a:r>
              <a:rPr lang="zh-TW" altLang="en-US" sz="2000" b="1" dirty="0">
                <a:solidFill>
                  <a:srgbClr val="FF0000"/>
                </a:solidFill>
                <a:latin typeface="標楷體" panose="03000509000000000000" pitchFamily="65" charset="-120"/>
                <a:ea typeface="標楷體" panose="03000509000000000000" pitchFamily="65" charset="-120"/>
              </a:rPr>
              <a:t>專門技術」減損評估所採假設基礎之合理性。</a:t>
            </a:r>
          </a:p>
          <a:p>
            <a:pPr>
              <a:defRPr/>
            </a:pPr>
            <a:endParaRPr lang="en-US" altLang="zh-TW" sz="2400" dirty="0">
              <a:latin typeface="Times New Roman" pitchFamily="18" charset="0"/>
              <a:ea typeface="標楷體" pitchFamily="65" charset="-120"/>
              <a:cs typeface="Times New Roman" pitchFamily="18" charset="0"/>
            </a:endParaRPr>
          </a:p>
        </p:txBody>
      </p:sp>
      <p:sp>
        <p:nvSpPr>
          <p:cNvPr id="8" name="向左箭號 7"/>
          <p:cNvSpPr/>
          <p:nvPr/>
        </p:nvSpPr>
        <p:spPr>
          <a:xfrm rot="16200861">
            <a:off x="4548021" y="2321980"/>
            <a:ext cx="647700" cy="701675"/>
          </a:xfrm>
          <a:prstGeom prst="leftArrow">
            <a:avLst>
              <a:gd name="adj1" fmla="val 60000"/>
              <a:gd name="adj2" fmla="val 50000"/>
            </a:avLst>
          </a:prstGeom>
        </p:spPr>
        <p:style>
          <a:lnRef idx="2">
            <a:schemeClr val="accent4">
              <a:shade val="50000"/>
            </a:schemeClr>
          </a:lnRef>
          <a:fillRef idx="1">
            <a:schemeClr val="accent4"/>
          </a:fillRef>
          <a:effectRef idx="0">
            <a:schemeClr val="accent4"/>
          </a:effectRef>
          <a:fontRef idx="minor">
            <a:schemeClr val="lt1"/>
          </a:fontRef>
        </p:style>
      </p:sp>
    </p:spTree>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b="1" dirty="0">
                <a:solidFill>
                  <a:srgbClr val="C00000"/>
                </a:solidFill>
              </a:rPr>
              <a:t>特別宣導事項（一</a:t>
            </a:r>
            <a:r>
              <a:rPr lang="zh-TW" altLang="en-US" b="1" dirty="0" smtClean="0">
                <a:solidFill>
                  <a:srgbClr val="C00000"/>
                </a:solidFill>
              </a:rPr>
              <a:t>）</a:t>
            </a:r>
            <a:r>
              <a:rPr lang="zh-TW" altLang="en-US" b="1" dirty="0">
                <a:solidFill>
                  <a:srgbClr val="C00000"/>
                </a:solidFill>
              </a:rPr>
              <a:t>行政委託案件</a:t>
            </a:r>
          </a:p>
        </p:txBody>
      </p:sp>
      <p:sp>
        <p:nvSpPr>
          <p:cNvPr id="3" name="內容版面配置區 2"/>
          <p:cNvSpPr>
            <a:spLocks noGrp="1"/>
          </p:cNvSpPr>
          <p:nvPr>
            <p:ph sz="quarter" idx="1"/>
          </p:nvPr>
        </p:nvSpPr>
        <p:spPr>
          <a:xfrm>
            <a:off x="632520" y="1124744"/>
            <a:ext cx="8915400" cy="4608512"/>
          </a:xfrm>
        </p:spPr>
        <p:txBody>
          <a:bodyPr>
            <a:normAutofit/>
          </a:bodyPr>
          <a:lstStyle/>
          <a:p>
            <a:r>
              <a:rPr lang="zh-TW" altLang="en-US" dirty="0" smtClean="0">
                <a:latin typeface="+mj-ea"/>
                <a:ea typeface="+mj-ea"/>
              </a:rPr>
              <a:t>預計實施日期：</a:t>
            </a:r>
            <a:r>
              <a:rPr lang="en-US" altLang="zh-TW" dirty="0" smtClean="0">
                <a:latin typeface="+mj-ea"/>
                <a:ea typeface="+mj-ea"/>
              </a:rPr>
              <a:t>103.11.1</a:t>
            </a:r>
          </a:p>
          <a:p>
            <a:r>
              <a:rPr lang="zh-TW" altLang="en-US" dirty="0" smtClean="0">
                <a:latin typeface="+mj-ea"/>
                <a:ea typeface="+mj-ea"/>
              </a:rPr>
              <a:t>受託範圍：本國及外國發行人首次辦理股票公開發行案件（本國發行人含併同申報之增資發行新股案件）及初次上櫃前現金增資案件</a:t>
            </a:r>
            <a:endParaRPr lang="en-US" altLang="zh-TW" dirty="0" smtClean="0">
              <a:latin typeface="+mj-ea"/>
              <a:ea typeface="+mj-ea"/>
            </a:endParaRPr>
          </a:p>
          <a:p>
            <a:endParaRPr lang="en-US" altLang="zh-TW" dirty="0" smtClean="0">
              <a:latin typeface="+mj-ea"/>
              <a:ea typeface="+mj-ea"/>
            </a:endParaRPr>
          </a:p>
          <a:p>
            <a:endParaRPr lang="en-US" altLang="zh-TW" dirty="0">
              <a:latin typeface="+mj-ea"/>
              <a:ea typeface="+mj-ea"/>
            </a:endParaRPr>
          </a:p>
          <a:p>
            <a:endParaRPr lang="en-US" altLang="zh-TW" dirty="0" smtClean="0">
              <a:latin typeface="+mj-ea"/>
              <a:ea typeface="+mj-ea"/>
            </a:endParaRPr>
          </a:p>
          <a:p>
            <a:endParaRPr lang="en-US" altLang="zh-TW" dirty="0" smtClean="0">
              <a:latin typeface="+mj-ea"/>
              <a:ea typeface="+mj-ea"/>
            </a:endParaRPr>
          </a:p>
          <a:p>
            <a:r>
              <a:rPr lang="zh-TW" altLang="en-US" dirty="0">
                <a:latin typeface="+mj-ea"/>
                <a:ea typeface="+mj-ea"/>
              </a:rPr>
              <a:t>相關</a:t>
            </a:r>
            <a:r>
              <a:rPr lang="zh-TW" altLang="en-US" dirty="0" smtClean="0">
                <a:latin typeface="+mj-ea"/>
                <a:ea typeface="+mj-ea"/>
              </a:rPr>
              <a:t>規定：近期公告（辦理與審查方式悉依募發準則規定）</a:t>
            </a:r>
            <a:endParaRPr lang="en-US" altLang="zh-TW" dirty="0" smtClean="0">
              <a:latin typeface="+mj-ea"/>
              <a:ea typeface="+mj-ea"/>
            </a:endParaRPr>
          </a:p>
          <a:p>
            <a:r>
              <a:rPr lang="zh-TW" altLang="en-US" dirty="0" smtClean="0">
                <a:latin typeface="+mj-ea"/>
                <a:ea typeface="+mj-ea"/>
              </a:rPr>
              <a:t>注意事項：</a:t>
            </a:r>
            <a:r>
              <a:rPr lang="zh-TW" altLang="en-US" dirty="0" smtClean="0">
                <a:solidFill>
                  <a:srgbClr val="C00000"/>
                </a:solidFill>
                <a:latin typeface="+mj-ea"/>
                <a:ea typeface="+mj-ea"/>
              </a:rPr>
              <a:t>申請書正副本抄送對象</a:t>
            </a:r>
            <a:endParaRPr lang="zh-TW" altLang="en-US" dirty="0">
              <a:solidFill>
                <a:srgbClr val="C00000"/>
              </a:solidFill>
            </a:endParaRPr>
          </a:p>
        </p:txBody>
      </p:sp>
      <p:sp>
        <p:nvSpPr>
          <p:cNvPr id="4" name="投影片編號版面配置區 3"/>
          <p:cNvSpPr>
            <a:spLocks noGrp="1"/>
          </p:cNvSpPr>
          <p:nvPr>
            <p:ph type="sldNum" sz="quarter" idx="12"/>
          </p:nvPr>
        </p:nvSpPr>
        <p:spPr/>
        <p:txBody>
          <a:bodyPr/>
          <a:lstStyle/>
          <a:p>
            <a:pPr>
              <a:defRPr/>
            </a:pPr>
            <a:fld id="{DA843CCF-395D-4592-A44F-E0B2C97BB9F6}" type="slidenum">
              <a:rPr lang="en-US" altLang="zh-TW" smtClean="0"/>
              <a:pPr>
                <a:defRPr/>
              </a:pPr>
              <a:t>2</a:t>
            </a:fld>
            <a:endParaRPr lang="en-US" altLang="zh-TW"/>
          </a:p>
        </p:txBody>
      </p:sp>
      <p:graphicFrame>
        <p:nvGraphicFramePr>
          <p:cNvPr id="5" name="表格 4"/>
          <p:cNvGraphicFramePr>
            <a:graphicFrameLocks noGrp="1"/>
          </p:cNvGraphicFramePr>
          <p:nvPr>
            <p:extLst>
              <p:ext uri="{D42A27DB-BD31-4B8C-83A1-F6EECF244321}">
                <p14:modId xmlns:p14="http://schemas.microsoft.com/office/powerpoint/2010/main" val="2280448948"/>
              </p:ext>
            </p:extLst>
          </p:nvPr>
        </p:nvGraphicFramePr>
        <p:xfrm>
          <a:off x="1064568" y="2852936"/>
          <a:ext cx="8136904" cy="1859280"/>
        </p:xfrm>
        <a:graphic>
          <a:graphicData uri="http://schemas.openxmlformats.org/drawingml/2006/table">
            <a:tbl>
              <a:tblPr firstRow="1" bandRow="1">
                <a:tableStyleId>{5C22544A-7EE6-4342-B048-85BDC9FD1C3A}</a:tableStyleId>
              </a:tblPr>
              <a:tblGrid>
                <a:gridCol w="2034226"/>
                <a:gridCol w="2034226"/>
                <a:gridCol w="2034226"/>
                <a:gridCol w="2034226"/>
              </a:tblGrid>
              <a:tr h="370840">
                <a:tc>
                  <a:txBody>
                    <a:bodyPr/>
                    <a:lstStyle/>
                    <a:p>
                      <a:pPr algn="ctr"/>
                      <a:r>
                        <a:rPr lang="zh-TW" altLang="en-US" sz="2400" dirty="0" smtClean="0">
                          <a:latin typeface="+mj-ea"/>
                          <a:ea typeface="+mj-ea"/>
                        </a:rPr>
                        <a:t>案件類型</a:t>
                      </a:r>
                      <a:endParaRPr lang="zh-TW" altLang="en-US" sz="2400" dirty="0">
                        <a:latin typeface="+mj-ea"/>
                        <a:ea typeface="+mj-ea"/>
                      </a:endParaRPr>
                    </a:p>
                  </a:txBody>
                  <a:tcPr anchor="ctr"/>
                </a:tc>
                <a:tc>
                  <a:txBody>
                    <a:bodyPr/>
                    <a:lstStyle/>
                    <a:p>
                      <a:pPr algn="ctr"/>
                      <a:r>
                        <a:rPr lang="zh-TW" altLang="en-US" sz="2400" dirty="0" smtClean="0">
                          <a:latin typeface="+mj-ea"/>
                          <a:ea typeface="+mj-ea"/>
                        </a:rPr>
                        <a:t>首次公開發行</a:t>
                      </a:r>
                      <a:endParaRPr lang="zh-TW" altLang="en-US" sz="2400" dirty="0">
                        <a:latin typeface="+mj-ea"/>
                        <a:ea typeface="+mj-ea"/>
                      </a:endParaRPr>
                    </a:p>
                  </a:txBody>
                  <a:tcPr anchor="ctr"/>
                </a:tc>
                <a:tc>
                  <a:txBody>
                    <a:bodyPr/>
                    <a:lstStyle/>
                    <a:p>
                      <a:pPr algn="ctr"/>
                      <a:r>
                        <a:rPr lang="zh-TW" altLang="en-US" sz="2400" dirty="0" smtClean="0">
                          <a:latin typeface="+mj-ea"/>
                          <a:ea typeface="+mj-ea"/>
                        </a:rPr>
                        <a:t>補辦公開發行併送增資案件</a:t>
                      </a:r>
                      <a:endParaRPr lang="zh-TW" altLang="en-US" sz="2400" dirty="0">
                        <a:latin typeface="+mj-ea"/>
                        <a:ea typeface="+mj-ea"/>
                      </a:endParaRPr>
                    </a:p>
                  </a:txBody>
                  <a:tcPr anchor="ctr"/>
                </a:tc>
                <a:tc>
                  <a:txBody>
                    <a:bodyPr/>
                    <a:lstStyle/>
                    <a:p>
                      <a:pPr algn="ctr"/>
                      <a:r>
                        <a:rPr lang="en-US" altLang="zh-TW" sz="2400" dirty="0" smtClean="0">
                          <a:latin typeface="+mj-ea"/>
                          <a:ea typeface="+mj-ea"/>
                        </a:rPr>
                        <a:t>IPO</a:t>
                      </a:r>
                    </a:p>
                    <a:p>
                      <a:pPr algn="ctr"/>
                      <a:r>
                        <a:rPr lang="zh-TW" altLang="en-US" sz="2400" dirty="0" smtClean="0">
                          <a:latin typeface="+mj-ea"/>
                          <a:ea typeface="+mj-ea"/>
                        </a:rPr>
                        <a:t>現金增資案</a:t>
                      </a:r>
                      <a:endParaRPr lang="zh-TW" altLang="en-US" sz="2400" dirty="0">
                        <a:latin typeface="+mj-ea"/>
                        <a:ea typeface="+mj-ea"/>
                      </a:endParaRPr>
                    </a:p>
                  </a:txBody>
                  <a:tcPr anchor="ctr"/>
                </a:tc>
              </a:tr>
              <a:tr h="370840">
                <a:tc>
                  <a:txBody>
                    <a:bodyPr/>
                    <a:lstStyle/>
                    <a:p>
                      <a:pPr algn="ctr"/>
                      <a:r>
                        <a:rPr lang="zh-TW" altLang="en-US" sz="2400" dirty="0" smtClean="0">
                          <a:latin typeface="+mj-ea"/>
                          <a:ea typeface="+mj-ea"/>
                        </a:rPr>
                        <a:t>本國</a:t>
                      </a:r>
                      <a:endParaRPr lang="zh-TW" altLang="en-US" sz="2400" dirty="0">
                        <a:latin typeface="+mj-ea"/>
                        <a:ea typeface="+mj-ea"/>
                      </a:endParaRPr>
                    </a:p>
                  </a:txBody>
                  <a:tcPr anchor="ctr"/>
                </a:tc>
                <a:tc>
                  <a:txBody>
                    <a:bodyPr/>
                    <a:lstStyle/>
                    <a:p>
                      <a:pPr algn="ctr"/>
                      <a:r>
                        <a:rPr lang="zh-TW" altLang="en-US" sz="2800" b="1" dirty="0" smtClean="0">
                          <a:latin typeface="+mj-ea"/>
                          <a:ea typeface="+mj-ea"/>
                        </a:rPr>
                        <a:t>ˇ</a:t>
                      </a:r>
                      <a:endParaRPr lang="zh-TW" altLang="en-US" sz="2800" b="1" dirty="0">
                        <a:latin typeface="+mj-ea"/>
                        <a:ea typeface="+mj-ea"/>
                      </a:endParaRPr>
                    </a:p>
                  </a:txBody>
                  <a:tcPr anchor="ctr"/>
                </a:tc>
                <a:tc>
                  <a:txBody>
                    <a:bodyPr/>
                    <a:lstStyle/>
                    <a:p>
                      <a:pPr algn="ctr"/>
                      <a:r>
                        <a:rPr lang="zh-TW" altLang="en-US" sz="2800" b="1" smtClean="0">
                          <a:latin typeface="+mj-ea"/>
                          <a:ea typeface="+mj-ea"/>
                        </a:rPr>
                        <a:t>ˇ</a:t>
                      </a:r>
                      <a:endParaRPr lang="zh-TW" altLang="en-US" sz="2800" b="1" dirty="0">
                        <a:latin typeface="+mj-ea"/>
                        <a:ea typeface="+mj-ea"/>
                      </a:endParaRPr>
                    </a:p>
                  </a:txBody>
                  <a:tcPr anchor="ctr"/>
                </a:tc>
                <a:tc>
                  <a:txBody>
                    <a:bodyPr/>
                    <a:lstStyle/>
                    <a:p>
                      <a:pPr algn="ctr"/>
                      <a:r>
                        <a:rPr lang="zh-TW" altLang="en-US" sz="2800" b="1" smtClean="0">
                          <a:latin typeface="+mj-ea"/>
                          <a:ea typeface="+mj-ea"/>
                        </a:rPr>
                        <a:t>ˇ</a:t>
                      </a:r>
                      <a:endParaRPr lang="zh-TW" altLang="en-US" sz="2800" b="1" dirty="0">
                        <a:latin typeface="+mj-ea"/>
                        <a:ea typeface="+mj-ea"/>
                      </a:endParaRPr>
                    </a:p>
                  </a:txBody>
                  <a:tcPr anchor="ctr"/>
                </a:tc>
              </a:tr>
              <a:tr h="370840">
                <a:tc>
                  <a:txBody>
                    <a:bodyPr/>
                    <a:lstStyle/>
                    <a:p>
                      <a:pPr algn="ctr"/>
                      <a:r>
                        <a:rPr lang="zh-TW" altLang="en-US" sz="2400" dirty="0" smtClean="0">
                          <a:latin typeface="+mj-ea"/>
                          <a:ea typeface="+mj-ea"/>
                        </a:rPr>
                        <a:t>外國</a:t>
                      </a:r>
                      <a:endParaRPr lang="zh-TW" altLang="en-US" sz="2400" dirty="0">
                        <a:latin typeface="+mj-ea"/>
                        <a:ea typeface="+mj-ea"/>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400" b="1" kern="1200" dirty="0" smtClean="0">
                          <a:solidFill>
                            <a:schemeClr val="dk1"/>
                          </a:solidFill>
                          <a:latin typeface="+mj-ea"/>
                          <a:ea typeface="+mn-ea"/>
                          <a:cs typeface="+mn-cs"/>
                        </a:rPr>
                        <a:t>ˇ</a:t>
                      </a:r>
                    </a:p>
                  </a:txBody>
                  <a:tcPr anchor="ctr"/>
                </a:tc>
                <a:tc>
                  <a:txBody>
                    <a:bodyPr/>
                    <a:lstStyle/>
                    <a:p>
                      <a:pPr algn="ctr"/>
                      <a:endParaRPr lang="zh-TW" altLang="en-US" sz="2800" b="1" dirty="0">
                        <a:latin typeface="+mj-ea"/>
                        <a:ea typeface="+mj-ea"/>
                      </a:endParaRPr>
                    </a:p>
                  </a:txBody>
                  <a:tcPr anchor="ctr"/>
                </a:tc>
                <a:tc>
                  <a:txBody>
                    <a:bodyPr/>
                    <a:lstStyle/>
                    <a:p>
                      <a:pPr algn="ctr"/>
                      <a:r>
                        <a:rPr lang="zh-TW" altLang="en-US" sz="2800" b="1" dirty="0" smtClean="0">
                          <a:latin typeface="+mj-ea"/>
                          <a:ea typeface="+mj-ea"/>
                        </a:rPr>
                        <a:t>ˇ</a:t>
                      </a:r>
                      <a:endParaRPr lang="zh-TW" altLang="en-US" sz="2800" b="1" dirty="0">
                        <a:latin typeface="+mj-ea"/>
                        <a:ea typeface="+mj-ea"/>
                      </a:endParaRPr>
                    </a:p>
                  </a:txBody>
                  <a:tcPr anchor="ctr"/>
                </a:tc>
              </a:tr>
            </a:tbl>
          </a:graphicData>
        </a:graphic>
      </p:graphicFrame>
      <p:sp>
        <p:nvSpPr>
          <p:cNvPr id="6" name="文字方塊 5"/>
          <p:cNvSpPr txBox="1"/>
          <p:nvPr/>
        </p:nvSpPr>
        <p:spPr>
          <a:xfrm>
            <a:off x="557952" y="5757292"/>
            <a:ext cx="9102354" cy="830997"/>
          </a:xfrm>
          <a:prstGeom prst="rect">
            <a:avLst/>
          </a:prstGeom>
          <a:noFill/>
        </p:spPr>
        <p:txBody>
          <a:bodyPr wrap="square" rtlCol="0">
            <a:spAutoFit/>
          </a:bodyPr>
          <a:lstStyle/>
          <a:p>
            <a:r>
              <a:rPr lang="en-US" altLang="zh-TW" sz="2400" b="1" dirty="0" smtClean="0">
                <a:solidFill>
                  <a:srgbClr val="000099"/>
                </a:solidFill>
                <a:effectLst>
                  <a:outerShdw blurRad="38100" dist="38100" dir="2700000" algn="tl">
                    <a:srgbClr val="000000">
                      <a:alpha val="43137"/>
                    </a:srgbClr>
                  </a:outerShdw>
                </a:effectLst>
                <a:latin typeface="+mj-ea"/>
                <a:ea typeface="+mj-ea"/>
              </a:rPr>
              <a:t>§</a:t>
            </a:r>
            <a:r>
              <a:rPr lang="zh-TW" altLang="en-US" sz="2400" b="1" dirty="0" smtClean="0">
                <a:solidFill>
                  <a:srgbClr val="000099"/>
                </a:solidFill>
                <a:effectLst>
                  <a:outerShdw blurRad="38100" dist="38100" dir="2700000" algn="tl">
                    <a:srgbClr val="000000">
                      <a:alpha val="43137"/>
                    </a:srgbClr>
                  </a:outerShdw>
                </a:effectLst>
                <a:latin typeface="+mj-ea"/>
                <a:ea typeface="+mj-ea"/>
              </a:rPr>
              <a:t> 本中心受託</a:t>
            </a:r>
            <a:r>
              <a:rPr lang="zh-TW" altLang="en-US" sz="2400" b="1" dirty="0" smtClean="0">
                <a:solidFill>
                  <a:srgbClr val="000099"/>
                </a:solidFill>
                <a:effectLst>
                  <a:outerShdw blurRad="38100" dist="38100" dir="2700000" algn="tl">
                    <a:srgbClr val="000000">
                      <a:alpha val="43137"/>
                    </a:srgbClr>
                  </a:outerShdw>
                </a:effectLst>
                <a:latin typeface="+mj-ea"/>
                <a:ea typeface="+mj-ea"/>
              </a:rPr>
              <a:t>辦理</a:t>
            </a:r>
            <a:r>
              <a:rPr lang="zh-TW" altLang="zh-TW" sz="2400" b="1" dirty="0">
                <a:solidFill>
                  <a:srgbClr val="000099"/>
                </a:solidFill>
                <a:effectLst>
                  <a:outerShdw blurRad="38100" dist="38100" dir="2700000" algn="tl">
                    <a:srgbClr val="000000">
                      <a:alpha val="43137"/>
                    </a:srgbClr>
                  </a:outerShdw>
                </a:effectLst>
                <a:latin typeface="+mj-ea"/>
                <a:ea typeface="+mj-ea"/>
              </a:rPr>
              <a:t>本國及外國發行人募集與發行有價證券申報案件規定</a:t>
            </a:r>
            <a:r>
              <a:rPr lang="zh-TW" altLang="en-US" sz="2400" b="1" dirty="0">
                <a:solidFill>
                  <a:srgbClr val="000099"/>
                </a:solidFill>
                <a:effectLst>
                  <a:outerShdw blurRad="38100" dist="38100" dir="2700000" algn="tl">
                    <a:srgbClr val="000000">
                      <a:alpha val="43137"/>
                    </a:srgbClr>
                  </a:outerShdw>
                </a:effectLst>
                <a:latin typeface="+mj-ea"/>
                <a:ea typeface="+mj-ea"/>
              </a:rPr>
              <a:t>草案（報局核定</a:t>
            </a:r>
            <a:r>
              <a:rPr lang="zh-TW" altLang="en-US" sz="2400" b="1" dirty="0" smtClean="0">
                <a:solidFill>
                  <a:srgbClr val="000099"/>
                </a:solidFill>
                <a:effectLst>
                  <a:outerShdw blurRad="38100" dist="38100" dir="2700000" algn="tl">
                    <a:srgbClr val="000000">
                      <a:alpha val="43137"/>
                    </a:srgbClr>
                  </a:outerShdw>
                </a:effectLst>
                <a:latin typeface="+mj-ea"/>
                <a:ea typeface="+mj-ea"/>
              </a:rPr>
              <a:t>中）</a:t>
            </a:r>
            <a:endParaRPr lang="zh-TW" altLang="en-US" sz="2400" b="1" dirty="0">
              <a:solidFill>
                <a:srgbClr val="000099"/>
              </a:solidFill>
              <a:effectLst>
                <a:outerShdw blurRad="38100" dist="38100" dir="2700000" algn="tl">
                  <a:srgbClr val="000000">
                    <a:alpha val="43137"/>
                  </a:srgbClr>
                </a:outerShdw>
              </a:effectLst>
              <a:latin typeface="+mj-ea"/>
              <a:ea typeface="+mj-ea"/>
            </a:endParaRPr>
          </a:p>
        </p:txBody>
      </p:sp>
    </p:spTree>
    <p:extLst>
      <p:ext uri="{BB962C8B-B14F-4D97-AF65-F5344CB8AC3E}">
        <p14:creationId xmlns:p14="http://schemas.microsoft.com/office/powerpoint/2010/main" val="8229713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76536" y="461799"/>
            <a:ext cx="8280920" cy="725488"/>
          </a:xfrm>
        </p:spPr>
        <p:txBody>
          <a:bodyPr anchor="ctr">
            <a:noAutofit/>
          </a:bodyPr>
          <a:lstStyle/>
          <a:p>
            <a:pPr marL="982663" indent="-982663" algn="ctr">
              <a:defRPr/>
            </a:pPr>
            <a:r>
              <a:rPr lang="zh-TW" altLang="en-US" b="1" dirty="0" smtClean="0">
                <a:solidFill>
                  <a:srgbClr val="C00000"/>
                </a:solidFill>
              </a:rPr>
              <a:t>支付</a:t>
            </a:r>
            <a:r>
              <a:rPr lang="zh-TW" altLang="en-US" b="1" dirty="0">
                <a:solidFill>
                  <a:srgbClr val="C00000"/>
                </a:solidFill>
              </a:rPr>
              <a:t>佣金相關管理機制</a:t>
            </a:r>
          </a:p>
        </p:txBody>
      </p:sp>
      <p:sp>
        <p:nvSpPr>
          <p:cNvPr id="96259" name="投影片編號版面配置區 3"/>
          <p:cNvSpPr>
            <a:spLocks noGrp="1"/>
          </p:cNvSpPr>
          <p:nvPr>
            <p:ph type="sldNum" sz="quarter" idx="12"/>
          </p:nvPr>
        </p:nvSpPr>
        <p:spPr bwMode="auto">
          <a:xfrm>
            <a:off x="7257256" y="6381328"/>
            <a:ext cx="2146300" cy="365760"/>
          </a:xfrm>
          <a:noFill/>
          <a:ln>
            <a:miter lim="800000"/>
            <a:headEnd/>
            <a:tailEnd/>
          </a:ln>
        </p:spPr>
        <p:txBody>
          <a:bodyPr/>
          <a:lstStyle/>
          <a:p>
            <a:fld id="{AD883B99-5657-44DE-ACA8-D485D15C2755}" type="slidenum">
              <a:rPr lang="zh-TW" altLang="en-US" smtClean="0"/>
              <a:pPr/>
              <a:t>20</a:t>
            </a:fld>
            <a:endParaRPr lang="zh-TW" altLang="en-US" smtClean="0"/>
          </a:p>
        </p:txBody>
      </p:sp>
      <p:sp>
        <p:nvSpPr>
          <p:cNvPr id="7" name="圓角矩形 7"/>
          <p:cNvSpPr>
            <a:spLocks noChangeArrowheads="1"/>
          </p:cNvSpPr>
          <p:nvPr/>
        </p:nvSpPr>
        <p:spPr bwMode="auto">
          <a:xfrm>
            <a:off x="848544" y="1196752"/>
            <a:ext cx="8255731" cy="1656184"/>
          </a:xfrm>
          <a:prstGeom prst="roundRect">
            <a:avLst>
              <a:gd name="adj" fmla="val 16667"/>
            </a:avLst>
          </a:prstGeom>
          <a:solidFill>
            <a:schemeClr val="accent4">
              <a:lumMod val="60000"/>
              <a:lumOff val="40000"/>
            </a:schemeClr>
          </a:solidFill>
          <a:ln>
            <a:headEnd/>
            <a:tailEnd/>
          </a:ln>
        </p:spPr>
        <p:style>
          <a:lnRef idx="1">
            <a:schemeClr val="accent4"/>
          </a:lnRef>
          <a:fillRef idx="2">
            <a:schemeClr val="accent4"/>
          </a:fillRef>
          <a:effectRef idx="1">
            <a:schemeClr val="accent4"/>
          </a:effectRef>
          <a:fontRef idx="minor">
            <a:schemeClr val="dk1"/>
          </a:fontRef>
        </p:style>
        <p:txBody>
          <a:bodyPr/>
          <a:lstStyle/>
          <a:p>
            <a:pPr algn="ctr">
              <a:defRPr/>
            </a:pPr>
            <a:r>
              <a:rPr kumimoji="0" lang="zh-TW" altLang="en-US" sz="2000" u="sng" dirty="0">
                <a:solidFill>
                  <a:prstClr val="black"/>
                </a:solidFill>
                <a:latin typeface="標楷體" pitchFamily="65" charset="-120"/>
                <a:ea typeface="標楷體" pitchFamily="65" charset="-120"/>
              </a:rPr>
              <a:t>問題</a:t>
            </a:r>
            <a:endParaRPr lang="en-US" altLang="zh-TW" sz="2000" dirty="0">
              <a:latin typeface="標楷體" pitchFamily="65" charset="-120"/>
              <a:ea typeface="標楷體" pitchFamily="65" charset="-120"/>
            </a:endParaRPr>
          </a:p>
          <a:p>
            <a:pPr>
              <a:defRPr/>
            </a:pPr>
            <a:r>
              <a:rPr lang="zh-TW" altLang="zh-TW" sz="2000" dirty="0">
                <a:latin typeface="標楷體" pitchFamily="65" charset="-120"/>
                <a:ea typeface="標楷體" pitchFamily="65" charset="-120"/>
              </a:rPr>
              <a:t>申請公司</a:t>
            </a:r>
            <a:r>
              <a:rPr lang="zh-TW" altLang="en-US" sz="2000" dirty="0">
                <a:latin typeface="標楷體" pitchFamily="65" charset="-120"/>
                <a:ea typeface="標楷體" pitchFamily="65" charset="-120"/>
              </a:rPr>
              <a:t>直接支付佣金予重要客戶之高階主管，未與佣金收受者簽訂佣金合約，除佣金真實去向無法確定外，公司內部亦未訂定相關管理辦法，內控作業顯有缺失，且似有違反誠信經營守則之情事，另會計師亦未</a:t>
            </a:r>
            <a:r>
              <a:rPr lang="zh-TW" altLang="en-US" sz="2000" dirty="0">
                <a:latin typeface="Times New Roman" pitchFamily="18" charset="0"/>
                <a:ea typeface="標楷體" pitchFamily="65" charset="-120"/>
                <a:cs typeface="Times New Roman" pitchFamily="18" charset="0"/>
              </a:rPr>
              <a:t>針對佣金科目進行查核</a:t>
            </a:r>
            <a:r>
              <a:rPr lang="zh-TW" altLang="en-US" sz="2000" dirty="0">
                <a:latin typeface="標楷體" pitchFamily="65" charset="-120"/>
                <a:ea typeface="標楷體" pitchFamily="65" charset="-120"/>
              </a:rPr>
              <a:t>。</a:t>
            </a:r>
          </a:p>
        </p:txBody>
      </p:sp>
      <p:sp>
        <p:nvSpPr>
          <p:cNvPr id="96263" name="向下箭號 9"/>
          <p:cNvSpPr>
            <a:spLocks noChangeArrowheads="1"/>
          </p:cNvSpPr>
          <p:nvPr/>
        </p:nvSpPr>
        <p:spPr bwMode="auto">
          <a:xfrm>
            <a:off x="3746501" y="3571877"/>
            <a:ext cx="3043238" cy="504825"/>
          </a:xfrm>
          <a:prstGeom prst="downArrow">
            <a:avLst>
              <a:gd name="adj1" fmla="val 50000"/>
              <a:gd name="adj2" fmla="val 50000"/>
            </a:avLst>
          </a:prstGeom>
          <a:solidFill>
            <a:schemeClr val="bg2"/>
          </a:solidFill>
          <a:ln w="9525" algn="ctr">
            <a:solidFill>
              <a:schemeClr val="tx1"/>
            </a:solidFill>
            <a:miter lim="800000"/>
            <a:headEnd/>
            <a:tailEnd/>
          </a:ln>
        </p:spPr>
        <p:txBody>
          <a:bodyPr wrap="none"/>
          <a:lstStyle/>
          <a:p>
            <a:pPr algn="ctr"/>
            <a:r>
              <a:rPr lang="zh-TW" altLang="en-US" sz="1800" b="1">
                <a:latin typeface="標楷體" pitchFamily="65" charset="-120"/>
                <a:ea typeface="標楷體" pitchFamily="65" charset="-120"/>
              </a:rPr>
              <a:t>審查重點</a:t>
            </a:r>
          </a:p>
        </p:txBody>
      </p:sp>
      <p:sp>
        <p:nvSpPr>
          <p:cNvPr id="9" name="圓角矩形 8"/>
          <p:cNvSpPr/>
          <p:nvPr/>
        </p:nvSpPr>
        <p:spPr bwMode="auto">
          <a:xfrm>
            <a:off x="784439" y="3409484"/>
            <a:ext cx="8424936" cy="2971844"/>
          </a:xfrm>
          <a:prstGeom prst="roundRect">
            <a:avLst>
              <a:gd name="adj"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lstStyle/>
          <a:p>
            <a:pPr algn="ctr">
              <a:defRPr/>
            </a:pPr>
            <a:r>
              <a:rPr lang="zh-TW" altLang="en-US" sz="2200" u="sng" dirty="0">
                <a:solidFill>
                  <a:schemeClr val="tx1"/>
                </a:solidFill>
                <a:latin typeface="標楷體" pitchFamily="65" charset="-120"/>
                <a:ea typeface="標楷體" pitchFamily="65" charset="-120"/>
              </a:rPr>
              <a:t>評估重點</a:t>
            </a:r>
            <a:endParaRPr lang="en-US" altLang="zh-TW" sz="2200" u="sng" dirty="0">
              <a:solidFill>
                <a:schemeClr val="tx1"/>
              </a:solidFill>
              <a:latin typeface="標楷體" pitchFamily="65" charset="-120"/>
              <a:ea typeface="標楷體" pitchFamily="65" charset="-120"/>
            </a:endParaRPr>
          </a:p>
          <a:p>
            <a:pPr marL="177800" indent="-177800">
              <a:defRPr/>
            </a:pPr>
            <a:r>
              <a:rPr lang="en-US" altLang="zh-TW" sz="2000" dirty="0">
                <a:solidFill>
                  <a:schemeClr val="tx1"/>
                </a:solidFill>
                <a:latin typeface="標楷體" panose="03000509000000000000" pitchFamily="65" charset="-120"/>
                <a:ea typeface="標楷體" panose="03000509000000000000" pitchFamily="65" charset="-120"/>
              </a:rPr>
              <a:t>1.</a:t>
            </a:r>
            <a:r>
              <a:rPr lang="zh-TW" altLang="en-US" sz="2000" dirty="0">
                <a:solidFill>
                  <a:schemeClr val="tx1"/>
                </a:solidFill>
                <a:latin typeface="標楷體" panose="03000509000000000000" pitchFamily="65" charset="-120"/>
                <a:ea typeface="標楷體" panose="03000509000000000000" pitchFamily="65" charset="-120"/>
              </a:rPr>
              <a:t>瞭解公司是否訂定佣金作業辦法及落實執行。</a:t>
            </a:r>
            <a:endParaRPr lang="en-US" altLang="zh-TW" sz="2000" dirty="0">
              <a:solidFill>
                <a:schemeClr val="tx1"/>
              </a:solidFill>
              <a:latin typeface="標楷體" panose="03000509000000000000" pitchFamily="65" charset="-120"/>
              <a:ea typeface="標楷體" panose="03000509000000000000" pitchFamily="65" charset="-120"/>
            </a:endParaRPr>
          </a:p>
          <a:p>
            <a:pPr marL="177800" indent="-177800">
              <a:defRPr/>
            </a:pPr>
            <a:r>
              <a:rPr lang="en-US" altLang="zh-TW" sz="2000" dirty="0">
                <a:solidFill>
                  <a:schemeClr val="tx1"/>
                </a:solidFill>
                <a:latin typeface="標楷體" panose="03000509000000000000" pitchFamily="65" charset="-120"/>
                <a:ea typeface="標楷體" panose="03000509000000000000" pitchFamily="65" charset="-120"/>
              </a:rPr>
              <a:t>2.</a:t>
            </a:r>
            <a:r>
              <a:rPr lang="zh-TW" altLang="en-US" sz="2000" dirty="0">
                <a:solidFill>
                  <a:schemeClr val="tx1"/>
                </a:solidFill>
                <a:latin typeface="標楷體" panose="03000509000000000000" pitchFamily="65" charset="-120"/>
                <a:ea typeface="標楷體" panose="03000509000000000000" pitchFamily="65" charset="-120"/>
              </a:rPr>
              <a:t>瞭解佣金收受者之背景，若收受者為客戶主管，則需評估申請公司是否有違反誠信經營守則之情事。</a:t>
            </a:r>
            <a:endParaRPr lang="en-US" altLang="zh-TW" sz="2000" dirty="0">
              <a:solidFill>
                <a:schemeClr val="tx1"/>
              </a:solidFill>
              <a:latin typeface="標楷體" panose="03000509000000000000" pitchFamily="65" charset="-120"/>
              <a:ea typeface="標楷體" panose="03000509000000000000" pitchFamily="65" charset="-120"/>
            </a:endParaRPr>
          </a:p>
          <a:p>
            <a:pPr marL="177800" indent="-177800">
              <a:defRPr/>
            </a:pPr>
            <a:r>
              <a:rPr lang="en-US" altLang="zh-TW" sz="2000" dirty="0">
                <a:solidFill>
                  <a:schemeClr val="tx1"/>
                </a:solidFill>
                <a:latin typeface="標楷體" panose="03000509000000000000" pitchFamily="65" charset="-120"/>
                <a:ea typeface="標楷體" panose="03000509000000000000" pitchFamily="65" charset="-120"/>
              </a:rPr>
              <a:t>3.</a:t>
            </a:r>
            <a:r>
              <a:rPr lang="zh-TW" altLang="en-US" sz="2000" dirty="0">
                <a:solidFill>
                  <a:schemeClr val="tx1"/>
                </a:solidFill>
                <a:latin typeface="標楷體" panose="03000509000000000000" pitchFamily="65" charset="-120"/>
                <a:ea typeface="標楷體" panose="03000509000000000000" pitchFamily="65" charset="-120"/>
              </a:rPr>
              <a:t>會計師及券商應針對佣金科目採行必要之查核程序。</a:t>
            </a:r>
            <a:endParaRPr lang="en-US" altLang="zh-TW" sz="2000" dirty="0">
              <a:solidFill>
                <a:schemeClr val="tx1"/>
              </a:solidFill>
              <a:latin typeface="標楷體" panose="03000509000000000000" pitchFamily="65" charset="-120"/>
              <a:ea typeface="標楷體" panose="03000509000000000000" pitchFamily="65" charset="-120"/>
            </a:endParaRPr>
          </a:p>
          <a:p>
            <a:pPr marL="177800" indent="-177800">
              <a:defRPr/>
            </a:pPr>
            <a:r>
              <a:rPr lang="en-US" altLang="zh-TW" sz="2000" dirty="0">
                <a:solidFill>
                  <a:schemeClr val="tx1"/>
                </a:solidFill>
                <a:latin typeface="標楷體" panose="03000509000000000000" pitchFamily="65" charset="-120"/>
                <a:ea typeface="標楷體" panose="03000509000000000000" pitchFamily="65" charset="-120"/>
              </a:rPr>
              <a:t>4.</a:t>
            </a:r>
            <a:r>
              <a:rPr lang="zh-TW" altLang="en-US" sz="2000" dirty="0">
                <a:solidFill>
                  <a:srgbClr val="FF0000"/>
                </a:solidFill>
                <a:latin typeface="標楷體" panose="03000509000000000000" pitchFamily="65" charset="-120"/>
                <a:ea typeface="標楷體" panose="03000509000000000000" pitchFamily="65" charset="-120"/>
              </a:rPr>
              <a:t>瞭解公司與佣金收受者是否訂定佣金合約，規範支付條件等事項。</a:t>
            </a:r>
            <a:endParaRPr lang="en-US" altLang="zh-TW" sz="2000" dirty="0">
              <a:solidFill>
                <a:srgbClr val="FF0000"/>
              </a:solidFill>
              <a:latin typeface="標楷體" panose="03000509000000000000" pitchFamily="65" charset="-120"/>
              <a:ea typeface="標楷體" panose="03000509000000000000" pitchFamily="65" charset="-120"/>
            </a:endParaRPr>
          </a:p>
          <a:p>
            <a:pPr marL="177800" indent="-177800">
              <a:defRPr/>
            </a:pPr>
            <a:r>
              <a:rPr lang="en-US" altLang="zh-TW" sz="2000" dirty="0">
                <a:solidFill>
                  <a:srgbClr val="FF0000"/>
                </a:solidFill>
                <a:latin typeface="標楷體" panose="03000509000000000000" pitchFamily="65" charset="-120"/>
                <a:ea typeface="標楷體" panose="03000509000000000000" pitchFamily="65" charset="-120"/>
              </a:rPr>
              <a:t>5.</a:t>
            </a:r>
            <a:r>
              <a:rPr lang="zh-TW" altLang="en-US" sz="2000" dirty="0">
                <a:solidFill>
                  <a:srgbClr val="FF0000"/>
                </a:solidFill>
                <a:latin typeface="標楷體" panose="03000509000000000000" pitchFamily="65" charset="-120"/>
                <a:ea typeface="標楷體" panose="03000509000000000000" pitchFamily="65" charset="-120"/>
              </a:rPr>
              <a:t>瞭解佣金支付對營收之貢獻，據以評估支付金額之必要性及合理性，並參酌同業情形綜合研判。</a:t>
            </a:r>
          </a:p>
          <a:p>
            <a:pPr>
              <a:defRPr/>
            </a:pPr>
            <a:endParaRPr lang="en-US" altLang="zh-TW" sz="2000" dirty="0">
              <a:latin typeface="Times New Roman" pitchFamily="18" charset="0"/>
              <a:ea typeface="標楷體" pitchFamily="65" charset="-120"/>
              <a:cs typeface="Times New Roman" pitchFamily="18" charset="0"/>
            </a:endParaRPr>
          </a:p>
        </p:txBody>
      </p:sp>
      <p:sp>
        <p:nvSpPr>
          <p:cNvPr id="8" name="向左箭號 7"/>
          <p:cNvSpPr/>
          <p:nvPr/>
        </p:nvSpPr>
        <p:spPr>
          <a:xfrm rot="16200861">
            <a:off x="4615488" y="2826036"/>
            <a:ext cx="647700" cy="701675"/>
          </a:xfrm>
          <a:prstGeom prst="leftArrow">
            <a:avLst>
              <a:gd name="adj1" fmla="val 60000"/>
              <a:gd name="adj2" fmla="val 50000"/>
            </a:avLst>
          </a:prstGeom>
        </p:spPr>
        <p:style>
          <a:lnRef idx="2">
            <a:schemeClr val="accent4">
              <a:shade val="50000"/>
            </a:schemeClr>
          </a:lnRef>
          <a:fillRef idx="1">
            <a:schemeClr val="accent4"/>
          </a:fillRef>
          <a:effectRef idx="0">
            <a:schemeClr val="accent4"/>
          </a:effectRef>
          <a:fontRef idx="minor">
            <a:schemeClr val="lt1"/>
          </a:fontRef>
        </p:style>
      </p:sp>
    </p:spTree>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43171" y="333654"/>
            <a:ext cx="8469313" cy="782216"/>
          </a:xfrm>
        </p:spPr>
        <p:txBody>
          <a:bodyPr anchor="ctr">
            <a:normAutofit/>
          </a:bodyPr>
          <a:lstStyle/>
          <a:p>
            <a:pPr marL="982663" indent="-982663" algn="ctr">
              <a:defRPr/>
            </a:pPr>
            <a:r>
              <a:rPr lang="zh-TW" altLang="en-US" b="1" dirty="0" smtClean="0">
                <a:solidFill>
                  <a:srgbClr val="C00000"/>
                </a:solidFill>
              </a:rPr>
              <a:t>公司</a:t>
            </a:r>
            <a:r>
              <a:rPr lang="zh-TW" altLang="en-US" b="1" dirty="0">
                <a:solidFill>
                  <a:srgbClr val="C00000"/>
                </a:solidFill>
              </a:rPr>
              <a:t>使用私人帳戶交易</a:t>
            </a:r>
          </a:p>
        </p:txBody>
      </p:sp>
      <p:sp>
        <p:nvSpPr>
          <p:cNvPr id="97283" name="投影片編號版面配置區 3"/>
          <p:cNvSpPr>
            <a:spLocks noGrp="1"/>
          </p:cNvSpPr>
          <p:nvPr>
            <p:ph type="sldNum" sz="quarter" idx="12"/>
          </p:nvPr>
        </p:nvSpPr>
        <p:spPr bwMode="auto">
          <a:xfrm>
            <a:off x="7257256" y="6381328"/>
            <a:ext cx="2146300" cy="365760"/>
          </a:xfrm>
          <a:noFill/>
          <a:ln>
            <a:miter lim="800000"/>
            <a:headEnd/>
            <a:tailEnd/>
          </a:ln>
        </p:spPr>
        <p:txBody>
          <a:bodyPr/>
          <a:lstStyle/>
          <a:p>
            <a:fld id="{F7AF6FAA-3685-47BD-952C-0C097ABD72E8}" type="slidenum">
              <a:rPr lang="zh-TW" altLang="en-US" smtClean="0"/>
              <a:pPr/>
              <a:t>21</a:t>
            </a:fld>
            <a:endParaRPr lang="zh-TW" altLang="en-US" smtClean="0"/>
          </a:p>
        </p:txBody>
      </p:sp>
      <p:graphicFrame>
        <p:nvGraphicFramePr>
          <p:cNvPr id="5" name="內容版面配置區 4"/>
          <p:cNvGraphicFramePr>
            <a:graphicFrameLocks noGrp="1"/>
          </p:cNvGraphicFramePr>
          <p:nvPr>
            <p:ph sz="quarter" idx="1"/>
          </p:nvPr>
        </p:nvGraphicFramePr>
        <p:xfrm>
          <a:off x="1554692" y="1447800"/>
          <a:ext cx="8124296"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97285" name="群組 5"/>
          <p:cNvGrpSpPr>
            <a:grpSpLocks/>
          </p:cNvGrpSpPr>
          <p:nvPr/>
        </p:nvGrpSpPr>
        <p:grpSpPr bwMode="auto">
          <a:xfrm>
            <a:off x="776536" y="1144589"/>
            <a:ext cx="8002587" cy="1063625"/>
            <a:chOff x="311747" y="-167815"/>
            <a:chExt cx="8002926" cy="1063131"/>
          </a:xfrm>
          <a:solidFill>
            <a:schemeClr val="accent4">
              <a:lumMod val="60000"/>
              <a:lumOff val="40000"/>
            </a:schemeClr>
          </a:solidFill>
        </p:grpSpPr>
        <p:sp>
          <p:nvSpPr>
            <p:cNvPr id="8" name="流程圖: 替代處理程序 7"/>
            <p:cNvSpPr/>
            <p:nvPr/>
          </p:nvSpPr>
          <p:spPr>
            <a:xfrm>
              <a:off x="311747" y="-167815"/>
              <a:ext cx="8002926" cy="1063131"/>
            </a:xfrm>
            <a:prstGeom prst="flowChartAlternateProcess">
              <a:avLst/>
            </a:prstGeom>
            <a:grpFill/>
          </p:spPr>
          <p:style>
            <a:lnRef idx="1">
              <a:schemeClr val="accent4"/>
            </a:lnRef>
            <a:fillRef idx="2">
              <a:schemeClr val="accent4"/>
            </a:fillRef>
            <a:effectRef idx="1">
              <a:schemeClr val="accent4"/>
            </a:effectRef>
            <a:fontRef idx="minor">
              <a:schemeClr val="dk1"/>
            </a:fontRef>
          </p:style>
        </p:sp>
        <p:sp>
          <p:nvSpPr>
            <p:cNvPr id="9" name="流程圖: 替代處理程序 4"/>
            <p:cNvSpPr/>
            <p:nvPr/>
          </p:nvSpPr>
          <p:spPr>
            <a:xfrm>
              <a:off x="364136" y="-115451"/>
              <a:ext cx="7898148" cy="958405"/>
            </a:xfrm>
            <a:prstGeom prst="rect">
              <a:avLst/>
            </a:prstGeom>
            <a:grpFill/>
          </p:spPr>
          <p:style>
            <a:lnRef idx="0">
              <a:scrgbClr r="0" g="0" b="0"/>
            </a:lnRef>
            <a:fillRef idx="0">
              <a:scrgbClr r="0" g="0" b="0"/>
            </a:fillRef>
            <a:effectRef idx="0">
              <a:scrgbClr r="0" g="0" b="0"/>
            </a:effectRef>
            <a:fontRef idx="minor">
              <a:schemeClr val="dk1"/>
            </a:fontRef>
          </p:style>
          <p:txBody>
            <a:bodyPr lIns="38100" tIns="38100" rIns="38100" bIns="38100" spcCol="1270" anchor="ctr"/>
            <a:lstStyle/>
            <a:p>
              <a:pPr defTabSz="889000">
                <a:lnSpc>
                  <a:spcPct val="90000"/>
                </a:lnSpc>
                <a:spcAft>
                  <a:spcPct val="35000"/>
                </a:spcAft>
                <a:defRPr/>
              </a:pPr>
              <a:r>
                <a:rPr lang="zh-TW" altLang="en-US" sz="2000" dirty="0" smtClean="0">
                  <a:latin typeface="標楷體" pitchFamily="65" charset="-120"/>
                  <a:ea typeface="標楷體" pitchFamily="65" charset="-120"/>
                </a:rPr>
                <a:t>申請</a:t>
              </a:r>
              <a:r>
                <a:rPr lang="zh-TW" altLang="en-US" sz="2000" dirty="0">
                  <a:latin typeface="標楷體" pitchFamily="65" charset="-120"/>
                  <a:ea typeface="標楷體" pitchFamily="65" charset="-120"/>
                </a:rPr>
                <a:t>公司之利用高階主管人民幣私人帳戶交易，用以收取中國大陸地區銷售款項及支付當地租金等費用</a:t>
              </a:r>
              <a:endParaRPr lang="en-US" altLang="zh-TW" sz="2000" dirty="0">
                <a:latin typeface="標楷體" pitchFamily="65" charset="-120"/>
                <a:ea typeface="標楷體" pitchFamily="65" charset="-120"/>
              </a:endParaRPr>
            </a:p>
          </p:txBody>
        </p:sp>
      </p:grpSp>
      <p:grpSp>
        <p:nvGrpSpPr>
          <p:cNvPr id="97286" name="群組 9"/>
          <p:cNvGrpSpPr>
            <a:grpSpLocks/>
          </p:cNvGrpSpPr>
          <p:nvPr/>
        </p:nvGrpSpPr>
        <p:grpSpPr bwMode="auto">
          <a:xfrm>
            <a:off x="724149" y="2566988"/>
            <a:ext cx="8004175" cy="3871913"/>
            <a:chOff x="101438" y="1158313"/>
            <a:chExt cx="8002935" cy="4069844"/>
          </a:xfrm>
        </p:grpSpPr>
        <p:sp>
          <p:nvSpPr>
            <p:cNvPr id="11" name="流程圖: 替代處理程序 10"/>
            <p:cNvSpPr/>
            <p:nvPr/>
          </p:nvSpPr>
          <p:spPr>
            <a:xfrm>
              <a:off x="101438" y="1158313"/>
              <a:ext cx="8002935" cy="4069844"/>
            </a:xfrm>
            <a:prstGeom prst="flowChartAlternateProcess">
              <a:avLst/>
            </a:prstGeom>
          </p:spPr>
          <p:style>
            <a:lnRef idx="1">
              <a:schemeClr val="accent2"/>
            </a:lnRef>
            <a:fillRef idx="2">
              <a:schemeClr val="accent2"/>
            </a:fillRef>
            <a:effectRef idx="1">
              <a:schemeClr val="accent2"/>
            </a:effectRef>
            <a:fontRef idx="minor">
              <a:schemeClr val="dk1"/>
            </a:fontRef>
          </p:style>
        </p:sp>
        <p:sp>
          <p:nvSpPr>
            <p:cNvPr id="12" name="流程圖: 替代處理程序 4"/>
            <p:cNvSpPr/>
            <p:nvPr/>
          </p:nvSpPr>
          <p:spPr>
            <a:xfrm>
              <a:off x="299845" y="1356883"/>
              <a:ext cx="7606121" cy="3672704"/>
            </a:xfrm>
            <a:prstGeom prst="rect">
              <a:avLst/>
            </a:prstGeom>
          </p:spPr>
          <p:style>
            <a:lnRef idx="0">
              <a:scrgbClr r="0" g="0" b="0"/>
            </a:lnRef>
            <a:fillRef idx="0">
              <a:scrgbClr r="0" g="0" b="0"/>
            </a:fillRef>
            <a:effectRef idx="0">
              <a:scrgbClr r="0" g="0" b="0"/>
            </a:effectRef>
            <a:fontRef idx="minor">
              <a:schemeClr val="dk1"/>
            </a:fontRef>
          </p:style>
          <p:txBody>
            <a:bodyPr lIns="12700" tIns="12700" rIns="12700" bIns="12700" spcCol="1270" anchor="ctr"/>
            <a:lstStyle/>
            <a:p>
              <a:pPr algn="ctr" defTabSz="889000">
                <a:lnSpc>
                  <a:spcPct val="90000"/>
                </a:lnSpc>
                <a:spcAft>
                  <a:spcPct val="35000"/>
                </a:spcAft>
                <a:defRPr/>
              </a:pPr>
              <a:r>
                <a:rPr lang="zh-TW" altLang="en-US" sz="2200" u="sng" dirty="0">
                  <a:solidFill>
                    <a:schemeClr val="tx1"/>
                  </a:solidFill>
                  <a:latin typeface="Times New Roman" panose="02020603050405020304" pitchFamily="18" charset="0"/>
                  <a:ea typeface="標楷體" pitchFamily="65" charset="-120"/>
                  <a:cs typeface="Times New Roman" panose="02020603050405020304" pitchFamily="18" charset="0"/>
                </a:rPr>
                <a:t>評估重點</a:t>
              </a:r>
              <a:endParaRPr lang="en-US" altLang="zh-TW" sz="2200" u="sng" dirty="0">
                <a:solidFill>
                  <a:schemeClr val="tx1"/>
                </a:solidFill>
                <a:latin typeface="Times New Roman" pitchFamily="18" charset="0"/>
                <a:ea typeface="標楷體" pitchFamily="65" charset="-120"/>
                <a:cs typeface="Times New Roman" pitchFamily="18" charset="0"/>
              </a:endParaRPr>
            </a:p>
            <a:p>
              <a:pPr marL="177800" indent="-177800" defTabSz="889000">
                <a:lnSpc>
                  <a:spcPct val="90000"/>
                </a:lnSpc>
                <a:defRPr/>
              </a:pPr>
              <a:r>
                <a:rPr lang="en-US" altLang="zh-TW" sz="2000" dirty="0">
                  <a:solidFill>
                    <a:schemeClr val="tx1"/>
                  </a:solidFill>
                  <a:latin typeface="標楷體" panose="03000509000000000000" pitchFamily="65" charset="-120"/>
                  <a:ea typeface="標楷體" panose="03000509000000000000" pitchFamily="65" charset="-120"/>
                </a:rPr>
                <a:t>1.</a:t>
              </a:r>
              <a:r>
                <a:rPr lang="zh-TW" altLang="en-US" sz="2000" dirty="0">
                  <a:solidFill>
                    <a:schemeClr val="tx1"/>
                  </a:solidFill>
                  <a:latin typeface="標楷體" panose="03000509000000000000" pitchFamily="65" charset="-120"/>
                  <a:ea typeface="標楷體" panose="03000509000000000000" pitchFamily="65" charset="-120"/>
                </a:rPr>
                <a:t>瞭解其使用私人帳戶交易之</a:t>
              </a:r>
              <a:r>
                <a:rPr lang="zh-TW" altLang="en-US" sz="2000" b="1" dirty="0">
                  <a:solidFill>
                    <a:srgbClr val="FF0000"/>
                  </a:solidFill>
                  <a:latin typeface="標楷體" panose="03000509000000000000" pitchFamily="65" charset="-120"/>
                  <a:ea typeface="標楷體" panose="03000509000000000000" pitchFamily="65" charset="-120"/>
                </a:rPr>
                <a:t>原因</a:t>
              </a:r>
              <a:r>
                <a:rPr lang="zh-TW" altLang="en-US" sz="2000" dirty="0">
                  <a:solidFill>
                    <a:schemeClr val="tx1"/>
                  </a:solidFill>
                  <a:latin typeface="標楷體" panose="03000509000000000000" pitchFamily="65" charset="-120"/>
                  <a:ea typeface="標楷體" panose="03000509000000000000" pitchFamily="65" charset="-120"/>
                </a:rPr>
                <a:t>。</a:t>
              </a:r>
              <a:endParaRPr lang="en-US" altLang="zh-TW" sz="2000" dirty="0">
                <a:solidFill>
                  <a:schemeClr val="tx1"/>
                </a:solidFill>
                <a:latin typeface="標楷體" panose="03000509000000000000" pitchFamily="65" charset="-120"/>
                <a:ea typeface="標楷體" panose="03000509000000000000" pitchFamily="65" charset="-120"/>
              </a:endParaRPr>
            </a:p>
            <a:p>
              <a:pPr marL="177800" indent="-177800" defTabSz="889000">
                <a:lnSpc>
                  <a:spcPct val="90000"/>
                </a:lnSpc>
                <a:defRPr/>
              </a:pPr>
              <a:r>
                <a:rPr lang="en-US" altLang="zh-TW" sz="2000" dirty="0">
                  <a:solidFill>
                    <a:schemeClr val="tx1"/>
                  </a:solidFill>
                  <a:latin typeface="標楷體" panose="03000509000000000000" pitchFamily="65" charset="-120"/>
                  <a:ea typeface="標楷體" panose="03000509000000000000" pitchFamily="65" charset="-120"/>
                </a:rPr>
                <a:t>2.</a:t>
              </a:r>
              <a:r>
                <a:rPr lang="zh-TW" altLang="en-US" sz="2000" dirty="0">
                  <a:solidFill>
                    <a:schemeClr val="tx1"/>
                  </a:solidFill>
                  <a:latin typeface="標楷體" panose="03000509000000000000" pitchFamily="65" charset="-120"/>
                  <a:ea typeface="標楷體" panose="03000509000000000000" pitchFamily="65" charset="-120"/>
                </a:rPr>
                <a:t>瞭解該</a:t>
              </a:r>
              <a:r>
                <a:rPr lang="zh-TW" altLang="en-US" sz="2000" b="1" dirty="0">
                  <a:solidFill>
                    <a:srgbClr val="FF0000"/>
                  </a:solidFill>
                  <a:latin typeface="標楷體" panose="03000509000000000000" pitchFamily="65" charset="-120"/>
                  <a:ea typeface="標楷體" panose="03000509000000000000" pitchFamily="65" charset="-120"/>
                </a:rPr>
                <a:t>私人帳戶之交易真實性、入帳完整性</a:t>
              </a:r>
              <a:r>
                <a:rPr lang="zh-TW" altLang="en-US" sz="2000" dirty="0">
                  <a:solidFill>
                    <a:schemeClr val="tx1"/>
                  </a:solidFill>
                  <a:latin typeface="標楷體" panose="03000509000000000000" pitchFamily="65" charset="-120"/>
                  <a:ea typeface="標楷體" panose="03000509000000000000" pitchFamily="65" charset="-120"/>
                </a:rPr>
                <a:t>及中介機構採行之</a:t>
              </a:r>
              <a:endParaRPr lang="en-US" altLang="zh-TW" sz="2000" dirty="0">
                <a:solidFill>
                  <a:schemeClr val="tx1"/>
                </a:solidFill>
                <a:latin typeface="標楷體" panose="03000509000000000000" pitchFamily="65" charset="-120"/>
                <a:ea typeface="標楷體" panose="03000509000000000000" pitchFamily="65" charset="-120"/>
              </a:endParaRPr>
            </a:p>
            <a:p>
              <a:pPr marL="177800" indent="-177800" defTabSz="889000">
                <a:lnSpc>
                  <a:spcPct val="90000"/>
                </a:lnSpc>
                <a:defRPr/>
              </a:pPr>
              <a:r>
                <a:rPr lang="zh-TW" altLang="en-US" sz="2000" dirty="0">
                  <a:solidFill>
                    <a:schemeClr val="tx1"/>
                  </a:solidFill>
                  <a:latin typeface="標楷體" panose="03000509000000000000" pitchFamily="65" charset="-120"/>
                  <a:ea typeface="標楷體" panose="03000509000000000000" pitchFamily="65" charset="-120"/>
                </a:rPr>
                <a:t>查核程序。</a:t>
              </a:r>
              <a:endParaRPr lang="en-US" altLang="zh-TW" sz="2000" dirty="0">
                <a:solidFill>
                  <a:schemeClr val="tx1"/>
                </a:solidFill>
                <a:latin typeface="標楷體" panose="03000509000000000000" pitchFamily="65" charset="-120"/>
                <a:ea typeface="標楷體" panose="03000509000000000000" pitchFamily="65" charset="-120"/>
              </a:endParaRPr>
            </a:p>
            <a:p>
              <a:pPr marL="177800" indent="-177800" defTabSz="889000">
                <a:lnSpc>
                  <a:spcPct val="90000"/>
                </a:lnSpc>
                <a:defRPr/>
              </a:pPr>
              <a:r>
                <a:rPr lang="en-US" altLang="zh-TW" sz="2000" dirty="0">
                  <a:solidFill>
                    <a:schemeClr val="tx1"/>
                  </a:solidFill>
                  <a:latin typeface="標楷體" panose="03000509000000000000" pitchFamily="65" charset="-120"/>
                  <a:ea typeface="標楷體" panose="03000509000000000000" pitchFamily="65" charset="-120"/>
                </a:rPr>
                <a:t>3.</a:t>
              </a:r>
              <a:r>
                <a:rPr lang="zh-TW" altLang="en-US" sz="2000" dirty="0">
                  <a:solidFill>
                    <a:schemeClr val="tx1"/>
                  </a:solidFill>
                  <a:latin typeface="標楷體" panose="03000509000000000000" pitchFamily="65" charset="-120"/>
                  <a:ea typeface="標楷體" panose="03000509000000000000" pitchFamily="65" charset="-120"/>
                </a:rPr>
                <a:t>瞭解該</a:t>
              </a:r>
              <a:r>
                <a:rPr lang="zh-TW" altLang="zh-TW" sz="2000" dirty="0">
                  <a:solidFill>
                    <a:schemeClr val="tx1"/>
                  </a:solidFill>
                  <a:latin typeface="標楷體" panose="03000509000000000000" pitchFamily="65" charset="-120"/>
                  <a:ea typeface="標楷體" panose="03000509000000000000" pitchFamily="65" charset="-120"/>
                </a:rPr>
                <a:t>私人帳戶</a:t>
              </a:r>
              <a:r>
                <a:rPr lang="zh-TW" altLang="en-US" sz="2000" dirty="0">
                  <a:solidFill>
                    <a:schemeClr val="tx1"/>
                  </a:solidFill>
                  <a:latin typeface="標楷體" panose="03000509000000000000" pitchFamily="65" charset="-120"/>
                  <a:ea typeface="標楷體" panose="03000509000000000000" pitchFamily="65" charset="-120"/>
                </a:rPr>
                <a:t>之</a:t>
              </a:r>
              <a:r>
                <a:rPr lang="zh-TW" altLang="zh-TW" sz="2000" dirty="0">
                  <a:solidFill>
                    <a:schemeClr val="tx1"/>
                  </a:solidFill>
                  <a:latin typeface="標楷體" panose="03000509000000000000" pitchFamily="65" charset="-120"/>
                  <a:ea typeface="標楷體" panose="03000509000000000000" pitchFamily="65" charset="-120"/>
                </a:rPr>
                <a:t>內</a:t>
              </a:r>
              <a:r>
                <a:rPr lang="zh-TW" altLang="en-US" sz="2000" dirty="0">
                  <a:solidFill>
                    <a:schemeClr val="tx1"/>
                  </a:solidFill>
                  <a:latin typeface="標楷體" panose="03000509000000000000" pitchFamily="65" charset="-120"/>
                  <a:ea typeface="標楷體" panose="03000509000000000000" pitchFamily="65" charset="-120"/>
                </a:rPr>
                <a:t>部</a:t>
              </a:r>
              <a:r>
                <a:rPr lang="zh-TW" altLang="zh-TW" sz="2000" dirty="0">
                  <a:solidFill>
                    <a:schemeClr val="tx1"/>
                  </a:solidFill>
                  <a:latin typeface="標楷體" panose="03000509000000000000" pitchFamily="65" charset="-120"/>
                  <a:ea typeface="標楷體" panose="03000509000000000000" pitchFamily="65" charset="-120"/>
                </a:rPr>
                <a:t>控</a:t>
              </a:r>
              <a:r>
                <a:rPr lang="zh-TW" altLang="en-US" sz="2000" dirty="0">
                  <a:solidFill>
                    <a:schemeClr val="tx1"/>
                  </a:solidFill>
                  <a:latin typeface="標楷體" panose="03000509000000000000" pitchFamily="65" charset="-120"/>
                  <a:ea typeface="標楷體" panose="03000509000000000000" pitchFamily="65" charset="-120"/>
                </a:rPr>
                <a:t>制制度控管情形及評估</a:t>
              </a:r>
              <a:r>
                <a:rPr lang="zh-TW" altLang="zh-TW" sz="2000" dirty="0">
                  <a:solidFill>
                    <a:schemeClr val="tx1"/>
                  </a:solidFill>
                  <a:latin typeface="標楷體" panose="03000509000000000000" pitchFamily="65" charset="-120"/>
                  <a:ea typeface="標楷體" panose="03000509000000000000" pitchFamily="65" charset="-120"/>
                </a:rPr>
                <a:t>資金</a:t>
              </a:r>
              <a:r>
                <a:rPr lang="zh-TW" altLang="zh-TW" sz="2000" b="1" dirty="0">
                  <a:solidFill>
                    <a:srgbClr val="FF0000"/>
                  </a:solidFill>
                  <a:latin typeface="標楷體" panose="03000509000000000000" pitchFamily="65" charset="-120"/>
                  <a:ea typeface="標楷體" panose="03000509000000000000" pitchFamily="65" charset="-120"/>
                </a:rPr>
                <a:t>遭挪用風險</a:t>
              </a:r>
              <a:r>
                <a:rPr lang="zh-TW" altLang="en-US" sz="2000" dirty="0">
                  <a:solidFill>
                    <a:schemeClr val="tx1"/>
                  </a:solidFill>
                  <a:latin typeface="標楷體" panose="03000509000000000000" pitchFamily="65" charset="-120"/>
                  <a:ea typeface="標楷體" panose="03000509000000000000" pitchFamily="65" charset="-120"/>
                </a:rPr>
                <a:t>。</a:t>
              </a:r>
              <a:endParaRPr lang="en-US" altLang="zh-TW" sz="2000" dirty="0">
                <a:solidFill>
                  <a:schemeClr val="tx1"/>
                </a:solidFill>
                <a:latin typeface="標楷體" panose="03000509000000000000" pitchFamily="65" charset="-120"/>
                <a:ea typeface="標楷體" panose="03000509000000000000" pitchFamily="65" charset="-120"/>
              </a:endParaRPr>
            </a:p>
            <a:p>
              <a:pPr marL="177800" indent="-177800" defTabSz="889000">
                <a:lnSpc>
                  <a:spcPct val="90000"/>
                </a:lnSpc>
                <a:defRPr/>
              </a:pPr>
              <a:r>
                <a:rPr lang="en-US" altLang="zh-TW" sz="2000" dirty="0">
                  <a:solidFill>
                    <a:schemeClr val="tx1"/>
                  </a:solidFill>
                  <a:latin typeface="標楷體" panose="03000509000000000000" pitchFamily="65" charset="-120"/>
                  <a:ea typeface="標楷體" panose="03000509000000000000" pitchFamily="65" charset="-120"/>
                </a:rPr>
                <a:t>4.</a:t>
              </a:r>
              <a:r>
                <a:rPr lang="zh-TW" altLang="en-US" sz="2000" dirty="0">
                  <a:solidFill>
                    <a:schemeClr val="tx1"/>
                  </a:solidFill>
                  <a:latin typeface="標楷體" panose="03000509000000000000" pitchFamily="65" charset="-120"/>
                  <a:ea typeface="標楷體" panose="03000509000000000000" pitchFamily="65" charset="-120"/>
                </a:rPr>
                <a:t>評估使用</a:t>
              </a:r>
              <a:r>
                <a:rPr lang="zh-TW" altLang="zh-TW" sz="2000" dirty="0">
                  <a:solidFill>
                    <a:schemeClr val="tx1"/>
                  </a:solidFill>
                  <a:latin typeface="標楷體" panose="03000509000000000000" pitchFamily="65" charset="-120"/>
                  <a:ea typeface="標楷體" panose="03000509000000000000" pitchFamily="65" charset="-120"/>
                </a:rPr>
                <a:t>私人帳戶</a:t>
              </a:r>
              <a:r>
                <a:rPr lang="zh-TW" altLang="en-US" sz="2000" dirty="0">
                  <a:solidFill>
                    <a:schemeClr val="tx1"/>
                  </a:solidFill>
                  <a:latin typeface="標楷體" panose="03000509000000000000" pitchFamily="65" charset="-120"/>
                  <a:ea typeface="標楷體" panose="03000509000000000000" pitchFamily="65" charset="-120"/>
                </a:rPr>
                <a:t>之</a:t>
              </a:r>
              <a:r>
                <a:rPr lang="zh-TW" altLang="zh-TW" sz="2000" dirty="0">
                  <a:solidFill>
                    <a:schemeClr val="tx1"/>
                  </a:solidFill>
                  <a:latin typeface="標楷體" panose="03000509000000000000" pitchFamily="65" charset="-120"/>
                  <a:ea typeface="標楷體" panose="03000509000000000000" pitchFamily="65" charset="-120"/>
                </a:rPr>
                <a:t>適法性</a:t>
              </a:r>
              <a:r>
                <a:rPr lang="zh-TW" altLang="en-US" sz="2000" dirty="0">
                  <a:solidFill>
                    <a:schemeClr val="tx1"/>
                  </a:solidFill>
                  <a:latin typeface="標楷體" panose="03000509000000000000" pitchFamily="65" charset="-120"/>
                  <a:ea typeface="標楷體" panose="03000509000000000000" pitchFamily="65" charset="-120"/>
                </a:rPr>
                <a:t>：包括利</a:t>
              </a:r>
              <a:r>
                <a:rPr lang="zh-TW" sz="2000" dirty="0">
                  <a:solidFill>
                    <a:schemeClr val="tx1"/>
                  </a:solidFill>
                  <a:latin typeface="標楷體" panose="03000509000000000000" pitchFamily="65" charset="-120"/>
                  <a:ea typeface="標楷體" panose="03000509000000000000" pitchFamily="65" charset="-120"/>
                </a:rPr>
                <a:t>用</a:t>
              </a:r>
              <a:r>
                <a:rPr lang="zh-TW" altLang="en-US" sz="2000" dirty="0">
                  <a:solidFill>
                    <a:schemeClr val="tx1"/>
                  </a:solidFill>
                  <a:latin typeface="標楷體" panose="03000509000000000000" pitchFamily="65" charset="-120"/>
                  <a:ea typeface="標楷體" panose="03000509000000000000" pitchFamily="65" charset="-120"/>
                </a:rPr>
                <a:t>私</a:t>
              </a:r>
              <a:r>
                <a:rPr lang="zh-TW" sz="2000" dirty="0">
                  <a:solidFill>
                    <a:schemeClr val="tx1"/>
                  </a:solidFill>
                  <a:latin typeface="標楷體" panose="03000509000000000000" pitchFamily="65" charset="-120"/>
                  <a:ea typeface="標楷體" panose="03000509000000000000" pitchFamily="65" charset="-120"/>
                </a:rPr>
                <a:t>人帳戶</a:t>
              </a:r>
              <a:r>
                <a:rPr lang="zh-TW" altLang="en-US" sz="2000" dirty="0">
                  <a:solidFill>
                    <a:schemeClr val="tx1"/>
                  </a:solidFill>
                  <a:latin typeface="標楷體" panose="03000509000000000000" pitchFamily="65" charset="-120"/>
                  <a:ea typeface="標楷體" panose="03000509000000000000" pitchFamily="65" charset="-120"/>
                </a:rPr>
                <a:t>交易</a:t>
              </a:r>
              <a:r>
                <a:rPr lang="zh-TW" sz="2000" dirty="0">
                  <a:solidFill>
                    <a:schemeClr val="tx1"/>
                  </a:solidFill>
                  <a:latin typeface="標楷體" panose="03000509000000000000" pitchFamily="65" charset="-120"/>
                  <a:ea typeface="標楷體" panose="03000509000000000000" pitchFamily="65" charset="-120"/>
                </a:rPr>
                <a:t>違反中國相</a:t>
              </a:r>
              <a:endParaRPr lang="en-US" altLang="zh-TW" sz="2000" dirty="0">
                <a:solidFill>
                  <a:schemeClr val="tx1"/>
                </a:solidFill>
                <a:latin typeface="標楷體" panose="03000509000000000000" pitchFamily="65" charset="-120"/>
                <a:ea typeface="標楷體" panose="03000509000000000000" pitchFamily="65" charset="-120"/>
              </a:endParaRPr>
            </a:p>
            <a:p>
              <a:pPr marL="177800" indent="-177800" defTabSz="889000">
                <a:lnSpc>
                  <a:spcPct val="90000"/>
                </a:lnSpc>
                <a:defRPr/>
              </a:pPr>
              <a:r>
                <a:rPr lang="zh-TW" sz="2000" dirty="0">
                  <a:solidFill>
                    <a:schemeClr val="tx1"/>
                  </a:solidFill>
                  <a:latin typeface="標楷體" panose="03000509000000000000" pitchFamily="65" charset="-120"/>
                  <a:ea typeface="標楷體" panose="03000509000000000000" pitchFamily="65" charset="-120"/>
                </a:rPr>
                <a:t>關法令</a:t>
              </a:r>
              <a:r>
                <a:rPr lang="zh-TW" altLang="en-US" sz="2000" dirty="0">
                  <a:solidFill>
                    <a:schemeClr val="tx1"/>
                  </a:solidFill>
                  <a:latin typeface="標楷體" panose="03000509000000000000" pitchFamily="65" charset="-120"/>
                  <a:ea typeface="標楷體" panose="03000509000000000000" pitchFamily="65" charset="-120"/>
                </a:rPr>
                <a:t>風險</a:t>
              </a:r>
              <a:r>
                <a:rPr lang="zh-TW" sz="2000" dirty="0">
                  <a:solidFill>
                    <a:schemeClr val="tx1"/>
                  </a:solidFill>
                  <a:latin typeface="標楷體" panose="03000509000000000000" pitchFamily="65" charset="-120"/>
                  <a:ea typeface="標楷體" panose="03000509000000000000" pitchFamily="65" charset="-120"/>
                </a:rPr>
                <a:t>、</a:t>
              </a:r>
              <a:r>
                <a:rPr lang="zh-TW" altLang="en-US" sz="2000" dirty="0">
                  <a:solidFill>
                    <a:schemeClr val="tx1"/>
                  </a:solidFill>
                  <a:latin typeface="標楷體" panose="03000509000000000000" pitchFamily="65" charset="-120"/>
                  <a:ea typeface="標楷體" panose="03000509000000000000" pitchFamily="65" charset="-120"/>
                </a:rPr>
                <a:t>涉及</a:t>
              </a:r>
              <a:r>
                <a:rPr lang="zh-TW" sz="2000" dirty="0">
                  <a:solidFill>
                    <a:schemeClr val="tx1"/>
                  </a:solidFill>
                  <a:latin typeface="標楷體" panose="03000509000000000000" pitchFamily="65" charset="-120"/>
                  <a:ea typeface="標楷體" panose="03000509000000000000" pitchFamily="65" charset="-120"/>
                </a:rPr>
                <a:t>逃漏稅</a:t>
              </a:r>
              <a:r>
                <a:rPr lang="zh-TW" altLang="en-US" sz="2000" dirty="0">
                  <a:solidFill>
                    <a:schemeClr val="tx1"/>
                  </a:solidFill>
                  <a:latin typeface="標楷體" panose="03000509000000000000" pitchFamily="65" charset="-120"/>
                  <a:ea typeface="標楷體" panose="03000509000000000000" pitchFamily="65" charset="-120"/>
                </a:rPr>
                <a:t>或</a:t>
              </a:r>
              <a:r>
                <a:rPr lang="zh-TW" sz="2000" dirty="0">
                  <a:solidFill>
                    <a:schemeClr val="tx1"/>
                  </a:solidFill>
                  <a:latin typeface="標楷體" panose="03000509000000000000" pitchFamily="65" charset="-120"/>
                  <a:ea typeface="標楷體" panose="03000509000000000000" pitchFamily="65" charset="-120"/>
                </a:rPr>
                <a:t>協助他人逃漏稅</a:t>
              </a:r>
              <a:r>
                <a:rPr lang="zh-TW" altLang="en-US" sz="2000" dirty="0">
                  <a:solidFill>
                    <a:schemeClr val="tx1"/>
                  </a:solidFill>
                  <a:latin typeface="標楷體" panose="03000509000000000000" pitchFamily="65" charset="-120"/>
                  <a:ea typeface="標楷體" panose="03000509000000000000" pitchFamily="65" charset="-120"/>
                </a:rPr>
                <a:t>之稅務</a:t>
              </a:r>
              <a:r>
                <a:rPr lang="zh-TW" sz="2000" dirty="0">
                  <a:solidFill>
                    <a:schemeClr val="tx1"/>
                  </a:solidFill>
                  <a:latin typeface="標楷體" panose="03000509000000000000" pitchFamily="65" charset="-120"/>
                  <a:ea typeface="標楷體" panose="03000509000000000000" pitchFamily="65" charset="-120"/>
                </a:rPr>
                <a:t>風險</a:t>
              </a:r>
              <a:r>
                <a:rPr lang="zh-TW" altLang="en-US" sz="2000" dirty="0">
                  <a:solidFill>
                    <a:schemeClr val="tx1"/>
                  </a:solidFill>
                  <a:latin typeface="標楷體" panose="03000509000000000000" pitchFamily="65" charset="-120"/>
                  <a:ea typeface="標楷體" panose="03000509000000000000" pitchFamily="65" charset="-120"/>
                </a:rPr>
                <a:t>等。</a:t>
              </a:r>
              <a:endParaRPr lang="en-US" altLang="zh-TW" sz="2000" dirty="0">
                <a:solidFill>
                  <a:schemeClr val="tx1"/>
                </a:solidFill>
                <a:latin typeface="標楷體" panose="03000509000000000000" pitchFamily="65" charset="-120"/>
                <a:ea typeface="標楷體" panose="03000509000000000000" pitchFamily="65" charset="-120"/>
              </a:endParaRPr>
            </a:p>
            <a:p>
              <a:pPr marL="177800" indent="-177800" defTabSz="889000">
                <a:lnSpc>
                  <a:spcPct val="90000"/>
                </a:lnSpc>
                <a:defRPr/>
              </a:pPr>
              <a:r>
                <a:rPr lang="en-US" altLang="zh-TW" sz="2000" dirty="0">
                  <a:solidFill>
                    <a:schemeClr val="tx1"/>
                  </a:solidFill>
                  <a:latin typeface="標楷體" panose="03000509000000000000" pitchFamily="65" charset="-120"/>
                  <a:ea typeface="標楷體" panose="03000509000000000000" pitchFamily="65" charset="-120"/>
                </a:rPr>
                <a:t>5.</a:t>
              </a:r>
              <a:r>
                <a:rPr lang="zh-TW" altLang="en-US" sz="2000" dirty="0">
                  <a:solidFill>
                    <a:schemeClr val="tx1"/>
                  </a:solidFill>
                  <a:latin typeface="標楷體" panose="03000509000000000000" pitchFamily="65" charset="-120"/>
                  <a:ea typeface="標楷體" panose="03000509000000000000" pitchFamily="65" charset="-120"/>
                </a:rPr>
                <a:t>申請公司</a:t>
              </a:r>
              <a:r>
                <a:rPr lang="zh-TW" altLang="en-US" sz="2000" b="1" dirty="0">
                  <a:solidFill>
                    <a:srgbClr val="FF0000"/>
                  </a:solidFill>
                  <a:latin typeface="標楷體" panose="03000509000000000000" pitchFamily="65" charset="-120"/>
                  <a:ea typeface="標楷體" panose="03000509000000000000" pitchFamily="65" charset="-120"/>
                </a:rPr>
                <a:t>內部控制應明訂不可使用私人帳戶進行交易。</a:t>
              </a:r>
              <a:endParaRPr lang="en-US" altLang="zh-TW" sz="2000" b="1" dirty="0">
                <a:solidFill>
                  <a:srgbClr val="FF0000"/>
                </a:solidFill>
                <a:latin typeface="標楷體" panose="03000509000000000000" pitchFamily="65" charset="-120"/>
                <a:ea typeface="標楷體" panose="03000509000000000000" pitchFamily="65" charset="-120"/>
              </a:endParaRPr>
            </a:p>
            <a:p>
              <a:pPr marL="177800" indent="-177800" defTabSz="889000">
                <a:lnSpc>
                  <a:spcPct val="90000"/>
                </a:lnSpc>
                <a:defRPr/>
              </a:pPr>
              <a:r>
                <a:rPr lang="en-US" altLang="zh-TW" sz="2000" dirty="0">
                  <a:solidFill>
                    <a:schemeClr val="tx1"/>
                  </a:solidFill>
                  <a:latin typeface="標楷體" panose="03000509000000000000" pitchFamily="65" charset="-120"/>
                  <a:ea typeface="標楷體" panose="03000509000000000000" pitchFamily="65" charset="-120"/>
                </a:rPr>
                <a:t>6.</a:t>
              </a:r>
              <a:r>
                <a:rPr lang="zh-TW" altLang="en-US" sz="2000" dirty="0">
                  <a:solidFill>
                    <a:schemeClr val="tx1"/>
                  </a:solidFill>
                  <a:latin typeface="標楷體" panose="03000509000000000000" pitchFamily="65" charset="-120"/>
                  <a:ea typeface="標楷體" panose="03000509000000000000" pitchFamily="65" charset="-120"/>
                </a:rPr>
                <a:t>因目前公司已可在台灣開立人民幣帳戶，故建議公司可以此方式收取人民幣款項。</a:t>
              </a:r>
              <a:endParaRPr lang="en-US" altLang="zh-TW" sz="2000" dirty="0">
                <a:solidFill>
                  <a:schemeClr val="tx1"/>
                </a:solidFill>
                <a:latin typeface="標楷體" panose="03000509000000000000" pitchFamily="65" charset="-120"/>
                <a:ea typeface="標楷體" panose="03000509000000000000" pitchFamily="65" charset="-120"/>
              </a:endParaRPr>
            </a:p>
          </p:txBody>
        </p:sp>
      </p:grpSp>
      <p:sp>
        <p:nvSpPr>
          <p:cNvPr id="13" name="向左箭號 12"/>
          <p:cNvSpPr/>
          <p:nvPr/>
        </p:nvSpPr>
        <p:spPr>
          <a:xfrm rot="16200861">
            <a:off x="4453978" y="2216150"/>
            <a:ext cx="647700" cy="701675"/>
          </a:xfrm>
          <a:prstGeom prst="leftArrow">
            <a:avLst>
              <a:gd name="adj1" fmla="val 60000"/>
              <a:gd name="adj2" fmla="val 50000"/>
            </a:avLst>
          </a:prstGeom>
        </p:spPr>
        <p:style>
          <a:lnRef idx="2">
            <a:schemeClr val="accent4">
              <a:shade val="50000"/>
            </a:schemeClr>
          </a:lnRef>
          <a:fillRef idx="1">
            <a:schemeClr val="accent4"/>
          </a:fillRef>
          <a:effectRef idx="0">
            <a:schemeClr val="accent4"/>
          </a:effectRef>
          <a:fontRef idx="minor">
            <a:schemeClr val="lt1"/>
          </a:fontRef>
        </p:style>
      </p:sp>
    </p:spTree>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88504" y="404664"/>
            <a:ext cx="8971537" cy="1008112"/>
          </a:xfrm>
        </p:spPr>
        <p:txBody>
          <a:bodyPr>
            <a:noAutofit/>
          </a:bodyPr>
          <a:lstStyle/>
          <a:p>
            <a:pPr marL="982663" indent="-982663">
              <a:defRPr/>
            </a:pPr>
            <a:r>
              <a:rPr lang="zh-TW" altLang="en-US" sz="3200" b="1" dirty="0" smtClean="0">
                <a:solidFill>
                  <a:srgbClr val="C00000"/>
                </a:solidFill>
              </a:rPr>
              <a:t>申請</a:t>
            </a:r>
            <a:r>
              <a:rPr lang="zh-TW" altLang="en-US" sz="3200" b="1" dirty="0">
                <a:solidFill>
                  <a:srgbClr val="C00000"/>
                </a:solidFill>
              </a:rPr>
              <a:t>公司與董事所簽訂之合約，應</a:t>
            </a:r>
            <a:r>
              <a:rPr lang="zh-TW" altLang="zh-TW" sz="3200" b="1" dirty="0">
                <a:solidFill>
                  <a:srgbClr val="C00000"/>
                </a:solidFill>
              </a:rPr>
              <a:t>經董事會決議通過</a:t>
            </a:r>
            <a:r>
              <a:rPr lang="zh-TW" altLang="en-US" sz="3200" b="1" dirty="0">
                <a:solidFill>
                  <a:srgbClr val="C00000"/>
                </a:solidFill>
              </a:rPr>
              <a:t>，並由</a:t>
            </a:r>
            <a:r>
              <a:rPr lang="zh-TW" altLang="zh-TW" sz="3200" b="1" dirty="0">
                <a:solidFill>
                  <a:srgbClr val="C00000"/>
                </a:solidFill>
              </a:rPr>
              <a:t>監察人為代表公司</a:t>
            </a:r>
            <a:r>
              <a:rPr lang="zh-TW" altLang="en-US" sz="3200" b="1" dirty="0">
                <a:solidFill>
                  <a:srgbClr val="C00000"/>
                </a:solidFill>
              </a:rPr>
              <a:t>簽約</a:t>
            </a:r>
          </a:p>
        </p:txBody>
      </p:sp>
      <p:sp>
        <p:nvSpPr>
          <p:cNvPr id="98307" name="投影片編號版面配置區 3"/>
          <p:cNvSpPr>
            <a:spLocks noGrp="1"/>
          </p:cNvSpPr>
          <p:nvPr>
            <p:ph type="sldNum" sz="quarter" idx="12"/>
          </p:nvPr>
        </p:nvSpPr>
        <p:spPr bwMode="auto">
          <a:xfrm>
            <a:off x="7257256" y="6381328"/>
            <a:ext cx="2146300" cy="365760"/>
          </a:xfrm>
          <a:noFill/>
          <a:ln>
            <a:miter lim="800000"/>
            <a:headEnd/>
            <a:tailEnd/>
          </a:ln>
        </p:spPr>
        <p:txBody>
          <a:bodyPr/>
          <a:lstStyle/>
          <a:p>
            <a:fld id="{D195D9FF-044A-45A1-96E3-0A0CD8EF4C30}" type="slidenum">
              <a:rPr lang="zh-TW" altLang="en-US" smtClean="0"/>
              <a:pPr/>
              <a:t>22</a:t>
            </a:fld>
            <a:endParaRPr lang="zh-TW" altLang="en-US" smtClean="0"/>
          </a:p>
        </p:txBody>
      </p:sp>
      <p:sp>
        <p:nvSpPr>
          <p:cNvPr id="7" name="圓角矩形 7"/>
          <p:cNvSpPr>
            <a:spLocks noChangeArrowheads="1"/>
          </p:cNvSpPr>
          <p:nvPr/>
        </p:nvSpPr>
        <p:spPr bwMode="auto">
          <a:xfrm>
            <a:off x="632520" y="1484784"/>
            <a:ext cx="8328925" cy="1296144"/>
          </a:xfrm>
          <a:prstGeom prst="roundRect">
            <a:avLst>
              <a:gd name="adj" fmla="val 16667"/>
            </a:avLst>
          </a:prstGeom>
          <a:solidFill>
            <a:schemeClr val="accent4">
              <a:lumMod val="60000"/>
              <a:lumOff val="40000"/>
            </a:schemeClr>
          </a:solidFill>
          <a:ln>
            <a:headEnd/>
            <a:tailEnd/>
          </a:ln>
        </p:spPr>
        <p:style>
          <a:lnRef idx="1">
            <a:schemeClr val="accent4"/>
          </a:lnRef>
          <a:fillRef idx="2">
            <a:schemeClr val="accent4"/>
          </a:fillRef>
          <a:effectRef idx="1">
            <a:schemeClr val="accent4"/>
          </a:effectRef>
          <a:fontRef idx="minor">
            <a:schemeClr val="dk1"/>
          </a:fontRef>
        </p:style>
        <p:txBody>
          <a:bodyPr wrap="none"/>
          <a:lstStyle/>
          <a:p>
            <a:pPr>
              <a:tabLst>
                <a:tab pos="6373813" algn="l"/>
                <a:tab pos="17400588" algn="l"/>
              </a:tabLst>
              <a:defRPr/>
            </a:pPr>
            <a:r>
              <a:rPr lang="zh-TW" altLang="en-US" sz="2000" dirty="0" smtClean="0">
                <a:latin typeface="標楷體" pitchFamily="65" charset="-120"/>
                <a:ea typeface="標楷體" pitchFamily="65" charset="-120"/>
              </a:rPr>
              <a:t>申請</a:t>
            </a:r>
            <a:r>
              <a:rPr lang="zh-TW" altLang="en-US" sz="2000" dirty="0">
                <a:latin typeface="標楷體" pitchFamily="65" charset="-120"/>
                <a:ea typeface="標楷體" pitchFamily="65" charset="-120"/>
              </a:rPr>
              <a:t>公司與其董事簽訂租賃契約，其決策程序僅經申請公司依其內部</a:t>
            </a:r>
            <a:endParaRPr lang="en-US" altLang="zh-TW" sz="2000" dirty="0">
              <a:latin typeface="標楷體" pitchFamily="65" charset="-120"/>
              <a:ea typeface="標楷體" pitchFamily="65" charset="-120"/>
            </a:endParaRPr>
          </a:p>
          <a:p>
            <a:pPr>
              <a:tabLst>
                <a:tab pos="6373813" algn="l"/>
                <a:tab pos="17400588" algn="l"/>
              </a:tabLst>
              <a:defRPr/>
            </a:pPr>
            <a:r>
              <a:rPr lang="zh-TW" altLang="en-US" sz="2000" dirty="0">
                <a:latin typeface="標楷體" pitchFamily="65" charset="-120"/>
                <a:ea typeface="標楷體" pitchFamily="65" charset="-120"/>
              </a:rPr>
              <a:t>核決權限表之規定由申請公司總經理簽核，並申請用印流程後，由申請</a:t>
            </a:r>
            <a:endParaRPr lang="en-US" altLang="zh-TW" sz="2000" dirty="0">
              <a:latin typeface="標楷體" pitchFamily="65" charset="-120"/>
              <a:ea typeface="標楷體" pitchFamily="65" charset="-120"/>
            </a:endParaRPr>
          </a:p>
          <a:p>
            <a:pPr>
              <a:tabLst>
                <a:tab pos="6373813" algn="l"/>
                <a:tab pos="17400588" algn="l"/>
              </a:tabLst>
              <a:defRPr/>
            </a:pPr>
            <a:r>
              <a:rPr lang="zh-TW" altLang="en-US" sz="2000" dirty="0">
                <a:latin typeface="標楷體" pitchFamily="65" charset="-120"/>
                <a:ea typeface="標楷體" pitchFamily="65" charset="-120"/>
              </a:rPr>
              <a:t>公司董事長代表申請公司與董事訂定契約。</a:t>
            </a:r>
          </a:p>
        </p:txBody>
      </p:sp>
      <p:sp>
        <p:nvSpPr>
          <p:cNvPr id="9" name="圓角矩形 8"/>
          <p:cNvSpPr/>
          <p:nvPr/>
        </p:nvSpPr>
        <p:spPr bwMode="auto">
          <a:xfrm>
            <a:off x="632520" y="3284984"/>
            <a:ext cx="8292921" cy="2448629"/>
          </a:xfrm>
          <a:prstGeom prst="roundRect">
            <a:avLst>
              <a:gd name="adj"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wrap="none"/>
          <a:lstStyle/>
          <a:p>
            <a:pPr algn="ctr">
              <a:defRPr/>
            </a:pPr>
            <a:r>
              <a:rPr lang="zh-TW" altLang="en-US" sz="2000" u="sng" dirty="0">
                <a:latin typeface="Times New Roman" panose="02020603050405020304" pitchFamily="18" charset="0"/>
                <a:ea typeface="標楷體" pitchFamily="65" charset="-120"/>
                <a:cs typeface="Times New Roman" panose="02020603050405020304" pitchFamily="18" charset="0"/>
              </a:rPr>
              <a:t>評估重點</a:t>
            </a:r>
            <a:endParaRPr lang="en-US" altLang="zh-TW" sz="2000" u="sng" dirty="0">
              <a:latin typeface="Times New Roman" panose="02020603050405020304" pitchFamily="18" charset="0"/>
              <a:ea typeface="標楷體" pitchFamily="65" charset="-120"/>
              <a:cs typeface="Times New Roman" panose="02020603050405020304" pitchFamily="18" charset="0"/>
            </a:endParaRPr>
          </a:p>
          <a:p>
            <a:pPr algn="ctr">
              <a:defRPr/>
            </a:pPr>
            <a:endParaRPr lang="en-US" altLang="zh-TW" sz="2000" u="sng" dirty="0">
              <a:latin typeface="Times New Roman" panose="02020603050405020304" pitchFamily="18" charset="0"/>
              <a:ea typeface="標楷體" pitchFamily="65" charset="-120"/>
              <a:cs typeface="Times New Roman" panose="02020603050405020304" pitchFamily="18" charset="0"/>
            </a:endParaRPr>
          </a:p>
          <a:p>
            <a:pPr>
              <a:defRPr/>
            </a:pPr>
            <a:r>
              <a:rPr lang="en-US" altLang="zh-TW" sz="2000" dirty="0">
                <a:latin typeface="Times New Roman" panose="02020603050405020304" pitchFamily="18" charset="0"/>
                <a:ea typeface="標楷體" pitchFamily="65" charset="-120"/>
                <a:cs typeface="Times New Roman" panose="02020603050405020304" pitchFamily="18" charset="0"/>
              </a:rPr>
              <a:t>1.</a:t>
            </a:r>
            <a:r>
              <a:rPr lang="zh-TW" altLang="zh-TW" sz="2000" dirty="0">
                <a:latin typeface="Times New Roman" panose="02020603050405020304" pitchFamily="18" charset="0"/>
                <a:ea typeface="標楷體" panose="03000509000000000000" pitchFamily="65" charset="-120"/>
                <a:cs typeface="Times New Roman" panose="02020603050405020304" pitchFamily="18" charset="0"/>
              </a:rPr>
              <a:t>依證交法第</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14</a:t>
            </a:r>
            <a:r>
              <a:rPr lang="zh-TW" altLang="zh-TW" sz="2000" dirty="0">
                <a:latin typeface="Times New Roman" panose="02020603050405020304" pitchFamily="18" charset="0"/>
                <a:ea typeface="標楷體" panose="03000509000000000000" pitchFamily="65" charset="-120"/>
                <a:cs typeface="Times New Roman" panose="02020603050405020304" pitchFamily="18" charset="0"/>
              </a:rPr>
              <a:t>條之</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2000" dirty="0">
                <a:latin typeface="Times New Roman" panose="02020603050405020304" pitchFamily="18" charset="0"/>
                <a:ea typeface="標楷體" panose="03000509000000000000" pitchFamily="65" charset="-120"/>
                <a:cs typeface="Times New Roman" panose="02020603050405020304" pitchFamily="18" charset="0"/>
              </a:rPr>
              <a:t>涉及董事或監察人自身利害關係之事項</a:t>
            </a:r>
            <a:endParaRPr lang="en-US" altLang="zh-TW" sz="2000" dirty="0">
              <a:latin typeface="Times New Roman" panose="02020603050405020304" pitchFamily="18" charset="0"/>
              <a:ea typeface="標楷體" panose="03000509000000000000" pitchFamily="65" charset="-120"/>
              <a:cs typeface="Times New Roman" panose="02020603050405020304" pitchFamily="18" charset="0"/>
            </a:endParaRPr>
          </a:p>
          <a:p>
            <a:pPr marL="273050">
              <a:defRPr/>
            </a:pP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應</a:t>
            </a:r>
            <a:r>
              <a:rPr lang="zh-TW" altLang="zh-TW" sz="2000" dirty="0">
                <a:latin typeface="Times New Roman" panose="02020603050405020304" pitchFamily="18" charset="0"/>
                <a:ea typeface="標楷體" panose="03000509000000000000" pitchFamily="65" charset="-120"/>
                <a:cs typeface="Times New Roman" panose="02020603050405020304" pitchFamily="18" charset="0"/>
              </a:rPr>
              <a:t>經董事會決議通過</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000" dirty="0">
              <a:latin typeface="Times New Roman" panose="02020603050405020304" pitchFamily="18" charset="0"/>
              <a:ea typeface="標楷體" panose="03000509000000000000" pitchFamily="65" charset="-120"/>
              <a:cs typeface="Times New Roman" panose="02020603050405020304" pitchFamily="18" charset="0"/>
            </a:endParaRPr>
          </a:p>
          <a:p>
            <a:pPr>
              <a:defRPr/>
            </a:pP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0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zh-TW" sz="20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依公司法第</a:t>
            </a:r>
            <a:r>
              <a:rPr lang="en-US" altLang="zh-TW" sz="20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223</a:t>
            </a:r>
            <a:r>
              <a:rPr lang="zh-TW" altLang="zh-TW" sz="20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條</a:t>
            </a:r>
            <a:r>
              <a:rPr lang="zh-TW" altLang="en-US" sz="20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sz="20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董事為自己或他人與公司為買賣、借貸或</a:t>
            </a:r>
            <a:endParaRPr lang="en-US" altLang="zh-TW" sz="20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p>
            <a:pPr marL="273050">
              <a:defRPr/>
            </a:pPr>
            <a:r>
              <a:rPr lang="zh-TW" altLang="zh-TW" sz="20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其他法律行為時，由監察人為公司之代表</a:t>
            </a:r>
            <a:r>
              <a:rPr lang="zh-TW" altLang="en-US" sz="20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6" name="向左箭號 5"/>
          <p:cNvSpPr/>
          <p:nvPr/>
        </p:nvSpPr>
        <p:spPr>
          <a:xfrm rot="16200861">
            <a:off x="4404005" y="2826037"/>
            <a:ext cx="647700" cy="701675"/>
          </a:xfrm>
          <a:prstGeom prst="leftArrow">
            <a:avLst>
              <a:gd name="adj1" fmla="val 60000"/>
              <a:gd name="adj2" fmla="val 50000"/>
            </a:avLst>
          </a:prstGeom>
        </p:spPr>
        <p:style>
          <a:lnRef idx="2">
            <a:schemeClr val="accent4">
              <a:shade val="50000"/>
            </a:schemeClr>
          </a:lnRef>
          <a:fillRef idx="1">
            <a:schemeClr val="accent4"/>
          </a:fillRef>
          <a:effectRef idx="0">
            <a:schemeClr val="accent4"/>
          </a:effectRef>
          <a:fontRef idx="minor">
            <a:schemeClr val="lt1"/>
          </a:fontRef>
        </p:style>
      </p:sp>
    </p:spTree>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16496" y="332656"/>
            <a:ext cx="9217024" cy="790303"/>
          </a:xfrm>
        </p:spPr>
        <p:txBody>
          <a:bodyPr anchor="ctr">
            <a:noAutofit/>
          </a:bodyPr>
          <a:lstStyle/>
          <a:p>
            <a:pPr algn="ctr">
              <a:defRPr/>
            </a:pPr>
            <a:r>
              <a:rPr lang="zh-TW" altLang="en-US" b="1" dirty="0" smtClean="0">
                <a:solidFill>
                  <a:srgbClr val="C00000"/>
                </a:solidFill>
              </a:rPr>
              <a:t>董事</a:t>
            </a:r>
            <a:r>
              <a:rPr lang="zh-TW" altLang="en-US" b="1" dirty="0">
                <a:solidFill>
                  <a:srgbClr val="C00000"/>
                </a:solidFill>
              </a:rPr>
              <a:t>轉讓持股超過選任時之</a:t>
            </a:r>
            <a:r>
              <a:rPr lang="en-US" altLang="zh-TW" b="1" dirty="0" smtClean="0">
                <a:solidFill>
                  <a:srgbClr val="C00000"/>
                </a:solidFill>
              </a:rPr>
              <a:t>1/2</a:t>
            </a:r>
            <a:r>
              <a:rPr lang="zh-TW" altLang="en-US" b="1" dirty="0" smtClean="0">
                <a:solidFill>
                  <a:srgbClr val="C00000"/>
                </a:solidFill>
              </a:rPr>
              <a:t>而</a:t>
            </a:r>
            <a:r>
              <a:rPr lang="zh-TW" altLang="en-US" b="1" dirty="0">
                <a:solidFill>
                  <a:srgbClr val="C00000"/>
                </a:solidFill>
              </a:rPr>
              <a:t>當然解任</a:t>
            </a:r>
          </a:p>
        </p:txBody>
      </p:sp>
      <p:sp>
        <p:nvSpPr>
          <p:cNvPr id="99331" name="投影片編號版面配置區 3"/>
          <p:cNvSpPr>
            <a:spLocks noGrp="1"/>
          </p:cNvSpPr>
          <p:nvPr>
            <p:ph type="sldNum" sz="quarter" idx="12"/>
          </p:nvPr>
        </p:nvSpPr>
        <p:spPr bwMode="auto">
          <a:xfrm>
            <a:off x="7257256" y="6381328"/>
            <a:ext cx="2146300" cy="365760"/>
          </a:xfrm>
          <a:noFill/>
          <a:ln>
            <a:miter lim="800000"/>
            <a:headEnd/>
            <a:tailEnd/>
          </a:ln>
        </p:spPr>
        <p:txBody>
          <a:bodyPr/>
          <a:lstStyle/>
          <a:p>
            <a:fld id="{CAE5750E-12DE-4DDE-8D66-C37F1C19FD2E}" type="slidenum">
              <a:rPr lang="zh-TW" altLang="en-US" smtClean="0"/>
              <a:pPr/>
              <a:t>23</a:t>
            </a:fld>
            <a:endParaRPr lang="zh-TW" altLang="en-US" smtClean="0"/>
          </a:p>
        </p:txBody>
      </p:sp>
      <p:sp>
        <p:nvSpPr>
          <p:cNvPr id="6" name="圓角矩形 7"/>
          <p:cNvSpPr>
            <a:spLocks noChangeArrowheads="1"/>
          </p:cNvSpPr>
          <p:nvPr/>
        </p:nvSpPr>
        <p:spPr bwMode="auto">
          <a:xfrm>
            <a:off x="704528" y="1340768"/>
            <a:ext cx="8328925" cy="1440516"/>
          </a:xfrm>
          <a:prstGeom prst="roundRect">
            <a:avLst>
              <a:gd name="adj" fmla="val 16667"/>
            </a:avLst>
          </a:prstGeom>
          <a:solidFill>
            <a:schemeClr val="accent4">
              <a:lumMod val="60000"/>
              <a:lumOff val="40000"/>
            </a:schemeClr>
          </a:solidFill>
          <a:ln>
            <a:headEnd/>
            <a:tailEnd/>
          </a:ln>
        </p:spPr>
        <p:style>
          <a:lnRef idx="1">
            <a:schemeClr val="accent4"/>
          </a:lnRef>
          <a:fillRef idx="2">
            <a:schemeClr val="accent4"/>
          </a:fillRef>
          <a:effectRef idx="1">
            <a:schemeClr val="accent4"/>
          </a:effectRef>
          <a:fontRef idx="minor">
            <a:schemeClr val="dk1"/>
          </a:fontRef>
        </p:style>
        <p:txBody>
          <a:bodyPr wrap="none"/>
          <a:lstStyle/>
          <a:p>
            <a:pPr algn="ctr">
              <a:tabLst>
                <a:tab pos="6373813" algn="l"/>
                <a:tab pos="17400588" algn="l"/>
              </a:tabLst>
              <a:defRPr/>
            </a:pPr>
            <a:r>
              <a:rPr lang="zh-TW" altLang="en-US" sz="2000" u="sng" dirty="0">
                <a:latin typeface="Times New Roman" panose="02020603050405020304" pitchFamily="18" charset="0"/>
                <a:ea typeface="標楷體" pitchFamily="65" charset="-120"/>
                <a:cs typeface="Times New Roman" panose="02020603050405020304" pitchFamily="18" charset="0"/>
              </a:rPr>
              <a:t>問題</a:t>
            </a:r>
            <a:endParaRPr lang="en-US" altLang="zh-TW" sz="2000" u="sng" dirty="0">
              <a:latin typeface="Times New Roman" panose="02020603050405020304" pitchFamily="18" charset="0"/>
              <a:ea typeface="標楷體" pitchFamily="65" charset="-120"/>
              <a:cs typeface="Times New Roman" panose="02020603050405020304" pitchFamily="18" charset="0"/>
            </a:endParaRPr>
          </a:p>
          <a:p>
            <a:pPr>
              <a:defRPr/>
            </a:pPr>
            <a:r>
              <a:rPr lang="zh-TW" altLang="en-US" sz="2000" dirty="0">
                <a:latin typeface="Times New Roman" panose="02020603050405020304" pitchFamily="18" charset="0"/>
                <a:ea typeface="標楷體" pitchFamily="65" charset="-120"/>
                <a:cs typeface="Times New Roman" panose="02020603050405020304" pitchFamily="18" charset="0"/>
              </a:rPr>
              <a:t>申請公司董事長於補辦公開發行前，因股權規劃已轉讓持股超過選任時</a:t>
            </a:r>
            <a:endParaRPr lang="en-US" altLang="zh-TW" sz="2000" dirty="0">
              <a:latin typeface="Times New Roman" panose="02020603050405020304" pitchFamily="18" charset="0"/>
              <a:ea typeface="標楷體" pitchFamily="65" charset="-120"/>
              <a:cs typeface="Times New Roman" panose="02020603050405020304" pitchFamily="18" charset="0"/>
            </a:endParaRPr>
          </a:p>
          <a:p>
            <a:pPr>
              <a:defRPr/>
            </a:pPr>
            <a:r>
              <a:rPr lang="zh-TW" altLang="en-US" sz="2000" dirty="0">
                <a:latin typeface="Times New Roman" panose="02020603050405020304" pitchFamily="18" charset="0"/>
                <a:ea typeface="標楷體" pitchFamily="65" charset="-120"/>
                <a:cs typeface="Times New Roman" panose="02020603050405020304" pitchFamily="18" charset="0"/>
              </a:rPr>
              <a:t>之</a:t>
            </a:r>
            <a:r>
              <a:rPr lang="en-US" altLang="zh-TW" sz="2000" dirty="0">
                <a:latin typeface="Times New Roman" panose="02020603050405020304" pitchFamily="18" charset="0"/>
                <a:ea typeface="標楷體" pitchFamily="65" charset="-120"/>
                <a:cs typeface="Times New Roman" panose="02020603050405020304" pitchFamily="18" charset="0"/>
              </a:rPr>
              <a:t>1/2</a:t>
            </a:r>
            <a:r>
              <a:rPr lang="zh-TW" altLang="en-US" sz="2000" dirty="0">
                <a:latin typeface="Times New Roman" panose="02020603050405020304" pitchFamily="18" charset="0"/>
                <a:ea typeface="標楷體" pitchFamily="65" charset="-120"/>
                <a:cs typeface="Times New Roman" panose="02020603050405020304" pitchFamily="18" charset="0"/>
              </a:rPr>
              <a:t>，嗣於公開發行後月餘，為符合興櫃股票掛牌標準，再次轉讓持股</a:t>
            </a:r>
            <a:endParaRPr lang="en-US" altLang="zh-TW" sz="2000" dirty="0">
              <a:latin typeface="Times New Roman" panose="02020603050405020304" pitchFamily="18" charset="0"/>
              <a:ea typeface="標楷體" pitchFamily="65" charset="-120"/>
              <a:cs typeface="Times New Roman" panose="02020603050405020304" pitchFamily="18" charset="0"/>
            </a:endParaRPr>
          </a:p>
          <a:p>
            <a:pPr>
              <a:defRPr/>
            </a:pPr>
            <a:r>
              <a:rPr lang="zh-TW" altLang="en-US" sz="2000" dirty="0">
                <a:latin typeface="Times New Roman" panose="02020603050405020304" pitchFamily="18" charset="0"/>
                <a:ea typeface="標楷體" pitchFamily="65" charset="-120"/>
                <a:cs typeface="Times New Roman" panose="02020603050405020304" pitchFamily="18" charset="0"/>
              </a:rPr>
              <a:t>予推薦證券商。</a:t>
            </a:r>
          </a:p>
        </p:txBody>
      </p:sp>
      <p:sp>
        <p:nvSpPr>
          <p:cNvPr id="8" name="圓角矩形 7"/>
          <p:cNvSpPr/>
          <p:nvPr/>
        </p:nvSpPr>
        <p:spPr bwMode="auto">
          <a:xfrm>
            <a:off x="740532" y="3284984"/>
            <a:ext cx="8292921" cy="2736660"/>
          </a:xfrm>
          <a:prstGeom prst="roundRect">
            <a:avLst>
              <a:gd name="adj"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wrap="none"/>
          <a:lstStyle/>
          <a:p>
            <a:pPr algn="ctr">
              <a:defRPr/>
            </a:pPr>
            <a:r>
              <a:rPr lang="zh-TW" altLang="en-US" sz="2000" u="sng" dirty="0">
                <a:latin typeface="Times New Roman" panose="02020603050405020304" pitchFamily="18" charset="0"/>
                <a:ea typeface="標楷體" pitchFamily="65" charset="-120"/>
                <a:cs typeface="Times New Roman" panose="02020603050405020304" pitchFamily="18" charset="0"/>
              </a:rPr>
              <a:t>評估重點</a:t>
            </a:r>
            <a:endParaRPr lang="en-US" altLang="zh-TW" sz="2000" u="sng" dirty="0">
              <a:latin typeface="Times New Roman" panose="02020603050405020304" pitchFamily="18" charset="0"/>
              <a:ea typeface="標楷體" pitchFamily="65" charset="-120"/>
              <a:cs typeface="Times New Roman" panose="02020603050405020304" pitchFamily="18" charset="0"/>
            </a:endParaRPr>
          </a:p>
          <a:p>
            <a:pPr>
              <a:defRPr/>
            </a:pPr>
            <a:r>
              <a:rPr lang="en-US" altLang="zh-TW" sz="2000" dirty="0">
                <a:latin typeface="Times New Roman" panose="02020603050405020304" pitchFamily="18" charset="0"/>
                <a:ea typeface="標楷體" pitchFamily="65" charset="-120"/>
                <a:cs typeface="Times New Roman" panose="02020603050405020304" pitchFamily="18" charset="0"/>
              </a:rPr>
              <a:t>1.</a:t>
            </a:r>
            <a:r>
              <a:rPr lang="zh-TW" altLang="en-US" sz="2000" dirty="0">
                <a:latin typeface="Times New Roman" panose="02020603050405020304" pitchFamily="18" charset="0"/>
                <a:ea typeface="標楷體" pitchFamily="65" charset="-120"/>
                <a:cs typeface="Times New Roman" panose="02020603050405020304" pitchFamily="18" charset="0"/>
              </a:rPr>
              <a:t>依公司法第</a:t>
            </a:r>
            <a:r>
              <a:rPr lang="en-US" altLang="zh-TW" sz="2000" dirty="0">
                <a:latin typeface="Times New Roman" panose="02020603050405020304" pitchFamily="18" charset="0"/>
                <a:ea typeface="標楷體" pitchFamily="65" charset="-120"/>
                <a:cs typeface="Times New Roman" panose="02020603050405020304" pitchFamily="18" charset="0"/>
              </a:rPr>
              <a:t>197</a:t>
            </a:r>
            <a:r>
              <a:rPr lang="zh-TW" altLang="en-US" sz="2000" dirty="0">
                <a:latin typeface="Times New Roman" panose="02020603050405020304" pitchFamily="18" charset="0"/>
                <a:ea typeface="標楷體" pitchFamily="65" charset="-120"/>
                <a:cs typeface="Times New Roman" panose="02020603050405020304" pitchFamily="18" charset="0"/>
              </a:rPr>
              <a:t>條第</a:t>
            </a:r>
            <a:r>
              <a:rPr lang="en-US" altLang="zh-TW" sz="2000" dirty="0">
                <a:latin typeface="Times New Roman" panose="02020603050405020304" pitchFamily="18" charset="0"/>
                <a:ea typeface="標楷體" pitchFamily="65" charset="-120"/>
                <a:cs typeface="Times New Roman" panose="02020603050405020304" pitchFamily="18" charset="0"/>
              </a:rPr>
              <a:t>1</a:t>
            </a:r>
            <a:r>
              <a:rPr lang="zh-TW" altLang="en-US" sz="2000" dirty="0">
                <a:latin typeface="Times New Roman" panose="02020603050405020304" pitchFamily="18" charset="0"/>
                <a:ea typeface="標楷體" pitchFamily="65" charset="-120"/>
                <a:cs typeface="Times New Roman" panose="02020603050405020304" pitchFamily="18" charset="0"/>
              </a:rPr>
              <a:t>項，董事在任期中轉讓持股超過選任時之</a:t>
            </a:r>
            <a:endParaRPr lang="en-US" altLang="zh-TW" sz="2000" dirty="0">
              <a:latin typeface="Times New Roman" panose="02020603050405020304" pitchFamily="18" charset="0"/>
              <a:ea typeface="標楷體" pitchFamily="65" charset="-120"/>
              <a:cs typeface="Times New Roman" panose="02020603050405020304" pitchFamily="18" charset="0"/>
            </a:endParaRPr>
          </a:p>
          <a:p>
            <a:pPr marL="273050">
              <a:defRPr/>
            </a:pPr>
            <a:r>
              <a:rPr lang="zh-TW" altLang="en-US" sz="2000" dirty="0">
                <a:latin typeface="Times New Roman" panose="02020603050405020304" pitchFamily="18" charset="0"/>
                <a:ea typeface="標楷體" pitchFamily="65" charset="-120"/>
                <a:cs typeface="Times New Roman" panose="02020603050405020304" pitchFamily="18" charset="0"/>
              </a:rPr>
              <a:t>二分之一時，其董事當然解任之規定，</a:t>
            </a:r>
            <a:r>
              <a:rPr lang="zh-TW" altLang="en-US" sz="2000" u="sng" dirty="0">
                <a:solidFill>
                  <a:srgbClr val="FF0000"/>
                </a:solidFill>
                <a:latin typeface="Times New Roman" panose="02020603050405020304" pitchFamily="18" charset="0"/>
                <a:ea typeface="標楷體" pitchFamily="65" charset="-120"/>
                <a:cs typeface="Times New Roman" panose="02020603050405020304" pitchFamily="18" charset="0"/>
              </a:rPr>
              <a:t>僅適用於公開發行公司</a:t>
            </a:r>
            <a:r>
              <a:rPr lang="zh-TW" altLang="en-US" sz="2000" dirty="0">
                <a:latin typeface="Times New Roman" panose="02020603050405020304" pitchFamily="18" charset="0"/>
                <a:ea typeface="標楷體" pitchFamily="65" charset="-120"/>
                <a:cs typeface="Times New Roman" panose="02020603050405020304" pitchFamily="18" charset="0"/>
              </a:rPr>
              <a:t>，</a:t>
            </a:r>
            <a:endParaRPr lang="en-US" altLang="zh-TW" sz="2000" dirty="0">
              <a:latin typeface="Times New Roman" panose="02020603050405020304" pitchFamily="18" charset="0"/>
              <a:ea typeface="標楷體" pitchFamily="65" charset="-120"/>
              <a:cs typeface="Times New Roman" panose="02020603050405020304" pitchFamily="18" charset="0"/>
            </a:endParaRPr>
          </a:p>
          <a:p>
            <a:pPr marL="273050">
              <a:defRPr/>
            </a:pPr>
            <a:r>
              <a:rPr lang="zh-TW" altLang="en-US" sz="2000" dirty="0">
                <a:latin typeface="Times New Roman" panose="02020603050405020304" pitchFamily="18" charset="0"/>
                <a:ea typeface="標楷體" pitchFamily="65" charset="-120"/>
                <a:cs typeface="Times New Roman" panose="02020603050405020304" pitchFamily="18" charset="0"/>
              </a:rPr>
              <a:t>因此申請公司董事長補辦公開發行前轉讓持股之行為，不會導致</a:t>
            </a:r>
            <a:endParaRPr lang="en-US" altLang="zh-TW" sz="2000" dirty="0">
              <a:latin typeface="Times New Roman" panose="02020603050405020304" pitchFamily="18" charset="0"/>
              <a:ea typeface="標楷體" pitchFamily="65" charset="-120"/>
              <a:cs typeface="Times New Roman" panose="02020603050405020304" pitchFamily="18" charset="0"/>
            </a:endParaRPr>
          </a:p>
          <a:p>
            <a:pPr marL="273050">
              <a:defRPr/>
            </a:pPr>
            <a:r>
              <a:rPr lang="zh-TW" altLang="en-US" sz="2000" dirty="0">
                <a:latin typeface="Times New Roman" panose="02020603050405020304" pitchFamily="18" charset="0"/>
                <a:ea typeface="標楷體" pitchFamily="65" charset="-120"/>
                <a:cs typeface="Times New Roman" panose="02020603050405020304" pitchFamily="18" charset="0"/>
              </a:rPr>
              <a:t>當然解任董事一職。</a:t>
            </a:r>
            <a:endParaRPr lang="en-US" altLang="zh-TW" sz="2000" dirty="0">
              <a:latin typeface="Times New Roman" panose="02020603050405020304" pitchFamily="18" charset="0"/>
              <a:ea typeface="標楷體" pitchFamily="65" charset="-120"/>
              <a:cs typeface="Times New Roman" panose="02020603050405020304" pitchFamily="18" charset="0"/>
            </a:endParaRPr>
          </a:p>
          <a:p>
            <a:pPr>
              <a:defRPr/>
            </a:pPr>
            <a:r>
              <a:rPr lang="en-US" altLang="zh-TW" sz="2000" dirty="0">
                <a:latin typeface="Times New Roman" panose="02020603050405020304" pitchFamily="18" charset="0"/>
                <a:ea typeface="標楷體" pitchFamily="65" charset="-120"/>
                <a:cs typeface="Times New Roman" panose="02020603050405020304" pitchFamily="18" charset="0"/>
              </a:rPr>
              <a:t>2.</a:t>
            </a:r>
            <a:r>
              <a:rPr lang="zh-TW" altLang="en-US" sz="2000" dirty="0">
                <a:latin typeface="Times New Roman" panose="02020603050405020304" pitchFamily="18" charset="0"/>
                <a:ea typeface="標楷體" pitchFamily="65" charset="-120"/>
                <a:cs typeface="Times New Roman" panose="02020603050405020304" pitchFamily="18" charset="0"/>
              </a:rPr>
              <a:t>惟於公司公開發行後，董事亦有轉讓持股之情事，則應</a:t>
            </a:r>
            <a:r>
              <a:rPr lang="zh-TW" altLang="en-US" sz="2000" u="sng" dirty="0">
                <a:solidFill>
                  <a:srgbClr val="FF0000"/>
                </a:solidFill>
                <a:latin typeface="Times New Roman" panose="02020603050405020304" pitchFamily="18" charset="0"/>
                <a:ea typeface="標楷體" pitchFamily="65" charset="-120"/>
                <a:cs typeface="Times New Roman" panose="02020603050405020304" pitchFamily="18" charset="0"/>
              </a:rPr>
              <a:t>併同公開發</a:t>
            </a:r>
            <a:endParaRPr lang="en-US" altLang="zh-TW" sz="2000" u="sng" dirty="0">
              <a:solidFill>
                <a:srgbClr val="FF0000"/>
              </a:solidFill>
              <a:latin typeface="Times New Roman" panose="02020603050405020304" pitchFamily="18" charset="0"/>
              <a:ea typeface="標楷體" pitchFamily="65" charset="-120"/>
              <a:cs typeface="Times New Roman" panose="02020603050405020304" pitchFamily="18" charset="0"/>
            </a:endParaRPr>
          </a:p>
          <a:p>
            <a:pPr marL="273050">
              <a:defRPr/>
            </a:pPr>
            <a:r>
              <a:rPr lang="zh-TW" altLang="en-US" sz="2000" u="sng" dirty="0">
                <a:solidFill>
                  <a:srgbClr val="FF0000"/>
                </a:solidFill>
                <a:latin typeface="Times New Roman" panose="02020603050405020304" pitchFamily="18" charset="0"/>
                <a:ea typeface="標楷體" pitchFamily="65" charset="-120"/>
                <a:cs typeface="Times New Roman" panose="02020603050405020304" pitchFamily="18" charset="0"/>
              </a:rPr>
              <a:t>行前之轉讓股份數</a:t>
            </a:r>
            <a:r>
              <a:rPr lang="zh-TW" altLang="en-US" sz="2000"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000" dirty="0">
                <a:latin typeface="Times New Roman" panose="02020603050405020304" pitchFamily="18" charset="0"/>
                <a:ea typeface="標楷體" pitchFamily="65" charset="-120"/>
                <a:cs typeface="Times New Roman" panose="02020603050405020304" pitchFamily="18" charset="0"/>
              </a:rPr>
              <a:t>累計計算是否超過選任時之二分之一。</a:t>
            </a:r>
            <a:endParaRPr lang="en-US" altLang="zh-TW" sz="2000" dirty="0">
              <a:latin typeface="Times New Roman" panose="02020603050405020304" pitchFamily="18" charset="0"/>
              <a:ea typeface="標楷體" pitchFamily="65" charset="-120"/>
              <a:cs typeface="Times New Roman" panose="02020603050405020304" pitchFamily="18" charset="0"/>
            </a:endParaRPr>
          </a:p>
          <a:p>
            <a:pPr marL="273050">
              <a:defRPr/>
            </a:pPr>
            <a:r>
              <a:rPr lang="en-US" altLang="zh-TW" sz="2000" dirty="0">
                <a:latin typeface="Times New Roman" panose="02020603050405020304" pitchFamily="18" charset="0"/>
                <a:ea typeface="標楷體" pitchFamily="65" charset="-120"/>
                <a:cs typeface="Times New Roman" panose="02020603050405020304" pitchFamily="18" charset="0"/>
              </a:rPr>
              <a:t>(92.5.6</a:t>
            </a:r>
            <a:r>
              <a:rPr lang="zh-TW" altLang="zh-TW" sz="2000" dirty="0">
                <a:latin typeface="Times New Roman" panose="02020603050405020304" pitchFamily="18" charset="0"/>
                <a:ea typeface="標楷體" pitchFamily="65" charset="-120"/>
                <a:cs typeface="Times New Roman" panose="02020603050405020304" pitchFamily="18" charset="0"/>
              </a:rPr>
              <a:t>經商字第</a:t>
            </a:r>
            <a:r>
              <a:rPr lang="en-US" altLang="zh-TW" sz="2000" dirty="0">
                <a:latin typeface="Times New Roman" panose="02020603050405020304" pitchFamily="18" charset="0"/>
                <a:ea typeface="標楷體" pitchFamily="65" charset="-120"/>
                <a:cs typeface="Times New Roman" panose="02020603050405020304" pitchFamily="18" charset="0"/>
              </a:rPr>
              <a:t> 09202092230 </a:t>
            </a:r>
            <a:r>
              <a:rPr lang="zh-TW" altLang="zh-TW" sz="2000" dirty="0">
                <a:latin typeface="Times New Roman" panose="02020603050405020304" pitchFamily="18" charset="0"/>
                <a:ea typeface="標楷體" pitchFamily="65" charset="-120"/>
                <a:cs typeface="Times New Roman" panose="02020603050405020304" pitchFamily="18" charset="0"/>
              </a:rPr>
              <a:t>號</a:t>
            </a:r>
            <a:r>
              <a:rPr lang="en-US" altLang="zh-TW" sz="2000" dirty="0">
                <a:latin typeface="Times New Roman" panose="02020603050405020304" pitchFamily="18" charset="0"/>
                <a:ea typeface="標楷體" pitchFamily="65" charset="-120"/>
                <a:cs typeface="Times New Roman" panose="02020603050405020304" pitchFamily="18" charset="0"/>
              </a:rPr>
              <a:t>)</a:t>
            </a:r>
          </a:p>
        </p:txBody>
      </p:sp>
      <p:sp>
        <p:nvSpPr>
          <p:cNvPr id="7" name="向左箭號 6"/>
          <p:cNvSpPr/>
          <p:nvPr/>
        </p:nvSpPr>
        <p:spPr>
          <a:xfrm rot="16200861">
            <a:off x="4545141" y="2736798"/>
            <a:ext cx="647700" cy="701675"/>
          </a:xfrm>
          <a:prstGeom prst="leftArrow">
            <a:avLst>
              <a:gd name="adj1" fmla="val 60000"/>
              <a:gd name="adj2" fmla="val 50000"/>
            </a:avLst>
          </a:prstGeom>
        </p:spPr>
        <p:style>
          <a:lnRef idx="2">
            <a:schemeClr val="accent4">
              <a:shade val="50000"/>
            </a:schemeClr>
          </a:lnRef>
          <a:fillRef idx="1">
            <a:schemeClr val="accent4"/>
          </a:fillRef>
          <a:effectRef idx="0">
            <a:schemeClr val="accent4"/>
          </a:effectRef>
          <a:fontRef idx="minor">
            <a:schemeClr val="lt1"/>
          </a:fontRef>
        </p:style>
      </p:sp>
    </p:spTree>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16496" y="332656"/>
            <a:ext cx="9217024" cy="790303"/>
          </a:xfrm>
        </p:spPr>
        <p:txBody>
          <a:bodyPr anchor="ctr">
            <a:noAutofit/>
          </a:bodyPr>
          <a:lstStyle/>
          <a:p>
            <a:pPr algn="ctr">
              <a:defRPr/>
            </a:pPr>
            <a:r>
              <a:rPr lang="zh-TW" altLang="en-US" b="1" dirty="0" smtClean="0">
                <a:solidFill>
                  <a:srgbClr val="C00000"/>
                </a:solidFill>
              </a:rPr>
              <a:t>內部控制</a:t>
            </a:r>
            <a:endParaRPr lang="zh-TW" altLang="en-US" b="1" dirty="0">
              <a:solidFill>
                <a:srgbClr val="C00000"/>
              </a:solidFill>
            </a:endParaRPr>
          </a:p>
        </p:txBody>
      </p:sp>
      <p:sp>
        <p:nvSpPr>
          <p:cNvPr id="99331" name="投影片編號版面配置區 3"/>
          <p:cNvSpPr>
            <a:spLocks noGrp="1"/>
          </p:cNvSpPr>
          <p:nvPr>
            <p:ph type="sldNum" sz="quarter" idx="12"/>
          </p:nvPr>
        </p:nvSpPr>
        <p:spPr bwMode="auto">
          <a:xfrm>
            <a:off x="7257256" y="6381328"/>
            <a:ext cx="2146300" cy="365760"/>
          </a:xfrm>
          <a:noFill/>
          <a:ln>
            <a:miter lim="800000"/>
            <a:headEnd/>
            <a:tailEnd/>
          </a:ln>
        </p:spPr>
        <p:txBody>
          <a:bodyPr/>
          <a:lstStyle/>
          <a:p>
            <a:fld id="{CAE5750E-12DE-4DDE-8D66-C37F1C19FD2E}" type="slidenum">
              <a:rPr lang="zh-TW" altLang="en-US" smtClean="0"/>
              <a:pPr/>
              <a:t>24</a:t>
            </a:fld>
            <a:endParaRPr lang="zh-TW" altLang="en-US" smtClean="0"/>
          </a:p>
        </p:txBody>
      </p:sp>
      <p:sp>
        <p:nvSpPr>
          <p:cNvPr id="6" name="圓角矩形 7"/>
          <p:cNvSpPr>
            <a:spLocks noChangeArrowheads="1"/>
          </p:cNvSpPr>
          <p:nvPr/>
        </p:nvSpPr>
        <p:spPr bwMode="auto">
          <a:xfrm>
            <a:off x="704528" y="1340768"/>
            <a:ext cx="8328925" cy="1440516"/>
          </a:xfrm>
          <a:prstGeom prst="roundRect">
            <a:avLst>
              <a:gd name="adj" fmla="val 16667"/>
            </a:avLst>
          </a:prstGeom>
          <a:solidFill>
            <a:schemeClr val="accent4">
              <a:lumMod val="60000"/>
              <a:lumOff val="40000"/>
            </a:schemeClr>
          </a:solidFill>
          <a:ln>
            <a:headEnd/>
            <a:tailEnd/>
          </a:ln>
        </p:spPr>
        <p:style>
          <a:lnRef idx="1">
            <a:schemeClr val="accent4"/>
          </a:lnRef>
          <a:fillRef idx="2">
            <a:schemeClr val="accent4"/>
          </a:fillRef>
          <a:effectRef idx="1">
            <a:schemeClr val="accent4"/>
          </a:effectRef>
          <a:fontRef idx="minor">
            <a:schemeClr val="dk1"/>
          </a:fontRef>
        </p:style>
        <p:txBody>
          <a:bodyPr wrap="none"/>
          <a:lstStyle/>
          <a:p>
            <a:pPr>
              <a:tabLst>
                <a:tab pos="6373813" algn="l"/>
                <a:tab pos="17400588" algn="l"/>
              </a:tabLst>
              <a:defRPr/>
            </a:pPr>
            <a:r>
              <a:rPr lang="zh-TW" altLang="en-US" sz="2000" dirty="0" smtClean="0">
                <a:latin typeface="Times New Roman" panose="02020603050405020304" pitchFamily="18" charset="0"/>
                <a:ea typeface="標楷體" pitchFamily="65" charset="-120"/>
                <a:cs typeface="Times New Roman" panose="02020603050405020304" pitchFamily="18" charset="0"/>
              </a:rPr>
              <a:t>內部控制制度未能有效執行：</a:t>
            </a:r>
          </a:p>
          <a:p>
            <a:pPr>
              <a:tabLst>
                <a:tab pos="6373813" algn="l"/>
                <a:tab pos="17400588" algn="l"/>
              </a:tabLst>
              <a:defRPr/>
            </a:pPr>
            <a:r>
              <a:rPr lang="zh-TW" altLang="en-US" sz="2000" dirty="0" smtClean="0">
                <a:latin typeface="Times New Roman" panose="02020603050405020304" pitchFamily="18" charset="0"/>
                <a:ea typeface="標楷體" pitchFamily="65" charset="-120"/>
                <a:cs typeface="Times New Roman" panose="02020603050405020304" pitchFamily="18" charset="0"/>
              </a:rPr>
              <a:t>子公司高階主管隱匿自行設立新公司與子公司交易，並成為子公司</a:t>
            </a:r>
            <a:endParaRPr lang="en-US" altLang="zh-TW" sz="2000" dirty="0" smtClean="0">
              <a:latin typeface="Times New Roman" panose="02020603050405020304" pitchFamily="18" charset="0"/>
              <a:ea typeface="標楷體" pitchFamily="65" charset="-120"/>
              <a:cs typeface="Times New Roman" panose="02020603050405020304" pitchFamily="18" charset="0"/>
            </a:endParaRPr>
          </a:p>
          <a:p>
            <a:pPr>
              <a:tabLst>
                <a:tab pos="6373813" algn="l"/>
                <a:tab pos="17400588" algn="l"/>
              </a:tabLst>
              <a:defRPr/>
            </a:pPr>
            <a:r>
              <a:rPr lang="zh-TW" altLang="en-US" sz="2000" dirty="0" smtClean="0">
                <a:latin typeface="Times New Roman" panose="02020603050405020304" pitchFamily="18" charset="0"/>
                <a:ea typeface="標楷體" pitchFamily="65" charset="-120"/>
                <a:cs typeface="Times New Roman" panose="02020603050405020304" pitchFamily="18" charset="0"/>
              </a:rPr>
              <a:t>前十大銷售客戶，致母公司未揭露此關係人交易</a:t>
            </a:r>
            <a:endParaRPr lang="zh-TW" altLang="en-US" sz="2000" dirty="0">
              <a:latin typeface="Times New Roman" panose="02020603050405020304" pitchFamily="18" charset="0"/>
              <a:ea typeface="標楷體" pitchFamily="65" charset="-120"/>
              <a:cs typeface="Times New Roman" panose="02020603050405020304" pitchFamily="18" charset="0"/>
            </a:endParaRPr>
          </a:p>
        </p:txBody>
      </p:sp>
      <p:sp>
        <p:nvSpPr>
          <p:cNvPr id="8" name="圓角矩形 7"/>
          <p:cNvSpPr/>
          <p:nvPr/>
        </p:nvSpPr>
        <p:spPr bwMode="auto">
          <a:xfrm>
            <a:off x="740532" y="3284984"/>
            <a:ext cx="8292921" cy="1656184"/>
          </a:xfrm>
          <a:prstGeom prst="roundRect">
            <a:avLst>
              <a:gd name="adj"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wrap="none"/>
          <a:lstStyle/>
          <a:p>
            <a:pPr algn="ctr">
              <a:defRPr/>
            </a:pPr>
            <a:r>
              <a:rPr lang="zh-TW" altLang="en-US" sz="2000" u="sng" dirty="0">
                <a:latin typeface="Times New Roman" panose="02020603050405020304" pitchFamily="18" charset="0"/>
                <a:ea typeface="標楷體" pitchFamily="65" charset="-120"/>
                <a:cs typeface="Times New Roman" panose="02020603050405020304" pitchFamily="18" charset="0"/>
              </a:rPr>
              <a:t>評估重點</a:t>
            </a:r>
            <a:endParaRPr lang="en-US" altLang="zh-TW" sz="2000" u="sng" dirty="0">
              <a:latin typeface="Times New Roman" panose="02020603050405020304" pitchFamily="18" charset="0"/>
              <a:ea typeface="標楷體" pitchFamily="65" charset="-120"/>
              <a:cs typeface="Times New Roman" panose="02020603050405020304" pitchFamily="18" charset="0"/>
            </a:endParaRPr>
          </a:p>
          <a:p>
            <a:pPr lvl="0"/>
            <a:r>
              <a:rPr lang="en-US" altLang="zh-TW" sz="2000" dirty="0" smtClean="0">
                <a:solidFill>
                  <a:schemeClr val="tx1"/>
                </a:solidFill>
                <a:latin typeface="標楷體" pitchFamily="65" charset="-120"/>
                <a:ea typeface="標楷體" pitchFamily="65" charset="-120"/>
              </a:rPr>
              <a:t>1.</a:t>
            </a:r>
            <a:r>
              <a:rPr lang="zh-TW" altLang="en-US" sz="2000" dirty="0" smtClean="0">
                <a:solidFill>
                  <a:schemeClr val="tx1"/>
                </a:solidFill>
                <a:latin typeface="標楷體" pitchFamily="65" charset="-120"/>
                <a:ea typeface="標楷體" pitchFamily="65" charset="-120"/>
              </a:rPr>
              <a:t>評估子公司新增主要客戶基本資料之真實性。</a:t>
            </a:r>
            <a:endParaRPr lang="en-US" altLang="zh-TW" sz="2000" dirty="0" smtClean="0">
              <a:solidFill>
                <a:schemeClr val="tx1"/>
              </a:solidFill>
              <a:latin typeface="標楷體" pitchFamily="65" charset="-120"/>
              <a:ea typeface="標楷體" pitchFamily="65" charset="-120"/>
            </a:endParaRPr>
          </a:p>
          <a:p>
            <a:pPr lvl="0"/>
            <a:r>
              <a:rPr lang="en-US" altLang="zh-TW" sz="2000" dirty="0" smtClean="0">
                <a:solidFill>
                  <a:schemeClr val="tx1"/>
                </a:solidFill>
                <a:latin typeface="標楷體" pitchFamily="65" charset="-120"/>
                <a:ea typeface="標楷體" pitchFamily="65" charset="-120"/>
              </a:rPr>
              <a:t>2.</a:t>
            </a:r>
            <a:r>
              <a:rPr lang="zh-TW" altLang="en-US" sz="2000" dirty="0" smtClean="0">
                <a:solidFill>
                  <a:schemeClr val="tx1"/>
                </a:solidFill>
                <a:latin typeface="標楷體" pitchFamily="65" charset="-120"/>
                <a:ea typeface="標楷體" pitchFamily="65" charset="-120"/>
              </a:rPr>
              <a:t>評估申請公司關係人交易揭露之正確性。</a:t>
            </a:r>
            <a:endParaRPr lang="en-US" altLang="zh-TW" sz="2000" dirty="0" smtClean="0">
              <a:solidFill>
                <a:schemeClr val="tx1"/>
              </a:solidFill>
              <a:latin typeface="標楷體" pitchFamily="65" charset="-120"/>
              <a:ea typeface="標楷體" pitchFamily="65" charset="-120"/>
            </a:endParaRPr>
          </a:p>
          <a:p>
            <a:pPr lvl="0"/>
            <a:r>
              <a:rPr lang="en-US" altLang="zh-TW" sz="2000" dirty="0" smtClean="0">
                <a:solidFill>
                  <a:schemeClr val="tx1"/>
                </a:solidFill>
                <a:latin typeface="標楷體" pitchFamily="65" charset="-120"/>
                <a:ea typeface="標楷體" pitchFamily="65" charset="-120"/>
              </a:rPr>
              <a:t>3.</a:t>
            </a:r>
            <a:r>
              <a:rPr lang="zh-TW" altLang="en-US" sz="2000" dirty="0" smtClean="0">
                <a:solidFill>
                  <a:schemeClr val="tx1"/>
                </a:solidFill>
                <a:latin typeface="標楷體" pitchFamily="65" charset="-120"/>
                <a:ea typeface="標楷體" pitchFamily="65" charset="-120"/>
              </a:rPr>
              <a:t>評估申請公司後續改善措施之有效性。</a:t>
            </a:r>
            <a:endParaRPr lang="en-US" altLang="zh-TW" sz="2000" dirty="0" smtClean="0">
              <a:solidFill>
                <a:schemeClr val="tx1"/>
              </a:solidFill>
              <a:latin typeface="標楷體" pitchFamily="65" charset="-120"/>
              <a:ea typeface="標楷體" pitchFamily="65" charset="-120"/>
            </a:endParaRPr>
          </a:p>
        </p:txBody>
      </p:sp>
      <p:sp>
        <p:nvSpPr>
          <p:cNvPr id="7" name="向左箭號 6"/>
          <p:cNvSpPr/>
          <p:nvPr/>
        </p:nvSpPr>
        <p:spPr>
          <a:xfrm rot="16200861">
            <a:off x="4545141" y="2736798"/>
            <a:ext cx="647700" cy="701675"/>
          </a:xfrm>
          <a:prstGeom prst="leftArrow">
            <a:avLst>
              <a:gd name="adj1" fmla="val 60000"/>
              <a:gd name="adj2" fmla="val 50000"/>
            </a:avLst>
          </a:prstGeom>
        </p:spPr>
        <p:style>
          <a:lnRef idx="2">
            <a:schemeClr val="accent4">
              <a:shade val="50000"/>
            </a:schemeClr>
          </a:lnRef>
          <a:fillRef idx="1">
            <a:schemeClr val="accent4"/>
          </a:fillRef>
          <a:effectRef idx="0">
            <a:schemeClr val="accent4"/>
          </a:effectRef>
          <a:fontRef idx="minor">
            <a:schemeClr val="lt1"/>
          </a:fontRef>
        </p:style>
      </p:sp>
      <p:sp>
        <p:nvSpPr>
          <p:cNvPr id="3" name="文字方塊 2"/>
          <p:cNvSpPr txBox="1"/>
          <p:nvPr/>
        </p:nvSpPr>
        <p:spPr>
          <a:xfrm>
            <a:off x="745238" y="5042374"/>
            <a:ext cx="8288215" cy="954107"/>
          </a:xfrm>
          <a:prstGeom prst="rect">
            <a:avLst/>
          </a:prstGeom>
          <a:noFill/>
        </p:spPr>
        <p:txBody>
          <a:bodyPr wrap="square" rtlCol="0">
            <a:spAutoFit/>
          </a:bodyPr>
          <a:lstStyle/>
          <a:p>
            <a:r>
              <a:rPr lang="zh-TW" altLang="en-US" sz="2800" dirty="0" smtClean="0">
                <a:solidFill>
                  <a:srgbClr val="FF0000"/>
                </a:solidFill>
                <a:latin typeface="+mj-ea"/>
                <a:ea typeface="+mj-ea"/>
              </a:rPr>
              <a:t>確實取得主要進貨及銷貨、佣金、預付、預收等交易對象之客戶基本資料，並自行查證。</a:t>
            </a:r>
            <a:endParaRPr lang="zh-TW" altLang="en-US" sz="2800" dirty="0">
              <a:solidFill>
                <a:srgbClr val="FF0000"/>
              </a:solidFill>
              <a:latin typeface="+mj-ea"/>
              <a:ea typeface="+mj-ea"/>
            </a:endParaRPr>
          </a:p>
        </p:txBody>
      </p:sp>
    </p:spTree>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圓角矩形 4"/>
          <p:cNvSpPr/>
          <p:nvPr/>
        </p:nvSpPr>
        <p:spPr>
          <a:xfrm>
            <a:off x="992560" y="1196752"/>
            <a:ext cx="8298755" cy="158340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kumimoji="0" lang="zh-TW" altLang="en-US" sz="2400" dirty="0">
                <a:solidFill>
                  <a:prstClr val="black"/>
                </a:solidFill>
                <a:latin typeface="標楷體" pitchFamily="65" charset="-120"/>
                <a:ea typeface="標楷體" pitchFamily="65" charset="-120"/>
              </a:rPr>
              <a:t>發行公司為吸引人才，於發行員工認股權憑證時，藉由</a:t>
            </a:r>
            <a:r>
              <a:rPr kumimoji="0" lang="zh-TW" altLang="en-US" sz="2400" b="1" dirty="0">
                <a:solidFill>
                  <a:srgbClr val="3333FF"/>
                </a:solidFill>
                <a:latin typeface="標楷體" pitchFamily="65" charset="-120"/>
                <a:ea typeface="標楷體" pitchFamily="65" charset="-120"/>
              </a:rPr>
              <a:t>代掛方式</a:t>
            </a:r>
            <a:r>
              <a:rPr kumimoji="0" lang="zh-TW" altLang="en-US" sz="2400" dirty="0">
                <a:solidFill>
                  <a:prstClr val="black"/>
                </a:solidFill>
                <a:latin typeface="標楷體" pitchFamily="65" charset="-120"/>
                <a:ea typeface="標楷體" pitchFamily="65" charset="-120"/>
              </a:rPr>
              <a:t>保留部分額度給</a:t>
            </a:r>
            <a:r>
              <a:rPr kumimoji="0" lang="zh-TW" altLang="en-US" sz="2400" dirty="0">
                <a:solidFill>
                  <a:srgbClr val="3333FF"/>
                </a:solidFill>
                <a:latin typeface="標楷體" pitchFamily="65" charset="-120"/>
                <a:ea typeface="標楷體" pitchFamily="65" charset="-120"/>
              </a:rPr>
              <a:t>未來員工及約聘人員</a:t>
            </a:r>
            <a:r>
              <a:rPr kumimoji="0" lang="zh-TW" altLang="en-US" sz="2400" dirty="0">
                <a:solidFill>
                  <a:prstClr val="black"/>
                </a:solidFill>
                <a:latin typeface="標楷體"/>
                <a:ea typeface="標楷體"/>
              </a:rPr>
              <a:t>，致有違反認股權發行辦法之情事</a:t>
            </a:r>
            <a:endParaRPr kumimoji="0" lang="zh-TW" altLang="en-US" sz="2400" dirty="0">
              <a:solidFill>
                <a:prstClr val="white"/>
              </a:solidFill>
            </a:endParaRPr>
          </a:p>
        </p:txBody>
      </p:sp>
      <p:sp>
        <p:nvSpPr>
          <p:cNvPr id="8" name="圓角矩形 7"/>
          <p:cNvSpPr/>
          <p:nvPr/>
        </p:nvSpPr>
        <p:spPr>
          <a:xfrm>
            <a:off x="1064568" y="3140968"/>
            <a:ext cx="8208912" cy="3168352"/>
          </a:xfrm>
          <a:prstGeom prst="roundRect">
            <a:avLst/>
          </a:prstGeom>
          <a:ln/>
        </p:spPr>
        <p:style>
          <a:lnRef idx="1">
            <a:schemeClr val="accent2"/>
          </a:lnRef>
          <a:fillRef idx="2">
            <a:schemeClr val="accent2"/>
          </a:fillRef>
          <a:effectRef idx="1">
            <a:schemeClr val="accent2"/>
          </a:effectRef>
          <a:fontRef idx="minor">
            <a:schemeClr val="dk1"/>
          </a:fontRef>
        </p:style>
        <p:txBody>
          <a:bodyPr anchor="ctr"/>
          <a:lstStyle/>
          <a:p>
            <a:pPr algn="ctr" fontAlgn="auto">
              <a:spcBef>
                <a:spcPct val="20000"/>
              </a:spcBef>
              <a:spcAft>
                <a:spcPts val="0"/>
              </a:spcAft>
              <a:defRPr/>
            </a:pPr>
            <a:r>
              <a:rPr kumimoji="0" lang="zh-TW" altLang="en-US" sz="2400" u="sng" dirty="0" smtClean="0">
                <a:solidFill>
                  <a:prstClr val="black"/>
                </a:solidFill>
                <a:latin typeface="標楷體" pitchFamily="65" charset="-120"/>
                <a:ea typeface="標楷體" pitchFamily="65" charset="-120"/>
              </a:rPr>
              <a:t>評估重點</a:t>
            </a:r>
            <a:endParaRPr kumimoji="0" lang="en-US" altLang="zh-TW" sz="2400" dirty="0">
              <a:solidFill>
                <a:prstClr val="black"/>
              </a:solidFill>
              <a:latin typeface="標楷體" pitchFamily="65" charset="-120"/>
              <a:ea typeface="標楷體" pitchFamily="65" charset="-120"/>
            </a:endParaRPr>
          </a:p>
          <a:p>
            <a:pPr fontAlgn="auto">
              <a:spcBef>
                <a:spcPct val="20000"/>
              </a:spcBef>
              <a:spcAft>
                <a:spcPts val="0"/>
              </a:spcAft>
              <a:defRPr/>
            </a:pPr>
            <a:r>
              <a:rPr kumimoji="0" lang="en-US" altLang="zh-TW" sz="2400" dirty="0">
                <a:solidFill>
                  <a:prstClr val="black"/>
                </a:solidFill>
                <a:latin typeface="標楷體" pitchFamily="65" charset="-120"/>
                <a:ea typeface="標楷體" pitchFamily="65" charset="-120"/>
              </a:rPr>
              <a:t>1.</a:t>
            </a:r>
            <a:r>
              <a:rPr kumimoji="0" lang="zh-TW" altLang="en-US" sz="2400" dirty="0">
                <a:solidFill>
                  <a:prstClr val="black"/>
                </a:solidFill>
                <a:latin typeface="標楷體" pitchFamily="65" charset="-120"/>
                <a:ea typeface="標楷體" pitchFamily="65" charset="-120"/>
              </a:rPr>
              <a:t>瞭解發生緣由及適法性之評估。</a:t>
            </a:r>
            <a:endParaRPr kumimoji="0" lang="en-US" altLang="zh-TW" sz="2400" dirty="0">
              <a:solidFill>
                <a:prstClr val="black"/>
              </a:solidFill>
              <a:latin typeface="標楷體" pitchFamily="65" charset="-120"/>
              <a:ea typeface="標楷體" pitchFamily="65" charset="-120"/>
            </a:endParaRPr>
          </a:p>
          <a:p>
            <a:pPr fontAlgn="auto">
              <a:spcBef>
                <a:spcPct val="20000"/>
              </a:spcBef>
              <a:spcAft>
                <a:spcPts val="0"/>
              </a:spcAft>
              <a:defRPr/>
            </a:pPr>
            <a:r>
              <a:rPr kumimoji="0" lang="en-US" altLang="zh-TW" sz="2400" dirty="0">
                <a:solidFill>
                  <a:prstClr val="black"/>
                </a:solidFill>
                <a:latin typeface="標楷體" pitchFamily="65" charset="-120"/>
                <a:ea typeface="標楷體" pitchFamily="65" charset="-120"/>
              </a:rPr>
              <a:t>2.</a:t>
            </a:r>
            <a:r>
              <a:rPr kumimoji="0" lang="zh-TW" altLang="en-US" sz="2400" dirty="0">
                <a:solidFill>
                  <a:prstClr val="black"/>
                </a:solidFill>
                <a:latin typeface="標楷體" pitchFamily="65" charset="-120"/>
                <a:ea typeface="標楷體" pitchFamily="65" charset="-120"/>
              </a:rPr>
              <a:t>查核代掛及實際認股情形，以及</a:t>
            </a:r>
            <a:r>
              <a:rPr kumimoji="0" lang="zh-TW" altLang="en-US" sz="2400" dirty="0">
                <a:solidFill>
                  <a:srgbClr val="FF0000"/>
                </a:solidFill>
                <a:latin typeface="標楷體" pitchFamily="65" charset="-120"/>
                <a:ea typeface="標楷體" pitchFamily="65" charset="-120"/>
              </a:rPr>
              <a:t>實際獲配人</a:t>
            </a:r>
            <a:r>
              <a:rPr kumimoji="0" lang="zh-TW" altLang="en-US" sz="2400" dirty="0">
                <a:solidFill>
                  <a:prstClr val="black"/>
                </a:solidFill>
                <a:latin typeface="標楷體" pitchFamily="65" charset="-120"/>
                <a:ea typeface="標楷體" pitchFamily="65" charset="-120"/>
              </a:rPr>
              <a:t>是否均為 </a:t>
            </a:r>
            <a:endParaRPr kumimoji="0" lang="en-US" altLang="zh-TW" sz="2400" dirty="0">
              <a:solidFill>
                <a:prstClr val="black"/>
              </a:solidFill>
              <a:latin typeface="標楷體" pitchFamily="65" charset="-120"/>
              <a:ea typeface="標楷體" pitchFamily="65" charset="-120"/>
            </a:endParaRPr>
          </a:p>
          <a:p>
            <a:pPr fontAlgn="auto">
              <a:spcBef>
                <a:spcPct val="20000"/>
              </a:spcBef>
              <a:spcAft>
                <a:spcPts val="0"/>
              </a:spcAft>
              <a:defRPr/>
            </a:pPr>
            <a:r>
              <a:rPr kumimoji="0" lang="en-US" altLang="zh-TW" sz="2400" dirty="0">
                <a:solidFill>
                  <a:prstClr val="black"/>
                </a:solidFill>
                <a:latin typeface="標楷體" pitchFamily="65" charset="-120"/>
                <a:ea typeface="標楷體" pitchFamily="65" charset="-120"/>
              </a:rPr>
              <a:t>  </a:t>
            </a:r>
            <a:r>
              <a:rPr kumimoji="0" lang="zh-TW" altLang="en-US" sz="2400" dirty="0">
                <a:solidFill>
                  <a:prstClr val="black"/>
                </a:solidFill>
                <a:latin typeface="標楷體" pitchFamily="65" charset="-120"/>
                <a:ea typeface="標楷體" pitchFamily="65" charset="-120"/>
              </a:rPr>
              <a:t>員工，而</a:t>
            </a:r>
            <a:r>
              <a:rPr kumimoji="0" lang="zh-TW" altLang="en-US" sz="2400" dirty="0">
                <a:solidFill>
                  <a:srgbClr val="FF0000"/>
                </a:solidFill>
                <a:latin typeface="標楷體" pitchFamily="65" charset="-120"/>
                <a:ea typeface="標楷體" pitchFamily="65" charset="-120"/>
              </a:rPr>
              <a:t>無圖利特定人</a:t>
            </a:r>
            <a:r>
              <a:rPr kumimoji="0" lang="zh-TW" altLang="en-US" sz="2400" dirty="0">
                <a:solidFill>
                  <a:prstClr val="black"/>
                </a:solidFill>
                <a:latin typeface="標楷體" pitchFamily="65" charset="-120"/>
                <a:ea typeface="標楷體" pitchFamily="65" charset="-120"/>
              </a:rPr>
              <a:t>之情事。</a:t>
            </a:r>
            <a:endParaRPr kumimoji="0" lang="en-US" altLang="zh-TW" sz="2400" dirty="0">
              <a:solidFill>
                <a:prstClr val="black"/>
              </a:solidFill>
              <a:latin typeface="標楷體" pitchFamily="65" charset="-120"/>
              <a:ea typeface="標楷體" pitchFamily="65" charset="-120"/>
            </a:endParaRPr>
          </a:p>
          <a:p>
            <a:pPr fontAlgn="auto">
              <a:spcBef>
                <a:spcPct val="20000"/>
              </a:spcBef>
              <a:spcAft>
                <a:spcPts val="0"/>
              </a:spcAft>
              <a:defRPr/>
            </a:pPr>
            <a:r>
              <a:rPr kumimoji="0" lang="en-US" altLang="zh-TW" sz="2400" dirty="0">
                <a:solidFill>
                  <a:prstClr val="black"/>
                </a:solidFill>
                <a:latin typeface="標楷體" pitchFamily="65" charset="-120"/>
                <a:ea typeface="標楷體" pitchFamily="65" charset="-120"/>
              </a:rPr>
              <a:t>3.</a:t>
            </a:r>
            <a:r>
              <a:rPr kumimoji="0" lang="zh-TW" altLang="en-US" sz="2400" dirty="0">
                <a:solidFill>
                  <a:prstClr val="black"/>
                </a:solidFill>
                <a:latin typeface="標楷體" pitchFamily="65" charset="-120"/>
                <a:ea typeface="標楷體" pitchFamily="65" charset="-120"/>
              </a:rPr>
              <a:t>針對</a:t>
            </a:r>
            <a:r>
              <a:rPr kumimoji="0" lang="zh-TW" altLang="en-US" sz="2400" dirty="0">
                <a:solidFill>
                  <a:srgbClr val="FF0000"/>
                </a:solidFill>
                <a:latin typeface="標楷體" pitchFamily="65" charset="-120"/>
                <a:ea typeface="標楷體" pitchFamily="65" charset="-120"/>
              </a:rPr>
              <a:t>尚未執行之認股權憑證</a:t>
            </a:r>
            <a:r>
              <a:rPr kumimoji="0" lang="zh-TW" altLang="en-US" sz="2400" dirty="0">
                <a:solidFill>
                  <a:prstClr val="black"/>
                </a:solidFill>
                <a:latin typeface="標楷體" pitchFamily="65" charset="-120"/>
                <a:ea typeface="標楷體" pitchFamily="65" charset="-120"/>
              </a:rPr>
              <a:t>，瞭解發行公司擬</a:t>
            </a:r>
            <a:r>
              <a:rPr kumimoji="0" lang="zh-TW" altLang="en-US" sz="2400" dirty="0">
                <a:solidFill>
                  <a:srgbClr val="FF0000"/>
                </a:solidFill>
                <a:latin typeface="標楷體" pitchFamily="65" charset="-120"/>
                <a:ea typeface="標楷體" pitchFamily="65" charset="-120"/>
              </a:rPr>
              <a:t>採行處</a:t>
            </a:r>
            <a:endParaRPr kumimoji="0" lang="en-US" altLang="zh-TW" sz="2400" dirty="0">
              <a:solidFill>
                <a:srgbClr val="FF0000"/>
              </a:solidFill>
              <a:latin typeface="標楷體" pitchFamily="65" charset="-120"/>
              <a:ea typeface="標楷體" pitchFamily="65" charset="-120"/>
            </a:endParaRPr>
          </a:p>
          <a:p>
            <a:pPr fontAlgn="auto">
              <a:spcBef>
                <a:spcPct val="20000"/>
              </a:spcBef>
              <a:spcAft>
                <a:spcPts val="0"/>
              </a:spcAft>
              <a:defRPr/>
            </a:pPr>
            <a:r>
              <a:rPr kumimoji="0" lang="en-US" altLang="zh-TW" sz="2400" dirty="0">
                <a:solidFill>
                  <a:srgbClr val="FF0000"/>
                </a:solidFill>
                <a:latin typeface="標楷體" pitchFamily="65" charset="-120"/>
                <a:ea typeface="標楷體" pitchFamily="65" charset="-120"/>
              </a:rPr>
              <a:t>  </a:t>
            </a:r>
            <a:r>
              <a:rPr kumimoji="0" lang="zh-TW" altLang="en-US" sz="2400" dirty="0">
                <a:solidFill>
                  <a:srgbClr val="FF0000"/>
                </a:solidFill>
                <a:latin typeface="標楷體" pitchFamily="65" charset="-120"/>
                <a:ea typeface="標楷體" pitchFamily="65" charset="-120"/>
              </a:rPr>
              <a:t>理方式</a:t>
            </a:r>
            <a:r>
              <a:rPr kumimoji="0" lang="zh-TW" altLang="en-US" sz="2400" dirty="0">
                <a:solidFill>
                  <a:prstClr val="black"/>
                </a:solidFill>
                <a:latin typeface="標楷體" pitchFamily="65" charset="-120"/>
                <a:ea typeface="標楷體" pitchFamily="65" charset="-120"/>
              </a:rPr>
              <a:t>。</a:t>
            </a:r>
            <a:endParaRPr kumimoji="0" lang="en-US" altLang="zh-TW" sz="2400" dirty="0">
              <a:solidFill>
                <a:prstClr val="black"/>
              </a:solidFill>
              <a:latin typeface="標楷體" pitchFamily="65" charset="-120"/>
              <a:ea typeface="標楷體" pitchFamily="65" charset="-120"/>
            </a:endParaRPr>
          </a:p>
          <a:p>
            <a:pPr fontAlgn="auto">
              <a:spcBef>
                <a:spcPct val="20000"/>
              </a:spcBef>
              <a:spcAft>
                <a:spcPts val="0"/>
              </a:spcAft>
              <a:defRPr/>
            </a:pPr>
            <a:r>
              <a:rPr kumimoji="0" lang="en-US" altLang="zh-TW" sz="2400" dirty="0">
                <a:solidFill>
                  <a:prstClr val="black"/>
                </a:solidFill>
                <a:latin typeface="標楷體" pitchFamily="65" charset="-120"/>
                <a:ea typeface="標楷體" pitchFamily="65" charset="-120"/>
              </a:rPr>
              <a:t>4.</a:t>
            </a:r>
            <a:r>
              <a:rPr kumimoji="0" lang="zh-TW" altLang="en-US" sz="2400" dirty="0">
                <a:solidFill>
                  <a:prstClr val="black"/>
                </a:solidFill>
                <a:latin typeface="標楷體" pitchFamily="65" charset="-120"/>
                <a:ea typeface="標楷體" pitchFamily="65" charset="-120"/>
              </a:rPr>
              <a:t>評估發行公司未來擬採行之改善及控管方式。</a:t>
            </a:r>
            <a:endParaRPr kumimoji="0" lang="en-US" altLang="zh-TW" sz="2400" dirty="0">
              <a:solidFill>
                <a:prstClr val="black"/>
              </a:solidFill>
              <a:latin typeface="標楷體" pitchFamily="65" charset="-120"/>
              <a:ea typeface="標楷體" pitchFamily="65" charset="-120"/>
            </a:endParaRPr>
          </a:p>
        </p:txBody>
      </p:sp>
      <p:sp>
        <p:nvSpPr>
          <p:cNvPr id="136198" name="標題 1"/>
          <p:cNvSpPr>
            <a:spLocks/>
          </p:cNvSpPr>
          <p:nvPr/>
        </p:nvSpPr>
        <p:spPr bwMode="auto">
          <a:xfrm>
            <a:off x="1136650" y="404664"/>
            <a:ext cx="8208838" cy="720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marL="1295400" indent="-1295400" algn="ctr" eaLnBrk="0" hangingPunct="0">
              <a:defRPr/>
            </a:pPr>
            <a:r>
              <a:rPr kumimoji="0" lang="zh-TW" altLang="en-US" sz="3000" b="1" dirty="0">
                <a:solidFill>
                  <a:srgbClr val="C00000"/>
                </a:solidFill>
                <a:latin typeface="+mj-ea"/>
                <a:ea typeface="+mj-ea"/>
              </a:rPr>
              <a:t>員工認股權憑證之實際認購情形未符合規定</a:t>
            </a:r>
          </a:p>
        </p:txBody>
      </p:sp>
      <p:sp>
        <p:nvSpPr>
          <p:cNvPr id="7" name="向下箭號 6"/>
          <p:cNvSpPr/>
          <p:nvPr/>
        </p:nvSpPr>
        <p:spPr>
          <a:xfrm>
            <a:off x="4808984" y="2780928"/>
            <a:ext cx="682625" cy="576263"/>
          </a:xfrm>
          <a:prstGeom prst="downArrow">
            <a:avLst/>
          </a:prstGeom>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kumimoji="0" lang="zh-TW" altLang="en-US">
              <a:solidFill>
                <a:prstClr val="white"/>
              </a:solidFill>
            </a:endParaRPr>
          </a:p>
        </p:txBody>
      </p:sp>
    </p:spTree>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圓角矩形 5"/>
          <p:cNvSpPr/>
          <p:nvPr/>
        </p:nvSpPr>
        <p:spPr>
          <a:xfrm>
            <a:off x="848544" y="1124744"/>
            <a:ext cx="8099425" cy="1655763"/>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buClr>
                <a:srgbClr val="FFCC00"/>
              </a:buClr>
              <a:defRPr/>
            </a:pPr>
            <a:r>
              <a:rPr lang="en-US" altLang="zh-TW" sz="2400" dirty="0">
                <a:solidFill>
                  <a:schemeClr val="tx1"/>
                </a:solidFill>
                <a:latin typeface="標楷體" pitchFamily="65" charset="-120"/>
                <a:ea typeface="標楷體" pitchFamily="65" charset="-120"/>
              </a:rPr>
              <a:t>A</a:t>
            </a:r>
            <a:r>
              <a:rPr lang="zh-TW" altLang="en-US" sz="2400" dirty="0">
                <a:solidFill>
                  <a:schemeClr val="tx1"/>
                </a:solidFill>
                <a:latin typeface="標楷體" pitchFamily="65" charset="-120"/>
                <a:ea typeface="標楷體" pitchFamily="65" charset="-120"/>
              </a:rPr>
              <a:t>公司為節省勞健保費等人事支出，透過</a:t>
            </a:r>
            <a:r>
              <a:rPr lang="en-US" altLang="zh-TW" sz="2400" dirty="0">
                <a:solidFill>
                  <a:schemeClr val="tx1"/>
                </a:solidFill>
                <a:latin typeface="標楷體" pitchFamily="65" charset="-120"/>
                <a:ea typeface="標楷體" pitchFamily="65" charset="-120"/>
              </a:rPr>
              <a:t>B</a:t>
            </a:r>
            <a:r>
              <a:rPr lang="zh-TW" altLang="en-US" sz="2400" dirty="0">
                <a:solidFill>
                  <a:schemeClr val="tx1"/>
                </a:solidFill>
                <a:latin typeface="標楷體" pitchFamily="65" charset="-120"/>
                <a:ea typeface="標楷體" pitchFamily="65" charset="-120"/>
              </a:rPr>
              <a:t>公司提供未有對價服務之發票供其</a:t>
            </a:r>
            <a:r>
              <a:rPr lang="zh-TW" altLang="en-US" sz="2400" dirty="0" smtClean="0">
                <a:solidFill>
                  <a:schemeClr val="tx1"/>
                </a:solidFill>
                <a:latin typeface="標楷體" pitchFamily="65" charset="-120"/>
                <a:ea typeface="標楷體" pitchFamily="65" charset="-120"/>
              </a:rPr>
              <a:t>帳列進貨</a:t>
            </a:r>
            <a:r>
              <a:rPr lang="en-US" altLang="zh-TW" sz="2400" dirty="0" smtClean="0">
                <a:solidFill>
                  <a:schemeClr val="tx1"/>
                </a:solidFill>
                <a:latin typeface="標楷體" pitchFamily="65" charset="-120"/>
                <a:ea typeface="標楷體" pitchFamily="65" charset="-120"/>
              </a:rPr>
              <a:t>/</a:t>
            </a:r>
            <a:r>
              <a:rPr lang="zh-TW" altLang="en-US" sz="2400" dirty="0" smtClean="0">
                <a:solidFill>
                  <a:schemeClr val="tx1"/>
                </a:solidFill>
                <a:latin typeface="標楷體" pitchFamily="65" charset="-120"/>
                <a:ea typeface="標楷體" pitchFamily="65" charset="-120"/>
              </a:rPr>
              <a:t>服務費，</a:t>
            </a:r>
            <a:r>
              <a:rPr lang="en-US" altLang="zh-TW" sz="2400" dirty="0">
                <a:solidFill>
                  <a:schemeClr val="tx1"/>
                </a:solidFill>
                <a:latin typeface="標楷體" pitchFamily="65" charset="-120"/>
                <a:ea typeface="標楷體" pitchFamily="65" charset="-120"/>
              </a:rPr>
              <a:t>A</a:t>
            </a:r>
            <a:r>
              <a:rPr lang="zh-TW" altLang="en-US" sz="2400" dirty="0">
                <a:solidFill>
                  <a:schemeClr val="tx1"/>
                </a:solidFill>
                <a:latin typeface="標楷體" pitchFamily="65" charset="-120"/>
                <a:ea typeface="標楷體" pitchFamily="65" charset="-120"/>
              </a:rPr>
              <a:t>公司形式上支付</a:t>
            </a:r>
            <a:r>
              <a:rPr lang="zh-TW" altLang="en-US" sz="2400" dirty="0" smtClean="0">
                <a:solidFill>
                  <a:schemeClr val="tx1"/>
                </a:solidFill>
                <a:latin typeface="標楷體" pitchFamily="65" charset="-120"/>
                <a:ea typeface="標楷體" pitchFamily="65" charset="-120"/>
              </a:rPr>
              <a:t>貨款</a:t>
            </a:r>
            <a:r>
              <a:rPr lang="en-US" altLang="zh-TW" sz="2400" dirty="0" smtClean="0">
                <a:solidFill>
                  <a:schemeClr val="tx1"/>
                </a:solidFill>
                <a:latin typeface="標楷體" pitchFamily="65" charset="-120"/>
                <a:ea typeface="標楷體" pitchFamily="65" charset="-120"/>
              </a:rPr>
              <a:t>/</a:t>
            </a:r>
            <a:r>
              <a:rPr lang="zh-TW" altLang="en-US" sz="2400" dirty="0" smtClean="0">
                <a:solidFill>
                  <a:schemeClr val="tx1"/>
                </a:solidFill>
                <a:latin typeface="標楷體" pitchFamily="65" charset="-120"/>
                <a:ea typeface="標楷體" pitchFamily="65" charset="-120"/>
              </a:rPr>
              <a:t>服務費予</a:t>
            </a:r>
            <a:r>
              <a:rPr lang="en-US" altLang="zh-TW" sz="2400" dirty="0">
                <a:solidFill>
                  <a:schemeClr val="tx1"/>
                </a:solidFill>
                <a:latin typeface="標楷體" pitchFamily="65" charset="-120"/>
                <a:ea typeface="標楷體" pitchFamily="65" charset="-120"/>
              </a:rPr>
              <a:t>B</a:t>
            </a:r>
            <a:r>
              <a:rPr lang="zh-TW" altLang="en-US" sz="2400" dirty="0">
                <a:solidFill>
                  <a:schemeClr val="tx1"/>
                </a:solidFill>
                <a:latin typeface="標楷體" pitchFamily="65" charset="-120"/>
                <a:ea typeface="標楷體" pitchFamily="65" charset="-120"/>
              </a:rPr>
              <a:t>公司，惟實際上係透過</a:t>
            </a:r>
            <a:r>
              <a:rPr lang="en-US" altLang="zh-TW" sz="2400" dirty="0">
                <a:solidFill>
                  <a:schemeClr val="tx1"/>
                </a:solidFill>
                <a:latin typeface="標楷體" pitchFamily="65" charset="-120"/>
                <a:ea typeface="標楷體" pitchFamily="65" charset="-120"/>
              </a:rPr>
              <a:t>B</a:t>
            </a:r>
            <a:r>
              <a:rPr lang="zh-TW" altLang="en-US" sz="2400" dirty="0">
                <a:solidFill>
                  <a:schemeClr val="tx1"/>
                </a:solidFill>
                <a:latin typeface="標楷體" pitchFamily="65" charset="-120"/>
                <a:ea typeface="標楷體" pitchFamily="65" charset="-120"/>
              </a:rPr>
              <a:t>公司支付薪資費用予部分員工</a:t>
            </a:r>
            <a:endParaRPr lang="en-US" altLang="zh-TW" sz="2400" dirty="0">
              <a:solidFill>
                <a:schemeClr val="tx1"/>
              </a:solidFill>
              <a:latin typeface="標楷體" pitchFamily="65" charset="-120"/>
              <a:ea typeface="標楷體" pitchFamily="65" charset="-120"/>
            </a:endParaRPr>
          </a:p>
        </p:txBody>
      </p:sp>
      <p:sp>
        <p:nvSpPr>
          <p:cNvPr id="10" name="圓角矩形 9"/>
          <p:cNvSpPr/>
          <p:nvPr/>
        </p:nvSpPr>
        <p:spPr>
          <a:xfrm>
            <a:off x="704528" y="3140968"/>
            <a:ext cx="8542338" cy="3160713"/>
          </a:xfrm>
          <a:prstGeom prst="roundRect">
            <a:avLst/>
          </a:prstGeom>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zh-TW" altLang="en-US" sz="2800" dirty="0">
                <a:solidFill>
                  <a:schemeClr val="tx1"/>
                </a:solidFill>
                <a:latin typeface="標楷體" pitchFamily="65" charset="-120"/>
                <a:ea typeface="標楷體" pitchFamily="65" charset="-120"/>
              </a:rPr>
              <a:t>評估重點</a:t>
            </a:r>
            <a:endParaRPr lang="en-US" altLang="zh-TW" sz="2800" dirty="0">
              <a:solidFill>
                <a:schemeClr val="tx1"/>
              </a:solidFill>
              <a:latin typeface="標楷體" pitchFamily="65" charset="-120"/>
              <a:ea typeface="標楷體" pitchFamily="65" charset="-120"/>
            </a:endParaRPr>
          </a:p>
          <a:p>
            <a:pPr marL="274638" indent="-274638">
              <a:defRPr/>
            </a:pPr>
            <a:r>
              <a:rPr lang="en-US" altLang="zh-TW" sz="2400" dirty="0">
                <a:solidFill>
                  <a:schemeClr val="tx1"/>
                </a:solidFill>
                <a:latin typeface="標楷體" pitchFamily="65" charset="-120"/>
                <a:ea typeface="標楷體" pitchFamily="65" charset="-120"/>
              </a:rPr>
              <a:t>1.</a:t>
            </a:r>
            <a:r>
              <a:rPr lang="zh-TW" altLang="en-US" sz="2400" dirty="0">
                <a:solidFill>
                  <a:schemeClr val="tx1"/>
                </a:solidFill>
                <a:latin typeface="標楷體" pitchFamily="65" charset="-120"/>
                <a:ea typeface="標楷體" pitchFamily="65" charset="-120"/>
              </a:rPr>
              <a:t>瞭解前開情事發生之原由。</a:t>
            </a:r>
            <a:endParaRPr lang="en-US" altLang="zh-TW" sz="2400" dirty="0">
              <a:solidFill>
                <a:schemeClr val="tx1"/>
              </a:solidFill>
              <a:latin typeface="標楷體" pitchFamily="65" charset="-120"/>
              <a:ea typeface="標楷體" pitchFamily="65" charset="-120"/>
            </a:endParaRPr>
          </a:p>
          <a:p>
            <a:pPr marL="274638" indent="-274638">
              <a:defRPr/>
            </a:pPr>
            <a:r>
              <a:rPr lang="en-US" altLang="zh-TW" sz="2400" dirty="0">
                <a:solidFill>
                  <a:schemeClr val="tx1"/>
                </a:solidFill>
                <a:latin typeface="標楷體" pitchFamily="65" charset="-120"/>
                <a:ea typeface="標楷體" pitchFamily="65" charset="-120"/>
              </a:rPr>
              <a:t>2.</a:t>
            </a:r>
            <a:r>
              <a:rPr lang="zh-TW" altLang="en-US" sz="2400" dirty="0">
                <a:solidFill>
                  <a:schemeClr val="tx1"/>
                </a:solidFill>
                <a:latin typeface="標楷體" pitchFamily="65" charset="-120"/>
                <a:ea typeface="標楷體" pitchFamily="65" charset="-120"/>
              </a:rPr>
              <a:t>前開情事對財務報告之影響及是否違反公司內控規範。</a:t>
            </a:r>
            <a:endParaRPr lang="en-US" altLang="zh-TW" sz="2400" dirty="0">
              <a:solidFill>
                <a:schemeClr val="tx1"/>
              </a:solidFill>
              <a:latin typeface="標楷體" pitchFamily="65" charset="-120"/>
              <a:ea typeface="標楷體" pitchFamily="65" charset="-120"/>
            </a:endParaRPr>
          </a:p>
          <a:p>
            <a:pPr marL="358775" indent="-358775">
              <a:defRPr/>
            </a:pPr>
            <a:r>
              <a:rPr lang="en-US" altLang="zh-TW" sz="2400" dirty="0">
                <a:solidFill>
                  <a:schemeClr val="tx1"/>
                </a:solidFill>
                <a:latin typeface="標楷體" pitchFamily="65" charset="-120"/>
                <a:ea typeface="標楷體" pitchFamily="65" charset="-120"/>
              </a:rPr>
              <a:t>3.</a:t>
            </a:r>
            <a:r>
              <a:rPr lang="zh-TW" altLang="en-US" sz="2400" dirty="0">
                <a:solidFill>
                  <a:srgbClr val="FF0000"/>
                </a:solidFill>
                <a:latin typeface="標楷體" pitchFamily="65" charset="-120"/>
                <a:ea typeface="標楷體" pitchFamily="65" charset="-120"/>
              </a:rPr>
              <a:t>低報薪資費用及高估進項稅額扣抵之稅務風險</a:t>
            </a:r>
            <a:r>
              <a:rPr lang="zh-TW" altLang="en-US" sz="2400" dirty="0">
                <a:solidFill>
                  <a:schemeClr val="tx1"/>
                </a:solidFill>
                <a:latin typeface="標楷體" pitchFamily="65" charset="-120"/>
                <a:ea typeface="標楷體" pitchFamily="65" charset="-120"/>
              </a:rPr>
              <a:t>暨</a:t>
            </a:r>
            <a:r>
              <a:rPr lang="zh-TW" altLang="en-US" sz="2400" dirty="0">
                <a:solidFill>
                  <a:srgbClr val="FF0000"/>
                </a:solidFill>
                <a:latin typeface="標楷體" pitchFamily="65" charset="-120"/>
                <a:ea typeface="標楷體" pitchFamily="65" charset="-120"/>
              </a:rPr>
              <a:t>低估勞健保費與退休金等人事支出</a:t>
            </a:r>
            <a:r>
              <a:rPr lang="zh-TW" altLang="en-US" sz="2400" dirty="0">
                <a:solidFill>
                  <a:schemeClr val="tx1"/>
                </a:solidFill>
                <a:latin typeface="標楷體" pitchFamily="65" charset="-120"/>
                <a:ea typeface="標楷體" pitchFamily="65" charset="-120"/>
              </a:rPr>
              <a:t>之影響。</a:t>
            </a:r>
            <a:endParaRPr lang="en-US" altLang="zh-TW" sz="2400" dirty="0">
              <a:solidFill>
                <a:schemeClr val="tx1"/>
              </a:solidFill>
              <a:latin typeface="標楷體" pitchFamily="65" charset="-120"/>
              <a:ea typeface="標楷體" pitchFamily="65" charset="-120"/>
            </a:endParaRPr>
          </a:p>
          <a:p>
            <a:pPr marL="358775" indent="-358775">
              <a:defRPr/>
            </a:pPr>
            <a:r>
              <a:rPr lang="en-US" altLang="zh-TW" sz="2400" dirty="0">
                <a:solidFill>
                  <a:schemeClr val="tx1"/>
                </a:solidFill>
                <a:latin typeface="標楷體" pitchFamily="65" charset="-120"/>
                <a:ea typeface="標楷體" pitchFamily="65" charset="-120"/>
              </a:rPr>
              <a:t>4.</a:t>
            </a:r>
            <a:r>
              <a:rPr lang="zh-TW" altLang="en-US" sz="2400" dirty="0">
                <a:solidFill>
                  <a:srgbClr val="FF0000"/>
                </a:solidFill>
                <a:latin typeface="標楷體" pitchFamily="65" charset="-120"/>
                <a:ea typeface="標楷體" pitchFamily="65" charset="-120"/>
              </a:rPr>
              <a:t>是</a:t>
            </a:r>
            <a:r>
              <a:rPr lang="zh-TW" altLang="zh-TW" sz="2400" dirty="0">
                <a:solidFill>
                  <a:srgbClr val="FF0000"/>
                </a:solidFill>
                <a:latin typeface="標楷體" pitchFamily="65" charset="-120"/>
                <a:ea typeface="標楷體" pitchFamily="65" charset="-120"/>
              </a:rPr>
              <a:t>否</a:t>
            </a:r>
            <a:r>
              <a:rPr lang="zh-TW" altLang="en-US" sz="2400" dirty="0">
                <a:solidFill>
                  <a:srgbClr val="FF0000"/>
                </a:solidFill>
                <a:latin typeface="標楷體" pitchFamily="65" charset="-120"/>
                <a:ea typeface="標楷體" pitchFamily="65" charset="-120"/>
              </a:rPr>
              <a:t>涉及違反誠信原則。</a:t>
            </a:r>
            <a:endParaRPr lang="en-US" altLang="zh-TW" sz="2400" dirty="0">
              <a:solidFill>
                <a:srgbClr val="FF0000"/>
              </a:solidFill>
              <a:latin typeface="標楷體" pitchFamily="65" charset="-120"/>
              <a:ea typeface="標楷體" pitchFamily="65" charset="-120"/>
            </a:endParaRPr>
          </a:p>
          <a:p>
            <a:pPr marL="358775" indent="-358775">
              <a:defRPr/>
            </a:pPr>
            <a:r>
              <a:rPr lang="en-US" altLang="zh-TW" sz="2400" dirty="0">
                <a:solidFill>
                  <a:schemeClr val="tx1"/>
                </a:solidFill>
                <a:latin typeface="標楷體" pitchFamily="65" charset="-120"/>
                <a:ea typeface="標楷體" pitchFamily="65" charset="-120"/>
              </a:rPr>
              <a:t>5.</a:t>
            </a:r>
            <a:r>
              <a:rPr lang="zh-TW" altLang="en-US" sz="2400" dirty="0">
                <a:solidFill>
                  <a:schemeClr val="tx1"/>
                </a:solidFill>
                <a:latin typeface="標楷體" pitchFamily="65" charset="-120"/>
                <a:ea typeface="標楷體" pitchFamily="65" charset="-120"/>
              </a:rPr>
              <a:t>具體改善措施及後續會計師出具內控查核意見。</a:t>
            </a:r>
            <a:endParaRPr lang="en-US" altLang="zh-TW" sz="2400" dirty="0">
              <a:solidFill>
                <a:schemeClr val="tx1"/>
              </a:solidFill>
              <a:latin typeface="標楷體" pitchFamily="65" charset="-120"/>
              <a:ea typeface="標楷體" pitchFamily="65" charset="-120"/>
            </a:endParaRPr>
          </a:p>
        </p:txBody>
      </p:sp>
      <p:sp>
        <p:nvSpPr>
          <p:cNvPr id="8" name="向左箭號 7"/>
          <p:cNvSpPr/>
          <p:nvPr/>
        </p:nvSpPr>
        <p:spPr>
          <a:xfrm rot="16200861">
            <a:off x="4638267" y="2807767"/>
            <a:ext cx="503237" cy="593725"/>
          </a:xfrm>
          <a:prstGeom prst="leftArrow">
            <a:avLst>
              <a:gd name="adj1" fmla="val 60000"/>
              <a:gd name="adj2" fmla="val 50000"/>
            </a:avLst>
          </a:prstGeom>
        </p:spPr>
        <p:style>
          <a:lnRef idx="2">
            <a:schemeClr val="accent4">
              <a:shade val="50000"/>
            </a:schemeClr>
          </a:lnRef>
          <a:fillRef idx="1">
            <a:schemeClr val="accent4"/>
          </a:fillRef>
          <a:effectRef idx="0">
            <a:schemeClr val="accent4"/>
          </a:effectRef>
          <a:fontRef idx="minor">
            <a:schemeClr val="lt1"/>
          </a:fontRef>
        </p:style>
      </p:sp>
      <p:sp>
        <p:nvSpPr>
          <p:cNvPr id="118789" name="投影片編號版面配置區 2"/>
          <p:cNvSpPr>
            <a:spLocks noGrp="1"/>
          </p:cNvSpPr>
          <p:nvPr>
            <p:ph type="sldNum" sz="quarter" idx="12"/>
          </p:nvPr>
        </p:nvSpPr>
        <p:spPr bwMode="auto">
          <a:noFill/>
          <a:ln>
            <a:miter lim="800000"/>
            <a:headEnd/>
            <a:tailEnd/>
          </a:ln>
        </p:spPr>
        <p:txBody>
          <a:bodyPr/>
          <a:lstStyle/>
          <a:p>
            <a:fld id="{A07EA6DD-2561-4257-B325-8FB9DB83E61E}" type="slidenum">
              <a:rPr lang="en-US" altLang="zh-TW" smtClean="0"/>
              <a:pPr/>
              <a:t>26</a:t>
            </a:fld>
            <a:endParaRPr lang="en-US" altLang="zh-TW" smtClean="0"/>
          </a:p>
        </p:txBody>
      </p:sp>
      <p:sp>
        <p:nvSpPr>
          <p:cNvPr id="132102" name="標題 1"/>
          <p:cNvSpPr>
            <a:spLocks/>
          </p:cNvSpPr>
          <p:nvPr/>
        </p:nvSpPr>
        <p:spPr bwMode="auto">
          <a:xfrm>
            <a:off x="416496" y="404664"/>
            <a:ext cx="8712968" cy="720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marL="1295400" indent="-1295400" algn="ctr" eaLnBrk="0" hangingPunct="0">
              <a:defRPr/>
            </a:pPr>
            <a:r>
              <a:rPr kumimoji="0" lang="zh-TW" altLang="en-US" b="1" dirty="0">
                <a:solidFill>
                  <a:srgbClr val="FF9933"/>
                </a:solidFill>
                <a:latin typeface="標楷體" pitchFamily="65" charset="-120"/>
                <a:ea typeface="標楷體" pitchFamily="65" charset="-120"/>
              </a:rPr>
              <a:t> </a:t>
            </a:r>
            <a:r>
              <a:rPr kumimoji="0" lang="zh-TW" altLang="en-US" b="1" dirty="0">
                <a:solidFill>
                  <a:srgbClr val="C00000"/>
                </a:solidFill>
                <a:latin typeface="+mj-ea"/>
                <a:ea typeface="+mj-ea"/>
              </a:rPr>
              <a:t>   </a:t>
            </a:r>
            <a:r>
              <a:rPr kumimoji="0" lang="zh-TW" altLang="en-US" sz="3200" b="1" dirty="0">
                <a:solidFill>
                  <a:srgbClr val="C00000"/>
                </a:solidFill>
                <a:latin typeface="+mj-lt"/>
                <a:ea typeface="+mj-ea"/>
                <a:cs typeface="+mj-cs"/>
              </a:rPr>
              <a:t>交易及帳務處理有形式與實質不符之虞</a:t>
            </a:r>
          </a:p>
        </p:txBody>
      </p:sp>
    </p:spTree>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圓角矩形 5"/>
          <p:cNvSpPr/>
          <p:nvPr/>
        </p:nvSpPr>
        <p:spPr>
          <a:xfrm>
            <a:off x="848544" y="1124744"/>
            <a:ext cx="8099425" cy="1655763"/>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buClr>
                <a:srgbClr val="FFCC00"/>
              </a:buClr>
              <a:defRPr/>
            </a:pPr>
            <a:r>
              <a:rPr lang="zh-TW" altLang="en-US" sz="2400" dirty="0" smtClean="0">
                <a:solidFill>
                  <a:schemeClr val="tx1"/>
                </a:solidFill>
                <a:latin typeface="標楷體" pitchFamily="65" charset="-120"/>
                <a:ea typeface="標楷體" pitchFamily="65" charset="-120"/>
              </a:rPr>
              <a:t> </a:t>
            </a:r>
            <a:r>
              <a:rPr lang="en-US" altLang="zh-TW" sz="2400" dirty="0" smtClean="0">
                <a:solidFill>
                  <a:schemeClr val="tx1"/>
                </a:solidFill>
                <a:latin typeface="標楷體" pitchFamily="65" charset="-120"/>
                <a:ea typeface="標楷體" pitchFamily="65" charset="-120"/>
              </a:rPr>
              <a:t>A</a:t>
            </a:r>
            <a:r>
              <a:rPr lang="zh-TW" altLang="en-US" sz="2400" dirty="0" smtClean="0">
                <a:solidFill>
                  <a:schemeClr val="tx1"/>
                </a:solidFill>
                <a:latin typeface="標楷體" pitchFamily="65" charset="-120"/>
                <a:ea typeface="標楷體" pitchFamily="65" charset="-120"/>
              </a:rPr>
              <a:t>公司之大陸子公司因部分銷貨客戶係屬個體工商戶組織，而該等客戶常會要求將其應付之貨款匯至私人帳戶而非公司帳戶，並要求公司不要開立發票，而造成該大陸子公司產生漏發票及銷貨對象與收款對象不一致之情事。</a:t>
            </a:r>
            <a:endParaRPr lang="en-US" altLang="zh-TW" sz="2400" dirty="0">
              <a:solidFill>
                <a:schemeClr val="tx1"/>
              </a:solidFill>
              <a:latin typeface="標楷體" pitchFamily="65" charset="-120"/>
              <a:ea typeface="標楷體" pitchFamily="65" charset="-120"/>
            </a:endParaRPr>
          </a:p>
        </p:txBody>
      </p:sp>
      <p:sp>
        <p:nvSpPr>
          <p:cNvPr id="10" name="圓角矩形 9"/>
          <p:cNvSpPr/>
          <p:nvPr/>
        </p:nvSpPr>
        <p:spPr>
          <a:xfrm>
            <a:off x="704528" y="3140968"/>
            <a:ext cx="8542338" cy="3160713"/>
          </a:xfrm>
          <a:prstGeom prst="roundRect">
            <a:avLst/>
          </a:prstGeom>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zh-TW" altLang="en-US" sz="2800" dirty="0">
                <a:solidFill>
                  <a:schemeClr val="tx1"/>
                </a:solidFill>
                <a:latin typeface="標楷體" pitchFamily="65" charset="-120"/>
                <a:ea typeface="標楷體" pitchFamily="65" charset="-120"/>
              </a:rPr>
              <a:t>評估重點</a:t>
            </a:r>
            <a:endParaRPr lang="en-US" altLang="zh-TW" sz="2800" dirty="0">
              <a:solidFill>
                <a:schemeClr val="tx1"/>
              </a:solidFill>
              <a:latin typeface="標楷體" pitchFamily="65" charset="-120"/>
              <a:ea typeface="標楷體" pitchFamily="65" charset="-120"/>
            </a:endParaRPr>
          </a:p>
          <a:p>
            <a:pPr marL="274638" indent="-274638">
              <a:defRPr/>
            </a:pPr>
            <a:r>
              <a:rPr lang="zh-TW" altLang="en-US" sz="2400" dirty="0" smtClean="0">
                <a:solidFill>
                  <a:schemeClr val="tx1"/>
                </a:solidFill>
                <a:latin typeface="標楷體" pitchFamily="65" charset="-120"/>
                <a:ea typeface="標楷體" pitchFamily="65" charset="-120"/>
              </a:rPr>
              <a:t> </a:t>
            </a:r>
            <a:r>
              <a:rPr lang="en-US" altLang="zh-TW" sz="2400" dirty="0" smtClean="0">
                <a:solidFill>
                  <a:schemeClr val="tx1"/>
                </a:solidFill>
                <a:latin typeface="標楷體" pitchFamily="65" charset="-120"/>
                <a:ea typeface="標楷體" pitchFamily="65" charset="-120"/>
              </a:rPr>
              <a:t>1.</a:t>
            </a:r>
            <a:r>
              <a:rPr lang="zh-TW" altLang="en-US" sz="2400" dirty="0" smtClean="0">
                <a:solidFill>
                  <a:schemeClr val="tx1"/>
                </a:solidFill>
                <a:latin typeface="標楷體" pitchFamily="65" charset="-120"/>
                <a:ea typeface="標楷體" pitchFamily="65" charset="-120"/>
              </a:rPr>
              <a:t>該等銷貨模式可能面臨之風險</a:t>
            </a:r>
          </a:p>
          <a:p>
            <a:pPr marL="731838" lvl="1" indent="-274638">
              <a:buFont typeface="Wingdings" pitchFamily="2" charset="2"/>
              <a:buChar char="u"/>
              <a:defRPr/>
            </a:pPr>
            <a:r>
              <a:rPr lang="zh-TW" altLang="en-US" sz="2400" dirty="0" smtClean="0">
                <a:solidFill>
                  <a:srgbClr val="FF0000"/>
                </a:solidFill>
                <a:latin typeface="標楷體" pitchFamily="65" charset="-120"/>
                <a:ea typeface="標楷體" pitchFamily="65" charset="-120"/>
              </a:rPr>
              <a:t>漏開發票本身產生之漏申報營業額暨逃漏稅風險</a:t>
            </a:r>
          </a:p>
          <a:p>
            <a:pPr marL="731838" lvl="1" indent="-274638">
              <a:buFont typeface="Wingdings" pitchFamily="2" charset="2"/>
              <a:buChar char="u"/>
              <a:defRPr/>
            </a:pPr>
            <a:r>
              <a:rPr lang="zh-TW" altLang="en-US" sz="2400" dirty="0" smtClean="0">
                <a:solidFill>
                  <a:schemeClr val="tx1"/>
                </a:solidFill>
                <a:latin typeface="標楷體" pitchFamily="65" charset="-120"/>
                <a:ea typeface="標楷體" pitchFamily="65" charset="-120"/>
              </a:rPr>
              <a:t>私人帳戶收受貨款違反中國相關法令之風險</a:t>
            </a:r>
          </a:p>
          <a:p>
            <a:pPr marL="731838" lvl="1" indent="-274638">
              <a:buFont typeface="Wingdings" pitchFamily="2" charset="2"/>
              <a:buChar char="u"/>
              <a:defRPr/>
            </a:pPr>
            <a:r>
              <a:rPr lang="zh-TW" altLang="en-US" sz="2400" dirty="0" smtClean="0">
                <a:solidFill>
                  <a:schemeClr val="tx1"/>
                </a:solidFill>
                <a:latin typeface="標楷體" pitchFamily="65" charset="-120"/>
                <a:ea typeface="標楷體" pitchFamily="65" charset="-120"/>
              </a:rPr>
              <a:t>漏開發票及以個人帳戶收款</a:t>
            </a:r>
            <a:r>
              <a:rPr lang="zh-TW" altLang="en-US" sz="2400" dirty="0" smtClean="0">
                <a:solidFill>
                  <a:srgbClr val="FF0000"/>
                </a:solidFill>
                <a:latin typeface="標楷體" pitchFamily="65" charset="-120"/>
                <a:ea typeface="標楷體" pitchFamily="65" charset="-120"/>
              </a:rPr>
              <a:t>是否衍生被認定為協助他人逃漏稅而違反當地法令之風險</a:t>
            </a:r>
          </a:p>
          <a:p>
            <a:pPr marL="731838" lvl="1" indent="-274638">
              <a:buFont typeface="Wingdings" pitchFamily="2" charset="2"/>
              <a:buChar char="u"/>
              <a:defRPr/>
            </a:pPr>
            <a:r>
              <a:rPr lang="zh-TW" altLang="en-US" sz="2400" dirty="0" smtClean="0">
                <a:solidFill>
                  <a:schemeClr val="tx1"/>
                </a:solidFill>
                <a:latin typeface="標楷體" pitchFamily="65" charset="-120"/>
                <a:ea typeface="標楷體" pitchFamily="65" charset="-120"/>
              </a:rPr>
              <a:t>該私人帳戶內部控制不足產生資金遭挪用之風險。</a:t>
            </a:r>
          </a:p>
          <a:p>
            <a:pPr marL="274638" indent="-274638">
              <a:defRPr/>
            </a:pPr>
            <a:r>
              <a:rPr lang="zh-TW" altLang="en-US" sz="2400" dirty="0" smtClean="0">
                <a:solidFill>
                  <a:schemeClr val="tx1"/>
                </a:solidFill>
                <a:latin typeface="標楷體" pitchFamily="65" charset="-120"/>
                <a:ea typeface="標楷體" pitchFamily="65" charset="-120"/>
              </a:rPr>
              <a:t>  </a:t>
            </a:r>
            <a:r>
              <a:rPr lang="en-US" altLang="zh-TW" sz="2400" dirty="0" smtClean="0">
                <a:solidFill>
                  <a:schemeClr val="tx1"/>
                </a:solidFill>
                <a:latin typeface="標楷體" pitchFamily="65" charset="-120"/>
                <a:ea typeface="標楷體" pitchFamily="65" charset="-120"/>
              </a:rPr>
              <a:t>2.</a:t>
            </a:r>
            <a:r>
              <a:rPr lang="zh-TW" altLang="en-US" sz="2400" dirty="0" smtClean="0">
                <a:solidFill>
                  <a:schemeClr val="tx1"/>
                </a:solidFill>
                <a:latin typeface="標楷體" pitchFamily="65" charset="-120"/>
                <a:ea typeface="標楷體" pitchFamily="65" charset="-120"/>
              </a:rPr>
              <a:t>公司之改善因應策略</a:t>
            </a:r>
            <a:endParaRPr lang="en-US" altLang="zh-TW" sz="2400" dirty="0">
              <a:solidFill>
                <a:schemeClr val="tx1"/>
              </a:solidFill>
              <a:latin typeface="標楷體" pitchFamily="65" charset="-120"/>
              <a:ea typeface="標楷體" pitchFamily="65" charset="-120"/>
            </a:endParaRPr>
          </a:p>
        </p:txBody>
      </p:sp>
      <p:sp>
        <p:nvSpPr>
          <p:cNvPr id="8" name="向左箭號 7"/>
          <p:cNvSpPr/>
          <p:nvPr/>
        </p:nvSpPr>
        <p:spPr>
          <a:xfrm rot="16200861">
            <a:off x="4638267" y="2765727"/>
            <a:ext cx="503237" cy="593725"/>
          </a:xfrm>
          <a:prstGeom prst="leftArrow">
            <a:avLst>
              <a:gd name="adj1" fmla="val 60000"/>
              <a:gd name="adj2" fmla="val 50000"/>
            </a:avLst>
          </a:prstGeom>
        </p:spPr>
        <p:style>
          <a:lnRef idx="2">
            <a:schemeClr val="accent4">
              <a:shade val="50000"/>
            </a:schemeClr>
          </a:lnRef>
          <a:fillRef idx="1">
            <a:schemeClr val="accent4"/>
          </a:fillRef>
          <a:effectRef idx="0">
            <a:schemeClr val="accent4"/>
          </a:effectRef>
          <a:fontRef idx="minor">
            <a:schemeClr val="lt1"/>
          </a:fontRef>
        </p:style>
      </p:sp>
      <p:sp>
        <p:nvSpPr>
          <p:cNvPr id="118789" name="投影片編號版面配置區 2"/>
          <p:cNvSpPr>
            <a:spLocks noGrp="1"/>
          </p:cNvSpPr>
          <p:nvPr>
            <p:ph type="sldNum" sz="quarter" idx="12"/>
          </p:nvPr>
        </p:nvSpPr>
        <p:spPr bwMode="auto">
          <a:noFill/>
          <a:ln>
            <a:miter lim="800000"/>
            <a:headEnd/>
            <a:tailEnd/>
          </a:ln>
        </p:spPr>
        <p:txBody>
          <a:bodyPr/>
          <a:lstStyle/>
          <a:p>
            <a:fld id="{A07EA6DD-2561-4257-B325-8FB9DB83E61E}" type="slidenum">
              <a:rPr lang="en-US" altLang="zh-TW" smtClean="0"/>
              <a:pPr/>
              <a:t>27</a:t>
            </a:fld>
            <a:endParaRPr lang="en-US" altLang="zh-TW" smtClean="0"/>
          </a:p>
        </p:txBody>
      </p:sp>
      <p:sp>
        <p:nvSpPr>
          <p:cNvPr id="132102" name="標題 1"/>
          <p:cNvSpPr>
            <a:spLocks/>
          </p:cNvSpPr>
          <p:nvPr/>
        </p:nvSpPr>
        <p:spPr bwMode="auto">
          <a:xfrm>
            <a:off x="416496" y="188640"/>
            <a:ext cx="8712968"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marL="1295400" indent="-1295400" algn="ctr" eaLnBrk="0" hangingPunct="0">
              <a:defRPr/>
            </a:pPr>
            <a:r>
              <a:rPr kumimoji="0" lang="zh-TW" altLang="en-US" sz="3200" b="1" dirty="0" smtClean="0">
                <a:solidFill>
                  <a:srgbClr val="C00000"/>
                </a:solidFill>
                <a:latin typeface="+mj-lt"/>
                <a:ea typeface="+mj-ea"/>
                <a:cs typeface="+mj-cs"/>
              </a:rPr>
              <a:t>大陸子公司以往有漏開發票及部分貨款</a:t>
            </a:r>
            <a:endParaRPr kumimoji="0" lang="en-US" altLang="zh-TW" sz="3200" b="1" dirty="0" smtClean="0">
              <a:solidFill>
                <a:srgbClr val="C00000"/>
              </a:solidFill>
              <a:latin typeface="+mj-lt"/>
              <a:ea typeface="+mj-ea"/>
              <a:cs typeface="+mj-cs"/>
            </a:endParaRPr>
          </a:p>
          <a:p>
            <a:pPr marL="1295400" indent="-1295400" algn="ctr" eaLnBrk="0" hangingPunct="0">
              <a:defRPr/>
            </a:pPr>
            <a:r>
              <a:rPr kumimoji="0" lang="zh-TW" altLang="en-US" sz="3200" b="1" dirty="0" smtClean="0">
                <a:solidFill>
                  <a:srgbClr val="C00000"/>
                </a:solidFill>
                <a:latin typeface="+mj-lt"/>
                <a:ea typeface="+mj-ea"/>
                <a:cs typeface="+mj-cs"/>
              </a:rPr>
              <a:t>由私人帳戶代收之情事</a:t>
            </a:r>
          </a:p>
        </p:txBody>
      </p:sp>
    </p:spTree>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16496" y="404664"/>
            <a:ext cx="9321800" cy="720750"/>
          </a:xfrm>
        </p:spPr>
        <p:txBody>
          <a:bodyPr anchor="ctr">
            <a:noAutofit/>
          </a:bodyPr>
          <a:lstStyle/>
          <a:p>
            <a:pPr marL="804863" indent="-804863" algn="ctr">
              <a:defRPr/>
            </a:pPr>
            <a:r>
              <a:rPr lang="zh-TW" altLang="en-US" b="1" dirty="0" smtClean="0">
                <a:solidFill>
                  <a:srgbClr val="C00000"/>
                </a:solidFill>
              </a:rPr>
              <a:t>發行</a:t>
            </a:r>
            <a:r>
              <a:rPr lang="zh-TW" altLang="zh-TW" b="1" dirty="0" smtClean="0">
                <a:solidFill>
                  <a:srgbClr val="C00000"/>
                </a:solidFill>
              </a:rPr>
              <a:t>公司</a:t>
            </a:r>
            <a:r>
              <a:rPr lang="zh-TW" altLang="en-US" b="1" dirty="0">
                <a:solidFill>
                  <a:srgbClr val="C00000"/>
                </a:solidFill>
              </a:rPr>
              <a:t>帳列機器設備與實體盤點</a:t>
            </a:r>
            <a:r>
              <a:rPr lang="zh-TW" altLang="en-US" b="1" dirty="0" smtClean="0">
                <a:solidFill>
                  <a:srgbClr val="C00000"/>
                </a:solidFill>
              </a:rPr>
              <a:t>內容不符</a:t>
            </a:r>
            <a:endParaRPr lang="zh-TW" altLang="en-US" b="1" dirty="0">
              <a:solidFill>
                <a:srgbClr val="C00000"/>
              </a:solidFill>
            </a:endParaRPr>
          </a:p>
        </p:txBody>
      </p:sp>
      <p:sp>
        <p:nvSpPr>
          <p:cNvPr id="100355" name="投影片編號版面配置區 3"/>
          <p:cNvSpPr>
            <a:spLocks noGrp="1"/>
          </p:cNvSpPr>
          <p:nvPr>
            <p:ph type="sldNum" sz="quarter" idx="12"/>
          </p:nvPr>
        </p:nvSpPr>
        <p:spPr bwMode="auto">
          <a:xfrm>
            <a:off x="7257256" y="6381328"/>
            <a:ext cx="2146300" cy="365760"/>
          </a:xfrm>
          <a:noFill/>
          <a:ln>
            <a:miter lim="800000"/>
            <a:headEnd/>
            <a:tailEnd/>
          </a:ln>
        </p:spPr>
        <p:txBody>
          <a:bodyPr/>
          <a:lstStyle/>
          <a:p>
            <a:fld id="{125E5DED-A212-4002-A4C1-8C2D6471DBC2}" type="slidenum">
              <a:rPr lang="zh-TW" altLang="en-US" smtClean="0"/>
              <a:pPr/>
              <a:t>28</a:t>
            </a:fld>
            <a:endParaRPr lang="zh-TW" altLang="en-US" smtClean="0"/>
          </a:p>
        </p:txBody>
      </p:sp>
      <p:sp>
        <p:nvSpPr>
          <p:cNvPr id="7" name="圓角矩形 7"/>
          <p:cNvSpPr>
            <a:spLocks noChangeArrowheads="1"/>
          </p:cNvSpPr>
          <p:nvPr/>
        </p:nvSpPr>
        <p:spPr bwMode="auto">
          <a:xfrm>
            <a:off x="752621" y="1268760"/>
            <a:ext cx="8418935" cy="936104"/>
          </a:xfrm>
          <a:prstGeom prst="roundRect">
            <a:avLst>
              <a:gd name="adj" fmla="val 16667"/>
            </a:avLst>
          </a:prstGeom>
          <a:solidFill>
            <a:schemeClr val="accent4">
              <a:lumMod val="60000"/>
              <a:lumOff val="40000"/>
            </a:schemeClr>
          </a:solidFill>
          <a:ln>
            <a:headEnd/>
            <a:tailEnd/>
          </a:ln>
        </p:spPr>
        <p:style>
          <a:lnRef idx="1">
            <a:schemeClr val="accent4"/>
          </a:lnRef>
          <a:fillRef idx="2">
            <a:schemeClr val="accent4"/>
          </a:fillRef>
          <a:effectRef idx="1">
            <a:schemeClr val="accent4"/>
          </a:effectRef>
          <a:fontRef idx="minor">
            <a:schemeClr val="dk1"/>
          </a:fontRef>
        </p:style>
        <p:txBody>
          <a:bodyPr wrap="none"/>
          <a:lstStyle/>
          <a:p>
            <a:pPr>
              <a:defRPr/>
            </a:pPr>
            <a:r>
              <a:rPr lang="zh-TW" altLang="en-US" sz="2000" dirty="0" smtClean="0">
                <a:latin typeface="標楷體" pitchFamily="65" charset="-120"/>
                <a:ea typeface="標楷體" pitchFamily="65" charset="-120"/>
              </a:rPr>
              <a:t>興</a:t>
            </a:r>
            <a:r>
              <a:rPr lang="zh-TW" altLang="en-US" sz="2000" dirty="0">
                <a:latin typeface="標楷體" pitchFamily="65" charset="-120"/>
                <a:ea typeface="標楷體" pitchFamily="65" charset="-120"/>
              </a:rPr>
              <a:t>櫃公司帳列國外機器設備除未有進口報單文件外</a:t>
            </a:r>
            <a:r>
              <a:rPr lang="zh-TW" altLang="zh-TW" sz="2000" dirty="0">
                <a:latin typeface="標楷體" pitchFamily="65" charset="-120"/>
                <a:ea typeface="標楷體" pitchFamily="65" charset="-120"/>
              </a:rPr>
              <a:t>，</a:t>
            </a:r>
            <a:r>
              <a:rPr lang="zh-TW" altLang="en-US" sz="2000" dirty="0">
                <a:latin typeface="標楷體" pitchFamily="65" charset="-120"/>
                <a:ea typeface="標楷體" pitchFamily="65" charset="-120"/>
              </a:rPr>
              <a:t>其餘採購單據及</a:t>
            </a:r>
            <a:endParaRPr lang="en-US" altLang="zh-TW" sz="2000" dirty="0">
              <a:latin typeface="標楷體" pitchFamily="65" charset="-120"/>
              <a:ea typeface="標楷體" pitchFamily="65" charset="-120"/>
            </a:endParaRPr>
          </a:p>
          <a:p>
            <a:pPr>
              <a:defRPr/>
            </a:pPr>
            <a:r>
              <a:rPr lang="zh-TW" altLang="en-US" sz="2000" dirty="0">
                <a:latin typeface="標楷體" pitchFamily="65" charset="-120"/>
                <a:ea typeface="標楷體" pitchFamily="65" charset="-120"/>
              </a:rPr>
              <a:t>匯款憑證齊備</a:t>
            </a:r>
            <a:r>
              <a:rPr lang="zh-TW" altLang="zh-TW" sz="2000" dirty="0">
                <a:latin typeface="標楷體" pitchFamily="65" charset="-120"/>
                <a:ea typeface="標楷體" pitchFamily="65" charset="-120"/>
              </a:rPr>
              <a:t>，</a:t>
            </a:r>
            <a:r>
              <a:rPr lang="zh-TW" altLang="en-US" sz="2000" dirty="0">
                <a:latin typeface="標楷體" pitchFamily="65" charset="-120"/>
                <a:ea typeface="標楷體" pitchFamily="65" charset="-120"/>
              </a:rPr>
              <a:t>惟實地盤點帳列機器設備時發現有不符異常情事。</a:t>
            </a:r>
          </a:p>
        </p:txBody>
      </p:sp>
      <p:sp>
        <p:nvSpPr>
          <p:cNvPr id="9" name="圓角矩形 8"/>
          <p:cNvSpPr/>
          <p:nvPr/>
        </p:nvSpPr>
        <p:spPr bwMode="auto">
          <a:xfrm>
            <a:off x="632520" y="2780928"/>
            <a:ext cx="8539036" cy="2999046"/>
          </a:xfrm>
          <a:prstGeom prst="roundRect">
            <a:avLst>
              <a:gd name="adj"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wrap="none"/>
          <a:lstStyle/>
          <a:p>
            <a:pPr algn="ctr">
              <a:defRPr/>
            </a:pPr>
            <a:r>
              <a:rPr lang="zh-TW" altLang="en-US" sz="2000" u="sng" dirty="0">
                <a:latin typeface="Times New Roman" panose="02020603050405020304" pitchFamily="18" charset="0"/>
                <a:ea typeface="標楷體" pitchFamily="65" charset="-120"/>
                <a:cs typeface="Times New Roman" panose="02020603050405020304" pitchFamily="18" charset="0"/>
              </a:rPr>
              <a:t>評估重點</a:t>
            </a:r>
            <a:endParaRPr lang="en-US" altLang="zh-TW" sz="2000" u="sng" dirty="0">
              <a:latin typeface="Times New Roman" panose="02020603050405020304" pitchFamily="18" charset="0"/>
              <a:ea typeface="標楷體" pitchFamily="65" charset="-120"/>
              <a:cs typeface="Times New Roman" panose="02020603050405020304" pitchFamily="18" charset="0"/>
            </a:endParaRPr>
          </a:p>
          <a:p>
            <a:pPr>
              <a:defRPr/>
            </a:pPr>
            <a:r>
              <a:rPr lang="en-US" altLang="zh-TW" sz="2000" dirty="0">
                <a:latin typeface="Times New Roman" panose="02020603050405020304" pitchFamily="18" charset="0"/>
                <a:ea typeface="標楷體" pitchFamily="65" charset="-120"/>
                <a:cs typeface="Times New Roman" panose="02020603050405020304" pitchFamily="18" charset="0"/>
              </a:rPr>
              <a:t>1.</a:t>
            </a:r>
            <a:r>
              <a:rPr lang="zh-TW" altLang="en-US" sz="2000" dirty="0">
                <a:latin typeface="Times New Roman" panose="02020603050405020304" pitchFamily="18" charset="0"/>
                <a:ea typeface="標楷體" pitchFamily="65" charset="-120"/>
                <a:cs typeface="Times New Roman" panose="02020603050405020304" pitchFamily="18" charset="0"/>
              </a:rPr>
              <a:t>評估國外機器設備進口未具備進口報單文件之原因及合理性。</a:t>
            </a:r>
            <a:endParaRPr lang="en-US" altLang="zh-TW" sz="2000" dirty="0">
              <a:latin typeface="Times New Roman" panose="02020603050405020304" pitchFamily="18" charset="0"/>
              <a:ea typeface="標楷體" pitchFamily="65" charset="-120"/>
              <a:cs typeface="Times New Roman" panose="02020603050405020304" pitchFamily="18" charset="0"/>
            </a:endParaRPr>
          </a:p>
          <a:p>
            <a:pPr>
              <a:defRPr/>
            </a:pPr>
            <a:r>
              <a:rPr lang="en-US" altLang="zh-TW" sz="2000" dirty="0">
                <a:latin typeface="Times New Roman" panose="02020603050405020304" pitchFamily="18" charset="0"/>
                <a:ea typeface="標楷體" pitchFamily="65" charset="-120"/>
                <a:cs typeface="Times New Roman" panose="02020603050405020304" pitchFamily="18" charset="0"/>
              </a:rPr>
              <a:t>2.</a:t>
            </a:r>
            <a:r>
              <a:rPr lang="zh-TW" altLang="en-US" sz="2000" dirty="0">
                <a:latin typeface="Times New Roman" panose="02020603050405020304" pitchFamily="18" charset="0"/>
                <a:ea typeface="標楷體" pitchFamily="65" charset="-120"/>
                <a:cs typeface="Times New Roman" panose="02020603050405020304" pitchFamily="18" charset="0"/>
              </a:rPr>
              <a:t>除實地盤點機器設備數量型號外</a:t>
            </a:r>
            <a:r>
              <a:rPr lang="zh-TW" altLang="zh-TW" sz="2000" dirty="0">
                <a:latin typeface="Times New Roman" panose="02020603050405020304" pitchFamily="18" charset="0"/>
                <a:ea typeface="標楷體" pitchFamily="65" charset="-120"/>
                <a:cs typeface="Times New Roman" panose="02020603050405020304" pitchFamily="18" charset="0"/>
              </a:rPr>
              <a:t>，</a:t>
            </a:r>
            <a:r>
              <a:rPr lang="zh-TW" altLang="en-US" sz="2000" dirty="0">
                <a:latin typeface="Times New Roman" panose="02020603050405020304" pitchFamily="18" charset="0"/>
                <a:ea typeface="標楷體" pitchFamily="65" charset="-120"/>
                <a:cs typeface="Times New Roman" panose="02020603050405020304" pitchFamily="18" charset="0"/>
              </a:rPr>
              <a:t>另檢視機器設備品項廠牌</a:t>
            </a:r>
            <a:r>
              <a:rPr lang="en-US" altLang="zh-TW" sz="2000" dirty="0">
                <a:latin typeface="Times New Roman" panose="02020603050405020304" pitchFamily="18" charset="0"/>
                <a:ea typeface="標楷體" pitchFamily="65" charset="-120"/>
                <a:cs typeface="Times New Roman" panose="02020603050405020304" pitchFamily="18" charset="0"/>
              </a:rPr>
              <a:t>LOGO</a:t>
            </a:r>
            <a:r>
              <a:rPr lang="zh-TW" altLang="en-US" sz="2000" dirty="0">
                <a:latin typeface="Times New Roman" panose="02020603050405020304" pitchFamily="18" charset="0"/>
                <a:ea typeface="標楷體" pitchFamily="65" charset="-120"/>
                <a:cs typeface="Times New Roman" panose="02020603050405020304" pitchFamily="18" charset="0"/>
              </a:rPr>
              <a:t>是</a:t>
            </a:r>
            <a:endParaRPr lang="en-US" altLang="zh-TW" sz="2000" dirty="0">
              <a:latin typeface="Times New Roman" panose="02020603050405020304" pitchFamily="18" charset="0"/>
              <a:ea typeface="標楷體" pitchFamily="65" charset="-120"/>
              <a:cs typeface="Times New Roman" panose="02020603050405020304" pitchFamily="18" charset="0"/>
            </a:endParaRPr>
          </a:p>
          <a:p>
            <a:pPr>
              <a:defRPr/>
            </a:pPr>
            <a:r>
              <a:rPr lang="zh-TW" altLang="en-US" sz="2000" dirty="0">
                <a:latin typeface="Times New Roman" panose="02020603050405020304" pitchFamily="18" charset="0"/>
                <a:ea typeface="標楷體" pitchFamily="65" charset="-120"/>
                <a:cs typeface="Times New Roman" panose="02020603050405020304" pitchFamily="18" charset="0"/>
              </a:rPr>
              <a:t>  否有異常情形</a:t>
            </a:r>
            <a:r>
              <a:rPr lang="en-US" altLang="zh-TW" sz="2000" dirty="0">
                <a:latin typeface="Times New Roman" panose="02020603050405020304" pitchFamily="18" charset="0"/>
                <a:ea typeface="標楷體" pitchFamily="65" charset="-120"/>
                <a:cs typeface="Times New Roman" panose="02020603050405020304" pitchFamily="18" charset="0"/>
              </a:rPr>
              <a:t>(</a:t>
            </a:r>
            <a:r>
              <a:rPr lang="zh-TW" altLang="en-US" sz="2000" dirty="0">
                <a:latin typeface="Times New Roman" panose="02020603050405020304" pitchFamily="18" charset="0"/>
                <a:ea typeface="標楷體" pitchFamily="65" charset="-120"/>
                <a:cs typeface="Times New Roman" panose="02020603050405020304" pitchFamily="18" charset="0"/>
              </a:rPr>
              <a:t>本案為例</a:t>
            </a:r>
            <a:r>
              <a:rPr lang="zh-TW" altLang="zh-TW" sz="2000" dirty="0">
                <a:latin typeface="Times New Roman" panose="02020603050405020304" pitchFamily="18" charset="0"/>
                <a:ea typeface="標楷體" pitchFamily="65" charset="-120"/>
                <a:cs typeface="Times New Roman" panose="02020603050405020304" pitchFamily="18" charset="0"/>
              </a:rPr>
              <a:t>，</a:t>
            </a:r>
            <a:r>
              <a:rPr lang="zh-TW" altLang="en-US" sz="2000" dirty="0">
                <a:latin typeface="Times New Roman" panose="02020603050405020304" pitchFamily="18" charset="0"/>
                <a:ea typeface="標楷體" pitchFamily="65" charset="-120"/>
                <a:cs typeface="Times New Roman" panose="02020603050405020304" pitchFamily="18" charset="0"/>
              </a:rPr>
              <a:t>一般廠牌</a:t>
            </a:r>
            <a:r>
              <a:rPr lang="en-US" altLang="zh-TW" sz="2000" dirty="0">
                <a:latin typeface="Times New Roman" panose="02020603050405020304" pitchFamily="18" charset="0"/>
                <a:ea typeface="標楷體" pitchFamily="65" charset="-120"/>
                <a:cs typeface="Times New Roman" panose="02020603050405020304" pitchFamily="18" charset="0"/>
              </a:rPr>
              <a:t>LOGO</a:t>
            </a:r>
            <a:r>
              <a:rPr lang="zh-TW" altLang="en-US" sz="2000" dirty="0">
                <a:latin typeface="Times New Roman" panose="02020603050405020304" pitchFamily="18" charset="0"/>
                <a:ea typeface="標楷體" pitchFamily="65" charset="-120"/>
                <a:cs typeface="Times New Roman" panose="02020603050405020304" pitchFamily="18" charset="0"/>
              </a:rPr>
              <a:t>為蝕刻金屬片或設備上</a:t>
            </a:r>
            <a:r>
              <a:rPr lang="zh-TW" altLang="zh-TW" sz="2000" dirty="0">
                <a:latin typeface="Times New Roman" panose="02020603050405020304" pitchFamily="18" charset="0"/>
                <a:ea typeface="標楷體" pitchFamily="65" charset="-120"/>
                <a:cs typeface="Times New Roman" panose="02020603050405020304" pitchFamily="18" charset="0"/>
              </a:rPr>
              <a:t>，</a:t>
            </a:r>
            <a:endParaRPr lang="en-US" altLang="zh-TW" sz="2000" dirty="0">
              <a:latin typeface="Times New Roman" panose="02020603050405020304" pitchFamily="18" charset="0"/>
              <a:ea typeface="標楷體" pitchFamily="65" charset="-120"/>
              <a:cs typeface="Times New Roman" panose="02020603050405020304" pitchFamily="18" charset="0"/>
            </a:endParaRPr>
          </a:p>
          <a:p>
            <a:pPr>
              <a:defRPr/>
            </a:pPr>
            <a:r>
              <a:rPr lang="zh-TW" altLang="en-US" sz="2000" dirty="0">
                <a:latin typeface="Times New Roman" panose="02020603050405020304" pitchFamily="18" charset="0"/>
                <a:ea typeface="標楷體" pitchFamily="65" charset="-120"/>
                <a:cs typeface="Times New Roman" panose="02020603050405020304" pitchFamily="18" charset="0"/>
              </a:rPr>
              <a:t>  但實地發現</a:t>
            </a:r>
            <a:r>
              <a:rPr lang="en-US" altLang="zh-TW" sz="2000" dirty="0">
                <a:latin typeface="Times New Roman" panose="02020603050405020304" pitchFamily="18" charset="0"/>
                <a:ea typeface="標楷體" pitchFamily="65" charset="-120"/>
                <a:cs typeface="Times New Roman" panose="02020603050405020304" pitchFamily="18" charset="0"/>
              </a:rPr>
              <a:t>LOGO</a:t>
            </a:r>
            <a:r>
              <a:rPr lang="zh-TW" altLang="en-US" sz="2000" dirty="0">
                <a:latin typeface="Times New Roman" panose="02020603050405020304" pitchFamily="18" charset="0"/>
                <a:ea typeface="標楷體" pitchFamily="65" charset="-120"/>
                <a:cs typeface="Times New Roman" panose="02020603050405020304" pitchFamily="18" charset="0"/>
              </a:rPr>
              <a:t>為膠帶貼紙且與發行公司之前主動提供設備之照片</a:t>
            </a:r>
            <a:endParaRPr lang="en-US" altLang="zh-TW" sz="2000" dirty="0">
              <a:latin typeface="Times New Roman" panose="02020603050405020304" pitchFamily="18" charset="0"/>
              <a:ea typeface="標楷體" pitchFamily="65" charset="-120"/>
              <a:cs typeface="Times New Roman" panose="02020603050405020304" pitchFamily="18" charset="0"/>
            </a:endParaRPr>
          </a:p>
          <a:p>
            <a:pPr>
              <a:defRPr/>
            </a:pPr>
            <a:r>
              <a:rPr lang="zh-TW" altLang="en-US" sz="2000" dirty="0">
                <a:latin typeface="Times New Roman" panose="02020603050405020304" pitchFamily="18" charset="0"/>
                <a:ea typeface="標楷體" pitchFamily="65" charset="-120"/>
                <a:cs typeface="Times New Roman" panose="02020603050405020304" pitchFamily="18" charset="0"/>
              </a:rPr>
              <a:t>  不符</a:t>
            </a:r>
            <a:r>
              <a:rPr lang="en-US" altLang="zh-TW" sz="2000" dirty="0">
                <a:latin typeface="Times New Roman" panose="02020603050405020304" pitchFamily="18" charset="0"/>
                <a:ea typeface="標楷體" pitchFamily="65" charset="-120"/>
                <a:cs typeface="Times New Roman" panose="02020603050405020304" pitchFamily="18" charset="0"/>
              </a:rPr>
              <a:t>)</a:t>
            </a:r>
            <a:r>
              <a:rPr lang="zh-TW" altLang="en-US" sz="2000" dirty="0">
                <a:latin typeface="Times New Roman" panose="02020603050405020304" pitchFamily="18" charset="0"/>
                <a:ea typeface="標楷體" pitchFamily="65" charset="-120"/>
                <a:cs typeface="Times New Roman" panose="02020603050405020304" pitchFamily="18" charset="0"/>
              </a:rPr>
              <a:t>。</a:t>
            </a:r>
            <a:endParaRPr lang="en-US" altLang="zh-TW" sz="2000" dirty="0">
              <a:latin typeface="Times New Roman" panose="02020603050405020304" pitchFamily="18" charset="0"/>
              <a:ea typeface="標楷體" pitchFamily="65" charset="-120"/>
              <a:cs typeface="Times New Roman" panose="02020603050405020304" pitchFamily="18" charset="0"/>
            </a:endParaRPr>
          </a:p>
          <a:p>
            <a:pPr>
              <a:defRPr/>
            </a:pPr>
            <a:r>
              <a:rPr lang="en-US" altLang="zh-TW" sz="2000" dirty="0">
                <a:latin typeface="Times New Roman" panose="02020603050405020304" pitchFamily="18" charset="0"/>
                <a:ea typeface="標楷體" pitchFamily="65" charset="-120"/>
                <a:cs typeface="Times New Roman" panose="02020603050405020304" pitchFamily="18" charset="0"/>
              </a:rPr>
              <a:t>3.</a:t>
            </a:r>
            <a:r>
              <a:rPr lang="zh-TW" altLang="en-US" sz="2000" dirty="0">
                <a:solidFill>
                  <a:srgbClr val="FF0000"/>
                </a:solidFill>
                <a:latin typeface="Times New Roman" panose="02020603050405020304" pitchFamily="18" charset="0"/>
                <a:ea typeface="標楷體" pitchFamily="65" charset="-120"/>
                <a:cs typeface="Times New Roman" panose="02020603050405020304" pitchFamily="18" charset="0"/>
              </a:rPr>
              <a:t>機器設備採購對象如非原廠或其關係企業者</a:t>
            </a:r>
            <a:r>
              <a:rPr lang="zh-TW" altLang="zh-TW" sz="2000"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000" dirty="0">
                <a:solidFill>
                  <a:srgbClr val="FF0000"/>
                </a:solidFill>
                <a:latin typeface="Times New Roman" panose="02020603050405020304" pitchFamily="18" charset="0"/>
                <a:ea typeface="標楷體" pitchFamily="65" charset="-120"/>
                <a:cs typeface="Times New Roman" panose="02020603050405020304" pitchFamily="18" charset="0"/>
              </a:rPr>
              <a:t>應深入評估採購對象</a:t>
            </a:r>
            <a:endParaRPr lang="en-US" altLang="zh-TW" sz="2000" dirty="0">
              <a:solidFill>
                <a:srgbClr val="FF0000"/>
              </a:solidFill>
              <a:latin typeface="Times New Roman" panose="02020603050405020304" pitchFamily="18" charset="0"/>
              <a:ea typeface="標楷體" pitchFamily="65" charset="-120"/>
              <a:cs typeface="Times New Roman" panose="02020603050405020304" pitchFamily="18" charset="0"/>
            </a:endParaRPr>
          </a:p>
          <a:p>
            <a:pPr>
              <a:defRPr/>
            </a:pPr>
            <a:r>
              <a:rPr lang="zh-TW" altLang="en-US" sz="2000" dirty="0">
                <a:solidFill>
                  <a:srgbClr val="FF0000"/>
                </a:solidFill>
                <a:latin typeface="Times New Roman" panose="02020603050405020304" pitchFamily="18" charset="0"/>
                <a:ea typeface="標楷體" pitchFamily="65" charset="-120"/>
                <a:cs typeface="Times New Roman" panose="02020603050405020304" pitchFamily="18" charset="0"/>
              </a:rPr>
              <a:t>  金額進口憑證及驗收方式</a:t>
            </a:r>
            <a:r>
              <a:rPr lang="en-US" altLang="zh-TW" sz="2000" dirty="0">
                <a:latin typeface="Times New Roman" panose="02020603050405020304" pitchFamily="18" charset="0"/>
                <a:ea typeface="標楷體" pitchFamily="65" charset="-120"/>
                <a:cs typeface="Times New Roman" panose="02020603050405020304" pitchFamily="18" charset="0"/>
              </a:rPr>
              <a:t>(</a:t>
            </a:r>
            <a:r>
              <a:rPr lang="zh-TW" altLang="en-US" sz="2000" dirty="0">
                <a:latin typeface="Times New Roman" panose="02020603050405020304" pitchFamily="18" charset="0"/>
                <a:ea typeface="標楷體" pitchFamily="65" charset="-120"/>
                <a:cs typeface="Times New Roman" panose="02020603050405020304" pitchFamily="18" charset="0"/>
              </a:rPr>
              <a:t>例如</a:t>
            </a:r>
            <a:r>
              <a:rPr lang="zh-TW" altLang="zh-TW" sz="2000" dirty="0">
                <a:latin typeface="Times New Roman" panose="02020603050405020304" pitchFamily="18" charset="0"/>
                <a:ea typeface="標楷體" pitchFamily="65" charset="-120"/>
                <a:cs typeface="Times New Roman" panose="02020603050405020304" pitchFamily="18" charset="0"/>
              </a:rPr>
              <a:t>，</a:t>
            </a:r>
            <a:r>
              <a:rPr lang="zh-TW" altLang="en-US" sz="2000" dirty="0">
                <a:latin typeface="Times New Roman" panose="02020603050405020304" pitchFamily="18" charset="0"/>
                <a:ea typeface="標楷體" pitchFamily="65" charset="-120"/>
                <a:cs typeface="Times New Roman" panose="02020603050405020304" pitchFamily="18" charset="0"/>
              </a:rPr>
              <a:t>鈀材或設備等重物之收貨單為一</a:t>
            </a:r>
            <a:endParaRPr lang="en-US" altLang="zh-TW" sz="2000" dirty="0">
              <a:latin typeface="Times New Roman" panose="02020603050405020304" pitchFamily="18" charset="0"/>
              <a:ea typeface="標楷體" pitchFamily="65" charset="-120"/>
              <a:cs typeface="Times New Roman" panose="02020603050405020304" pitchFamily="18" charset="0"/>
            </a:endParaRPr>
          </a:p>
          <a:p>
            <a:pPr>
              <a:defRPr/>
            </a:pPr>
            <a:r>
              <a:rPr lang="zh-TW" altLang="en-US" sz="2000" dirty="0">
                <a:latin typeface="Times New Roman" panose="02020603050405020304" pitchFamily="18" charset="0"/>
                <a:ea typeface="標楷體" pitchFamily="65" charset="-120"/>
                <a:cs typeface="Times New Roman" panose="02020603050405020304" pitchFamily="18" charset="0"/>
              </a:rPr>
              <a:t>  般宅配快遞運送</a:t>
            </a:r>
            <a:r>
              <a:rPr lang="zh-TW" altLang="zh-TW" sz="2000" dirty="0">
                <a:latin typeface="Times New Roman" panose="02020603050405020304" pitchFamily="18" charset="0"/>
                <a:ea typeface="標楷體" pitchFamily="65" charset="-120"/>
                <a:cs typeface="Times New Roman" panose="02020603050405020304" pitchFamily="18" charset="0"/>
              </a:rPr>
              <a:t>，</a:t>
            </a:r>
            <a:r>
              <a:rPr lang="zh-TW" altLang="en-US" sz="2000" dirty="0">
                <a:latin typeface="Times New Roman" panose="02020603050405020304" pitchFamily="18" charset="0"/>
                <a:ea typeface="標楷體" pitchFamily="65" charset="-120"/>
                <a:cs typeface="Times New Roman" panose="02020603050405020304" pitchFamily="18" charset="0"/>
              </a:rPr>
              <a:t>似不合理</a:t>
            </a:r>
            <a:r>
              <a:rPr lang="en-US" altLang="zh-TW" sz="2000" dirty="0">
                <a:latin typeface="Times New Roman" panose="02020603050405020304" pitchFamily="18" charset="0"/>
                <a:ea typeface="標楷體" pitchFamily="65" charset="-120"/>
                <a:cs typeface="Times New Roman" panose="02020603050405020304" pitchFamily="18" charset="0"/>
              </a:rPr>
              <a:t>)</a:t>
            </a:r>
            <a:r>
              <a:rPr lang="zh-TW" altLang="en-US" sz="2000" dirty="0">
                <a:latin typeface="Times New Roman" panose="02020603050405020304" pitchFamily="18" charset="0"/>
                <a:ea typeface="標楷體" pitchFamily="65" charset="-120"/>
                <a:cs typeface="Times New Roman" panose="02020603050405020304" pitchFamily="18" charset="0"/>
              </a:rPr>
              <a:t>之合理性。</a:t>
            </a:r>
            <a:endParaRPr lang="en-US" altLang="zh-TW" sz="2000" dirty="0">
              <a:latin typeface="Times New Roman" panose="02020603050405020304" pitchFamily="18" charset="0"/>
              <a:ea typeface="標楷體" pitchFamily="65" charset="-120"/>
              <a:cs typeface="Times New Roman" panose="02020603050405020304" pitchFamily="18" charset="0"/>
            </a:endParaRPr>
          </a:p>
          <a:p>
            <a:pPr>
              <a:defRPr/>
            </a:pPr>
            <a:endParaRPr lang="zh-TW" altLang="en-US" sz="2000" dirty="0">
              <a:latin typeface="Times New Roman" panose="02020603050405020304" pitchFamily="18" charset="0"/>
              <a:ea typeface="標楷體" pitchFamily="65" charset="-120"/>
              <a:cs typeface="Times New Roman" panose="02020603050405020304" pitchFamily="18" charset="0"/>
            </a:endParaRPr>
          </a:p>
        </p:txBody>
      </p:sp>
      <p:sp>
        <p:nvSpPr>
          <p:cNvPr id="6" name="向左箭號 5"/>
          <p:cNvSpPr/>
          <p:nvPr/>
        </p:nvSpPr>
        <p:spPr>
          <a:xfrm rot="16200861">
            <a:off x="4548020" y="2249972"/>
            <a:ext cx="647700" cy="701675"/>
          </a:xfrm>
          <a:prstGeom prst="leftArrow">
            <a:avLst>
              <a:gd name="adj1" fmla="val 60000"/>
              <a:gd name="adj2" fmla="val 50000"/>
            </a:avLst>
          </a:prstGeom>
        </p:spPr>
        <p:style>
          <a:lnRef idx="2">
            <a:schemeClr val="accent4">
              <a:shade val="50000"/>
            </a:schemeClr>
          </a:lnRef>
          <a:fillRef idx="1">
            <a:schemeClr val="accent4"/>
          </a:fillRef>
          <a:effectRef idx="0">
            <a:schemeClr val="accent4"/>
          </a:effectRef>
          <a:fontRef idx="minor">
            <a:schemeClr val="lt1"/>
          </a:fontRef>
        </p:style>
      </p:sp>
    </p:spTree>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16496" y="476672"/>
            <a:ext cx="9489503" cy="647130"/>
          </a:xfrm>
        </p:spPr>
        <p:txBody>
          <a:bodyPr>
            <a:noAutofit/>
          </a:bodyPr>
          <a:lstStyle/>
          <a:p>
            <a:pPr marL="804863" indent="-804863" algn="ctr">
              <a:defRPr/>
            </a:pPr>
            <a:r>
              <a:rPr lang="zh-TW" altLang="en-US" b="1" dirty="0" smtClean="0">
                <a:solidFill>
                  <a:srgbClr val="C00000"/>
                </a:solidFill>
              </a:rPr>
              <a:t>發行公司</a:t>
            </a:r>
            <a:r>
              <a:rPr lang="zh-TW" altLang="en-US" b="1" dirty="0">
                <a:solidFill>
                  <a:srgbClr val="C00000"/>
                </a:solidFill>
              </a:rPr>
              <a:t>銀行資料與公司內部人往來未入帳</a:t>
            </a:r>
          </a:p>
        </p:txBody>
      </p:sp>
      <p:sp>
        <p:nvSpPr>
          <p:cNvPr id="101379" name="投影片編號版面配置區 3"/>
          <p:cNvSpPr>
            <a:spLocks noGrp="1"/>
          </p:cNvSpPr>
          <p:nvPr>
            <p:ph type="sldNum" sz="quarter" idx="12"/>
          </p:nvPr>
        </p:nvSpPr>
        <p:spPr bwMode="auto">
          <a:xfrm>
            <a:off x="7257256" y="6381328"/>
            <a:ext cx="2146300" cy="365760"/>
          </a:xfrm>
          <a:noFill/>
          <a:ln>
            <a:miter lim="800000"/>
            <a:headEnd/>
            <a:tailEnd/>
          </a:ln>
        </p:spPr>
        <p:txBody>
          <a:bodyPr/>
          <a:lstStyle/>
          <a:p>
            <a:fld id="{01F16000-4C4C-4592-97DB-635AF41E9FC6}" type="slidenum">
              <a:rPr lang="zh-TW" altLang="en-US" smtClean="0"/>
              <a:pPr/>
              <a:t>29</a:t>
            </a:fld>
            <a:endParaRPr lang="zh-TW" altLang="en-US" smtClean="0"/>
          </a:p>
        </p:txBody>
      </p:sp>
      <p:sp>
        <p:nvSpPr>
          <p:cNvPr id="7" name="圓角矩形 7"/>
          <p:cNvSpPr>
            <a:spLocks noChangeArrowheads="1"/>
          </p:cNvSpPr>
          <p:nvPr/>
        </p:nvSpPr>
        <p:spPr bwMode="auto">
          <a:xfrm>
            <a:off x="848544" y="1412776"/>
            <a:ext cx="8424936" cy="1008112"/>
          </a:xfrm>
          <a:prstGeom prst="roundRect">
            <a:avLst>
              <a:gd name="adj" fmla="val 16667"/>
            </a:avLst>
          </a:prstGeom>
          <a:solidFill>
            <a:schemeClr val="accent4">
              <a:lumMod val="60000"/>
              <a:lumOff val="40000"/>
            </a:schemeClr>
          </a:solidFill>
          <a:ln>
            <a:headEnd/>
            <a:tailEnd/>
          </a:ln>
        </p:spPr>
        <p:style>
          <a:lnRef idx="1">
            <a:schemeClr val="accent4"/>
          </a:lnRef>
          <a:fillRef idx="2">
            <a:schemeClr val="accent4"/>
          </a:fillRef>
          <a:effectRef idx="1">
            <a:schemeClr val="accent4"/>
          </a:effectRef>
          <a:fontRef idx="minor">
            <a:schemeClr val="dk1"/>
          </a:fontRef>
        </p:style>
        <p:txBody>
          <a:bodyPr wrap="none"/>
          <a:lstStyle/>
          <a:p>
            <a:pPr>
              <a:defRPr/>
            </a:pPr>
            <a:r>
              <a:rPr lang="zh-TW" altLang="en-US" sz="2400" dirty="0" smtClean="0">
                <a:latin typeface="標楷體" pitchFamily="65" charset="-120"/>
                <a:ea typeface="標楷體" pitchFamily="65" charset="-120"/>
              </a:rPr>
              <a:t>查閱</a:t>
            </a:r>
            <a:r>
              <a:rPr lang="zh-TW" altLang="en-US" sz="2400" dirty="0">
                <a:latin typeface="標楷體" pitchFamily="65" charset="-120"/>
                <a:ea typeface="標楷體" pitchFamily="65" charset="-120"/>
              </a:rPr>
              <a:t>興櫃公司銀行存摺發現有內部人資金往來情事</a:t>
            </a:r>
            <a:r>
              <a:rPr lang="zh-TW" altLang="zh-TW" sz="2400" dirty="0">
                <a:latin typeface="標楷體" pitchFamily="65" charset="-120"/>
                <a:ea typeface="標楷體" pitchFamily="65" charset="-120"/>
              </a:rPr>
              <a:t>，</a:t>
            </a:r>
            <a:r>
              <a:rPr lang="zh-TW" altLang="en-US" sz="2400" dirty="0">
                <a:latin typeface="標楷體" pitchFamily="65" charset="-120"/>
                <a:ea typeface="標楷體" pitchFamily="65" charset="-120"/>
              </a:rPr>
              <a:t>以及</a:t>
            </a:r>
            <a:endParaRPr lang="en-US" altLang="zh-TW" sz="2400" dirty="0">
              <a:latin typeface="標楷體" pitchFamily="65" charset="-120"/>
              <a:ea typeface="標楷體" pitchFamily="65" charset="-120"/>
            </a:endParaRPr>
          </a:p>
          <a:p>
            <a:pPr>
              <a:defRPr/>
            </a:pPr>
            <a:r>
              <a:rPr lang="zh-TW" altLang="en-US" sz="2400" dirty="0">
                <a:latin typeface="標楷體" pitchFamily="65" charset="-120"/>
                <a:ea typeface="標楷體" pitchFamily="65" charset="-120"/>
              </a:rPr>
              <a:t>支票存根開票支付對象有非公司往來廠商之民間融資公司。</a:t>
            </a:r>
          </a:p>
        </p:txBody>
      </p:sp>
      <p:sp>
        <p:nvSpPr>
          <p:cNvPr id="9" name="圓角矩形 8"/>
          <p:cNvSpPr/>
          <p:nvPr/>
        </p:nvSpPr>
        <p:spPr bwMode="auto">
          <a:xfrm>
            <a:off x="848544" y="2924944"/>
            <a:ext cx="8496944" cy="2712327"/>
          </a:xfrm>
          <a:prstGeom prst="roundRect">
            <a:avLst>
              <a:gd name="adj"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wrap="none"/>
          <a:lstStyle/>
          <a:p>
            <a:pPr algn="ctr">
              <a:defRPr/>
            </a:pPr>
            <a:r>
              <a:rPr lang="zh-TW" altLang="en-US" sz="2000" u="sng" dirty="0">
                <a:latin typeface="標楷體" pitchFamily="65" charset="-120"/>
                <a:ea typeface="標楷體" pitchFamily="65" charset="-120"/>
              </a:rPr>
              <a:t>評估重點</a:t>
            </a:r>
            <a:endParaRPr lang="en-US" altLang="zh-TW" sz="2000" u="sng" dirty="0">
              <a:latin typeface="標楷體" pitchFamily="65" charset="-120"/>
              <a:ea typeface="標楷體" pitchFamily="65" charset="-120"/>
            </a:endParaRPr>
          </a:p>
          <a:p>
            <a:pPr>
              <a:defRPr/>
            </a:pPr>
            <a:r>
              <a:rPr lang="en-US" altLang="zh-TW" sz="2000" dirty="0">
                <a:latin typeface="標楷體" pitchFamily="65" charset="-120"/>
                <a:ea typeface="標楷體" pitchFamily="65" charset="-120"/>
              </a:rPr>
              <a:t>1.</a:t>
            </a:r>
            <a:r>
              <a:rPr lang="zh-TW" altLang="en-US" sz="2000" dirty="0">
                <a:latin typeface="標楷體" pitchFamily="65" charset="-120"/>
                <a:ea typeface="標楷體" pitchFamily="65" charset="-120"/>
              </a:rPr>
              <a:t>中介機構抽核公司重大資金收支時</a:t>
            </a:r>
            <a:r>
              <a:rPr lang="zh-TW" altLang="zh-TW" sz="2000" dirty="0">
                <a:latin typeface="標楷體" pitchFamily="65" charset="-120"/>
                <a:ea typeface="標楷體" pitchFamily="65" charset="-120"/>
              </a:rPr>
              <a:t>，</a:t>
            </a:r>
            <a:r>
              <a:rPr lang="zh-TW" altLang="en-US" sz="2000" dirty="0">
                <a:latin typeface="標楷體" pitchFamily="65" charset="-120"/>
                <a:ea typeface="標楷體" pitchFamily="65" charset="-120"/>
              </a:rPr>
              <a:t>除注意主要往來銀行帳戶外</a:t>
            </a:r>
            <a:r>
              <a:rPr lang="zh-TW" altLang="zh-TW" sz="2000" dirty="0">
                <a:latin typeface="標楷體" pitchFamily="65" charset="-120"/>
                <a:ea typeface="標楷體" pitchFamily="65" charset="-120"/>
              </a:rPr>
              <a:t>，</a:t>
            </a:r>
            <a:endParaRPr lang="en-US" altLang="zh-TW" sz="2000" dirty="0">
              <a:latin typeface="標楷體" pitchFamily="65" charset="-120"/>
              <a:ea typeface="標楷體" pitchFamily="65" charset="-120"/>
            </a:endParaRPr>
          </a:p>
          <a:p>
            <a:pPr>
              <a:defRPr/>
            </a:pPr>
            <a:r>
              <a:rPr lang="zh-TW" altLang="en-US" sz="2000" dirty="0">
                <a:latin typeface="標楷體" pitchFamily="65" charset="-120"/>
                <a:ea typeface="標楷體" pitchFamily="65" charset="-120"/>
              </a:rPr>
              <a:t>  對於其他銀行帳戶也應適當檢視評估資金收支情形。</a:t>
            </a:r>
            <a:endParaRPr lang="en-US" altLang="zh-TW" sz="2000" dirty="0">
              <a:latin typeface="標楷體" pitchFamily="65" charset="-120"/>
              <a:ea typeface="標楷體" pitchFamily="65" charset="-120"/>
            </a:endParaRPr>
          </a:p>
          <a:p>
            <a:pPr>
              <a:defRPr/>
            </a:pPr>
            <a:r>
              <a:rPr lang="en-US" altLang="zh-TW" sz="2000" dirty="0">
                <a:latin typeface="標楷體" pitchFamily="65" charset="-120"/>
                <a:ea typeface="標楷體" pitchFamily="65" charset="-120"/>
              </a:rPr>
              <a:t>2.</a:t>
            </a:r>
            <a:r>
              <a:rPr lang="zh-TW" altLang="en-US" sz="2000" dirty="0">
                <a:latin typeface="標楷體" pitchFamily="65" charset="-120"/>
                <a:ea typeface="標楷體" pitchFamily="65" charset="-120"/>
              </a:rPr>
              <a:t>評估檢視銀行存摺及對帳單摘要出現公司</a:t>
            </a:r>
            <a:r>
              <a:rPr lang="zh-TW" altLang="en-US" sz="2000" dirty="0">
                <a:solidFill>
                  <a:srgbClr val="FF0000"/>
                </a:solidFill>
                <a:latin typeface="標楷體" pitchFamily="65" charset="-120"/>
                <a:ea typeface="標楷體" pitchFamily="65" charset="-120"/>
              </a:rPr>
              <a:t>內部人資金往來原因</a:t>
            </a:r>
            <a:endParaRPr lang="en-US" altLang="zh-TW" sz="2000" dirty="0">
              <a:solidFill>
                <a:srgbClr val="FF0000"/>
              </a:solidFill>
              <a:latin typeface="標楷體" pitchFamily="65" charset="-120"/>
              <a:ea typeface="標楷體" pitchFamily="65" charset="-120"/>
            </a:endParaRPr>
          </a:p>
          <a:p>
            <a:pPr>
              <a:defRPr/>
            </a:pPr>
            <a:r>
              <a:rPr lang="zh-TW" altLang="en-US" sz="2000" dirty="0">
                <a:latin typeface="標楷體" pitchFamily="65" charset="-120"/>
                <a:ea typeface="標楷體" pitchFamily="65" charset="-120"/>
              </a:rPr>
              <a:t>  </a:t>
            </a:r>
            <a:r>
              <a:rPr lang="zh-TW" altLang="en-US" sz="2000" dirty="0">
                <a:solidFill>
                  <a:srgbClr val="FF0000"/>
                </a:solidFill>
                <a:latin typeface="標楷體" pitchFamily="65" charset="-120"/>
                <a:ea typeface="標楷體" pitchFamily="65" charset="-120"/>
              </a:rPr>
              <a:t>及合理性</a:t>
            </a:r>
            <a:r>
              <a:rPr lang="zh-TW" altLang="zh-TW" sz="2000" dirty="0">
                <a:latin typeface="標楷體" pitchFamily="65" charset="-120"/>
                <a:ea typeface="標楷體" pitchFamily="65" charset="-120"/>
              </a:rPr>
              <a:t>，</a:t>
            </a:r>
            <a:r>
              <a:rPr lang="zh-TW" altLang="en-US" sz="2000" dirty="0">
                <a:latin typeface="標楷體" pitchFamily="65" charset="-120"/>
                <a:ea typeface="標楷體" pitchFamily="65" charset="-120"/>
              </a:rPr>
              <a:t>並核對相關銀行或現金明細帳有無入帳不符情事</a:t>
            </a:r>
            <a:r>
              <a:rPr lang="en-US" altLang="zh-TW" sz="2000" dirty="0">
                <a:latin typeface="標楷體" pitchFamily="65" charset="-120"/>
                <a:ea typeface="標楷體" pitchFamily="65" charset="-120"/>
              </a:rPr>
              <a:t>(</a:t>
            </a:r>
            <a:r>
              <a:rPr lang="zh-TW" altLang="en-US" sz="2000" dirty="0">
                <a:latin typeface="標楷體" pitchFamily="65" charset="-120"/>
                <a:ea typeface="標楷體" pitchFamily="65" charset="-120"/>
              </a:rPr>
              <a:t>例如</a:t>
            </a:r>
            <a:r>
              <a:rPr lang="zh-TW" altLang="zh-TW" sz="2000" dirty="0">
                <a:latin typeface="標楷體" pitchFamily="65" charset="-120"/>
                <a:ea typeface="標楷體" pitchFamily="65" charset="-120"/>
              </a:rPr>
              <a:t>，</a:t>
            </a:r>
            <a:endParaRPr lang="en-US" altLang="zh-TW" sz="2000" dirty="0">
              <a:latin typeface="標楷體" pitchFamily="65" charset="-120"/>
              <a:ea typeface="標楷體" pitchFamily="65" charset="-120"/>
            </a:endParaRPr>
          </a:p>
          <a:p>
            <a:pPr>
              <a:defRPr/>
            </a:pPr>
            <a:r>
              <a:rPr lang="zh-TW" altLang="en-US" sz="2000" dirty="0">
                <a:latin typeface="標楷體" pitchFamily="65" charset="-120"/>
                <a:ea typeface="標楷體" pitchFamily="65" charset="-120"/>
              </a:rPr>
              <a:t>  正確應為股東往來交易</a:t>
            </a:r>
            <a:r>
              <a:rPr lang="zh-TW" altLang="zh-TW" sz="2000" dirty="0">
                <a:latin typeface="標楷體" pitchFamily="65" charset="-120"/>
                <a:ea typeface="標楷體" pitchFamily="65" charset="-120"/>
              </a:rPr>
              <a:t>，</a:t>
            </a:r>
            <a:r>
              <a:rPr lang="zh-TW" altLang="en-US" sz="2000" dirty="0">
                <a:latin typeface="標楷體" pitchFamily="65" charset="-120"/>
                <a:ea typeface="標楷體" pitchFamily="65" charset="-120"/>
              </a:rPr>
              <a:t>但卻以沖抵應收帳款入帳</a:t>
            </a:r>
            <a:r>
              <a:rPr lang="zh-TW" altLang="zh-TW" sz="2000" dirty="0">
                <a:latin typeface="標楷體" pitchFamily="65" charset="-120"/>
                <a:ea typeface="標楷體" pitchFamily="65" charset="-120"/>
              </a:rPr>
              <a:t>，</a:t>
            </a:r>
            <a:r>
              <a:rPr lang="zh-TW" altLang="en-US" sz="2000" dirty="0">
                <a:latin typeface="標楷體" pitchFamily="65" charset="-120"/>
                <a:ea typeface="標楷體" pitchFamily="65" charset="-120"/>
              </a:rPr>
              <a:t>顯有異常</a:t>
            </a:r>
            <a:r>
              <a:rPr lang="en-US" altLang="zh-TW" sz="2000" dirty="0">
                <a:latin typeface="標楷體" pitchFamily="65" charset="-120"/>
                <a:ea typeface="標楷體" pitchFamily="65" charset="-120"/>
              </a:rPr>
              <a:t>)</a:t>
            </a:r>
            <a:r>
              <a:rPr lang="zh-TW" altLang="en-US" sz="2000" dirty="0">
                <a:latin typeface="標楷體" pitchFamily="65" charset="-120"/>
                <a:ea typeface="標楷體" pitchFamily="65" charset="-120"/>
              </a:rPr>
              <a:t> 。</a:t>
            </a:r>
            <a:endParaRPr lang="en-US" altLang="zh-TW" sz="2000" dirty="0">
              <a:latin typeface="標楷體" pitchFamily="65" charset="-120"/>
              <a:ea typeface="標楷體" pitchFamily="65" charset="-120"/>
            </a:endParaRPr>
          </a:p>
          <a:p>
            <a:pPr>
              <a:defRPr/>
            </a:pPr>
            <a:r>
              <a:rPr lang="en-US" altLang="zh-TW" sz="2000" dirty="0">
                <a:latin typeface="標楷體" pitchFamily="65" charset="-120"/>
                <a:ea typeface="標楷體" pitchFamily="65" charset="-120"/>
              </a:rPr>
              <a:t>3.</a:t>
            </a:r>
            <a:r>
              <a:rPr lang="zh-TW" altLang="en-US" sz="2000" dirty="0">
                <a:solidFill>
                  <a:srgbClr val="FF0000"/>
                </a:solidFill>
                <a:latin typeface="標楷體" pitchFamily="65" charset="-120"/>
                <a:ea typeface="標楷體" pitchFamily="65" charset="-120"/>
              </a:rPr>
              <a:t>檢視支票存根有無異常開立對象</a:t>
            </a:r>
            <a:r>
              <a:rPr lang="en-US" altLang="zh-TW" sz="2000" dirty="0">
                <a:latin typeface="標楷體" pitchFamily="65" charset="-120"/>
                <a:ea typeface="標楷體" pitchFamily="65" charset="-120"/>
              </a:rPr>
              <a:t>(</a:t>
            </a:r>
            <a:r>
              <a:rPr lang="zh-TW" altLang="en-US" sz="2000" dirty="0">
                <a:latin typeface="標楷體" pitchFamily="65" charset="-120"/>
                <a:ea typeface="標楷體" pitchFamily="65" charset="-120"/>
              </a:rPr>
              <a:t>例如</a:t>
            </a:r>
            <a:r>
              <a:rPr lang="zh-TW" altLang="zh-TW" sz="2000" dirty="0">
                <a:latin typeface="標楷體" pitchFamily="65" charset="-120"/>
                <a:ea typeface="標楷體" pitchFamily="65" charset="-120"/>
              </a:rPr>
              <a:t>，</a:t>
            </a:r>
            <a:r>
              <a:rPr lang="zh-TW" altLang="en-US" sz="2000" dirty="0">
                <a:latin typeface="標楷體" pitchFamily="65" charset="-120"/>
                <a:ea typeface="標楷體" pitchFamily="65" charset="-120"/>
              </a:rPr>
              <a:t>內部人或民間融資公司等</a:t>
            </a:r>
            <a:r>
              <a:rPr lang="en-US" altLang="zh-TW" sz="2000" dirty="0">
                <a:latin typeface="標楷體" pitchFamily="65" charset="-120"/>
                <a:ea typeface="標楷體" pitchFamily="65" charset="-120"/>
              </a:rPr>
              <a:t>)</a:t>
            </a:r>
          </a:p>
          <a:p>
            <a:pPr>
              <a:defRPr/>
            </a:pPr>
            <a:r>
              <a:rPr lang="zh-TW" altLang="en-US" sz="2000" dirty="0">
                <a:latin typeface="標楷體" pitchFamily="65" charset="-120"/>
                <a:ea typeface="標楷體" pitchFamily="65" charset="-120"/>
              </a:rPr>
              <a:t>  及背書保證內控作業有無疏失。</a:t>
            </a:r>
            <a:endParaRPr lang="en-US" altLang="zh-TW" sz="2000" dirty="0">
              <a:latin typeface="標楷體" pitchFamily="65" charset="-120"/>
              <a:ea typeface="標楷體" pitchFamily="65" charset="-120"/>
            </a:endParaRPr>
          </a:p>
          <a:p>
            <a:pPr>
              <a:defRPr/>
            </a:pPr>
            <a:endParaRPr lang="en-US" altLang="zh-TW" sz="2000" dirty="0">
              <a:latin typeface="標楷體" pitchFamily="65" charset="-120"/>
              <a:ea typeface="標楷體" pitchFamily="65" charset="-120"/>
            </a:endParaRPr>
          </a:p>
          <a:p>
            <a:pPr>
              <a:defRPr/>
            </a:pPr>
            <a:endParaRPr lang="zh-TW" altLang="en-US" sz="2000" dirty="0">
              <a:latin typeface="標楷體" pitchFamily="65" charset="-120"/>
              <a:ea typeface="標楷體" pitchFamily="65" charset="-120"/>
            </a:endParaRPr>
          </a:p>
        </p:txBody>
      </p:sp>
      <p:sp>
        <p:nvSpPr>
          <p:cNvPr id="8" name="向左箭號 7"/>
          <p:cNvSpPr/>
          <p:nvPr/>
        </p:nvSpPr>
        <p:spPr>
          <a:xfrm rot="16200861">
            <a:off x="4692037" y="2423957"/>
            <a:ext cx="647700" cy="701675"/>
          </a:xfrm>
          <a:prstGeom prst="leftArrow">
            <a:avLst>
              <a:gd name="adj1" fmla="val 60000"/>
              <a:gd name="adj2" fmla="val 50000"/>
            </a:avLst>
          </a:prstGeom>
        </p:spPr>
        <p:style>
          <a:lnRef idx="2">
            <a:schemeClr val="accent4">
              <a:shade val="50000"/>
            </a:schemeClr>
          </a:lnRef>
          <a:fillRef idx="1">
            <a:schemeClr val="accent4"/>
          </a:fillRef>
          <a:effectRef idx="0">
            <a:schemeClr val="accent4"/>
          </a:effectRef>
          <a:fontRef idx="minor">
            <a:schemeClr val="lt1"/>
          </a:fontRef>
        </p:style>
      </p:sp>
    </p:spTree>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solidFill>
                  <a:srgbClr val="C00000"/>
                </a:solidFill>
              </a:rPr>
              <a:t>特別宣導事項</a:t>
            </a:r>
            <a:r>
              <a:rPr lang="zh-TW" altLang="en-US" b="1" dirty="0" smtClean="0">
                <a:solidFill>
                  <a:srgbClr val="C00000"/>
                </a:solidFill>
              </a:rPr>
              <a:t>（二）國內彈性面額制度</a:t>
            </a:r>
            <a:endParaRPr lang="zh-TW" altLang="en-US" dirty="0"/>
          </a:p>
        </p:txBody>
      </p:sp>
      <p:sp>
        <p:nvSpPr>
          <p:cNvPr id="3" name="內容版面配置區 2"/>
          <p:cNvSpPr>
            <a:spLocks noGrp="1"/>
          </p:cNvSpPr>
          <p:nvPr>
            <p:ph sz="quarter" idx="1"/>
          </p:nvPr>
        </p:nvSpPr>
        <p:spPr/>
        <p:txBody>
          <a:bodyPr>
            <a:normAutofit/>
          </a:bodyPr>
          <a:lstStyle/>
          <a:p>
            <a:pPr marL="965200" indent="-514350" algn="just">
              <a:buClr>
                <a:srgbClr val="000099"/>
              </a:buClr>
              <a:buSzPct val="100000"/>
              <a:buFont typeface="+mj-lt"/>
              <a:buAutoNum type="arabicParenR"/>
              <a:defRPr/>
            </a:pPr>
            <a:r>
              <a:rPr lang="zh-TW" altLang="zh-TW" sz="2800" dirty="0">
                <a:latin typeface="+mj-ea"/>
                <a:ea typeface="+mj-ea"/>
              </a:rPr>
              <a:t>配合本國企業</a:t>
            </a:r>
            <a:r>
              <a:rPr lang="zh-TW" altLang="en-US" sz="2800" dirty="0">
                <a:latin typeface="+mj-ea"/>
                <a:ea typeface="+mj-ea"/>
              </a:rPr>
              <a:t>將</a:t>
            </a:r>
            <a:r>
              <a:rPr lang="zh-TW" altLang="zh-TW" sz="2800" dirty="0">
                <a:latin typeface="+mj-ea"/>
                <a:ea typeface="+mj-ea"/>
              </a:rPr>
              <a:t>規劃開放其股票面額不以新臺幣</a:t>
            </a:r>
            <a:r>
              <a:rPr lang="en-US" altLang="zh-TW" sz="2800" dirty="0">
                <a:latin typeface="+mj-ea"/>
                <a:ea typeface="+mj-ea"/>
              </a:rPr>
              <a:t>10</a:t>
            </a:r>
            <a:r>
              <a:rPr lang="zh-TW" altLang="zh-TW" sz="2800" dirty="0">
                <a:latin typeface="+mj-ea"/>
                <a:ea typeface="+mj-ea"/>
              </a:rPr>
              <a:t>元為限，故就申請上櫃公司規模之衡量標準，由現行「實收資本額</a:t>
            </a:r>
            <a:r>
              <a:rPr lang="en-US" altLang="zh-TW" sz="2800" dirty="0">
                <a:latin typeface="+mj-ea"/>
                <a:ea typeface="+mj-ea"/>
              </a:rPr>
              <a:t>5</a:t>
            </a:r>
            <a:r>
              <a:rPr lang="zh-TW" altLang="zh-TW" sz="2800" dirty="0">
                <a:latin typeface="+mj-ea"/>
                <a:ea typeface="+mj-ea"/>
              </a:rPr>
              <a:t>千萬元以上」標準修正為「</a:t>
            </a:r>
            <a:r>
              <a:rPr lang="zh-TW" altLang="zh-TW" sz="2800" b="1" dirty="0">
                <a:latin typeface="+mj-ea"/>
                <a:ea typeface="+mj-ea"/>
              </a:rPr>
              <a:t>實收資本額</a:t>
            </a:r>
            <a:r>
              <a:rPr lang="en-US" altLang="zh-TW" sz="2800" b="1" dirty="0">
                <a:latin typeface="+mj-ea"/>
                <a:ea typeface="+mj-ea"/>
              </a:rPr>
              <a:t>5</a:t>
            </a:r>
            <a:r>
              <a:rPr lang="zh-TW" altLang="zh-TW" sz="2800" b="1" dirty="0">
                <a:latin typeface="+mj-ea"/>
                <a:ea typeface="+mj-ea"/>
              </a:rPr>
              <a:t>千萬元以上，且募集發行普通股股數達</a:t>
            </a:r>
            <a:r>
              <a:rPr lang="en-US" altLang="zh-TW" sz="2800" b="1" dirty="0">
                <a:latin typeface="+mj-ea"/>
                <a:ea typeface="+mj-ea"/>
              </a:rPr>
              <a:t>5</a:t>
            </a:r>
            <a:r>
              <a:rPr lang="zh-TW" altLang="zh-TW" sz="2800" b="1" dirty="0">
                <a:latin typeface="+mj-ea"/>
                <a:ea typeface="+mj-ea"/>
              </a:rPr>
              <a:t>百萬股以上</a:t>
            </a:r>
            <a:r>
              <a:rPr lang="zh-TW" altLang="zh-TW" sz="2800" b="1" dirty="0" smtClean="0">
                <a:latin typeface="+mj-ea"/>
                <a:ea typeface="+mj-ea"/>
              </a:rPr>
              <a:t>」</a:t>
            </a:r>
            <a:r>
              <a:rPr lang="zh-TW" altLang="zh-TW" sz="2800" dirty="0" smtClean="0">
                <a:latin typeface="+mj-ea"/>
                <a:ea typeface="+mj-ea"/>
              </a:rPr>
              <a:t>。</a:t>
            </a:r>
            <a:endParaRPr lang="en-US" altLang="zh-TW" sz="2800" dirty="0">
              <a:latin typeface="+mj-ea"/>
              <a:ea typeface="+mj-ea"/>
            </a:endParaRPr>
          </a:p>
          <a:p>
            <a:pPr marL="965200" indent="-514350" algn="just">
              <a:spcAft>
                <a:spcPts val="600"/>
              </a:spcAft>
              <a:buClr>
                <a:srgbClr val="000099"/>
              </a:buClr>
              <a:buSzPct val="100000"/>
              <a:buFont typeface="+mj-lt"/>
              <a:buAutoNum type="arabicParenR"/>
            </a:pPr>
            <a:r>
              <a:rPr lang="zh-TW" altLang="en-US" sz="2800" dirty="0">
                <a:solidFill>
                  <a:srgbClr val="003366"/>
                </a:solidFill>
                <a:latin typeface="+mj-ea"/>
                <a:ea typeface="+mj-ea"/>
              </a:rPr>
              <a:t>國內企業也可以改為面額非</a:t>
            </a:r>
            <a:r>
              <a:rPr lang="en-US" altLang="zh-TW" sz="2800" dirty="0">
                <a:solidFill>
                  <a:srgbClr val="003366"/>
                </a:solidFill>
                <a:latin typeface="+mj-ea"/>
                <a:ea typeface="+mj-ea"/>
              </a:rPr>
              <a:t>10</a:t>
            </a:r>
            <a:r>
              <a:rPr lang="zh-TW" altLang="en-US" sz="2800" dirty="0">
                <a:solidFill>
                  <a:srgbClr val="003366"/>
                </a:solidFill>
                <a:latin typeface="+mj-ea"/>
                <a:ea typeface="+mj-ea"/>
              </a:rPr>
              <a:t>元，但</a:t>
            </a:r>
            <a:r>
              <a:rPr lang="zh-TW" altLang="en-US" sz="2800" dirty="0">
                <a:solidFill>
                  <a:srgbClr val="C00000"/>
                </a:solidFill>
                <a:latin typeface="+mj-ea"/>
                <a:ea typeface="+mj-ea"/>
              </a:rPr>
              <a:t>每股面額應為一致</a:t>
            </a:r>
            <a:r>
              <a:rPr lang="zh-TW" altLang="en-US" sz="2800" dirty="0">
                <a:solidFill>
                  <a:srgbClr val="003366"/>
                </a:solidFill>
                <a:latin typeface="+mj-ea"/>
                <a:ea typeface="+mj-ea"/>
              </a:rPr>
              <a:t>。</a:t>
            </a:r>
          </a:p>
          <a:p>
            <a:pPr marL="965200" indent="-514350" algn="just">
              <a:spcAft>
                <a:spcPts val="600"/>
              </a:spcAft>
              <a:buClr>
                <a:srgbClr val="000099"/>
              </a:buClr>
              <a:buSzPct val="100000"/>
              <a:buFont typeface="+mj-lt"/>
              <a:buAutoNum type="arabicParenR"/>
            </a:pPr>
            <a:r>
              <a:rPr lang="zh-TW" altLang="en-US" sz="2800" dirty="0">
                <a:solidFill>
                  <a:srgbClr val="003366"/>
                </a:solidFill>
                <a:latin typeface="+mj-ea"/>
                <a:ea typeface="+mj-ea"/>
              </a:rPr>
              <a:t>變更面額作業</a:t>
            </a:r>
            <a:r>
              <a:rPr lang="zh-TW" altLang="en-US" sz="2800" b="1" u="sng" dirty="0">
                <a:solidFill>
                  <a:srgbClr val="003366"/>
                </a:solidFill>
                <a:latin typeface="+mj-ea"/>
                <a:ea typeface="+mj-ea"/>
              </a:rPr>
              <a:t>比照減資作業</a:t>
            </a:r>
            <a:r>
              <a:rPr lang="zh-TW" altLang="en-US" sz="2800" dirty="0">
                <a:solidFill>
                  <a:srgbClr val="003366"/>
                </a:solidFill>
                <a:latin typeface="+mj-ea"/>
                <a:ea typeface="+mj-ea"/>
              </a:rPr>
              <a:t>，須停止過戶再重新新股掛牌。</a:t>
            </a:r>
          </a:p>
          <a:p>
            <a:pPr marL="965200" indent="-514350" algn="just">
              <a:spcAft>
                <a:spcPts val="600"/>
              </a:spcAft>
              <a:buClr>
                <a:srgbClr val="000099"/>
              </a:buClr>
              <a:buSzPct val="100000"/>
              <a:buFont typeface="+mj-lt"/>
              <a:buAutoNum type="arabicParenR"/>
            </a:pPr>
            <a:r>
              <a:rPr lang="zh-TW" altLang="en-US" sz="2800" dirty="0" smtClean="0">
                <a:latin typeface="+mj-ea"/>
                <a:ea typeface="+mj-ea"/>
              </a:rPr>
              <a:t>公開</a:t>
            </a:r>
            <a:r>
              <a:rPr lang="zh-TW" altLang="en-US" sz="2800" dirty="0">
                <a:latin typeface="+mj-ea"/>
                <a:ea typeface="+mj-ea"/>
              </a:rPr>
              <a:t>資訊觀測站及本中心網站已經設置</a:t>
            </a:r>
            <a:r>
              <a:rPr lang="zh-TW" altLang="en-US" sz="2800" dirty="0" smtClean="0">
                <a:latin typeface="+mj-ea"/>
                <a:ea typeface="+mj-ea"/>
              </a:rPr>
              <a:t>專區。</a:t>
            </a:r>
            <a:endParaRPr lang="en-US" altLang="zh-TW" sz="2800" dirty="0">
              <a:latin typeface="+mj-ea"/>
              <a:ea typeface="+mj-ea"/>
            </a:endParaRPr>
          </a:p>
          <a:p>
            <a:pPr marL="514350" indent="-514350">
              <a:buClr>
                <a:srgbClr val="000099"/>
              </a:buClr>
              <a:buSzPct val="100000"/>
              <a:buFont typeface="+mj-lt"/>
              <a:buAutoNum type="arabicParenR"/>
            </a:pPr>
            <a:endParaRPr lang="zh-TW" altLang="en-US" dirty="0">
              <a:latin typeface="+mj-ea"/>
              <a:ea typeface="+mj-ea"/>
            </a:endParaRPr>
          </a:p>
        </p:txBody>
      </p:sp>
      <p:sp>
        <p:nvSpPr>
          <p:cNvPr id="4" name="投影片編號版面配置區 3"/>
          <p:cNvSpPr>
            <a:spLocks noGrp="1"/>
          </p:cNvSpPr>
          <p:nvPr>
            <p:ph type="sldNum" sz="quarter" idx="12"/>
          </p:nvPr>
        </p:nvSpPr>
        <p:spPr/>
        <p:txBody>
          <a:bodyPr/>
          <a:lstStyle/>
          <a:p>
            <a:pPr>
              <a:defRPr/>
            </a:pPr>
            <a:fld id="{DA843CCF-395D-4592-A44F-E0B2C97BB9F6}" type="slidenum">
              <a:rPr lang="en-US" altLang="zh-TW" smtClean="0"/>
              <a:pPr>
                <a:defRPr/>
              </a:pPr>
              <a:t>3</a:t>
            </a:fld>
            <a:endParaRPr lang="en-US" altLang="zh-TW"/>
          </a:p>
        </p:txBody>
      </p:sp>
    </p:spTree>
    <p:extLst>
      <p:ext uri="{BB962C8B-B14F-4D97-AF65-F5344CB8AC3E}">
        <p14:creationId xmlns:p14="http://schemas.microsoft.com/office/powerpoint/2010/main" val="15774915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44564" y="476250"/>
            <a:ext cx="8937625" cy="725488"/>
          </a:xfrm>
        </p:spPr>
        <p:txBody>
          <a:bodyPr>
            <a:noAutofit/>
          </a:bodyPr>
          <a:lstStyle/>
          <a:p>
            <a:pPr marL="982663" indent="-982663" algn="ctr">
              <a:defRPr/>
            </a:pPr>
            <a:r>
              <a:rPr lang="zh-TW" altLang="en-US" sz="3200" b="1" dirty="0" smtClean="0">
                <a:solidFill>
                  <a:srgbClr val="C00000"/>
                </a:solidFill>
              </a:rPr>
              <a:t>交易</a:t>
            </a:r>
            <a:r>
              <a:rPr lang="zh-TW" altLang="en-US" sz="3200" b="1" dirty="0">
                <a:solidFill>
                  <a:srgbClr val="C00000"/>
                </a:solidFill>
              </a:rPr>
              <a:t>條件不合理</a:t>
            </a:r>
          </a:p>
        </p:txBody>
      </p:sp>
      <p:sp>
        <p:nvSpPr>
          <p:cNvPr id="102403" name="投影片編號版面配置區 3"/>
          <p:cNvSpPr>
            <a:spLocks noGrp="1"/>
          </p:cNvSpPr>
          <p:nvPr>
            <p:ph type="sldNum" sz="quarter" idx="12"/>
          </p:nvPr>
        </p:nvSpPr>
        <p:spPr bwMode="auto">
          <a:xfrm>
            <a:off x="7257256" y="6381328"/>
            <a:ext cx="2146300" cy="365760"/>
          </a:xfrm>
          <a:noFill/>
          <a:ln>
            <a:miter lim="800000"/>
            <a:headEnd/>
            <a:tailEnd/>
          </a:ln>
        </p:spPr>
        <p:txBody>
          <a:bodyPr/>
          <a:lstStyle/>
          <a:p>
            <a:fld id="{BFA5001B-0D63-4363-BC4B-E7AAEA272733}" type="slidenum">
              <a:rPr lang="zh-TW" altLang="en-US" smtClean="0"/>
              <a:pPr/>
              <a:t>30</a:t>
            </a:fld>
            <a:endParaRPr lang="zh-TW" altLang="en-US" smtClean="0"/>
          </a:p>
        </p:txBody>
      </p:sp>
      <p:sp>
        <p:nvSpPr>
          <p:cNvPr id="7" name="圓角矩形 7"/>
          <p:cNvSpPr>
            <a:spLocks noChangeArrowheads="1"/>
          </p:cNvSpPr>
          <p:nvPr/>
        </p:nvSpPr>
        <p:spPr bwMode="auto">
          <a:xfrm>
            <a:off x="992560" y="1268760"/>
            <a:ext cx="8424936" cy="1224136"/>
          </a:xfrm>
          <a:prstGeom prst="roundRect">
            <a:avLst>
              <a:gd name="adj" fmla="val 16667"/>
            </a:avLst>
          </a:prstGeom>
          <a:solidFill>
            <a:schemeClr val="accent4">
              <a:lumMod val="60000"/>
              <a:lumOff val="40000"/>
            </a:schemeClr>
          </a:solidFill>
          <a:ln>
            <a:headEnd/>
            <a:tailEnd/>
          </a:ln>
        </p:spPr>
        <p:style>
          <a:lnRef idx="1">
            <a:schemeClr val="accent4"/>
          </a:lnRef>
          <a:fillRef idx="2">
            <a:schemeClr val="accent4"/>
          </a:fillRef>
          <a:effectRef idx="1">
            <a:schemeClr val="accent4"/>
          </a:effectRef>
          <a:fontRef idx="minor">
            <a:schemeClr val="dk1"/>
          </a:fontRef>
        </p:style>
        <p:txBody>
          <a:bodyPr wrap="none"/>
          <a:lstStyle/>
          <a:p>
            <a:pPr>
              <a:defRPr/>
            </a:pPr>
            <a:r>
              <a:rPr lang="zh-TW" altLang="en-US" sz="2000" dirty="0" smtClean="0">
                <a:latin typeface="標楷體" pitchFamily="65" charset="-120"/>
                <a:ea typeface="標楷體" pitchFamily="65" charset="-120"/>
              </a:rPr>
              <a:t>興</a:t>
            </a:r>
            <a:r>
              <a:rPr lang="zh-TW" altLang="en-US" sz="2000" dirty="0">
                <a:latin typeface="標楷體" pitchFamily="65" charset="-120"/>
                <a:ea typeface="標楷體" pitchFamily="65" charset="-120"/>
              </a:rPr>
              <a:t>櫃公司依合約約定之權利義務顯有不對等情事及實際執行有不合營業</a:t>
            </a:r>
            <a:endParaRPr lang="en-US" altLang="zh-TW" sz="2000" dirty="0">
              <a:latin typeface="標楷體" pitchFamily="65" charset="-120"/>
              <a:ea typeface="標楷體" pitchFamily="65" charset="-120"/>
            </a:endParaRPr>
          </a:p>
          <a:p>
            <a:pPr>
              <a:defRPr/>
            </a:pPr>
            <a:r>
              <a:rPr lang="zh-TW" altLang="en-US" sz="2000" dirty="0">
                <a:latin typeface="標楷體" pitchFamily="65" charset="-120"/>
                <a:ea typeface="標楷體" pitchFamily="65" charset="-120"/>
              </a:rPr>
              <a:t>常規之情事。另針對部分供應商之</a:t>
            </a:r>
            <a:r>
              <a:rPr lang="zh-TW" altLang="en-US" sz="2000" dirty="0">
                <a:solidFill>
                  <a:srgbClr val="FF0000"/>
                </a:solidFill>
                <a:latin typeface="標楷體" pitchFamily="65" charset="-120"/>
                <a:ea typeface="標楷體" pitchFamily="65" charset="-120"/>
              </a:rPr>
              <a:t>進貨採</a:t>
            </a:r>
            <a:r>
              <a:rPr lang="en-US" altLang="zh-TW" sz="2000" dirty="0">
                <a:solidFill>
                  <a:srgbClr val="FF0000"/>
                </a:solidFill>
                <a:latin typeface="標楷體" pitchFamily="65" charset="-120"/>
                <a:ea typeface="標楷體" pitchFamily="65" charset="-120"/>
              </a:rPr>
              <a:t>100%</a:t>
            </a:r>
            <a:r>
              <a:rPr lang="zh-TW" altLang="en-US" sz="2000" dirty="0">
                <a:solidFill>
                  <a:srgbClr val="FF0000"/>
                </a:solidFill>
                <a:latin typeface="標楷體" pitchFamily="65" charset="-120"/>
                <a:ea typeface="標楷體" pitchFamily="65" charset="-120"/>
              </a:rPr>
              <a:t>預付貨款方式，惟經查核</a:t>
            </a:r>
            <a:endParaRPr lang="en-US" altLang="zh-TW" sz="2000" dirty="0">
              <a:solidFill>
                <a:srgbClr val="FF0000"/>
              </a:solidFill>
              <a:latin typeface="標楷體" pitchFamily="65" charset="-120"/>
              <a:ea typeface="標楷體" pitchFamily="65" charset="-120"/>
            </a:endParaRPr>
          </a:p>
          <a:p>
            <a:pPr>
              <a:defRPr/>
            </a:pPr>
            <a:r>
              <a:rPr lang="zh-TW" altLang="en-US" sz="2000" dirty="0">
                <a:solidFill>
                  <a:srgbClr val="FF0000"/>
                </a:solidFill>
                <a:latin typeface="標楷體" pitchFamily="65" charset="-120"/>
                <a:ea typeface="標楷體" pitchFamily="65" charset="-120"/>
              </a:rPr>
              <a:t>發現有預付貨款逾一年仍未進貨之情事。</a:t>
            </a:r>
          </a:p>
        </p:txBody>
      </p:sp>
      <p:sp>
        <p:nvSpPr>
          <p:cNvPr id="102407" name="向下箭號 9"/>
          <p:cNvSpPr>
            <a:spLocks noChangeArrowheads="1"/>
          </p:cNvSpPr>
          <p:nvPr/>
        </p:nvSpPr>
        <p:spPr bwMode="auto">
          <a:xfrm>
            <a:off x="3746501" y="3571877"/>
            <a:ext cx="3043238" cy="504825"/>
          </a:xfrm>
          <a:prstGeom prst="downArrow">
            <a:avLst>
              <a:gd name="adj1" fmla="val 50000"/>
              <a:gd name="adj2" fmla="val 50000"/>
            </a:avLst>
          </a:prstGeom>
          <a:solidFill>
            <a:schemeClr val="bg2"/>
          </a:solidFill>
          <a:ln w="9525" algn="ctr">
            <a:solidFill>
              <a:schemeClr val="tx1"/>
            </a:solidFill>
            <a:miter lim="800000"/>
            <a:headEnd/>
            <a:tailEnd/>
          </a:ln>
        </p:spPr>
        <p:txBody>
          <a:bodyPr wrap="none"/>
          <a:lstStyle/>
          <a:p>
            <a:pPr algn="ctr"/>
            <a:r>
              <a:rPr lang="zh-TW" altLang="en-US" sz="1800" b="1">
                <a:latin typeface="標楷體" pitchFamily="65" charset="-120"/>
                <a:ea typeface="標楷體" pitchFamily="65" charset="-120"/>
              </a:rPr>
              <a:t>審查重點</a:t>
            </a:r>
          </a:p>
        </p:txBody>
      </p:sp>
      <p:sp>
        <p:nvSpPr>
          <p:cNvPr id="9" name="圓角矩形 8"/>
          <p:cNvSpPr/>
          <p:nvPr/>
        </p:nvSpPr>
        <p:spPr bwMode="auto">
          <a:xfrm>
            <a:off x="992560" y="2996952"/>
            <a:ext cx="8360871" cy="2736661"/>
          </a:xfrm>
          <a:prstGeom prst="roundRect">
            <a:avLst>
              <a:gd name="adj"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wrap="none"/>
          <a:lstStyle/>
          <a:p>
            <a:pPr algn="ctr">
              <a:defRPr/>
            </a:pPr>
            <a:r>
              <a:rPr lang="zh-TW" altLang="en-US" sz="2000" u="sng" dirty="0">
                <a:latin typeface="標楷體" pitchFamily="65" charset="-120"/>
                <a:ea typeface="標楷體" pitchFamily="65" charset="-120"/>
              </a:rPr>
              <a:t>評估重點</a:t>
            </a:r>
            <a:endParaRPr lang="en-US" altLang="zh-TW" sz="2000" u="sng" dirty="0">
              <a:latin typeface="標楷體" pitchFamily="65" charset="-120"/>
              <a:ea typeface="標楷體" pitchFamily="65" charset="-120"/>
            </a:endParaRPr>
          </a:p>
          <a:p>
            <a:pPr>
              <a:defRPr/>
            </a:pPr>
            <a:r>
              <a:rPr lang="en-US" altLang="zh-TW" sz="2000" dirty="0">
                <a:latin typeface="標楷體" pitchFamily="65" charset="-120"/>
                <a:ea typeface="標楷體" pitchFamily="65" charset="-120"/>
              </a:rPr>
              <a:t>1.</a:t>
            </a:r>
            <a:r>
              <a:rPr lang="zh-TW" altLang="en-US" sz="2000" dirty="0">
                <a:latin typeface="標楷體" pitchFamily="65" charset="-120"/>
                <a:ea typeface="標楷體" pitchFamily="65" charset="-120"/>
              </a:rPr>
              <a:t>應檢視合約雙方交易之實際執行及帳務處理情形。</a:t>
            </a:r>
            <a:r>
              <a:rPr lang="zh-TW" altLang="en-US" sz="2000" dirty="0">
                <a:solidFill>
                  <a:srgbClr val="FF0000"/>
                </a:solidFill>
                <a:latin typeface="標楷體" pitchFamily="65" charset="-120"/>
                <a:ea typeface="標楷體" pitchFamily="65" charset="-120"/>
              </a:rPr>
              <a:t>預付貨款交易之</a:t>
            </a:r>
            <a:endParaRPr lang="en-US" altLang="zh-TW" sz="2000" dirty="0">
              <a:solidFill>
                <a:srgbClr val="FF0000"/>
              </a:solidFill>
              <a:latin typeface="標楷體" pitchFamily="65" charset="-120"/>
              <a:ea typeface="標楷體" pitchFamily="65" charset="-120"/>
            </a:endParaRPr>
          </a:p>
          <a:p>
            <a:pPr>
              <a:defRPr/>
            </a:pPr>
            <a:r>
              <a:rPr lang="zh-TW" altLang="en-US" sz="2000" dirty="0">
                <a:solidFill>
                  <a:srgbClr val="FF0000"/>
                </a:solidFill>
                <a:latin typeface="標楷體" pitchFamily="65" charset="-120"/>
                <a:ea typeface="標楷體" pitchFamily="65" charset="-120"/>
              </a:rPr>
              <a:t>  必要性及遲未進貨之合理性。</a:t>
            </a:r>
            <a:endParaRPr lang="en-US" altLang="zh-TW" sz="2000" dirty="0">
              <a:solidFill>
                <a:srgbClr val="FF0000"/>
              </a:solidFill>
              <a:latin typeface="標楷體" pitchFamily="65" charset="-120"/>
              <a:ea typeface="標楷體" pitchFamily="65" charset="-120"/>
            </a:endParaRPr>
          </a:p>
          <a:p>
            <a:pPr>
              <a:defRPr/>
            </a:pPr>
            <a:r>
              <a:rPr lang="en-US" altLang="zh-TW" sz="2000" dirty="0">
                <a:latin typeface="標楷體" pitchFamily="65" charset="-120"/>
                <a:ea typeface="標楷體" pitchFamily="65" charset="-120"/>
              </a:rPr>
              <a:t>2.</a:t>
            </a:r>
            <a:r>
              <a:rPr lang="zh-TW" altLang="en-US" sz="2000" dirty="0">
                <a:latin typeface="標楷體" pitchFamily="65" charset="-120"/>
                <a:ea typeface="標楷體" pitchFamily="65" charset="-120"/>
              </a:rPr>
              <a:t>應檢視相關交易之合約內容及廠商基本資料表，注意是否有條件異</a:t>
            </a:r>
            <a:endParaRPr lang="en-US" altLang="zh-TW" sz="2000" dirty="0">
              <a:latin typeface="標楷體" pitchFamily="65" charset="-120"/>
              <a:ea typeface="標楷體" pitchFamily="65" charset="-120"/>
            </a:endParaRPr>
          </a:p>
          <a:p>
            <a:pPr>
              <a:defRPr/>
            </a:pPr>
            <a:r>
              <a:rPr lang="zh-TW" altLang="en-US" sz="2000" dirty="0">
                <a:latin typeface="標楷體" pitchFamily="65" charset="-120"/>
                <a:ea typeface="標楷體" pitchFamily="65" charset="-120"/>
              </a:rPr>
              <a:t>  常之情形。</a:t>
            </a:r>
            <a:endParaRPr lang="en-US" altLang="zh-TW" sz="2000" dirty="0">
              <a:latin typeface="標楷體" pitchFamily="65" charset="-120"/>
              <a:ea typeface="標楷體" pitchFamily="65" charset="-120"/>
            </a:endParaRPr>
          </a:p>
          <a:p>
            <a:pPr>
              <a:defRPr/>
            </a:pPr>
            <a:r>
              <a:rPr lang="en-US" altLang="zh-TW" sz="2000" dirty="0">
                <a:latin typeface="標楷體" pitchFamily="65" charset="-120"/>
                <a:ea typeface="標楷體" pitchFamily="65" charset="-120"/>
              </a:rPr>
              <a:t>3.</a:t>
            </a:r>
            <a:r>
              <a:rPr lang="zh-TW" altLang="en-US" sz="2000" dirty="0">
                <a:latin typeface="標楷體" pitchFamily="65" charset="-120"/>
                <a:ea typeface="標楷體" pitchFamily="65" charset="-120"/>
              </a:rPr>
              <a:t>應查核公司與</a:t>
            </a:r>
            <a:r>
              <a:rPr lang="zh-TW" altLang="en-US" sz="2000" dirty="0">
                <a:solidFill>
                  <a:srgbClr val="FF0000"/>
                </a:solidFill>
                <a:latin typeface="標楷體" pitchFamily="65" charset="-120"/>
                <a:ea typeface="標楷體" pitchFamily="65" charset="-120"/>
              </a:rPr>
              <a:t>交易對象是否為實質關係人</a:t>
            </a:r>
            <a:r>
              <a:rPr lang="zh-TW" altLang="en-US" sz="2000" dirty="0">
                <a:latin typeface="標楷體" pitchFamily="65" charset="-120"/>
                <a:ea typeface="標楷體" pitchFamily="65" charset="-120"/>
              </a:rPr>
              <a:t>，且應非僅就形式進行瞭</a:t>
            </a:r>
            <a:endParaRPr lang="en-US" altLang="zh-TW" sz="2000" dirty="0">
              <a:latin typeface="標楷體" pitchFamily="65" charset="-120"/>
              <a:ea typeface="標楷體" pitchFamily="65" charset="-120"/>
            </a:endParaRPr>
          </a:p>
          <a:p>
            <a:pPr>
              <a:defRPr/>
            </a:pPr>
            <a:r>
              <a:rPr lang="zh-TW" altLang="en-US" sz="2000" dirty="0">
                <a:latin typeface="標楷體" pitchFamily="65" charset="-120"/>
                <a:ea typeface="標楷體" pitchFamily="65" charset="-120"/>
              </a:rPr>
              <a:t>  解，對於交易條件更應善盡專業應有之注意，判斷雙方是否具實質</a:t>
            </a:r>
            <a:endParaRPr lang="en-US" altLang="zh-TW" sz="2000" dirty="0">
              <a:latin typeface="標楷體" pitchFamily="65" charset="-120"/>
              <a:ea typeface="標楷體" pitchFamily="65" charset="-120"/>
            </a:endParaRPr>
          </a:p>
          <a:p>
            <a:pPr>
              <a:defRPr/>
            </a:pPr>
            <a:r>
              <a:rPr lang="zh-TW" altLang="en-US" sz="2000" dirty="0">
                <a:latin typeface="標楷體" pitchFamily="65" charset="-120"/>
                <a:ea typeface="標楷體" pitchFamily="65" charset="-120"/>
              </a:rPr>
              <a:t>  關係，以進一步釐清</a:t>
            </a:r>
            <a:r>
              <a:rPr lang="zh-TW" altLang="en-US" sz="2000" dirty="0">
                <a:solidFill>
                  <a:srgbClr val="FF0000"/>
                </a:solidFill>
                <a:latin typeface="標楷體" pitchFamily="65" charset="-120"/>
                <a:ea typeface="標楷體" pitchFamily="65" charset="-120"/>
              </a:rPr>
              <a:t>是否損及股東權利</a:t>
            </a:r>
            <a:r>
              <a:rPr lang="zh-TW" altLang="en-US" sz="2000" dirty="0">
                <a:latin typeface="標楷體" pitchFamily="65" charset="-120"/>
                <a:ea typeface="標楷體" pitchFamily="65" charset="-120"/>
              </a:rPr>
              <a:t>。</a:t>
            </a:r>
            <a:endParaRPr lang="en-US" altLang="zh-TW" sz="2000" dirty="0">
              <a:latin typeface="標楷體" pitchFamily="65" charset="-120"/>
              <a:ea typeface="標楷體" pitchFamily="65" charset="-120"/>
            </a:endParaRPr>
          </a:p>
          <a:p>
            <a:pPr>
              <a:defRPr/>
            </a:pPr>
            <a:endParaRPr lang="zh-TW" altLang="en-US" sz="2000" dirty="0">
              <a:latin typeface="標楷體" pitchFamily="65" charset="-120"/>
              <a:ea typeface="標楷體" pitchFamily="65" charset="-120"/>
            </a:endParaRPr>
          </a:p>
        </p:txBody>
      </p:sp>
      <p:sp>
        <p:nvSpPr>
          <p:cNvPr id="8" name="向左箭號 7"/>
          <p:cNvSpPr/>
          <p:nvPr/>
        </p:nvSpPr>
        <p:spPr>
          <a:xfrm rot="16200861">
            <a:off x="4836052" y="2538005"/>
            <a:ext cx="647700" cy="701675"/>
          </a:xfrm>
          <a:prstGeom prst="leftArrow">
            <a:avLst>
              <a:gd name="adj1" fmla="val 60000"/>
              <a:gd name="adj2" fmla="val 50000"/>
            </a:avLst>
          </a:prstGeom>
        </p:spPr>
        <p:style>
          <a:lnRef idx="2">
            <a:schemeClr val="accent4">
              <a:shade val="50000"/>
            </a:schemeClr>
          </a:lnRef>
          <a:fillRef idx="1">
            <a:schemeClr val="accent4"/>
          </a:fillRef>
          <a:effectRef idx="0">
            <a:schemeClr val="accent4"/>
          </a:effectRef>
          <a:fontRef idx="minor">
            <a:schemeClr val="lt1"/>
          </a:fontRef>
        </p:style>
      </p:sp>
    </p:spTree>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82427" y="404664"/>
            <a:ext cx="9321800" cy="720725"/>
          </a:xfrm>
        </p:spPr>
        <p:txBody>
          <a:bodyPr anchor="ctr">
            <a:noAutofit/>
          </a:bodyPr>
          <a:lstStyle/>
          <a:p>
            <a:pPr marL="900113" indent="-900113" algn="ctr">
              <a:tabLst>
                <a:tab pos="450850" algn="l"/>
              </a:tabLst>
              <a:defRPr/>
            </a:pPr>
            <a:r>
              <a:rPr lang="zh-TW" altLang="en-US" sz="3200" b="1" dirty="0" smtClean="0">
                <a:solidFill>
                  <a:srgbClr val="C00000"/>
                </a:solidFill>
              </a:rPr>
              <a:t>重大</a:t>
            </a:r>
            <a:r>
              <a:rPr lang="zh-TW" altLang="en-US" sz="3200" b="1" dirty="0">
                <a:solidFill>
                  <a:srgbClr val="C00000"/>
                </a:solidFill>
              </a:rPr>
              <a:t>資本支出涉及不合營業常規交易</a:t>
            </a:r>
          </a:p>
        </p:txBody>
      </p:sp>
      <p:sp>
        <p:nvSpPr>
          <p:cNvPr id="103427" name="投影片編號版面配置區 3"/>
          <p:cNvSpPr>
            <a:spLocks noGrp="1"/>
          </p:cNvSpPr>
          <p:nvPr>
            <p:ph type="sldNum" sz="quarter" idx="12"/>
          </p:nvPr>
        </p:nvSpPr>
        <p:spPr bwMode="auto">
          <a:xfrm>
            <a:off x="7257256" y="6381328"/>
            <a:ext cx="2146300" cy="365760"/>
          </a:xfrm>
          <a:noFill/>
          <a:ln>
            <a:miter lim="800000"/>
            <a:headEnd/>
            <a:tailEnd/>
          </a:ln>
        </p:spPr>
        <p:txBody>
          <a:bodyPr/>
          <a:lstStyle/>
          <a:p>
            <a:fld id="{701BB364-0766-48B3-BB98-DB998F590235}" type="slidenum">
              <a:rPr lang="zh-TW" altLang="en-US" smtClean="0"/>
              <a:pPr/>
              <a:t>31</a:t>
            </a:fld>
            <a:endParaRPr lang="zh-TW" altLang="en-US" smtClean="0"/>
          </a:p>
        </p:txBody>
      </p:sp>
      <p:sp>
        <p:nvSpPr>
          <p:cNvPr id="7" name="圓角矩形 7"/>
          <p:cNvSpPr>
            <a:spLocks noChangeArrowheads="1"/>
          </p:cNvSpPr>
          <p:nvPr/>
        </p:nvSpPr>
        <p:spPr bwMode="auto">
          <a:xfrm>
            <a:off x="707593" y="1197407"/>
            <a:ext cx="8928992" cy="2663642"/>
          </a:xfrm>
          <a:prstGeom prst="roundRect">
            <a:avLst>
              <a:gd name="adj" fmla="val 16667"/>
            </a:avLst>
          </a:prstGeom>
          <a:solidFill>
            <a:schemeClr val="accent4">
              <a:lumMod val="60000"/>
              <a:lumOff val="40000"/>
            </a:schemeClr>
          </a:solidFill>
          <a:ln>
            <a:headEnd/>
            <a:tailEnd/>
          </a:ln>
        </p:spPr>
        <p:style>
          <a:lnRef idx="1">
            <a:schemeClr val="accent4"/>
          </a:lnRef>
          <a:fillRef idx="2">
            <a:schemeClr val="accent4"/>
          </a:fillRef>
          <a:effectRef idx="1">
            <a:schemeClr val="accent4"/>
          </a:effectRef>
          <a:fontRef idx="minor">
            <a:schemeClr val="dk1"/>
          </a:fontRef>
        </p:style>
        <p:txBody>
          <a:bodyPr wrap="none"/>
          <a:lstStyle/>
          <a:p>
            <a:pPr algn="ctr">
              <a:defRPr/>
            </a:pPr>
            <a:r>
              <a:rPr lang="en-US" altLang="zh-TW" sz="2000" dirty="0" smtClean="0">
                <a:latin typeface="Book Antiqua" panose="02040602050305030304" pitchFamily="18" charset="0"/>
                <a:ea typeface="標楷體" panose="03000509000000000000" pitchFamily="65" charset="-120"/>
              </a:rPr>
              <a:t>A</a:t>
            </a:r>
            <a:r>
              <a:rPr lang="zh-TW" altLang="en-US" sz="2000" dirty="0">
                <a:latin typeface="Book Antiqua" panose="02040602050305030304" pitchFamily="18" charset="0"/>
                <a:ea typeface="標楷體" panose="03000509000000000000" pitchFamily="65" charset="-120"/>
              </a:rPr>
              <a:t>公司實收資本額約</a:t>
            </a:r>
            <a:r>
              <a:rPr lang="en-US" altLang="zh-TW" sz="2000" dirty="0">
                <a:latin typeface="Book Antiqua" panose="02040602050305030304" pitchFamily="18" charset="0"/>
                <a:ea typeface="標楷體" panose="03000509000000000000" pitchFamily="65" charset="-120"/>
              </a:rPr>
              <a:t>4</a:t>
            </a:r>
            <a:r>
              <a:rPr lang="zh-TW" altLang="en-US" sz="2000" dirty="0">
                <a:latin typeface="Book Antiqua" panose="02040602050305030304" pitchFamily="18" charset="0"/>
                <a:ea typeface="標楷體" panose="03000509000000000000" pitchFamily="65" charset="-120"/>
              </a:rPr>
              <a:t>億元，於</a:t>
            </a:r>
            <a:r>
              <a:rPr lang="en-US" altLang="zh-TW" sz="2000" dirty="0">
                <a:latin typeface="Book Antiqua" panose="02040602050305030304" pitchFamily="18" charset="0"/>
                <a:ea typeface="標楷體" panose="03000509000000000000" pitchFamily="65" charset="-120"/>
              </a:rPr>
              <a:t>T</a:t>
            </a:r>
            <a:r>
              <a:rPr lang="zh-TW" altLang="en-US" sz="2000" dirty="0">
                <a:latin typeface="Book Antiqua" panose="02040602050305030304" pitchFamily="18" charset="0"/>
                <a:ea typeface="標楷體" panose="03000509000000000000" pitchFamily="65" charset="-120"/>
              </a:rPr>
              <a:t>年大量購置機器設備達</a:t>
            </a:r>
            <a:r>
              <a:rPr lang="en-US" altLang="zh-TW" sz="2000" dirty="0">
                <a:latin typeface="Book Antiqua" panose="02040602050305030304" pitchFamily="18" charset="0"/>
                <a:ea typeface="標楷體" panose="03000509000000000000" pitchFamily="65" charset="-120"/>
              </a:rPr>
              <a:t>2</a:t>
            </a:r>
            <a:r>
              <a:rPr lang="zh-TW" altLang="en-US" sz="2000" dirty="0">
                <a:latin typeface="Book Antiqua" panose="02040602050305030304" pitchFamily="18" charset="0"/>
                <a:ea typeface="標楷體" panose="03000509000000000000" pitchFamily="65" charset="-120"/>
              </a:rPr>
              <a:t>億元</a:t>
            </a:r>
            <a:r>
              <a:rPr lang="zh-TW" altLang="en-US" sz="2000" dirty="0">
                <a:latin typeface="標楷體" panose="03000509000000000000" pitchFamily="65" charset="-120"/>
                <a:ea typeface="標楷體" panose="03000509000000000000" pitchFamily="65" charset="-120"/>
              </a:rPr>
              <a:t>，且前開</a:t>
            </a:r>
            <a:r>
              <a:rPr lang="zh-TW" altLang="en-US" sz="2000" dirty="0">
                <a:latin typeface="Book Antiqua" panose="02040602050305030304" pitchFamily="18" charset="0"/>
                <a:ea typeface="標楷體" panose="03000509000000000000" pitchFamily="65" charset="-120"/>
              </a:rPr>
              <a:t>交易</a:t>
            </a:r>
            <a:endParaRPr lang="en-US" altLang="zh-TW" sz="2000" dirty="0">
              <a:latin typeface="Book Antiqua" panose="02040602050305030304" pitchFamily="18" charset="0"/>
              <a:ea typeface="標楷體" panose="03000509000000000000" pitchFamily="65" charset="-120"/>
            </a:endParaRPr>
          </a:p>
          <a:p>
            <a:pPr>
              <a:defRPr/>
            </a:pPr>
            <a:r>
              <a:rPr lang="zh-TW" altLang="en-US" sz="2000" dirty="0">
                <a:latin typeface="Book Antiqua" panose="02040602050305030304" pitchFamily="18" charset="0"/>
                <a:ea typeface="標楷體" panose="03000509000000000000" pitchFamily="65" charset="-120"/>
              </a:rPr>
              <a:t>有以下情形：</a:t>
            </a:r>
            <a:endParaRPr lang="en-US" altLang="zh-TW" sz="2000" dirty="0">
              <a:latin typeface="Book Antiqua" panose="02040602050305030304" pitchFamily="18" charset="0"/>
              <a:ea typeface="標楷體" panose="03000509000000000000" pitchFamily="65" charset="-120"/>
            </a:endParaRPr>
          </a:p>
          <a:p>
            <a:pPr>
              <a:defRPr/>
            </a:pPr>
            <a:r>
              <a:rPr lang="en-US" altLang="zh-TW" sz="2000" dirty="0">
                <a:latin typeface="Book Antiqua" panose="02040602050305030304" pitchFamily="18" charset="0"/>
                <a:ea typeface="標楷體" panose="03000509000000000000" pitchFamily="65" charset="-120"/>
              </a:rPr>
              <a:t>1.</a:t>
            </a:r>
            <a:r>
              <a:rPr lang="zh-TW" altLang="en-US" sz="2000" dirty="0">
                <a:solidFill>
                  <a:srgbClr val="FF0000"/>
                </a:solidFill>
                <a:latin typeface="Book Antiqua" panose="02040602050305030304" pitchFamily="18" charset="0"/>
                <a:ea typeface="標楷體" panose="03000509000000000000" pitchFamily="65" charset="-120"/>
              </a:rPr>
              <a:t>向整合性廠商採購機器設備，而非直接向設備廠商購買</a:t>
            </a:r>
            <a:r>
              <a:rPr lang="zh-TW" altLang="en-US" sz="2000" dirty="0">
                <a:latin typeface="Book Antiqua" panose="02040602050305030304" pitchFamily="18" charset="0"/>
                <a:ea typeface="標楷體" panose="03000509000000000000" pitchFamily="65" charset="-120"/>
              </a:rPr>
              <a:t>。</a:t>
            </a:r>
            <a:endParaRPr lang="en-US" altLang="zh-TW" sz="2000" dirty="0">
              <a:latin typeface="Book Antiqua" panose="02040602050305030304" pitchFamily="18" charset="0"/>
              <a:ea typeface="標楷體" panose="03000509000000000000" pitchFamily="65" charset="-120"/>
            </a:endParaRPr>
          </a:p>
          <a:p>
            <a:pPr>
              <a:defRPr/>
            </a:pPr>
            <a:r>
              <a:rPr lang="en-US" altLang="zh-TW" sz="2000" dirty="0">
                <a:latin typeface="Book Antiqua" panose="02040602050305030304" pitchFamily="18" charset="0"/>
                <a:ea typeface="標楷體" panose="03000509000000000000" pitchFamily="65" charset="-120"/>
              </a:rPr>
              <a:t>2.</a:t>
            </a:r>
            <a:r>
              <a:rPr lang="zh-TW" altLang="en-US" sz="2000" dirty="0">
                <a:solidFill>
                  <a:srgbClr val="FF0000"/>
                </a:solidFill>
                <a:latin typeface="Book Antiqua" panose="02040602050305030304" pitchFamily="18" charset="0"/>
                <a:ea typeface="標楷體" panose="03000509000000000000" pitchFamily="65" charset="-120"/>
              </a:rPr>
              <a:t>部分整合性廠商登記地址相同</a:t>
            </a:r>
            <a:r>
              <a:rPr lang="zh-TW" altLang="en-US" sz="2000" dirty="0">
                <a:latin typeface="Book Antiqua" panose="02040602050305030304" pitchFamily="18" charset="0"/>
                <a:ea typeface="標楷體" panose="03000509000000000000" pitchFamily="65" charset="-120"/>
              </a:rPr>
              <a:t>、係無實際營運活動之海外公司、</a:t>
            </a:r>
            <a:r>
              <a:rPr lang="zh-TW" altLang="en-US" sz="2000" dirty="0">
                <a:solidFill>
                  <a:srgbClr val="FF0000"/>
                </a:solidFill>
                <a:latin typeface="Book Antiqua" panose="02040602050305030304" pitchFamily="18" charset="0"/>
                <a:ea typeface="標楷體" panose="03000509000000000000" pitchFamily="65" charset="-120"/>
              </a:rPr>
              <a:t>主要營業</a:t>
            </a:r>
            <a:endParaRPr lang="en-US" altLang="zh-TW" sz="2000" dirty="0">
              <a:solidFill>
                <a:srgbClr val="FF0000"/>
              </a:solidFill>
              <a:latin typeface="Book Antiqua" panose="02040602050305030304" pitchFamily="18" charset="0"/>
              <a:ea typeface="標楷體" panose="03000509000000000000" pitchFamily="65" charset="-120"/>
            </a:endParaRPr>
          </a:p>
          <a:p>
            <a:pPr>
              <a:defRPr/>
            </a:pPr>
            <a:r>
              <a:rPr lang="zh-TW" altLang="en-US" sz="2000" dirty="0">
                <a:solidFill>
                  <a:srgbClr val="FF0000"/>
                </a:solidFill>
                <a:latin typeface="Book Antiqua" panose="02040602050305030304" pitchFamily="18" charset="0"/>
                <a:ea typeface="標楷體" panose="03000509000000000000" pitchFamily="65" charset="-120"/>
              </a:rPr>
              <a:t>    項目與設備整合無關。</a:t>
            </a:r>
            <a:endParaRPr lang="en-US" altLang="zh-TW" sz="2000" dirty="0">
              <a:solidFill>
                <a:srgbClr val="FF0000"/>
              </a:solidFill>
              <a:latin typeface="Book Antiqua" panose="02040602050305030304" pitchFamily="18" charset="0"/>
              <a:ea typeface="標楷體" panose="03000509000000000000" pitchFamily="65" charset="-120"/>
            </a:endParaRPr>
          </a:p>
          <a:p>
            <a:pPr>
              <a:defRPr/>
            </a:pPr>
            <a:r>
              <a:rPr lang="en-US" altLang="zh-TW" sz="2000" dirty="0">
                <a:latin typeface="Book Antiqua" panose="02040602050305030304" pitchFamily="18" charset="0"/>
                <a:ea typeface="標楷體" panose="03000509000000000000" pitchFamily="65" charset="-120"/>
              </a:rPr>
              <a:t>3.</a:t>
            </a:r>
            <a:r>
              <a:rPr lang="zh-TW" altLang="en-US" sz="2000" dirty="0">
                <a:solidFill>
                  <a:srgbClr val="FF0000"/>
                </a:solidFill>
                <a:latin typeface="Book Antiqua" panose="02040602050305030304" pitchFamily="18" charset="0"/>
                <a:ea typeface="標楷體" panose="03000509000000000000" pitchFamily="65" charset="-120"/>
              </a:rPr>
              <a:t>共簽訂</a:t>
            </a:r>
            <a:r>
              <a:rPr lang="en-US" altLang="zh-TW" sz="2000" dirty="0">
                <a:solidFill>
                  <a:srgbClr val="FF0000"/>
                </a:solidFill>
                <a:latin typeface="Book Antiqua" panose="02040602050305030304" pitchFamily="18" charset="0"/>
                <a:ea typeface="標楷體" panose="03000509000000000000" pitchFamily="65" charset="-120"/>
              </a:rPr>
              <a:t>30</a:t>
            </a:r>
            <a:r>
              <a:rPr lang="zh-TW" altLang="en-US" sz="2000" dirty="0">
                <a:solidFill>
                  <a:srgbClr val="FF0000"/>
                </a:solidFill>
                <a:latin typeface="Book Antiqua" panose="02040602050305030304" pitchFamily="18" charset="0"/>
                <a:ea typeface="標楷體" panose="03000509000000000000" pitchFamily="65" charset="-120"/>
              </a:rPr>
              <a:t>幾份合約</a:t>
            </a:r>
            <a:r>
              <a:rPr lang="en-US" altLang="zh-TW" sz="2000" dirty="0">
                <a:solidFill>
                  <a:srgbClr val="FF0000"/>
                </a:solidFill>
                <a:latin typeface="Book Antiqua" panose="02040602050305030304" pitchFamily="18" charset="0"/>
                <a:ea typeface="標楷體" panose="03000509000000000000" pitchFamily="65" charset="-120"/>
              </a:rPr>
              <a:t>，</a:t>
            </a:r>
            <a:r>
              <a:rPr lang="zh-TW" altLang="en-US" sz="2000" dirty="0">
                <a:solidFill>
                  <a:srgbClr val="FF0000"/>
                </a:solidFill>
                <a:latin typeface="Book Antiqua" panose="02040602050305030304" pitchFamily="18" charset="0"/>
                <a:ea typeface="標楷體" panose="03000509000000000000" pitchFamily="65" charset="-120"/>
              </a:rPr>
              <a:t>其中半數集中於</a:t>
            </a:r>
            <a:r>
              <a:rPr lang="en-US" altLang="zh-TW" sz="2000" dirty="0">
                <a:solidFill>
                  <a:srgbClr val="FF0000"/>
                </a:solidFill>
                <a:latin typeface="Book Antiqua" panose="02040602050305030304" pitchFamily="18" charset="0"/>
                <a:ea typeface="標楷體" panose="03000509000000000000" pitchFamily="65" charset="-120"/>
              </a:rPr>
              <a:t>2</a:t>
            </a:r>
            <a:r>
              <a:rPr lang="zh-TW" altLang="en-US" sz="2000" dirty="0">
                <a:solidFill>
                  <a:srgbClr val="FF0000"/>
                </a:solidFill>
                <a:latin typeface="Book Antiqua" panose="02040602050305030304" pitchFamily="18" charset="0"/>
                <a:ea typeface="標楷體" panose="03000509000000000000" pitchFamily="65" charset="-120"/>
              </a:rPr>
              <a:t>日內簽訂</a:t>
            </a:r>
            <a:r>
              <a:rPr lang="zh-TW" altLang="en-US" sz="2000" dirty="0">
                <a:latin typeface="Book Antiqua" panose="02040602050305030304" pitchFamily="18" charset="0"/>
                <a:ea typeface="標楷體" panose="03000509000000000000" pitchFamily="65" charset="-120"/>
              </a:rPr>
              <a:t>，</a:t>
            </a:r>
            <a:r>
              <a:rPr lang="zh-TW" altLang="en-US" sz="2000" dirty="0">
                <a:solidFill>
                  <a:srgbClr val="FF0000"/>
                </a:solidFill>
                <a:latin typeface="Book Antiqua" panose="02040602050305030304" pitchFamily="18" charset="0"/>
                <a:ea typeface="標楷體" panose="03000509000000000000" pitchFamily="65" charset="-120"/>
              </a:rPr>
              <a:t>但</a:t>
            </a:r>
            <a:r>
              <a:rPr lang="en-US" altLang="zh-TW" sz="2000" dirty="0">
                <a:solidFill>
                  <a:srgbClr val="FF0000"/>
                </a:solidFill>
                <a:latin typeface="Book Antiqua" panose="02040602050305030304" pitchFamily="18" charset="0"/>
                <a:ea typeface="標楷體" panose="03000509000000000000" pitchFamily="65" charset="-120"/>
              </a:rPr>
              <a:t>A</a:t>
            </a:r>
            <a:r>
              <a:rPr lang="zh-TW" altLang="en-US" sz="2000" dirty="0">
                <a:solidFill>
                  <a:srgbClr val="FF0000"/>
                </a:solidFill>
                <a:latin typeface="Book Antiqua" panose="02040602050305030304" pitchFamily="18" charset="0"/>
                <a:ea typeface="標楷體" panose="03000509000000000000" pitchFamily="65" charset="-120"/>
              </a:rPr>
              <a:t>公司不僅無法提供詢</a:t>
            </a:r>
            <a:endParaRPr lang="en-US" altLang="zh-TW" sz="2000" dirty="0">
              <a:solidFill>
                <a:srgbClr val="FF0000"/>
              </a:solidFill>
              <a:latin typeface="Book Antiqua" panose="02040602050305030304" pitchFamily="18" charset="0"/>
              <a:ea typeface="標楷體" panose="03000509000000000000" pitchFamily="65" charset="-120"/>
            </a:endParaRPr>
          </a:p>
          <a:p>
            <a:pPr>
              <a:defRPr/>
            </a:pPr>
            <a:r>
              <a:rPr lang="zh-TW" altLang="en-US" sz="2000" dirty="0">
                <a:solidFill>
                  <a:srgbClr val="FF0000"/>
                </a:solidFill>
                <a:latin typeface="Book Antiqua" panose="02040602050305030304" pitchFamily="18" charset="0"/>
                <a:ea typeface="標楷體" panose="03000509000000000000" pitchFamily="65" charset="-120"/>
              </a:rPr>
              <a:t>     比議價文件，且</a:t>
            </a:r>
            <a:r>
              <a:rPr lang="en-US" altLang="zh-TW" sz="2000" dirty="0">
                <a:solidFill>
                  <a:srgbClr val="FF0000"/>
                </a:solidFill>
                <a:latin typeface="Book Antiqua" panose="02040602050305030304" pitchFamily="18" charset="0"/>
                <a:ea typeface="標楷體" panose="03000509000000000000" pitchFamily="65" charset="-120"/>
              </a:rPr>
              <a:t>ERP</a:t>
            </a:r>
            <a:r>
              <a:rPr lang="zh-TW" altLang="en-US" sz="2000" dirty="0">
                <a:solidFill>
                  <a:srgbClr val="FF0000"/>
                </a:solidFill>
                <a:latin typeface="Book Antiqua" panose="02040602050305030304" pitchFamily="18" charset="0"/>
                <a:ea typeface="標楷體" panose="03000509000000000000" pitchFamily="65" charset="-120"/>
              </a:rPr>
              <a:t>系統之部分資產採購單資料遭刪除</a:t>
            </a:r>
            <a:r>
              <a:rPr lang="zh-TW" altLang="en-US" sz="2000" dirty="0">
                <a:latin typeface="Book Antiqua" panose="02040602050305030304" pitchFamily="18" charset="0"/>
                <a:ea typeface="標楷體" panose="03000509000000000000" pitchFamily="65" charset="-120"/>
              </a:rPr>
              <a:t>。</a:t>
            </a:r>
            <a:endParaRPr lang="en-US" altLang="zh-TW" sz="2000" dirty="0">
              <a:latin typeface="Book Antiqua" panose="02040602050305030304" pitchFamily="18" charset="0"/>
              <a:ea typeface="標楷體" panose="03000509000000000000" pitchFamily="65" charset="-120"/>
            </a:endParaRPr>
          </a:p>
          <a:p>
            <a:pPr>
              <a:defRPr/>
            </a:pPr>
            <a:r>
              <a:rPr lang="en-US" altLang="zh-TW" sz="2000" dirty="0">
                <a:latin typeface="Book Antiqua" panose="02040602050305030304" pitchFamily="18" charset="0"/>
                <a:ea typeface="標楷體" panose="03000509000000000000" pitchFamily="65" charset="-120"/>
              </a:rPr>
              <a:t>4.</a:t>
            </a:r>
            <a:r>
              <a:rPr lang="zh-TW" altLang="en-US" sz="2000" dirty="0">
                <a:solidFill>
                  <a:srgbClr val="FF0000"/>
                </a:solidFill>
                <a:latin typeface="Book Antiqua" panose="02040602050305030304" pitchFamily="18" charset="0"/>
                <a:ea typeface="標楷體" panose="03000509000000000000" pitchFamily="65" charset="-120"/>
              </a:rPr>
              <a:t>未依核決權限規定向董事會報告</a:t>
            </a:r>
            <a:r>
              <a:rPr lang="zh-TW" altLang="en-US" sz="2000" dirty="0">
                <a:latin typeface="Book Antiqua" panose="02040602050305030304" pitchFamily="18" charset="0"/>
                <a:ea typeface="標楷體" panose="03000509000000000000" pitchFamily="65" charset="-120"/>
              </a:rPr>
              <a:t>，且部分</a:t>
            </a:r>
            <a:r>
              <a:rPr lang="zh-TW" altLang="en-US" sz="2000" dirty="0">
                <a:solidFill>
                  <a:srgbClr val="FF0000"/>
                </a:solidFill>
                <a:latin typeface="Book Antiqua" panose="02040602050305030304" pitchFamily="18" charset="0"/>
                <a:ea typeface="標楷體" panose="03000509000000000000" pitchFamily="65" charset="-120"/>
              </a:rPr>
              <a:t>新購設備旋即置放外部倉庫</a:t>
            </a:r>
            <a:r>
              <a:rPr lang="zh-TW" altLang="en-US" sz="2000" dirty="0">
                <a:latin typeface="Book Antiqua" panose="02040602050305030304" pitchFamily="18" charset="0"/>
                <a:ea typeface="標楷體" panose="03000509000000000000" pitchFamily="65" charset="-120"/>
              </a:rPr>
              <a:t>。</a:t>
            </a:r>
          </a:p>
        </p:txBody>
      </p:sp>
      <p:sp>
        <p:nvSpPr>
          <p:cNvPr id="9" name="圓角矩形 8"/>
          <p:cNvSpPr/>
          <p:nvPr/>
        </p:nvSpPr>
        <p:spPr bwMode="auto">
          <a:xfrm>
            <a:off x="705297" y="4207454"/>
            <a:ext cx="8928223" cy="2492896"/>
          </a:xfrm>
          <a:prstGeom prst="roundRect">
            <a:avLst>
              <a:gd name="adj"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wrap="none"/>
          <a:lstStyle/>
          <a:p>
            <a:pPr algn="ctr">
              <a:lnSpc>
                <a:spcPts val="2000"/>
              </a:lnSpc>
              <a:spcAft>
                <a:spcPts val="300"/>
              </a:spcAft>
              <a:defRPr/>
            </a:pPr>
            <a:r>
              <a:rPr lang="zh-TW" altLang="en-US" sz="2400" u="sng" dirty="0">
                <a:latin typeface="Book Antiqua" panose="02040602050305030304" pitchFamily="18" charset="0"/>
                <a:ea typeface="標楷體" pitchFamily="65" charset="-120"/>
              </a:rPr>
              <a:t>評估重點</a:t>
            </a:r>
            <a:endParaRPr lang="en-US" altLang="zh-TW" sz="2400" u="sng" dirty="0">
              <a:latin typeface="Book Antiqua" panose="02040602050305030304" pitchFamily="18" charset="0"/>
              <a:ea typeface="標楷體" pitchFamily="65" charset="-120"/>
            </a:endParaRPr>
          </a:p>
          <a:p>
            <a:pPr>
              <a:defRPr/>
            </a:pPr>
            <a:r>
              <a:rPr lang="en-US" altLang="zh-TW" sz="2000" dirty="0">
                <a:latin typeface="Book Antiqua" panose="02040602050305030304" pitchFamily="18" charset="0"/>
                <a:ea typeface="標楷體" pitchFamily="65" charset="-120"/>
              </a:rPr>
              <a:t>1.</a:t>
            </a:r>
            <a:r>
              <a:rPr lang="zh-TW" altLang="en-US" sz="2000" dirty="0">
                <a:latin typeface="Book Antiqua" panose="02040602050305030304" pitchFamily="18" charset="0"/>
                <a:ea typeface="標楷體" pitchFamily="65" charset="-120"/>
              </a:rPr>
              <a:t>瞭解固定資產大幅增加之原因及合理性，且比較產業同業情形。</a:t>
            </a:r>
            <a:endParaRPr lang="en-US" altLang="zh-TW" sz="2000" dirty="0">
              <a:latin typeface="Book Antiqua" panose="02040602050305030304" pitchFamily="18" charset="0"/>
              <a:ea typeface="標楷體" pitchFamily="65" charset="-120"/>
            </a:endParaRPr>
          </a:p>
          <a:p>
            <a:pPr>
              <a:defRPr/>
            </a:pPr>
            <a:r>
              <a:rPr lang="en-US" altLang="zh-TW" sz="2000" dirty="0">
                <a:latin typeface="Book Antiqua" panose="02040602050305030304" pitchFamily="18" charset="0"/>
                <a:ea typeface="標楷體"/>
              </a:rPr>
              <a:t>2.</a:t>
            </a:r>
            <a:r>
              <a:rPr lang="zh-TW" altLang="en-US" sz="2000" dirty="0">
                <a:latin typeface="Book Antiqua" panose="02040602050305030304" pitchFamily="18" charset="0"/>
                <a:ea typeface="標楷體"/>
              </a:rPr>
              <a:t>瞭解不直接向設備廠商採購之原因及透過整合性廠商之必要性</a:t>
            </a:r>
            <a:r>
              <a:rPr lang="zh-TW" altLang="en-US" sz="2000" dirty="0">
                <a:latin typeface="標楷體"/>
                <a:ea typeface="標楷體"/>
              </a:rPr>
              <a:t>。</a:t>
            </a:r>
            <a:endParaRPr lang="en-US" altLang="zh-TW" sz="2000" dirty="0">
              <a:latin typeface="Book Antiqua" panose="02040602050305030304" pitchFamily="18" charset="0"/>
              <a:ea typeface="標楷體"/>
            </a:endParaRPr>
          </a:p>
          <a:p>
            <a:pPr>
              <a:defRPr/>
            </a:pPr>
            <a:r>
              <a:rPr lang="en-US" altLang="zh-TW" sz="2000" dirty="0">
                <a:latin typeface="Book Antiqua" panose="02040602050305030304" pitchFamily="18" charset="0"/>
                <a:ea typeface="標楷體"/>
              </a:rPr>
              <a:t>3.</a:t>
            </a:r>
            <a:r>
              <a:rPr lang="zh-TW" altLang="en-US" sz="2000" dirty="0">
                <a:latin typeface="Book Antiqua" panose="02040602050305030304" pitchFamily="18" charset="0"/>
                <a:ea typeface="標楷體"/>
              </a:rPr>
              <a:t>瞭解交易對象之背景、過去往來情形、是否為關係人交易、交易流程及相關</a:t>
            </a:r>
            <a:endParaRPr lang="en-US" altLang="zh-TW" sz="2000" dirty="0">
              <a:latin typeface="Book Antiqua" panose="02040602050305030304" pitchFamily="18" charset="0"/>
              <a:ea typeface="標楷體"/>
            </a:endParaRPr>
          </a:p>
          <a:p>
            <a:pPr>
              <a:defRPr/>
            </a:pPr>
            <a:r>
              <a:rPr lang="zh-TW" altLang="en-US" sz="2000" dirty="0">
                <a:latin typeface="Book Antiqua" panose="02040602050305030304" pitchFamily="18" charset="0"/>
                <a:ea typeface="標楷體"/>
              </a:rPr>
              <a:t>   內控表單與合約等書面文件及</a:t>
            </a:r>
            <a:r>
              <a:rPr lang="en-US" altLang="zh-TW" sz="2000" dirty="0">
                <a:latin typeface="Book Antiqua" panose="02040602050305030304" pitchFamily="18" charset="0"/>
                <a:ea typeface="標楷體"/>
              </a:rPr>
              <a:t>ERP</a:t>
            </a:r>
            <a:r>
              <a:rPr lang="zh-TW" altLang="en-US" sz="2000" dirty="0">
                <a:latin typeface="Book Antiqua" panose="02040602050305030304" pitchFamily="18" charset="0"/>
                <a:ea typeface="標楷體"/>
              </a:rPr>
              <a:t>系統資料核對。</a:t>
            </a:r>
          </a:p>
          <a:p>
            <a:pPr>
              <a:defRPr/>
            </a:pPr>
            <a:r>
              <a:rPr lang="en-US" altLang="zh-TW" sz="2000" dirty="0">
                <a:latin typeface="Book Antiqua" panose="02040602050305030304" pitchFamily="18" charset="0"/>
                <a:ea typeface="標楷體"/>
              </a:rPr>
              <a:t>4.</a:t>
            </a:r>
            <a:r>
              <a:rPr lang="zh-TW" altLang="en-US" sz="2000" dirty="0">
                <a:latin typeface="Book Antiqua" panose="02040602050305030304" pitchFamily="18" charset="0"/>
                <a:ea typeface="標楷體"/>
              </a:rPr>
              <a:t>實地盤點</a:t>
            </a:r>
            <a:r>
              <a:rPr lang="zh-TW" altLang="en-US" sz="2000" dirty="0">
                <a:latin typeface="Book Antiqua" panose="02040602050305030304" pitchFamily="18" charset="0"/>
                <a:ea typeface="標楷體" panose="03000509000000000000" pitchFamily="65" charset="-120"/>
              </a:rPr>
              <a:t>固定資產，並</a:t>
            </a:r>
            <a:r>
              <a:rPr lang="zh-TW" altLang="en-US" sz="2000" dirty="0">
                <a:latin typeface="Book Antiqua" panose="02040602050305030304" pitchFamily="18" charset="0"/>
                <a:ea typeface="標楷體"/>
              </a:rPr>
              <a:t>詢問及觀察實際運作效益。</a:t>
            </a:r>
            <a:endParaRPr lang="en-US" altLang="zh-TW" sz="2000" dirty="0">
              <a:latin typeface="Book Antiqua" panose="02040602050305030304" pitchFamily="18" charset="0"/>
              <a:ea typeface="標楷體"/>
            </a:endParaRPr>
          </a:p>
          <a:p>
            <a:pPr>
              <a:defRPr/>
            </a:pPr>
            <a:r>
              <a:rPr lang="en-US" altLang="zh-TW" sz="2000" dirty="0">
                <a:latin typeface="Book Antiqua" panose="02040602050305030304" pitchFamily="18" charset="0"/>
                <a:ea typeface="標楷體"/>
              </a:rPr>
              <a:t>5.</a:t>
            </a:r>
            <a:r>
              <a:rPr lang="zh-TW" altLang="en-US" sz="2000" dirty="0">
                <a:latin typeface="Book Antiqua" panose="02040602050305030304" pitchFamily="18" charset="0"/>
                <a:ea typeface="標楷體"/>
              </a:rPr>
              <a:t>瞭解設備寄外之內控程序</a:t>
            </a:r>
            <a:r>
              <a:rPr lang="zh-TW" altLang="en-US" sz="2000" dirty="0">
                <a:latin typeface="新細明體"/>
                <a:ea typeface="新細明體"/>
              </a:rPr>
              <a:t>、</a:t>
            </a:r>
            <a:r>
              <a:rPr lang="zh-TW" altLang="en-US" sz="2000" dirty="0">
                <a:latin typeface="Book Antiqua" panose="02040602050305030304" pitchFamily="18" charset="0"/>
                <a:ea typeface="標楷體"/>
              </a:rPr>
              <a:t>保全措施及新購設備旋即寄外之原因</a:t>
            </a:r>
            <a:r>
              <a:rPr lang="zh-TW" altLang="en-US" sz="2000" dirty="0">
                <a:latin typeface="標楷體"/>
                <a:ea typeface="標楷體"/>
              </a:rPr>
              <a:t>。</a:t>
            </a:r>
            <a:endParaRPr lang="en-US" altLang="zh-TW" sz="2000" dirty="0">
              <a:latin typeface="Book Antiqua" panose="02040602050305030304" pitchFamily="18" charset="0"/>
              <a:ea typeface="標楷體" pitchFamily="65" charset="-120"/>
            </a:endParaRPr>
          </a:p>
          <a:p>
            <a:pPr>
              <a:defRPr/>
            </a:pPr>
            <a:endParaRPr lang="en-US" altLang="zh-TW" sz="2200" dirty="0">
              <a:latin typeface="Book Antiqua" panose="02040602050305030304" pitchFamily="18" charset="0"/>
              <a:ea typeface="標楷體"/>
            </a:endParaRPr>
          </a:p>
        </p:txBody>
      </p:sp>
      <p:sp>
        <p:nvSpPr>
          <p:cNvPr id="6" name="向左箭號 5"/>
          <p:cNvSpPr/>
          <p:nvPr/>
        </p:nvSpPr>
        <p:spPr>
          <a:xfrm rot="16200861">
            <a:off x="4920174" y="3790493"/>
            <a:ext cx="503789" cy="701675"/>
          </a:xfrm>
          <a:prstGeom prst="leftArrow">
            <a:avLst>
              <a:gd name="adj1" fmla="val 60000"/>
              <a:gd name="adj2" fmla="val 50000"/>
            </a:avLst>
          </a:prstGeom>
        </p:spPr>
        <p:style>
          <a:lnRef idx="2">
            <a:schemeClr val="accent4">
              <a:shade val="50000"/>
            </a:schemeClr>
          </a:lnRef>
          <a:fillRef idx="1">
            <a:schemeClr val="accent4"/>
          </a:fillRef>
          <a:effectRef idx="0">
            <a:schemeClr val="accent4"/>
          </a:effectRef>
          <a:fontRef idx="minor">
            <a:schemeClr val="lt1"/>
          </a:fontRef>
        </p:style>
      </p:sp>
    </p:spTree>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88504" y="260648"/>
            <a:ext cx="8347075" cy="935038"/>
          </a:xfrm>
        </p:spPr>
        <p:txBody>
          <a:bodyPr anchor="ctr">
            <a:noAutofit/>
          </a:bodyPr>
          <a:lstStyle/>
          <a:p>
            <a:pPr marL="982663" indent="-982663" algn="ctr">
              <a:defRPr/>
            </a:pPr>
            <a:r>
              <a:rPr lang="zh-TW" altLang="en-US" sz="3200" b="1" dirty="0" smtClean="0">
                <a:solidFill>
                  <a:srgbClr val="C00000"/>
                </a:solidFill>
              </a:rPr>
              <a:t>未</a:t>
            </a:r>
            <a:r>
              <a:rPr lang="zh-TW" altLang="en-US" sz="3200" b="1" dirty="0">
                <a:solidFill>
                  <a:srgbClr val="C00000"/>
                </a:solidFill>
              </a:rPr>
              <a:t>善盡登錄興櫃前鉅額會計科目之查核</a:t>
            </a:r>
          </a:p>
        </p:txBody>
      </p:sp>
      <p:sp>
        <p:nvSpPr>
          <p:cNvPr id="104451" name="投影片編號版面配置區 3"/>
          <p:cNvSpPr>
            <a:spLocks noGrp="1"/>
          </p:cNvSpPr>
          <p:nvPr>
            <p:ph type="sldNum" sz="quarter" idx="12"/>
          </p:nvPr>
        </p:nvSpPr>
        <p:spPr bwMode="auto">
          <a:xfrm>
            <a:off x="7257256" y="6381328"/>
            <a:ext cx="2146300" cy="365760"/>
          </a:xfrm>
          <a:noFill/>
          <a:ln>
            <a:miter lim="800000"/>
            <a:headEnd/>
            <a:tailEnd/>
          </a:ln>
        </p:spPr>
        <p:txBody>
          <a:bodyPr/>
          <a:lstStyle/>
          <a:p>
            <a:fld id="{15D62C31-9CD7-48A1-B9E6-40219521C98F}" type="slidenum">
              <a:rPr lang="zh-TW" altLang="en-US" smtClean="0"/>
              <a:pPr/>
              <a:t>32</a:t>
            </a:fld>
            <a:endParaRPr lang="zh-TW" altLang="en-US" smtClean="0"/>
          </a:p>
        </p:txBody>
      </p:sp>
      <p:sp>
        <p:nvSpPr>
          <p:cNvPr id="6" name="圓角矩形 5"/>
          <p:cNvSpPr/>
          <p:nvPr/>
        </p:nvSpPr>
        <p:spPr>
          <a:xfrm>
            <a:off x="848544" y="3212976"/>
            <a:ext cx="8726115" cy="3241675"/>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000" u="sng"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評估重點</a:t>
            </a:r>
            <a:endParaRPr lang="en-US" altLang="zh-TW" sz="2000" u="sng"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177800" indent="-177800" algn="just">
              <a:defRPr/>
            </a:pPr>
            <a:r>
              <a:rPr lang="en-US"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登錄興櫃前應取具財報分析會計科目重大差異</a:t>
            </a:r>
            <a:r>
              <a:rPr lang="zh-TW" altLang="en-US" sz="2000" dirty="0">
                <a:solidFill>
                  <a:schemeClr val="tx1"/>
                </a:solidFill>
                <a:latin typeface="標楷體"/>
                <a:ea typeface="標楷體"/>
                <a:cs typeface="Times New Roman" panose="02020603050405020304" pitchFamily="18" charset="0"/>
              </a:rPr>
              <a:t>，並</a:t>
            </a:r>
            <a:r>
              <a:rPr lang="zh-TW"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對</a:t>
            </a:r>
            <a:r>
              <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申請登錄興櫃</a:t>
            </a:r>
            <a:r>
              <a:rPr lang="zh-TW"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公司</a:t>
            </a:r>
            <a:r>
              <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及其子公司之帳務處理及內部控制執行情形需有一定程度之瞭解。</a:t>
            </a:r>
            <a:endParaRPr lang="en-US"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177800" indent="-177800" algn="just">
              <a:defRPr/>
            </a:pPr>
            <a:r>
              <a:rPr lang="en-US"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登錄興櫃前應就公司股東往來性質之會計科目瞭解其交易內容之合理性，暨確實輔導改善。</a:t>
            </a:r>
            <a:endParaRPr lang="en-US"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177800" indent="-177800" algn="just">
              <a:defRPr/>
            </a:pPr>
            <a:r>
              <a:rPr lang="en-US"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對子公司之營運狀況應</a:t>
            </a:r>
            <a:r>
              <a:rPr lang="zh-TW"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執行</a:t>
            </a:r>
            <a:r>
              <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必要之</a:t>
            </a:r>
            <a:r>
              <a:rPr lang="zh-TW"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查核程序</a:t>
            </a:r>
            <a:r>
              <a:rPr lang="en-US"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除</a:t>
            </a:r>
            <a:r>
              <a:rPr lang="zh-TW"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觀察</a:t>
            </a:r>
            <a:r>
              <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轉投資公司</a:t>
            </a:r>
            <a:r>
              <a:rPr lang="zh-TW"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運作狀況</a:t>
            </a:r>
            <a:r>
              <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參考相關產業資料</a:t>
            </a:r>
            <a:r>
              <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外，應</a:t>
            </a:r>
            <a:r>
              <a:rPr lang="zh-TW"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取</a:t>
            </a:r>
            <a:r>
              <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得子</a:t>
            </a:r>
            <a:r>
              <a:rPr lang="zh-TW"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公司相關財務報表或管理報表予以佐證</a:t>
            </a:r>
            <a:r>
              <a:rPr lang="en-US"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177800" indent="-177800" algn="just">
              <a:defRPr/>
            </a:pPr>
            <a:r>
              <a:rPr lang="en-US"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4.</a:t>
            </a:r>
            <a:r>
              <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每月輔導時，</a:t>
            </a:r>
            <a:r>
              <a:rPr lang="zh-TW"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對</a:t>
            </a:r>
            <a:r>
              <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該</a:t>
            </a:r>
            <a:r>
              <a:rPr lang="zh-TW"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公司</a:t>
            </a:r>
            <a:r>
              <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會計科目</a:t>
            </a:r>
            <a:r>
              <a:rPr lang="zh-TW"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大幅變動</a:t>
            </a:r>
            <a:r>
              <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應瞭解其合理性並</a:t>
            </a:r>
            <a:r>
              <a:rPr lang="zh-TW"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執行</a:t>
            </a:r>
            <a:r>
              <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必要</a:t>
            </a:r>
            <a:r>
              <a:rPr lang="zh-TW"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且足夠之查核程序</a:t>
            </a:r>
            <a:r>
              <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，確認登錄時對外公告之自結財務數字是否無異常。</a:t>
            </a:r>
            <a:endParaRPr lang="en-US"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8" name="圓角矩形 7"/>
          <p:cNvSpPr>
            <a:spLocks noChangeArrowheads="1"/>
          </p:cNvSpPr>
          <p:nvPr/>
        </p:nvSpPr>
        <p:spPr bwMode="auto">
          <a:xfrm>
            <a:off x="920552" y="1196752"/>
            <a:ext cx="8726115" cy="1656668"/>
          </a:xfrm>
          <a:prstGeom prst="roundRect">
            <a:avLst>
              <a:gd name="adj" fmla="val 16667"/>
            </a:avLst>
          </a:prstGeom>
          <a:solidFill>
            <a:schemeClr val="accent4">
              <a:lumMod val="60000"/>
              <a:lumOff val="40000"/>
            </a:schemeClr>
          </a:solidFill>
          <a:ln>
            <a:headEnd/>
            <a:tailEnd/>
          </a:ln>
        </p:spPr>
        <p:style>
          <a:lnRef idx="1">
            <a:schemeClr val="accent4"/>
          </a:lnRef>
          <a:fillRef idx="2">
            <a:schemeClr val="accent4"/>
          </a:fillRef>
          <a:effectRef idx="1">
            <a:schemeClr val="accent4"/>
          </a:effectRef>
          <a:fontRef idx="minor">
            <a:schemeClr val="dk1"/>
          </a:fontRef>
        </p:style>
        <p:txBody>
          <a:bodyPr wrap="none"/>
          <a:lstStyle/>
          <a:p>
            <a:pPr algn="just">
              <a:defRPr/>
            </a:pPr>
            <a:r>
              <a:rPr kumimoji="0"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1</a:t>
            </a:r>
            <a:r>
              <a:rPr kumimoji="0" lang="en-US" altLang="zh-TW" sz="2000" dirty="0">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2000" dirty="0">
                <a:latin typeface="Times New Roman" panose="02020603050405020304" pitchFamily="18" charset="0"/>
                <a:ea typeface="標楷體" panose="03000509000000000000" pitchFamily="65" charset="-120"/>
                <a:cs typeface="Times New Roman" panose="02020603050405020304" pitchFamily="18" charset="0"/>
              </a:rPr>
              <a:t>該公司於登錄興櫃前依其大陸子公司出貨記錄即調整認列轉投資收益</a:t>
            </a:r>
            <a:endParaRPr kumimoji="0" lang="en-US" altLang="zh-TW" sz="2000" dirty="0">
              <a:latin typeface="Times New Roman" panose="02020603050405020304" pitchFamily="18" charset="0"/>
              <a:ea typeface="標楷體" panose="03000509000000000000" pitchFamily="65" charset="-120"/>
              <a:cs typeface="Times New Roman" panose="02020603050405020304" pitchFamily="18" charset="0"/>
            </a:endParaRPr>
          </a:p>
          <a:p>
            <a:pPr indent="273050" algn="just">
              <a:defRPr/>
            </a:pPr>
            <a:r>
              <a:rPr kumimoji="0" lang="zh-TW" altLang="en-US" sz="20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（其</a:t>
            </a:r>
            <a:r>
              <a:rPr kumimoji="0" lang="zh-TW" altLang="en-US"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大陸子公司帳務處理係採稅務會計概念，帳款未收回、未開立發票</a:t>
            </a:r>
            <a:endParaRPr kumimoji="0" lang="en-US" altLang="zh-TW"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p>
            <a:pPr indent="273050" algn="just">
              <a:defRPr/>
            </a:pPr>
            <a:r>
              <a:rPr kumimoji="0" lang="zh-TW" altLang="en-US"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且未認列銷貨</a:t>
            </a:r>
            <a:r>
              <a:rPr kumimoji="0" lang="zh-TW" altLang="en-US" sz="20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收入</a:t>
            </a:r>
            <a:r>
              <a:rPr kumimoji="0" lang="en-US" altLang="zh-TW" sz="20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20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而於登錄興櫃後極短期間內全數迴轉</a:t>
            </a:r>
            <a:r>
              <a:rPr kumimoji="0"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a:t>
            </a:r>
            <a:endParaRPr kumimoji="0" lang="en-US" altLang="zh-TW" sz="2000" dirty="0">
              <a:latin typeface="Times New Roman" panose="02020603050405020304" pitchFamily="18" charset="0"/>
              <a:ea typeface="標楷體" panose="03000509000000000000" pitchFamily="65" charset="-120"/>
              <a:cs typeface="Times New Roman" panose="02020603050405020304" pitchFamily="18" charset="0"/>
            </a:endParaRPr>
          </a:p>
          <a:p>
            <a:pPr algn="just">
              <a:defRPr/>
            </a:pPr>
            <a:r>
              <a:rPr kumimoji="0" lang="en-US" altLang="zh-TW" sz="2000" dirty="0">
                <a:latin typeface="Times New Roman" panose="02020603050405020304" pitchFamily="18" charset="0"/>
                <a:ea typeface="標楷體" panose="03000509000000000000" pitchFamily="65" charset="-120"/>
                <a:cs typeface="Times New Roman" panose="02020603050405020304" pitchFamily="18" charset="0"/>
              </a:rPr>
              <a:t>2.</a:t>
            </a:r>
            <a:r>
              <a:rPr kumimoji="0" lang="zh-TW" altLang="en-US" sz="2000" dirty="0">
                <a:latin typeface="Times New Roman" panose="02020603050405020304" pitchFamily="18" charset="0"/>
                <a:ea typeface="標楷體" panose="03000509000000000000" pitchFamily="65" charset="-120"/>
                <a:cs typeface="Times New Roman" panose="02020603050405020304" pitchFamily="18" charset="0"/>
              </a:rPr>
              <a:t>登錄興櫃時仍有鉅額股東往來。</a:t>
            </a:r>
          </a:p>
        </p:txBody>
      </p:sp>
      <p:sp>
        <p:nvSpPr>
          <p:cNvPr id="7" name="向左箭號 6"/>
          <p:cNvSpPr/>
          <p:nvPr/>
        </p:nvSpPr>
        <p:spPr>
          <a:xfrm rot="16200861">
            <a:off x="4908061" y="2877025"/>
            <a:ext cx="647700" cy="701675"/>
          </a:xfrm>
          <a:prstGeom prst="leftArrow">
            <a:avLst>
              <a:gd name="adj1" fmla="val 60000"/>
              <a:gd name="adj2" fmla="val 50000"/>
            </a:avLst>
          </a:prstGeom>
        </p:spPr>
        <p:style>
          <a:lnRef idx="2">
            <a:schemeClr val="accent4">
              <a:shade val="50000"/>
            </a:schemeClr>
          </a:lnRef>
          <a:fillRef idx="1">
            <a:schemeClr val="accent4"/>
          </a:fillRef>
          <a:effectRef idx="0">
            <a:schemeClr val="accent4"/>
          </a:effectRef>
          <a:fontRef idx="minor">
            <a:schemeClr val="lt1"/>
          </a:fontRef>
        </p:style>
      </p:sp>
    </p:spTree>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60512" y="260648"/>
            <a:ext cx="8939212" cy="868362"/>
          </a:xfrm>
        </p:spPr>
        <p:txBody>
          <a:bodyPr anchor="ctr">
            <a:noAutofit/>
          </a:bodyPr>
          <a:lstStyle/>
          <a:p>
            <a:pPr algn="ctr">
              <a:defRPr/>
            </a:pPr>
            <a:r>
              <a:rPr lang="zh-TW" altLang="en-US" sz="3200" b="1" dirty="0" smtClean="0">
                <a:solidFill>
                  <a:srgbClr val="C00000"/>
                </a:solidFill>
              </a:rPr>
              <a:t>重大</a:t>
            </a:r>
            <a:r>
              <a:rPr lang="zh-TW" altLang="en-US" sz="3200" b="1" dirty="0">
                <a:solidFill>
                  <a:srgbClr val="C00000"/>
                </a:solidFill>
              </a:rPr>
              <a:t>採購交易以</a:t>
            </a:r>
            <a:r>
              <a:rPr lang="zh-TW" altLang="zh-TW" sz="3200" b="1" dirty="0">
                <a:solidFill>
                  <a:srgbClr val="C00000"/>
                </a:solidFill>
              </a:rPr>
              <a:t>鉅額現金支付</a:t>
            </a:r>
            <a:r>
              <a:rPr lang="zh-TW" altLang="en-US" sz="3200" b="1" dirty="0" smtClean="0">
                <a:solidFill>
                  <a:srgbClr val="C00000"/>
                </a:solidFill>
              </a:rPr>
              <a:t>個人</a:t>
            </a:r>
            <a:endParaRPr lang="zh-TW" altLang="en-US" sz="3200" b="1" dirty="0">
              <a:solidFill>
                <a:schemeClr val="accent3">
                  <a:lumMod val="75000"/>
                </a:schemeClr>
              </a:solidFill>
            </a:endParaRPr>
          </a:p>
        </p:txBody>
      </p:sp>
      <p:sp>
        <p:nvSpPr>
          <p:cNvPr id="106499" name="投影片編號版面配置區 3"/>
          <p:cNvSpPr>
            <a:spLocks noGrp="1"/>
          </p:cNvSpPr>
          <p:nvPr>
            <p:ph type="sldNum" sz="quarter" idx="12"/>
          </p:nvPr>
        </p:nvSpPr>
        <p:spPr bwMode="auto">
          <a:xfrm>
            <a:off x="7257256" y="6381328"/>
            <a:ext cx="2146300" cy="365760"/>
          </a:xfrm>
          <a:noFill/>
          <a:ln>
            <a:miter lim="800000"/>
            <a:headEnd/>
            <a:tailEnd/>
          </a:ln>
        </p:spPr>
        <p:txBody>
          <a:bodyPr/>
          <a:lstStyle/>
          <a:p>
            <a:fld id="{81A3F858-7DF5-46C0-A526-BF688C6C26CA}" type="slidenum">
              <a:rPr lang="zh-TW" altLang="en-US" smtClean="0"/>
              <a:pPr/>
              <a:t>33</a:t>
            </a:fld>
            <a:endParaRPr lang="zh-TW" altLang="en-US" smtClean="0"/>
          </a:p>
        </p:txBody>
      </p:sp>
      <p:sp>
        <p:nvSpPr>
          <p:cNvPr id="7" name="圓角矩形 7"/>
          <p:cNvSpPr>
            <a:spLocks noChangeArrowheads="1"/>
          </p:cNvSpPr>
          <p:nvPr/>
        </p:nvSpPr>
        <p:spPr bwMode="auto">
          <a:xfrm>
            <a:off x="515387" y="1196752"/>
            <a:ext cx="8712968" cy="1224136"/>
          </a:xfrm>
          <a:prstGeom prst="roundRect">
            <a:avLst>
              <a:gd name="adj" fmla="val 16667"/>
            </a:avLst>
          </a:prstGeom>
          <a:solidFill>
            <a:schemeClr val="accent4">
              <a:lumMod val="60000"/>
              <a:lumOff val="40000"/>
            </a:schemeClr>
          </a:solidFill>
          <a:ln>
            <a:headEnd/>
            <a:tailEnd/>
          </a:ln>
        </p:spPr>
        <p:style>
          <a:lnRef idx="1">
            <a:schemeClr val="accent4"/>
          </a:lnRef>
          <a:fillRef idx="2">
            <a:schemeClr val="accent4"/>
          </a:fillRef>
          <a:effectRef idx="1">
            <a:schemeClr val="accent4"/>
          </a:effectRef>
          <a:fontRef idx="minor">
            <a:schemeClr val="dk1"/>
          </a:fontRef>
        </p:style>
        <p:txBody>
          <a:bodyPr wrap="none"/>
          <a:lstStyle/>
          <a:p>
            <a:pPr>
              <a:defRPr/>
            </a:pPr>
            <a:r>
              <a:rPr lang="zh-TW" altLang="en-US" sz="2000" dirty="0" smtClean="0">
                <a:latin typeface="標楷體" pitchFamily="65" charset="-120"/>
                <a:ea typeface="標楷體" pitchFamily="65" charset="-120"/>
              </a:rPr>
              <a:t>甲</a:t>
            </a:r>
            <a:r>
              <a:rPr lang="zh-TW" altLang="en-US" sz="2000" dirty="0">
                <a:latin typeface="標楷體" pitchFamily="65" charset="-120"/>
                <a:ea typeface="標楷體" pitchFamily="65" charset="-120"/>
              </a:rPr>
              <a:t>興櫃</a:t>
            </a:r>
            <a:r>
              <a:rPr lang="zh-TW" altLang="zh-TW" sz="2000" dirty="0">
                <a:latin typeface="標楷體" pitchFamily="65" charset="-120"/>
                <a:ea typeface="標楷體" pitchFamily="65" charset="-120"/>
              </a:rPr>
              <a:t>公司</a:t>
            </a:r>
            <a:r>
              <a:rPr lang="zh-TW" altLang="zh-TW" sz="2000" dirty="0">
                <a:solidFill>
                  <a:srgbClr val="FF0000"/>
                </a:solidFill>
                <a:latin typeface="標楷體" pitchFamily="65" charset="-120"/>
                <a:ea typeface="標楷體" pitchFamily="65" charset="-120"/>
              </a:rPr>
              <a:t>委託大陸</a:t>
            </a:r>
            <a:r>
              <a:rPr lang="zh-TW" altLang="en-US" sz="2000" dirty="0">
                <a:solidFill>
                  <a:srgbClr val="FF0000"/>
                </a:solidFill>
                <a:latin typeface="標楷體" pitchFamily="65" charset="-120"/>
                <a:ea typeface="標楷體" pitchFamily="65" charset="-120"/>
              </a:rPr>
              <a:t>乙</a:t>
            </a:r>
            <a:r>
              <a:rPr lang="zh-TW" altLang="zh-TW" sz="2000" dirty="0">
                <a:solidFill>
                  <a:srgbClr val="FF0000"/>
                </a:solidFill>
                <a:latin typeface="標楷體" pitchFamily="65" charset="-120"/>
                <a:ea typeface="標楷體" pitchFamily="65" charset="-120"/>
              </a:rPr>
              <a:t>公司代為採購</a:t>
            </a:r>
            <a:r>
              <a:rPr lang="zh-TW" altLang="en-US" sz="2000" dirty="0">
                <a:solidFill>
                  <a:srgbClr val="FF0000"/>
                </a:solidFill>
                <a:latin typeface="標楷體" pitchFamily="65" charset="-120"/>
                <a:ea typeface="標楷體" pitchFamily="65" charset="-120"/>
              </a:rPr>
              <a:t>設備及進料</a:t>
            </a:r>
            <a:r>
              <a:rPr lang="zh-TW" altLang="zh-TW" sz="2000" dirty="0">
                <a:solidFill>
                  <a:srgbClr val="FF0000"/>
                </a:solidFill>
                <a:latin typeface="標楷體" pitchFamily="65" charset="-120"/>
                <a:ea typeface="標楷體" pitchFamily="65" charset="-120"/>
              </a:rPr>
              <a:t>，</a:t>
            </a:r>
            <a:r>
              <a:rPr lang="zh-TW" altLang="en-US" sz="2000" dirty="0">
                <a:solidFill>
                  <a:srgbClr val="FF0000"/>
                </a:solidFill>
                <a:latin typeface="標楷體" pitchFamily="65" charset="-120"/>
                <a:ea typeface="標楷體" pitchFamily="65" charset="-120"/>
              </a:rPr>
              <a:t>惟相關款項係以現金交付</a:t>
            </a:r>
            <a:endParaRPr lang="en-US" altLang="zh-TW" sz="2000" dirty="0">
              <a:solidFill>
                <a:srgbClr val="FF0000"/>
              </a:solidFill>
              <a:latin typeface="標楷體" pitchFamily="65" charset="-120"/>
              <a:ea typeface="標楷體" pitchFamily="65" charset="-120"/>
            </a:endParaRPr>
          </a:p>
          <a:p>
            <a:pPr>
              <a:defRPr/>
            </a:pPr>
            <a:r>
              <a:rPr lang="zh-TW" altLang="zh-TW" sz="2000" dirty="0">
                <a:solidFill>
                  <a:srgbClr val="FF0000"/>
                </a:solidFill>
                <a:latin typeface="標楷體" pitchFamily="65" charset="-120"/>
                <a:ea typeface="標楷體" pitchFamily="65" charset="-120"/>
              </a:rPr>
              <a:t>予個人</a:t>
            </a:r>
            <a:r>
              <a:rPr lang="zh-TW" altLang="en-US" sz="2000" dirty="0">
                <a:solidFill>
                  <a:srgbClr val="FF0000"/>
                </a:solidFill>
                <a:latin typeface="標楷體" pitchFamily="65" charset="-120"/>
                <a:ea typeface="標楷體" pitchFamily="65" charset="-120"/>
              </a:rPr>
              <a:t>而非生產廠商</a:t>
            </a:r>
            <a:r>
              <a:rPr lang="zh-TW" altLang="zh-TW" sz="2000" dirty="0">
                <a:solidFill>
                  <a:srgbClr val="FF0000"/>
                </a:solidFill>
                <a:latin typeface="標楷體" pitchFamily="65" charset="-120"/>
                <a:ea typeface="標楷體" pitchFamily="65" charset="-120"/>
              </a:rPr>
              <a:t>，</a:t>
            </a:r>
            <a:r>
              <a:rPr lang="zh-TW" altLang="en-US" sz="2000" dirty="0">
                <a:solidFill>
                  <a:srgbClr val="FF0000"/>
                </a:solidFill>
                <a:latin typeface="標楷體" pitchFamily="65" charset="-120"/>
                <a:ea typeface="標楷體" pitchFamily="65" charset="-120"/>
              </a:rPr>
              <a:t>有交易對象與付款對象不一致</a:t>
            </a:r>
            <a:r>
              <a:rPr lang="zh-TW" altLang="en-US" sz="2000" dirty="0">
                <a:latin typeface="標楷體" pitchFamily="65" charset="-120"/>
                <a:ea typeface="標楷體" pitchFamily="65" charset="-120"/>
              </a:rPr>
              <a:t>情事，且</a:t>
            </a:r>
            <a:r>
              <a:rPr lang="zh-TW" altLang="zh-TW" sz="2000" dirty="0">
                <a:latin typeface="標楷體" pitchFamily="65" charset="-120"/>
                <a:ea typeface="標楷體" pitchFamily="65" charset="-120"/>
              </a:rPr>
              <a:t>遲未驗收</a:t>
            </a:r>
            <a:endParaRPr lang="en-US" altLang="zh-TW" sz="2000" dirty="0">
              <a:latin typeface="標楷體" pitchFamily="65" charset="-120"/>
              <a:ea typeface="標楷體" pitchFamily="65" charset="-120"/>
            </a:endParaRPr>
          </a:p>
          <a:p>
            <a:pPr>
              <a:defRPr/>
            </a:pPr>
            <a:r>
              <a:rPr lang="zh-TW" altLang="en-US" sz="2000" dirty="0">
                <a:latin typeface="標楷體" pitchFamily="65" charset="-120"/>
                <a:ea typeface="標楷體" pitchFamily="65" charset="-120"/>
              </a:rPr>
              <a:t>之情事</a:t>
            </a:r>
            <a:r>
              <a:rPr lang="zh-TW" altLang="zh-TW" sz="2000" dirty="0">
                <a:latin typeface="標楷體" pitchFamily="65" charset="-120"/>
                <a:ea typeface="標楷體" pitchFamily="65" charset="-120"/>
              </a:rPr>
              <a:t>。</a:t>
            </a:r>
            <a:endParaRPr lang="zh-TW" altLang="en-US" sz="2200" dirty="0">
              <a:latin typeface="標楷體" pitchFamily="65" charset="-120"/>
              <a:ea typeface="標楷體" pitchFamily="65" charset="-120"/>
            </a:endParaRPr>
          </a:p>
        </p:txBody>
      </p:sp>
      <p:sp>
        <p:nvSpPr>
          <p:cNvPr id="9" name="圓角矩形 8"/>
          <p:cNvSpPr/>
          <p:nvPr/>
        </p:nvSpPr>
        <p:spPr bwMode="auto">
          <a:xfrm>
            <a:off x="560512" y="3068764"/>
            <a:ext cx="8718048" cy="3096540"/>
          </a:xfrm>
          <a:prstGeom prst="roundRect">
            <a:avLst>
              <a:gd name="adj"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wrap="none"/>
          <a:lstStyle/>
          <a:p>
            <a:pPr algn="ctr">
              <a:lnSpc>
                <a:spcPts val="2000"/>
              </a:lnSpc>
              <a:spcAft>
                <a:spcPts val="300"/>
              </a:spcAft>
              <a:defRPr/>
            </a:pPr>
            <a:r>
              <a:rPr lang="zh-TW" altLang="en-US" sz="2000" u="sng" dirty="0">
                <a:latin typeface="Traditional Arabic" panose="02020603050405020304" pitchFamily="18" charset="-78"/>
                <a:ea typeface="標楷體" pitchFamily="65" charset="-120"/>
                <a:cs typeface="Traditional Arabic" panose="02020603050405020304" pitchFamily="18" charset="-78"/>
              </a:rPr>
              <a:t>評估重點</a:t>
            </a:r>
            <a:endParaRPr lang="en-US" altLang="zh-TW" sz="2000" u="sng" dirty="0">
              <a:latin typeface="Traditional Arabic" panose="02020603050405020304" pitchFamily="18" charset="-78"/>
              <a:ea typeface="標楷體" pitchFamily="65" charset="-120"/>
              <a:cs typeface="Traditional Arabic" panose="02020603050405020304" pitchFamily="18" charset="-78"/>
            </a:endParaRPr>
          </a:p>
          <a:p>
            <a:pPr algn="ctr">
              <a:lnSpc>
                <a:spcPts val="1200"/>
              </a:lnSpc>
              <a:spcAft>
                <a:spcPts val="0"/>
              </a:spcAft>
              <a:defRPr/>
            </a:pPr>
            <a:endParaRPr lang="en-US" altLang="zh-TW" sz="2000" dirty="0">
              <a:latin typeface="Traditional Arabic" panose="02020603050405020304" pitchFamily="18" charset="-78"/>
              <a:ea typeface="標楷體" pitchFamily="65" charset="-120"/>
              <a:cs typeface="Traditional Arabic" panose="02020603050405020304" pitchFamily="18" charset="-78"/>
            </a:endParaRPr>
          </a:p>
          <a:p>
            <a:pPr>
              <a:defRPr/>
            </a:pPr>
            <a:r>
              <a:rPr lang="en-US" altLang="zh-TW" sz="2000" dirty="0">
                <a:latin typeface="Traditional Arabic" panose="02020603050405020304" pitchFamily="18" charset="-78"/>
                <a:ea typeface="標楷體" pitchFamily="65" charset="-120"/>
                <a:cs typeface="Traditional Arabic" panose="02020603050405020304" pitchFamily="18" charset="-78"/>
              </a:rPr>
              <a:t>1.</a:t>
            </a:r>
            <a:r>
              <a:rPr lang="zh-TW" altLang="en-US" sz="2000" dirty="0">
                <a:latin typeface="Traditional Arabic" panose="02020603050405020304" pitchFamily="18" charset="-78"/>
                <a:ea typeface="標楷體" pitchFamily="65" charset="-120"/>
                <a:cs typeface="Traditional Arabic" panose="02020603050405020304" pitchFamily="18" charset="-78"/>
              </a:rPr>
              <a:t>深入查核該交易真實性及是否涉有非常規交易情事。</a:t>
            </a:r>
            <a:endParaRPr lang="en-US" altLang="zh-TW" sz="2000" dirty="0">
              <a:latin typeface="Traditional Arabic" panose="02020603050405020304" pitchFamily="18" charset="-78"/>
              <a:ea typeface="標楷體" pitchFamily="65" charset="-120"/>
              <a:cs typeface="Traditional Arabic" panose="02020603050405020304" pitchFamily="18" charset="-78"/>
            </a:endParaRPr>
          </a:p>
          <a:p>
            <a:pPr>
              <a:defRPr/>
            </a:pPr>
            <a:r>
              <a:rPr lang="en-US" altLang="zh-TW" sz="2000" dirty="0">
                <a:latin typeface="Traditional Arabic" panose="02020603050405020304" pitchFamily="18" charset="-78"/>
                <a:ea typeface="標楷體" pitchFamily="65" charset="-120"/>
                <a:cs typeface="Traditional Arabic" panose="02020603050405020304" pitchFamily="18" charset="-78"/>
              </a:rPr>
              <a:t>2.</a:t>
            </a:r>
            <a:r>
              <a:rPr lang="zh-TW" altLang="en-US" sz="2000" dirty="0">
                <a:latin typeface="Traditional Arabic" panose="02020603050405020304" pitchFamily="18" charset="-78"/>
                <a:ea typeface="標楷體" pitchFamily="65" charset="-120"/>
                <a:cs typeface="Traditional Arabic" panose="02020603050405020304" pitchFamily="18" charset="-78"/>
              </a:rPr>
              <a:t>瞭解委由乙公司</a:t>
            </a:r>
            <a:r>
              <a:rPr lang="zh-TW" altLang="zh-TW" sz="2000" dirty="0">
                <a:latin typeface="Traditional Arabic" panose="02020603050405020304" pitchFamily="18" charset="-78"/>
                <a:ea typeface="標楷體" pitchFamily="65" charset="-120"/>
                <a:cs typeface="Traditional Arabic" panose="02020603050405020304" pitchFamily="18" charset="-78"/>
              </a:rPr>
              <a:t>代採購</a:t>
            </a:r>
            <a:r>
              <a:rPr lang="zh-TW" altLang="en-US" sz="2000" dirty="0">
                <a:latin typeface="Traditional Arabic" panose="02020603050405020304" pitchFamily="18" charset="-78"/>
                <a:ea typeface="標楷體" pitchFamily="65" charset="-120"/>
                <a:cs typeface="Traditional Arabic" panose="02020603050405020304" pitchFamily="18" charset="-78"/>
              </a:rPr>
              <a:t>之必要性、合理性及現金交付之</a:t>
            </a:r>
            <a:r>
              <a:rPr lang="zh-TW" altLang="zh-TW" sz="2000" dirty="0">
                <a:latin typeface="Traditional Arabic" panose="02020603050405020304" pitchFamily="18" charset="-78"/>
                <a:ea typeface="標楷體" pitchFamily="65" charset="-120"/>
                <a:cs typeface="Traditional Arabic" panose="02020603050405020304" pitchFamily="18" charset="-78"/>
              </a:rPr>
              <a:t>個人</a:t>
            </a:r>
            <a:r>
              <a:rPr lang="zh-TW" altLang="en-US" sz="2000" dirty="0">
                <a:latin typeface="Traditional Arabic" panose="02020603050405020304" pitchFamily="18" charset="-78"/>
                <a:ea typeface="標楷體" pitchFamily="65" charset="-120"/>
                <a:cs typeface="Traditional Arabic" panose="02020603050405020304" pitchFamily="18" charset="-78"/>
              </a:rPr>
              <a:t>與乙公司之</a:t>
            </a:r>
            <a:endParaRPr lang="en-US" altLang="zh-TW" sz="2000" dirty="0">
              <a:latin typeface="Traditional Arabic" panose="02020603050405020304" pitchFamily="18" charset="-78"/>
              <a:ea typeface="標楷體" pitchFamily="65" charset="-120"/>
              <a:cs typeface="Traditional Arabic" panose="02020603050405020304" pitchFamily="18" charset="-78"/>
            </a:endParaRPr>
          </a:p>
          <a:p>
            <a:pPr indent="177800">
              <a:defRPr/>
            </a:pPr>
            <a:r>
              <a:rPr lang="zh-TW" altLang="en-US" sz="2000" dirty="0">
                <a:latin typeface="Traditional Arabic" panose="02020603050405020304" pitchFamily="18" charset="-78"/>
                <a:ea typeface="標楷體" pitchFamily="65" charset="-120"/>
                <a:cs typeface="Traditional Arabic" panose="02020603050405020304" pitchFamily="18" charset="-78"/>
              </a:rPr>
              <a:t>關係，以及相關現金被侵占之風險。</a:t>
            </a:r>
            <a:endParaRPr lang="en-US" altLang="zh-TW" sz="2000" dirty="0">
              <a:latin typeface="Traditional Arabic" panose="02020603050405020304" pitchFamily="18" charset="-78"/>
              <a:ea typeface="標楷體" pitchFamily="65" charset="-120"/>
              <a:cs typeface="Traditional Arabic" panose="02020603050405020304" pitchFamily="18" charset="-78"/>
            </a:endParaRPr>
          </a:p>
          <a:p>
            <a:pPr>
              <a:defRPr/>
            </a:pPr>
            <a:r>
              <a:rPr lang="en-US" altLang="zh-TW" sz="2000" dirty="0">
                <a:latin typeface="Traditional Arabic" panose="02020603050405020304" pitchFamily="18" charset="-78"/>
                <a:ea typeface="標楷體" pitchFamily="65" charset="-120"/>
                <a:cs typeface="Traditional Arabic" panose="02020603050405020304" pitchFamily="18" charset="-78"/>
              </a:rPr>
              <a:t>3.</a:t>
            </a:r>
            <a:r>
              <a:rPr lang="zh-TW" altLang="en-US" sz="2000" dirty="0">
                <a:latin typeface="Traditional Arabic" panose="02020603050405020304" pitchFamily="18" charset="-78"/>
                <a:ea typeface="標楷體" pitchFamily="65" charset="-120"/>
                <a:cs typeface="Traditional Arabic" panose="02020603050405020304" pitchFamily="18" charset="-78"/>
              </a:rPr>
              <a:t>查核甲公司請採購及驗收程序是否符合內部控制規定流程，及是否依</a:t>
            </a:r>
            <a:r>
              <a:rPr lang="zh-TW" altLang="zh-TW" sz="2000" dirty="0">
                <a:latin typeface="Traditional Arabic" panose="02020603050405020304" pitchFamily="18" charset="-78"/>
                <a:ea typeface="標楷體" pitchFamily="65" charset="-120"/>
                <a:cs typeface="Traditional Arabic" panose="02020603050405020304" pitchFamily="18" charset="-78"/>
              </a:rPr>
              <a:t>「</a:t>
            </a:r>
            <a:endParaRPr lang="en-US" altLang="zh-TW" sz="2000" dirty="0">
              <a:latin typeface="Traditional Arabic" panose="02020603050405020304" pitchFamily="18" charset="-78"/>
              <a:ea typeface="標楷體" pitchFamily="65" charset="-120"/>
              <a:cs typeface="Traditional Arabic" panose="02020603050405020304" pitchFamily="18" charset="-78"/>
            </a:endParaRPr>
          </a:p>
          <a:p>
            <a:pPr indent="177800">
              <a:defRPr/>
            </a:pPr>
            <a:r>
              <a:rPr lang="zh-TW" altLang="zh-TW" sz="2000" dirty="0">
                <a:latin typeface="Traditional Arabic" panose="02020603050405020304" pitchFamily="18" charset="-78"/>
                <a:ea typeface="標楷體" pitchFamily="65" charset="-120"/>
                <a:cs typeface="Traditional Arabic" panose="02020603050405020304" pitchFamily="18" charset="-78"/>
              </a:rPr>
              <a:t>公開發行公司取得或處分資產處理準則」</a:t>
            </a:r>
            <a:r>
              <a:rPr lang="zh-TW" altLang="en-US" sz="2000" dirty="0">
                <a:latin typeface="Traditional Arabic" panose="02020603050405020304" pitchFamily="18" charset="-78"/>
                <a:ea typeface="標楷體" pitchFamily="65" charset="-120"/>
                <a:cs typeface="Traditional Arabic" panose="02020603050405020304" pitchFamily="18" charset="-78"/>
              </a:rPr>
              <a:t>公告。若有違反內部控制規</a:t>
            </a:r>
            <a:endParaRPr lang="en-US" altLang="zh-TW" sz="2000" dirty="0">
              <a:latin typeface="Traditional Arabic" panose="02020603050405020304" pitchFamily="18" charset="-78"/>
              <a:ea typeface="標楷體" pitchFamily="65" charset="-120"/>
              <a:cs typeface="Traditional Arabic" panose="02020603050405020304" pitchFamily="18" charset="-78"/>
            </a:endParaRPr>
          </a:p>
          <a:p>
            <a:pPr indent="177800">
              <a:defRPr/>
            </a:pPr>
            <a:r>
              <a:rPr lang="zh-TW" altLang="en-US" sz="2000" dirty="0">
                <a:latin typeface="Traditional Arabic" panose="02020603050405020304" pitchFamily="18" charset="-78"/>
                <a:ea typeface="標楷體" pitchFamily="65" charset="-120"/>
                <a:cs typeface="Traditional Arabic" panose="02020603050405020304" pitchFamily="18" charset="-78"/>
              </a:rPr>
              <a:t>定，應追蹤該公司改善措施之可行性及後續落實之情形。</a:t>
            </a:r>
            <a:endParaRPr lang="en-US" altLang="zh-TW" sz="2000" dirty="0">
              <a:latin typeface="Traditional Arabic" panose="02020603050405020304" pitchFamily="18" charset="-78"/>
              <a:ea typeface="標楷體" pitchFamily="65" charset="-120"/>
              <a:cs typeface="Traditional Arabic" panose="02020603050405020304" pitchFamily="18" charset="-78"/>
            </a:endParaRPr>
          </a:p>
          <a:p>
            <a:pPr>
              <a:defRPr/>
            </a:pPr>
            <a:r>
              <a:rPr lang="en-US" altLang="zh-TW" sz="2000" dirty="0">
                <a:latin typeface="Traditional Arabic" panose="02020603050405020304" pitchFamily="18" charset="-78"/>
                <a:ea typeface="標楷體" pitchFamily="65" charset="-120"/>
                <a:cs typeface="Traditional Arabic" panose="02020603050405020304" pitchFamily="18" charset="-78"/>
              </a:rPr>
              <a:t>4.</a:t>
            </a:r>
            <a:r>
              <a:rPr lang="zh-TW" altLang="en-US" sz="2000" dirty="0">
                <a:latin typeface="Traditional Arabic" panose="02020603050405020304" pitchFamily="18" charset="-78"/>
                <a:ea typeface="標楷體" pitchFamily="65" charset="-120"/>
                <a:cs typeface="Traditional Arabic" panose="02020603050405020304" pitchFamily="18" charset="-78"/>
              </a:rPr>
              <a:t>查核</a:t>
            </a:r>
            <a:r>
              <a:rPr lang="zh-TW" altLang="zh-TW" sz="2000" dirty="0">
                <a:latin typeface="Traditional Arabic" panose="02020603050405020304" pitchFamily="18" charset="-78"/>
                <a:ea typeface="標楷體" pitchFamily="65" charset="-120"/>
                <a:cs typeface="Traditional Arabic" panose="02020603050405020304" pitchFamily="18" charset="-78"/>
              </a:rPr>
              <a:t>遲未驗收</a:t>
            </a:r>
            <a:r>
              <a:rPr lang="zh-TW" altLang="en-US" sz="2000" dirty="0">
                <a:latin typeface="Traditional Arabic" panose="02020603050405020304" pitchFamily="18" charset="-78"/>
                <a:ea typeface="標楷體" pitchFamily="65" charset="-120"/>
                <a:cs typeface="Traditional Arabic" panose="02020603050405020304" pitchFamily="18" charset="-78"/>
              </a:rPr>
              <a:t>之原因及相關資產保全之程序，以</a:t>
            </a:r>
            <a:r>
              <a:rPr lang="zh-TW" altLang="zh-TW" sz="2000" dirty="0">
                <a:latin typeface="Traditional Arabic" panose="02020603050405020304" pitchFamily="18" charset="-78"/>
                <a:ea typeface="標楷體" pitchFamily="65" charset="-120"/>
                <a:cs typeface="Traditional Arabic" panose="02020603050405020304" pitchFamily="18" charset="-78"/>
              </a:rPr>
              <a:t>及</a:t>
            </a:r>
            <a:r>
              <a:rPr lang="zh-TW" altLang="en-US" sz="2000" dirty="0">
                <a:latin typeface="Traditional Arabic" panose="02020603050405020304" pitchFamily="18" charset="-78"/>
                <a:ea typeface="標楷體" pitchFamily="65" charset="-120"/>
                <a:cs typeface="Traditional Arabic" panose="02020603050405020304" pitchFamily="18" charset="-78"/>
              </a:rPr>
              <a:t>有無損及股東權</a:t>
            </a:r>
            <a:r>
              <a:rPr lang="zh-TW" altLang="zh-TW" sz="2000" dirty="0">
                <a:latin typeface="Traditional Arabic" panose="02020603050405020304" pitchFamily="18" charset="-78"/>
                <a:ea typeface="標楷體" pitchFamily="65" charset="-120"/>
                <a:cs typeface="Traditional Arabic" panose="02020603050405020304" pitchFamily="18" charset="-78"/>
              </a:rPr>
              <a:t>益</a:t>
            </a:r>
            <a:endParaRPr lang="en-US" altLang="zh-TW" sz="2000" dirty="0">
              <a:latin typeface="Traditional Arabic" panose="02020603050405020304" pitchFamily="18" charset="-78"/>
              <a:ea typeface="標楷體" pitchFamily="65" charset="-120"/>
              <a:cs typeface="Traditional Arabic" panose="02020603050405020304" pitchFamily="18" charset="-78"/>
            </a:endParaRPr>
          </a:p>
          <a:p>
            <a:pPr indent="177800">
              <a:defRPr/>
            </a:pPr>
            <a:r>
              <a:rPr lang="zh-TW" altLang="en-US" sz="2000" dirty="0">
                <a:latin typeface="Traditional Arabic" panose="02020603050405020304" pitchFamily="18" charset="-78"/>
                <a:ea typeface="標楷體" pitchFamily="65" charset="-120"/>
                <a:cs typeface="Traditional Arabic" panose="02020603050405020304" pitchFamily="18" charset="-78"/>
              </a:rPr>
              <a:t>之情事。</a:t>
            </a:r>
            <a:endParaRPr lang="en-US" altLang="zh-TW" sz="2000" dirty="0">
              <a:latin typeface="Traditional Arabic" panose="02020603050405020304" pitchFamily="18" charset="-78"/>
              <a:ea typeface="標楷體" pitchFamily="65" charset="-120"/>
              <a:cs typeface="Traditional Arabic" panose="02020603050405020304" pitchFamily="18" charset="-78"/>
            </a:endParaRPr>
          </a:p>
        </p:txBody>
      </p:sp>
      <p:sp>
        <p:nvSpPr>
          <p:cNvPr id="6" name="向左箭號 5"/>
          <p:cNvSpPr/>
          <p:nvPr/>
        </p:nvSpPr>
        <p:spPr>
          <a:xfrm rot="16200861">
            <a:off x="4548021" y="2393988"/>
            <a:ext cx="647700" cy="701675"/>
          </a:xfrm>
          <a:prstGeom prst="leftArrow">
            <a:avLst>
              <a:gd name="adj1" fmla="val 60000"/>
              <a:gd name="adj2" fmla="val 50000"/>
            </a:avLst>
          </a:prstGeom>
        </p:spPr>
        <p:style>
          <a:lnRef idx="2">
            <a:schemeClr val="accent4">
              <a:shade val="50000"/>
            </a:schemeClr>
          </a:lnRef>
          <a:fillRef idx="1">
            <a:schemeClr val="accent4"/>
          </a:fillRef>
          <a:effectRef idx="0">
            <a:schemeClr val="accent4"/>
          </a:effectRef>
          <a:fontRef idx="minor">
            <a:schemeClr val="lt1"/>
          </a:fontRef>
        </p:style>
      </p:sp>
    </p:spTree>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88504" y="260648"/>
            <a:ext cx="8620125" cy="868362"/>
          </a:xfrm>
        </p:spPr>
        <p:txBody>
          <a:bodyPr anchor="ctr">
            <a:noAutofit/>
          </a:bodyPr>
          <a:lstStyle/>
          <a:p>
            <a:pPr algn="ctr">
              <a:defRPr/>
            </a:pPr>
            <a:r>
              <a:rPr lang="zh-TW" altLang="en-US" sz="3200" b="1" dirty="0" smtClean="0">
                <a:solidFill>
                  <a:srgbClr val="C00000"/>
                </a:solidFill>
              </a:rPr>
              <a:t>與</a:t>
            </a:r>
            <a:r>
              <a:rPr lang="zh-TW" altLang="en-US" sz="3200" b="1" dirty="0">
                <a:solidFill>
                  <a:srgbClr val="C00000"/>
                </a:solidFill>
              </a:rPr>
              <a:t>關係人簽訂重大工程</a:t>
            </a:r>
            <a:r>
              <a:rPr lang="zh-TW" altLang="en-US" sz="3200" b="1" dirty="0" smtClean="0">
                <a:solidFill>
                  <a:srgbClr val="C00000"/>
                </a:solidFill>
              </a:rPr>
              <a:t>合約</a:t>
            </a:r>
            <a:endParaRPr lang="zh-TW" altLang="en-US" sz="3200" b="1" dirty="0">
              <a:solidFill>
                <a:srgbClr val="C00000"/>
              </a:solidFill>
            </a:endParaRPr>
          </a:p>
        </p:txBody>
      </p:sp>
      <p:sp>
        <p:nvSpPr>
          <p:cNvPr id="107523" name="投影片編號版面配置區 3"/>
          <p:cNvSpPr>
            <a:spLocks noGrp="1"/>
          </p:cNvSpPr>
          <p:nvPr>
            <p:ph type="sldNum" sz="quarter" idx="12"/>
          </p:nvPr>
        </p:nvSpPr>
        <p:spPr bwMode="auto">
          <a:xfrm>
            <a:off x="7257256" y="6381328"/>
            <a:ext cx="2146300" cy="365760"/>
          </a:xfrm>
          <a:noFill/>
          <a:ln>
            <a:miter lim="800000"/>
            <a:headEnd/>
            <a:tailEnd/>
          </a:ln>
        </p:spPr>
        <p:txBody>
          <a:bodyPr/>
          <a:lstStyle/>
          <a:p>
            <a:fld id="{17A1414D-B937-4D58-937C-C85D96758C22}" type="slidenum">
              <a:rPr lang="zh-TW" altLang="en-US" smtClean="0"/>
              <a:pPr/>
              <a:t>34</a:t>
            </a:fld>
            <a:endParaRPr lang="zh-TW" altLang="en-US" smtClean="0"/>
          </a:p>
        </p:txBody>
      </p:sp>
      <p:sp>
        <p:nvSpPr>
          <p:cNvPr id="7" name="圓角矩形 7"/>
          <p:cNvSpPr>
            <a:spLocks noChangeArrowheads="1"/>
          </p:cNvSpPr>
          <p:nvPr/>
        </p:nvSpPr>
        <p:spPr bwMode="auto">
          <a:xfrm>
            <a:off x="560512" y="1340768"/>
            <a:ext cx="8712968" cy="1224136"/>
          </a:xfrm>
          <a:prstGeom prst="roundRect">
            <a:avLst>
              <a:gd name="adj" fmla="val 16667"/>
            </a:avLst>
          </a:prstGeom>
          <a:solidFill>
            <a:schemeClr val="accent4">
              <a:lumMod val="60000"/>
              <a:lumOff val="40000"/>
            </a:schemeClr>
          </a:solidFill>
          <a:ln>
            <a:headEnd/>
            <a:tailEnd/>
          </a:ln>
        </p:spPr>
        <p:style>
          <a:lnRef idx="1">
            <a:schemeClr val="accent4"/>
          </a:lnRef>
          <a:fillRef idx="2">
            <a:schemeClr val="accent4"/>
          </a:fillRef>
          <a:effectRef idx="1">
            <a:schemeClr val="accent4"/>
          </a:effectRef>
          <a:fontRef idx="minor">
            <a:schemeClr val="dk1"/>
          </a:fontRef>
        </p:style>
        <p:txBody>
          <a:bodyPr wrap="none"/>
          <a:lstStyle/>
          <a:p>
            <a:pPr algn="ctr">
              <a:defRPr/>
            </a:pPr>
            <a:r>
              <a:rPr kumimoji="0" lang="zh-TW" altLang="en-US" sz="2000" u="sng" dirty="0">
                <a:solidFill>
                  <a:prstClr val="black"/>
                </a:solidFill>
                <a:latin typeface="標楷體" pitchFamily="65" charset="-120"/>
                <a:ea typeface="標楷體" pitchFamily="65" charset="-120"/>
              </a:rPr>
              <a:t>問題</a:t>
            </a:r>
            <a:endParaRPr lang="en-US" altLang="zh-TW" sz="2000" dirty="0">
              <a:latin typeface="標楷體" pitchFamily="65" charset="-120"/>
              <a:ea typeface="標楷體" pitchFamily="65" charset="-120"/>
            </a:endParaRPr>
          </a:p>
          <a:p>
            <a:pPr>
              <a:defRPr/>
            </a:pPr>
            <a:r>
              <a:rPr lang="zh-TW" altLang="en-US" sz="2000" dirty="0">
                <a:latin typeface="標楷體" pitchFamily="65" charset="-120"/>
                <a:ea typeface="標楷體" pitchFamily="65" charset="-120"/>
              </a:rPr>
              <a:t>甲興櫃</a:t>
            </a:r>
            <a:r>
              <a:rPr lang="zh-TW" altLang="zh-TW" sz="2000" dirty="0">
                <a:latin typeface="標楷體" pitchFamily="65" charset="-120"/>
                <a:ea typeface="標楷體" pitchFamily="65" charset="-120"/>
              </a:rPr>
              <a:t>公司</a:t>
            </a:r>
            <a:r>
              <a:rPr lang="zh-TW" altLang="en-US" sz="2000" dirty="0">
                <a:latin typeface="標楷體" pitchFamily="65" charset="-120"/>
                <a:ea typeface="標楷體" pitchFamily="65" charset="-120"/>
              </a:rPr>
              <a:t>與關係人</a:t>
            </a:r>
            <a:r>
              <a:rPr lang="zh-TW" altLang="zh-TW" sz="2000" dirty="0">
                <a:latin typeface="標楷體" pitchFamily="65" charset="-120"/>
                <a:ea typeface="標楷體" pitchFamily="65" charset="-120"/>
              </a:rPr>
              <a:t>簽訂</a:t>
            </a:r>
            <a:r>
              <a:rPr lang="zh-TW" altLang="en-US" sz="2000" dirty="0">
                <a:latin typeface="標楷體" pitchFamily="65" charset="-120"/>
                <a:ea typeface="標楷體" pitchFamily="65" charset="-120"/>
              </a:rPr>
              <a:t>重大</a:t>
            </a:r>
            <a:r>
              <a:rPr lang="zh-TW" altLang="zh-TW" sz="2000" dirty="0">
                <a:latin typeface="標楷體" pitchFamily="65" charset="-120"/>
                <a:ea typeface="標楷體" pitchFamily="65" charset="-120"/>
              </a:rPr>
              <a:t>工程合約，</a:t>
            </a:r>
            <a:r>
              <a:rPr lang="zh-TW" altLang="en-US" sz="2000" dirty="0">
                <a:latin typeface="標楷體" pitchFamily="65" charset="-120"/>
                <a:ea typeface="標楷體" pitchFamily="65" charset="-120"/>
              </a:rPr>
              <a:t>惟關係人之</a:t>
            </a:r>
            <a:r>
              <a:rPr lang="zh-TW" altLang="zh-TW" sz="2000" dirty="0">
                <a:latin typeface="標楷體" pitchFamily="65" charset="-120"/>
                <a:ea typeface="標楷體" pitchFamily="65" charset="-120"/>
              </a:rPr>
              <a:t>營業性質非屬工程營建</a:t>
            </a:r>
            <a:endParaRPr lang="en-US" altLang="zh-TW" sz="2000" dirty="0">
              <a:latin typeface="標楷體" pitchFamily="65" charset="-120"/>
              <a:ea typeface="標楷體" pitchFamily="65" charset="-120"/>
            </a:endParaRPr>
          </a:p>
          <a:p>
            <a:pPr>
              <a:defRPr/>
            </a:pPr>
            <a:r>
              <a:rPr lang="zh-TW" altLang="en-US" sz="2000" dirty="0">
                <a:latin typeface="標楷體" pitchFamily="65" charset="-120"/>
                <a:ea typeface="標楷體" pitchFamily="65" charset="-120"/>
              </a:rPr>
              <a:t>業</a:t>
            </a:r>
            <a:r>
              <a:rPr lang="zh-TW" altLang="zh-TW" sz="2000" dirty="0">
                <a:latin typeface="標楷體" pitchFamily="65" charset="-120"/>
                <a:ea typeface="標楷體" pitchFamily="65" charset="-120"/>
              </a:rPr>
              <a:t>，</a:t>
            </a:r>
            <a:r>
              <a:rPr lang="zh-TW" altLang="en-US" sz="2000" dirty="0">
                <a:latin typeface="標楷體" pitchFamily="65" charset="-120"/>
                <a:ea typeface="標楷體" pitchFamily="65" charset="-120"/>
              </a:rPr>
              <a:t>甲公司</a:t>
            </a:r>
            <a:r>
              <a:rPr lang="zh-TW" altLang="en-US" sz="2000" dirty="0">
                <a:solidFill>
                  <a:srgbClr val="FF0000"/>
                </a:solidFill>
                <a:latin typeface="標楷體" pitchFamily="65" charset="-120"/>
                <a:ea typeface="標楷體" pitchFamily="65" charset="-120"/>
              </a:rPr>
              <a:t>預付鉅額款項已逾二年，而仍遲未開工</a:t>
            </a:r>
            <a:r>
              <a:rPr lang="zh-TW" altLang="en-US" sz="2000" dirty="0">
                <a:latin typeface="標楷體" pitchFamily="65" charset="-120"/>
                <a:ea typeface="標楷體" pitchFamily="65" charset="-120"/>
              </a:rPr>
              <a:t>。</a:t>
            </a:r>
            <a:endParaRPr lang="zh-TW" altLang="zh-TW" sz="2000" dirty="0">
              <a:latin typeface="標楷體" pitchFamily="65" charset="-120"/>
              <a:ea typeface="標楷體" pitchFamily="65" charset="-120"/>
            </a:endParaRPr>
          </a:p>
        </p:txBody>
      </p:sp>
      <p:sp>
        <p:nvSpPr>
          <p:cNvPr id="9" name="圓角矩形 8"/>
          <p:cNvSpPr/>
          <p:nvPr/>
        </p:nvSpPr>
        <p:spPr bwMode="auto">
          <a:xfrm>
            <a:off x="560512" y="3283239"/>
            <a:ext cx="8712968" cy="2376264"/>
          </a:xfrm>
          <a:prstGeom prst="roundRect">
            <a:avLst>
              <a:gd name="adj"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wrap="none"/>
          <a:lstStyle/>
          <a:p>
            <a:pPr algn="ctr">
              <a:lnSpc>
                <a:spcPts val="2000"/>
              </a:lnSpc>
              <a:spcAft>
                <a:spcPts val="300"/>
              </a:spcAft>
              <a:defRPr/>
            </a:pPr>
            <a:r>
              <a:rPr lang="zh-TW" altLang="en-US" sz="2000" u="sng" dirty="0">
                <a:latin typeface="Times New Roman" panose="02020603050405020304" pitchFamily="18" charset="0"/>
                <a:ea typeface="標楷體" pitchFamily="65" charset="-120"/>
                <a:cs typeface="Times New Roman" panose="02020603050405020304" pitchFamily="18" charset="0"/>
              </a:rPr>
              <a:t>評估重點</a:t>
            </a:r>
            <a:endParaRPr lang="en-US" altLang="zh-TW" sz="2000" u="sng" dirty="0">
              <a:latin typeface="Times New Roman" panose="02020603050405020304" pitchFamily="18" charset="0"/>
              <a:ea typeface="標楷體" pitchFamily="65" charset="-120"/>
              <a:cs typeface="Times New Roman" panose="02020603050405020304" pitchFamily="18" charset="0"/>
            </a:endParaRPr>
          </a:p>
          <a:p>
            <a:pPr algn="ctr">
              <a:lnSpc>
                <a:spcPts val="1200"/>
              </a:lnSpc>
              <a:spcAft>
                <a:spcPts val="0"/>
              </a:spcAft>
              <a:defRPr/>
            </a:pPr>
            <a:endParaRPr lang="en-US" altLang="zh-TW" sz="2000" dirty="0">
              <a:latin typeface="Times New Roman" panose="02020603050405020304" pitchFamily="18" charset="0"/>
              <a:ea typeface="標楷體" pitchFamily="65" charset="-120"/>
              <a:cs typeface="Times New Roman" panose="02020603050405020304" pitchFamily="18" charset="0"/>
            </a:endParaRPr>
          </a:p>
          <a:p>
            <a:pPr>
              <a:defRPr/>
            </a:pPr>
            <a:r>
              <a:rPr lang="en-US" altLang="zh-TW" sz="2000" dirty="0">
                <a:latin typeface="Times New Roman" panose="02020603050405020304" pitchFamily="18" charset="0"/>
                <a:ea typeface="標楷體" pitchFamily="65" charset="-120"/>
                <a:cs typeface="Times New Roman" panose="02020603050405020304" pitchFamily="18" charset="0"/>
              </a:rPr>
              <a:t>1.</a:t>
            </a:r>
            <a:r>
              <a:rPr lang="zh-TW" altLang="en-US" sz="2000" dirty="0">
                <a:latin typeface="Times New Roman" panose="02020603050405020304" pitchFamily="18" charset="0"/>
                <a:ea typeface="標楷體" pitchFamily="65" charset="-120"/>
                <a:cs typeface="Times New Roman" panose="02020603050405020304" pitchFamily="18" charset="0"/>
              </a:rPr>
              <a:t>就重大預付款項查核遲未沖轉之原因及合理性。</a:t>
            </a:r>
            <a:endParaRPr lang="en-US" altLang="zh-TW" sz="2000" dirty="0">
              <a:latin typeface="Times New Roman" panose="02020603050405020304" pitchFamily="18" charset="0"/>
              <a:ea typeface="標楷體" pitchFamily="65" charset="-120"/>
              <a:cs typeface="Times New Roman" panose="02020603050405020304" pitchFamily="18" charset="0"/>
            </a:endParaRPr>
          </a:p>
          <a:p>
            <a:pPr>
              <a:defRPr/>
            </a:pPr>
            <a:r>
              <a:rPr lang="en-US" altLang="zh-TW" sz="2000" dirty="0">
                <a:latin typeface="Times New Roman" panose="02020603050405020304" pitchFamily="18" charset="0"/>
                <a:ea typeface="標楷體" pitchFamily="65" charset="-120"/>
                <a:cs typeface="Times New Roman" panose="02020603050405020304" pitchFamily="18" charset="0"/>
              </a:rPr>
              <a:t>2.</a:t>
            </a:r>
            <a:r>
              <a:rPr lang="zh-TW" altLang="en-US" sz="2000" dirty="0">
                <a:latin typeface="Times New Roman" panose="02020603050405020304" pitchFamily="18" charset="0"/>
                <a:ea typeface="標楷體" pitchFamily="65" charset="-120"/>
                <a:cs typeface="Times New Roman" panose="02020603050405020304" pitchFamily="18" charset="0"/>
              </a:rPr>
              <a:t>瞭解與關係人簽訂工程合約之必要性及其是否涉有非常規交易，</a:t>
            </a:r>
            <a:endParaRPr lang="en-US" altLang="zh-TW" sz="2000" dirty="0">
              <a:latin typeface="Times New Roman" panose="02020603050405020304" pitchFamily="18" charset="0"/>
              <a:ea typeface="標楷體" pitchFamily="65" charset="-120"/>
              <a:cs typeface="Times New Roman" panose="02020603050405020304" pitchFamily="18" charset="0"/>
            </a:endParaRPr>
          </a:p>
          <a:p>
            <a:pPr indent="177800">
              <a:defRPr/>
            </a:pPr>
            <a:r>
              <a:rPr lang="zh-TW" altLang="en-US" sz="2000" dirty="0">
                <a:latin typeface="Times New Roman" panose="02020603050405020304" pitchFamily="18" charset="0"/>
                <a:ea typeface="標楷體" pitchFamily="65" charset="-120"/>
                <a:cs typeface="Times New Roman" panose="02020603050405020304" pitchFamily="18" charset="0"/>
              </a:rPr>
              <a:t>以及損及股東</a:t>
            </a:r>
            <a:r>
              <a:rPr lang="zh-TW" altLang="zh-TW" sz="2000" dirty="0">
                <a:latin typeface="Times New Roman" panose="02020603050405020304" pitchFamily="18" charset="0"/>
                <a:ea typeface="標楷體" pitchFamily="65" charset="-120"/>
                <a:cs typeface="Times New Roman" panose="02020603050405020304" pitchFamily="18" charset="0"/>
              </a:rPr>
              <a:t>權益</a:t>
            </a:r>
            <a:r>
              <a:rPr lang="zh-TW" altLang="en-US" sz="2000" dirty="0">
                <a:latin typeface="Times New Roman" panose="02020603050405020304" pitchFamily="18" charset="0"/>
                <a:ea typeface="標楷體" pitchFamily="65" charset="-120"/>
                <a:cs typeface="Times New Roman" panose="02020603050405020304" pitchFamily="18" charset="0"/>
              </a:rPr>
              <a:t>之情事。 </a:t>
            </a:r>
            <a:endParaRPr lang="en-US" altLang="zh-TW" sz="2000" dirty="0">
              <a:latin typeface="Times New Roman" panose="02020603050405020304" pitchFamily="18" charset="0"/>
              <a:ea typeface="標楷體" pitchFamily="65" charset="-120"/>
              <a:cs typeface="Times New Roman" panose="02020603050405020304" pitchFamily="18" charset="0"/>
            </a:endParaRPr>
          </a:p>
          <a:p>
            <a:pPr>
              <a:defRPr/>
            </a:pPr>
            <a:r>
              <a:rPr lang="en-US" altLang="zh-TW" sz="2000" dirty="0">
                <a:latin typeface="Times New Roman" panose="02020603050405020304" pitchFamily="18" charset="0"/>
                <a:ea typeface="標楷體" pitchFamily="65" charset="-120"/>
                <a:cs typeface="Times New Roman" panose="02020603050405020304" pitchFamily="18" charset="0"/>
              </a:rPr>
              <a:t>3.</a:t>
            </a:r>
            <a:r>
              <a:rPr lang="zh-TW" altLang="zh-TW" sz="2000" dirty="0">
                <a:latin typeface="Times New Roman" panose="02020603050405020304" pitchFamily="18" charset="0"/>
                <a:ea typeface="標楷體" pitchFamily="65" charset="-120"/>
                <a:cs typeface="Times New Roman" panose="02020603050405020304" pitchFamily="18" charset="0"/>
              </a:rPr>
              <a:t>財務報告中</a:t>
            </a:r>
            <a:r>
              <a:rPr lang="zh-TW" altLang="en-US" sz="2000" dirty="0">
                <a:latin typeface="Times New Roman" panose="02020603050405020304" pitchFamily="18" charset="0"/>
                <a:ea typeface="標楷體" pitchFamily="65" charset="-120"/>
                <a:cs typeface="Times New Roman" panose="02020603050405020304" pitchFamily="18" charset="0"/>
              </a:rPr>
              <a:t>是否已充分揭</a:t>
            </a:r>
            <a:r>
              <a:rPr lang="zh-TW" altLang="zh-TW" sz="2000" dirty="0">
                <a:latin typeface="Times New Roman" panose="02020603050405020304" pitchFamily="18" charset="0"/>
                <a:ea typeface="標楷體" pitchFamily="65" charset="-120"/>
                <a:cs typeface="Times New Roman" panose="02020603050405020304" pitchFamily="18" charset="0"/>
              </a:rPr>
              <a:t>露工程延滯及</a:t>
            </a:r>
            <a:r>
              <a:rPr lang="zh-TW" altLang="en-US" sz="2000" dirty="0">
                <a:latin typeface="Times New Roman" panose="02020603050405020304" pitchFamily="18" charset="0"/>
                <a:ea typeface="標楷體" pitchFamily="65" charset="-120"/>
                <a:cs typeface="Times New Roman" panose="02020603050405020304" pitchFamily="18" charset="0"/>
              </a:rPr>
              <a:t>相關</a:t>
            </a:r>
            <a:r>
              <a:rPr lang="zh-TW" altLang="zh-TW" sz="2000" dirty="0">
                <a:latin typeface="Times New Roman" panose="02020603050405020304" pitchFamily="18" charset="0"/>
                <a:ea typeface="標楷體" pitchFamily="65" charset="-120"/>
                <a:cs typeface="Times New Roman" panose="02020603050405020304" pitchFamily="18" charset="0"/>
              </a:rPr>
              <a:t>違約條款等情事</a:t>
            </a:r>
            <a:r>
              <a:rPr lang="zh-TW" altLang="en-US" sz="2000" dirty="0">
                <a:latin typeface="Times New Roman" panose="02020603050405020304" pitchFamily="18" charset="0"/>
                <a:ea typeface="標楷體" pitchFamily="65" charset="-120"/>
                <a:cs typeface="Times New Roman" panose="02020603050405020304" pitchFamily="18" charset="0"/>
              </a:rPr>
              <a:t>。</a:t>
            </a:r>
            <a:endParaRPr lang="zh-TW" altLang="en-US" sz="2000" dirty="0">
              <a:latin typeface="Times New Roman" panose="02020603050405020304" pitchFamily="18" charset="0"/>
              <a:cs typeface="Times New Roman" panose="02020603050405020304" pitchFamily="18" charset="0"/>
            </a:endParaRPr>
          </a:p>
          <a:p>
            <a:pPr>
              <a:defRPr/>
            </a:pPr>
            <a:endParaRPr lang="en-US" altLang="zh-TW" sz="2000" dirty="0">
              <a:latin typeface="Times New Roman" panose="02020603050405020304" pitchFamily="18" charset="0"/>
              <a:ea typeface="標楷體" pitchFamily="65" charset="-120"/>
              <a:cs typeface="Times New Roman" panose="02020603050405020304" pitchFamily="18" charset="0"/>
            </a:endParaRPr>
          </a:p>
        </p:txBody>
      </p:sp>
      <p:sp>
        <p:nvSpPr>
          <p:cNvPr id="6" name="向左箭號 5"/>
          <p:cNvSpPr/>
          <p:nvPr/>
        </p:nvSpPr>
        <p:spPr>
          <a:xfrm rot="16200861">
            <a:off x="4567957" y="2608463"/>
            <a:ext cx="647700" cy="701675"/>
          </a:xfrm>
          <a:prstGeom prst="leftArrow">
            <a:avLst>
              <a:gd name="adj1" fmla="val 60000"/>
              <a:gd name="adj2" fmla="val 50000"/>
            </a:avLst>
          </a:prstGeom>
        </p:spPr>
        <p:style>
          <a:lnRef idx="2">
            <a:schemeClr val="accent4">
              <a:shade val="50000"/>
            </a:schemeClr>
          </a:lnRef>
          <a:fillRef idx="1">
            <a:schemeClr val="accent4"/>
          </a:fillRef>
          <a:effectRef idx="0">
            <a:schemeClr val="accent4"/>
          </a:effectRef>
          <a:fontRef idx="minor">
            <a:schemeClr val="lt1"/>
          </a:fontRef>
        </p:style>
      </p:sp>
    </p:spTree>
    <p:extLst>
      <p:ext uri="{BB962C8B-B14F-4D97-AF65-F5344CB8AC3E}">
        <p14:creationId xmlns:p14="http://schemas.microsoft.com/office/powerpoint/2010/main" val="3620343731"/>
      </p:ext>
    </p:extLst>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2" descr="F:\圖檔\鳳凰.jpg"/>
          <p:cNvPicPr>
            <a:picLocks noChangeAspect="1" noChangeArrowheads="1"/>
          </p:cNvPicPr>
          <p:nvPr/>
        </p:nvPicPr>
        <p:blipFill>
          <a:blip r:embed="rId3" cstate="print"/>
          <a:srcRect/>
          <a:stretch>
            <a:fillRect/>
          </a:stretch>
        </p:blipFill>
        <p:spPr bwMode="auto">
          <a:xfrm>
            <a:off x="1" y="3505200"/>
            <a:ext cx="2738438" cy="3352800"/>
          </a:xfrm>
          <a:prstGeom prst="rect">
            <a:avLst/>
          </a:prstGeom>
          <a:noFill/>
          <a:ln w="9525">
            <a:noFill/>
            <a:miter lim="800000"/>
            <a:headEnd/>
            <a:tailEnd/>
          </a:ln>
        </p:spPr>
      </p:pic>
      <p:sp>
        <p:nvSpPr>
          <p:cNvPr id="4" name="圓角矩形 3"/>
          <p:cNvSpPr/>
          <p:nvPr/>
        </p:nvSpPr>
        <p:spPr>
          <a:xfrm>
            <a:off x="820199" y="620688"/>
            <a:ext cx="8170862" cy="1108101"/>
          </a:xfrm>
          <a:prstGeom prst="roundRect">
            <a:avLst/>
          </a:prstGeom>
          <a:gradFill>
            <a:gsLst>
              <a:gs pos="100000">
                <a:srgbClr val="EFB174">
                  <a:lumMod val="90000"/>
                  <a:alpha val="98000"/>
                </a:srgbClr>
              </a:gs>
              <a:gs pos="0">
                <a:schemeClr val="accent3">
                  <a:lumMod val="75000"/>
                </a:schemeClr>
              </a:gs>
              <a:gs pos="100000">
                <a:srgbClr val="F0EBD5"/>
              </a:gs>
              <a:gs pos="100000">
                <a:srgbClr val="D1C39F"/>
              </a:gs>
            </a:gsLst>
            <a:lin ang="5400000" scaled="0"/>
          </a:gradFill>
          <a:ln>
            <a:no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4000"/>
              </a:lnSpc>
              <a:defRPr/>
            </a:pPr>
            <a:r>
              <a:rPr lang="zh-TW" altLang="en-US" b="1" dirty="0">
                <a:solidFill>
                  <a:schemeClr val="bg1"/>
                </a:solidFill>
                <a:effectLst>
                  <a:outerShdw blurRad="38100" dist="38100" dir="2700000" algn="tl">
                    <a:srgbClr val="000000">
                      <a:alpha val="43137"/>
                    </a:srgbClr>
                  </a:outerShdw>
                </a:effectLst>
                <a:latin typeface="標楷體" pitchFamily="65" charset="-120"/>
                <a:ea typeface="標楷體" pitchFamily="65" charset="-120"/>
              </a:rPr>
              <a:t>企業籌資便捷 </a:t>
            </a:r>
          </a:p>
          <a:p>
            <a:pPr algn="ctr">
              <a:lnSpc>
                <a:spcPts val="4000"/>
              </a:lnSpc>
              <a:defRPr/>
            </a:pPr>
            <a:r>
              <a:rPr lang="zh-TW" altLang="en-US" b="1" dirty="0">
                <a:solidFill>
                  <a:schemeClr val="bg1"/>
                </a:solidFill>
                <a:effectLst>
                  <a:outerShdw blurRad="38100" dist="38100" dir="2700000" algn="tl">
                    <a:srgbClr val="000000">
                      <a:alpha val="43137"/>
                    </a:srgbClr>
                  </a:outerShdw>
                </a:effectLst>
                <a:latin typeface="標楷體" pitchFamily="65" charset="-120"/>
                <a:ea typeface="標楷體" pitchFamily="65" charset="-120"/>
              </a:rPr>
              <a:t>               大眾投資更穩當</a:t>
            </a:r>
          </a:p>
        </p:txBody>
      </p:sp>
      <p:pic>
        <p:nvPicPr>
          <p:cNvPr id="129029" name="Picture 2" descr="D:\Users\Sophyeh\AppData\Local\Microsoft\Windows\Temporary Internet Files\Content.Outlook\XHYJMS4K\櫃買LOGO金.png"/>
          <p:cNvPicPr>
            <a:picLocks noChangeAspect="1" noChangeArrowheads="1"/>
          </p:cNvPicPr>
          <p:nvPr/>
        </p:nvPicPr>
        <p:blipFill>
          <a:blip r:embed="rId4" cstate="print"/>
          <a:srcRect/>
          <a:stretch>
            <a:fillRect/>
          </a:stretch>
        </p:blipFill>
        <p:spPr bwMode="auto">
          <a:xfrm>
            <a:off x="4304928" y="5733256"/>
            <a:ext cx="2632075" cy="955675"/>
          </a:xfrm>
          <a:prstGeom prst="rect">
            <a:avLst/>
          </a:prstGeom>
          <a:noFill/>
          <a:ln w="9525">
            <a:noFill/>
            <a:miter lim="800000"/>
            <a:headEnd/>
            <a:tailEnd/>
          </a:ln>
        </p:spPr>
      </p:pic>
      <p:pic>
        <p:nvPicPr>
          <p:cNvPr id="129031" name="Picture 2"/>
          <p:cNvPicPr>
            <a:picLocks noChangeAspect="1" noChangeArrowheads="1"/>
          </p:cNvPicPr>
          <p:nvPr/>
        </p:nvPicPr>
        <p:blipFill>
          <a:blip r:embed="rId5" cstate="print"/>
          <a:srcRect/>
          <a:stretch>
            <a:fillRect/>
          </a:stretch>
        </p:blipFill>
        <p:spPr bwMode="auto">
          <a:xfrm>
            <a:off x="6897216" y="4869160"/>
            <a:ext cx="2200275" cy="1597025"/>
          </a:xfrm>
          <a:prstGeom prst="rect">
            <a:avLst/>
          </a:prstGeom>
          <a:noFill/>
          <a:ln w="9525">
            <a:noFill/>
            <a:miter lim="800000"/>
            <a:headEnd/>
            <a:tailEnd/>
          </a:ln>
        </p:spPr>
      </p:pic>
      <p:sp>
        <p:nvSpPr>
          <p:cNvPr id="7" name="標題 6"/>
          <p:cNvSpPr>
            <a:spLocks noGrp="1"/>
          </p:cNvSpPr>
          <p:nvPr>
            <p:ph type="title"/>
          </p:nvPr>
        </p:nvSpPr>
        <p:spPr>
          <a:xfrm>
            <a:off x="920552" y="2420888"/>
            <a:ext cx="8124294" cy="1359024"/>
          </a:xfrm>
          <a:effectLst>
            <a:outerShdw blurRad="50800" dist="38100" dir="18900000" algn="bl" rotWithShape="0">
              <a:prstClr val="black">
                <a:alpha val="40000"/>
              </a:prstClr>
            </a:outerShdw>
            <a:reflection blurRad="6350" stA="50000" endA="300" endPos="90000" dir="5400000" sy="-100000" algn="bl" rotWithShape="0"/>
          </a:effectLst>
        </p:spPr>
        <p:txBody>
          <a:bodyPr>
            <a:noAutofit/>
          </a:bodyPr>
          <a:lstStyle/>
          <a:p>
            <a:pPr algn="ctr"/>
            <a:r>
              <a:rPr lang="zh-TW" altLang="en-US" sz="8000" b="1" dirty="0" smtClean="0"/>
              <a:t>簡報完畢</a:t>
            </a:r>
            <a:endParaRPr lang="zh-TW" altLang="en-US" sz="8000" b="1" dirty="0"/>
          </a:p>
        </p:txBody>
      </p:sp>
    </p:spTree>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4294967295"/>
          </p:nvPr>
        </p:nvSpPr>
        <p:spPr>
          <a:xfrm>
            <a:off x="8585200" y="6308725"/>
            <a:ext cx="1320800" cy="366713"/>
          </a:xfrm>
        </p:spPr>
        <p:txBody>
          <a:bodyPr/>
          <a:lstStyle/>
          <a:p>
            <a:pPr>
              <a:defRPr/>
            </a:pPr>
            <a:fld id="{DA843CCF-395D-4592-A44F-E0B2C97BB9F6}" type="slidenum">
              <a:rPr lang="en-US" altLang="zh-TW" smtClean="0"/>
              <a:pPr>
                <a:defRPr/>
              </a:pPr>
              <a:t>4</a:t>
            </a:fld>
            <a:endParaRPr lang="en-US" altLang="zh-TW"/>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023" t="9848" r="12522" b="8937"/>
          <a:stretch/>
        </p:blipFill>
        <p:spPr bwMode="auto">
          <a:xfrm>
            <a:off x="0" y="0"/>
            <a:ext cx="9906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圓角矩形 4"/>
          <p:cNvSpPr/>
          <p:nvPr/>
        </p:nvSpPr>
        <p:spPr>
          <a:xfrm>
            <a:off x="5601072" y="908720"/>
            <a:ext cx="792088" cy="360040"/>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圓角矩形 7"/>
          <p:cNvSpPr/>
          <p:nvPr/>
        </p:nvSpPr>
        <p:spPr>
          <a:xfrm>
            <a:off x="5601072" y="2276872"/>
            <a:ext cx="3456384" cy="360040"/>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4678559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798" t="9405" r="8798" b="8279"/>
          <a:stretch/>
        </p:blipFill>
        <p:spPr bwMode="auto">
          <a:xfrm>
            <a:off x="-23150" y="0"/>
            <a:ext cx="9906000"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圓角矩形 2"/>
          <p:cNvSpPr/>
          <p:nvPr/>
        </p:nvSpPr>
        <p:spPr>
          <a:xfrm>
            <a:off x="6825" y="5805264"/>
            <a:ext cx="1993847" cy="360040"/>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圓角矩形 3"/>
          <p:cNvSpPr/>
          <p:nvPr/>
        </p:nvSpPr>
        <p:spPr>
          <a:xfrm>
            <a:off x="8267926" y="57871"/>
            <a:ext cx="576064" cy="528092"/>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圓角矩形 4"/>
          <p:cNvSpPr/>
          <p:nvPr/>
        </p:nvSpPr>
        <p:spPr>
          <a:xfrm>
            <a:off x="7228101" y="71371"/>
            <a:ext cx="576064" cy="528092"/>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圓角矩形 5"/>
          <p:cNvSpPr/>
          <p:nvPr/>
        </p:nvSpPr>
        <p:spPr>
          <a:xfrm>
            <a:off x="4725787" y="3933056"/>
            <a:ext cx="996924" cy="1080120"/>
          </a:xfrm>
          <a:prstGeom prst="roundRect">
            <a:avLst/>
          </a:prstGeom>
          <a:noFill/>
          <a:ln w="635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3081354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solidFill>
                  <a:srgbClr val="C00000"/>
                </a:solidFill>
              </a:rPr>
              <a:t>特別宣導事項（二）國內彈性</a:t>
            </a:r>
            <a:r>
              <a:rPr lang="zh-TW" altLang="en-US" b="1" dirty="0" smtClean="0">
                <a:solidFill>
                  <a:srgbClr val="C00000"/>
                </a:solidFill>
              </a:rPr>
              <a:t>面額</a:t>
            </a:r>
            <a:r>
              <a:rPr lang="zh-TW" altLang="en-US" b="1" dirty="0">
                <a:solidFill>
                  <a:srgbClr val="C00000"/>
                </a:solidFill>
              </a:rPr>
              <a:t>制度（續）</a:t>
            </a:r>
            <a:endParaRPr lang="zh-TW" altLang="en-US" dirty="0"/>
          </a:p>
        </p:txBody>
      </p:sp>
      <p:sp>
        <p:nvSpPr>
          <p:cNvPr id="3" name="內容版面配置區 2"/>
          <p:cNvSpPr>
            <a:spLocks noGrp="1"/>
          </p:cNvSpPr>
          <p:nvPr>
            <p:ph sz="quarter" idx="1"/>
          </p:nvPr>
        </p:nvSpPr>
        <p:spPr>
          <a:xfrm>
            <a:off x="488504" y="1196752"/>
            <a:ext cx="9417496" cy="5661248"/>
          </a:xfrm>
        </p:spPr>
        <p:txBody>
          <a:bodyPr>
            <a:normAutofit fontScale="85000" lnSpcReduction="20000"/>
          </a:bodyPr>
          <a:lstStyle/>
          <a:p>
            <a:r>
              <a:rPr lang="zh-TW" altLang="en-US" sz="3300" dirty="0" smtClean="0">
                <a:latin typeface="+mj-ea"/>
                <a:ea typeface="+mj-ea"/>
              </a:rPr>
              <a:t>為使投資人易於辨識，參考外國企業</a:t>
            </a:r>
            <a:r>
              <a:rPr lang="en-US" altLang="zh-TW" sz="3300" dirty="0" smtClean="0">
                <a:latin typeface="+mj-ea"/>
                <a:ea typeface="+mj-ea"/>
              </a:rPr>
              <a:t>F</a:t>
            </a:r>
            <a:r>
              <a:rPr lang="en-US" altLang="zh-TW" sz="3300" dirty="0">
                <a:latin typeface="+mj-ea"/>
                <a:ea typeface="+mj-ea"/>
              </a:rPr>
              <a:t>*</a:t>
            </a:r>
            <a:r>
              <a:rPr lang="zh-TW" altLang="en-US" sz="3300" dirty="0" smtClean="0">
                <a:latin typeface="+mj-ea"/>
                <a:ea typeface="+mj-ea"/>
              </a:rPr>
              <a:t>標示原則，目前規劃國內公開發行公司</a:t>
            </a:r>
            <a:r>
              <a:rPr lang="zh-TW" altLang="en-US" sz="3300" dirty="0">
                <a:latin typeface="+mj-ea"/>
                <a:ea typeface="+mj-ea"/>
              </a:rPr>
              <a:t>面額</a:t>
            </a:r>
            <a:r>
              <a:rPr lang="zh-TW" altLang="en-US" sz="3300" dirty="0" smtClean="0">
                <a:latin typeface="+mj-ea"/>
                <a:ea typeface="+mj-ea"/>
              </a:rPr>
              <a:t>採非</a:t>
            </a:r>
            <a:r>
              <a:rPr lang="en-US" altLang="zh-TW" sz="3300" dirty="0" smtClean="0">
                <a:latin typeface="+mj-ea"/>
                <a:ea typeface="+mj-ea"/>
              </a:rPr>
              <a:t>10</a:t>
            </a:r>
            <a:r>
              <a:rPr lang="zh-TW" altLang="en-US" sz="3300" dirty="0" smtClean="0">
                <a:latin typeface="+mj-ea"/>
                <a:ea typeface="+mj-ea"/>
              </a:rPr>
              <a:t>元之公司，其「簡稱」原則草案</a:t>
            </a:r>
            <a:r>
              <a:rPr lang="zh-TW" altLang="en-US" sz="3300" dirty="0">
                <a:latin typeface="+mj-ea"/>
                <a:ea typeface="+mj-ea"/>
              </a:rPr>
              <a:t>如下</a:t>
            </a:r>
            <a:r>
              <a:rPr lang="zh-TW" altLang="en-US" sz="3300" dirty="0" smtClean="0">
                <a:latin typeface="+mj-ea"/>
                <a:ea typeface="+mj-ea"/>
              </a:rPr>
              <a:t>（報局核定中）：</a:t>
            </a:r>
            <a:endParaRPr lang="en-US" altLang="zh-TW" sz="3300" dirty="0" smtClean="0">
              <a:latin typeface="+mj-ea"/>
              <a:ea typeface="+mj-ea"/>
            </a:endParaRPr>
          </a:p>
          <a:p>
            <a:pPr marL="0" indent="0">
              <a:buNone/>
            </a:pPr>
            <a:r>
              <a:rPr lang="zh-TW" altLang="en-US" sz="3300" dirty="0" smtClean="0">
                <a:latin typeface="+mj-ea"/>
                <a:ea typeface="+mj-ea"/>
              </a:rPr>
              <a:t>一、</a:t>
            </a:r>
            <a:r>
              <a:rPr lang="zh-TW" altLang="en-US" sz="3300" dirty="0" smtClean="0">
                <a:solidFill>
                  <a:srgbClr val="C00000"/>
                </a:solidFill>
                <a:latin typeface="+mj-ea"/>
                <a:ea typeface="+mj-ea"/>
              </a:rPr>
              <a:t>初次</a:t>
            </a:r>
            <a:r>
              <a:rPr lang="zh-TW" altLang="en-US" sz="3300" dirty="0">
                <a:solidFill>
                  <a:srgbClr val="C00000"/>
                </a:solidFill>
                <a:latin typeface="+mj-ea"/>
                <a:ea typeface="+mj-ea"/>
              </a:rPr>
              <a:t>公開</a:t>
            </a:r>
            <a:r>
              <a:rPr lang="zh-TW" altLang="en-US" sz="3300" dirty="0" smtClean="0">
                <a:solidFill>
                  <a:srgbClr val="C00000"/>
                </a:solidFill>
                <a:latin typeface="+mj-ea"/>
                <a:ea typeface="+mj-ea"/>
              </a:rPr>
              <a:t>發行或初次登錄興櫃</a:t>
            </a:r>
            <a:endParaRPr lang="en-US" altLang="zh-TW" sz="3300" dirty="0" smtClean="0">
              <a:solidFill>
                <a:srgbClr val="C00000"/>
              </a:solidFill>
              <a:latin typeface="+mj-ea"/>
              <a:ea typeface="+mj-ea"/>
            </a:endParaRPr>
          </a:p>
          <a:p>
            <a:pPr marL="0" indent="0">
              <a:buNone/>
            </a:pPr>
            <a:r>
              <a:rPr lang="zh-TW" altLang="en-US" sz="3300" dirty="0" smtClean="0">
                <a:latin typeface="+mj-ea"/>
                <a:ea typeface="+mj-ea"/>
              </a:rPr>
              <a:t>   例如：「*櫃買」（*</a:t>
            </a:r>
            <a:r>
              <a:rPr lang="en-US" altLang="zh-TW" sz="3300" dirty="0" smtClean="0">
                <a:latin typeface="+mj-ea"/>
                <a:ea typeface="+mj-ea"/>
              </a:rPr>
              <a:t>+2</a:t>
            </a:r>
            <a:r>
              <a:rPr lang="zh-TW" altLang="en-US" sz="3300" dirty="0" smtClean="0">
                <a:latin typeface="+mj-ea"/>
                <a:ea typeface="+mj-ea"/>
              </a:rPr>
              <a:t>國字）</a:t>
            </a:r>
            <a:endParaRPr lang="en-US" altLang="zh-TW" sz="3300" dirty="0" smtClean="0">
              <a:latin typeface="+mj-ea"/>
              <a:ea typeface="+mj-ea"/>
            </a:endParaRPr>
          </a:p>
          <a:p>
            <a:pPr marL="0" indent="0">
              <a:buNone/>
            </a:pPr>
            <a:r>
              <a:rPr lang="zh-TW" altLang="en-US" sz="3300" dirty="0" smtClean="0">
                <a:latin typeface="+mj-ea"/>
                <a:ea typeface="+mj-ea"/>
              </a:rPr>
              <a:t>二、</a:t>
            </a:r>
            <a:r>
              <a:rPr lang="zh-TW" altLang="en-US" sz="3300" dirty="0" smtClean="0">
                <a:solidFill>
                  <a:srgbClr val="C00000"/>
                </a:solidFill>
                <a:latin typeface="+mj-ea"/>
                <a:ea typeface="+mj-ea"/>
              </a:rPr>
              <a:t>已上（興）櫃公司變更面額為非</a:t>
            </a:r>
            <a:r>
              <a:rPr lang="en-US" altLang="zh-TW" sz="3300" dirty="0" smtClean="0">
                <a:solidFill>
                  <a:srgbClr val="C00000"/>
                </a:solidFill>
                <a:latin typeface="+mj-ea"/>
                <a:ea typeface="+mj-ea"/>
              </a:rPr>
              <a:t>10</a:t>
            </a:r>
            <a:r>
              <a:rPr lang="zh-TW" altLang="en-US" sz="3300" dirty="0" smtClean="0">
                <a:solidFill>
                  <a:srgbClr val="C00000"/>
                </a:solidFill>
                <a:latin typeface="+mj-ea"/>
                <a:ea typeface="+mj-ea"/>
              </a:rPr>
              <a:t>元</a:t>
            </a:r>
            <a:endParaRPr lang="en-US" altLang="zh-TW" sz="3300" dirty="0" smtClean="0">
              <a:solidFill>
                <a:srgbClr val="C00000"/>
              </a:solidFill>
              <a:latin typeface="+mj-ea"/>
              <a:ea typeface="+mj-ea"/>
            </a:endParaRPr>
          </a:p>
          <a:p>
            <a:pPr marL="0" indent="0">
              <a:buNone/>
            </a:pPr>
            <a:r>
              <a:rPr lang="en-US" altLang="zh-TW" sz="3300" dirty="0" smtClean="0">
                <a:latin typeface="+mj-ea"/>
                <a:ea typeface="+mj-ea"/>
              </a:rPr>
              <a:t>1.</a:t>
            </a:r>
            <a:r>
              <a:rPr lang="zh-TW" altLang="en-US" sz="3300" dirty="0" smtClean="0">
                <a:latin typeface="+mj-ea"/>
                <a:ea typeface="+mj-ea"/>
              </a:rPr>
              <a:t>比照前開原則，原簡稱二個國字者較無影響，例如：</a:t>
            </a:r>
            <a:endParaRPr lang="en-US" altLang="zh-TW" sz="3300" dirty="0" smtClean="0">
              <a:latin typeface="+mj-ea"/>
              <a:ea typeface="+mj-ea"/>
            </a:endParaRPr>
          </a:p>
          <a:p>
            <a:pPr marL="0" indent="0">
              <a:buNone/>
            </a:pPr>
            <a:r>
              <a:rPr lang="zh-TW" altLang="en-US" sz="3300" dirty="0">
                <a:latin typeface="+mj-ea"/>
                <a:ea typeface="+mj-ea"/>
              </a:rPr>
              <a:t> </a:t>
            </a:r>
            <a:r>
              <a:rPr lang="zh-TW" altLang="en-US" sz="3300" dirty="0" smtClean="0">
                <a:latin typeface="+mj-ea"/>
                <a:ea typeface="+mj-ea"/>
              </a:rPr>
              <a:t> 「</a:t>
            </a:r>
            <a:r>
              <a:rPr lang="zh-TW" altLang="en-US" sz="3300" dirty="0">
                <a:latin typeface="+mj-ea"/>
                <a:ea typeface="+mj-ea"/>
              </a:rPr>
              <a:t>櫃買」變更為「*櫃買</a:t>
            </a:r>
            <a:r>
              <a:rPr lang="zh-TW" altLang="en-US" sz="3300" dirty="0" smtClean="0">
                <a:latin typeface="+mj-ea"/>
                <a:ea typeface="+mj-ea"/>
              </a:rPr>
              <a:t>」，因</a:t>
            </a:r>
            <a:r>
              <a:rPr lang="zh-TW" altLang="en-US" sz="3300" dirty="0">
                <a:latin typeface="+mj-ea"/>
                <a:ea typeface="+mj-ea"/>
              </a:rPr>
              <a:t>簡稱只能</a:t>
            </a:r>
            <a:r>
              <a:rPr lang="en-US" altLang="zh-TW" sz="3300" dirty="0">
                <a:latin typeface="+mj-ea"/>
                <a:ea typeface="+mj-ea"/>
              </a:rPr>
              <a:t>6</a:t>
            </a:r>
            <a:r>
              <a:rPr lang="zh-TW" altLang="en-US" sz="3300" dirty="0">
                <a:latin typeface="+mj-ea"/>
                <a:ea typeface="+mj-ea"/>
              </a:rPr>
              <a:t> </a:t>
            </a:r>
            <a:r>
              <a:rPr lang="en-US" altLang="zh-TW" sz="3300" dirty="0">
                <a:latin typeface="+mj-ea"/>
                <a:ea typeface="+mj-ea"/>
              </a:rPr>
              <a:t>byte(=3</a:t>
            </a:r>
            <a:r>
              <a:rPr lang="zh-TW" altLang="en-US" sz="3300" dirty="0" smtClean="0">
                <a:latin typeface="+mj-ea"/>
                <a:ea typeface="+mj-ea"/>
              </a:rPr>
              <a:t>個</a:t>
            </a:r>
            <a:endParaRPr lang="en-US" altLang="zh-TW" sz="3300" dirty="0" smtClean="0">
              <a:latin typeface="+mj-ea"/>
              <a:ea typeface="+mj-ea"/>
            </a:endParaRPr>
          </a:p>
          <a:p>
            <a:pPr marL="0" indent="0">
              <a:buNone/>
            </a:pPr>
            <a:r>
              <a:rPr lang="zh-TW" altLang="en-US" sz="3300" dirty="0">
                <a:latin typeface="+mj-ea"/>
                <a:ea typeface="+mj-ea"/>
              </a:rPr>
              <a:t> </a:t>
            </a:r>
            <a:r>
              <a:rPr lang="zh-TW" altLang="en-US" sz="3300" dirty="0" smtClean="0">
                <a:latin typeface="+mj-ea"/>
                <a:ea typeface="+mj-ea"/>
              </a:rPr>
              <a:t> 國</a:t>
            </a:r>
            <a:r>
              <a:rPr lang="zh-TW" altLang="en-US" sz="3300" dirty="0">
                <a:latin typeface="+mj-ea"/>
                <a:ea typeface="+mj-ea"/>
              </a:rPr>
              <a:t>字</a:t>
            </a:r>
            <a:r>
              <a:rPr lang="en-US" altLang="zh-TW" sz="3300" dirty="0">
                <a:latin typeface="+mj-ea"/>
                <a:ea typeface="+mj-ea"/>
              </a:rPr>
              <a:t>)</a:t>
            </a:r>
            <a:r>
              <a:rPr lang="zh-TW" altLang="en-US" sz="3300" dirty="0">
                <a:latin typeface="+mj-ea"/>
                <a:ea typeface="+mj-ea"/>
              </a:rPr>
              <a:t> </a:t>
            </a:r>
            <a:r>
              <a:rPr lang="zh-TW" altLang="en-US" sz="3300" dirty="0" smtClean="0">
                <a:latin typeface="+mj-ea"/>
                <a:ea typeface="+mj-ea"/>
              </a:rPr>
              <a:t>原簡稱三個國字者需要配合調整。例如：</a:t>
            </a:r>
            <a:endParaRPr lang="en-US" altLang="zh-TW" sz="3300" dirty="0" smtClean="0">
              <a:latin typeface="+mj-ea"/>
              <a:ea typeface="+mj-ea"/>
            </a:endParaRPr>
          </a:p>
          <a:p>
            <a:pPr marL="0" indent="0">
              <a:buNone/>
            </a:pPr>
            <a:r>
              <a:rPr lang="zh-TW" altLang="en-US" sz="3300" dirty="0">
                <a:latin typeface="+mj-ea"/>
                <a:ea typeface="+mj-ea"/>
              </a:rPr>
              <a:t> </a:t>
            </a:r>
            <a:r>
              <a:rPr lang="zh-TW" altLang="en-US" sz="3300" dirty="0" smtClean="0">
                <a:latin typeface="+mj-ea"/>
                <a:ea typeface="+mj-ea"/>
              </a:rPr>
              <a:t> 「</a:t>
            </a:r>
            <a:r>
              <a:rPr lang="zh-TW" altLang="en-US" sz="3300" dirty="0">
                <a:latin typeface="+mj-ea"/>
                <a:ea typeface="+mj-ea"/>
              </a:rPr>
              <a:t>台積電」變更為「*台積</a:t>
            </a:r>
            <a:r>
              <a:rPr lang="zh-TW" altLang="en-US" sz="3300" dirty="0" smtClean="0">
                <a:latin typeface="+mj-ea"/>
                <a:ea typeface="+mj-ea"/>
              </a:rPr>
              <a:t>」</a:t>
            </a:r>
            <a:endParaRPr lang="en-US" altLang="zh-TW" sz="3300" dirty="0">
              <a:latin typeface="+mj-ea"/>
              <a:ea typeface="+mj-ea"/>
            </a:endParaRPr>
          </a:p>
          <a:p>
            <a:pPr marL="514350" indent="-514350">
              <a:buClrTx/>
              <a:buSzPct val="100000"/>
              <a:buFont typeface="+mj-lt"/>
              <a:buAutoNum type="arabicPeriod" startAt="2"/>
            </a:pPr>
            <a:r>
              <a:rPr lang="zh-TW" altLang="en-US" sz="3300" dirty="0" smtClean="0">
                <a:solidFill>
                  <a:schemeClr val="tx1"/>
                </a:solidFill>
                <a:latin typeface="+mj-ea"/>
                <a:ea typeface="+mj-ea"/>
              </a:rPr>
              <a:t>比照</a:t>
            </a:r>
            <a:r>
              <a:rPr lang="zh-TW" altLang="en-US" sz="3300" dirty="0">
                <a:solidFill>
                  <a:schemeClr val="tx1"/>
                </a:solidFill>
                <a:latin typeface="+mj-ea"/>
                <a:ea typeface="+mj-ea"/>
              </a:rPr>
              <a:t>減資</a:t>
            </a:r>
            <a:r>
              <a:rPr lang="zh-TW" altLang="en-US" sz="3300" dirty="0" smtClean="0">
                <a:solidFill>
                  <a:schemeClr val="tx1"/>
                </a:solidFill>
                <a:latin typeface="+mj-ea"/>
                <a:ea typeface="+mj-ea"/>
              </a:rPr>
              <a:t>作業：</a:t>
            </a:r>
            <a:endParaRPr lang="en-US" altLang="zh-TW" sz="3300" dirty="0" smtClean="0">
              <a:solidFill>
                <a:schemeClr val="tx1"/>
              </a:solidFill>
              <a:latin typeface="+mj-ea"/>
              <a:ea typeface="+mj-ea"/>
            </a:endParaRPr>
          </a:p>
          <a:p>
            <a:pPr marL="274320" lvl="1" indent="0">
              <a:buClrTx/>
              <a:buSzPct val="100000"/>
              <a:buNone/>
            </a:pPr>
            <a:r>
              <a:rPr lang="zh-TW" altLang="en-US" sz="3300" dirty="0" smtClean="0">
                <a:solidFill>
                  <a:schemeClr val="tx1"/>
                </a:solidFill>
                <a:latin typeface="+mj-ea"/>
                <a:ea typeface="+mj-ea"/>
              </a:rPr>
              <a:t> 停止交易</a:t>
            </a:r>
            <a:r>
              <a:rPr lang="en-US" altLang="zh-TW" sz="3300" dirty="0" smtClean="0">
                <a:solidFill>
                  <a:schemeClr val="tx1"/>
                </a:solidFill>
                <a:latin typeface="+mj-ea"/>
                <a:ea typeface="+mj-ea"/>
              </a:rPr>
              <a:t>/</a:t>
            </a:r>
            <a:r>
              <a:rPr lang="zh-TW" altLang="en-US" sz="3300" dirty="0" smtClean="0">
                <a:solidFill>
                  <a:schemeClr val="tx1"/>
                </a:solidFill>
                <a:latin typeface="+mj-ea"/>
                <a:ea typeface="+mj-ea"/>
              </a:rPr>
              <a:t>過戶</a:t>
            </a:r>
            <a:r>
              <a:rPr lang="en-US" altLang="zh-TW" sz="3300" dirty="0" smtClean="0">
                <a:solidFill>
                  <a:schemeClr val="tx1"/>
                </a:solidFill>
                <a:latin typeface="+mj-ea"/>
                <a:ea typeface="+mj-ea"/>
              </a:rPr>
              <a:t>→</a:t>
            </a:r>
            <a:r>
              <a:rPr lang="zh-TW" altLang="en-US" sz="3300" dirty="0" smtClean="0">
                <a:solidFill>
                  <a:srgbClr val="C00000"/>
                </a:solidFill>
                <a:latin typeface="+mj-ea"/>
                <a:ea typeface="+mj-ea"/>
              </a:rPr>
              <a:t>（</a:t>
            </a:r>
            <a:r>
              <a:rPr lang="zh-TW" altLang="en-US" sz="3300" u="sng" dirty="0" smtClean="0">
                <a:solidFill>
                  <a:srgbClr val="C00000"/>
                </a:solidFill>
                <a:latin typeface="+mj-ea"/>
                <a:ea typeface="+mj-ea"/>
              </a:rPr>
              <a:t>換發新股</a:t>
            </a:r>
            <a:r>
              <a:rPr lang="en-US" altLang="zh-TW" sz="3300" u="sng" dirty="0" smtClean="0">
                <a:solidFill>
                  <a:srgbClr val="C00000"/>
                </a:solidFill>
                <a:latin typeface="+mj-ea"/>
                <a:ea typeface="+mj-ea"/>
              </a:rPr>
              <a:t>+</a:t>
            </a:r>
            <a:r>
              <a:rPr lang="zh-TW" altLang="en-US" sz="3300" u="sng" dirty="0" smtClean="0">
                <a:solidFill>
                  <a:srgbClr val="C00000"/>
                </a:solidFill>
                <a:latin typeface="+mj-ea"/>
                <a:ea typeface="+mj-ea"/>
              </a:rPr>
              <a:t>變更簡稱</a:t>
            </a:r>
            <a:r>
              <a:rPr lang="zh-TW" altLang="en-US" sz="3300" dirty="0" smtClean="0">
                <a:solidFill>
                  <a:srgbClr val="C00000"/>
                </a:solidFill>
                <a:latin typeface="+mj-ea"/>
                <a:ea typeface="+mj-ea"/>
              </a:rPr>
              <a:t>）</a:t>
            </a:r>
            <a:r>
              <a:rPr lang="en-US" altLang="zh-TW" sz="3300" dirty="0" smtClean="0">
                <a:solidFill>
                  <a:schemeClr val="tx1"/>
                </a:solidFill>
                <a:latin typeface="+mj-ea"/>
                <a:ea typeface="+mj-ea"/>
              </a:rPr>
              <a:t>→</a:t>
            </a:r>
            <a:r>
              <a:rPr lang="zh-TW" altLang="en-US" sz="3300" dirty="0" smtClean="0">
                <a:solidFill>
                  <a:schemeClr val="tx1"/>
                </a:solidFill>
                <a:latin typeface="+mj-ea"/>
                <a:ea typeface="+mj-ea"/>
              </a:rPr>
              <a:t>新股掛牌</a:t>
            </a:r>
            <a:endParaRPr lang="en-US" altLang="zh-TW" sz="3300" dirty="0" smtClean="0">
              <a:solidFill>
                <a:schemeClr val="tx1"/>
              </a:solidFill>
              <a:latin typeface="+mj-ea"/>
              <a:ea typeface="+mj-ea"/>
            </a:endParaRPr>
          </a:p>
          <a:p>
            <a:pPr marL="457200" indent="-457200">
              <a:buClrTx/>
              <a:buSzPct val="100000"/>
              <a:buFont typeface="+mj-lt"/>
              <a:buAutoNum type="arabicPeriod" startAt="2"/>
            </a:pPr>
            <a:r>
              <a:rPr lang="zh-TW" altLang="en-US" sz="3300" dirty="0" smtClean="0">
                <a:solidFill>
                  <a:schemeClr val="tx1"/>
                </a:solidFill>
                <a:latin typeface="+mj-ea"/>
                <a:ea typeface="+mj-ea"/>
              </a:rPr>
              <a:t>比照</a:t>
            </a:r>
            <a:r>
              <a:rPr lang="zh-TW" altLang="en-US" sz="3300" dirty="0">
                <a:solidFill>
                  <a:schemeClr val="tx1"/>
                </a:solidFill>
                <a:latin typeface="+mj-ea"/>
                <a:ea typeface="+mj-ea"/>
              </a:rPr>
              <a:t>更名</a:t>
            </a:r>
            <a:r>
              <a:rPr lang="zh-TW" altLang="en-US" sz="3300" dirty="0" smtClean="0">
                <a:solidFill>
                  <a:schemeClr val="tx1"/>
                </a:solidFill>
                <a:latin typeface="+mj-ea"/>
                <a:ea typeface="+mj-ea"/>
              </a:rPr>
              <a:t>作業連續一段期間</a:t>
            </a:r>
            <a:r>
              <a:rPr lang="zh-TW" altLang="en-US" sz="3300" dirty="0" smtClean="0">
                <a:solidFill>
                  <a:srgbClr val="C00000"/>
                </a:solidFill>
                <a:latin typeface="+mj-ea"/>
                <a:ea typeface="+mj-ea"/>
              </a:rPr>
              <a:t>逐日發佈重訊公告</a:t>
            </a:r>
            <a:r>
              <a:rPr lang="zh-TW" altLang="en-US" sz="3300" b="1" u="sng" dirty="0" smtClean="0">
                <a:solidFill>
                  <a:srgbClr val="C00000"/>
                </a:solidFill>
                <a:latin typeface="+mj-ea"/>
                <a:ea typeface="+mj-ea"/>
              </a:rPr>
              <a:t>面額與簡稱變更之情事</a:t>
            </a:r>
            <a:endParaRPr lang="en-US" altLang="zh-TW" sz="3300" b="1" u="sng" dirty="0">
              <a:solidFill>
                <a:srgbClr val="C00000"/>
              </a:solidFill>
              <a:latin typeface="+mj-ea"/>
              <a:ea typeface="+mj-ea"/>
            </a:endParaRPr>
          </a:p>
        </p:txBody>
      </p:sp>
      <p:sp>
        <p:nvSpPr>
          <p:cNvPr id="4" name="投影片編號版面配置區 3"/>
          <p:cNvSpPr>
            <a:spLocks noGrp="1"/>
          </p:cNvSpPr>
          <p:nvPr>
            <p:ph type="sldNum" sz="quarter" idx="12"/>
          </p:nvPr>
        </p:nvSpPr>
        <p:spPr/>
        <p:txBody>
          <a:bodyPr/>
          <a:lstStyle/>
          <a:p>
            <a:pPr>
              <a:defRPr/>
            </a:pPr>
            <a:fld id="{DA843CCF-395D-4592-A44F-E0B2C97BB9F6}" type="slidenum">
              <a:rPr lang="en-US" altLang="zh-TW" smtClean="0"/>
              <a:pPr>
                <a:defRPr/>
              </a:pPr>
              <a:t>6</a:t>
            </a:fld>
            <a:endParaRPr lang="en-US" altLang="zh-TW"/>
          </a:p>
        </p:txBody>
      </p:sp>
    </p:spTree>
    <p:extLst>
      <p:ext uri="{BB962C8B-B14F-4D97-AF65-F5344CB8AC3E}">
        <p14:creationId xmlns:p14="http://schemas.microsoft.com/office/powerpoint/2010/main" val="38271724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400" b="1" dirty="0">
                <a:solidFill>
                  <a:srgbClr val="003399"/>
                </a:solidFill>
                <a:latin typeface="+mj-ea"/>
              </a:rPr>
              <a:t>提醒注意事項</a:t>
            </a:r>
            <a:endParaRPr lang="zh-TW" altLang="en-US" sz="4400" dirty="0"/>
          </a:p>
        </p:txBody>
      </p:sp>
      <p:sp>
        <p:nvSpPr>
          <p:cNvPr id="3" name="內容版面配置區 2"/>
          <p:cNvSpPr>
            <a:spLocks noGrp="1"/>
          </p:cNvSpPr>
          <p:nvPr>
            <p:ph sz="quarter" idx="1"/>
          </p:nvPr>
        </p:nvSpPr>
        <p:spPr>
          <a:xfrm>
            <a:off x="344488" y="1196752"/>
            <a:ext cx="9361040" cy="5400600"/>
          </a:xfrm>
        </p:spPr>
        <p:txBody>
          <a:bodyPr>
            <a:normAutofit/>
          </a:bodyPr>
          <a:lstStyle/>
          <a:p>
            <a:r>
              <a:rPr lang="zh-TW" altLang="en-US" sz="2800" b="1" dirty="0" smtClean="0">
                <a:solidFill>
                  <a:srgbClr val="003399"/>
                </a:solidFill>
                <a:latin typeface="+mj-ea"/>
                <a:ea typeface="+mj-ea"/>
                <a:cs typeface="+mj-cs"/>
              </a:rPr>
              <a:t>輔導規劃</a:t>
            </a:r>
            <a:endParaRPr lang="en-US" altLang="zh-TW" sz="2800" b="1" dirty="0" smtClean="0">
              <a:solidFill>
                <a:srgbClr val="003399"/>
              </a:solidFill>
              <a:latin typeface="+mj-ea"/>
              <a:ea typeface="+mj-ea"/>
              <a:cs typeface="+mj-cs"/>
            </a:endParaRPr>
          </a:p>
          <a:p>
            <a:pPr lvl="1" algn="just">
              <a:spcAft>
                <a:spcPts val="50"/>
              </a:spcAft>
              <a:buFont typeface="Wingdings" panose="05000000000000000000" pitchFamily="2" charset="2"/>
              <a:buChar char="n"/>
              <a:defRPr/>
            </a:pPr>
            <a:r>
              <a:rPr lang="zh-TW" altLang="en-US" sz="2400" dirty="0" smtClean="0">
                <a:solidFill>
                  <a:srgbClr val="003399"/>
                </a:solidFill>
                <a:latin typeface="+mj-ea"/>
                <a:ea typeface="+mj-ea"/>
              </a:rPr>
              <a:t>生技</a:t>
            </a:r>
            <a:r>
              <a:rPr lang="zh-TW" altLang="en-US" sz="2400" dirty="0">
                <a:solidFill>
                  <a:srgbClr val="003399"/>
                </a:solidFill>
                <a:latin typeface="+mj-ea"/>
                <a:ea typeface="+mj-ea"/>
              </a:rPr>
              <a:t>醫療產業公司以科技事業身分申請上櫃時，應檢附未來五年度簡式預估損益</a:t>
            </a:r>
            <a:r>
              <a:rPr lang="zh-TW" altLang="en-US" sz="2400" dirty="0" smtClean="0">
                <a:solidFill>
                  <a:srgbClr val="003399"/>
                </a:solidFill>
                <a:latin typeface="+mj-ea"/>
                <a:ea typeface="+mj-ea"/>
              </a:rPr>
              <a:t>表</a:t>
            </a:r>
            <a:endParaRPr lang="en-US" altLang="zh-TW" sz="2400" dirty="0">
              <a:solidFill>
                <a:srgbClr val="003399"/>
              </a:solidFill>
              <a:latin typeface="+mj-ea"/>
              <a:ea typeface="+mj-ea"/>
            </a:endParaRPr>
          </a:p>
          <a:p>
            <a:pPr lvl="1" algn="just">
              <a:spcAft>
                <a:spcPts val="50"/>
              </a:spcAft>
              <a:buFont typeface="Wingdings" panose="05000000000000000000" pitchFamily="2" charset="2"/>
              <a:buChar char="n"/>
              <a:defRPr/>
            </a:pPr>
            <a:r>
              <a:rPr lang="zh-TW" altLang="en-US" sz="2400" dirty="0" smtClean="0">
                <a:solidFill>
                  <a:srgbClr val="003399"/>
                </a:solidFill>
                <a:latin typeface="+mj-ea"/>
                <a:ea typeface="+mj-ea"/>
              </a:rPr>
              <a:t>預估</a:t>
            </a:r>
            <a:r>
              <a:rPr lang="en-US" altLang="zh-TW" sz="2400" dirty="0" smtClean="0">
                <a:solidFill>
                  <a:srgbClr val="003399"/>
                </a:solidFill>
                <a:latin typeface="+mj-ea"/>
                <a:ea typeface="+mj-ea"/>
              </a:rPr>
              <a:t>IPO</a:t>
            </a:r>
            <a:r>
              <a:rPr lang="zh-TW" altLang="en-US" sz="2400" dirty="0" smtClean="0">
                <a:solidFill>
                  <a:srgbClr val="003399"/>
                </a:solidFill>
                <a:latin typeface="+mj-ea"/>
                <a:ea typeface="+mj-ea"/>
              </a:rPr>
              <a:t>承銷</a:t>
            </a:r>
            <a:r>
              <a:rPr lang="zh-TW" altLang="en-US" sz="2400" dirty="0">
                <a:solidFill>
                  <a:srgbClr val="003399"/>
                </a:solidFill>
                <a:latin typeface="+mj-ea"/>
                <a:ea typeface="+mj-ea"/>
              </a:rPr>
              <a:t>股</a:t>
            </a:r>
            <a:r>
              <a:rPr lang="zh-TW" altLang="en-US" sz="2400" dirty="0" smtClean="0">
                <a:solidFill>
                  <a:srgbClr val="003399"/>
                </a:solidFill>
                <a:latin typeface="+mj-ea"/>
                <a:ea typeface="+mj-ea"/>
              </a:rPr>
              <a:t>數時，應注意掛牌前可能增加之股份，例如</a:t>
            </a:r>
            <a:r>
              <a:rPr lang="en-US" altLang="zh-TW" sz="2400" dirty="0" smtClean="0">
                <a:solidFill>
                  <a:srgbClr val="003399"/>
                </a:solidFill>
                <a:latin typeface="+mj-ea"/>
                <a:ea typeface="+mj-ea"/>
              </a:rPr>
              <a:t>:</a:t>
            </a:r>
            <a:r>
              <a:rPr lang="zh-TW" altLang="en-US" sz="2400" dirty="0" smtClean="0">
                <a:solidFill>
                  <a:srgbClr val="003399"/>
                </a:solidFill>
                <a:latin typeface="+mj-ea"/>
                <a:ea typeface="+mj-ea"/>
              </a:rPr>
              <a:t>可轉換公司債轉換股份、認股權行使增加股份等</a:t>
            </a:r>
            <a:endParaRPr lang="en-US" altLang="zh-TW" sz="2400" dirty="0" smtClean="0">
              <a:solidFill>
                <a:srgbClr val="003399"/>
              </a:solidFill>
              <a:latin typeface="+mj-ea"/>
              <a:ea typeface="+mj-ea"/>
            </a:endParaRPr>
          </a:p>
          <a:p>
            <a:pPr lvl="1" algn="just">
              <a:spcAft>
                <a:spcPts val="50"/>
              </a:spcAft>
              <a:buFont typeface="Wingdings" panose="05000000000000000000" pitchFamily="2" charset="2"/>
              <a:buChar char="n"/>
              <a:defRPr/>
            </a:pPr>
            <a:r>
              <a:rPr lang="zh-TW" altLang="en-US" sz="2400" dirty="0" smtClean="0">
                <a:solidFill>
                  <a:srgbClr val="003399"/>
                </a:solidFill>
                <a:latin typeface="+mj-ea"/>
                <a:ea typeface="+mj-ea"/>
              </a:rPr>
              <a:t>規劃</a:t>
            </a:r>
            <a:r>
              <a:rPr lang="en-US" altLang="zh-TW" sz="2400" dirty="0">
                <a:solidFill>
                  <a:srgbClr val="003399"/>
                </a:solidFill>
                <a:latin typeface="+mj-ea"/>
                <a:ea typeface="+mj-ea"/>
              </a:rPr>
              <a:t>IPO</a:t>
            </a:r>
            <a:r>
              <a:rPr lang="zh-TW" altLang="en-US" sz="2400" dirty="0">
                <a:solidFill>
                  <a:srgbClr val="003399"/>
                </a:solidFill>
                <a:latin typeface="+mj-ea"/>
                <a:ea typeface="+mj-ea"/>
              </a:rPr>
              <a:t>時程與客戶之溝通 </a:t>
            </a:r>
            <a:r>
              <a:rPr lang="en-US" altLang="zh-TW" sz="2400" dirty="0">
                <a:solidFill>
                  <a:srgbClr val="003399"/>
                </a:solidFill>
                <a:latin typeface="+mj-ea"/>
                <a:ea typeface="+mj-ea"/>
              </a:rPr>
              <a:t>ex.</a:t>
            </a:r>
            <a:r>
              <a:rPr lang="zh-TW" altLang="en-US" sz="2400" dirty="0">
                <a:solidFill>
                  <a:srgbClr val="003399"/>
                </a:solidFill>
                <a:latin typeface="+mj-ea"/>
                <a:ea typeface="+mj-ea"/>
              </a:rPr>
              <a:t>送件</a:t>
            </a:r>
            <a:r>
              <a:rPr lang="zh-TW" altLang="en-US" sz="2400" dirty="0" smtClean="0">
                <a:solidFill>
                  <a:srgbClr val="003399"/>
                </a:solidFill>
                <a:latin typeface="+mj-ea"/>
                <a:ea typeface="+mj-ea"/>
              </a:rPr>
              <a:t>前遷廠致環評尚未取得無法如期送件</a:t>
            </a:r>
            <a:endParaRPr lang="en-US" altLang="zh-TW" sz="2400" dirty="0" smtClean="0">
              <a:solidFill>
                <a:srgbClr val="003399"/>
              </a:solidFill>
              <a:latin typeface="+mj-ea"/>
              <a:ea typeface="+mj-ea"/>
            </a:endParaRPr>
          </a:p>
          <a:p>
            <a:pPr lvl="1" algn="just">
              <a:spcAft>
                <a:spcPts val="50"/>
              </a:spcAft>
              <a:buFont typeface="Wingdings" panose="05000000000000000000" pitchFamily="2" charset="2"/>
              <a:buChar char="n"/>
              <a:defRPr/>
            </a:pPr>
            <a:endParaRPr lang="en-US" altLang="zh-TW" sz="2400" dirty="0">
              <a:solidFill>
                <a:srgbClr val="003399"/>
              </a:solidFill>
              <a:latin typeface="+mj-ea"/>
              <a:ea typeface="+mj-ea"/>
            </a:endParaRPr>
          </a:p>
          <a:p>
            <a:pPr marL="274320" lvl="1" indent="0" algn="just">
              <a:spcAft>
                <a:spcPts val="50"/>
              </a:spcAft>
              <a:buNone/>
              <a:defRPr/>
            </a:pPr>
            <a:endParaRPr lang="en-US" altLang="zh-TW" sz="2500" b="1" dirty="0" smtClean="0">
              <a:solidFill>
                <a:srgbClr val="003399"/>
              </a:solidFill>
              <a:latin typeface="+mj-ea"/>
              <a:ea typeface="+mj-ea"/>
              <a:cs typeface="+mj-cs"/>
            </a:endParaRPr>
          </a:p>
          <a:p>
            <a:endParaRPr lang="zh-TW" altLang="en-US" dirty="0"/>
          </a:p>
        </p:txBody>
      </p:sp>
      <p:sp>
        <p:nvSpPr>
          <p:cNvPr id="4" name="投影片編號版面配置區 3"/>
          <p:cNvSpPr>
            <a:spLocks noGrp="1"/>
          </p:cNvSpPr>
          <p:nvPr>
            <p:ph type="sldNum" sz="quarter" idx="12"/>
          </p:nvPr>
        </p:nvSpPr>
        <p:spPr/>
        <p:txBody>
          <a:bodyPr/>
          <a:lstStyle/>
          <a:p>
            <a:pPr>
              <a:defRPr/>
            </a:pPr>
            <a:fld id="{DA843CCF-395D-4592-A44F-E0B2C97BB9F6}" type="slidenum">
              <a:rPr lang="en-US" altLang="zh-TW" smtClean="0"/>
              <a:pPr>
                <a:defRPr/>
              </a:pPr>
              <a:t>7</a:t>
            </a:fld>
            <a:endParaRPr lang="en-US" altLang="zh-TW"/>
          </a:p>
        </p:txBody>
      </p:sp>
    </p:spTree>
    <p:extLst>
      <p:ext uri="{BB962C8B-B14F-4D97-AF65-F5344CB8AC3E}">
        <p14:creationId xmlns:p14="http://schemas.microsoft.com/office/powerpoint/2010/main" val="8286198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400" b="1" dirty="0">
                <a:solidFill>
                  <a:srgbClr val="003399"/>
                </a:solidFill>
                <a:latin typeface="+mj-ea"/>
              </a:rPr>
              <a:t>提醒</a:t>
            </a:r>
            <a:r>
              <a:rPr lang="zh-TW" altLang="en-US" sz="4400" b="1" dirty="0" smtClean="0">
                <a:solidFill>
                  <a:srgbClr val="003399"/>
                </a:solidFill>
                <a:latin typeface="+mj-ea"/>
              </a:rPr>
              <a:t>注意事項</a:t>
            </a:r>
            <a:r>
              <a:rPr lang="en-US" altLang="zh-TW" sz="4400" b="1" dirty="0">
                <a:solidFill>
                  <a:srgbClr val="003399"/>
                </a:solidFill>
                <a:latin typeface="+mj-ea"/>
              </a:rPr>
              <a:t>(</a:t>
            </a:r>
            <a:r>
              <a:rPr lang="zh-TW" altLang="en-US" sz="4400" b="1" dirty="0">
                <a:solidFill>
                  <a:srgbClr val="003399"/>
                </a:solidFill>
                <a:latin typeface="+mj-ea"/>
              </a:rPr>
              <a:t>續</a:t>
            </a:r>
            <a:r>
              <a:rPr lang="en-US" altLang="zh-TW" sz="4400" b="1" dirty="0">
                <a:solidFill>
                  <a:srgbClr val="003399"/>
                </a:solidFill>
                <a:latin typeface="+mj-ea"/>
              </a:rPr>
              <a:t>)</a:t>
            </a:r>
            <a:endParaRPr lang="zh-TW" altLang="en-US" sz="4400" dirty="0"/>
          </a:p>
        </p:txBody>
      </p:sp>
      <p:sp>
        <p:nvSpPr>
          <p:cNvPr id="3" name="內容版面配置區 2"/>
          <p:cNvSpPr>
            <a:spLocks noGrp="1"/>
          </p:cNvSpPr>
          <p:nvPr>
            <p:ph sz="quarter" idx="1"/>
          </p:nvPr>
        </p:nvSpPr>
        <p:spPr>
          <a:xfrm>
            <a:off x="344488" y="1196752"/>
            <a:ext cx="9361040" cy="5400600"/>
          </a:xfrm>
        </p:spPr>
        <p:txBody>
          <a:bodyPr>
            <a:normAutofit lnSpcReduction="10000"/>
          </a:bodyPr>
          <a:lstStyle/>
          <a:p>
            <a:r>
              <a:rPr lang="zh-TW" altLang="en-US" sz="3000" b="1" dirty="0" smtClean="0">
                <a:solidFill>
                  <a:srgbClr val="003399"/>
                </a:solidFill>
                <a:latin typeface="+mj-ea"/>
                <a:ea typeface="+mj-ea"/>
                <a:cs typeface="+mj-cs"/>
              </a:rPr>
              <a:t>實際輔導及</a:t>
            </a:r>
            <a:r>
              <a:rPr lang="zh-TW" altLang="en-US" sz="3000" b="1" dirty="0">
                <a:solidFill>
                  <a:srgbClr val="003399"/>
                </a:solidFill>
                <a:latin typeface="+mj-ea"/>
                <a:ea typeface="+mj-ea"/>
                <a:cs typeface="+mj-cs"/>
              </a:rPr>
              <a:t>申報財檢</a:t>
            </a:r>
            <a:r>
              <a:rPr lang="zh-TW" altLang="en-US" sz="3000" b="1" dirty="0" smtClean="0">
                <a:solidFill>
                  <a:srgbClr val="003399"/>
                </a:solidFill>
                <a:latin typeface="+mj-ea"/>
                <a:ea typeface="+mj-ea"/>
                <a:cs typeface="+mj-cs"/>
              </a:rPr>
              <a:t>表</a:t>
            </a:r>
            <a:endParaRPr lang="en-US" altLang="zh-TW" sz="3000" b="1" dirty="0" smtClean="0">
              <a:solidFill>
                <a:srgbClr val="003399"/>
              </a:solidFill>
              <a:latin typeface="+mj-ea"/>
              <a:ea typeface="+mj-ea"/>
              <a:cs typeface="+mj-cs"/>
            </a:endParaRPr>
          </a:p>
          <a:p>
            <a:pPr lvl="1" algn="just">
              <a:buFont typeface="Wingdings" panose="05000000000000000000" pitchFamily="2" charset="2"/>
              <a:buChar char="n"/>
            </a:pPr>
            <a:r>
              <a:rPr lang="zh-TW" altLang="en-US" sz="2600" dirty="0" smtClean="0">
                <a:solidFill>
                  <a:srgbClr val="003399"/>
                </a:solidFill>
                <a:latin typeface="+mj-ea"/>
                <a:ea typeface="+mj-ea"/>
              </a:rPr>
              <a:t>抽</a:t>
            </a:r>
            <a:r>
              <a:rPr lang="zh-TW" altLang="en-US" sz="2600" dirty="0">
                <a:solidFill>
                  <a:srgbClr val="003399"/>
                </a:solidFill>
                <a:latin typeface="+mj-ea"/>
                <a:ea typeface="+mj-ea"/>
              </a:rPr>
              <a:t>核比率 </a:t>
            </a:r>
            <a:r>
              <a:rPr lang="en-US" altLang="zh-TW" sz="2600" dirty="0">
                <a:solidFill>
                  <a:srgbClr val="003399"/>
                </a:solidFill>
                <a:latin typeface="+mj-ea"/>
                <a:ea typeface="+mj-ea"/>
              </a:rPr>
              <a:t>vs.</a:t>
            </a:r>
            <a:r>
              <a:rPr lang="zh-TW" altLang="en-US" sz="2600" dirty="0">
                <a:solidFill>
                  <a:srgbClr val="003399"/>
                </a:solidFill>
                <a:latin typeface="+mj-ea"/>
                <a:ea typeface="+mj-ea"/>
              </a:rPr>
              <a:t>替代查核程序</a:t>
            </a:r>
            <a:endParaRPr lang="en-US" altLang="zh-TW" sz="2600" dirty="0">
              <a:solidFill>
                <a:srgbClr val="003399"/>
              </a:solidFill>
              <a:latin typeface="+mj-ea"/>
              <a:ea typeface="+mj-ea"/>
            </a:endParaRPr>
          </a:p>
          <a:p>
            <a:pPr lvl="1" algn="just">
              <a:spcAft>
                <a:spcPts val="50"/>
              </a:spcAft>
              <a:buFont typeface="Wingdings" panose="05000000000000000000" pitchFamily="2" charset="2"/>
              <a:buChar char="n"/>
              <a:defRPr/>
            </a:pPr>
            <a:r>
              <a:rPr lang="zh-TW" altLang="en-US" sz="2600" dirty="0" smtClean="0">
                <a:solidFill>
                  <a:srgbClr val="003399"/>
                </a:solidFill>
                <a:latin typeface="+mj-ea"/>
                <a:ea typeface="+mj-ea"/>
              </a:rPr>
              <a:t>應</a:t>
            </a:r>
            <a:r>
              <a:rPr lang="zh-TW" altLang="en-US" sz="2600" dirty="0">
                <a:solidFill>
                  <a:srgbClr val="003399"/>
                </a:solidFill>
                <a:latin typeface="+mj-ea"/>
                <a:ea typeface="+mj-ea"/>
              </a:rPr>
              <a:t>善盡輔導責任，檢視受輔導公司之財務報告或公開說明書中揭露資訊之正確性及允當性。</a:t>
            </a:r>
            <a:r>
              <a:rPr lang="en-US" altLang="zh-TW" sz="2600" dirty="0">
                <a:solidFill>
                  <a:srgbClr val="003399"/>
                </a:solidFill>
                <a:latin typeface="+mj-ea"/>
                <a:ea typeface="+mj-ea"/>
              </a:rPr>
              <a:t>(</a:t>
            </a:r>
            <a:r>
              <a:rPr lang="zh-TW" altLang="en-US" sz="2600" dirty="0">
                <a:solidFill>
                  <a:srgbClr val="003399"/>
                </a:solidFill>
                <a:latin typeface="+mj-ea"/>
                <a:ea typeface="+mj-ea"/>
              </a:rPr>
              <a:t>包括重要合約權利義務、內外銷比重等</a:t>
            </a:r>
            <a:r>
              <a:rPr lang="en-US" altLang="zh-TW" sz="2600" dirty="0">
                <a:solidFill>
                  <a:srgbClr val="003399"/>
                </a:solidFill>
                <a:latin typeface="+mj-ea"/>
                <a:ea typeface="+mj-ea"/>
              </a:rPr>
              <a:t>)</a:t>
            </a:r>
          </a:p>
          <a:p>
            <a:pPr lvl="1" algn="just">
              <a:spcAft>
                <a:spcPts val="50"/>
              </a:spcAft>
              <a:buFont typeface="Wingdings" panose="05000000000000000000" pitchFamily="2" charset="2"/>
              <a:buChar char="n"/>
              <a:defRPr/>
            </a:pPr>
            <a:r>
              <a:rPr lang="zh-TW" altLang="en-US" sz="2600" dirty="0" smtClean="0">
                <a:solidFill>
                  <a:srgbClr val="003399"/>
                </a:solidFill>
                <a:latin typeface="+mj-ea"/>
                <a:ea typeface="+mj-ea"/>
              </a:rPr>
              <a:t>基本</a:t>
            </a:r>
            <a:r>
              <a:rPr lang="zh-TW" altLang="en-US" sz="2600" dirty="0">
                <a:solidFill>
                  <a:srgbClr val="003399"/>
                </a:solidFill>
                <a:latin typeface="+mj-ea"/>
                <a:ea typeface="+mj-ea"/>
              </a:rPr>
              <a:t>檢查一定作 </a:t>
            </a:r>
            <a:r>
              <a:rPr lang="en-US" altLang="zh-TW" sz="2600" dirty="0">
                <a:solidFill>
                  <a:srgbClr val="003399"/>
                </a:solidFill>
                <a:latin typeface="+mj-ea"/>
                <a:ea typeface="+mj-ea"/>
              </a:rPr>
              <a:t>ex.</a:t>
            </a:r>
            <a:r>
              <a:rPr lang="zh-TW" altLang="en-US" sz="2600" dirty="0">
                <a:solidFill>
                  <a:srgbClr val="003399"/>
                </a:solidFill>
                <a:latin typeface="+mj-ea"/>
                <a:ea typeface="+mj-ea"/>
              </a:rPr>
              <a:t>董監持股</a:t>
            </a:r>
            <a:r>
              <a:rPr lang="en-US" altLang="zh-TW" sz="2600" dirty="0">
                <a:solidFill>
                  <a:srgbClr val="003399"/>
                </a:solidFill>
                <a:latin typeface="+mj-ea"/>
                <a:ea typeface="+mj-ea"/>
              </a:rPr>
              <a:t>%</a:t>
            </a:r>
            <a:r>
              <a:rPr lang="zh-TW" altLang="en-US" sz="2600" dirty="0">
                <a:solidFill>
                  <a:srgbClr val="003399"/>
                </a:solidFill>
                <a:latin typeface="+mj-ea"/>
                <a:ea typeface="+mj-ea"/>
              </a:rPr>
              <a:t>、轉讓超過</a:t>
            </a:r>
            <a:r>
              <a:rPr lang="en-US" altLang="zh-TW" sz="2600" dirty="0">
                <a:solidFill>
                  <a:srgbClr val="003399"/>
                </a:solidFill>
                <a:latin typeface="+mj-ea"/>
                <a:ea typeface="+mj-ea"/>
              </a:rPr>
              <a:t>1/2</a:t>
            </a:r>
            <a:r>
              <a:rPr lang="zh-TW" altLang="en-US" sz="2600" dirty="0">
                <a:solidFill>
                  <a:srgbClr val="003399"/>
                </a:solidFill>
                <a:latin typeface="+mj-ea"/>
                <a:ea typeface="+mj-ea"/>
              </a:rPr>
              <a:t>按月財檢表應確實評估</a:t>
            </a:r>
            <a:endParaRPr lang="en-US" altLang="zh-TW" sz="2600" dirty="0">
              <a:solidFill>
                <a:srgbClr val="003399"/>
              </a:solidFill>
              <a:latin typeface="+mj-ea"/>
              <a:ea typeface="+mj-ea"/>
            </a:endParaRPr>
          </a:p>
          <a:p>
            <a:pPr>
              <a:spcAft>
                <a:spcPts val="50"/>
              </a:spcAft>
              <a:defRPr/>
            </a:pPr>
            <a:r>
              <a:rPr lang="zh-TW" altLang="en-US" sz="3000" b="1" dirty="0">
                <a:solidFill>
                  <a:srgbClr val="003399"/>
                </a:solidFill>
                <a:latin typeface="+mj-ea"/>
                <a:ea typeface="+mj-ea"/>
                <a:cs typeface="+mj-cs"/>
              </a:rPr>
              <a:t>評估報告</a:t>
            </a:r>
            <a:endParaRPr lang="en-US" altLang="zh-TW" sz="3000" b="1" dirty="0">
              <a:solidFill>
                <a:srgbClr val="003399"/>
              </a:solidFill>
              <a:latin typeface="+mj-ea"/>
              <a:ea typeface="+mj-ea"/>
              <a:cs typeface="+mj-cs"/>
            </a:endParaRPr>
          </a:p>
          <a:p>
            <a:pPr lvl="1" algn="just">
              <a:spcAft>
                <a:spcPts val="50"/>
              </a:spcAft>
              <a:buFont typeface="Wingdings" panose="05000000000000000000" pitchFamily="2" charset="2"/>
              <a:buChar char="n"/>
              <a:defRPr/>
            </a:pPr>
            <a:r>
              <a:rPr lang="zh-TW" altLang="en-US" sz="2600" dirty="0" smtClean="0">
                <a:solidFill>
                  <a:srgbClr val="003399"/>
                </a:solidFill>
                <a:latin typeface="+mj-ea"/>
                <a:ea typeface="+mj-ea"/>
              </a:rPr>
              <a:t>應經內部複核再刊印，確認報告品質</a:t>
            </a:r>
            <a:endParaRPr lang="en-US" altLang="zh-TW" sz="2600" dirty="0">
              <a:solidFill>
                <a:srgbClr val="003399"/>
              </a:solidFill>
              <a:latin typeface="+mj-ea"/>
              <a:ea typeface="+mj-ea"/>
            </a:endParaRPr>
          </a:p>
          <a:p>
            <a:pPr lvl="1" algn="just">
              <a:spcAft>
                <a:spcPts val="50"/>
              </a:spcAft>
              <a:buFont typeface="Wingdings" panose="05000000000000000000" pitchFamily="2" charset="2"/>
              <a:buChar char="n"/>
              <a:defRPr/>
            </a:pPr>
            <a:r>
              <a:rPr lang="zh-TW" altLang="en-US" sz="2600" dirty="0" smtClean="0">
                <a:solidFill>
                  <a:srgbClr val="003399"/>
                </a:solidFill>
                <a:latin typeface="+mj-ea"/>
                <a:ea typeface="+mj-ea"/>
              </a:rPr>
              <a:t>工作</a:t>
            </a:r>
            <a:r>
              <a:rPr lang="zh-TW" altLang="en-US" sz="2600" dirty="0">
                <a:solidFill>
                  <a:srgbClr val="003399"/>
                </a:solidFill>
                <a:latin typeface="+mj-ea"/>
                <a:ea typeface="+mj-ea"/>
              </a:rPr>
              <a:t>底稿的編製應</a:t>
            </a:r>
            <a:r>
              <a:rPr lang="zh-TW" altLang="en-US" sz="2600" dirty="0" smtClean="0">
                <a:solidFill>
                  <a:srgbClr val="003399"/>
                </a:solidFill>
                <a:latin typeface="+mj-ea"/>
                <a:ea typeface="+mj-ea"/>
              </a:rPr>
              <a:t>依「查核程序」做好底稿，並加以索引</a:t>
            </a:r>
            <a:endParaRPr lang="en-US" altLang="zh-TW" sz="2600" dirty="0" smtClean="0">
              <a:solidFill>
                <a:srgbClr val="003399"/>
              </a:solidFill>
              <a:latin typeface="+mj-ea"/>
              <a:ea typeface="+mj-ea"/>
            </a:endParaRPr>
          </a:p>
          <a:p>
            <a:pPr lvl="1" algn="just">
              <a:spcAft>
                <a:spcPts val="50"/>
              </a:spcAft>
              <a:buFont typeface="Wingdings" panose="05000000000000000000" pitchFamily="2" charset="2"/>
              <a:buChar char="n"/>
              <a:defRPr/>
            </a:pPr>
            <a:r>
              <a:rPr lang="zh-TW" altLang="en-US" sz="2600" dirty="0" smtClean="0">
                <a:solidFill>
                  <a:srgbClr val="003399"/>
                </a:solidFill>
                <a:latin typeface="+mj-ea"/>
                <a:ea typeface="+mj-ea"/>
              </a:rPr>
              <a:t>無</a:t>
            </a:r>
            <a:r>
              <a:rPr lang="zh-TW" altLang="en-US" sz="2600" dirty="0">
                <a:solidFill>
                  <a:srgbClr val="003399"/>
                </a:solidFill>
                <a:latin typeface="+mj-ea"/>
                <a:ea typeface="+mj-ea"/>
              </a:rPr>
              <a:t>研發部門者亦應備註說明係以組織上那幾個單位歸納為研發</a:t>
            </a:r>
            <a:r>
              <a:rPr lang="zh-TW" altLang="en-US" sz="2600" dirty="0" smtClean="0">
                <a:solidFill>
                  <a:srgbClr val="003399"/>
                </a:solidFill>
                <a:latin typeface="+mj-ea"/>
                <a:ea typeface="+mj-ea"/>
              </a:rPr>
              <a:t>單位</a:t>
            </a:r>
            <a:endParaRPr lang="en-US" altLang="zh-TW" sz="2600" dirty="0">
              <a:solidFill>
                <a:srgbClr val="003399"/>
              </a:solidFill>
              <a:latin typeface="+mj-ea"/>
              <a:ea typeface="+mj-ea"/>
            </a:endParaRPr>
          </a:p>
          <a:p>
            <a:endParaRPr lang="zh-TW" altLang="en-US" dirty="0"/>
          </a:p>
        </p:txBody>
      </p:sp>
      <p:sp>
        <p:nvSpPr>
          <p:cNvPr id="4" name="投影片編號版面配置區 3"/>
          <p:cNvSpPr>
            <a:spLocks noGrp="1"/>
          </p:cNvSpPr>
          <p:nvPr>
            <p:ph type="sldNum" sz="quarter" idx="12"/>
          </p:nvPr>
        </p:nvSpPr>
        <p:spPr/>
        <p:txBody>
          <a:bodyPr/>
          <a:lstStyle/>
          <a:p>
            <a:pPr>
              <a:defRPr/>
            </a:pPr>
            <a:fld id="{DA843CCF-395D-4592-A44F-E0B2C97BB9F6}" type="slidenum">
              <a:rPr lang="en-US" altLang="zh-TW" smtClean="0"/>
              <a:pPr>
                <a:defRPr/>
              </a:pPr>
              <a:t>8</a:t>
            </a:fld>
            <a:endParaRPr lang="en-US" altLang="zh-TW"/>
          </a:p>
        </p:txBody>
      </p:sp>
    </p:spTree>
    <p:extLst>
      <p:ext uri="{BB962C8B-B14F-4D97-AF65-F5344CB8AC3E}">
        <p14:creationId xmlns:p14="http://schemas.microsoft.com/office/powerpoint/2010/main" val="12652204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pPr marL="982663" indent="-982663">
              <a:defRPr/>
            </a:pPr>
            <a:r>
              <a:rPr lang="zh-TW" altLang="en-US" sz="4400" b="1" dirty="0">
                <a:solidFill>
                  <a:srgbClr val="003399"/>
                </a:solidFill>
                <a:latin typeface="+mj-ea"/>
              </a:rPr>
              <a:t>提醒</a:t>
            </a:r>
            <a:r>
              <a:rPr lang="zh-TW" altLang="en-US" sz="4400" b="1" dirty="0" smtClean="0">
                <a:solidFill>
                  <a:srgbClr val="003399"/>
                </a:solidFill>
                <a:latin typeface="+mj-ea"/>
              </a:rPr>
              <a:t>注意事項</a:t>
            </a:r>
            <a:r>
              <a:rPr lang="en-US" altLang="zh-TW" sz="4400" b="1" dirty="0">
                <a:solidFill>
                  <a:srgbClr val="003399"/>
                </a:solidFill>
                <a:latin typeface="+mj-ea"/>
              </a:rPr>
              <a:t>(</a:t>
            </a:r>
            <a:r>
              <a:rPr lang="zh-TW" altLang="en-US" sz="4400" b="1" dirty="0">
                <a:solidFill>
                  <a:srgbClr val="003399"/>
                </a:solidFill>
                <a:latin typeface="+mj-ea"/>
              </a:rPr>
              <a:t>續</a:t>
            </a:r>
            <a:r>
              <a:rPr lang="en-US" altLang="zh-TW" sz="4400" b="1" dirty="0">
                <a:solidFill>
                  <a:srgbClr val="003399"/>
                </a:solidFill>
                <a:latin typeface="+mj-ea"/>
              </a:rPr>
              <a:t>)</a:t>
            </a:r>
            <a:endParaRPr lang="zh-TW" altLang="en-US" sz="4400" b="1" dirty="0">
              <a:solidFill>
                <a:srgbClr val="003399"/>
              </a:solidFill>
            </a:endParaRPr>
          </a:p>
        </p:txBody>
      </p:sp>
      <p:sp>
        <p:nvSpPr>
          <p:cNvPr id="3" name="內容版面配置區 2"/>
          <p:cNvSpPr>
            <a:spLocks noGrp="1"/>
          </p:cNvSpPr>
          <p:nvPr>
            <p:ph sz="quarter" idx="1"/>
          </p:nvPr>
        </p:nvSpPr>
        <p:spPr>
          <a:xfrm>
            <a:off x="488504" y="1196752"/>
            <a:ext cx="8915400" cy="4608512"/>
          </a:xfrm>
        </p:spPr>
        <p:txBody>
          <a:bodyPr>
            <a:normAutofit/>
          </a:bodyPr>
          <a:lstStyle/>
          <a:p>
            <a:r>
              <a:rPr lang="zh-TW" altLang="en-US" sz="2800" b="1" dirty="0">
                <a:solidFill>
                  <a:srgbClr val="003399"/>
                </a:solidFill>
                <a:latin typeface="+mj-ea"/>
                <a:ea typeface="+mj-ea"/>
              </a:rPr>
              <a:t>送件前問題之</a:t>
            </a:r>
            <a:r>
              <a:rPr lang="zh-TW" altLang="en-US" sz="2800" b="1" dirty="0" smtClean="0">
                <a:solidFill>
                  <a:srgbClr val="003399"/>
                </a:solidFill>
                <a:latin typeface="+mj-ea"/>
                <a:ea typeface="+mj-ea"/>
              </a:rPr>
              <a:t>溝通</a:t>
            </a:r>
            <a:endParaRPr lang="en-US" altLang="zh-TW" sz="2800" b="1" dirty="0" smtClean="0">
              <a:solidFill>
                <a:srgbClr val="003399"/>
              </a:solidFill>
              <a:latin typeface="+mj-ea"/>
              <a:ea typeface="+mj-ea"/>
            </a:endParaRPr>
          </a:p>
          <a:p>
            <a:pPr lvl="1" algn="just">
              <a:spcAft>
                <a:spcPts val="50"/>
              </a:spcAft>
              <a:buFont typeface="Wingdings" panose="05000000000000000000" pitchFamily="2" charset="2"/>
              <a:buChar char="n"/>
              <a:defRPr/>
            </a:pPr>
            <a:r>
              <a:rPr lang="zh-TW" altLang="en-US" sz="2400" dirty="0" smtClean="0">
                <a:solidFill>
                  <a:srgbClr val="003399"/>
                </a:solidFill>
                <a:latin typeface="+mj-ea"/>
                <a:ea typeface="+mj-ea"/>
              </a:rPr>
              <a:t>應</a:t>
            </a:r>
            <a:r>
              <a:rPr lang="zh-TW" altLang="en-US" sz="2400" dirty="0">
                <a:solidFill>
                  <a:srgbClr val="003399"/>
                </a:solidFill>
                <a:latin typeface="+mj-ea"/>
                <a:ea typeface="+mj-ea"/>
              </a:rPr>
              <a:t>先確認問題的重點，並完成初步之評估</a:t>
            </a:r>
            <a:r>
              <a:rPr lang="zh-TW" altLang="en-US" sz="2400" dirty="0" smtClean="0">
                <a:solidFill>
                  <a:srgbClr val="003399"/>
                </a:solidFill>
                <a:latin typeface="+mj-ea"/>
                <a:ea typeface="+mj-ea"/>
              </a:rPr>
              <a:t>看法</a:t>
            </a:r>
            <a:endParaRPr lang="en-US" altLang="zh-TW" sz="2400" dirty="0" smtClean="0">
              <a:solidFill>
                <a:srgbClr val="003399"/>
              </a:solidFill>
              <a:latin typeface="+mj-ea"/>
              <a:ea typeface="+mj-ea"/>
            </a:endParaRPr>
          </a:p>
          <a:p>
            <a:pPr lvl="1">
              <a:buFont typeface="Wingdings" pitchFamily="2" charset="2"/>
              <a:buChar char="n"/>
            </a:pPr>
            <a:r>
              <a:rPr lang="zh-TW" altLang="en-US" sz="2400" dirty="0" smtClean="0">
                <a:solidFill>
                  <a:srgbClr val="003399"/>
                </a:solidFill>
                <a:latin typeface="+mj-ea"/>
                <a:ea typeface="+mj-ea"/>
              </a:rPr>
              <a:t>董監事、獨董涉訴訟案或獨立性問題</a:t>
            </a:r>
            <a:endParaRPr lang="en-US" altLang="zh-TW" sz="2500" b="1" dirty="0">
              <a:solidFill>
                <a:srgbClr val="003399"/>
              </a:solidFill>
              <a:latin typeface="+mj-ea"/>
              <a:ea typeface="+mj-ea"/>
            </a:endParaRPr>
          </a:p>
          <a:p>
            <a:r>
              <a:rPr lang="zh-TW" altLang="en-US" sz="2800" b="1" dirty="0">
                <a:solidFill>
                  <a:srgbClr val="003399"/>
                </a:solidFill>
                <a:latin typeface="+mj-ea"/>
                <a:ea typeface="+mj-ea"/>
              </a:rPr>
              <a:t>送件後之補充說明</a:t>
            </a:r>
            <a:endParaRPr lang="en-US" altLang="zh-TW" sz="2800" b="1" dirty="0">
              <a:solidFill>
                <a:srgbClr val="003399"/>
              </a:solidFill>
              <a:latin typeface="+mj-ea"/>
              <a:ea typeface="+mj-ea"/>
            </a:endParaRPr>
          </a:p>
          <a:p>
            <a:pPr lvl="1" algn="just">
              <a:buFont typeface="Wingdings" panose="05000000000000000000" pitchFamily="2" charset="2"/>
              <a:buChar char="n"/>
            </a:pPr>
            <a:r>
              <a:rPr lang="zh-TW" altLang="en-US" sz="2400" dirty="0">
                <a:solidFill>
                  <a:srgbClr val="003399"/>
                </a:solidFill>
                <a:latin typeface="+mj-ea"/>
                <a:ea typeface="+mj-ea"/>
              </a:rPr>
              <a:t>券商的說明跟公司的回答都</a:t>
            </a:r>
            <a:r>
              <a:rPr lang="zh-TW" altLang="en-US" sz="2400" dirty="0" smtClean="0">
                <a:solidFill>
                  <a:srgbClr val="003399"/>
                </a:solidFill>
                <a:latin typeface="+mj-ea"/>
                <a:ea typeface="+mj-ea"/>
              </a:rPr>
              <a:t>一模一樣（只有把「本」公司改為「該」公司）未說明券商對公司說明之查證程序</a:t>
            </a:r>
            <a:endParaRPr lang="en-US" altLang="zh-TW" sz="2400" dirty="0" smtClean="0">
              <a:solidFill>
                <a:srgbClr val="003399"/>
              </a:solidFill>
              <a:latin typeface="+mj-ea"/>
              <a:ea typeface="+mj-ea"/>
            </a:endParaRPr>
          </a:p>
          <a:p>
            <a:pPr lvl="1" algn="just">
              <a:buFont typeface="Wingdings" panose="05000000000000000000" pitchFamily="2" charset="2"/>
              <a:buChar char="n"/>
            </a:pPr>
            <a:r>
              <a:rPr lang="zh-TW" altLang="en-US" sz="2400" dirty="0" smtClean="0">
                <a:solidFill>
                  <a:srgbClr val="003399"/>
                </a:solidFill>
                <a:latin typeface="+mj-ea"/>
                <a:ea typeface="+mj-ea"/>
              </a:rPr>
              <a:t>冗長</a:t>
            </a:r>
            <a:r>
              <a:rPr lang="zh-TW" altLang="en-US" sz="2400" dirty="0">
                <a:solidFill>
                  <a:srgbClr val="003399"/>
                </a:solidFill>
                <a:latin typeface="+mj-ea"/>
                <a:ea typeface="+mj-ea"/>
              </a:rPr>
              <a:t>的說明沒分段作</a:t>
            </a:r>
            <a:r>
              <a:rPr lang="zh-TW" altLang="en-US" sz="2400" dirty="0" smtClean="0">
                <a:solidFill>
                  <a:srgbClr val="003399"/>
                </a:solidFill>
                <a:latin typeface="+mj-ea"/>
                <a:ea typeface="+mj-ea"/>
              </a:rPr>
              <a:t>小標題不易令人瞭解重點</a:t>
            </a:r>
            <a:endParaRPr lang="en-US" altLang="zh-TW" sz="2400" dirty="0" smtClean="0">
              <a:solidFill>
                <a:srgbClr val="003399"/>
              </a:solidFill>
              <a:latin typeface="+mj-ea"/>
              <a:ea typeface="+mj-ea"/>
            </a:endParaRPr>
          </a:p>
          <a:p>
            <a:pPr lvl="1" algn="just">
              <a:buFont typeface="Wingdings" panose="05000000000000000000" pitchFamily="2" charset="2"/>
              <a:buChar char="n"/>
            </a:pPr>
            <a:r>
              <a:rPr lang="zh-TW" altLang="en-US" sz="2400" dirty="0" smtClean="0">
                <a:solidFill>
                  <a:srgbClr val="003399"/>
                </a:solidFill>
                <a:latin typeface="+mj-ea"/>
                <a:ea typeface="+mj-ea"/>
              </a:rPr>
              <a:t>數字</a:t>
            </a:r>
            <a:r>
              <a:rPr lang="zh-TW" altLang="en-US" sz="2400" dirty="0">
                <a:solidFill>
                  <a:srgbClr val="003399"/>
                </a:solidFill>
                <a:latin typeface="+mj-ea"/>
                <a:ea typeface="+mj-ea"/>
              </a:rPr>
              <a:t>錯誤或年度錯</a:t>
            </a:r>
            <a:r>
              <a:rPr lang="zh-TW" altLang="en-US" sz="2400" dirty="0" smtClean="0">
                <a:solidFill>
                  <a:srgbClr val="003399"/>
                </a:solidFill>
                <a:latin typeface="+mj-ea"/>
                <a:ea typeface="+mj-ea"/>
              </a:rPr>
              <a:t>置</a:t>
            </a:r>
            <a:endParaRPr lang="en-US" altLang="zh-TW" sz="2400" dirty="0" smtClean="0">
              <a:solidFill>
                <a:srgbClr val="003399"/>
              </a:solidFill>
              <a:latin typeface="+mj-ea"/>
              <a:ea typeface="+mj-ea"/>
            </a:endParaRPr>
          </a:p>
          <a:p>
            <a:pPr lvl="1" algn="just">
              <a:buFont typeface="Wingdings" panose="05000000000000000000" pitchFamily="2" charset="2"/>
              <a:buChar char="n"/>
            </a:pPr>
            <a:r>
              <a:rPr lang="zh-TW" altLang="en-US" sz="2400" dirty="0" smtClean="0">
                <a:solidFill>
                  <a:srgbClr val="003399"/>
                </a:solidFill>
                <a:latin typeface="+mj-ea"/>
                <a:ea typeface="+mj-ea"/>
              </a:rPr>
              <a:t>專有名詞有的用英文簡稱，有的用中文，前後不一致</a:t>
            </a:r>
            <a:endParaRPr lang="en-US" altLang="zh-TW" sz="2400" dirty="0">
              <a:solidFill>
                <a:srgbClr val="003399"/>
              </a:solidFill>
              <a:latin typeface="+mj-ea"/>
              <a:ea typeface="+mj-ea"/>
            </a:endParaRPr>
          </a:p>
          <a:p>
            <a:pPr lvl="2"/>
            <a:endParaRPr lang="zh-TW" altLang="en-US" sz="2100" dirty="0">
              <a:solidFill>
                <a:srgbClr val="003399"/>
              </a:solidFill>
              <a:latin typeface="+mj-ea"/>
              <a:ea typeface="+mj-ea"/>
            </a:endParaRPr>
          </a:p>
        </p:txBody>
      </p:sp>
      <p:sp>
        <p:nvSpPr>
          <p:cNvPr id="82947" name="投影片編號版面配置區 3"/>
          <p:cNvSpPr>
            <a:spLocks noGrp="1"/>
          </p:cNvSpPr>
          <p:nvPr>
            <p:ph type="sldNum" sz="quarter" idx="12"/>
          </p:nvPr>
        </p:nvSpPr>
        <p:spPr bwMode="auto">
          <a:noFill/>
          <a:ln>
            <a:miter lim="800000"/>
            <a:headEnd/>
            <a:tailEnd/>
          </a:ln>
        </p:spPr>
        <p:txBody>
          <a:bodyPr/>
          <a:lstStyle/>
          <a:p>
            <a:fld id="{B82CE212-C9B4-440C-919D-2B78B5842EEF}" type="slidenum">
              <a:rPr lang="zh-TW" altLang="en-US" smtClean="0"/>
              <a:pPr/>
              <a:t>9</a:t>
            </a:fld>
            <a:endParaRPr lang="zh-TW" altLang="en-US" smtClean="0"/>
          </a:p>
        </p:txBody>
      </p:sp>
    </p:spTree>
    <p:extLst>
      <p:ext uri="{BB962C8B-B14F-4D97-AF65-F5344CB8AC3E}">
        <p14:creationId xmlns:p14="http://schemas.microsoft.com/office/powerpoint/2010/main" val="40264632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原創">
  <a:themeElements>
    <a:clrScheme name="原創">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原創">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原創">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56879</TotalTime>
  <Pages>18</Pages>
  <Words>4693</Words>
  <Application>Microsoft Office PowerPoint</Application>
  <PresentationFormat>A4 紙張 (210x297 公釐)</PresentationFormat>
  <Paragraphs>357</Paragraphs>
  <Slides>35</Slides>
  <Notes>2</Notes>
  <HiddenSlides>0</HiddenSlides>
  <MMClips>0</MMClips>
  <ScaleCrop>false</ScaleCrop>
  <HeadingPairs>
    <vt:vector size="4" baseType="variant">
      <vt:variant>
        <vt:lpstr>佈景主題</vt:lpstr>
      </vt:variant>
      <vt:variant>
        <vt:i4>1</vt:i4>
      </vt:variant>
      <vt:variant>
        <vt:lpstr>投影片標題</vt:lpstr>
      </vt:variant>
      <vt:variant>
        <vt:i4>35</vt:i4>
      </vt:variant>
    </vt:vector>
  </HeadingPairs>
  <TitlesOfParts>
    <vt:vector size="36" baseType="lpstr">
      <vt:lpstr>原創</vt:lpstr>
      <vt:lpstr>PowerPoint 簡報</vt:lpstr>
      <vt:lpstr>特別宣導事項（一）行政委託案件</vt:lpstr>
      <vt:lpstr>特別宣導事項（二）國內彈性面額制度</vt:lpstr>
      <vt:lpstr>PowerPoint 簡報</vt:lpstr>
      <vt:lpstr>PowerPoint 簡報</vt:lpstr>
      <vt:lpstr>特別宣導事項（二）國內彈性面額制度（續）</vt:lpstr>
      <vt:lpstr>提醒注意事項</vt:lpstr>
      <vt:lpstr>提醒注意事項(續)</vt:lpstr>
      <vt:lpstr>提醒注意事項(續)</vt:lpstr>
      <vt:lpstr>母公司股權分散行為是否損及母公司股東權益</vt:lpstr>
      <vt:lpstr>申請公司是否確實遵守法令</vt:lpstr>
      <vt:lpstr>營運週轉能力之評估</vt:lpstr>
      <vt:lpstr>中國大陸生產基地未取具國土證 及房產證等對申請公司影響之評估</vt:lpstr>
      <vt:lpstr>中國大陸員工未足額投保社會保險</vt:lpstr>
      <vt:lpstr>特殊行業之適法性評估</vt:lpstr>
      <vt:lpstr>子公司身分申請上櫃之評估</vt:lpstr>
      <vt:lpstr>獨立董事資格條件</vt:lpstr>
      <vt:lpstr>未確認法人股東揭露之正確性</vt:lpstr>
      <vt:lpstr>「無形資產-專門技術」減損</vt:lpstr>
      <vt:lpstr>支付佣金相關管理機制</vt:lpstr>
      <vt:lpstr>公司使用私人帳戶交易</vt:lpstr>
      <vt:lpstr>申請公司與董事所簽訂之合約，應經董事會決議通過，並由監察人為代表公司簽約</vt:lpstr>
      <vt:lpstr>董事轉讓持股超過選任時之1/2而當然解任</vt:lpstr>
      <vt:lpstr>內部控制</vt:lpstr>
      <vt:lpstr>PowerPoint 簡報</vt:lpstr>
      <vt:lpstr>PowerPoint 簡報</vt:lpstr>
      <vt:lpstr>PowerPoint 簡報</vt:lpstr>
      <vt:lpstr>發行公司帳列機器設備與實體盤點內容不符</vt:lpstr>
      <vt:lpstr>發行公司銀行資料與公司內部人往來未入帳</vt:lpstr>
      <vt:lpstr>交易條件不合理</vt:lpstr>
      <vt:lpstr>重大資本支出涉及不合營業常規交易</vt:lpstr>
      <vt:lpstr>未善盡登錄興櫃前鉅額會計科目之查核</vt:lpstr>
      <vt:lpstr>重大採購交易以鉅額現金支付個人</vt:lpstr>
      <vt:lpstr>與關係人簽訂重大工程合約</vt:lpstr>
      <vt:lpstr>簡報完畢</vt:lpstr>
    </vt:vector>
  </TitlesOfParts>
  <Company>OTC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subject>座談會用</dc:subject>
  <dc:creator>李淑暖</dc:creator>
  <cp:keywords>ROSE</cp:keywords>
  <cp:lastModifiedBy>吳郁馨</cp:lastModifiedBy>
  <cp:revision>3094</cp:revision>
  <cp:lastPrinted>2014-09-26T09:08:50Z</cp:lastPrinted>
  <dcterms:created xsi:type="dcterms:W3CDTF">1998-01-09T02:30:18Z</dcterms:created>
  <dcterms:modified xsi:type="dcterms:W3CDTF">2014-09-29T02:31:59Z</dcterms:modified>
</cp:coreProperties>
</file>