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7920" r:id="rId1"/>
    <p:sldMasterId id="2147487943" r:id="rId2"/>
  </p:sldMasterIdLst>
  <p:notesMasterIdLst>
    <p:notesMasterId r:id="rId28"/>
  </p:notesMasterIdLst>
  <p:handoutMasterIdLst>
    <p:handoutMasterId r:id="rId29"/>
  </p:handoutMasterIdLst>
  <p:sldIdLst>
    <p:sldId id="629" r:id="rId3"/>
    <p:sldId id="1916" r:id="rId4"/>
    <p:sldId id="1917" r:id="rId5"/>
    <p:sldId id="1918" r:id="rId6"/>
    <p:sldId id="1919" r:id="rId7"/>
    <p:sldId id="1920" r:id="rId8"/>
    <p:sldId id="1921" r:id="rId9"/>
    <p:sldId id="1923" r:id="rId10"/>
    <p:sldId id="1924" r:id="rId11"/>
    <p:sldId id="1948" r:id="rId12"/>
    <p:sldId id="1949" r:id="rId13"/>
    <p:sldId id="3062" r:id="rId14"/>
    <p:sldId id="1955" r:id="rId15"/>
    <p:sldId id="3063" r:id="rId16"/>
    <p:sldId id="1962" r:id="rId17"/>
    <p:sldId id="1958" r:id="rId18"/>
    <p:sldId id="3064" r:id="rId19"/>
    <p:sldId id="3065" r:id="rId20"/>
    <p:sldId id="3066" r:id="rId21"/>
    <p:sldId id="3067" r:id="rId22"/>
    <p:sldId id="3068" r:id="rId23"/>
    <p:sldId id="3069" r:id="rId24"/>
    <p:sldId id="1964" r:id="rId25"/>
    <p:sldId id="1969" r:id="rId26"/>
    <p:sldId id="1972" r:id="rId27"/>
  </p:sldIdLst>
  <p:sldSz cx="9906000" cy="6858000" type="A4"/>
  <p:notesSz cx="6797675" cy="9929813"/>
  <p:defaultTextStyle>
    <a:defPPr>
      <a:defRPr lang="zh-TW"/>
    </a:defPPr>
    <a:lvl1pPr algn="l" rtl="0" fontAlgn="base">
      <a:spcBef>
        <a:spcPct val="0"/>
      </a:spcBef>
      <a:spcAft>
        <a:spcPct val="0"/>
      </a:spcAft>
      <a:defRPr kumimoji="1" sz="3600" kern="1200">
        <a:solidFill>
          <a:schemeClr val="tx1"/>
        </a:solidFill>
        <a:latin typeface="Times New Roman" pitchFamily="18" charset="0"/>
        <a:ea typeface="新細明體" pitchFamily="18" charset="-120"/>
        <a:cs typeface="+mn-cs"/>
      </a:defRPr>
    </a:lvl1pPr>
    <a:lvl2pPr marL="457200" algn="l" rtl="0" fontAlgn="base">
      <a:spcBef>
        <a:spcPct val="0"/>
      </a:spcBef>
      <a:spcAft>
        <a:spcPct val="0"/>
      </a:spcAft>
      <a:defRPr kumimoji="1" sz="3600" kern="1200">
        <a:solidFill>
          <a:schemeClr val="tx1"/>
        </a:solidFill>
        <a:latin typeface="Times New Roman" pitchFamily="18" charset="0"/>
        <a:ea typeface="新細明體" pitchFamily="18" charset="-120"/>
        <a:cs typeface="+mn-cs"/>
      </a:defRPr>
    </a:lvl2pPr>
    <a:lvl3pPr marL="914400" algn="l" rtl="0" fontAlgn="base">
      <a:spcBef>
        <a:spcPct val="0"/>
      </a:spcBef>
      <a:spcAft>
        <a:spcPct val="0"/>
      </a:spcAft>
      <a:defRPr kumimoji="1" sz="3600" kern="1200">
        <a:solidFill>
          <a:schemeClr val="tx1"/>
        </a:solidFill>
        <a:latin typeface="Times New Roman" pitchFamily="18" charset="0"/>
        <a:ea typeface="新細明體" pitchFamily="18" charset="-120"/>
        <a:cs typeface="+mn-cs"/>
      </a:defRPr>
    </a:lvl3pPr>
    <a:lvl4pPr marL="1371600" algn="l" rtl="0" fontAlgn="base">
      <a:spcBef>
        <a:spcPct val="0"/>
      </a:spcBef>
      <a:spcAft>
        <a:spcPct val="0"/>
      </a:spcAft>
      <a:defRPr kumimoji="1" sz="3600" kern="1200">
        <a:solidFill>
          <a:schemeClr val="tx1"/>
        </a:solidFill>
        <a:latin typeface="Times New Roman" pitchFamily="18" charset="0"/>
        <a:ea typeface="新細明體" pitchFamily="18" charset="-120"/>
        <a:cs typeface="+mn-cs"/>
      </a:defRPr>
    </a:lvl4pPr>
    <a:lvl5pPr marL="1828800" algn="l" rtl="0" fontAlgn="base">
      <a:spcBef>
        <a:spcPct val="0"/>
      </a:spcBef>
      <a:spcAft>
        <a:spcPct val="0"/>
      </a:spcAft>
      <a:defRPr kumimoji="1" sz="36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kumimoji="1" sz="3600" kern="1200">
        <a:solidFill>
          <a:schemeClr val="tx1"/>
        </a:solidFill>
        <a:latin typeface="Times New Roman" pitchFamily="18" charset="0"/>
        <a:ea typeface="新細明體" pitchFamily="18" charset="-120"/>
        <a:cs typeface="+mn-cs"/>
      </a:defRPr>
    </a:lvl6pPr>
    <a:lvl7pPr marL="2743200" algn="l" defTabSz="914400" rtl="0" eaLnBrk="1" latinLnBrk="0" hangingPunct="1">
      <a:defRPr kumimoji="1" sz="3600" kern="1200">
        <a:solidFill>
          <a:schemeClr val="tx1"/>
        </a:solidFill>
        <a:latin typeface="Times New Roman" pitchFamily="18" charset="0"/>
        <a:ea typeface="新細明體" pitchFamily="18" charset="-120"/>
        <a:cs typeface="+mn-cs"/>
      </a:defRPr>
    </a:lvl7pPr>
    <a:lvl8pPr marL="3200400" algn="l" defTabSz="914400" rtl="0" eaLnBrk="1" latinLnBrk="0" hangingPunct="1">
      <a:defRPr kumimoji="1" sz="3600" kern="1200">
        <a:solidFill>
          <a:schemeClr val="tx1"/>
        </a:solidFill>
        <a:latin typeface="Times New Roman" pitchFamily="18" charset="0"/>
        <a:ea typeface="新細明體" pitchFamily="18" charset="-120"/>
        <a:cs typeface="+mn-cs"/>
      </a:defRPr>
    </a:lvl8pPr>
    <a:lvl9pPr marL="3657600" algn="l" defTabSz="914400" rtl="0" eaLnBrk="1" latinLnBrk="0" hangingPunct="1">
      <a:defRPr kumimoji="1" sz="3600" kern="1200">
        <a:solidFill>
          <a:schemeClr val="tx1"/>
        </a:solidFill>
        <a:latin typeface="Times New Roman" pitchFamily="18" charset="0"/>
        <a:ea typeface="新細明體" pitchFamily="18" charset="-120"/>
        <a:cs typeface="+mn-cs"/>
      </a:defRPr>
    </a:lvl9pPr>
  </p:defaultTextStyle>
  <p:extLst>
    <p:ext uri="{521415D9-36F7-43E2-AB2F-B90AF26B5E84}">
      <p14:sectionLst xmlns:p14="http://schemas.microsoft.com/office/powerpoint/2010/main">
        <p14:section name="預設章節" id="{75FF66D3-8ADA-4E8A-B6AF-5D7093ED9FB7}">
          <p14:sldIdLst>
            <p14:sldId id="629"/>
            <p14:sldId id="1916"/>
            <p14:sldId id="1917"/>
            <p14:sldId id="1918"/>
            <p14:sldId id="1919"/>
            <p14:sldId id="1920"/>
            <p14:sldId id="1921"/>
          </p14:sldIdLst>
        </p14:section>
        <p14:section name="未命名的章節" id="{AD7A20FA-0373-4CB2-A5B2-77545C930989}">
          <p14:sldIdLst>
            <p14:sldId id="1923"/>
            <p14:sldId id="1924"/>
            <p14:sldId id="1948"/>
            <p14:sldId id="1949"/>
            <p14:sldId id="3062"/>
            <p14:sldId id="1955"/>
            <p14:sldId id="3063"/>
            <p14:sldId id="1962"/>
            <p14:sldId id="1958"/>
            <p14:sldId id="3064"/>
            <p14:sldId id="3065"/>
            <p14:sldId id="3066"/>
            <p14:sldId id="3067"/>
            <p14:sldId id="3068"/>
            <p14:sldId id="3069"/>
            <p14:sldId id="1964"/>
            <p14:sldId id="1969"/>
            <p14:sldId id="1972"/>
          </p14:sldIdLst>
        </p14:section>
      </p14:sectionLst>
    </p:ex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2192" userDrawn="1">
          <p15:clr>
            <a:srgbClr val="A4A3A4"/>
          </p15:clr>
        </p15:guide>
        <p15:guide id="2" pos="293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0099"/>
    <a:srgbClr val="0000FF"/>
    <a:srgbClr val="003399"/>
    <a:srgbClr val="C94307"/>
    <a:srgbClr val="FF9933"/>
    <a:srgbClr val="F4CA7E"/>
    <a:srgbClr val="368D96"/>
    <a:srgbClr val="C8DAEA"/>
    <a:srgbClr val="C5E4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D7AC3CCA-C797-4891-BE02-D94E43425B78}" styleName="中等深淺樣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251" autoAdjust="0"/>
    <p:restoredTop sz="95244" autoAdjust="0"/>
  </p:normalViewPr>
  <p:slideViewPr>
    <p:cSldViewPr>
      <p:cViewPr varScale="1">
        <p:scale>
          <a:sx n="82" d="100"/>
          <a:sy n="82" d="100"/>
        </p:scale>
        <p:origin x="605" y="62"/>
      </p:cViewPr>
      <p:guideLst>
        <p:guide orient="horz" pos="2160"/>
        <p:guide pos="3120"/>
      </p:guideLst>
    </p:cSldViewPr>
  </p:slideViewPr>
  <p:outlineViewPr>
    <p:cViewPr>
      <p:scale>
        <a:sx n="33" d="100"/>
        <a:sy n="33" d="100"/>
      </p:scale>
      <p:origin x="0" y="-648"/>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347" y="672"/>
      </p:cViewPr>
      <p:guideLst>
        <p:guide orient="horz" pos="2192"/>
        <p:guide pos="293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1176"/>
            <a:ext cx="2946400" cy="464561"/>
          </a:xfrm>
          <a:prstGeom prst="rect">
            <a:avLst/>
          </a:prstGeom>
          <a:noFill/>
          <a:ln w="9525">
            <a:noFill/>
            <a:miter lim="800000"/>
            <a:headEnd/>
            <a:tailEnd/>
          </a:ln>
          <a:effectLst/>
        </p:spPr>
        <p:txBody>
          <a:bodyPr vert="horz" wrap="square" lIns="19320" tIns="0" rIns="19320" bIns="0" numCol="1" anchor="t" anchorCtr="0" compatLnSpc="1">
            <a:prstTxWarp prst="textNoShape">
              <a:avLst/>
            </a:prstTxWarp>
          </a:bodyPr>
          <a:lstStyle>
            <a:lvl1pPr defTabSz="928688" eaLnBrk="0" hangingPunct="0">
              <a:lnSpc>
                <a:spcPct val="100000"/>
              </a:lnSpc>
              <a:spcBef>
                <a:spcPct val="0"/>
              </a:spcBef>
              <a:buClrTx/>
              <a:buFontTx/>
              <a:buNone/>
              <a:defRPr sz="1000" i="1">
                <a:effectLst/>
                <a:latin typeface="細明體" pitchFamily="49" charset="-120"/>
                <a:ea typeface="細明體" pitchFamily="49" charset="-120"/>
              </a:defRPr>
            </a:lvl1pPr>
          </a:lstStyle>
          <a:p>
            <a:pPr>
              <a:defRPr/>
            </a:pPr>
            <a:endParaRPr lang="en-US" altLang="zh-TW"/>
          </a:p>
        </p:txBody>
      </p:sp>
      <p:sp>
        <p:nvSpPr>
          <p:cNvPr id="3075" name="Rectangle 3"/>
          <p:cNvSpPr>
            <a:spLocks noGrp="1" noChangeArrowheads="1"/>
          </p:cNvSpPr>
          <p:nvPr>
            <p:ph type="dt" sz="quarter" idx="1"/>
          </p:nvPr>
        </p:nvSpPr>
        <p:spPr bwMode="auto">
          <a:xfrm>
            <a:off x="3851275" y="11176"/>
            <a:ext cx="2946400" cy="464561"/>
          </a:xfrm>
          <a:prstGeom prst="rect">
            <a:avLst/>
          </a:prstGeom>
          <a:noFill/>
          <a:ln w="9525">
            <a:noFill/>
            <a:miter lim="800000"/>
            <a:headEnd/>
            <a:tailEnd/>
          </a:ln>
          <a:effectLst/>
        </p:spPr>
        <p:txBody>
          <a:bodyPr vert="horz" wrap="square" lIns="19320" tIns="0" rIns="19320" bIns="0" numCol="1" anchor="t" anchorCtr="0" compatLnSpc="1">
            <a:prstTxWarp prst="textNoShape">
              <a:avLst/>
            </a:prstTxWarp>
          </a:bodyPr>
          <a:lstStyle>
            <a:lvl1pPr algn="r" defTabSz="928688" eaLnBrk="0" hangingPunct="0">
              <a:lnSpc>
                <a:spcPct val="100000"/>
              </a:lnSpc>
              <a:spcBef>
                <a:spcPct val="0"/>
              </a:spcBef>
              <a:buClrTx/>
              <a:buFontTx/>
              <a:buNone/>
              <a:defRPr sz="1000" i="1">
                <a:effectLst/>
                <a:latin typeface="細明體" pitchFamily="49" charset="-120"/>
                <a:ea typeface="細明體" pitchFamily="49" charset="-120"/>
              </a:defRPr>
            </a:lvl1pPr>
          </a:lstStyle>
          <a:p>
            <a:pPr>
              <a:defRPr/>
            </a:pPr>
            <a:endParaRPr lang="en-US" altLang="zh-TW"/>
          </a:p>
        </p:txBody>
      </p:sp>
      <p:sp>
        <p:nvSpPr>
          <p:cNvPr id="3076" name="Rectangle 4"/>
          <p:cNvSpPr>
            <a:spLocks noGrp="1" noChangeArrowheads="1"/>
          </p:cNvSpPr>
          <p:nvPr>
            <p:ph type="ftr" sz="quarter" idx="2"/>
          </p:nvPr>
        </p:nvSpPr>
        <p:spPr bwMode="auto">
          <a:xfrm>
            <a:off x="0" y="9454078"/>
            <a:ext cx="2946400" cy="464563"/>
          </a:xfrm>
          <a:prstGeom prst="rect">
            <a:avLst/>
          </a:prstGeom>
          <a:noFill/>
          <a:ln w="9525">
            <a:noFill/>
            <a:miter lim="800000"/>
            <a:headEnd/>
            <a:tailEnd/>
          </a:ln>
          <a:effectLst/>
        </p:spPr>
        <p:txBody>
          <a:bodyPr vert="horz" wrap="square" lIns="19320" tIns="0" rIns="19320" bIns="0" numCol="1" anchor="b" anchorCtr="0" compatLnSpc="1">
            <a:prstTxWarp prst="textNoShape">
              <a:avLst/>
            </a:prstTxWarp>
          </a:bodyPr>
          <a:lstStyle>
            <a:lvl1pPr defTabSz="928688" eaLnBrk="0" hangingPunct="0">
              <a:lnSpc>
                <a:spcPct val="100000"/>
              </a:lnSpc>
              <a:spcBef>
                <a:spcPct val="0"/>
              </a:spcBef>
              <a:buClrTx/>
              <a:buFontTx/>
              <a:buNone/>
              <a:defRPr sz="1000" i="1">
                <a:effectLst/>
                <a:latin typeface="細明體" pitchFamily="49" charset="-120"/>
                <a:ea typeface="細明體" pitchFamily="49" charset="-120"/>
              </a:defRPr>
            </a:lvl1pPr>
          </a:lstStyle>
          <a:p>
            <a:pPr>
              <a:defRPr/>
            </a:pPr>
            <a:endParaRPr lang="en-US" altLang="zh-TW"/>
          </a:p>
        </p:txBody>
      </p:sp>
      <p:sp>
        <p:nvSpPr>
          <p:cNvPr id="3077" name="Rectangle 5"/>
          <p:cNvSpPr>
            <a:spLocks noGrp="1" noChangeArrowheads="1"/>
          </p:cNvSpPr>
          <p:nvPr>
            <p:ph type="sldNum" sz="quarter" idx="3"/>
          </p:nvPr>
        </p:nvSpPr>
        <p:spPr bwMode="auto">
          <a:xfrm>
            <a:off x="3690938" y="9353502"/>
            <a:ext cx="2946400" cy="462965"/>
          </a:xfrm>
          <a:prstGeom prst="rect">
            <a:avLst/>
          </a:prstGeom>
          <a:noFill/>
          <a:ln w="9525">
            <a:noFill/>
            <a:miter lim="800000"/>
            <a:headEnd/>
            <a:tailEnd/>
          </a:ln>
          <a:effectLst/>
        </p:spPr>
        <p:txBody>
          <a:bodyPr vert="horz" wrap="square" lIns="19320" tIns="0" rIns="19320" bIns="0" numCol="1" anchor="b" anchorCtr="0" compatLnSpc="1">
            <a:prstTxWarp prst="textNoShape">
              <a:avLst/>
            </a:prstTxWarp>
          </a:bodyPr>
          <a:lstStyle>
            <a:lvl1pPr algn="r" defTabSz="928688" eaLnBrk="0" hangingPunct="0">
              <a:lnSpc>
                <a:spcPct val="100000"/>
              </a:lnSpc>
              <a:spcBef>
                <a:spcPct val="0"/>
              </a:spcBef>
              <a:buClrTx/>
              <a:buFontTx/>
              <a:buNone/>
              <a:defRPr sz="1200" i="1">
                <a:effectLst/>
                <a:latin typeface="細明體" pitchFamily="49" charset="-120"/>
                <a:ea typeface="細明體" pitchFamily="49" charset="-120"/>
              </a:defRPr>
            </a:lvl1pPr>
          </a:lstStyle>
          <a:p>
            <a:pPr>
              <a:defRPr/>
            </a:pPr>
            <a:fld id="{BBA961D3-0A4D-47DE-AA2E-3A968AC89E18}" type="slidenum">
              <a:rPr lang="en-US" altLang="zh-TW"/>
              <a:pPr>
                <a:defRPr/>
              </a:pPr>
              <a:t>‹#›</a:t>
            </a:fld>
            <a:endParaRPr lang="en-US" altLang="zh-TW"/>
          </a:p>
        </p:txBody>
      </p:sp>
    </p:spTree>
    <p:extLst>
      <p:ext uri="{BB962C8B-B14F-4D97-AF65-F5344CB8AC3E}">
        <p14:creationId xmlns:p14="http://schemas.microsoft.com/office/powerpoint/2010/main" val="2088614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4"/>
            <a:ext cx="2971800" cy="462965"/>
          </a:xfrm>
          <a:prstGeom prst="rect">
            <a:avLst/>
          </a:prstGeom>
          <a:noFill/>
          <a:ln w="12700">
            <a:noFill/>
            <a:miter lim="800000"/>
            <a:headEnd type="none" w="sm" len="sm"/>
            <a:tailEnd type="none" w="sm" len="sm"/>
          </a:ln>
          <a:effectLst/>
        </p:spPr>
        <p:txBody>
          <a:bodyPr vert="horz" wrap="square" lIns="92735" tIns="46367" rIns="92735" bIns="46367" numCol="1" anchor="t" anchorCtr="0" compatLnSpc="1">
            <a:prstTxWarp prst="textNoShape">
              <a:avLst/>
            </a:prstTxWarp>
          </a:bodyPr>
          <a:lstStyle>
            <a:lvl1pPr defTabSz="928688" eaLnBrk="0" hangingPunct="0">
              <a:lnSpc>
                <a:spcPct val="100000"/>
              </a:lnSpc>
              <a:spcBef>
                <a:spcPct val="0"/>
              </a:spcBef>
              <a:buClrTx/>
              <a:buFontTx/>
              <a:buNone/>
              <a:defRPr sz="1200" i="1">
                <a:effectLst/>
                <a:latin typeface="細明體" pitchFamily="49" charset="-120"/>
                <a:ea typeface="細明體" pitchFamily="49" charset="-120"/>
              </a:defRPr>
            </a:lvl1pPr>
          </a:lstStyle>
          <a:p>
            <a:pPr>
              <a:defRPr/>
            </a:pPr>
            <a:endParaRPr lang="en-US" altLang="zh-TW"/>
          </a:p>
        </p:txBody>
      </p:sp>
      <p:sp>
        <p:nvSpPr>
          <p:cNvPr id="56323" name="Rectangle 3"/>
          <p:cNvSpPr>
            <a:spLocks noGrp="1" noChangeArrowheads="1"/>
          </p:cNvSpPr>
          <p:nvPr>
            <p:ph type="dt" idx="1"/>
          </p:nvPr>
        </p:nvSpPr>
        <p:spPr bwMode="auto">
          <a:xfrm>
            <a:off x="3832225" y="4"/>
            <a:ext cx="2971800" cy="462965"/>
          </a:xfrm>
          <a:prstGeom prst="rect">
            <a:avLst/>
          </a:prstGeom>
          <a:noFill/>
          <a:ln w="12700">
            <a:noFill/>
            <a:miter lim="800000"/>
            <a:headEnd type="none" w="sm" len="sm"/>
            <a:tailEnd type="none" w="sm" len="sm"/>
          </a:ln>
          <a:effectLst/>
        </p:spPr>
        <p:txBody>
          <a:bodyPr vert="horz" wrap="square" lIns="92735" tIns="46367" rIns="92735" bIns="46367" numCol="1" anchor="t" anchorCtr="0" compatLnSpc="1">
            <a:prstTxWarp prst="textNoShape">
              <a:avLst/>
            </a:prstTxWarp>
          </a:bodyPr>
          <a:lstStyle>
            <a:lvl1pPr algn="r" defTabSz="928688" eaLnBrk="0" hangingPunct="0">
              <a:lnSpc>
                <a:spcPct val="100000"/>
              </a:lnSpc>
              <a:spcBef>
                <a:spcPct val="0"/>
              </a:spcBef>
              <a:buClrTx/>
              <a:buFontTx/>
              <a:buNone/>
              <a:defRPr sz="1200" i="1">
                <a:effectLst/>
                <a:latin typeface="細明體" pitchFamily="49" charset="-120"/>
                <a:ea typeface="細明體" pitchFamily="49" charset="-120"/>
              </a:defRPr>
            </a:lvl1pPr>
          </a:lstStyle>
          <a:p>
            <a:pPr>
              <a:defRPr/>
            </a:pPr>
            <a:endParaRPr lang="en-US" altLang="zh-TW"/>
          </a:p>
        </p:txBody>
      </p:sp>
      <p:sp>
        <p:nvSpPr>
          <p:cNvPr id="130052" name="Rectangle 4"/>
          <p:cNvSpPr>
            <a:spLocks noGrp="1" noRot="1" noChangeAspect="1" noChangeArrowheads="1" noTextEdit="1"/>
          </p:cNvSpPr>
          <p:nvPr>
            <p:ph type="sldImg" idx="2"/>
          </p:nvPr>
        </p:nvSpPr>
        <p:spPr bwMode="auto">
          <a:xfrm>
            <a:off x="687388" y="773113"/>
            <a:ext cx="5341937" cy="3698875"/>
          </a:xfrm>
          <a:prstGeom prst="rect">
            <a:avLst/>
          </a:prstGeom>
          <a:noFill/>
          <a:ln w="9525">
            <a:solidFill>
              <a:srgbClr val="000000"/>
            </a:solidFill>
            <a:miter lim="800000"/>
            <a:headEnd/>
            <a:tailEnd/>
          </a:ln>
        </p:spPr>
      </p:sp>
      <p:sp>
        <p:nvSpPr>
          <p:cNvPr id="56325" name="Rectangle 5"/>
          <p:cNvSpPr>
            <a:spLocks noGrp="1" noChangeArrowheads="1"/>
          </p:cNvSpPr>
          <p:nvPr>
            <p:ph type="body" sz="quarter" idx="3"/>
          </p:nvPr>
        </p:nvSpPr>
        <p:spPr bwMode="auto">
          <a:xfrm>
            <a:off x="938213" y="4704691"/>
            <a:ext cx="4927600" cy="4473204"/>
          </a:xfrm>
          <a:prstGeom prst="rect">
            <a:avLst/>
          </a:prstGeom>
          <a:noFill/>
          <a:ln w="12700">
            <a:noFill/>
            <a:miter lim="800000"/>
            <a:headEnd type="none" w="sm" len="sm"/>
            <a:tailEnd type="none" w="sm" len="sm"/>
          </a:ln>
          <a:effectLst/>
        </p:spPr>
        <p:txBody>
          <a:bodyPr vert="horz" wrap="square" lIns="92735" tIns="46367" rIns="92735" bIns="46367" numCol="1" anchor="t" anchorCtr="0" compatLnSpc="1">
            <a:prstTxWarp prst="textNoShape">
              <a:avLst/>
            </a:prstTxWarp>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56326" name="Rectangle 6"/>
          <p:cNvSpPr>
            <a:spLocks noGrp="1" noChangeArrowheads="1"/>
          </p:cNvSpPr>
          <p:nvPr>
            <p:ph type="ftr" sz="quarter" idx="4"/>
          </p:nvPr>
        </p:nvSpPr>
        <p:spPr bwMode="auto">
          <a:xfrm>
            <a:off x="0" y="9409381"/>
            <a:ext cx="2971800" cy="539594"/>
          </a:xfrm>
          <a:prstGeom prst="rect">
            <a:avLst/>
          </a:prstGeom>
          <a:noFill/>
          <a:ln w="12700">
            <a:noFill/>
            <a:miter lim="800000"/>
            <a:headEnd type="none" w="sm" len="sm"/>
            <a:tailEnd type="none" w="sm" len="sm"/>
          </a:ln>
          <a:effectLst/>
        </p:spPr>
        <p:txBody>
          <a:bodyPr vert="horz" wrap="square" lIns="92735" tIns="46367" rIns="92735" bIns="46367" numCol="1" anchor="b" anchorCtr="0" compatLnSpc="1">
            <a:prstTxWarp prst="textNoShape">
              <a:avLst/>
            </a:prstTxWarp>
          </a:bodyPr>
          <a:lstStyle>
            <a:lvl1pPr defTabSz="928688" eaLnBrk="0" hangingPunct="0">
              <a:lnSpc>
                <a:spcPct val="100000"/>
              </a:lnSpc>
              <a:spcBef>
                <a:spcPct val="0"/>
              </a:spcBef>
              <a:buClrTx/>
              <a:buFontTx/>
              <a:buNone/>
              <a:defRPr sz="1200" i="1">
                <a:effectLst/>
                <a:latin typeface="細明體" pitchFamily="49" charset="-120"/>
                <a:ea typeface="細明體" pitchFamily="49" charset="-120"/>
              </a:defRPr>
            </a:lvl1pPr>
          </a:lstStyle>
          <a:p>
            <a:pPr>
              <a:defRPr/>
            </a:pPr>
            <a:endParaRPr lang="en-US" altLang="zh-TW"/>
          </a:p>
        </p:txBody>
      </p:sp>
      <p:sp>
        <p:nvSpPr>
          <p:cNvPr id="56327" name="Rectangle 7"/>
          <p:cNvSpPr>
            <a:spLocks noGrp="1" noChangeArrowheads="1"/>
          </p:cNvSpPr>
          <p:nvPr>
            <p:ph type="sldNum" sz="quarter" idx="5"/>
          </p:nvPr>
        </p:nvSpPr>
        <p:spPr bwMode="auto">
          <a:xfrm>
            <a:off x="3832225" y="9409381"/>
            <a:ext cx="2971800" cy="539594"/>
          </a:xfrm>
          <a:prstGeom prst="rect">
            <a:avLst/>
          </a:prstGeom>
          <a:noFill/>
          <a:ln w="12700">
            <a:noFill/>
            <a:miter lim="800000"/>
            <a:headEnd type="none" w="sm" len="sm"/>
            <a:tailEnd type="none" w="sm" len="sm"/>
          </a:ln>
          <a:effectLst/>
        </p:spPr>
        <p:txBody>
          <a:bodyPr vert="horz" wrap="square" lIns="92735" tIns="46367" rIns="92735" bIns="46367" numCol="1" anchor="b" anchorCtr="0" compatLnSpc="1">
            <a:prstTxWarp prst="textNoShape">
              <a:avLst/>
            </a:prstTxWarp>
          </a:bodyPr>
          <a:lstStyle>
            <a:lvl1pPr algn="r" defTabSz="928688" eaLnBrk="0" hangingPunct="0">
              <a:lnSpc>
                <a:spcPct val="100000"/>
              </a:lnSpc>
              <a:spcBef>
                <a:spcPct val="0"/>
              </a:spcBef>
              <a:buClrTx/>
              <a:buFontTx/>
              <a:buNone/>
              <a:defRPr sz="1200" i="1">
                <a:effectLst/>
                <a:latin typeface="細明體" pitchFamily="49" charset="-120"/>
                <a:ea typeface="細明體" pitchFamily="49" charset="-120"/>
              </a:defRPr>
            </a:lvl1pPr>
          </a:lstStyle>
          <a:p>
            <a:pPr>
              <a:defRPr/>
            </a:pPr>
            <a:fld id="{AE69BBF4-6F98-4599-B4FE-DFD294ECE735}" type="slidenum">
              <a:rPr lang="en-US" altLang="zh-TW"/>
              <a:pPr>
                <a:defRPr/>
              </a:pPr>
              <a:t>‹#›</a:t>
            </a:fld>
            <a:endParaRPr lang="en-US" altLang="zh-TW"/>
          </a:p>
        </p:txBody>
      </p:sp>
    </p:spTree>
    <p:extLst>
      <p:ext uri="{BB962C8B-B14F-4D97-AF65-F5344CB8AC3E}">
        <p14:creationId xmlns:p14="http://schemas.microsoft.com/office/powerpoint/2010/main" val="19616929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細明體" pitchFamily="49" charset="-120"/>
        <a:ea typeface="細明體" pitchFamily="49" charset="-120"/>
        <a:cs typeface="+mn-cs"/>
      </a:defRPr>
    </a:lvl1pPr>
    <a:lvl2pPr marL="457200" algn="l" rtl="0" eaLnBrk="0" fontAlgn="base" hangingPunct="0">
      <a:spcBef>
        <a:spcPct val="30000"/>
      </a:spcBef>
      <a:spcAft>
        <a:spcPct val="0"/>
      </a:spcAft>
      <a:defRPr kumimoji="1" sz="1200" kern="1200">
        <a:solidFill>
          <a:schemeClr val="tx1"/>
        </a:solidFill>
        <a:latin typeface="細明體" pitchFamily="49" charset="-120"/>
        <a:ea typeface="細明體" pitchFamily="49" charset="-120"/>
        <a:cs typeface="+mn-cs"/>
      </a:defRPr>
    </a:lvl2pPr>
    <a:lvl3pPr marL="914400" algn="l" rtl="0" eaLnBrk="0" fontAlgn="base" hangingPunct="0">
      <a:spcBef>
        <a:spcPct val="30000"/>
      </a:spcBef>
      <a:spcAft>
        <a:spcPct val="0"/>
      </a:spcAft>
      <a:defRPr kumimoji="1" sz="1200" kern="1200">
        <a:solidFill>
          <a:schemeClr val="tx1"/>
        </a:solidFill>
        <a:latin typeface="細明體" pitchFamily="49" charset="-120"/>
        <a:ea typeface="細明體" pitchFamily="49" charset="-120"/>
        <a:cs typeface="+mn-cs"/>
      </a:defRPr>
    </a:lvl3pPr>
    <a:lvl4pPr marL="1371600" algn="l" rtl="0" eaLnBrk="0" fontAlgn="base" hangingPunct="0">
      <a:spcBef>
        <a:spcPct val="30000"/>
      </a:spcBef>
      <a:spcAft>
        <a:spcPct val="0"/>
      </a:spcAft>
      <a:defRPr kumimoji="1" sz="1200" kern="1200">
        <a:solidFill>
          <a:schemeClr val="tx1"/>
        </a:solidFill>
        <a:latin typeface="細明體" pitchFamily="49" charset="-120"/>
        <a:ea typeface="細明體" pitchFamily="49" charset="-120"/>
        <a:cs typeface="+mn-cs"/>
      </a:defRPr>
    </a:lvl4pPr>
    <a:lvl5pPr marL="1828800" algn="l" rtl="0" eaLnBrk="0" fontAlgn="base" hangingPunct="0">
      <a:spcBef>
        <a:spcPct val="30000"/>
      </a:spcBef>
      <a:spcAft>
        <a:spcPct val="0"/>
      </a:spcAft>
      <a:defRPr kumimoji="1" sz="1200" kern="1200">
        <a:solidFill>
          <a:schemeClr val="tx1"/>
        </a:solidFill>
        <a:latin typeface="細明體" pitchFamily="49" charset="-120"/>
        <a:ea typeface="細明體" pitchFamily="49"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83280449-CE0B-4805-9AE5-BFA4879FD34A}" type="slidenum">
              <a:rPr lang="en-US" altLang="zh-TW" smtClean="0"/>
              <a:pPr/>
              <a:t>1</a:t>
            </a:fld>
            <a:endParaRPr lang="en-US" altLang="zh-TW"/>
          </a:p>
        </p:txBody>
      </p:sp>
      <p:sp>
        <p:nvSpPr>
          <p:cNvPr id="131075" name="Rectangle 1026"/>
          <p:cNvSpPr>
            <a:spLocks noGrp="1" noRot="1" noChangeAspect="1" noChangeArrowheads="1" noTextEdit="1"/>
          </p:cNvSpPr>
          <p:nvPr>
            <p:ph type="sldImg"/>
          </p:nvPr>
        </p:nvSpPr>
        <p:spPr>
          <a:xfrm>
            <a:off x="687388" y="773113"/>
            <a:ext cx="5341937" cy="3698875"/>
          </a:xfrm>
          <a:ln/>
        </p:spPr>
      </p:sp>
      <p:sp>
        <p:nvSpPr>
          <p:cNvPr id="131076" name="Rectangle 1027"/>
          <p:cNvSpPr>
            <a:spLocks noGrp="1" noChangeArrowheads="1"/>
          </p:cNvSpPr>
          <p:nvPr>
            <p:ph type="body" idx="1"/>
          </p:nvPr>
        </p:nvSpPr>
        <p:spPr>
          <a:noFill/>
          <a:ln w="9525"/>
        </p:spPr>
        <p:txBody>
          <a:bodyPr/>
          <a:lstStyle/>
          <a:p>
            <a:endParaRPr lang="zh-TW" altLang="zh-TW"/>
          </a:p>
        </p:txBody>
      </p:sp>
    </p:spTree>
    <p:extLst>
      <p:ext uri="{BB962C8B-B14F-4D97-AF65-F5344CB8AC3E}">
        <p14:creationId xmlns:p14="http://schemas.microsoft.com/office/powerpoint/2010/main" val="1927486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AE69BBF4-6F98-4599-B4FE-DFD294ECE735}" type="slidenum">
              <a:rPr lang="en-US" altLang="zh-TW" smtClean="0"/>
              <a:pPr>
                <a:defRPr/>
              </a:pPr>
              <a:t>10</a:t>
            </a:fld>
            <a:endParaRPr lang="en-US" altLang="zh-TW"/>
          </a:p>
        </p:txBody>
      </p:sp>
    </p:spTree>
    <p:extLst>
      <p:ext uri="{BB962C8B-B14F-4D97-AF65-F5344CB8AC3E}">
        <p14:creationId xmlns:p14="http://schemas.microsoft.com/office/powerpoint/2010/main" val="4196208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AE69BBF4-6F98-4599-B4FE-DFD294ECE735}" type="slidenum">
              <a:rPr lang="en-US" altLang="zh-TW" smtClean="0"/>
              <a:pPr>
                <a:defRPr/>
              </a:pPr>
              <a:t>11</a:t>
            </a:fld>
            <a:endParaRPr lang="en-US" altLang="zh-TW"/>
          </a:p>
        </p:txBody>
      </p:sp>
    </p:spTree>
    <p:extLst>
      <p:ext uri="{BB962C8B-B14F-4D97-AF65-F5344CB8AC3E}">
        <p14:creationId xmlns:p14="http://schemas.microsoft.com/office/powerpoint/2010/main" val="531925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AE69BBF4-6F98-4599-B4FE-DFD294ECE735}" type="slidenum">
              <a:rPr lang="en-US" altLang="zh-TW" smtClean="0"/>
              <a:pPr>
                <a:defRPr/>
              </a:pPr>
              <a:t>13</a:t>
            </a:fld>
            <a:endParaRPr lang="en-US" altLang="zh-TW"/>
          </a:p>
        </p:txBody>
      </p:sp>
    </p:spTree>
    <p:extLst>
      <p:ext uri="{BB962C8B-B14F-4D97-AF65-F5344CB8AC3E}">
        <p14:creationId xmlns:p14="http://schemas.microsoft.com/office/powerpoint/2010/main" val="2133217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AE69BBF4-6F98-4599-B4FE-DFD294ECE735}" type="slidenum">
              <a:rPr lang="en-US" altLang="zh-TW" smtClean="0"/>
              <a:pPr>
                <a:defRPr/>
              </a:pPr>
              <a:t>16</a:t>
            </a:fld>
            <a:endParaRPr lang="en-US" altLang="zh-TW"/>
          </a:p>
        </p:txBody>
      </p:sp>
    </p:spTree>
    <p:extLst>
      <p:ext uri="{BB962C8B-B14F-4D97-AF65-F5344CB8AC3E}">
        <p14:creationId xmlns:p14="http://schemas.microsoft.com/office/powerpoint/2010/main" val="2072515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AE69BBF4-6F98-4599-B4FE-DFD294ECE735}" type="slidenum">
              <a:rPr lang="en-US" altLang="zh-TW" smtClean="0"/>
              <a:pPr>
                <a:defRPr/>
              </a:pPr>
              <a:t>2</a:t>
            </a:fld>
            <a:endParaRPr lang="en-US" altLang="zh-TW"/>
          </a:p>
        </p:txBody>
      </p:sp>
    </p:spTree>
    <p:extLst>
      <p:ext uri="{BB962C8B-B14F-4D97-AF65-F5344CB8AC3E}">
        <p14:creationId xmlns:p14="http://schemas.microsoft.com/office/powerpoint/2010/main" val="2062305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採申報生效制，因此發行人檢齊相關書件，除因申報書件應記載事項不充分、保護公益或經退回者，自送件起屆滿ㄧ定營業日即生效。</a:t>
            </a:r>
          </a:p>
        </p:txBody>
      </p:sp>
      <p:sp>
        <p:nvSpPr>
          <p:cNvPr id="4" name="投影片編號版面配置區 3"/>
          <p:cNvSpPr>
            <a:spLocks noGrp="1"/>
          </p:cNvSpPr>
          <p:nvPr>
            <p:ph type="sldNum" sz="quarter" idx="10"/>
          </p:nvPr>
        </p:nvSpPr>
        <p:spPr/>
        <p:txBody>
          <a:bodyPr/>
          <a:lstStyle/>
          <a:p>
            <a:pPr>
              <a:defRPr/>
            </a:pPr>
            <a:fld id="{AE69BBF4-6F98-4599-B4FE-DFD294ECE735}" type="slidenum">
              <a:rPr lang="en-US" altLang="zh-TW" smtClean="0"/>
              <a:pPr>
                <a:defRPr/>
              </a:pPr>
              <a:t>3</a:t>
            </a:fld>
            <a:endParaRPr lang="en-US" altLang="zh-TW"/>
          </a:p>
        </p:txBody>
      </p:sp>
    </p:spTree>
    <p:extLst>
      <p:ext uri="{BB962C8B-B14F-4D97-AF65-F5344CB8AC3E}">
        <p14:creationId xmlns:p14="http://schemas.microsoft.com/office/powerpoint/2010/main" val="2138739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 </a:t>
            </a:r>
            <a:r>
              <a:rPr lang="zh-TW" altLang="en-US" dirty="0"/>
              <a:t>針對外國發行人申報首次股票公開發行案件，因本中心受託範圍為「</a:t>
            </a:r>
            <a:r>
              <a:rPr lang="zh-TW" altLang="en-US" dirty="0">
                <a:solidFill>
                  <a:srgbClr val="FF0000"/>
                </a:solidFill>
              </a:rPr>
              <a:t>以登錄興櫃及第一上櫃為目的</a:t>
            </a:r>
            <a:r>
              <a:rPr lang="zh-TW" altLang="en-US" dirty="0"/>
              <a:t>」者，故為確認係屬本中心受託範圍案件，外國發行人若為申請登錄興櫃而申報補辦公開發行者，兩者應同時洽本中心辦理。</a:t>
            </a:r>
          </a:p>
          <a:p>
            <a:r>
              <a:rPr lang="en-US" altLang="zh-TW" dirty="0"/>
              <a:t>2.</a:t>
            </a:r>
            <a:r>
              <a:rPr lang="zh-TW" altLang="en-US" dirty="0"/>
              <a:t>為衡平本國與外國發行人之規範，本中心亦開放本國發行人申請登錄興櫃與申報補辦公開發行同時併洽本中心辦理。</a:t>
            </a:r>
          </a:p>
          <a:p>
            <a:endParaRPr lang="zh-TW" altLang="en-US" dirty="0"/>
          </a:p>
        </p:txBody>
      </p:sp>
      <p:sp>
        <p:nvSpPr>
          <p:cNvPr id="4" name="投影片編號版面配置區 3"/>
          <p:cNvSpPr>
            <a:spLocks noGrp="1"/>
          </p:cNvSpPr>
          <p:nvPr>
            <p:ph type="sldNum" sz="quarter" idx="10"/>
          </p:nvPr>
        </p:nvSpPr>
        <p:spPr/>
        <p:txBody>
          <a:bodyPr/>
          <a:lstStyle/>
          <a:p>
            <a:pPr>
              <a:defRPr/>
            </a:pPr>
            <a:fld id="{AE69BBF4-6F98-4599-B4FE-DFD294ECE735}" type="slidenum">
              <a:rPr lang="en-US" altLang="zh-TW" smtClean="0"/>
              <a:pPr>
                <a:defRPr/>
              </a:pPr>
              <a:t>4</a:t>
            </a:fld>
            <a:endParaRPr lang="en-US" altLang="zh-TW"/>
          </a:p>
        </p:txBody>
      </p:sp>
    </p:spTree>
    <p:extLst>
      <p:ext uri="{BB962C8B-B14F-4D97-AF65-F5344CB8AC3E}">
        <p14:creationId xmlns:p14="http://schemas.microsoft.com/office/powerpoint/2010/main" val="2762890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7388" y="773113"/>
            <a:ext cx="5341937" cy="3698875"/>
          </a:xfrm>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0"/>
          </p:nvPr>
        </p:nvSpPr>
        <p:spPr/>
        <p:txBody>
          <a:bodyPr/>
          <a:lstStyle/>
          <a:p>
            <a:pPr>
              <a:defRPr/>
            </a:pPr>
            <a:endParaRPr lang="zh-TW" altLang="en-US"/>
          </a:p>
        </p:txBody>
      </p:sp>
      <p:sp>
        <p:nvSpPr>
          <p:cNvPr id="5" name="投影片編號版面配置區 4"/>
          <p:cNvSpPr>
            <a:spLocks noGrp="1"/>
          </p:cNvSpPr>
          <p:nvPr>
            <p:ph type="sldNum" sz="quarter" idx="11"/>
          </p:nvPr>
        </p:nvSpPr>
        <p:spPr/>
        <p:txBody>
          <a:bodyPr/>
          <a:lstStyle/>
          <a:p>
            <a:pPr>
              <a:defRPr/>
            </a:pPr>
            <a:fld id="{8948E4DF-21F7-4602-953C-3E09F56BE1C7}" type="slidenum">
              <a:rPr lang="zh-TW" altLang="en-US" smtClean="0"/>
              <a:pPr>
                <a:defRPr/>
              </a:pPr>
              <a:t>5</a:t>
            </a:fld>
            <a:endParaRPr lang="zh-TW" altLang="en-US"/>
          </a:p>
        </p:txBody>
      </p:sp>
    </p:spTree>
    <p:extLst>
      <p:ext uri="{BB962C8B-B14F-4D97-AF65-F5344CB8AC3E}">
        <p14:creationId xmlns:p14="http://schemas.microsoft.com/office/powerpoint/2010/main" val="4283404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bwMode="auto">
          <a:xfrm>
            <a:off x="3832225" y="9409381"/>
            <a:ext cx="2971800" cy="539594"/>
          </a:xfrm>
          <a:prstGeom prst="rect">
            <a:avLst/>
          </a:prstGeom>
          <a:noFill/>
          <a:ln w="12700">
            <a:noFill/>
            <a:miter lim="800000"/>
            <a:headEnd type="none" w="sm" len="sm"/>
            <a:tailEnd type="none" w="sm" len="sm"/>
          </a:ln>
        </p:spPr>
        <p:txBody>
          <a:bodyPr lIns="92735" tIns="46367" rIns="92735" bIns="46367" anchor="b"/>
          <a:lstStyle/>
          <a:p>
            <a:pPr algn="r" defTabSz="928688" eaLnBrk="0" hangingPunct="0"/>
            <a:fld id="{51E376F0-611B-4AF8-BD9D-184A61E3F8D0}" type="slidenum">
              <a:rPr lang="en-US" altLang="zh-TW" sz="1200" i="1">
                <a:latin typeface="細明體" pitchFamily="49" charset="-120"/>
                <a:ea typeface="細明體" pitchFamily="49" charset="-120"/>
              </a:rPr>
              <a:pPr algn="r" defTabSz="928688" eaLnBrk="0" hangingPunct="0"/>
              <a:t>6</a:t>
            </a:fld>
            <a:endParaRPr lang="en-US" altLang="zh-TW" sz="1200" i="1">
              <a:latin typeface="細明體" pitchFamily="49" charset="-120"/>
              <a:ea typeface="細明體" pitchFamily="49" charset="-120"/>
            </a:endParaRPr>
          </a:p>
        </p:txBody>
      </p:sp>
      <p:sp>
        <p:nvSpPr>
          <p:cNvPr id="133123" name="Rectangle 2"/>
          <p:cNvSpPr>
            <a:spLocks noGrp="1" noRot="1" noChangeAspect="1" noChangeArrowheads="1" noTextEdit="1"/>
          </p:cNvSpPr>
          <p:nvPr>
            <p:ph type="sldImg"/>
          </p:nvPr>
        </p:nvSpPr>
        <p:spPr>
          <a:xfrm>
            <a:off x="688975" y="773113"/>
            <a:ext cx="5340350" cy="3698875"/>
          </a:xfrm>
          <a:ln/>
        </p:spPr>
      </p:sp>
      <p:sp>
        <p:nvSpPr>
          <p:cNvPr id="133124" name="Rectangle 3"/>
          <p:cNvSpPr>
            <a:spLocks noGrp="1" noChangeArrowheads="1"/>
          </p:cNvSpPr>
          <p:nvPr>
            <p:ph type="body" idx="1"/>
          </p:nvPr>
        </p:nvSpPr>
        <p:spPr>
          <a:noFill/>
          <a:ln w="9525"/>
        </p:spPr>
        <p:txBody>
          <a:bodyPr/>
          <a:lstStyle/>
          <a:p>
            <a:endParaRPr lang="zh-TW" altLang="zh-TW"/>
          </a:p>
        </p:txBody>
      </p:sp>
    </p:spTree>
    <p:extLst>
      <p:ext uri="{BB962C8B-B14F-4D97-AF65-F5344CB8AC3E}">
        <p14:creationId xmlns:p14="http://schemas.microsoft.com/office/powerpoint/2010/main" val="3963694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AE69BBF4-6F98-4599-B4FE-DFD294ECE735}" type="slidenum">
              <a:rPr lang="en-US" altLang="zh-TW" smtClean="0"/>
              <a:pPr>
                <a:defRPr/>
              </a:pPr>
              <a:t>7</a:t>
            </a:fld>
            <a:endParaRPr lang="en-US" altLang="zh-TW"/>
          </a:p>
        </p:txBody>
      </p:sp>
    </p:spTree>
    <p:extLst>
      <p:ext uri="{BB962C8B-B14F-4D97-AF65-F5344CB8AC3E}">
        <p14:creationId xmlns:p14="http://schemas.microsoft.com/office/powerpoint/2010/main" val="1598092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AE69BBF4-6F98-4599-B4FE-DFD294ECE735}" type="slidenum">
              <a:rPr lang="en-US" altLang="zh-TW" smtClean="0"/>
              <a:pPr>
                <a:defRPr/>
              </a:pPr>
              <a:t>8</a:t>
            </a:fld>
            <a:endParaRPr lang="en-US" altLang="zh-TW"/>
          </a:p>
        </p:txBody>
      </p:sp>
    </p:spTree>
    <p:extLst>
      <p:ext uri="{BB962C8B-B14F-4D97-AF65-F5344CB8AC3E}">
        <p14:creationId xmlns:p14="http://schemas.microsoft.com/office/powerpoint/2010/main" val="728463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AE69BBF4-6F98-4599-B4FE-DFD294ECE735}" type="slidenum">
              <a:rPr lang="en-US" altLang="zh-TW" smtClean="0"/>
              <a:pPr>
                <a:defRPr/>
              </a:pPr>
              <a:t>9</a:t>
            </a:fld>
            <a:endParaRPr lang="en-US" altLang="zh-TW"/>
          </a:p>
        </p:txBody>
      </p:sp>
    </p:spTree>
    <p:extLst>
      <p:ext uri="{BB962C8B-B14F-4D97-AF65-F5344CB8AC3E}">
        <p14:creationId xmlns:p14="http://schemas.microsoft.com/office/powerpoint/2010/main" val="38906425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標題投影片">
    <p:spTree>
      <p:nvGrpSpPr>
        <p:cNvPr id="1" name=""/>
        <p:cNvGrpSpPr/>
        <p:nvPr/>
      </p:nvGrpSpPr>
      <p:grpSpPr>
        <a:xfrm>
          <a:off x="0" y="0"/>
          <a:ext cx="0" cy="0"/>
          <a:chOff x="0" y="0"/>
          <a:chExt cx="0" cy="0"/>
        </a:xfrm>
      </p:grpSpPr>
      <p:sp>
        <p:nvSpPr>
          <p:cNvPr id="28" name="日期版面配置區 27"/>
          <p:cNvSpPr>
            <a:spLocks noGrp="1"/>
          </p:cNvSpPr>
          <p:nvPr>
            <p:ph type="dt" sz="half" idx="10"/>
          </p:nvPr>
        </p:nvSpPr>
        <p:spPr>
          <a:xfrm>
            <a:off x="560512" y="6309320"/>
            <a:ext cx="2476500" cy="365760"/>
          </a:xfrm>
        </p:spPr>
        <p:txBody>
          <a:bodyPr/>
          <a:lstStyle>
            <a:lvl1pPr>
              <a:defRPr sz="1400"/>
            </a:lvl1pPr>
          </a:lstStyle>
          <a:p>
            <a:pPr>
              <a:defRPr/>
            </a:pPr>
            <a:endParaRPr lang="en-US" altLang="zh-TW" dirty="0"/>
          </a:p>
        </p:txBody>
      </p:sp>
      <p:sp>
        <p:nvSpPr>
          <p:cNvPr id="17" name="頁尾版面配置區 16"/>
          <p:cNvSpPr>
            <a:spLocks noGrp="1"/>
          </p:cNvSpPr>
          <p:nvPr>
            <p:ph type="ftr" sz="quarter" idx="11"/>
          </p:nvPr>
        </p:nvSpPr>
        <p:spPr>
          <a:xfrm>
            <a:off x="3140202" y="6355080"/>
            <a:ext cx="3764280" cy="365760"/>
          </a:xfrm>
        </p:spPr>
        <p:txBody>
          <a:bodyPr/>
          <a:lstStyle/>
          <a:p>
            <a:pPr>
              <a:defRPr/>
            </a:pPr>
            <a:endParaRPr lang="en-US" altLang="zh-TW"/>
          </a:p>
        </p:txBody>
      </p:sp>
      <p:sp>
        <p:nvSpPr>
          <p:cNvPr id="20" name="投影片編號版面配置區 28"/>
          <p:cNvSpPr>
            <a:spLocks noGrp="1"/>
          </p:cNvSpPr>
          <p:nvPr>
            <p:ph type="sldNum" sz="quarter" idx="12"/>
          </p:nvPr>
        </p:nvSpPr>
        <p:spPr>
          <a:xfrm>
            <a:off x="8160854" y="6309320"/>
            <a:ext cx="1320800" cy="365760"/>
          </a:xfrm>
          <a:prstGeom prst="rect">
            <a:avLst/>
          </a:prstGeom>
        </p:spPr>
        <p:txBody>
          <a:bodyPr/>
          <a:lstStyle>
            <a:lvl1pPr algn="r">
              <a:defRPr sz="1800" b="1">
                <a:solidFill>
                  <a:srgbClr val="000099"/>
                </a:solidFill>
              </a:defRPr>
            </a:lvl1pPr>
          </a:lstStyle>
          <a:p>
            <a:pPr>
              <a:defRPr/>
            </a:pPr>
            <a:fld id="{DA843CCF-395D-4592-A44F-E0B2C97BB9F6}" type="slidenum">
              <a:rPr lang="en-US" altLang="zh-TW" smtClean="0"/>
              <a:pPr>
                <a:defRPr/>
              </a:pPr>
              <a:t>‹#›</a:t>
            </a:fld>
            <a:endParaRPr lang="en-US" altLang="zh-TW" dirty="0"/>
          </a:p>
        </p:txBody>
      </p:sp>
      <p:pic>
        <p:nvPicPr>
          <p:cNvPr id="6" name="Picture 2" descr="F:\圖檔\鳳凰.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3490702"/>
            <a:ext cx="2528828" cy="3352332"/>
          </a:xfrm>
          <a:prstGeom prst="rect">
            <a:avLst/>
          </a:prstGeom>
          <a:noFill/>
          <a:scene3d>
            <a:camera prst="orthographicFront">
              <a:rot lat="0" lon="600000" rev="0"/>
            </a:camera>
            <a:lightRig rig="threePt" dir="t"/>
          </a:scene3d>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25680" y="0"/>
            <a:ext cx="2880320" cy="790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pPr>
              <a:defRPr/>
            </a:pPr>
            <a:endParaRPr lang="en-US" altLang="zh-TW"/>
          </a:p>
        </p:txBody>
      </p:sp>
      <p:sp>
        <p:nvSpPr>
          <p:cNvPr id="5" name="頁尾版面配置區 4"/>
          <p:cNvSpPr>
            <a:spLocks noGrp="1"/>
          </p:cNvSpPr>
          <p:nvPr>
            <p:ph type="ftr" sz="quarter" idx="11"/>
          </p:nvPr>
        </p:nvSpPr>
        <p:spPr/>
        <p:txBody>
          <a:bodyPr/>
          <a:lstStyle/>
          <a:p>
            <a:pPr>
              <a:defRPr/>
            </a:pPr>
            <a:endParaRPr lang="en-US" altLang="zh-TW"/>
          </a:p>
        </p:txBody>
      </p:sp>
      <p:sp>
        <p:nvSpPr>
          <p:cNvPr id="7" name="投影片編號版面配置區 28"/>
          <p:cNvSpPr txBox="1">
            <a:spLocks/>
          </p:cNvSpPr>
          <p:nvPr userDrawn="1"/>
        </p:nvSpPr>
        <p:spPr>
          <a:xfrm>
            <a:off x="8186364" y="6342773"/>
            <a:ext cx="1320800" cy="365760"/>
          </a:xfrm>
          <a:prstGeom prst="rect">
            <a:avLst/>
          </a:prstGeom>
        </p:spPr>
        <p:txBody>
          <a:bodyPr/>
          <a:lstStyle>
            <a:lvl1pPr algn="r">
              <a:defRPr sz="1800" b="1">
                <a:solidFill>
                  <a:srgbClr val="000099"/>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A843CCF-395D-4592-A44F-E0B2C97BB9F6}" type="slidenum">
              <a:rPr kumimoji="1" lang="en-US" altLang="zh-TW" sz="1800" b="1" i="0" u="none" strike="noStrike" kern="1200" cap="none" spc="0" normalizeH="0" baseline="0" noProof="0" smtClean="0">
                <a:ln>
                  <a:noFill/>
                </a:ln>
                <a:solidFill>
                  <a:srgbClr val="000099"/>
                </a:solidFill>
                <a:effectLst/>
                <a:uLnTx/>
                <a:uFillTx/>
                <a:latin typeface="Times New Roman" pitchFamily="18"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TW" sz="1800" b="1" i="0" u="none" strike="noStrike" kern="1200" cap="none" spc="0" normalizeH="0" baseline="0" noProof="0" dirty="0">
              <a:ln>
                <a:noFill/>
              </a:ln>
              <a:solidFill>
                <a:srgbClr val="000099"/>
              </a:solidFill>
              <a:effectLst/>
              <a:uLnTx/>
              <a:uFillTx/>
              <a:latin typeface="Times New Roman" pitchFamily="18" charset="0"/>
              <a:ea typeface="新細明體" pitchFamily="18" charset="-120"/>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181850" y="274639"/>
            <a:ext cx="2228850" cy="5851525"/>
          </a:xfrm>
        </p:spPr>
        <p:txBody>
          <a:bodyPr vert="eaVert"/>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a:xfrm>
            <a:off x="495300" y="274639"/>
            <a:ext cx="6521450" cy="5851525"/>
          </a:xfrm>
        </p:spPr>
        <p:txBody>
          <a:bodyPr vert="eaVer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pPr>
              <a:defRPr/>
            </a:pPr>
            <a:endParaRPr lang="en-US" altLang="zh-TW"/>
          </a:p>
        </p:txBody>
      </p:sp>
      <p:sp>
        <p:nvSpPr>
          <p:cNvPr id="5" name="頁尾版面配置區 4"/>
          <p:cNvSpPr>
            <a:spLocks noGrp="1"/>
          </p:cNvSpPr>
          <p:nvPr>
            <p:ph type="ftr" sz="quarter" idx="11"/>
          </p:nvPr>
        </p:nvSpPr>
        <p:spPr/>
        <p:txBody>
          <a:bodyPr/>
          <a:lstStyle/>
          <a:p>
            <a:pPr>
              <a:defRPr/>
            </a:pPr>
            <a:endParaRPr lang="en-US" altLang="zh-TW"/>
          </a:p>
        </p:txBody>
      </p:sp>
      <p:sp>
        <p:nvSpPr>
          <p:cNvPr id="6" name="投影片編號版面配置區 5"/>
          <p:cNvSpPr>
            <a:spLocks noGrp="1"/>
          </p:cNvSpPr>
          <p:nvPr>
            <p:ph type="sldNum" sz="quarter" idx="12"/>
          </p:nvPr>
        </p:nvSpPr>
        <p:spPr>
          <a:xfrm>
            <a:off x="663702" y="6356350"/>
            <a:ext cx="2146300" cy="365760"/>
          </a:xfrm>
          <a:prstGeom prst="rect">
            <a:avLst/>
          </a:prstGeom>
        </p:spPr>
        <p:txBody>
          <a:bodyPr/>
          <a:lstStyle/>
          <a:p>
            <a:pPr>
              <a:defRPr/>
            </a:pPr>
            <a:fld id="{FEDC4136-9E48-477E-B64D-06425F4E3AD2}" type="slidenum">
              <a:rPr lang="en-US" altLang="zh-TW" smtClean="0"/>
              <a:pPr>
                <a:defRPr/>
              </a:pPr>
              <a:t>‹#›</a:t>
            </a:fld>
            <a:endParaRPr lang="en-US" altLang="zh-TW"/>
          </a:p>
        </p:txBody>
      </p:sp>
      <p:sp>
        <p:nvSpPr>
          <p:cNvPr id="9" name="直線接點 8"/>
          <p:cNvSpPr>
            <a:spLocks noChangeShapeType="1"/>
          </p:cNvSpPr>
          <p:nvPr/>
        </p:nvSpPr>
        <p:spPr bwMode="auto">
          <a:xfrm rot="5400000">
            <a:off x="4175914"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標題及物件">
    <p:spTree>
      <p:nvGrpSpPr>
        <p:cNvPr id="1" name=""/>
        <p:cNvGrpSpPr/>
        <p:nvPr/>
      </p:nvGrpSpPr>
      <p:grpSpPr>
        <a:xfrm>
          <a:off x="0" y="0"/>
          <a:ext cx="0" cy="0"/>
          <a:chOff x="0" y="0"/>
          <a:chExt cx="0" cy="0"/>
        </a:xfrm>
      </p:grpSpPr>
      <p:sp>
        <p:nvSpPr>
          <p:cNvPr id="2" name="頁尾版面配置區 4"/>
          <p:cNvSpPr>
            <a:spLocks noGrp="1"/>
          </p:cNvSpPr>
          <p:nvPr>
            <p:ph type="ftr" sz="quarter" idx="10"/>
          </p:nvPr>
        </p:nvSpPr>
        <p:spPr/>
        <p:txBody>
          <a:bodyPr/>
          <a:lstStyle>
            <a:lvl1pPr>
              <a:defRPr/>
            </a:lvl1pPr>
          </a:lstStyle>
          <a:p>
            <a:pPr>
              <a:defRPr/>
            </a:pPr>
            <a:endParaRPr lang="zh-TW" altLang="en-US"/>
          </a:p>
        </p:txBody>
      </p:sp>
      <p:sp>
        <p:nvSpPr>
          <p:cNvPr id="3" name="投影片編號版面配置區 5"/>
          <p:cNvSpPr>
            <a:spLocks noGrp="1"/>
          </p:cNvSpPr>
          <p:nvPr>
            <p:ph type="sldNum" sz="quarter" idx="11"/>
          </p:nvPr>
        </p:nvSpPr>
        <p:spPr>
          <a:xfrm>
            <a:off x="663702" y="6356350"/>
            <a:ext cx="2146300" cy="365760"/>
          </a:xfrm>
          <a:prstGeom prst="rect">
            <a:avLst/>
          </a:prstGeom>
        </p:spPr>
        <p:txBody>
          <a:bodyPr/>
          <a:lstStyle>
            <a:lvl1pPr>
              <a:defRPr>
                <a:solidFill>
                  <a:schemeClr val="bg2">
                    <a:lumMod val="25000"/>
                  </a:schemeClr>
                </a:solidFill>
              </a:defRPr>
            </a:lvl1pPr>
            <a:extLst/>
          </a:lstStyle>
          <a:p>
            <a:pPr>
              <a:defRPr/>
            </a:pPr>
            <a:endParaRPr lang="zh-TW" altLang="en-US"/>
          </a:p>
        </p:txBody>
      </p:sp>
      <p:sp>
        <p:nvSpPr>
          <p:cNvPr id="4" name="投影片編號版面配置區 28"/>
          <p:cNvSpPr txBox="1">
            <a:spLocks/>
          </p:cNvSpPr>
          <p:nvPr userDrawn="1"/>
        </p:nvSpPr>
        <p:spPr>
          <a:xfrm>
            <a:off x="8186364" y="6342773"/>
            <a:ext cx="1320800" cy="365760"/>
          </a:xfrm>
          <a:prstGeom prst="rect">
            <a:avLst/>
          </a:prstGeom>
        </p:spPr>
        <p:txBody>
          <a:bodyPr/>
          <a:lstStyle>
            <a:lvl1pPr algn="r">
              <a:defRPr sz="1800" b="1">
                <a:solidFill>
                  <a:srgbClr val="000099"/>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A843CCF-395D-4592-A44F-E0B2C97BB9F6}" type="slidenum">
              <a:rPr kumimoji="1" lang="en-US" altLang="zh-TW" sz="1800" b="1" i="0" u="none" strike="noStrike" kern="1200" cap="none" spc="0" normalizeH="0" baseline="0" noProof="0" smtClean="0">
                <a:ln>
                  <a:noFill/>
                </a:ln>
                <a:solidFill>
                  <a:srgbClr val="000099"/>
                </a:solidFill>
                <a:effectLst/>
                <a:uLnTx/>
                <a:uFillTx/>
                <a:latin typeface="Times New Roman" pitchFamily="18"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TW" sz="1800" b="1" i="0" u="none" strike="noStrike" kern="1200" cap="none" spc="0" normalizeH="0" baseline="0" noProof="0" dirty="0">
              <a:ln>
                <a:noFill/>
              </a:ln>
              <a:solidFill>
                <a:srgbClr val="000099"/>
              </a:solidFill>
              <a:effectLst/>
              <a:uLnTx/>
              <a:uFillTx/>
              <a:latin typeface="Times New Roman" pitchFamily="18" charset="0"/>
              <a:ea typeface="新細明體" pitchFamily="18" charset="-120"/>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6_標題及物件">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Title 6"/>
          <p:cNvSpPr>
            <a:spLocks noGrp="1"/>
          </p:cNvSpPr>
          <p:nvPr>
            <p:ph type="title"/>
          </p:nvPr>
        </p:nvSpPr>
        <p:spPr>
          <a:xfrm>
            <a:off x="495301" y="359465"/>
            <a:ext cx="8915400" cy="693271"/>
          </a:xfrm>
          <a:prstGeom prst="rect">
            <a:avLst/>
          </a:prstGeom>
        </p:spPr>
        <p:txBody>
          <a:bodyPr anchor="b" anchorCtr="0">
            <a:normAutofit/>
          </a:bodyPr>
          <a:lstStyle/>
          <a:p>
            <a:pPr algn="l"/>
            <a:r>
              <a:rPr lang="zh-TW" altLang="en-US" dirty="0"/>
              <a:t>按一下以編輯母片標題樣式</a:t>
            </a:r>
            <a:endParaRPr lang="en-US" dirty="0"/>
          </a:p>
        </p:txBody>
      </p:sp>
      <p:sp>
        <p:nvSpPr>
          <p:cNvPr id="9" name="Slide Number Placeholder 8"/>
          <p:cNvSpPr>
            <a:spLocks noGrp="1"/>
          </p:cNvSpPr>
          <p:nvPr>
            <p:ph type="sldNum" sz="quarter" idx="11"/>
          </p:nvPr>
        </p:nvSpPr>
        <p:spPr/>
        <p:txBody>
          <a:bodyPr/>
          <a:lstStyle/>
          <a:p>
            <a:pPr algn="r"/>
            <a:fld id="{D4C49B74-5DB2-4B03-B1D2-7F6A3C51C318}" type="slidenum">
              <a:rPr lang="en-US" smtClean="0"/>
              <a:pPr algn="r"/>
              <a:t>‹#›</a:t>
            </a:fld>
            <a:endParaRPr lang="en-US" dirty="0"/>
          </a:p>
        </p:txBody>
      </p:sp>
      <p:sp>
        <p:nvSpPr>
          <p:cNvPr id="10" name="Footer Placeholder 9"/>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264739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8_標題及物件">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Title 6"/>
          <p:cNvSpPr>
            <a:spLocks noGrp="1"/>
          </p:cNvSpPr>
          <p:nvPr>
            <p:ph type="title"/>
          </p:nvPr>
        </p:nvSpPr>
        <p:spPr>
          <a:xfrm>
            <a:off x="495300" y="359465"/>
            <a:ext cx="8915400" cy="1143000"/>
          </a:xfrm>
          <a:prstGeom prst="rect">
            <a:avLst/>
          </a:prstGeom>
        </p:spPr>
        <p:txBody>
          <a:bodyPr anchor="b" anchorCtr="0">
            <a:normAutofit/>
          </a:bodyPr>
          <a:lstStyle/>
          <a:p>
            <a:pPr algn="l"/>
            <a:r>
              <a:rPr lang="zh-TW" altLang="en-US"/>
              <a:t>按一下以編輯母片標題樣式</a:t>
            </a:r>
            <a:endParaRPr lang="en-US"/>
          </a:p>
        </p:txBody>
      </p:sp>
      <p:sp>
        <p:nvSpPr>
          <p:cNvPr id="9" name="Slide Number Placeholder 8"/>
          <p:cNvSpPr>
            <a:spLocks noGrp="1"/>
          </p:cNvSpPr>
          <p:nvPr>
            <p:ph type="sldNum" sz="quarter" idx="11"/>
          </p:nvPr>
        </p:nvSpPr>
        <p:spPr/>
        <p:txBody>
          <a:bodyPr/>
          <a:lstStyle/>
          <a:p>
            <a:pPr algn="r"/>
            <a:fld id="{D4C49B74-5DB2-4B03-B1D2-7F6A3C51C318}" type="slidenum">
              <a:rPr lang="en-US" smtClean="0"/>
              <a:pPr algn="r"/>
              <a:t>‹#›</a:t>
            </a:fld>
            <a:endParaRPr lang="en-US" dirty="0"/>
          </a:p>
        </p:txBody>
      </p:sp>
      <p:sp>
        <p:nvSpPr>
          <p:cNvPr id="10" name="Footer Placeholder 9"/>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334202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標題投影片">
    <p:spTree>
      <p:nvGrpSpPr>
        <p:cNvPr id="1" name=""/>
        <p:cNvGrpSpPr/>
        <p:nvPr/>
      </p:nvGrpSpPr>
      <p:grpSpPr>
        <a:xfrm>
          <a:off x="0" y="0"/>
          <a:ext cx="0" cy="0"/>
          <a:chOff x="0" y="0"/>
          <a:chExt cx="0" cy="0"/>
        </a:xfrm>
      </p:grpSpPr>
      <p:sp>
        <p:nvSpPr>
          <p:cNvPr id="14" name="標題 13"/>
          <p:cNvSpPr>
            <a:spLocks noGrp="1"/>
          </p:cNvSpPr>
          <p:nvPr>
            <p:ph type="ctrTitle"/>
          </p:nvPr>
        </p:nvSpPr>
        <p:spPr>
          <a:xfrm>
            <a:off x="1551940" y="359898"/>
            <a:ext cx="8023860" cy="1472184"/>
          </a:xfrm>
        </p:spPr>
        <p:txBody>
          <a:bodyPr anchor="b"/>
          <a:lstStyle>
            <a:lvl1pPr algn="l">
              <a:defRPr/>
            </a:lvl1pPr>
            <a:extLst/>
          </a:lstStyle>
          <a:p>
            <a:r>
              <a:rPr lang="zh-TW" altLang="en-US"/>
              <a:t>按一下以編輯母片標題樣式</a:t>
            </a:r>
            <a:endParaRPr lang="en-US"/>
          </a:p>
        </p:txBody>
      </p:sp>
      <p:sp>
        <p:nvSpPr>
          <p:cNvPr id="22" name="副標題 21"/>
          <p:cNvSpPr>
            <a:spLocks noGrp="1"/>
          </p:cNvSpPr>
          <p:nvPr>
            <p:ph type="subTitle" idx="1"/>
          </p:nvPr>
        </p:nvSpPr>
        <p:spPr>
          <a:xfrm>
            <a:off x="1551940" y="1850064"/>
            <a:ext cx="802386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zh-TW" altLang="en-US"/>
              <a:t>按一下以編輯母片副標題樣式</a:t>
            </a:r>
            <a:endParaRPr lang="en-US"/>
          </a:p>
        </p:txBody>
      </p:sp>
      <p:sp>
        <p:nvSpPr>
          <p:cNvPr id="5" name="日期版面配置區 6"/>
          <p:cNvSpPr>
            <a:spLocks noGrp="1"/>
          </p:cNvSpPr>
          <p:nvPr>
            <p:ph type="dt" sz="half" idx="10"/>
          </p:nvPr>
        </p:nvSpPr>
        <p:spPr/>
        <p:txBody>
          <a:bodyPr/>
          <a:lstStyle>
            <a:lvl1pPr>
              <a:defRPr/>
            </a:lvl1pPr>
          </a:lstStyle>
          <a:p>
            <a:pPr>
              <a:defRPr/>
            </a:pPr>
            <a:endParaRPr lang="en-US" altLang="zh-TW"/>
          </a:p>
        </p:txBody>
      </p:sp>
      <p:sp>
        <p:nvSpPr>
          <p:cNvPr id="6" name="頁尾版面配置區 19"/>
          <p:cNvSpPr>
            <a:spLocks noGrp="1"/>
          </p:cNvSpPr>
          <p:nvPr>
            <p:ph type="ftr" sz="quarter" idx="11"/>
          </p:nvPr>
        </p:nvSpPr>
        <p:spPr/>
        <p:txBody>
          <a:bodyPr/>
          <a:lstStyle>
            <a:lvl1pPr>
              <a:defRPr/>
            </a:lvl1pPr>
          </a:lstStyle>
          <a:p>
            <a:pPr>
              <a:defRPr/>
            </a:pPr>
            <a:endParaRPr lang="en-US" altLang="zh-TW"/>
          </a:p>
        </p:txBody>
      </p:sp>
      <p:sp>
        <p:nvSpPr>
          <p:cNvPr id="7" name="投影片編號版面配置區 9"/>
          <p:cNvSpPr>
            <a:spLocks noGrp="1"/>
          </p:cNvSpPr>
          <p:nvPr>
            <p:ph type="sldNum" sz="quarter" idx="12"/>
          </p:nvPr>
        </p:nvSpPr>
        <p:spPr/>
        <p:txBody>
          <a:bodyPr/>
          <a:lstStyle>
            <a:lvl1pPr>
              <a:defRPr/>
            </a:lvl1pPr>
            <a:extLst/>
          </a:lstStyle>
          <a:p>
            <a:pPr>
              <a:defRPr/>
            </a:pPr>
            <a:fld id="{F950EED7-456C-409C-93D7-411275B5221A}" type="slidenum">
              <a:rPr lang="en-US" altLang="zh-TW"/>
              <a:pPr>
                <a:defRPr/>
              </a:pPr>
              <a:t>‹#›</a:t>
            </a:fld>
            <a:endParaRPr lang="en-US" altLang="zh-TW" dirty="0"/>
          </a:p>
        </p:txBody>
      </p:sp>
    </p:spTree>
  </p:cSld>
  <p:clrMapOvr>
    <a:masterClrMapping/>
  </p:clrMapOvr>
  <p:transition>
    <p:zoom dir="in"/>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44830" y="530352"/>
            <a:ext cx="8865870" cy="4187952"/>
          </a:xfrm>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a:xfrm>
            <a:off x="6191250" y="6305550"/>
            <a:ext cx="1714500" cy="476250"/>
          </a:xfrm>
        </p:spPr>
        <p:txBody>
          <a:bodyPr/>
          <a:lstStyle>
            <a:lvl1pPr>
              <a:defRPr/>
            </a:lvl1pPr>
          </a:lstStyle>
          <a:p>
            <a:pPr>
              <a:defRPr/>
            </a:pPr>
            <a:endParaRPr lang="en-US" altLang="zh-TW"/>
          </a:p>
        </p:txBody>
      </p:sp>
      <p:sp>
        <p:nvSpPr>
          <p:cNvPr id="7" name="投影片編號版面配置區 28"/>
          <p:cNvSpPr txBox="1">
            <a:spLocks/>
          </p:cNvSpPr>
          <p:nvPr userDrawn="1"/>
        </p:nvSpPr>
        <p:spPr>
          <a:xfrm>
            <a:off x="8186364" y="6342773"/>
            <a:ext cx="1320800" cy="365760"/>
          </a:xfrm>
          <a:prstGeom prst="rect">
            <a:avLst/>
          </a:prstGeom>
        </p:spPr>
        <p:txBody>
          <a:bodyPr/>
          <a:lstStyle>
            <a:lvl1pPr algn="r">
              <a:defRPr sz="1800" b="1">
                <a:solidFill>
                  <a:srgbClr val="000099"/>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A843CCF-395D-4592-A44F-E0B2C97BB9F6}" type="slidenum">
              <a:rPr kumimoji="1" lang="en-US" altLang="zh-TW" sz="1800" b="1" i="0" u="none" strike="noStrike" kern="1200" cap="none" spc="0" normalizeH="0" baseline="0" noProof="0" smtClean="0">
                <a:ln>
                  <a:noFill/>
                </a:ln>
                <a:solidFill>
                  <a:srgbClr val="000099"/>
                </a:solidFill>
                <a:effectLst/>
                <a:uLnTx/>
                <a:uFillTx/>
                <a:latin typeface="Times New Roman" pitchFamily="18"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TW" sz="1800" b="1" i="0" u="none" strike="noStrike" kern="1200" cap="none" spc="0" normalizeH="0" baseline="0" noProof="0" dirty="0">
              <a:ln>
                <a:noFill/>
              </a:ln>
              <a:solidFill>
                <a:srgbClr val="000099"/>
              </a:solidFill>
              <a:effectLst/>
              <a:uLnTx/>
              <a:uFillTx/>
              <a:latin typeface="Times New Roman" pitchFamily="18" charset="0"/>
              <a:ea typeface="新細明體" pitchFamily="18" charset="-120"/>
              <a:cs typeface="+mn-cs"/>
            </a:endParaRPr>
          </a:p>
        </p:txBody>
      </p:sp>
    </p:spTree>
    <p:extLst>
      <p:ext uri="{BB962C8B-B14F-4D97-AF65-F5344CB8AC3E}">
        <p14:creationId xmlns:p14="http://schemas.microsoft.com/office/powerpoint/2010/main" val="713063466"/>
      </p:ext>
    </p:extLst>
  </p:cSld>
  <p:clrMapOvr>
    <a:masterClrMapping/>
  </p:clrMapOvr>
  <p:transition>
    <p:zoom dir="in"/>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742950" y="2130425"/>
            <a:ext cx="8420100" cy="1470025"/>
          </a:xfrm>
        </p:spPr>
        <p:txBody>
          <a:bodyPr/>
          <a:lstStyle/>
          <a:p>
            <a:r>
              <a:rPr lang="zh-TW" altLang="en-US"/>
              <a:t>按一下以編輯母片標題樣式</a:t>
            </a:r>
          </a:p>
        </p:txBody>
      </p:sp>
      <p:sp>
        <p:nvSpPr>
          <p:cNvPr id="3" name="副標題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EC78478-EA2C-4166-9976-9135063082BC}" type="slidenum">
              <a:rPr lang="zh-TW" altLang="en-US" smtClean="0"/>
              <a:t>‹#›</a:t>
            </a:fld>
            <a:endParaRPr lang="zh-TW" altLang="en-US"/>
          </a:p>
        </p:txBody>
      </p:sp>
    </p:spTree>
    <p:extLst>
      <p:ext uri="{BB962C8B-B14F-4D97-AF65-F5344CB8AC3E}">
        <p14:creationId xmlns:p14="http://schemas.microsoft.com/office/powerpoint/2010/main" val="479857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EC78478-EA2C-4166-9976-9135063082BC}" type="slidenum">
              <a:rPr lang="zh-TW" altLang="en-US" smtClean="0"/>
              <a:t>‹#›</a:t>
            </a:fld>
            <a:endParaRPr lang="zh-TW" altLang="en-US"/>
          </a:p>
        </p:txBody>
      </p:sp>
    </p:spTree>
    <p:extLst>
      <p:ext uri="{BB962C8B-B14F-4D97-AF65-F5344CB8AC3E}">
        <p14:creationId xmlns:p14="http://schemas.microsoft.com/office/powerpoint/2010/main" val="10641032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82638" y="4406900"/>
            <a:ext cx="84201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8263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EC78478-EA2C-4166-9976-9135063082BC}" type="slidenum">
              <a:rPr lang="zh-TW" altLang="en-US" smtClean="0"/>
              <a:t>‹#›</a:t>
            </a:fld>
            <a:endParaRPr lang="zh-TW" altLang="en-US"/>
          </a:p>
        </p:txBody>
      </p:sp>
    </p:spTree>
    <p:extLst>
      <p:ext uri="{BB962C8B-B14F-4D97-AF65-F5344CB8AC3E}">
        <p14:creationId xmlns:p14="http://schemas.microsoft.com/office/powerpoint/2010/main" val="916588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4" name="日期版面配置區 3"/>
          <p:cNvSpPr>
            <a:spLocks noGrp="1"/>
          </p:cNvSpPr>
          <p:nvPr>
            <p:ph type="dt" sz="half" idx="10"/>
          </p:nvPr>
        </p:nvSpPr>
        <p:spPr>
          <a:xfrm>
            <a:off x="632520" y="6309320"/>
            <a:ext cx="2479802" cy="365760"/>
          </a:xfrm>
        </p:spPr>
        <p:txBody>
          <a:bodyPr/>
          <a:lstStyle/>
          <a:p>
            <a:pPr>
              <a:defRPr/>
            </a:pPr>
            <a:endParaRPr lang="en-US" altLang="zh-TW" dirty="0"/>
          </a:p>
        </p:txBody>
      </p:sp>
      <p:sp>
        <p:nvSpPr>
          <p:cNvPr id="5" name="頁尾版面配置區 4"/>
          <p:cNvSpPr>
            <a:spLocks noGrp="1"/>
          </p:cNvSpPr>
          <p:nvPr>
            <p:ph type="ftr" sz="quarter" idx="11"/>
          </p:nvPr>
        </p:nvSpPr>
        <p:spPr/>
        <p:txBody>
          <a:bodyPr/>
          <a:lstStyle/>
          <a:p>
            <a:pPr>
              <a:defRPr/>
            </a:pPr>
            <a:endParaRPr lang="en-US" altLang="zh-TW"/>
          </a:p>
        </p:txBody>
      </p:sp>
      <p:sp>
        <p:nvSpPr>
          <p:cNvPr id="8" name="內容版面配置區 7"/>
          <p:cNvSpPr>
            <a:spLocks noGrp="1"/>
          </p:cNvSpPr>
          <p:nvPr>
            <p:ph sz="quarter" idx="1"/>
          </p:nvPr>
        </p:nvSpPr>
        <p:spPr>
          <a:xfrm>
            <a:off x="488504" y="1196752"/>
            <a:ext cx="8915400" cy="4937760"/>
          </a:xfrm>
        </p:spPr>
        <p:txBody>
          <a:body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7" name="投影片編號版面配置區 28"/>
          <p:cNvSpPr>
            <a:spLocks noGrp="1"/>
          </p:cNvSpPr>
          <p:nvPr>
            <p:ph type="sldNum" sz="quarter" idx="12"/>
          </p:nvPr>
        </p:nvSpPr>
        <p:spPr>
          <a:xfrm>
            <a:off x="8186364" y="6342773"/>
            <a:ext cx="1320800" cy="365760"/>
          </a:xfrm>
          <a:prstGeom prst="rect">
            <a:avLst/>
          </a:prstGeom>
        </p:spPr>
        <p:txBody>
          <a:bodyPr/>
          <a:lstStyle>
            <a:lvl1pPr algn="r">
              <a:defRPr sz="1800" b="1">
                <a:solidFill>
                  <a:srgbClr val="000099"/>
                </a:solidFill>
              </a:defRPr>
            </a:lvl1pPr>
          </a:lstStyle>
          <a:p>
            <a:pPr>
              <a:defRPr/>
            </a:pPr>
            <a:fld id="{DA843CCF-395D-4592-A44F-E0B2C97BB9F6}" type="slidenum">
              <a:rPr lang="en-US" altLang="zh-TW" smtClean="0"/>
              <a:pPr>
                <a:defRPr/>
              </a:pPr>
              <a:t>‹#›</a:t>
            </a:fld>
            <a:endParaRPr lang="en-US" altLang="zh-TW" dirty="0"/>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25680" y="0"/>
            <a:ext cx="2880320" cy="790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EC78478-EA2C-4166-9976-9135063082BC}" type="slidenum">
              <a:rPr lang="zh-TW" altLang="en-US" smtClean="0"/>
              <a:t>‹#›</a:t>
            </a:fld>
            <a:endParaRPr lang="zh-TW" altLang="en-US"/>
          </a:p>
        </p:txBody>
      </p:sp>
    </p:spTree>
    <p:extLst>
      <p:ext uri="{BB962C8B-B14F-4D97-AF65-F5344CB8AC3E}">
        <p14:creationId xmlns:p14="http://schemas.microsoft.com/office/powerpoint/2010/main" val="28863098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2EC78478-EA2C-4166-9976-9135063082BC}" type="slidenum">
              <a:rPr lang="zh-TW" altLang="en-US" smtClean="0"/>
              <a:t>‹#›</a:t>
            </a:fld>
            <a:endParaRPr lang="zh-TW" altLang="en-US"/>
          </a:p>
        </p:txBody>
      </p:sp>
    </p:spTree>
    <p:extLst>
      <p:ext uri="{BB962C8B-B14F-4D97-AF65-F5344CB8AC3E}">
        <p14:creationId xmlns:p14="http://schemas.microsoft.com/office/powerpoint/2010/main" val="33931332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2EC78478-EA2C-4166-9976-9135063082BC}" type="slidenum">
              <a:rPr lang="zh-TW" altLang="en-US" smtClean="0"/>
              <a:t>‹#›</a:t>
            </a:fld>
            <a:endParaRPr lang="zh-TW" altLang="en-US"/>
          </a:p>
        </p:txBody>
      </p:sp>
    </p:spTree>
    <p:extLst>
      <p:ext uri="{BB962C8B-B14F-4D97-AF65-F5344CB8AC3E}">
        <p14:creationId xmlns:p14="http://schemas.microsoft.com/office/powerpoint/2010/main" val="10298009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2EC78478-EA2C-4166-9976-9135063082BC}" type="slidenum">
              <a:rPr lang="zh-TW" altLang="en-US" smtClean="0"/>
              <a:t>‹#›</a:t>
            </a:fld>
            <a:endParaRPr lang="zh-TW" altLang="en-US"/>
          </a:p>
        </p:txBody>
      </p:sp>
    </p:spTree>
    <p:extLst>
      <p:ext uri="{BB962C8B-B14F-4D97-AF65-F5344CB8AC3E}">
        <p14:creationId xmlns:p14="http://schemas.microsoft.com/office/powerpoint/2010/main" val="12940276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95300" y="273050"/>
            <a:ext cx="3259138"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EC78478-EA2C-4166-9976-9135063082BC}" type="slidenum">
              <a:rPr lang="zh-TW" altLang="en-US" smtClean="0"/>
              <a:t>‹#›</a:t>
            </a:fld>
            <a:endParaRPr lang="zh-TW" altLang="en-US"/>
          </a:p>
        </p:txBody>
      </p:sp>
    </p:spTree>
    <p:extLst>
      <p:ext uri="{BB962C8B-B14F-4D97-AF65-F5344CB8AC3E}">
        <p14:creationId xmlns:p14="http://schemas.microsoft.com/office/powerpoint/2010/main" val="27539125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941513" y="4800600"/>
            <a:ext cx="59436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EC78478-EA2C-4166-9976-9135063082BC}" type="slidenum">
              <a:rPr lang="zh-TW" altLang="en-US" smtClean="0"/>
              <a:t>‹#›</a:t>
            </a:fld>
            <a:endParaRPr lang="zh-TW" altLang="en-US"/>
          </a:p>
        </p:txBody>
      </p:sp>
    </p:spTree>
    <p:extLst>
      <p:ext uri="{BB962C8B-B14F-4D97-AF65-F5344CB8AC3E}">
        <p14:creationId xmlns:p14="http://schemas.microsoft.com/office/powerpoint/2010/main" val="18795050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EC78478-EA2C-4166-9976-9135063082BC}" type="slidenum">
              <a:rPr lang="zh-TW" altLang="en-US" smtClean="0"/>
              <a:t>‹#›</a:t>
            </a:fld>
            <a:endParaRPr lang="zh-TW" altLang="en-US"/>
          </a:p>
        </p:txBody>
      </p:sp>
    </p:spTree>
    <p:extLst>
      <p:ext uri="{BB962C8B-B14F-4D97-AF65-F5344CB8AC3E}">
        <p14:creationId xmlns:p14="http://schemas.microsoft.com/office/powerpoint/2010/main" val="39975578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181850" y="274638"/>
            <a:ext cx="222885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95300" y="274638"/>
            <a:ext cx="653415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EC78478-EA2C-4166-9976-9135063082BC}" type="slidenum">
              <a:rPr lang="zh-TW" altLang="en-US" smtClean="0"/>
              <a:t>‹#›</a:t>
            </a:fld>
            <a:endParaRPr lang="zh-TW" altLang="en-US"/>
          </a:p>
        </p:txBody>
      </p:sp>
    </p:spTree>
    <p:extLst>
      <p:ext uri="{BB962C8B-B14F-4D97-AF65-F5344CB8AC3E}">
        <p14:creationId xmlns:p14="http://schemas.microsoft.com/office/powerpoint/2010/main" val="1261221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1320800" y="2971800"/>
            <a:ext cx="7429500" cy="1066800"/>
          </a:xfrm>
        </p:spPr>
        <p:txBody>
          <a:bodyPr anchor="t" anchorCtr="0"/>
          <a:lstStyle>
            <a:lvl1pPr algn="r">
              <a:buNone/>
              <a:defRPr sz="3200" b="0" cap="none" baseline="0"/>
            </a:lvl1pPr>
          </a:lstStyle>
          <a:p>
            <a:r>
              <a:rPr kumimoji="0" lang="zh-TW" altLang="en-US"/>
              <a:t>按一下以編輯母片標題樣式</a:t>
            </a:r>
            <a:endParaRPr kumimoji="0" lang="en-US"/>
          </a:p>
        </p:txBody>
      </p:sp>
      <p:sp>
        <p:nvSpPr>
          <p:cNvPr id="3" name="文字版面配置區 2"/>
          <p:cNvSpPr>
            <a:spLocks noGrp="1"/>
          </p:cNvSpPr>
          <p:nvPr>
            <p:ph type="body" idx="1"/>
          </p:nvPr>
        </p:nvSpPr>
        <p:spPr>
          <a:xfrm>
            <a:off x="1403350" y="4267200"/>
            <a:ext cx="734695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a:t>按一下以編輯母片文字樣式</a:t>
            </a:r>
          </a:p>
        </p:txBody>
      </p:sp>
      <p:sp>
        <p:nvSpPr>
          <p:cNvPr id="4" name="日期版面配置區 3"/>
          <p:cNvSpPr>
            <a:spLocks noGrp="1"/>
          </p:cNvSpPr>
          <p:nvPr>
            <p:ph type="dt" sz="half" idx="10"/>
          </p:nvPr>
        </p:nvSpPr>
        <p:spPr>
          <a:xfrm>
            <a:off x="6934200" y="6355080"/>
            <a:ext cx="2476500" cy="365760"/>
          </a:xfrm>
        </p:spPr>
        <p:txBody>
          <a:bodyPr/>
          <a:lstStyle/>
          <a:p>
            <a:pPr>
              <a:defRPr/>
            </a:pPr>
            <a:endParaRPr lang="en-US" altLang="zh-TW"/>
          </a:p>
        </p:txBody>
      </p:sp>
      <p:sp>
        <p:nvSpPr>
          <p:cNvPr id="5" name="頁尾版面配置區 4"/>
          <p:cNvSpPr>
            <a:spLocks noGrp="1"/>
          </p:cNvSpPr>
          <p:nvPr>
            <p:ph type="ftr" sz="quarter" idx="11"/>
          </p:nvPr>
        </p:nvSpPr>
        <p:spPr>
          <a:xfrm>
            <a:off x="3140202" y="6355080"/>
            <a:ext cx="3764280" cy="365760"/>
          </a:xfrm>
        </p:spPr>
        <p:txBody>
          <a:bodyPr/>
          <a:lstStyle/>
          <a:p>
            <a:pPr>
              <a:defRPr/>
            </a:pPr>
            <a:endParaRPr lang="en-US" altLang="zh-TW"/>
          </a:p>
        </p:txBody>
      </p:sp>
      <p:sp>
        <p:nvSpPr>
          <p:cNvPr id="6" name="投影片編號版面配置區 5"/>
          <p:cNvSpPr>
            <a:spLocks noGrp="1"/>
          </p:cNvSpPr>
          <p:nvPr>
            <p:ph type="sldNum" sz="quarter" idx="12"/>
          </p:nvPr>
        </p:nvSpPr>
        <p:spPr>
          <a:xfrm>
            <a:off x="1159002" y="6355080"/>
            <a:ext cx="1647698" cy="365760"/>
          </a:xfrm>
          <a:prstGeom prst="rect">
            <a:avLst/>
          </a:prstGeom>
        </p:spPr>
        <p:txBody>
          <a:bodyPr/>
          <a:lstStyle/>
          <a:p>
            <a:pPr>
              <a:defRPr/>
            </a:pPr>
            <a:fld id="{50F2CAC8-13E6-4120-81B9-6E67BCCBEC12}" type="slidenum">
              <a:rPr lang="en-US" altLang="zh-TW" smtClean="0"/>
              <a:pPr>
                <a:defRPr/>
              </a:pPr>
              <a:t>‹#›</a:t>
            </a:fld>
            <a:endParaRPr lang="en-US" altLang="zh-TW"/>
          </a:p>
        </p:txBody>
      </p:sp>
      <p:sp>
        <p:nvSpPr>
          <p:cNvPr id="7" name="矩形 6"/>
          <p:cNvSpPr/>
          <p:nvPr/>
        </p:nvSpPr>
        <p:spPr>
          <a:xfrm>
            <a:off x="990600" y="2819400"/>
            <a:ext cx="79248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990600" y="2819400"/>
            <a:ext cx="24765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95300" y="228600"/>
            <a:ext cx="8915400" cy="914400"/>
          </a:xfrm>
        </p:spPr>
        <p:txBody>
          <a:bodyPr/>
          <a:lstStyle/>
          <a:p>
            <a:r>
              <a:rPr kumimoji="0" lang="zh-TW" altLang="en-US"/>
              <a:t>按一下以編輯母片標題樣式</a:t>
            </a:r>
            <a:endParaRPr kumimoji="0" lang="en-US"/>
          </a:p>
        </p:txBody>
      </p:sp>
      <p:sp>
        <p:nvSpPr>
          <p:cNvPr id="6" name="頁尾版面配置區 5"/>
          <p:cNvSpPr>
            <a:spLocks noGrp="1"/>
          </p:cNvSpPr>
          <p:nvPr>
            <p:ph type="ftr" sz="quarter" idx="11"/>
          </p:nvPr>
        </p:nvSpPr>
        <p:spPr/>
        <p:txBody>
          <a:bodyPr/>
          <a:lstStyle/>
          <a:p>
            <a:pPr>
              <a:defRPr/>
            </a:pPr>
            <a:endParaRPr lang="en-US" altLang="zh-TW"/>
          </a:p>
        </p:txBody>
      </p:sp>
      <p:sp>
        <p:nvSpPr>
          <p:cNvPr id="9" name="內容版面配置區 8"/>
          <p:cNvSpPr>
            <a:spLocks noGrp="1"/>
          </p:cNvSpPr>
          <p:nvPr>
            <p:ph sz="quarter" idx="1"/>
          </p:nvPr>
        </p:nvSpPr>
        <p:spPr>
          <a:xfrm>
            <a:off x="495300" y="1219200"/>
            <a:ext cx="4378452" cy="4937760"/>
          </a:xfrm>
        </p:spPr>
        <p:txBody>
          <a:body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11" name="內容版面配置區 10"/>
          <p:cNvSpPr>
            <a:spLocks noGrp="1"/>
          </p:cNvSpPr>
          <p:nvPr>
            <p:ph sz="quarter" idx="2"/>
          </p:nvPr>
        </p:nvSpPr>
        <p:spPr>
          <a:xfrm>
            <a:off x="5018215" y="1216152"/>
            <a:ext cx="4378452" cy="4937760"/>
          </a:xfrm>
        </p:spPr>
        <p:txBody>
          <a:body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8" name="投影片編號版面配置區 28"/>
          <p:cNvSpPr txBox="1">
            <a:spLocks/>
          </p:cNvSpPr>
          <p:nvPr userDrawn="1"/>
        </p:nvSpPr>
        <p:spPr>
          <a:xfrm>
            <a:off x="8186364" y="6342773"/>
            <a:ext cx="1320800" cy="365760"/>
          </a:xfrm>
          <a:prstGeom prst="rect">
            <a:avLst/>
          </a:prstGeom>
        </p:spPr>
        <p:txBody>
          <a:bodyPr/>
          <a:lstStyle>
            <a:lvl1pPr algn="r">
              <a:defRPr sz="1800" b="1">
                <a:solidFill>
                  <a:srgbClr val="000099"/>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A843CCF-395D-4592-A44F-E0B2C97BB9F6}" type="slidenum">
              <a:rPr kumimoji="1" lang="en-US" altLang="zh-TW" sz="1800" b="1" i="0" u="none" strike="noStrike" kern="1200" cap="none" spc="0" normalizeH="0" baseline="0" noProof="0" smtClean="0">
                <a:ln>
                  <a:noFill/>
                </a:ln>
                <a:solidFill>
                  <a:srgbClr val="000099"/>
                </a:solidFill>
                <a:effectLst/>
                <a:uLnTx/>
                <a:uFillTx/>
                <a:latin typeface="Times New Roman" pitchFamily="18"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TW" sz="1800" b="1" i="0" u="none" strike="noStrike" kern="1200" cap="none" spc="0" normalizeH="0" baseline="0" noProof="0" dirty="0">
              <a:ln>
                <a:noFill/>
              </a:ln>
              <a:solidFill>
                <a:srgbClr val="000099"/>
              </a:solidFill>
              <a:effectLst/>
              <a:uLnTx/>
              <a:uFillTx/>
              <a:latin typeface="Times New Roman" pitchFamily="18" charset="0"/>
              <a:ea typeface="新細明體" pitchFamily="18" charset="-120"/>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95300" y="228600"/>
            <a:ext cx="8915400" cy="914400"/>
          </a:xfrm>
        </p:spPr>
        <p:txBody>
          <a:bodyPr anchor="ctr"/>
          <a:lstStyle>
            <a:lvl1pPr>
              <a:defRPr/>
            </a:lvl1pPr>
          </a:lstStyle>
          <a:p>
            <a:r>
              <a:rPr kumimoji="0" lang="zh-TW" altLang="en-US"/>
              <a:t>按一下以編輯母片標題樣式</a:t>
            </a:r>
            <a:endParaRPr kumimoji="0" lang="en-US"/>
          </a:p>
        </p:txBody>
      </p:sp>
      <p:sp>
        <p:nvSpPr>
          <p:cNvPr id="3" name="文字版面配置區 2"/>
          <p:cNvSpPr>
            <a:spLocks noGrp="1"/>
          </p:cNvSpPr>
          <p:nvPr>
            <p:ph type="body" idx="1"/>
          </p:nvPr>
        </p:nvSpPr>
        <p:spPr>
          <a:xfrm>
            <a:off x="495300" y="1285875"/>
            <a:ext cx="4376870"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a:t>按一下以編輯母片文字樣式</a:t>
            </a:r>
          </a:p>
        </p:txBody>
      </p:sp>
      <p:sp>
        <p:nvSpPr>
          <p:cNvPr id="4" name="文字版面配置區 3"/>
          <p:cNvSpPr>
            <a:spLocks noGrp="1"/>
          </p:cNvSpPr>
          <p:nvPr>
            <p:ph type="body" sz="half" idx="3"/>
          </p:nvPr>
        </p:nvSpPr>
        <p:spPr>
          <a:xfrm>
            <a:off x="5035550" y="1295400"/>
            <a:ext cx="4378590"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a:t>按一下以編輯母片文字樣式</a:t>
            </a:r>
          </a:p>
        </p:txBody>
      </p:sp>
      <p:sp>
        <p:nvSpPr>
          <p:cNvPr id="7" name="日期版面配置區 6"/>
          <p:cNvSpPr>
            <a:spLocks noGrp="1"/>
          </p:cNvSpPr>
          <p:nvPr>
            <p:ph type="dt" sz="half" idx="10"/>
          </p:nvPr>
        </p:nvSpPr>
        <p:spPr/>
        <p:txBody>
          <a:bodyPr/>
          <a:lstStyle/>
          <a:p>
            <a:pPr>
              <a:defRPr/>
            </a:pPr>
            <a:endParaRPr lang="en-US" altLang="zh-TW"/>
          </a:p>
        </p:txBody>
      </p:sp>
      <p:sp>
        <p:nvSpPr>
          <p:cNvPr id="8" name="頁尾版面配置區 7"/>
          <p:cNvSpPr>
            <a:spLocks noGrp="1"/>
          </p:cNvSpPr>
          <p:nvPr>
            <p:ph type="ftr" sz="quarter" idx="11"/>
          </p:nvPr>
        </p:nvSpPr>
        <p:spPr/>
        <p:txBody>
          <a:bodyPr/>
          <a:lstStyle/>
          <a:p>
            <a:pPr>
              <a:defRPr/>
            </a:pPr>
            <a:endParaRPr lang="en-US" altLang="zh-TW"/>
          </a:p>
        </p:txBody>
      </p:sp>
      <p:sp>
        <p:nvSpPr>
          <p:cNvPr id="9" name="投影片編號版面配置區 8"/>
          <p:cNvSpPr>
            <a:spLocks noGrp="1"/>
          </p:cNvSpPr>
          <p:nvPr>
            <p:ph type="sldNum" sz="quarter" idx="12"/>
          </p:nvPr>
        </p:nvSpPr>
        <p:spPr>
          <a:xfrm>
            <a:off x="7329264" y="6309320"/>
            <a:ext cx="2146300" cy="365760"/>
          </a:xfrm>
          <a:prstGeom prst="rect">
            <a:avLst/>
          </a:prstGeom>
        </p:spPr>
        <p:txBody>
          <a:bodyPr/>
          <a:lstStyle/>
          <a:p>
            <a:pPr>
              <a:defRPr/>
            </a:pPr>
            <a:fld id="{D56BDB76-B445-4866-84BF-15C63A1DEC71}" type="slidenum">
              <a:rPr lang="en-US" altLang="zh-TW" smtClean="0"/>
              <a:pPr>
                <a:defRPr/>
              </a:pPr>
              <a:t>‹#›</a:t>
            </a:fld>
            <a:endParaRPr lang="en-US" altLang="zh-TW" dirty="0"/>
          </a:p>
        </p:txBody>
      </p:sp>
      <p:sp>
        <p:nvSpPr>
          <p:cNvPr id="11" name="內容版面配置區 10"/>
          <p:cNvSpPr>
            <a:spLocks noGrp="1"/>
          </p:cNvSpPr>
          <p:nvPr>
            <p:ph sz="quarter" idx="2"/>
          </p:nvPr>
        </p:nvSpPr>
        <p:spPr>
          <a:xfrm>
            <a:off x="495300" y="2133600"/>
            <a:ext cx="4375150" cy="4038600"/>
          </a:xfrm>
        </p:spPr>
        <p:txBody>
          <a:body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13" name="內容版面配置區 12"/>
          <p:cNvSpPr>
            <a:spLocks noGrp="1"/>
          </p:cNvSpPr>
          <p:nvPr>
            <p:ph sz="quarter" idx="4"/>
          </p:nvPr>
        </p:nvSpPr>
        <p:spPr>
          <a:xfrm>
            <a:off x="5035550" y="2133600"/>
            <a:ext cx="4375150" cy="4038600"/>
          </a:xfrm>
        </p:spPr>
        <p:txBody>
          <a:body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95300" y="228600"/>
            <a:ext cx="8915400" cy="914400"/>
          </a:xfrm>
        </p:spPr>
        <p:txBody>
          <a:bodyPr/>
          <a:lstStyle/>
          <a:p>
            <a:r>
              <a:rPr kumimoji="0" lang="zh-TW" altLang="en-US"/>
              <a:t>按一下以編輯母片標題樣式</a:t>
            </a:r>
            <a:endParaRPr kumimoji="0" lang="en-US"/>
          </a:p>
        </p:txBody>
      </p:sp>
      <p:sp>
        <p:nvSpPr>
          <p:cNvPr id="4" name="頁尾版面配置區 3"/>
          <p:cNvSpPr>
            <a:spLocks noGrp="1"/>
          </p:cNvSpPr>
          <p:nvPr>
            <p:ph type="ftr" sz="quarter" idx="11"/>
          </p:nvPr>
        </p:nvSpPr>
        <p:spPr/>
        <p:txBody>
          <a:bodyPr/>
          <a:lstStyle/>
          <a:p>
            <a:pPr>
              <a:defRPr/>
            </a:pPr>
            <a:endParaRPr lang="en-US" altLang="zh-TW"/>
          </a:p>
        </p:txBody>
      </p:sp>
      <p:sp>
        <p:nvSpPr>
          <p:cNvPr id="7" name="投影片編號版面配置區 28"/>
          <p:cNvSpPr txBox="1">
            <a:spLocks/>
          </p:cNvSpPr>
          <p:nvPr userDrawn="1"/>
        </p:nvSpPr>
        <p:spPr>
          <a:xfrm>
            <a:off x="8456507" y="6425777"/>
            <a:ext cx="1320800" cy="365760"/>
          </a:xfrm>
          <a:prstGeom prst="rect">
            <a:avLst/>
          </a:prstGeom>
        </p:spPr>
        <p:txBody>
          <a:bodyPr/>
          <a:lstStyle>
            <a:lvl1pPr algn="r">
              <a:defRPr sz="1800" b="1">
                <a:solidFill>
                  <a:srgbClr val="000099"/>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A843CCF-395D-4592-A44F-E0B2C97BB9F6}" type="slidenum">
              <a:rPr kumimoji="1" lang="en-US" altLang="zh-TW" sz="1800" b="1" i="0" u="none" strike="noStrike" kern="1200" cap="none" spc="0" normalizeH="0" baseline="0" noProof="0" smtClean="0">
                <a:ln>
                  <a:noFill/>
                </a:ln>
                <a:solidFill>
                  <a:srgbClr val="000099"/>
                </a:solidFill>
                <a:effectLst/>
                <a:uLnTx/>
                <a:uFillTx/>
                <a:latin typeface="Times New Roman" pitchFamily="18"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TW" sz="1800" b="1" i="0" u="none" strike="noStrike" kern="1200" cap="none" spc="0" normalizeH="0" baseline="0" noProof="0" dirty="0">
              <a:ln>
                <a:noFill/>
              </a:ln>
              <a:solidFill>
                <a:srgbClr val="000099"/>
              </a:solidFill>
              <a:effectLst/>
              <a:uLnTx/>
              <a:uFillTx/>
              <a:latin typeface="Times New Roman" pitchFamily="18" charset="0"/>
              <a:ea typeface="新細明體" pitchFamily="18" charset="-120"/>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a:defRPr/>
            </a:pPr>
            <a:endParaRPr lang="en-US" altLang="zh-TW"/>
          </a:p>
        </p:txBody>
      </p:sp>
      <p:sp>
        <p:nvSpPr>
          <p:cNvPr id="3" name="頁尾版面配置區 2"/>
          <p:cNvSpPr>
            <a:spLocks noGrp="1"/>
          </p:cNvSpPr>
          <p:nvPr>
            <p:ph type="ftr" sz="quarter" idx="11"/>
          </p:nvPr>
        </p:nvSpPr>
        <p:spPr/>
        <p:txBody>
          <a:bodyPr/>
          <a:lstStyle/>
          <a:p>
            <a:pPr>
              <a:defRPr/>
            </a:pPr>
            <a:endParaRPr lang="en-US" altLang="zh-TW"/>
          </a:p>
        </p:txBody>
      </p:sp>
      <p:sp>
        <p:nvSpPr>
          <p:cNvPr id="7" name="投影片編號版面配置區 28"/>
          <p:cNvSpPr txBox="1">
            <a:spLocks/>
          </p:cNvSpPr>
          <p:nvPr userDrawn="1"/>
        </p:nvSpPr>
        <p:spPr>
          <a:xfrm>
            <a:off x="8186364" y="6342773"/>
            <a:ext cx="1320800" cy="365760"/>
          </a:xfrm>
          <a:prstGeom prst="rect">
            <a:avLst/>
          </a:prstGeom>
        </p:spPr>
        <p:txBody>
          <a:bodyPr/>
          <a:lstStyle>
            <a:lvl1pPr algn="r">
              <a:defRPr sz="1800" b="1">
                <a:solidFill>
                  <a:srgbClr val="000099"/>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A843CCF-395D-4592-A44F-E0B2C97BB9F6}" type="slidenum">
              <a:rPr kumimoji="1" lang="en-US" altLang="zh-TW" sz="1800" b="1" i="0" u="none" strike="noStrike" kern="1200" cap="none" spc="0" normalizeH="0" baseline="0" noProof="0" smtClean="0">
                <a:ln>
                  <a:noFill/>
                </a:ln>
                <a:solidFill>
                  <a:srgbClr val="000099"/>
                </a:solidFill>
                <a:effectLst/>
                <a:uLnTx/>
                <a:uFillTx/>
                <a:latin typeface="Times New Roman" pitchFamily="18"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TW" sz="1800" b="1" i="0" u="none" strike="noStrike" kern="1200" cap="none" spc="0" normalizeH="0" baseline="0" noProof="0" dirty="0">
              <a:ln>
                <a:noFill/>
              </a:ln>
              <a:solidFill>
                <a:srgbClr val="000099"/>
              </a:solidFill>
              <a:effectLst/>
              <a:uLnTx/>
              <a:uFillTx/>
              <a:latin typeface="Times New Roman" pitchFamily="18" charset="0"/>
              <a:ea typeface="新細明體" pitchFamily="18" charset="-120"/>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851650" y="304800"/>
            <a:ext cx="2724150" cy="838200"/>
          </a:xfrm>
        </p:spPr>
        <p:txBody>
          <a:bodyPr anchor="b" anchorCtr="0">
            <a:noAutofit/>
          </a:bodyPr>
          <a:lstStyle>
            <a:lvl1pPr algn="l">
              <a:buNone/>
              <a:defRPr sz="2000" b="1">
                <a:solidFill>
                  <a:schemeClr val="tx2"/>
                </a:solidFill>
                <a:latin typeface="+mn-lt"/>
                <a:ea typeface="+mn-ea"/>
                <a:cs typeface="+mn-cs"/>
              </a:defRPr>
            </a:lvl1pPr>
          </a:lstStyle>
          <a:p>
            <a:r>
              <a:rPr kumimoji="0" lang="zh-TW" altLang="en-US"/>
              <a:t>按一下以編輯母片標題樣式</a:t>
            </a:r>
            <a:endParaRPr kumimoji="0" lang="en-US"/>
          </a:p>
        </p:txBody>
      </p:sp>
      <p:sp>
        <p:nvSpPr>
          <p:cNvPr id="3" name="文字版面配置區 2"/>
          <p:cNvSpPr>
            <a:spLocks noGrp="1"/>
          </p:cNvSpPr>
          <p:nvPr>
            <p:ph type="body" idx="2"/>
          </p:nvPr>
        </p:nvSpPr>
        <p:spPr>
          <a:xfrm>
            <a:off x="6851650" y="1219201"/>
            <a:ext cx="272415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zh-TW" altLang="en-US"/>
              <a:t>按一下以編輯母片文字樣式</a:t>
            </a:r>
          </a:p>
        </p:txBody>
      </p:sp>
      <p:sp>
        <p:nvSpPr>
          <p:cNvPr id="5" name="日期版面配置區 4"/>
          <p:cNvSpPr>
            <a:spLocks noGrp="1"/>
          </p:cNvSpPr>
          <p:nvPr>
            <p:ph type="dt" sz="half" idx="10"/>
          </p:nvPr>
        </p:nvSpPr>
        <p:spPr/>
        <p:txBody>
          <a:bodyPr/>
          <a:lstStyle/>
          <a:p>
            <a:pPr>
              <a:defRPr/>
            </a:pPr>
            <a:endParaRPr lang="en-US" altLang="zh-TW"/>
          </a:p>
        </p:txBody>
      </p:sp>
      <p:sp>
        <p:nvSpPr>
          <p:cNvPr id="6" name="頁尾版面配置區 5"/>
          <p:cNvSpPr>
            <a:spLocks noGrp="1"/>
          </p:cNvSpPr>
          <p:nvPr>
            <p:ph type="ftr" sz="quarter" idx="11"/>
          </p:nvPr>
        </p:nvSpPr>
        <p:spPr/>
        <p:txBody>
          <a:bodyPr/>
          <a:lstStyle/>
          <a:p>
            <a:pPr>
              <a:defRPr/>
            </a:pPr>
            <a:endParaRPr lang="en-US" altLang="zh-TW"/>
          </a:p>
        </p:txBody>
      </p:sp>
      <p:sp>
        <p:nvSpPr>
          <p:cNvPr id="10" name="直線接點 9"/>
          <p:cNvSpPr>
            <a:spLocks noChangeShapeType="1"/>
          </p:cNvSpPr>
          <p:nvPr/>
        </p:nvSpPr>
        <p:spPr bwMode="auto">
          <a:xfrm rot="5400000">
            <a:off x="3675492"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內容版面配置區 11"/>
          <p:cNvSpPr>
            <a:spLocks noGrp="1"/>
          </p:cNvSpPr>
          <p:nvPr>
            <p:ph sz="quarter" idx="1"/>
          </p:nvPr>
        </p:nvSpPr>
        <p:spPr>
          <a:xfrm>
            <a:off x="330200" y="304800"/>
            <a:ext cx="6191250" cy="5715000"/>
          </a:xfrm>
        </p:spPr>
        <p:txBody>
          <a:body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11" name="投影片編號版面配置區 28"/>
          <p:cNvSpPr txBox="1">
            <a:spLocks/>
          </p:cNvSpPr>
          <p:nvPr userDrawn="1"/>
        </p:nvSpPr>
        <p:spPr>
          <a:xfrm>
            <a:off x="8186364" y="6342773"/>
            <a:ext cx="1320800" cy="365760"/>
          </a:xfrm>
          <a:prstGeom prst="rect">
            <a:avLst/>
          </a:prstGeom>
        </p:spPr>
        <p:txBody>
          <a:bodyPr/>
          <a:lstStyle>
            <a:lvl1pPr algn="r">
              <a:defRPr sz="1800" b="1">
                <a:solidFill>
                  <a:srgbClr val="000099"/>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A843CCF-395D-4592-A44F-E0B2C97BB9F6}" type="slidenum">
              <a:rPr kumimoji="1" lang="en-US" altLang="zh-TW" sz="1800" b="1" i="0" u="none" strike="noStrike" kern="1200" cap="none" spc="0" normalizeH="0" baseline="0" noProof="0" smtClean="0">
                <a:ln>
                  <a:noFill/>
                </a:ln>
                <a:solidFill>
                  <a:srgbClr val="000099"/>
                </a:solidFill>
                <a:effectLst/>
                <a:uLnTx/>
                <a:uFillTx/>
                <a:latin typeface="Times New Roman" pitchFamily="18"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TW" sz="1800" b="1" i="0" u="none" strike="noStrike" kern="1200" cap="none" spc="0" normalizeH="0" baseline="0" noProof="0" dirty="0">
              <a:ln>
                <a:noFill/>
              </a:ln>
              <a:solidFill>
                <a:srgbClr val="000099"/>
              </a:solidFill>
              <a:effectLst/>
              <a:uLnTx/>
              <a:uFillTx/>
              <a:latin typeface="Times New Roman" pitchFamily="18" charset="0"/>
              <a:ea typeface="新細明體" pitchFamily="18" charset="-120"/>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495300" y="500856"/>
            <a:ext cx="8915400" cy="674688"/>
          </a:xfrm>
          <a:ln>
            <a:solidFill>
              <a:schemeClr val="accent1"/>
            </a:solidFill>
          </a:ln>
        </p:spPr>
        <p:txBody>
          <a:bodyPr lIns="274320" anchor="ctr"/>
          <a:lstStyle>
            <a:lvl1pPr algn="r">
              <a:buNone/>
              <a:defRPr sz="2000" b="0">
                <a:solidFill>
                  <a:schemeClr val="tx1"/>
                </a:solidFill>
              </a:defRPr>
            </a:lvl1pPr>
          </a:lstStyle>
          <a:p>
            <a:r>
              <a:rPr kumimoji="0" lang="zh-TW" altLang="en-US"/>
              <a:t>按一下以編輯母片標題樣式</a:t>
            </a:r>
            <a:endParaRPr kumimoji="0" lang="en-US"/>
          </a:p>
        </p:txBody>
      </p:sp>
      <p:sp>
        <p:nvSpPr>
          <p:cNvPr id="3" name="圖片版面配置區 2"/>
          <p:cNvSpPr>
            <a:spLocks noGrp="1"/>
          </p:cNvSpPr>
          <p:nvPr>
            <p:ph type="pic" idx="1"/>
          </p:nvPr>
        </p:nvSpPr>
        <p:spPr>
          <a:xfrm>
            <a:off x="495300" y="1905000"/>
            <a:ext cx="8915400" cy="4270248"/>
          </a:xfrm>
          <a:solidFill>
            <a:schemeClr val="tx1">
              <a:shade val="50000"/>
            </a:schemeClr>
          </a:solidFill>
          <a:ln>
            <a:noFill/>
          </a:ln>
          <a:effectLst/>
        </p:spPr>
        <p:txBody>
          <a:bodyPr/>
          <a:lstStyle>
            <a:lvl1pPr marL="0" indent="0">
              <a:spcBef>
                <a:spcPts val="600"/>
              </a:spcBef>
              <a:buNone/>
              <a:defRPr sz="3200"/>
            </a:lvl1pPr>
          </a:lstStyle>
          <a:p>
            <a:r>
              <a:rPr kumimoji="0" lang="zh-TW" altLang="en-US"/>
              <a:t>按一下圖示以新增圖片</a:t>
            </a:r>
            <a:endParaRPr kumimoji="0" lang="en-US" dirty="0"/>
          </a:p>
        </p:txBody>
      </p:sp>
      <p:sp>
        <p:nvSpPr>
          <p:cNvPr id="4" name="文字版面配置區 3"/>
          <p:cNvSpPr>
            <a:spLocks noGrp="1"/>
          </p:cNvSpPr>
          <p:nvPr>
            <p:ph type="body" sz="half" idx="2"/>
          </p:nvPr>
        </p:nvSpPr>
        <p:spPr>
          <a:xfrm>
            <a:off x="495300" y="1219200"/>
            <a:ext cx="89154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zh-TW" altLang="en-US"/>
              <a:t>按一下以編輯母片文字樣式</a:t>
            </a:r>
          </a:p>
        </p:txBody>
      </p:sp>
      <p:sp>
        <p:nvSpPr>
          <p:cNvPr id="5" name="日期版面配置區 4"/>
          <p:cNvSpPr>
            <a:spLocks noGrp="1"/>
          </p:cNvSpPr>
          <p:nvPr>
            <p:ph type="dt" sz="half" idx="10"/>
          </p:nvPr>
        </p:nvSpPr>
        <p:spPr/>
        <p:txBody>
          <a:bodyPr/>
          <a:lstStyle/>
          <a:p>
            <a:pPr>
              <a:defRPr/>
            </a:pPr>
            <a:endParaRPr lang="en-US" altLang="zh-TW"/>
          </a:p>
        </p:txBody>
      </p:sp>
      <p:sp>
        <p:nvSpPr>
          <p:cNvPr id="6" name="頁尾版面配置區 5"/>
          <p:cNvSpPr>
            <a:spLocks noGrp="1"/>
          </p:cNvSpPr>
          <p:nvPr>
            <p:ph type="ftr" sz="quarter" idx="11"/>
          </p:nvPr>
        </p:nvSpPr>
        <p:spPr/>
        <p:txBody>
          <a:bodyPr/>
          <a:lstStyle/>
          <a:p>
            <a:pPr>
              <a:defRPr/>
            </a:pPr>
            <a:endParaRPr lang="en-US" altLang="zh-TW"/>
          </a:p>
        </p:txBody>
      </p:sp>
      <p:sp>
        <p:nvSpPr>
          <p:cNvPr id="7" name="投影片編號版面配置區 6"/>
          <p:cNvSpPr>
            <a:spLocks noGrp="1"/>
          </p:cNvSpPr>
          <p:nvPr>
            <p:ph type="sldNum" sz="quarter" idx="12"/>
          </p:nvPr>
        </p:nvSpPr>
        <p:spPr>
          <a:xfrm>
            <a:off x="663702" y="6356350"/>
            <a:ext cx="2146300" cy="365760"/>
          </a:xfrm>
          <a:prstGeom prst="rect">
            <a:avLst/>
          </a:prstGeom>
        </p:spPr>
        <p:txBody>
          <a:bodyPr/>
          <a:lstStyle/>
          <a:p>
            <a:pPr>
              <a:defRPr/>
            </a:pPr>
            <a:fld id="{2115BBF2-8AF4-4EF1-9C5A-CD2B6DEBF7E0}" type="slidenum">
              <a:rPr lang="en-US" altLang="zh-TW" smtClean="0"/>
              <a:pPr>
                <a:defRPr/>
              </a:pPr>
              <a:t>‹#›</a:t>
            </a:fld>
            <a:endParaRPr lang="en-US" altLang="zh-TW"/>
          </a:p>
        </p:txBody>
      </p:sp>
      <p:sp>
        <p:nvSpPr>
          <p:cNvPr id="8" name="直線接點 7"/>
          <p:cNvSpPr>
            <a:spLocks noChangeShapeType="1"/>
          </p:cNvSpPr>
          <p:nvPr/>
        </p:nvSpPr>
        <p:spPr bwMode="auto">
          <a:xfrm>
            <a:off x="495300" y="6353175"/>
            <a:ext cx="89154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等腰三角形 8"/>
          <p:cNvSpPr>
            <a:spLocks noChangeAspect="1"/>
          </p:cNvSpPr>
          <p:nvPr/>
        </p:nvSpPr>
        <p:spPr>
          <a:xfrm rot="5400000">
            <a:off x="461978" y="6462462"/>
            <a:ext cx="190849" cy="13034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495300" y="500856"/>
            <a:ext cx="19812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標題版面配置區 21"/>
          <p:cNvSpPr>
            <a:spLocks noGrp="1"/>
          </p:cNvSpPr>
          <p:nvPr>
            <p:ph type="title"/>
          </p:nvPr>
        </p:nvSpPr>
        <p:spPr>
          <a:xfrm>
            <a:off x="495300" y="115189"/>
            <a:ext cx="8915400" cy="990600"/>
          </a:xfrm>
          <a:prstGeom prst="rect">
            <a:avLst/>
          </a:prstGeom>
        </p:spPr>
        <p:txBody>
          <a:bodyPr vert="horz" anchor="b" anchorCtr="0">
            <a:normAutofit/>
          </a:bodyPr>
          <a:lstStyle/>
          <a:p>
            <a:r>
              <a:rPr kumimoji="0" lang="zh-TW" altLang="en-US"/>
              <a:t>按一下以編輯母片標題樣式</a:t>
            </a:r>
            <a:endParaRPr kumimoji="0" lang="en-US"/>
          </a:p>
        </p:txBody>
      </p:sp>
      <p:sp>
        <p:nvSpPr>
          <p:cNvPr id="13" name="文字版面配置區 12"/>
          <p:cNvSpPr>
            <a:spLocks noGrp="1"/>
          </p:cNvSpPr>
          <p:nvPr>
            <p:ph type="body" idx="1"/>
          </p:nvPr>
        </p:nvSpPr>
        <p:spPr>
          <a:xfrm>
            <a:off x="495300" y="1219200"/>
            <a:ext cx="8915400" cy="4910328"/>
          </a:xfrm>
          <a:prstGeom prst="rect">
            <a:avLst/>
          </a:prstGeom>
        </p:spPr>
        <p:txBody>
          <a:bodyPr vert="horz">
            <a:normAutofit/>
          </a:bodyPr>
          <a:lstStyle/>
          <a:p>
            <a:pPr lvl="0" eaLnBrk="1" latinLnBrk="0" hangingPunct="1"/>
            <a:r>
              <a:rPr kumimoji="0" lang="zh-TW" altLang="en-US"/>
              <a:t>按一下以編輯母片文字樣式</a:t>
            </a:r>
          </a:p>
          <a:p>
            <a:pPr lvl="1" eaLnBrk="1" latinLnBrk="0" hangingPunct="1"/>
            <a:r>
              <a:rPr kumimoji="0" lang="zh-TW" altLang="en-US"/>
              <a:t>第二層</a:t>
            </a:r>
          </a:p>
          <a:p>
            <a:pPr lvl="2" eaLnBrk="1" latinLnBrk="0" hangingPunct="1"/>
            <a:r>
              <a:rPr kumimoji="0" lang="zh-TW" altLang="en-US"/>
              <a:t>第三層</a:t>
            </a:r>
          </a:p>
          <a:p>
            <a:pPr lvl="3" eaLnBrk="1" latinLnBrk="0" hangingPunct="1"/>
            <a:r>
              <a:rPr kumimoji="0" lang="zh-TW" altLang="en-US"/>
              <a:t>第四層</a:t>
            </a:r>
          </a:p>
          <a:p>
            <a:pPr lvl="4" eaLnBrk="1" latinLnBrk="0" hangingPunct="1"/>
            <a:r>
              <a:rPr kumimoji="0" lang="zh-TW" altLang="en-US"/>
              <a:t>第五層</a:t>
            </a:r>
            <a:endParaRPr kumimoji="0" lang="en-US"/>
          </a:p>
        </p:txBody>
      </p:sp>
      <p:sp>
        <p:nvSpPr>
          <p:cNvPr id="14" name="日期版面配置區 13"/>
          <p:cNvSpPr>
            <a:spLocks noGrp="1"/>
          </p:cNvSpPr>
          <p:nvPr>
            <p:ph type="dt" sz="half" idx="2"/>
          </p:nvPr>
        </p:nvSpPr>
        <p:spPr>
          <a:xfrm>
            <a:off x="632520" y="6309320"/>
            <a:ext cx="2479802" cy="365760"/>
          </a:xfrm>
          <a:prstGeom prst="rect">
            <a:avLst/>
          </a:prstGeom>
        </p:spPr>
        <p:txBody>
          <a:bodyPr vert="horz"/>
          <a:lstStyle>
            <a:lvl1pPr algn="l" eaLnBrk="1" latinLnBrk="0" hangingPunct="1">
              <a:defRPr kumimoji="0" sz="1400">
                <a:solidFill>
                  <a:schemeClr val="tx2"/>
                </a:solidFill>
              </a:defRPr>
            </a:lvl1pPr>
          </a:lstStyle>
          <a:p>
            <a:pPr>
              <a:defRPr/>
            </a:pPr>
            <a:endParaRPr lang="en-US" altLang="zh-TW"/>
          </a:p>
        </p:txBody>
      </p:sp>
      <p:sp>
        <p:nvSpPr>
          <p:cNvPr id="3" name="頁尾版面配置區 2"/>
          <p:cNvSpPr>
            <a:spLocks noGrp="1"/>
          </p:cNvSpPr>
          <p:nvPr>
            <p:ph type="ftr" sz="quarter" idx="3"/>
          </p:nvPr>
        </p:nvSpPr>
        <p:spPr>
          <a:xfrm>
            <a:off x="3140202" y="6356350"/>
            <a:ext cx="3797300" cy="365760"/>
          </a:xfrm>
          <a:prstGeom prst="rect">
            <a:avLst/>
          </a:prstGeom>
        </p:spPr>
        <p:txBody>
          <a:bodyPr vert="horz"/>
          <a:lstStyle>
            <a:lvl1pPr algn="r" eaLnBrk="1" latinLnBrk="0" hangingPunct="1">
              <a:defRPr kumimoji="0" sz="1400">
                <a:solidFill>
                  <a:schemeClr val="tx2"/>
                </a:solidFill>
              </a:defRPr>
            </a:lvl1pPr>
          </a:lstStyle>
          <a:p>
            <a:pPr>
              <a:defRPr/>
            </a:pPr>
            <a:endParaRPr lang="en-US" altLang="zh-TW"/>
          </a:p>
        </p:txBody>
      </p:sp>
      <p:sp>
        <p:nvSpPr>
          <p:cNvPr id="19" name="投影片編號版面配置區 28"/>
          <p:cNvSpPr>
            <a:spLocks noGrp="1"/>
          </p:cNvSpPr>
          <p:nvPr>
            <p:ph type="sldNum" sz="quarter" idx="4"/>
          </p:nvPr>
        </p:nvSpPr>
        <p:spPr>
          <a:xfrm>
            <a:off x="8108307" y="6309320"/>
            <a:ext cx="1320800" cy="365760"/>
          </a:xfrm>
          <a:prstGeom prst="rect">
            <a:avLst/>
          </a:prstGeom>
        </p:spPr>
        <p:txBody>
          <a:bodyPr/>
          <a:lstStyle>
            <a:lvl1pPr algn="r">
              <a:defRPr sz="1800" b="1">
                <a:solidFill>
                  <a:srgbClr val="000099"/>
                </a:solidFill>
              </a:defRPr>
            </a:lvl1pPr>
          </a:lstStyle>
          <a:p>
            <a:pPr>
              <a:defRPr/>
            </a:pPr>
            <a:fld id="{DA843CCF-395D-4592-A44F-E0B2C97BB9F6}" type="slidenum">
              <a:rPr lang="en-US" altLang="zh-TW" smtClean="0"/>
              <a:pPr>
                <a:defRPr/>
              </a:pPr>
              <a:t>‹#›</a:t>
            </a:fld>
            <a:endParaRPr lang="en-US" altLang="zh-TW" dirty="0"/>
          </a:p>
        </p:txBody>
      </p:sp>
      <p:pic>
        <p:nvPicPr>
          <p:cNvPr id="2" name="Picture 2">
            <a:extLst>
              <a:ext uri="{FF2B5EF4-FFF2-40B4-BE49-F238E27FC236}">
                <a16:creationId xmlns:a16="http://schemas.microsoft.com/office/drawing/2014/main" id="{333EEA81-4D00-1413-4E39-BFC914C0A91E}"/>
              </a:ext>
            </a:extLst>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7025680" y="0"/>
            <a:ext cx="2880320" cy="790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921" r:id="rId1"/>
    <p:sldLayoutId id="2147487922" r:id="rId2"/>
    <p:sldLayoutId id="2147487923" r:id="rId3"/>
    <p:sldLayoutId id="2147487924" r:id="rId4"/>
    <p:sldLayoutId id="2147487925" r:id="rId5"/>
    <p:sldLayoutId id="2147487926" r:id="rId6"/>
    <p:sldLayoutId id="2147487927" r:id="rId7"/>
    <p:sldLayoutId id="2147487928" r:id="rId8"/>
    <p:sldLayoutId id="2147487929" r:id="rId9"/>
    <p:sldLayoutId id="2147487930" r:id="rId10"/>
    <p:sldLayoutId id="2147487931" r:id="rId11"/>
    <p:sldLayoutId id="2147487936" r:id="rId12"/>
    <p:sldLayoutId id="2147487938" r:id="rId13"/>
    <p:sldLayoutId id="2147487940" r:id="rId14"/>
    <p:sldLayoutId id="2147487941" r:id="rId15"/>
    <p:sldLayoutId id="2147487942" r:id="rId16"/>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95300" y="1600200"/>
            <a:ext cx="89154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TW" altLang="en-US"/>
          </a:p>
        </p:txBody>
      </p:sp>
      <p:sp>
        <p:nvSpPr>
          <p:cNvPr id="5" name="頁尾版面配置區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C78478-EA2C-4166-9976-9135063082BC}" type="slidenum">
              <a:rPr lang="zh-TW" altLang="en-US" smtClean="0"/>
              <a:t>‹#›</a:t>
            </a:fld>
            <a:endParaRPr lang="zh-TW" altLang="en-US"/>
          </a:p>
        </p:txBody>
      </p:sp>
    </p:spTree>
    <p:extLst>
      <p:ext uri="{BB962C8B-B14F-4D97-AF65-F5344CB8AC3E}">
        <p14:creationId xmlns:p14="http://schemas.microsoft.com/office/powerpoint/2010/main" val="103745189"/>
      </p:ext>
    </p:extLst>
  </p:cSld>
  <p:clrMap bg1="lt1" tx1="dk1" bg2="lt2" tx2="dk2" accent1="accent1" accent2="accent2" accent3="accent3" accent4="accent4" accent5="accent5" accent6="accent6" hlink="hlink" folHlink="folHlink"/>
  <p:sldLayoutIdLst>
    <p:sldLayoutId id="2147487944" r:id="rId1"/>
    <p:sldLayoutId id="2147487945" r:id="rId2"/>
    <p:sldLayoutId id="2147487946" r:id="rId3"/>
    <p:sldLayoutId id="2147487947" r:id="rId4"/>
    <p:sldLayoutId id="2147487948" r:id="rId5"/>
    <p:sldLayoutId id="2147487949" r:id="rId6"/>
    <p:sldLayoutId id="2147487950" r:id="rId7"/>
    <p:sldLayoutId id="2147487951" r:id="rId8"/>
    <p:sldLayoutId id="2147487952" r:id="rId9"/>
    <p:sldLayoutId id="2147487953" r:id="rId10"/>
    <p:sldLayoutId id="214748795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sfb.gov.tw/ch/home.jsp?id=870&amp;parentpath=0,6,858"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27"/>
          <p:cNvSpPr>
            <a:spLocks noChangeArrowheads="1"/>
          </p:cNvSpPr>
          <p:nvPr/>
        </p:nvSpPr>
        <p:spPr bwMode="auto">
          <a:xfrm>
            <a:off x="1280592" y="1924090"/>
            <a:ext cx="7920881" cy="2441014"/>
          </a:xfrm>
          <a:prstGeom prst="rect">
            <a:avLst/>
          </a:prstGeom>
          <a:noFill/>
          <a:ln w="9525">
            <a:noFill/>
            <a:miter lim="800000"/>
            <a:headEnd/>
            <a:tailEnd/>
          </a:ln>
          <a:effectLst>
            <a:outerShdw blurRad="50800" dist="38100" dir="10800000" algn="r" rotWithShape="0">
              <a:prstClr val="black">
                <a:alpha val="40000"/>
              </a:prstClr>
            </a:outerShdw>
          </a:effectLst>
        </p:spPr>
        <p:txBody>
          <a:bodyPr lIns="45720" rIns="45720"/>
          <a:lstStyle/>
          <a:p>
            <a:pPr algn="ctr">
              <a:spcBef>
                <a:spcPts val="400"/>
              </a:spcBef>
              <a:buClr>
                <a:schemeClr val="accent1"/>
              </a:buClr>
              <a:buSzPct val="68000"/>
              <a:buFont typeface="Wingdings 3" pitchFamily="18" charset="2"/>
              <a:buNone/>
            </a:pPr>
            <a:r>
              <a:rPr kumimoji="0" lang="zh-TW" altLang="en-US" sz="6000" b="1" dirty="0">
                <a:solidFill>
                  <a:srgbClr val="003399"/>
                </a:solidFill>
                <a:effectLst>
                  <a:outerShdw blurRad="38100" dist="38100" dir="2700000" algn="tl">
                    <a:srgbClr val="000000">
                      <a:alpha val="43137"/>
                    </a:srgbClr>
                  </a:outerShdw>
                </a:effectLst>
                <a:latin typeface="標楷體" pitchFamily="65" charset="-120"/>
                <a:ea typeface="標楷體" pitchFamily="65" charset="-120"/>
                <a:cs typeface="+mj-cs"/>
              </a:rPr>
              <a:t>常見問題與應注意事項</a:t>
            </a:r>
            <a:endParaRPr kumimoji="0" lang="en-US" altLang="zh-TW" sz="6000" b="1" dirty="0">
              <a:solidFill>
                <a:srgbClr val="003399"/>
              </a:solidFill>
              <a:effectLst>
                <a:outerShdw blurRad="38100" dist="38100" dir="2700000" algn="tl">
                  <a:srgbClr val="000000">
                    <a:alpha val="43137"/>
                  </a:srgbClr>
                </a:outerShdw>
              </a:effectLst>
              <a:latin typeface="標楷體" pitchFamily="65" charset="-120"/>
              <a:ea typeface="標楷體" pitchFamily="65" charset="-120"/>
              <a:cs typeface="+mj-cs"/>
            </a:endParaRPr>
          </a:p>
          <a:p>
            <a:pPr algn="r">
              <a:spcBef>
                <a:spcPts val="400"/>
              </a:spcBef>
              <a:buClr>
                <a:schemeClr val="accent1"/>
              </a:buClr>
              <a:buSzPct val="68000"/>
              <a:buFont typeface="Wingdings 3" pitchFamily="18" charset="2"/>
              <a:buNone/>
            </a:pPr>
            <a:endParaRPr kumimoji="0" lang="en-US" altLang="zh-TW" sz="4000" b="1" dirty="0">
              <a:solidFill>
                <a:srgbClr val="003399"/>
              </a:solidFill>
              <a:effectLst>
                <a:outerShdw blurRad="38100" dist="38100" dir="2700000" algn="tl">
                  <a:srgbClr val="000000">
                    <a:alpha val="43137"/>
                  </a:srgbClr>
                </a:outerShdw>
              </a:effectLst>
              <a:latin typeface="標楷體" pitchFamily="65" charset="-120"/>
              <a:ea typeface="標楷體" pitchFamily="65" charset="-120"/>
              <a:cs typeface="+mj-cs"/>
            </a:endParaRPr>
          </a:p>
          <a:p>
            <a:pPr algn="r">
              <a:spcBef>
                <a:spcPts val="400"/>
              </a:spcBef>
              <a:buClr>
                <a:schemeClr val="accent1"/>
              </a:buClr>
              <a:buSzPct val="68000"/>
              <a:buFont typeface="Wingdings 3" pitchFamily="18" charset="2"/>
              <a:buNone/>
            </a:pPr>
            <a:r>
              <a:rPr kumimoji="0" lang="en-US" altLang="zh-TW" sz="4000" b="1" dirty="0">
                <a:solidFill>
                  <a:srgbClr val="003399"/>
                </a:solidFill>
                <a:effectLst>
                  <a:outerShdw blurRad="38100" dist="38100" dir="2700000" algn="tl">
                    <a:srgbClr val="000000">
                      <a:alpha val="43137"/>
                    </a:srgbClr>
                  </a:outerShdw>
                </a:effectLst>
                <a:latin typeface="標楷體" pitchFamily="65" charset="-120"/>
                <a:ea typeface="標楷體" pitchFamily="65" charset="-120"/>
                <a:cs typeface="+mj-cs"/>
              </a:rPr>
              <a:t>112.05.12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88504" y="692696"/>
            <a:ext cx="8928992" cy="1010994"/>
          </a:xfrm>
        </p:spPr>
        <p:txBody>
          <a:bodyPr>
            <a:normAutofit fontScale="90000"/>
          </a:bodyPr>
          <a:lstStyle/>
          <a:p>
            <a:r>
              <a:rPr lang="zh-TW" altLang="en-US" sz="3600" b="1" dirty="0">
                <a:solidFill>
                  <a:srgbClr val="C00000"/>
                </a:solidFill>
                <a:latin typeface="標楷體" panose="03000509000000000000" pitchFamily="65" charset="-120"/>
                <a:ea typeface="標楷體" panose="03000509000000000000" pitchFamily="65" charset="-120"/>
              </a:rPr>
              <a:t>有關首次辦理股票公開發行時，檢送之第二季</a:t>
            </a:r>
            <a:r>
              <a:rPr lang="en-US" altLang="zh-TW" sz="3600" b="1" dirty="0">
                <a:solidFill>
                  <a:srgbClr val="C00000"/>
                </a:solidFill>
                <a:latin typeface="標楷體" panose="03000509000000000000" pitchFamily="65" charset="-120"/>
                <a:ea typeface="標楷體" panose="03000509000000000000" pitchFamily="65" charset="-120"/>
              </a:rPr>
              <a:t>IFRSs</a:t>
            </a:r>
            <a:r>
              <a:rPr lang="zh-TW" altLang="en-US" sz="3600" b="1" dirty="0">
                <a:solidFill>
                  <a:srgbClr val="C00000"/>
                </a:solidFill>
                <a:latin typeface="標楷體" panose="03000509000000000000" pitchFamily="65" charset="-120"/>
                <a:ea typeface="標楷體" panose="03000509000000000000" pitchFamily="65" charset="-120"/>
              </a:rPr>
              <a:t>財務報告比較期是否須經會計師核閱</a:t>
            </a:r>
          </a:p>
        </p:txBody>
      </p:sp>
      <p:sp>
        <p:nvSpPr>
          <p:cNvPr id="3" name="內容版面配置區 2"/>
          <p:cNvSpPr>
            <a:spLocks noGrp="1"/>
          </p:cNvSpPr>
          <p:nvPr>
            <p:ph idx="1"/>
          </p:nvPr>
        </p:nvSpPr>
        <p:spPr>
          <a:xfrm>
            <a:off x="534516" y="1844824"/>
            <a:ext cx="8915400" cy="4896544"/>
          </a:xfrm>
        </p:spPr>
        <p:txBody>
          <a:bodyPr>
            <a:noAutofit/>
          </a:bodyPr>
          <a:lstStyle/>
          <a:p>
            <a:pPr algn="just"/>
            <a:r>
              <a:rPr lang="zh-TW" altLang="zh-TW" sz="2200" dirty="0">
                <a:latin typeface="+mj-ea"/>
                <a:ea typeface="+mj-ea"/>
              </a:rPr>
              <a:t>有關發行人申報首次辦理股票公開發行案件，於第</a:t>
            </a:r>
            <a:r>
              <a:rPr lang="en-US" altLang="zh-TW" sz="2200" dirty="0">
                <a:latin typeface="+mj-ea"/>
                <a:ea typeface="+mj-ea"/>
              </a:rPr>
              <a:t>2</a:t>
            </a:r>
            <a:r>
              <a:rPr lang="zh-TW" altLang="zh-TW" sz="2200" dirty="0">
                <a:latin typeface="+mj-ea"/>
                <a:ea typeface="+mj-ea"/>
              </a:rPr>
              <a:t>季終了</a:t>
            </a:r>
            <a:r>
              <a:rPr lang="en-US" altLang="zh-TW" sz="2200" dirty="0">
                <a:latin typeface="+mj-ea"/>
                <a:ea typeface="+mj-ea"/>
              </a:rPr>
              <a:t>45</a:t>
            </a:r>
            <a:r>
              <a:rPr lang="zh-TW" altLang="zh-TW" sz="2200" dirty="0">
                <a:latin typeface="+mj-ea"/>
                <a:ea typeface="+mj-ea"/>
              </a:rPr>
              <a:t>天後送件者</a:t>
            </a:r>
            <a:r>
              <a:rPr lang="en-US" altLang="zh-TW" sz="2200" dirty="0">
                <a:latin typeface="+mj-ea"/>
                <a:ea typeface="+mj-ea"/>
              </a:rPr>
              <a:t>(</a:t>
            </a:r>
            <a:r>
              <a:rPr lang="zh-TW" altLang="zh-TW" sz="2200" dirty="0">
                <a:latin typeface="+mj-ea"/>
                <a:ea typeface="+mj-ea"/>
              </a:rPr>
              <a:t>以下簡稱「</a:t>
            </a:r>
            <a:r>
              <a:rPr lang="en-US" altLang="zh-TW" sz="2200" dirty="0">
                <a:latin typeface="+mj-ea"/>
                <a:ea typeface="+mj-ea"/>
              </a:rPr>
              <a:t>8</a:t>
            </a:r>
            <a:r>
              <a:rPr lang="zh-TW" altLang="zh-TW" sz="2200" dirty="0">
                <a:latin typeface="+mj-ea"/>
                <a:ea typeface="+mj-ea"/>
              </a:rPr>
              <a:t>月</a:t>
            </a:r>
            <a:r>
              <a:rPr lang="en-US" altLang="zh-TW" sz="2200" dirty="0">
                <a:latin typeface="+mj-ea"/>
                <a:ea typeface="+mj-ea"/>
              </a:rPr>
              <a:t>15</a:t>
            </a:r>
            <a:r>
              <a:rPr lang="zh-TW" altLang="zh-TW" sz="2200" dirty="0">
                <a:latin typeface="+mj-ea"/>
                <a:ea typeface="+mj-ea"/>
              </a:rPr>
              <a:t>日以後申報補辦公發者」</a:t>
            </a:r>
            <a:r>
              <a:rPr lang="en-US" altLang="zh-TW" sz="2200" dirty="0">
                <a:latin typeface="+mj-ea"/>
                <a:ea typeface="+mj-ea"/>
              </a:rPr>
              <a:t>)</a:t>
            </a:r>
            <a:r>
              <a:rPr lang="zh-TW" altLang="zh-TW" sz="2200" dirty="0">
                <a:latin typeface="+mj-ea"/>
                <a:ea typeface="+mj-ea"/>
              </a:rPr>
              <a:t>，依規定應加送「採</a:t>
            </a:r>
            <a:r>
              <a:rPr lang="en-US" altLang="zh-TW" sz="2200" dirty="0">
                <a:latin typeface="+mj-ea"/>
                <a:ea typeface="+mj-ea"/>
              </a:rPr>
              <a:t>IFRSs</a:t>
            </a:r>
            <a:r>
              <a:rPr lang="zh-TW" altLang="zh-TW" sz="2200" dirty="0">
                <a:latin typeface="+mj-ea"/>
                <a:ea typeface="+mj-ea"/>
              </a:rPr>
              <a:t>編製之第</a:t>
            </a:r>
            <a:r>
              <a:rPr lang="en-US" altLang="zh-TW" sz="2200" dirty="0">
                <a:latin typeface="+mj-ea"/>
                <a:ea typeface="+mj-ea"/>
              </a:rPr>
              <a:t>2</a:t>
            </a:r>
            <a:r>
              <a:rPr lang="zh-TW" altLang="zh-TW" sz="2200" dirty="0">
                <a:latin typeface="+mj-ea"/>
                <a:ea typeface="+mj-ea"/>
              </a:rPr>
              <a:t>季財務報告」，該財務報告應採兩期對照方式編製，</a:t>
            </a:r>
            <a:r>
              <a:rPr lang="zh-TW" altLang="zh-TW" sz="2200" b="1" dirty="0">
                <a:solidFill>
                  <a:srgbClr val="00B0F0"/>
                </a:solidFill>
                <a:latin typeface="+mj-ea"/>
                <a:ea typeface="+mj-ea"/>
              </a:rPr>
              <a:t>惟比較期得未經會計師核閱</a:t>
            </a:r>
            <a:r>
              <a:rPr lang="en-US" altLang="zh-TW" sz="2200" dirty="0">
                <a:latin typeface="+mj-ea"/>
                <a:ea typeface="+mj-ea"/>
              </a:rPr>
              <a:t>;</a:t>
            </a:r>
            <a:r>
              <a:rPr lang="zh-TW" altLang="zh-TW" sz="2200" dirty="0">
                <a:latin typeface="+mj-ea"/>
                <a:ea typeface="+mj-ea"/>
              </a:rPr>
              <a:t>而申請登錄興櫃者，依本中心「興櫃股票櫃檯買賣申請書」規定，「申請或預計登錄興櫃日」已逾第</a:t>
            </a:r>
            <a:r>
              <a:rPr lang="en-US" altLang="zh-TW" sz="2200" dirty="0">
                <a:latin typeface="+mj-ea"/>
                <a:ea typeface="+mj-ea"/>
              </a:rPr>
              <a:t>2</a:t>
            </a:r>
            <a:r>
              <a:rPr lang="zh-TW" altLang="zh-TW" sz="2200" dirty="0">
                <a:latin typeface="+mj-ea"/>
                <a:ea typeface="+mj-ea"/>
              </a:rPr>
              <a:t>季終了</a:t>
            </a:r>
            <a:r>
              <a:rPr lang="en-US" altLang="zh-TW" sz="2200" dirty="0">
                <a:latin typeface="+mj-ea"/>
                <a:ea typeface="+mj-ea"/>
              </a:rPr>
              <a:t>45</a:t>
            </a:r>
            <a:r>
              <a:rPr lang="zh-TW" altLang="zh-TW" sz="2200" dirty="0">
                <a:latin typeface="+mj-ea"/>
                <a:ea typeface="+mj-ea"/>
              </a:rPr>
              <a:t>天者，亦應檢送「採</a:t>
            </a:r>
            <a:r>
              <a:rPr lang="en-US" altLang="zh-TW" sz="2200" dirty="0">
                <a:latin typeface="+mj-ea"/>
                <a:ea typeface="+mj-ea"/>
              </a:rPr>
              <a:t>IFRSs</a:t>
            </a:r>
            <a:r>
              <a:rPr lang="zh-TW" altLang="zh-TW" sz="2200" dirty="0">
                <a:latin typeface="+mj-ea"/>
                <a:ea typeface="+mj-ea"/>
              </a:rPr>
              <a:t>編製之第</a:t>
            </a:r>
            <a:r>
              <a:rPr lang="en-US" altLang="zh-TW" sz="2200" dirty="0">
                <a:latin typeface="+mj-ea"/>
                <a:ea typeface="+mj-ea"/>
              </a:rPr>
              <a:t>2</a:t>
            </a:r>
            <a:r>
              <a:rPr lang="zh-TW" altLang="zh-TW" sz="2200" dirty="0">
                <a:latin typeface="+mj-ea"/>
                <a:ea typeface="+mj-ea"/>
              </a:rPr>
              <a:t>季財務報告」，</a:t>
            </a:r>
            <a:r>
              <a:rPr lang="zh-TW" altLang="zh-TW" sz="2200" b="1" dirty="0">
                <a:solidFill>
                  <a:srgbClr val="00B0F0"/>
                </a:solidFill>
                <a:latin typeface="+mj-ea"/>
                <a:ea typeface="+mj-ea"/>
              </a:rPr>
              <a:t>該財務報告之編製應依公開發行公司相關規定辦理，亦即應採兩期對照方式且兩期均須經會計師核閱</a:t>
            </a:r>
            <a:r>
              <a:rPr lang="zh-TW" altLang="zh-TW" sz="2200" dirty="0">
                <a:latin typeface="+mj-ea"/>
                <a:ea typeface="+mj-ea"/>
              </a:rPr>
              <a:t>。故若「</a:t>
            </a:r>
            <a:r>
              <a:rPr lang="en-US" altLang="zh-TW" sz="2200" dirty="0">
                <a:latin typeface="+mj-ea"/>
                <a:ea typeface="+mj-ea"/>
              </a:rPr>
              <a:t>8</a:t>
            </a:r>
            <a:r>
              <a:rPr lang="zh-TW" altLang="zh-TW" sz="2200" dirty="0">
                <a:latin typeface="+mj-ea"/>
                <a:ea typeface="+mj-ea"/>
              </a:rPr>
              <a:t>月</a:t>
            </a:r>
            <a:r>
              <a:rPr lang="en-US" altLang="zh-TW" sz="2200" dirty="0">
                <a:latin typeface="+mj-ea"/>
                <a:ea typeface="+mj-ea"/>
              </a:rPr>
              <a:t>15</a:t>
            </a:r>
            <a:r>
              <a:rPr lang="zh-TW" altLang="zh-TW" sz="2200" dirty="0">
                <a:latin typeface="+mj-ea"/>
                <a:ea typeface="+mj-ea"/>
              </a:rPr>
              <a:t>日以後申報補辦公發者」</a:t>
            </a:r>
            <a:r>
              <a:rPr lang="zh-TW" altLang="zh-TW" sz="2200" dirty="0">
                <a:solidFill>
                  <a:srgbClr val="7030A0"/>
                </a:solidFill>
                <a:latin typeface="+mj-ea"/>
                <a:ea typeface="+mj-ea"/>
              </a:rPr>
              <a:t>欲於當年底前申請登錄興櫃</a:t>
            </a:r>
            <a:r>
              <a:rPr lang="zh-TW" altLang="zh-TW" sz="2200" dirty="0">
                <a:latin typeface="+mj-ea"/>
                <a:ea typeface="+mj-ea"/>
              </a:rPr>
              <a:t>，於申報補辦公開發行時所檢送之「採</a:t>
            </a:r>
            <a:r>
              <a:rPr lang="en-US" altLang="zh-TW" sz="2200" dirty="0">
                <a:latin typeface="+mj-ea"/>
                <a:ea typeface="+mj-ea"/>
              </a:rPr>
              <a:t>IFRSs</a:t>
            </a:r>
            <a:r>
              <a:rPr lang="zh-TW" altLang="zh-TW" sz="2200" dirty="0">
                <a:latin typeface="+mj-ea"/>
                <a:ea typeface="+mj-ea"/>
              </a:rPr>
              <a:t>編製之第</a:t>
            </a:r>
            <a:r>
              <a:rPr lang="en-US" altLang="zh-TW" sz="2200" dirty="0">
                <a:latin typeface="+mj-ea"/>
                <a:ea typeface="+mj-ea"/>
              </a:rPr>
              <a:t>2</a:t>
            </a:r>
            <a:r>
              <a:rPr lang="zh-TW" altLang="zh-TW" sz="2200" dirty="0">
                <a:latin typeface="+mj-ea"/>
                <a:ea typeface="+mj-ea"/>
              </a:rPr>
              <a:t>季財務報告」，</a:t>
            </a:r>
            <a:r>
              <a:rPr lang="zh-TW" altLang="zh-TW" sz="2200" dirty="0">
                <a:solidFill>
                  <a:srgbClr val="7030A0"/>
                </a:solidFill>
                <a:latin typeface="+mj-ea"/>
                <a:ea typeface="+mj-ea"/>
              </a:rPr>
              <a:t>得即採前開公開發行公司相關規定辦理</a:t>
            </a:r>
            <a:r>
              <a:rPr lang="en-US" altLang="zh-TW" sz="2200" dirty="0">
                <a:solidFill>
                  <a:srgbClr val="7030A0"/>
                </a:solidFill>
                <a:latin typeface="+mj-ea"/>
                <a:ea typeface="+mj-ea"/>
              </a:rPr>
              <a:t>(</a:t>
            </a:r>
            <a:r>
              <a:rPr lang="zh-TW" altLang="zh-TW" sz="2200" b="1" dirty="0">
                <a:solidFill>
                  <a:srgbClr val="7030A0"/>
                </a:solidFill>
                <a:latin typeface="+mj-ea"/>
                <a:ea typeface="+mj-ea"/>
              </a:rPr>
              <a:t>亦即採兩期對照方式且兩期均須經會計師核閱</a:t>
            </a:r>
            <a:r>
              <a:rPr lang="en-US" altLang="zh-TW" sz="2200" dirty="0">
                <a:solidFill>
                  <a:srgbClr val="7030A0"/>
                </a:solidFill>
                <a:latin typeface="+mj-ea"/>
                <a:ea typeface="+mj-ea"/>
              </a:rPr>
              <a:t>)</a:t>
            </a:r>
            <a:r>
              <a:rPr lang="zh-TW" altLang="zh-TW" sz="2200" dirty="0">
                <a:latin typeface="+mj-ea"/>
                <a:ea typeface="+mj-ea"/>
              </a:rPr>
              <a:t>，以茲因應。</a:t>
            </a:r>
            <a:r>
              <a:rPr lang="zh-TW" altLang="en-US" sz="2200" dirty="0">
                <a:solidFill>
                  <a:srgbClr val="FF0000"/>
                </a:solidFill>
                <a:latin typeface="+mj-ea"/>
                <a:ea typeface="+mj-ea"/>
              </a:rPr>
              <a:t>另</a:t>
            </a:r>
            <a:r>
              <a:rPr lang="zh-TW" altLang="zh-TW" sz="2200" dirty="0">
                <a:solidFill>
                  <a:srgbClr val="FF0000"/>
                </a:solidFill>
                <a:latin typeface="+mj-ea"/>
                <a:ea typeface="+mj-ea"/>
              </a:rPr>
              <a:t>依本中心「興櫃股票櫃檯買賣申請書」規定</a:t>
            </a:r>
            <a:r>
              <a:rPr lang="zh-TW" altLang="en-US" sz="2200" dirty="0">
                <a:solidFill>
                  <a:srgbClr val="FF0000"/>
                </a:solidFill>
                <a:latin typeface="+mj-ea"/>
                <a:ea typeface="+mj-ea"/>
              </a:rPr>
              <a:t>外國發行人應檢送第二季</a:t>
            </a:r>
            <a:r>
              <a:rPr lang="en-US" altLang="zh-TW" sz="2200" dirty="0">
                <a:solidFill>
                  <a:srgbClr val="FF0000"/>
                </a:solidFill>
                <a:latin typeface="+mj-ea"/>
                <a:ea typeface="+mj-ea"/>
              </a:rPr>
              <a:t>IFRSs</a:t>
            </a:r>
            <a:r>
              <a:rPr lang="zh-TW" altLang="en-US" sz="2200" dirty="0">
                <a:solidFill>
                  <a:srgbClr val="FF0000"/>
                </a:solidFill>
                <a:latin typeface="+mj-ea"/>
                <a:ea typeface="+mj-ea"/>
              </a:rPr>
              <a:t>財務報告</a:t>
            </a:r>
            <a:r>
              <a:rPr lang="zh-TW" altLang="en-US" sz="2000" dirty="0">
                <a:solidFill>
                  <a:srgbClr val="FF0000"/>
                </a:solidFill>
                <a:latin typeface="標楷體" panose="03000509000000000000" pitchFamily="65" charset="-120"/>
                <a:ea typeface="標楷體" panose="03000509000000000000" pitchFamily="65" charset="-120"/>
              </a:rPr>
              <a:t>之時間點</a:t>
            </a:r>
            <a:r>
              <a:rPr lang="zh-TW" altLang="en-US" sz="2200" dirty="0">
                <a:solidFill>
                  <a:srgbClr val="FF0000"/>
                </a:solidFill>
                <a:latin typeface="+mj-ea"/>
                <a:ea typeface="+mj-ea"/>
              </a:rPr>
              <a:t>，請詳下頁補充說明。</a:t>
            </a:r>
            <a:endParaRPr lang="zh-TW" altLang="zh-TW" sz="2200" dirty="0">
              <a:solidFill>
                <a:srgbClr val="FF0000"/>
              </a:solidFill>
              <a:latin typeface="+mj-ea"/>
              <a:ea typeface="+mj-ea"/>
            </a:endParaRPr>
          </a:p>
          <a:p>
            <a:pPr marL="444500" indent="-258763">
              <a:buNone/>
            </a:pPr>
            <a:endParaRPr lang="zh-TW" altLang="en-US" sz="2000" dirty="0">
              <a:latin typeface="+mj-ea"/>
              <a:ea typeface="+mj-ea"/>
            </a:endParaRPr>
          </a:p>
        </p:txBody>
      </p:sp>
      <p:sp>
        <p:nvSpPr>
          <p:cNvPr id="7" name="投影片編號版面配置區 6"/>
          <p:cNvSpPr>
            <a:spLocks noGrp="1"/>
          </p:cNvSpPr>
          <p:nvPr>
            <p:ph type="sldNum" sz="quarter" idx="12"/>
          </p:nvPr>
        </p:nvSpPr>
        <p:spPr>
          <a:xfrm>
            <a:off x="8439792" y="6425005"/>
            <a:ext cx="1320800" cy="365760"/>
          </a:xfrm>
        </p:spPr>
        <p:txBody>
          <a:bodyPr/>
          <a:lstStyle/>
          <a:p>
            <a:pPr>
              <a:defRPr/>
            </a:pPr>
            <a:fld id="{DA843CCF-395D-4592-A44F-E0B2C97BB9F6}" type="slidenum">
              <a:rPr lang="en-US" altLang="zh-TW" smtClean="0"/>
              <a:pPr>
                <a:defRPr/>
              </a:pPr>
              <a:t>10</a:t>
            </a:fld>
            <a:endParaRPr lang="en-US" altLang="zh-TW" dirty="0"/>
          </a:p>
        </p:txBody>
      </p:sp>
    </p:spTree>
    <p:extLst>
      <p:ext uri="{BB962C8B-B14F-4D97-AF65-F5344CB8AC3E}">
        <p14:creationId xmlns:p14="http://schemas.microsoft.com/office/powerpoint/2010/main" val="2729383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88504" y="476672"/>
            <a:ext cx="8928992" cy="648072"/>
          </a:xfrm>
        </p:spPr>
        <p:txBody>
          <a:bodyPr>
            <a:noAutofit/>
          </a:bodyPr>
          <a:lstStyle/>
          <a:p>
            <a:r>
              <a:rPr lang="zh-TW" altLang="en-US" sz="2400" b="1" dirty="0">
                <a:solidFill>
                  <a:srgbClr val="C00000"/>
                </a:solidFill>
                <a:latin typeface="+mj-ea"/>
              </a:rPr>
              <a:t>補充說明</a:t>
            </a:r>
            <a:r>
              <a:rPr lang="en-US" altLang="zh-TW" sz="2400" b="1" dirty="0">
                <a:solidFill>
                  <a:srgbClr val="C00000"/>
                </a:solidFill>
                <a:latin typeface="+mj-ea"/>
              </a:rPr>
              <a:t>:</a:t>
            </a:r>
            <a:r>
              <a:rPr lang="zh-TW" altLang="zh-TW" sz="2400" b="1" dirty="0">
                <a:solidFill>
                  <a:srgbClr val="C00000"/>
                </a:solidFill>
              </a:rPr>
              <a:t>依本中心「興櫃股票櫃檯買賣申請書」</a:t>
            </a:r>
            <a:br>
              <a:rPr lang="en-US" altLang="zh-TW" sz="2400" b="1" dirty="0">
                <a:solidFill>
                  <a:srgbClr val="C00000"/>
                </a:solidFill>
              </a:rPr>
            </a:br>
            <a:r>
              <a:rPr lang="zh-TW" altLang="zh-TW" sz="2400" b="1" dirty="0">
                <a:solidFill>
                  <a:srgbClr val="C00000"/>
                </a:solidFill>
              </a:rPr>
              <a:t>規定</a:t>
            </a:r>
            <a:r>
              <a:rPr lang="zh-TW" altLang="en-US" sz="2400" b="1" dirty="0">
                <a:solidFill>
                  <a:srgbClr val="C00000"/>
                </a:solidFill>
                <a:latin typeface="+mj-ea"/>
              </a:rPr>
              <a:t>外國發行人</a:t>
            </a:r>
            <a:r>
              <a:rPr lang="zh-TW" altLang="en-US" sz="2400" b="1" dirty="0">
                <a:solidFill>
                  <a:srgbClr val="C00000"/>
                </a:solidFill>
                <a:latin typeface="標楷體" panose="03000509000000000000" pitchFamily="65" charset="-120"/>
                <a:ea typeface="標楷體" panose="03000509000000000000" pitchFamily="65" charset="-120"/>
              </a:rPr>
              <a:t>應檢送第二季</a:t>
            </a:r>
            <a:r>
              <a:rPr lang="en-US" altLang="zh-TW" sz="2400" b="1" dirty="0">
                <a:solidFill>
                  <a:srgbClr val="C00000"/>
                </a:solidFill>
                <a:latin typeface="標楷體" panose="03000509000000000000" pitchFamily="65" charset="-120"/>
                <a:ea typeface="標楷體" panose="03000509000000000000" pitchFamily="65" charset="-120"/>
              </a:rPr>
              <a:t>IFRSs</a:t>
            </a:r>
            <a:r>
              <a:rPr lang="zh-TW" altLang="en-US" sz="2400" b="1" dirty="0">
                <a:solidFill>
                  <a:srgbClr val="C00000"/>
                </a:solidFill>
                <a:latin typeface="標楷體" panose="03000509000000000000" pitchFamily="65" charset="-120"/>
                <a:ea typeface="標楷體" panose="03000509000000000000" pitchFamily="65" charset="-120"/>
              </a:rPr>
              <a:t>財務報告之時間點</a:t>
            </a:r>
          </a:p>
        </p:txBody>
      </p:sp>
      <p:sp>
        <p:nvSpPr>
          <p:cNvPr id="3" name="內容版面配置區 2"/>
          <p:cNvSpPr>
            <a:spLocks noGrp="1"/>
          </p:cNvSpPr>
          <p:nvPr>
            <p:ph idx="1"/>
          </p:nvPr>
        </p:nvSpPr>
        <p:spPr>
          <a:xfrm>
            <a:off x="632520" y="1196752"/>
            <a:ext cx="8915400" cy="4968552"/>
          </a:xfrm>
        </p:spPr>
        <p:txBody>
          <a:bodyPr>
            <a:noAutofit/>
          </a:bodyPr>
          <a:lstStyle/>
          <a:p>
            <a:r>
              <a:rPr lang="zh-TW" altLang="zh-TW" sz="2000" dirty="0">
                <a:latin typeface="+mj-ea"/>
                <a:ea typeface="+mj-ea"/>
              </a:rPr>
              <a:t>依本中心「興櫃股票櫃檯買賣申請書」規定，「申請或預計登錄興櫃日」已逾第</a:t>
            </a:r>
            <a:r>
              <a:rPr lang="en-US" altLang="zh-TW" sz="2000" dirty="0">
                <a:latin typeface="+mj-ea"/>
                <a:ea typeface="+mj-ea"/>
              </a:rPr>
              <a:t>2</a:t>
            </a:r>
            <a:r>
              <a:rPr lang="zh-TW" altLang="zh-TW" sz="2000" dirty="0">
                <a:latin typeface="+mj-ea"/>
                <a:ea typeface="+mj-ea"/>
              </a:rPr>
              <a:t>季終了</a:t>
            </a:r>
            <a:r>
              <a:rPr lang="en-US" altLang="zh-TW" sz="2000" dirty="0">
                <a:latin typeface="+mj-ea"/>
                <a:ea typeface="+mj-ea"/>
              </a:rPr>
              <a:t>45</a:t>
            </a:r>
            <a:r>
              <a:rPr lang="zh-TW" altLang="zh-TW" sz="2000" dirty="0">
                <a:latin typeface="+mj-ea"/>
                <a:ea typeface="+mj-ea"/>
              </a:rPr>
              <a:t>天者，應加附申請年度「採</a:t>
            </a:r>
            <a:r>
              <a:rPr lang="en-US" altLang="zh-TW" sz="2000" dirty="0">
                <a:latin typeface="+mj-ea"/>
                <a:ea typeface="+mj-ea"/>
              </a:rPr>
              <a:t>IFRSs</a:t>
            </a:r>
            <a:r>
              <a:rPr lang="zh-TW" altLang="zh-TW" sz="2000" dirty="0">
                <a:latin typeface="+mj-ea"/>
                <a:ea typeface="+mj-ea"/>
              </a:rPr>
              <a:t>編製之第</a:t>
            </a:r>
            <a:r>
              <a:rPr lang="en-US" altLang="zh-TW" sz="2000" dirty="0">
                <a:latin typeface="+mj-ea"/>
                <a:ea typeface="+mj-ea"/>
              </a:rPr>
              <a:t>2</a:t>
            </a:r>
            <a:r>
              <a:rPr lang="zh-TW" altLang="zh-TW" sz="2000" dirty="0">
                <a:latin typeface="+mj-ea"/>
                <a:ea typeface="+mj-ea"/>
              </a:rPr>
              <a:t>季財務報告」</a:t>
            </a:r>
            <a:r>
              <a:rPr lang="zh-TW" altLang="en-US" sz="2000" dirty="0">
                <a:latin typeface="+mj-ea"/>
                <a:ea typeface="+mj-ea"/>
              </a:rPr>
              <a:t>，</a:t>
            </a:r>
            <a:r>
              <a:rPr lang="zh-TW" altLang="zh-TW" sz="2000" dirty="0">
                <a:latin typeface="+mj-ea"/>
                <a:ea typeface="+mj-ea"/>
              </a:rPr>
              <a:t>因</a:t>
            </a:r>
            <a:r>
              <a:rPr lang="zh-TW" altLang="en-US" sz="2000" dirty="0">
                <a:latin typeface="+mj-ea"/>
                <a:ea typeface="+mj-ea"/>
              </a:rPr>
              <a:t>外國發行人申報補辦公開發行應與申請登錄興櫃</a:t>
            </a:r>
            <a:r>
              <a:rPr lang="zh-TW" altLang="zh-TW" sz="2000" dirty="0">
                <a:latin typeface="+mj-ea"/>
                <a:ea typeface="+mj-ea"/>
              </a:rPr>
              <a:t>併送</a:t>
            </a:r>
            <a:r>
              <a:rPr lang="zh-TW" altLang="en-US" sz="2000" dirty="0">
                <a:latin typeface="+mj-ea"/>
                <a:ea typeface="+mj-ea"/>
              </a:rPr>
              <a:t>，故</a:t>
            </a:r>
            <a:r>
              <a:rPr lang="zh-TW" altLang="zh-TW" sz="2000" dirty="0">
                <a:latin typeface="+mj-ea"/>
                <a:ea typeface="+mj-ea"/>
              </a:rPr>
              <a:t>外國發行人申請至登錄興櫃之期間長達</a:t>
            </a:r>
            <a:r>
              <a:rPr lang="en-US" altLang="zh-TW" sz="2000" dirty="0">
                <a:latin typeface="+mj-ea"/>
                <a:ea typeface="+mj-ea"/>
              </a:rPr>
              <a:t>22</a:t>
            </a:r>
            <a:r>
              <a:rPr lang="zh-TW" altLang="zh-TW" sz="2000" dirty="0">
                <a:latin typeface="+mj-ea"/>
                <a:ea typeface="+mj-ea"/>
              </a:rPr>
              <a:t>個營業日以上，故</a:t>
            </a:r>
            <a:r>
              <a:rPr lang="en-US" altLang="zh-TW" sz="2000" dirty="0">
                <a:latin typeface="+mj-ea"/>
                <a:ea typeface="+mj-ea"/>
              </a:rPr>
              <a:t>7</a:t>
            </a:r>
            <a:r>
              <a:rPr lang="zh-TW" altLang="zh-TW" sz="2000" dirty="0">
                <a:latin typeface="+mj-ea"/>
                <a:ea typeface="+mj-ea"/>
              </a:rPr>
              <a:t>月以後申請登錄興櫃之外國發行人，實際登錄興櫃日可能已逾第</a:t>
            </a:r>
            <a:r>
              <a:rPr lang="en-US" altLang="zh-TW" sz="2000" dirty="0">
                <a:latin typeface="+mj-ea"/>
                <a:ea typeface="+mj-ea"/>
              </a:rPr>
              <a:t>2</a:t>
            </a:r>
            <a:r>
              <a:rPr lang="zh-TW" altLang="zh-TW" sz="2000" dirty="0">
                <a:latin typeface="+mj-ea"/>
                <a:ea typeface="+mj-ea"/>
              </a:rPr>
              <a:t>季終了</a:t>
            </a:r>
            <a:r>
              <a:rPr lang="en-US" altLang="zh-TW" sz="2000" dirty="0">
                <a:latin typeface="+mj-ea"/>
                <a:ea typeface="+mj-ea"/>
              </a:rPr>
              <a:t>45</a:t>
            </a:r>
            <a:r>
              <a:rPr lang="zh-TW" altLang="zh-TW" sz="2000" dirty="0">
                <a:latin typeface="+mj-ea"/>
                <a:ea typeface="+mj-ea"/>
              </a:rPr>
              <a:t>天有需加附第</a:t>
            </a:r>
            <a:r>
              <a:rPr lang="en-US" altLang="zh-TW" sz="2000" dirty="0">
                <a:latin typeface="+mj-ea"/>
                <a:ea typeface="+mj-ea"/>
              </a:rPr>
              <a:t>2</a:t>
            </a:r>
            <a:r>
              <a:rPr lang="zh-TW" altLang="zh-TW" sz="2000" dirty="0">
                <a:latin typeface="+mj-ea"/>
                <a:ea typeface="+mj-ea"/>
              </a:rPr>
              <a:t>季財務報告之情形，故外國發行人遇前開情形應於何時檢送第</a:t>
            </a:r>
            <a:r>
              <a:rPr lang="en-US" altLang="zh-TW" sz="2000" dirty="0">
                <a:latin typeface="+mj-ea"/>
                <a:ea typeface="+mj-ea"/>
              </a:rPr>
              <a:t>2</a:t>
            </a:r>
            <a:r>
              <a:rPr lang="zh-TW" altLang="zh-TW" sz="2000" dirty="0">
                <a:latin typeface="+mj-ea"/>
                <a:ea typeface="+mj-ea"/>
              </a:rPr>
              <a:t>季財務報告，茲說明如下</a:t>
            </a:r>
            <a:r>
              <a:rPr lang="en-US" altLang="zh-TW" sz="2000" dirty="0">
                <a:latin typeface="+mj-ea"/>
                <a:ea typeface="+mj-ea"/>
              </a:rPr>
              <a:t>:</a:t>
            </a:r>
            <a:endParaRPr lang="zh-TW" altLang="zh-TW" sz="2000" dirty="0">
              <a:latin typeface="+mj-ea"/>
              <a:ea typeface="+mj-ea"/>
            </a:endParaRPr>
          </a:p>
          <a:p>
            <a:pPr marL="617220" lvl="1" indent="-342900">
              <a:buClrTx/>
              <a:buFont typeface="+mj-lt"/>
              <a:buAutoNum type="arabicPeriod"/>
            </a:pPr>
            <a:r>
              <a:rPr lang="zh-TW" altLang="zh-TW" sz="2000" dirty="0">
                <a:solidFill>
                  <a:schemeClr val="tx1"/>
                </a:solidFill>
                <a:latin typeface="+mj-ea"/>
                <a:ea typeface="+mj-ea"/>
              </a:rPr>
              <a:t>「申請登錄興櫃日」已逾第</a:t>
            </a:r>
            <a:r>
              <a:rPr lang="en-US" altLang="zh-TW" sz="2000" dirty="0">
                <a:solidFill>
                  <a:schemeClr val="tx1"/>
                </a:solidFill>
                <a:latin typeface="+mj-ea"/>
                <a:ea typeface="+mj-ea"/>
              </a:rPr>
              <a:t>2</a:t>
            </a:r>
            <a:r>
              <a:rPr lang="zh-TW" altLang="zh-TW" sz="2000" dirty="0">
                <a:solidFill>
                  <a:schemeClr val="tx1"/>
                </a:solidFill>
                <a:latin typeface="+mj-ea"/>
                <a:ea typeface="+mj-ea"/>
              </a:rPr>
              <a:t>季終了</a:t>
            </a:r>
            <a:r>
              <a:rPr lang="en-US" altLang="zh-TW" sz="2000" dirty="0">
                <a:solidFill>
                  <a:schemeClr val="tx1"/>
                </a:solidFill>
                <a:latin typeface="+mj-ea"/>
                <a:ea typeface="+mj-ea"/>
              </a:rPr>
              <a:t>45</a:t>
            </a:r>
            <a:r>
              <a:rPr lang="zh-TW" altLang="zh-TW" sz="2000" dirty="0">
                <a:solidFill>
                  <a:schemeClr val="tx1"/>
                </a:solidFill>
                <a:latin typeface="+mj-ea"/>
                <a:ea typeface="+mj-ea"/>
              </a:rPr>
              <a:t>天者，應於「申請時」即檢送第</a:t>
            </a:r>
            <a:r>
              <a:rPr lang="en-US" altLang="zh-TW" sz="2000" dirty="0">
                <a:solidFill>
                  <a:schemeClr val="tx1"/>
                </a:solidFill>
                <a:latin typeface="+mj-ea"/>
                <a:ea typeface="+mj-ea"/>
              </a:rPr>
              <a:t>2</a:t>
            </a:r>
            <a:r>
              <a:rPr lang="zh-TW" altLang="zh-TW" sz="2000" dirty="0">
                <a:solidFill>
                  <a:schemeClr val="tx1"/>
                </a:solidFill>
                <a:latin typeface="+mj-ea"/>
                <a:ea typeface="+mj-ea"/>
              </a:rPr>
              <a:t>季財務報告。</a:t>
            </a:r>
            <a:endParaRPr lang="en-US" altLang="zh-TW" sz="2000" dirty="0">
              <a:solidFill>
                <a:schemeClr val="tx1"/>
              </a:solidFill>
              <a:latin typeface="+mj-ea"/>
              <a:ea typeface="+mj-ea"/>
            </a:endParaRPr>
          </a:p>
          <a:p>
            <a:pPr marL="617220" lvl="1" indent="-342900">
              <a:buClrTx/>
              <a:buFont typeface="+mj-lt"/>
              <a:buAutoNum type="arabicPeriod"/>
            </a:pPr>
            <a:r>
              <a:rPr lang="zh-TW" altLang="zh-TW" sz="2000" dirty="0">
                <a:solidFill>
                  <a:schemeClr val="tx1"/>
                </a:solidFill>
                <a:latin typeface="+mj-ea"/>
                <a:ea typeface="+mj-ea"/>
              </a:rPr>
              <a:t>「申請登錄興櫃日」尚未逾第</a:t>
            </a:r>
            <a:r>
              <a:rPr lang="en-US" altLang="zh-TW" sz="2000" dirty="0">
                <a:solidFill>
                  <a:schemeClr val="tx1"/>
                </a:solidFill>
                <a:latin typeface="+mj-ea"/>
                <a:ea typeface="+mj-ea"/>
              </a:rPr>
              <a:t>2</a:t>
            </a:r>
            <a:r>
              <a:rPr lang="zh-TW" altLang="zh-TW" sz="2000" dirty="0">
                <a:solidFill>
                  <a:schemeClr val="tx1"/>
                </a:solidFill>
                <a:latin typeface="+mj-ea"/>
                <a:ea typeface="+mj-ea"/>
              </a:rPr>
              <a:t>季終了</a:t>
            </a:r>
            <a:r>
              <a:rPr lang="en-US" altLang="zh-TW" sz="2000" dirty="0">
                <a:solidFill>
                  <a:schemeClr val="tx1"/>
                </a:solidFill>
                <a:latin typeface="+mj-ea"/>
                <a:ea typeface="+mj-ea"/>
              </a:rPr>
              <a:t>45</a:t>
            </a:r>
            <a:r>
              <a:rPr lang="zh-TW" altLang="zh-TW" sz="2000" dirty="0">
                <a:solidFill>
                  <a:schemeClr val="tx1"/>
                </a:solidFill>
                <a:latin typeface="+mj-ea"/>
                <a:ea typeface="+mj-ea"/>
              </a:rPr>
              <a:t>天者，因「預計登錄興櫃日」須待公開發行申報生效後方得確定，故「申請時」尚得不檢送第</a:t>
            </a:r>
            <a:r>
              <a:rPr lang="en-US" altLang="zh-TW" sz="2000" dirty="0">
                <a:solidFill>
                  <a:schemeClr val="tx1"/>
                </a:solidFill>
                <a:latin typeface="+mj-ea"/>
                <a:ea typeface="+mj-ea"/>
              </a:rPr>
              <a:t>2</a:t>
            </a:r>
            <a:r>
              <a:rPr lang="zh-TW" altLang="zh-TW" sz="2000" dirty="0">
                <a:solidFill>
                  <a:schemeClr val="tx1"/>
                </a:solidFill>
                <a:latin typeface="+mj-ea"/>
                <a:ea typeface="+mj-ea"/>
              </a:rPr>
              <a:t>季財務報告，惟至遲應於「本中心辦理核發興櫃同意函」前檢送第</a:t>
            </a:r>
            <a:r>
              <a:rPr lang="en-US" altLang="zh-TW" sz="2000" dirty="0">
                <a:solidFill>
                  <a:schemeClr val="tx1"/>
                </a:solidFill>
                <a:latin typeface="+mj-ea"/>
                <a:ea typeface="+mj-ea"/>
              </a:rPr>
              <a:t>2</a:t>
            </a:r>
            <a:r>
              <a:rPr lang="zh-TW" altLang="zh-TW" sz="2000" dirty="0">
                <a:solidFill>
                  <a:schemeClr val="tx1"/>
                </a:solidFill>
                <a:latin typeface="+mj-ea"/>
                <a:ea typeface="+mj-ea"/>
              </a:rPr>
              <a:t>季財務報告，茲舉例如下</a:t>
            </a:r>
            <a:r>
              <a:rPr lang="en-US" altLang="zh-TW" sz="2000" dirty="0">
                <a:solidFill>
                  <a:schemeClr val="tx1"/>
                </a:solidFill>
                <a:latin typeface="+mj-ea"/>
                <a:ea typeface="+mj-ea"/>
              </a:rPr>
              <a:t>:</a:t>
            </a:r>
            <a:endParaRPr lang="zh-TW" altLang="zh-TW" sz="2000" dirty="0">
              <a:solidFill>
                <a:schemeClr val="tx1"/>
              </a:solidFill>
              <a:latin typeface="+mj-ea"/>
              <a:ea typeface="+mj-ea"/>
            </a:endParaRPr>
          </a:p>
          <a:p>
            <a:pPr marL="0" lvl="0" indent="0">
              <a:buNone/>
            </a:pPr>
            <a:r>
              <a:rPr lang="zh-TW" altLang="en-US" sz="1800" dirty="0">
                <a:latin typeface="+mj-ea"/>
                <a:ea typeface="+mj-ea"/>
              </a:rPr>
              <a:t>     </a:t>
            </a:r>
            <a:r>
              <a:rPr lang="en-US" altLang="zh-TW" sz="1800" dirty="0">
                <a:latin typeface="+mj-ea"/>
                <a:ea typeface="+mj-ea"/>
              </a:rPr>
              <a:t>104</a:t>
            </a:r>
            <a:r>
              <a:rPr lang="zh-TW" altLang="zh-TW" sz="1800" dirty="0">
                <a:latin typeface="+mj-ea"/>
                <a:ea typeface="+mj-ea"/>
              </a:rPr>
              <a:t>年</a:t>
            </a:r>
            <a:r>
              <a:rPr lang="en-US" altLang="zh-TW" sz="1800" dirty="0">
                <a:latin typeface="+mj-ea"/>
                <a:ea typeface="+mj-ea"/>
              </a:rPr>
              <a:t>(</a:t>
            </a:r>
            <a:r>
              <a:rPr lang="zh-TW" altLang="zh-TW" sz="1800" dirty="0">
                <a:latin typeface="+mj-ea"/>
                <a:ea typeface="+mj-ea"/>
              </a:rPr>
              <a:t>以下同</a:t>
            </a:r>
            <a:r>
              <a:rPr lang="en-US" altLang="zh-TW" sz="1800" dirty="0">
                <a:latin typeface="+mj-ea"/>
                <a:ea typeface="+mj-ea"/>
              </a:rPr>
              <a:t>)7</a:t>
            </a:r>
            <a:r>
              <a:rPr lang="zh-TW" altLang="zh-TW" sz="1800" dirty="0">
                <a:latin typeface="+mj-ea"/>
                <a:ea typeface="+mj-ea"/>
              </a:rPr>
              <a:t>月</a:t>
            </a:r>
            <a:r>
              <a:rPr lang="en-US" altLang="zh-TW" sz="1800" dirty="0">
                <a:latin typeface="+mj-ea"/>
                <a:ea typeface="+mj-ea"/>
              </a:rPr>
              <a:t>16</a:t>
            </a:r>
            <a:r>
              <a:rPr lang="zh-TW" altLang="zh-TW" sz="1800" dirty="0">
                <a:latin typeface="+mj-ea"/>
                <a:ea typeface="+mj-ea"/>
              </a:rPr>
              <a:t>日申請，</a:t>
            </a:r>
            <a:r>
              <a:rPr lang="en-US" altLang="zh-TW" sz="1800" dirty="0">
                <a:latin typeface="+mj-ea"/>
                <a:ea typeface="+mj-ea"/>
              </a:rPr>
              <a:t>8</a:t>
            </a:r>
            <a:r>
              <a:rPr lang="zh-TW" altLang="zh-TW" sz="1800" dirty="0">
                <a:latin typeface="+mj-ea"/>
                <a:ea typeface="+mj-ea"/>
              </a:rPr>
              <a:t>月</a:t>
            </a:r>
            <a:r>
              <a:rPr lang="en-US" altLang="zh-TW" sz="1800" dirty="0">
                <a:latin typeface="+mj-ea"/>
                <a:ea typeface="+mj-ea"/>
              </a:rPr>
              <a:t>3</a:t>
            </a:r>
            <a:r>
              <a:rPr lang="zh-TW" altLang="zh-TW" sz="1800" dirty="0">
                <a:latin typeface="+mj-ea"/>
                <a:ea typeface="+mj-ea"/>
              </a:rPr>
              <a:t>日公開發行申報生效</a:t>
            </a:r>
            <a:r>
              <a:rPr lang="en-US" altLang="zh-TW" sz="1800" dirty="0">
                <a:latin typeface="+mj-ea"/>
                <a:ea typeface="+mj-ea"/>
              </a:rPr>
              <a:t>(T+12)</a:t>
            </a:r>
            <a:r>
              <a:rPr lang="zh-TW" altLang="zh-TW" sz="1800" dirty="0">
                <a:latin typeface="+mj-ea"/>
                <a:ea typeface="+mj-ea"/>
              </a:rPr>
              <a:t>，預計於</a:t>
            </a:r>
            <a:r>
              <a:rPr lang="en-US" altLang="zh-TW" sz="1800" dirty="0">
                <a:latin typeface="+mj-ea"/>
                <a:ea typeface="+mj-ea"/>
              </a:rPr>
              <a:t>8</a:t>
            </a:r>
            <a:r>
              <a:rPr lang="zh-TW" altLang="en-US" sz="1800" dirty="0">
                <a:latin typeface="+mj-ea"/>
                <a:ea typeface="+mj-ea"/>
              </a:rPr>
              <a:t>  </a:t>
            </a:r>
            <a:endParaRPr lang="en-US" altLang="zh-TW" sz="1800" dirty="0">
              <a:latin typeface="+mj-ea"/>
              <a:ea typeface="+mj-ea"/>
            </a:endParaRPr>
          </a:p>
          <a:p>
            <a:pPr marL="0" lvl="0" indent="0">
              <a:buNone/>
            </a:pPr>
            <a:r>
              <a:rPr lang="zh-TW" altLang="en-US" sz="1800" dirty="0">
                <a:latin typeface="+mj-ea"/>
                <a:ea typeface="+mj-ea"/>
              </a:rPr>
              <a:t>     </a:t>
            </a:r>
            <a:r>
              <a:rPr lang="zh-TW" altLang="zh-TW" sz="1800" dirty="0">
                <a:latin typeface="+mj-ea"/>
                <a:ea typeface="+mj-ea"/>
              </a:rPr>
              <a:t>月</a:t>
            </a:r>
            <a:r>
              <a:rPr lang="en-US" altLang="zh-TW" sz="1800" dirty="0">
                <a:latin typeface="+mj-ea"/>
                <a:ea typeface="+mj-ea"/>
              </a:rPr>
              <a:t>17</a:t>
            </a:r>
            <a:r>
              <a:rPr lang="zh-TW" altLang="zh-TW" sz="1800" dirty="0">
                <a:latin typeface="+mj-ea"/>
                <a:ea typeface="+mj-ea"/>
              </a:rPr>
              <a:t>日登錄興櫃</a:t>
            </a:r>
            <a:r>
              <a:rPr lang="en-US" altLang="zh-TW" sz="1800" dirty="0">
                <a:latin typeface="+mj-ea"/>
                <a:ea typeface="+mj-ea"/>
              </a:rPr>
              <a:t>(T+22)</a:t>
            </a:r>
            <a:r>
              <a:rPr lang="zh-TW" altLang="zh-TW" sz="1800" dirty="0">
                <a:latin typeface="+mj-ea"/>
                <a:ea typeface="+mj-ea"/>
              </a:rPr>
              <a:t>。</a:t>
            </a:r>
          </a:p>
          <a:p>
            <a:pPr marL="0" indent="0">
              <a:buNone/>
            </a:pPr>
            <a:r>
              <a:rPr lang="zh-TW" altLang="en-US" sz="1800" dirty="0">
                <a:latin typeface="+mj-ea"/>
                <a:ea typeface="+mj-ea"/>
              </a:rPr>
              <a:t>     </a:t>
            </a:r>
            <a:r>
              <a:rPr lang="en-US" altLang="zh-TW" sz="1800" dirty="0">
                <a:latin typeface="+mj-ea"/>
                <a:ea typeface="+mj-ea"/>
              </a:rPr>
              <a:t>&gt;</a:t>
            </a:r>
            <a:r>
              <a:rPr lang="zh-TW" altLang="zh-TW" sz="1800" dirty="0">
                <a:latin typeface="+mj-ea"/>
                <a:ea typeface="+mj-ea"/>
              </a:rPr>
              <a:t>外國發行人應於</a:t>
            </a:r>
            <a:r>
              <a:rPr lang="en-US" altLang="zh-TW" sz="1800" dirty="0">
                <a:latin typeface="+mj-ea"/>
                <a:ea typeface="+mj-ea"/>
              </a:rPr>
              <a:t>8</a:t>
            </a:r>
            <a:r>
              <a:rPr lang="zh-TW" altLang="zh-TW" sz="1800" dirty="0">
                <a:latin typeface="+mj-ea"/>
                <a:ea typeface="+mj-ea"/>
              </a:rPr>
              <a:t>月</a:t>
            </a:r>
            <a:r>
              <a:rPr lang="en-US" altLang="zh-TW" sz="1800" dirty="0">
                <a:latin typeface="+mj-ea"/>
                <a:ea typeface="+mj-ea"/>
              </a:rPr>
              <a:t>5</a:t>
            </a:r>
            <a:r>
              <a:rPr lang="zh-TW" altLang="zh-TW" sz="1800" dirty="0">
                <a:latin typeface="+mj-ea"/>
                <a:ea typeface="+mj-ea"/>
              </a:rPr>
              <a:t>日</a:t>
            </a:r>
            <a:r>
              <a:rPr lang="en-US" altLang="zh-TW" sz="1800" dirty="0">
                <a:latin typeface="+mj-ea"/>
                <a:ea typeface="+mj-ea"/>
              </a:rPr>
              <a:t>(</a:t>
            </a:r>
            <a:r>
              <a:rPr lang="zh-TW" altLang="zh-TW" sz="1800" dirty="0">
                <a:latin typeface="+mj-ea"/>
                <a:ea typeface="+mj-ea"/>
              </a:rPr>
              <a:t>登錄興櫃日前</a:t>
            </a:r>
            <a:r>
              <a:rPr lang="en-US" altLang="zh-TW" sz="1800" dirty="0">
                <a:latin typeface="+mj-ea"/>
                <a:ea typeface="+mj-ea"/>
              </a:rPr>
              <a:t>8</a:t>
            </a:r>
            <a:r>
              <a:rPr lang="zh-TW" altLang="zh-TW" sz="1800" dirty="0">
                <a:latin typeface="+mj-ea"/>
                <a:ea typeface="+mj-ea"/>
              </a:rPr>
              <a:t>個營業日</a:t>
            </a:r>
            <a:r>
              <a:rPr lang="en-US" altLang="zh-TW" sz="1800" dirty="0">
                <a:latin typeface="+mj-ea"/>
                <a:ea typeface="+mj-ea"/>
              </a:rPr>
              <a:t>)</a:t>
            </a:r>
            <a:r>
              <a:rPr lang="zh-TW" altLang="zh-TW" sz="1800" dirty="0">
                <a:latin typeface="+mj-ea"/>
                <a:ea typeface="+mj-ea"/>
              </a:rPr>
              <a:t>前檢送第</a:t>
            </a:r>
            <a:r>
              <a:rPr lang="en-US" altLang="zh-TW" sz="1800" dirty="0">
                <a:latin typeface="+mj-ea"/>
                <a:ea typeface="+mj-ea"/>
              </a:rPr>
              <a:t>2</a:t>
            </a:r>
            <a:r>
              <a:rPr lang="zh-TW" altLang="zh-TW" sz="1800" dirty="0">
                <a:latin typeface="+mj-ea"/>
                <a:ea typeface="+mj-ea"/>
              </a:rPr>
              <a:t>季財務報告，</a:t>
            </a:r>
            <a:endParaRPr lang="en-US" altLang="zh-TW" sz="1800" dirty="0">
              <a:latin typeface="+mj-ea"/>
              <a:ea typeface="+mj-ea"/>
            </a:endParaRPr>
          </a:p>
          <a:p>
            <a:pPr marL="0" indent="0">
              <a:buNone/>
            </a:pPr>
            <a:r>
              <a:rPr lang="zh-TW" altLang="en-US" sz="1800" dirty="0">
                <a:latin typeface="+mj-ea"/>
                <a:ea typeface="+mj-ea"/>
              </a:rPr>
              <a:t>      </a:t>
            </a:r>
            <a:r>
              <a:rPr lang="zh-TW" altLang="zh-TW" sz="1800" dirty="0">
                <a:latin typeface="+mj-ea"/>
                <a:ea typeface="+mj-ea"/>
              </a:rPr>
              <a:t>本中心於確認興櫃申請書件齊備後即辦理核發興櫃同意函作業，外國發</a:t>
            </a:r>
            <a:endParaRPr lang="en-US" altLang="zh-TW" sz="1800" dirty="0">
              <a:latin typeface="+mj-ea"/>
              <a:ea typeface="+mj-ea"/>
            </a:endParaRPr>
          </a:p>
          <a:p>
            <a:pPr marL="0" indent="0">
              <a:buNone/>
            </a:pPr>
            <a:r>
              <a:rPr lang="zh-TW" altLang="en-US" sz="1800" dirty="0">
                <a:latin typeface="+mj-ea"/>
                <a:ea typeface="+mj-ea"/>
              </a:rPr>
              <a:t>      </a:t>
            </a:r>
            <a:r>
              <a:rPr lang="zh-TW" altLang="zh-TW" sz="1800" dirty="0">
                <a:latin typeface="+mj-ea"/>
                <a:ea typeface="+mj-ea"/>
              </a:rPr>
              <a:t>行人方得及時於</a:t>
            </a:r>
            <a:r>
              <a:rPr lang="en-US" altLang="zh-TW" sz="1800" dirty="0">
                <a:latin typeface="+mj-ea"/>
                <a:ea typeface="+mj-ea"/>
              </a:rPr>
              <a:t>8</a:t>
            </a:r>
            <a:r>
              <a:rPr lang="zh-TW" altLang="zh-TW" sz="1800" dirty="0">
                <a:latin typeface="+mj-ea"/>
                <a:ea typeface="+mj-ea"/>
              </a:rPr>
              <a:t>月</a:t>
            </a:r>
            <a:r>
              <a:rPr lang="en-US" altLang="zh-TW" sz="1800" dirty="0">
                <a:latin typeface="+mj-ea"/>
                <a:ea typeface="+mj-ea"/>
              </a:rPr>
              <a:t>17</a:t>
            </a:r>
            <a:r>
              <a:rPr lang="zh-TW" altLang="zh-TW" sz="1800" dirty="0">
                <a:latin typeface="+mj-ea"/>
                <a:ea typeface="+mj-ea"/>
              </a:rPr>
              <a:t>日登錄興櫃。</a:t>
            </a:r>
          </a:p>
        </p:txBody>
      </p:sp>
      <p:sp>
        <p:nvSpPr>
          <p:cNvPr id="7" name="投影片編號版面配置區 6"/>
          <p:cNvSpPr>
            <a:spLocks noGrp="1"/>
          </p:cNvSpPr>
          <p:nvPr>
            <p:ph type="sldNum" sz="quarter" idx="12"/>
          </p:nvPr>
        </p:nvSpPr>
        <p:spPr>
          <a:xfrm>
            <a:off x="8439792" y="6425005"/>
            <a:ext cx="1320800" cy="365760"/>
          </a:xfrm>
        </p:spPr>
        <p:txBody>
          <a:bodyPr/>
          <a:lstStyle/>
          <a:p>
            <a:pPr>
              <a:defRPr/>
            </a:pPr>
            <a:fld id="{DA843CCF-395D-4592-A44F-E0B2C97BB9F6}" type="slidenum">
              <a:rPr lang="en-US" altLang="zh-TW" smtClean="0"/>
              <a:pPr>
                <a:defRPr/>
              </a:pPr>
              <a:t>11</a:t>
            </a:fld>
            <a:endParaRPr lang="en-US" altLang="zh-TW" dirty="0"/>
          </a:p>
        </p:txBody>
      </p:sp>
    </p:spTree>
    <p:extLst>
      <p:ext uri="{BB962C8B-B14F-4D97-AF65-F5344CB8AC3E}">
        <p14:creationId xmlns:p14="http://schemas.microsoft.com/office/powerpoint/2010/main" val="3787357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1E5ABDA-8226-4C78-8A1C-8B0B5215A6C1}"/>
              </a:ext>
            </a:extLst>
          </p:cNvPr>
          <p:cNvSpPr>
            <a:spLocks noGrp="1"/>
          </p:cNvSpPr>
          <p:nvPr>
            <p:ph type="title"/>
          </p:nvPr>
        </p:nvSpPr>
        <p:spPr/>
        <p:txBody>
          <a:bodyPr/>
          <a:lstStyle/>
          <a:p>
            <a:r>
              <a:rPr lang="zh-TW" altLang="en-US" sz="3600" b="1" dirty="0">
                <a:solidFill>
                  <a:srgbClr val="C00000"/>
                </a:solidFill>
                <a:latin typeface="標楷體" panose="03000509000000000000" pitchFamily="65" charset="-120"/>
                <a:ea typeface="標楷體" panose="03000509000000000000" pitchFamily="65" charset="-120"/>
              </a:rPr>
              <a:t>申報書件</a:t>
            </a:r>
          </a:p>
        </p:txBody>
      </p:sp>
      <p:sp>
        <p:nvSpPr>
          <p:cNvPr id="3" name="內容版面配置區 2">
            <a:extLst>
              <a:ext uri="{FF2B5EF4-FFF2-40B4-BE49-F238E27FC236}">
                <a16:creationId xmlns:a16="http://schemas.microsoft.com/office/drawing/2014/main" id="{F22DDBBD-A09A-4F7F-925E-3D2B4E3AE17E}"/>
              </a:ext>
            </a:extLst>
          </p:cNvPr>
          <p:cNvSpPr>
            <a:spLocks noGrp="1"/>
          </p:cNvSpPr>
          <p:nvPr>
            <p:ph sz="quarter" idx="1"/>
          </p:nvPr>
        </p:nvSpPr>
        <p:spPr>
          <a:xfrm>
            <a:off x="200472" y="1196752"/>
            <a:ext cx="9705528" cy="2592288"/>
          </a:xfrm>
        </p:spPr>
        <p:txBody>
          <a:bodyPr>
            <a:noAutofit/>
          </a:bodyPr>
          <a:lstStyle/>
          <a:p>
            <a:r>
              <a:rPr lang="zh-TW" altLang="en-US" sz="2000" dirty="0">
                <a:latin typeface="標楷體" panose="03000509000000000000" pitchFamily="65" charset="-120"/>
                <a:ea typeface="標楷體" panose="03000509000000000000" pitchFamily="65" charset="-120"/>
              </a:rPr>
              <a:t>申報書件下載路徑</a:t>
            </a:r>
            <a:r>
              <a:rPr lang="zh-TW" altLang="en-US" sz="2000" dirty="0">
                <a:latin typeface="新細明體" panose="02020500000000000000" pitchFamily="18" charset="-120"/>
                <a:ea typeface="新細明體" panose="02020500000000000000" pitchFamily="18" charset="-120"/>
              </a:rPr>
              <a:t>：</a:t>
            </a:r>
            <a:endParaRPr lang="en-US" altLang="zh-TW" sz="2000" dirty="0">
              <a:latin typeface="新細明體" panose="02020500000000000000" pitchFamily="18" charset="-120"/>
              <a:ea typeface="新細明體" panose="02020500000000000000" pitchFamily="18" charset="-120"/>
            </a:endParaRPr>
          </a:p>
          <a:p>
            <a:pPr marL="444500" indent="-258763">
              <a:buNone/>
            </a:pPr>
            <a:r>
              <a:rPr lang="zh-TW" altLang="en-US" sz="2000" dirty="0">
                <a:latin typeface="+mj-ea"/>
                <a:ea typeface="+mj-ea"/>
              </a:rPr>
              <a:t>  </a:t>
            </a:r>
            <a:r>
              <a:rPr lang="zh-TW" altLang="en-US" sz="2000" b="1" u="sng" dirty="0">
                <a:solidFill>
                  <a:srgbClr val="C00000"/>
                </a:solidFill>
                <a:latin typeface="+mj-ea"/>
                <a:ea typeface="+mj-ea"/>
              </a:rPr>
              <a:t>櫃買市場業務宣導網站</a:t>
            </a:r>
            <a:r>
              <a:rPr lang="zh-TW" altLang="en-US" sz="2000" dirty="0">
                <a:latin typeface="+mj-ea"/>
                <a:ea typeface="+mj-ea"/>
              </a:rPr>
              <a:t>（</a:t>
            </a:r>
            <a:r>
              <a:rPr lang="en-US" altLang="zh-TW" sz="2000" dirty="0">
                <a:latin typeface="+mj-ea"/>
                <a:ea typeface="+mj-ea"/>
              </a:rPr>
              <a:t>https://dsp.tpex.org.tw/</a:t>
            </a:r>
            <a:r>
              <a:rPr lang="zh-TW" altLang="en-US" sz="2000" dirty="0">
                <a:latin typeface="+mj-ea"/>
                <a:ea typeface="+mj-ea"/>
              </a:rPr>
              <a:t>）</a:t>
            </a:r>
            <a:r>
              <a:rPr lang="en-US" altLang="zh-TW" sz="2000" dirty="0">
                <a:latin typeface="+mj-ea"/>
                <a:ea typeface="+mj-ea"/>
              </a:rPr>
              <a:t>&gt;</a:t>
            </a:r>
            <a:r>
              <a:rPr lang="zh-TW" altLang="en-US" sz="2000" dirty="0">
                <a:latin typeface="+mj-ea"/>
                <a:ea typeface="+mj-ea"/>
              </a:rPr>
              <a:t>公開發行及募資</a:t>
            </a:r>
            <a:r>
              <a:rPr lang="en-US" altLang="zh-TW" sz="2000" dirty="0">
                <a:latin typeface="+mj-ea"/>
                <a:ea typeface="+mj-ea"/>
              </a:rPr>
              <a:t>&gt;</a:t>
            </a:r>
            <a:r>
              <a:rPr lang="zh-TW" altLang="zh-TW" sz="2000" dirty="0">
                <a:latin typeface="+mj-ea"/>
                <a:ea typeface="+mj-ea"/>
              </a:rPr>
              <a:t>申報案件表格下載</a:t>
            </a:r>
            <a:endParaRPr lang="en-US" altLang="zh-TW" sz="2000" dirty="0">
              <a:latin typeface="+mj-ea"/>
              <a:ea typeface="+mj-ea"/>
            </a:endParaRPr>
          </a:p>
          <a:p>
            <a:r>
              <a:rPr lang="zh-TW" altLang="en-US" sz="2000" dirty="0">
                <a:latin typeface="標楷體" panose="03000509000000000000" pitchFamily="65" charset="-120"/>
                <a:ea typeface="標楷體" panose="03000509000000000000" pitchFamily="65" charset="-120"/>
              </a:rPr>
              <a:t>其他必要之書件</a:t>
            </a:r>
            <a:endParaRPr lang="en-US" altLang="zh-TW" sz="2000" dirty="0">
              <a:latin typeface="標楷體" panose="03000509000000000000" pitchFamily="65" charset="-120"/>
              <a:ea typeface="標楷體" panose="03000509000000000000" pitchFamily="65" charset="-120"/>
            </a:endParaRPr>
          </a:p>
          <a:p>
            <a:pPr marL="444500" indent="-258763">
              <a:buNone/>
            </a:pPr>
            <a:r>
              <a:rPr lang="en-US" altLang="zh-TW" sz="2000" dirty="0">
                <a:latin typeface="+mj-ea"/>
                <a:ea typeface="+mj-ea"/>
              </a:rPr>
              <a:t>1.</a:t>
            </a:r>
            <a:r>
              <a:rPr lang="zh-TW" altLang="en-US" sz="2000" dirty="0">
                <a:latin typeface="+mj-ea"/>
                <a:ea typeface="+mj-ea"/>
              </a:rPr>
              <a:t>發行人有</a:t>
            </a:r>
            <a:r>
              <a:rPr lang="zh-TW" altLang="zh-TW" sz="2000" b="1" dirty="0">
                <a:solidFill>
                  <a:srgbClr val="C00000"/>
                </a:solidFill>
                <a:latin typeface="+mj-ea"/>
                <a:ea typeface="+mj-ea"/>
              </a:rPr>
              <a:t>連續二年虧損</a:t>
            </a:r>
            <a:r>
              <a:rPr lang="zh-TW" altLang="en-US" sz="2000" b="1" dirty="0">
                <a:latin typeface="+mj-ea"/>
                <a:ea typeface="+mj-ea"/>
              </a:rPr>
              <a:t>之</a:t>
            </a:r>
            <a:r>
              <a:rPr lang="zh-TW" altLang="zh-TW" sz="2000" dirty="0">
                <a:latin typeface="+mj-ea"/>
                <a:ea typeface="+mj-ea"/>
              </a:rPr>
              <a:t>情形，</a:t>
            </a:r>
            <a:r>
              <a:rPr lang="zh-TW" altLang="en-US" sz="2000" dirty="0">
                <a:latin typeface="+mj-ea"/>
                <a:ea typeface="+mj-ea"/>
              </a:rPr>
              <a:t>應</a:t>
            </a:r>
            <a:r>
              <a:rPr lang="zh-TW" altLang="zh-TW" sz="2000" dirty="0">
                <a:latin typeface="+mj-ea"/>
                <a:ea typeface="+mj-ea"/>
              </a:rPr>
              <a:t>提供</a:t>
            </a:r>
            <a:r>
              <a:rPr lang="zh-TW" altLang="en-US" sz="2000" b="1" dirty="0">
                <a:solidFill>
                  <a:srgbClr val="C00000"/>
                </a:solidFill>
                <a:latin typeface="+mj-ea"/>
                <a:ea typeface="+mj-ea"/>
              </a:rPr>
              <a:t>經董事會通過之</a:t>
            </a:r>
            <a:r>
              <a:rPr lang="zh-TW" altLang="zh-TW" sz="2000" b="1" dirty="0">
                <a:solidFill>
                  <a:srgbClr val="C00000"/>
                </a:solidFill>
                <a:latin typeface="+mj-ea"/>
                <a:ea typeface="+mj-ea"/>
              </a:rPr>
              <a:t>健全營運計畫書</a:t>
            </a:r>
            <a:r>
              <a:rPr lang="zh-TW" altLang="en-US" sz="2000" dirty="0">
                <a:latin typeface="+mj-ea"/>
                <a:ea typeface="+mj-ea"/>
              </a:rPr>
              <a:t>。</a:t>
            </a:r>
            <a:endParaRPr lang="en-US" altLang="zh-TW" sz="2000" dirty="0">
              <a:latin typeface="+mj-ea"/>
              <a:ea typeface="+mj-ea"/>
            </a:endParaRPr>
          </a:p>
          <a:p>
            <a:pPr marL="444500" indent="-258763">
              <a:buNone/>
            </a:pPr>
            <a:r>
              <a:rPr lang="en-US" altLang="zh-TW" sz="2000" dirty="0">
                <a:latin typeface="+mj-ea"/>
                <a:ea typeface="+mj-ea"/>
              </a:rPr>
              <a:t>2.</a:t>
            </a:r>
            <a:r>
              <a:rPr lang="zh-TW" altLang="en-US" sz="2000" b="1" dirty="0">
                <a:solidFill>
                  <a:srgbClr val="C00000"/>
                </a:solidFill>
                <a:latin typeface="+mj-ea"/>
                <a:ea typeface="+mj-ea"/>
              </a:rPr>
              <a:t>首次辦理公開發行併同申報增資發行新股</a:t>
            </a:r>
            <a:r>
              <a:rPr lang="zh-TW" altLang="en-US" sz="2000" dirty="0">
                <a:latin typeface="+mj-ea"/>
                <a:ea typeface="+mj-ea"/>
              </a:rPr>
              <a:t>者，</a:t>
            </a:r>
            <a:r>
              <a:rPr lang="zh-TW" altLang="zh-TW" sz="2000" dirty="0">
                <a:latin typeface="+mj-ea"/>
                <a:ea typeface="+mj-ea"/>
              </a:rPr>
              <a:t>依「</a:t>
            </a:r>
            <a:r>
              <a:rPr lang="zh-TW" altLang="en-US" sz="2000" dirty="0">
                <a:latin typeface="+mj-ea"/>
                <a:ea typeface="+mj-ea"/>
              </a:rPr>
              <a:t>公司募集發行有價證券公開說明書應行記載事項準則」</a:t>
            </a:r>
            <a:r>
              <a:rPr lang="zh-TW" altLang="zh-TW" sz="2000" dirty="0">
                <a:latin typeface="+mj-ea"/>
                <a:ea typeface="+mj-ea"/>
              </a:rPr>
              <a:t>第</a:t>
            </a:r>
            <a:r>
              <a:rPr lang="en-US" altLang="zh-TW" sz="2000" dirty="0">
                <a:latin typeface="+mj-ea"/>
                <a:ea typeface="+mj-ea"/>
              </a:rPr>
              <a:t>34</a:t>
            </a:r>
            <a:r>
              <a:rPr lang="zh-TW" altLang="zh-TW" sz="2000" dirty="0">
                <a:latin typeface="+mj-ea"/>
                <a:ea typeface="+mj-ea"/>
              </a:rPr>
              <a:t>條規定</a:t>
            </a:r>
            <a:r>
              <a:rPr lang="zh-TW" altLang="en-US" sz="2000" dirty="0">
                <a:latin typeface="+mj-ea"/>
                <a:ea typeface="+mj-ea"/>
              </a:rPr>
              <a:t>，</a:t>
            </a:r>
            <a:r>
              <a:rPr lang="zh-TW" altLang="zh-TW" sz="2000" dirty="0">
                <a:latin typeface="+mj-ea"/>
                <a:ea typeface="+mj-ea"/>
              </a:rPr>
              <a:t>編製之</a:t>
            </a:r>
            <a:r>
              <a:rPr lang="zh-TW" altLang="zh-TW" sz="2000" b="1" dirty="0">
                <a:solidFill>
                  <a:srgbClr val="C00000"/>
                </a:solidFill>
                <a:latin typeface="+mj-ea"/>
                <a:ea typeface="+mj-ea"/>
              </a:rPr>
              <a:t>簡式公開說明書</a:t>
            </a:r>
            <a:r>
              <a:rPr lang="en-US" altLang="zh-TW" sz="2000" dirty="0">
                <a:latin typeface="+mj-ea"/>
                <a:ea typeface="+mj-ea"/>
              </a:rPr>
              <a:t>(</a:t>
            </a:r>
            <a:r>
              <a:rPr lang="zh-TW" altLang="zh-TW" sz="2000" dirty="0">
                <a:latin typeface="+mj-ea"/>
                <a:ea typeface="+mj-ea"/>
              </a:rPr>
              <a:t>附表六十五之一</a:t>
            </a:r>
            <a:r>
              <a:rPr lang="en-US" altLang="zh-TW" sz="2000" dirty="0">
                <a:latin typeface="+mj-ea"/>
                <a:ea typeface="+mj-ea"/>
              </a:rPr>
              <a:t>) </a:t>
            </a:r>
            <a:endParaRPr lang="zh-TW" altLang="en-US" sz="2000" dirty="0"/>
          </a:p>
        </p:txBody>
      </p:sp>
      <p:sp>
        <p:nvSpPr>
          <p:cNvPr id="4" name="投影片編號版面配置區 3">
            <a:extLst>
              <a:ext uri="{FF2B5EF4-FFF2-40B4-BE49-F238E27FC236}">
                <a16:creationId xmlns:a16="http://schemas.microsoft.com/office/drawing/2014/main" id="{EE1CD076-C04A-4124-8323-DA73B107A587}"/>
              </a:ext>
            </a:extLst>
          </p:cNvPr>
          <p:cNvSpPr>
            <a:spLocks noGrp="1"/>
          </p:cNvSpPr>
          <p:nvPr>
            <p:ph type="sldNum" sz="quarter" idx="12"/>
          </p:nvPr>
        </p:nvSpPr>
        <p:spPr/>
        <p:txBody>
          <a:bodyPr/>
          <a:lstStyle/>
          <a:p>
            <a:pPr>
              <a:defRPr/>
            </a:pPr>
            <a:fld id="{DA843CCF-395D-4592-A44F-E0B2C97BB9F6}" type="slidenum">
              <a:rPr lang="en-US" altLang="zh-TW" smtClean="0"/>
              <a:pPr>
                <a:defRPr/>
              </a:pPr>
              <a:t>12</a:t>
            </a:fld>
            <a:endParaRPr lang="en-US" altLang="zh-TW"/>
          </a:p>
        </p:txBody>
      </p:sp>
      <p:pic>
        <p:nvPicPr>
          <p:cNvPr id="6" name="圖片 5">
            <a:extLst>
              <a:ext uri="{FF2B5EF4-FFF2-40B4-BE49-F238E27FC236}">
                <a16:creationId xmlns:a16="http://schemas.microsoft.com/office/drawing/2014/main" id="{89F59A67-202A-4A10-979B-A80536D94FBF}"/>
              </a:ext>
            </a:extLst>
          </p:cNvPr>
          <p:cNvPicPr>
            <a:picLocks noChangeAspect="1"/>
          </p:cNvPicPr>
          <p:nvPr/>
        </p:nvPicPr>
        <p:blipFill rotWithShape="1">
          <a:blip r:embed="rId2"/>
          <a:srcRect r="11110"/>
          <a:stretch/>
        </p:blipFill>
        <p:spPr>
          <a:xfrm>
            <a:off x="952918" y="3732814"/>
            <a:ext cx="8000164" cy="3093138"/>
          </a:xfrm>
          <a:prstGeom prst="rect">
            <a:avLst/>
          </a:prstGeom>
        </p:spPr>
      </p:pic>
      <p:grpSp>
        <p:nvGrpSpPr>
          <p:cNvPr id="13" name="群組 12">
            <a:extLst>
              <a:ext uri="{FF2B5EF4-FFF2-40B4-BE49-F238E27FC236}">
                <a16:creationId xmlns:a16="http://schemas.microsoft.com/office/drawing/2014/main" id="{F69CD4CC-DD3A-4D04-8D1B-DE45934054AA}"/>
              </a:ext>
            </a:extLst>
          </p:cNvPr>
          <p:cNvGrpSpPr/>
          <p:nvPr/>
        </p:nvGrpSpPr>
        <p:grpSpPr>
          <a:xfrm>
            <a:off x="952918" y="3851312"/>
            <a:ext cx="7548512" cy="2856142"/>
            <a:chOff x="637852" y="3861262"/>
            <a:chExt cx="7548512" cy="2856142"/>
          </a:xfrm>
        </p:grpSpPr>
        <p:sp>
          <p:nvSpPr>
            <p:cNvPr id="7" name="矩形: 圓角 6">
              <a:extLst>
                <a:ext uri="{FF2B5EF4-FFF2-40B4-BE49-F238E27FC236}">
                  <a16:creationId xmlns:a16="http://schemas.microsoft.com/office/drawing/2014/main" id="{AFED973E-9FF2-44E7-A522-32F33489435E}"/>
                </a:ext>
              </a:extLst>
            </p:cNvPr>
            <p:cNvSpPr/>
            <p:nvPr/>
          </p:nvSpPr>
          <p:spPr>
            <a:xfrm>
              <a:off x="1928664" y="3861262"/>
              <a:ext cx="1008112" cy="288032"/>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圓角 7">
              <a:extLst>
                <a:ext uri="{FF2B5EF4-FFF2-40B4-BE49-F238E27FC236}">
                  <a16:creationId xmlns:a16="http://schemas.microsoft.com/office/drawing/2014/main" id="{9830E097-FB5D-4B45-87DD-D212AB972FA0}"/>
                </a:ext>
              </a:extLst>
            </p:cNvPr>
            <p:cNvSpPr/>
            <p:nvPr/>
          </p:nvSpPr>
          <p:spPr>
            <a:xfrm>
              <a:off x="2003780" y="4446529"/>
              <a:ext cx="1008112" cy="288032"/>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圓角 8">
              <a:extLst>
                <a:ext uri="{FF2B5EF4-FFF2-40B4-BE49-F238E27FC236}">
                  <a16:creationId xmlns:a16="http://schemas.microsoft.com/office/drawing/2014/main" id="{7A7DD06D-A6E9-46C0-A36C-E7D8FF4FE8B7}"/>
                </a:ext>
              </a:extLst>
            </p:cNvPr>
            <p:cNvSpPr/>
            <p:nvPr/>
          </p:nvSpPr>
          <p:spPr>
            <a:xfrm>
              <a:off x="637852" y="5657398"/>
              <a:ext cx="7548512" cy="365759"/>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圓角 10">
              <a:extLst>
                <a:ext uri="{FF2B5EF4-FFF2-40B4-BE49-F238E27FC236}">
                  <a16:creationId xmlns:a16="http://schemas.microsoft.com/office/drawing/2014/main" id="{758006FE-959E-49E7-9C02-F3347F4B13AA}"/>
                </a:ext>
              </a:extLst>
            </p:cNvPr>
            <p:cNvSpPr/>
            <p:nvPr/>
          </p:nvSpPr>
          <p:spPr>
            <a:xfrm>
              <a:off x="665766" y="6393440"/>
              <a:ext cx="1842070" cy="323964"/>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3457273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fontAlgn="ctr">
              <a:spcBef>
                <a:spcPts val="600"/>
              </a:spcBef>
              <a:buClr>
                <a:schemeClr val="accent1"/>
              </a:buClr>
              <a:buSzPct val="76000"/>
            </a:pPr>
            <a:r>
              <a:rPr lang="zh-TW" altLang="en-US" b="1" dirty="0">
                <a:solidFill>
                  <a:srgbClr val="C00000"/>
                </a:solidFill>
                <a:latin typeface="標楷體" panose="03000509000000000000" pitchFamily="65" charset="-120"/>
                <a:ea typeface="標楷體" panose="03000509000000000000" pitchFamily="65" charset="-120"/>
              </a:rPr>
              <a:t>初次</a:t>
            </a:r>
            <a:r>
              <a:rPr lang="zh-TW" altLang="zh-TW" b="1" dirty="0">
                <a:solidFill>
                  <a:srgbClr val="C00000"/>
                </a:solidFill>
                <a:latin typeface="標楷體" panose="03000509000000000000" pitchFamily="65" charset="-120"/>
                <a:ea typeface="標楷體" panose="03000509000000000000" pitchFamily="65" charset="-120"/>
              </a:rPr>
              <a:t>上櫃前現金發行新股案件</a:t>
            </a:r>
            <a:r>
              <a:rPr lang="zh-TW" altLang="en-US" b="1" dirty="0">
                <a:solidFill>
                  <a:srgbClr val="C00000"/>
                </a:solidFill>
                <a:latin typeface="標楷體" panose="03000509000000000000" pitchFamily="65" charset="-120"/>
                <a:ea typeface="標楷體" panose="03000509000000000000" pitchFamily="65" charset="-120"/>
              </a:rPr>
              <a:t>應注意事項</a:t>
            </a:r>
            <a:endParaRPr lang="en-US" altLang="zh-TW" b="1" dirty="0">
              <a:solidFill>
                <a:srgbClr val="C00000"/>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sz="quarter" idx="1"/>
          </p:nvPr>
        </p:nvSpPr>
        <p:spPr>
          <a:xfrm>
            <a:off x="488504" y="1196752"/>
            <a:ext cx="8915400" cy="5112568"/>
          </a:xfrm>
        </p:spPr>
        <p:txBody>
          <a:bodyPr>
            <a:normAutofit fontScale="92500" lnSpcReduction="10000"/>
          </a:bodyPr>
          <a:lstStyle/>
          <a:p>
            <a:pPr marL="0" indent="0">
              <a:buNone/>
            </a:pPr>
            <a:r>
              <a:rPr lang="en-US" altLang="zh-TW" b="1" dirty="0">
                <a:latin typeface="+mj-ea"/>
                <a:ea typeface="+mj-ea"/>
              </a:rPr>
              <a:t>1.</a:t>
            </a:r>
            <a:r>
              <a:rPr lang="zh-TW" altLang="en-US" b="1" dirty="0">
                <a:latin typeface="+mj-ea"/>
                <a:ea typeface="+mj-ea"/>
              </a:rPr>
              <a:t>向本中心申報之募資案件，若</a:t>
            </a:r>
            <a:r>
              <a:rPr lang="zh-TW" altLang="en-US" sz="2800" b="1" dirty="0">
                <a:latin typeface="+mj-ea"/>
                <a:ea typeface="+mj-ea"/>
              </a:rPr>
              <a:t>採</a:t>
            </a:r>
            <a:r>
              <a:rPr lang="zh-TW" altLang="zh-TW" sz="2800" b="1" dirty="0">
                <a:solidFill>
                  <a:srgbClr val="C00000"/>
                </a:solidFill>
                <a:latin typeface="+mj-ea"/>
                <a:ea typeface="+mj-ea"/>
              </a:rPr>
              <a:t>詢價圈購</a:t>
            </a:r>
            <a:r>
              <a:rPr lang="zh-TW" altLang="zh-TW" sz="2800" b="1" dirty="0">
                <a:latin typeface="+mj-ea"/>
                <a:ea typeface="+mj-ea"/>
              </a:rPr>
              <a:t>辦理承銷者，應增加配合辦理以下事項</a:t>
            </a:r>
            <a:r>
              <a:rPr lang="en-US" altLang="zh-TW" sz="2800" b="1" dirty="0">
                <a:latin typeface="+mj-ea"/>
                <a:ea typeface="+mj-ea"/>
              </a:rPr>
              <a:t>:</a:t>
            </a:r>
          </a:p>
          <a:p>
            <a:pPr marL="542925" indent="-542925">
              <a:buNone/>
            </a:pPr>
            <a:r>
              <a:rPr lang="en-US" altLang="zh-TW" sz="2800" dirty="0">
                <a:latin typeface="標楷體" panose="03000509000000000000" pitchFamily="65" charset="-120"/>
                <a:ea typeface="標楷體" panose="03000509000000000000" pitchFamily="65" charset="-120"/>
              </a:rPr>
              <a:t>(1)</a:t>
            </a:r>
            <a:r>
              <a:rPr lang="zh-TW" altLang="zh-TW" sz="2800" dirty="0">
                <a:solidFill>
                  <a:srgbClr val="0000FF"/>
                </a:solidFill>
                <a:latin typeface="標楷體" panose="03000509000000000000" pitchFamily="65" charset="-120"/>
                <a:ea typeface="標楷體" panose="03000509000000000000" pitchFamily="65" charset="-120"/>
              </a:rPr>
              <a:t>申請公司應將承銷商出具「承銷商應對出具不實聲明事項之圈購人收取違約金」之承諾書納入</a:t>
            </a:r>
            <a:r>
              <a:rPr lang="zh-TW" altLang="zh-TW" sz="2800" b="1" u="sng" dirty="0">
                <a:solidFill>
                  <a:srgbClr val="0000FF"/>
                </a:solidFill>
                <a:latin typeface="標楷體" panose="03000509000000000000" pitchFamily="65" charset="-120"/>
                <a:ea typeface="標楷體" panose="03000509000000000000" pitchFamily="65" charset="-120"/>
              </a:rPr>
              <a:t>申報案件之必要書件</a:t>
            </a:r>
            <a:endParaRPr lang="en-US" altLang="zh-TW" sz="2800" b="1" u="sng" dirty="0">
              <a:solidFill>
                <a:srgbClr val="0000FF"/>
              </a:solidFill>
              <a:latin typeface="標楷體" panose="03000509000000000000" pitchFamily="65" charset="-120"/>
              <a:ea typeface="標楷體" panose="03000509000000000000" pitchFamily="65" charset="-120"/>
            </a:endParaRPr>
          </a:p>
          <a:p>
            <a:pPr marL="542925" indent="-542925">
              <a:buNone/>
            </a:pPr>
            <a:r>
              <a:rPr lang="en-US" altLang="zh-TW" sz="2800" dirty="0">
                <a:latin typeface="標楷體" panose="03000509000000000000" pitchFamily="65" charset="-120"/>
                <a:ea typeface="標楷體" panose="03000509000000000000" pitchFamily="65" charset="-120"/>
              </a:rPr>
              <a:t>(2)</a:t>
            </a:r>
            <a:r>
              <a:rPr lang="zh-TW" altLang="zh-TW" sz="2800" dirty="0">
                <a:latin typeface="標楷體" panose="03000509000000000000" pitchFamily="65" charset="-120"/>
                <a:ea typeface="標楷體" panose="03000509000000000000" pitchFamily="65" charset="-120"/>
              </a:rPr>
              <a:t>應將前揭承諾書揭露於公開說明書中。</a:t>
            </a:r>
            <a:endParaRPr lang="en-US" altLang="zh-TW" sz="2800" dirty="0">
              <a:latin typeface="標楷體" panose="03000509000000000000" pitchFamily="65" charset="-120"/>
              <a:ea typeface="標楷體" panose="03000509000000000000" pitchFamily="65" charset="-120"/>
            </a:endParaRPr>
          </a:p>
          <a:p>
            <a:pPr marL="0" indent="0">
              <a:buNone/>
            </a:pPr>
            <a:r>
              <a:rPr lang="en-US" altLang="zh-TW" sz="2800" b="1" dirty="0">
                <a:latin typeface="標楷體" panose="03000509000000000000" pitchFamily="65" charset="-120"/>
                <a:ea typeface="標楷體" panose="03000509000000000000" pitchFamily="65" charset="-120"/>
              </a:rPr>
              <a:t>2.</a:t>
            </a:r>
            <a:r>
              <a:rPr lang="zh-TW" altLang="en-US" sz="2800" b="1" dirty="0">
                <a:solidFill>
                  <a:srgbClr val="FF0000"/>
                </a:solidFill>
                <a:latin typeface="標楷體" panose="03000509000000000000" pitchFamily="65" charset="-120"/>
                <a:ea typeface="標楷體" panose="03000509000000000000" pitchFamily="65" charset="-120"/>
              </a:rPr>
              <a:t> 向本中心申報募資案件，有關</a:t>
            </a:r>
            <a:r>
              <a:rPr lang="zh-TW" altLang="zh-TW" sz="2800" b="1" dirty="0">
                <a:solidFill>
                  <a:srgbClr val="FF0000"/>
                </a:solidFill>
                <a:latin typeface="標楷體" panose="03000509000000000000" pitchFamily="65" charset="-120"/>
                <a:ea typeface="標楷體" panose="03000509000000000000" pitchFamily="65" charset="-120"/>
              </a:rPr>
              <a:t>募資計畫項目之合理性</a:t>
            </a:r>
            <a:r>
              <a:rPr lang="zh-TW" altLang="en-US" sz="2800" b="1" dirty="0">
                <a:solidFill>
                  <a:srgbClr val="FF0000"/>
                </a:solidFill>
                <a:latin typeface="標楷體" panose="03000509000000000000" pitchFamily="65" charset="-120"/>
                <a:ea typeface="標楷體" panose="03000509000000000000" pitchFamily="65" charset="-120"/>
              </a:rPr>
              <a:t>，請務必明確</a:t>
            </a:r>
            <a:r>
              <a:rPr lang="zh-TW" altLang="zh-TW" sz="2800" b="1" dirty="0">
                <a:solidFill>
                  <a:srgbClr val="FF0000"/>
                </a:solidFill>
                <a:latin typeface="標楷體" panose="03000509000000000000" pitchFamily="65" charset="-120"/>
                <a:ea typeface="標楷體" panose="03000509000000000000" pitchFamily="65" charset="-120"/>
              </a:rPr>
              <a:t>列示所募資金之</a:t>
            </a:r>
            <a:r>
              <a:rPr lang="en-US" altLang="zh-TW" sz="2800" b="1" dirty="0">
                <a:solidFill>
                  <a:srgbClr val="FF0000"/>
                </a:solidFill>
                <a:latin typeface="標楷體" panose="03000509000000000000" pitchFamily="65" charset="-120"/>
                <a:ea typeface="標楷體" panose="03000509000000000000" pitchFamily="65" charset="-120"/>
              </a:rPr>
              <a:t>”</a:t>
            </a:r>
            <a:r>
              <a:rPr lang="zh-TW" altLang="zh-TW" sz="2800" b="1" dirty="0">
                <a:solidFill>
                  <a:srgbClr val="FF0000"/>
                </a:solidFill>
                <a:latin typeface="標楷體" panose="03000509000000000000" pitchFamily="65" charset="-120"/>
                <a:ea typeface="標楷體" panose="03000509000000000000" pitchFamily="65" charset="-120"/>
              </a:rPr>
              <a:t>最終</a:t>
            </a:r>
            <a:r>
              <a:rPr lang="en-US" altLang="zh-TW" sz="2800" b="1" dirty="0">
                <a:solidFill>
                  <a:srgbClr val="FF0000"/>
                </a:solidFill>
                <a:latin typeface="標楷體" panose="03000509000000000000" pitchFamily="65" charset="-120"/>
                <a:ea typeface="標楷體" panose="03000509000000000000" pitchFamily="65" charset="-120"/>
              </a:rPr>
              <a:t>”</a:t>
            </a:r>
            <a:r>
              <a:rPr lang="zh-TW" altLang="zh-TW" sz="2800" b="1" dirty="0">
                <a:solidFill>
                  <a:srgbClr val="FF0000"/>
                </a:solidFill>
                <a:latin typeface="標楷體" panose="03000509000000000000" pitchFamily="65" charset="-120"/>
                <a:ea typeface="標楷體" panose="03000509000000000000" pitchFamily="65" charset="-120"/>
              </a:rPr>
              <a:t>使用用途。</a:t>
            </a:r>
          </a:p>
          <a:p>
            <a:pPr marL="981075" indent="-981075" algn="just">
              <a:buNone/>
            </a:pPr>
            <a:r>
              <a:rPr lang="zh-TW" altLang="zh-TW" sz="2800" dirty="0">
                <a:latin typeface="標楷體" panose="03000509000000000000" pitchFamily="65" charset="-120"/>
                <a:ea typeface="標楷體" panose="03000509000000000000" pitchFamily="65" charset="-120"/>
              </a:rPr>
              <a:t>例如</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 </a:t>
            </a:r>
            <a:r>
              <a:rPr lang="zh-TW" altLang="zh-TW" sz="2800" dirty="0">
                <a:latin typeface="標楷體" panose="03000509000000000000" pitchFamily="65" charset="-120"/>
                <a:ea typeface="標楷體" panose="03000509000000000000" pitchFamily="65" charset="-120"/>
              </a:rPr>
              <a:t>公司申報募資計畫項目為充實營運資金，惟最終用途係用於某項建案開發或某種新藥研發，計畫項目應明確列示為營建支出或研發支出，並據以評估其預計</a:t>
            </a:r>
            <a:r>
              <a:rPr lang="zh-TW" altLang="zh-TW" dirty="0">
                <a:latin typeface="標楷體" panose="03000509000000000000" pitchFamily="65" charset="-120"/>
                <a:ea typeface="標楷體" panose="03000509000000000000" pitchFamily="65" charset="-120"/>
              </a:rPr>
              <a:t>效</a:t>
            </a:r>
            <a:r>
              <a:rPr lang="zh-TW" altLang="zh-TW" sz="2800" dirty="0">
                <a:latin typeface="標楷體" panose="03000509000000000000" pitchFamily="65" charset="-120"/>
                <a:ea typeface="標楷體" panose="03000509000000000000" pitchFamily="65" charset="-120"/>
              </a:rPr>
              <a:t>益</a:t>
            </a:r>
            <a:r>
              <a:rPr lang="zh-TW" altLang="en-US" sz="2800" dirty="0">
                <a:latin typeface="標楷體" panose="03000509000000000000" pitchFamily="65" charset="-120"/>
                <a:ea typeface="標楷體" panose="03000509000000000000" pitchFamily="65" charset="-120"/>
              </a:rPr>
              <a:t>。</a:t>
            </a:r>
            <a:endParaRPr lang="zh-TW" altLang="zh-TW" sz="2800" dirty="0">
              <a:latin typeface="標楷體" panose="03000509000000000000" pitchFamily="65" charset="-120"/>
              <a:ea typeface="標楷體" panose="03000509000000000000" pitchFamily="65" charset="-120"/>
            </a:endParaRPr>
          </a:p>
          <a:p>
            <a:pPr marL="0" indent="0">
              <a:buNone/>
            </a:pP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基本資料表、公說書及評估報告之計畫項目均應一致表達</a:t>
            </a:r>
            <a:r>
              <a:rPr lang="en-US" altLang="zh-TW" dirty="0">
                <a:latin typeface="標楷體" panose="03000509000000000000" pitchFamily="65" charset="-120"/>
                <a:ea typeface="標楷體" panose="03000509000000000000" pitchFamily="65" charset="-120"/>
              </a:rPr>
              <a:t>)</a:t>
            </a:r>
          </a:p>
          <a:p>
            <a:pPr marL="0" indent="0">
              <a:buNone/>
            </a:pPr>
            <a:endParaRPr lang="en-US" altLang="zh-TW" sz="28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pPr>
              <a:defRPr/>
            </a:pPr>
            <a:fld id="{DA843CCF-395D-4592-A44F-E0B2C97BB9F6}" type="slidenum">
              <a:rPr lang="en-US" altLang="zh-TW" smtClean="0"/>
              <a:pPr>
                <a:defRPr/>
              </a:pPr>
              <a:t>13</a:t>
            </a:fld>
            <a:endParaRPr lang="en-US" altLang="zh-TW"/>
          </a:p>
        </p:txBody>
      </p:sp>
    </p:spTree>
    <p:extLst>
      <p:ext uri="{BB962C8B-B14F-4D97-AF65-F5344CB8AC3E}">
        <p14:creationId xmlns:p14="http://schemas.microsoft.com/office/powerpoint/2010/main" val="1669846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600" b="1" dirty="0">
                <a:solidFill>
                  <a:srgbClr val="C00000"/>
                </a:solidFill>
                <a:latin typeface="標楷體" panose="03000509000000000000" pitchFamily="65" charset="-120"/>
                <a:ea typeface="標楷體" panose="03000509000000000000" pitchFamily="65" charset="-120"/>
              </a:rPr>
              <a:t>申請補辦公發應注意事項</a:t>
            </a:r>
            <a:endParaRPr lang="zh-TW" altLang="en-US" sz="3600" dirty="0"/>
          </a:p>
        </p:txBody>
      </p:sp>
      <p:sp>
        <p:nvSpPr>
          <p:cNvPr id="3" name="內容版面配置區 2"/>
          <p:cNvSpPr>
            <a:spLocks noGrp="1"/>
          </p:cNvSpPr>
          <p:nvPr>
            <p:ph idx="1"/>
          </p:nvPr>
        </p:nvSpPr>
        <p:spPr/>
        <p:txBody>
          <a:bodyPr>
            <a:normAutofit/>
          </a:bodyPr>
          <a:lstStyle/>
          <a:p>
            <a:pPr algn="just"/>
            <a:r>
              <a:rPr lang="zh-TW" altLang="en-US" sz="2800" dirty="0">
                <a:latin typeface="標楷體" panose="03000509000000000000" pitchFamily="65" charset="-120"/>
                <a:ea typeface="標楷體" panose="03000509000000000000" pitchFamily="65" charset="-120"/>
              </a:rPr>
              <a:t>申報補辦公發時，</a:t>
            </a:r>
            <a:r>
              <a:rPr lang="zh-TW" altLang="en-US" sz="2800" b="1" dirty="0">
                <a:solidFill>
                  <a:srgbClr val="C00000"/>
                </a:solidFill>
                <a:latin typeface="標楷體" panose="03000509000000000000" pitchFamily="65" charset="-120"/>
                <a:ea typeface="標楷體" panose="03000509000000000000" pitchFamily="65" charset="-120"/>
              </a:rPr>
              <a:t>董事不得少於</a:t>
            </a:r>
            <a:r>
              <a:rPr lang="en-US" altLang="zh-TW" sz="2800" b="1" dirty="0">
                <a:solidFill>
                  <a:srgbClr val="C00000"/>
                </a:solidFill>
                <a:latin typeface="標楷體" panose="03000509000000000000" pitchFamily="65" charset="-120"/>
                <a:ea typeface="標楷體" panose="03000509000000000000" pitchFamily="65" charset="-120"/>
              </a:rPr>
              <a:t>5</a:t>
            </a:r>
            <a:r>
              <a:rPr lang="zh-TW" altLang="en-US" sz="2800" b="1" dirty="0">
                <a:solidFill>
                  <a:srgbClr val="C00000"/>
                </a:solidFill>
                <a:latin typeface="標楷體" panose="03000509000000000000" pitchFamily="65" charset="-120"/>
                <a:ea typeface="標楷體" panose="03000509000000000000" pitchFamily="65" charset="-120"/>
              </a:rPr>
              <a:t>人，監察人不得少於</a:t>
            </a:r>
            <a:r>
              <a:rPr lang="en-US" altLang="zh-TW" sz="2800" b="1" dirty="0">
                <a:solidFill>
                  <a:srgbClr val="C00000"/>
                </a:solidFill>
                <a:latin typeface="標楷體" panose="03000509000000000000" pitchFamily="65" charset="-120"/>
                <a:ea typeface="標楷體" panose="03000509000000000000" pitchFamily="65" charset="-120"/>
              </a:rPr>
              <a:t>2</a:t>
            </a:r>
            <a:r>
              <a:rPr lang="zh-TW" altLang="en-US" sz="2800" b="1" dirty="0">
                <a:solidFill>
                  <a:srgbClr val="C00000"/>
                </a:solidFill>
                <a:latin typeface="標楷體" panose="03000509000000000000" pitchFamily="65" charset="-120"/>
                <a:ea typeface="標楷體" panose="03000509000000000000" pitchFamily="65" charset="-120"/>
              </a:rPr>
              <a:t>人</a:t>
            </a:r>
            <a:r>
              <a:rPr lang="zh-TW" altLang="en-US" sz="2800" dirty="0">
                <a:latin typeface="標楷體" panose="03000509000000000000" pitchFamily="65" charset="-120"/>
                <a:ea typeface="標楷體" panose="03000509000000000000" pitchFamily="65" charset="-120"/>
              </a:rPr>
              <a:t>，即若申請公司有董事或監察人解任致不符合規定者，</a:t>
            </a:r>
            <a:r>
              <a:rPr lang="zh-TW" altLang="en-US" sz="2800" b="1" u="sng" dirty="0">
                <a:solidFill>
                  <a:srgbClr val="C00000"/>
                </a:solidFill>
                <a:latin typeface="標楷體" panose="03000509000000000000" pitchFamily="65" charset="-120"/>
                <a:ea typeface="標楷體" panose="03000509000000000000" pitchFamily="65" charset="-120"/>
              </a:rPr>
              <a:t>應於補選後並完成變更登記後</a:t>
            </a:r>
            <a:r>
              <a:rPr lang="zh-TW" altLang="en-US" sz="2800" dirty="0">
                <a:latin typeface="標楷體" panose="03000509000000000000" pitchFamily="65" charset="-120"/>
                <a:ea typeface="標楷體" panose="03000509000000000000" pitchFamily="65" charset="-120"/>
              </a:rPr>
              <a:t>，再向本中心申報補辦公發。</a:t>
            </a:r>
            <a:endParaRPr lang="en-US" altLang="zh-TW" sz="2800" dirty="0">
              <a:latin typeface="標楷體" panose="03000509000000000000" pitchFamily="65" charset="-120"/>
              <a:ea typeface="標楷體" panose="03000509000000000000" pitchFamily="65" charset="-120"/>
            </a:endParaRPr>
          </a:p>
          <a:p>
            <a:pPr algn="just"/>
            <a:r>
              <a:rPr lang="zh-TW" altLang="en-US" sz="2800" dirty="0">
                <a:latin typeface="標楷體" panose="03000509000000000000" pitchFamily="65" charset="-120"/>
                <a:ea typeface="標楷體" panose="03000509000000000000" pitchFamily="65" charset="-120"/>
              </a:rPr>
              <a:t>應注意申請公司之董事及監察人是否符合證交法第</a:t>
            </a:r>
            <a:r>
              <a:rPr lang="en-US" altLang="zh-TW" sz="2800" dirty="0">
                <a:latin typeface="標楷體" panose="03000509000000000000" pitchFamily="65" charset="-120"/>
                <a:ea typeface="標楷體" panose="03000509000000000000" pitchFamily="65" charset="-120"/>
              </a:rPr>
              <a:t>26</a:t>
            </a:r>
            <a:r>
              <a:rPr lang="zh-TW" altLang="en-US" sz="2800" dirty="0">
                <a:latin typeface="標楷體" panose="03000509000000000000" pitchFamily="65" charset="-120"/>
                <a:ea typeface="標楷體" panose="03000509000000000000" pitchFamily="65" charset="-120"/>
              </a:rPr>
              <a:t>條之</a:t>
            </a:r>
            <a:r>
              <a:rPr lang="en-US" altLang="zh-TW" sz="2800" dirty="0">
                <a:latin typeface="標楷體" panose="03000509000000000000" pitchFamily="65" charset="-120"/>
                <a:ea typeface="標楷體" panose="03000509000000000000" pitchFamily="65" charset="-120"/>
              </a:rPr>
              <a:t>3</a:t>
            </a:r>
            <a:r>
              <a:rPr lang="zh-TW" altLang="en-US" sz="2800" dirty="0">
                <a:latin typeface="標楷體" panose="03000509000000000000" pitchFamily="65" charset="-120"/>
                <a:ea typeface="標楷體" panose="03000509000000000000" pitchFamily="65" charset="-120"/>
              </a:rPr>
              <a:t>第</a:t>
            </a:r>
            <a:r>
              <a:rPr lang="en-US" altLang="zh-TW" sz="2800" dirty="0">
                <a:latin typeface="標楷體" panose="03000509000000000000" pitchFamily="65" charset="-120"/>
                <a:ea typeface="標楷體" panose="03000509000000000000" pitchFamily="65" charset="-120"/>
              </a:rPr>
              <a:t>2</a:t>
            </a:r>
            <a:r>
              <a:rPr lang="zh-TW" altLang="en-US" sz="2800" dirty="0">
                <a:latin typeface="標楷體" panose="03000509000000000000" pitchFamily="65" charset="-120"/>
                <a:ea typeface="標楷體" panose="03000509000000000000" pitchFamily="65" charset="-120"/>
              </a:rPr>
              <a:t>項，</a:t>
            </a:r>
            <a:r>
              <a:rPr lang="zh-TW" altLang="en-US" sz="2800" b="1" u="sng" dirty="0">
                <a:solidFill>
                  <a:srgbClr val="C00000"/>
                </a:solidFill>
                <a:latin typeface="標楷體" panose="03000509000000000000" pitchFamily="65" charset="-120"/>
                <a:ea typeface="標楷體" panose="03000509000000000000" pitchFamily="65" charset="-120"/>
              </a:rPr>
              <a:t>不得由法人代表人同時當選或擔任公司董事及監察人</a:t>
            </a:r>
            <a:r>
              <a:rPr lang="zh-TW" altLang="en-US" sz="2800" dirty="0">
                <a:latin typeface="標楷體" panose="03000509000000000000" pitchFamily="65" charset="-120"/>
                <a:ea typeface="標楷體" panose="03000509000000000000" pitchFamily="65" charset="-120"/>
              </a:rPr>
              <a:t>之規定，另應評估申請公司之法人董事與法人監察人間，是否有公司法第</a:t>
            </a:r>
            <a:r>
              <a:rPr lang="en-US" altLang="zh-TW" sz="2800" dirty="0">
                <a:latin typeface="標楷體" panose="03000509000000000000" pitchFamily="65" charset="-120"/>
                <a:ea typeface="標楷體" panose="03000509000000000000" pitchFamily="65" charset="-120"/>
              </a:rPr>
              <a:t>369</a:t>
            </a:r>
            <a:r>
              <a:rPr lang="zh-TW" altLang="en-US" sz="2800" dirty="0">
                <a:latin typeface="標楷體" panose="03000509000000000000" pitchFamily="65" charset="-120"/>
                <a:ea typeface="標楷體" panose="03000509000000000000" pitchFamily="65" charset="-120"/>
              </a:rPr>
              <a:t>條之</a:t>
            </a:r>
            <a:r>
              <a:rPr lang="en-US" altLang="zh-TW" sz="2800" dirty="0">
                <a:latin typeface="標楷體" panose="03000509000000000000" pitchFamily="65" charset="-120"/>
                <a:ea typeface="標楷體" panose="03000509000000000000" pitchFamily="65" charset="-120"/>
              </a:rPr>
              <a:t>2</a:t>
            </a:r>
            <a:r>
              <a:rPr lang="zh-TW" altLang="en-US" sz="2800" dirty="0">
                <a:latin typeface="標楷體" panose="03000509000000000000" pitchFamily="65" charset="-120"/>
                <a:ea typeface="標楷體" panose="03000509000000000000" pitchFamily="65" charset="-120"/>
              </a:rPr>
              <a:t>或</a:t>
            </a:r>
            <a:r>
              <a:rPr lang="en-US" altLang="zh-TW" sz="2800" dirty="0">
                <a:latin typeface="標楷體" panose="03000509000000000000" pitchFamily="65" charset="-120"/>
                <a:ea typeface="標楷體" panose="03000509000000000000" pitchFamily="65" charset="-120"/>
              </a:rPr>
              <a:t>369</a:t>
            </a:r>
            <a:r>
              <a:rPr lang="zh-TW" altLang="en-US" sz="2800" dirty="0">
                <a:latin typeface="標楷體" panose="03000509000000000000" pitchFamily="65" charset="-120"/>
                <a:ea typeface="標楷體" panose="03000509000000000000" pitchFamily="65" charset="-120"/>
              </a:rPr>
              <a:t>條之</a:t>
            </a:r>
            <a:r>
              <a:rPr lang="en-US" altLang="zh-TW" sz="2800" dirty="0">
                <a:latin typeface="標楷體" panose="03000509000000000000" pitchFamily="65" charset="-120"/>
                <a:ea typeface="標楷體" panose="03000509000000000000" pitchFamily="65" charset="-120"/>
              </a:rPr>
              <a:t>3</a:t>
            </a:r>
            <a:r>
              <a:rPr lang="zh-TW" altLang="en-US" sz="2800" dirty="0">
                <a:latin typeface="標楷體" panose="03000509000000000000" pitchFamily="65" charset="-120"/>
                <a:ea typeface="標楷體" panose="03000509000000000000" pitchFamily="65" charset="-120"/>
              </a:rPr>
              <a:t>條所列，有</a:t>
            </a:r>
            <a:r>
              <a:rPr lang="zh-TW" altLang="en-US" sz="2800" b="1" u="sng" dirty="0">
                <a:solidFill>
                  <a:srgbClr val="C00000"/>
                </a:solidFill>
                <a:latin typeface="標楷體" panose="03000509000000000000" pitchFamily="65" charset="-120"/>
                <a:ea typeface="標楷體" panose="03000509000000000000" pitchFamily="65" charset="-120"/>
              </a:rPr>
              <a:t>控制與從屬關係</a:t>
            </a:r>
            <a:r>
              <a:rPr lang="zh-TW" altLang="en-US" sz="2800" dirty="0">
                <a:latin typeface="標楷體" panose="03000509000000000000" pitchFamily="65" charset="-120"/>
                <a:ea typeface="標楷體" panose="03000509000000000000" pitchFamily="65" charset="-120"/>
              </a:rPr>
              <a:t>之情事。</a:t>
            </a:r>
            <a:endParaRPr lang="en-US" altLang="zh-TW" sz="2800" dirty="0">
              <a:latin typeface="標楷體" panose="03000509000000000000" pitchFamily="65" charset="-120"/>
              <a:ea typeface="標楷體" panose="03000509000000000000" pitchFamily="65" charset="-120"/>
            </a:endParaRPr>
          </a:p>
          <a:p>
            <a:endParaRPr lang="zh-TW" altLang="en-US" dirty="0">
              <a:latin typeface="標楷體" panose="03000509000000000000" pitchFamily="65" charset="-12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06EE5EDE-C18E-4138-8C64-2BF88BC126A4}"/>
              </a:ext>
            </a:extLst>
          </p:cNvPr>
          <p:cNvSpPr>
            <a:spLocks noGrp="1"/>
          </p:cNvSpPr>
          <p:nvPr>
            <p:ph type="sldNum" sz="quarter" idx="12"/>
          </p:nvPr>
        </p:nvSpPr>
        <p:spPr/>
        <p:txBody>
          <a:bodyPr/>
          <a:lstStyle/>
          <a:p>
            <a:pPr>
              <a:defRPr/>
            </a:pPr>
            <a:fld id="{DA843CCF-395D-4592-A44F-E0B2C97BB9F6}" type="slidenum">
              <a:rPr lang="en-US" altLang="zh-TW" smtClean="0"/>
              <a:pPr>
                <a:defRPr/>
              </a:pPr>
              <a:t>14</a:t>
            </a:fld>
            <a:endParaRPr lang="en-US" altLang="zh-TW"/>
          </a:p>
        </p:txBody>
      </p:sp>
    </p:spTree>
    <p:extLst>
      <p:ext uri="{BB962C8B-B14F-4D97-AF65-F5344CB8AC3E}">
        <p14:creationId xmlns:p14="http://schemas.microsoft.com/office/powerpoint/2010/main" val="3242234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600" b="1" dirty="0">
                <a:solidFill>
                  <a:srgbClr val="C00000"/>
                </a:solidFill>
                <a:latin typeface="標楷體" panose="03000509000000000000" pitchFamily="65" charset="-120"/>
                <a:ea typeface="標楷體" panose="03000509000000000000" pitchFamily="65" charset="-120"/>
              </a:rPr>
              <a:t>申請補辦公發應注意事項</a:t>
            </a:r>
            <a:r>
              <a:rPr lang="en-US" altLang="zh-TW" sz="3600" b="1" dirty="0">
                <a:solidFill>
                  <a:srgbClr val="C00000"/>
                </a:solidFill>
                <a:latin typeface="標楷體" panose="03000509000000000000" pitchFamily="65" charset="-120"/>
                <a:ea typeface="標楷體" panose="03000509000000000000" pitchFamily="65" charset="-120"/>
              </a:rPr>
              <a:t>(</a:t>
            </a:r>
            <a:r>
              <a:rPr lang="zh-TW" altLang="en-US" sz="3600" b="1" dirty="0">
                <a:solidFill>
                  <a:srgbClr val="C00000"/>
                </a:solidFill>
                <a:latin typeface="標楷體" panose="03000509000000000000" pitchFamily="65" charset="-120"/>
                <a:ea typeface="標楷體" panose="03000509000000000000" pitchFamily="65" charset="-120"/>
              </a:rPr>
              <a:t>續</a:t>
            </a:r>
            <a:r>
              <a:rPr lang="en-US" altLang="zh-TW" sz="3600" b="1" dirty="0">
                <a:solidFill>
                  <a:srgbClr val="C00000"/>
                </a:solidFill>
                <a:latin typeface="標楷體" panose="03000509000000000000" pitchFamily="65" charset="-120"/>
                <a:ea typeface="標楷體" panose="03000509000000000000" pitchFamily="65" charset="-120"/>
              </a:rPr>
              <a:t>)</a:t>
            </a:r>
            <a:endParaRPr lang="zh-TW" altLang="en-US" sz="3600" dirty="0"/>
          </a:p>
        </p:txBody>
      </p:sp>
      <p:sp>
        <p:nvSpPr>
          <p:cNvPr id="3" name="內容版面配置區 2"/>
          <p:cNvSpPr>
            <a:spLocks noGrp="1"/>
          </p:cNvSpPr>
          <p:nvPr>
            <p:ph idx="1"/>
          </p:nvPr>
        </p:nvSpPr>
        <p:spPr>
          <a:xfrm>
            <a:off x="495300" y="1340767"/>
            <a:ext cx="8915400" cy="5002005"/>
          </a:xfrm>
        </p:spPr>
        <p:txBody>
          <a:bodyPr>
            <a:normAutofit lnSpcReduction="10000"/>
          </a:bodyPr>
          <a:lstStyle/>
          <a:p>
            <a:pPr lvl="0"/>
            <a:r>
              <a:rPr lang="zh-TW" altLang="en-US" sz="2800" dirty="0">
                <a:latin typeface="標楷體" panose="03000509000000000000" pitchFamily="65" charset="-120"/>
                <a:ea typeface="標楷體" panose="03000509000000000000" pitchFamily="65" charset="-120"/>
              </a:rPr>
              <a:t>應依最新版「公司募集發行有價證券公開說明書應行記載事項準則」規定及附表編製及揭露公開說明書。</a:t>
            </a:r>
            <a:endParaRPr lang="en-US" altLang="zh-TW" sz="2800" dirty="0">
              <a:latin typeface="標楷體" panose="03000509000000000000" pitchFamily="65" charset="-120"/>
              <a:ea typeface="標楷體" panose="03000509000000000000" pitchFamily="65" charset="-120"/>
            </a:endParaRPr>
          </a:p>
          <a:p>
            <a:pPr lvl="0"/>
            <a:r>
              <a:rPr lang="zh-TW" altLang="zh-TW" sz="2800" dirty="0">
                <a:latin typeface="標楷體" panose="03000509000000000000" pitchFamily="65" charset="-120"/>
                <a:ea typeface="標楷體" panose="03000509000000000000" pitchFamily="65" charset="-120"/>
              </a:rPr>
              <a:t>公開說明書之封面，</a:t>
            </a:r>
            <a:r>
              <a:rPr lang="zh-TW" altLang="en-US" sz="2800" dirty="0">
                <a:latin typeface="標楷體" panose="03000509000000000000" pitchFamily="65" charset="-120"/>
                <a:ea typeface="標楷體" panose="03000509000000000000" pitchFamily="65" charset="-120"/>
              </a:rPr>
              <a:t>應</a:t>
            </a:r>
            <a:r>
              <a:rPr lang="zh-TW" altLang="zh-TW" sz="2800" dirty="0">
                <a:latin typeface="標楷體" panose="03000509000000000000" pitchFamily="65" charset="-120"/>
                <a:ea typeface="標楷體" panose="03000509000000000000" pitchFamily="65" charset="-120"/>
              </a:rPr>
              <a:t>依</a:t>
            </a:r>
            <a:r>
              <a:rPr lang="zh-TW" altLang="en-US" sz="2800" dirty="0">
                <a:latin typeface="標楷體" panose="03000509000000000000" pitchFamily="65" charset="-120"/>
                <a:ea typeface="標楷體" panose="03000509000000000000" pitchFamily="65" charset="-120"/>
              </a:rPr>
              <a:t>前開準則</a:t>
            </a:r>
            <a:r>
              <a:rPr lang="zh-TW" altLang="zh-TW" sz="2800" dirty="0">
                <a:latin typeface="標楷體" panose="03000509000000000000" pitchFamily="65" charset="-120"/>
                <a:ea typeface="標楷體" panose="03000509000000000000" pitchFamily="65" charset="-120"/>
              </a:rPr>
              <a:t>第</a:t>
            </a:r>
            <a:r>
              <a:rPr lang="en-US" altLang="zh-TW" sz="2800" dirty="0">
                <a:latin typeface="標楷體" panose="03000509000000000000" pitchFamily="65" charset="-120"/>
                <a:ea typeface="標楷體" panose="03000509000000000000" pitchFamily="65" charset="-120"/>
              </a:rPr>
              <a:t>3</a:t>
            </a:r>
            <a:r>
              <a:rPr lang="zh-TW" altLang="zh-TW" sz="2800" dirty="0">
                <a:latin typeface="標楷體" panose="03000509000000000000" pitchFamily="65" charset="-120"/>
                <a:ea typeface="標楷體" panose="03000509000000000000" pitchFamily="65" charset="-120"/>
              </a:rPr>
              <a:t>條第</a:t>
            </a:r>
            <a:r>
              <a:rPr lang="en-US" altLang="zh-TW" sz="2800" dirty="0">
                <a:latin typeface="標楷體" panose="03000509000000000000" pitchFamily="65" charset="-120"/>
                <a:ea typeface="標楷體" panose="03000509000000000000" pitchFamily="65" charset="-120"/>
              </a:rPr>
              <a:t>3</a:t>
            </a:r>
            <a:r>
              <a:rPr lang="zh-TW" altLang="zh-TW" sz="2800" dirty="0">
                <a:latin typeface="標楷體" panose="03000509000000000000" pitchFamily="65" charset="-120"/>
                <a:ea typeface="標楷體" panose="03000509000000000000" pitchFamily="65" charset="-120"/>
              </a:rPr>
              <a:t>項規定</a:t>
            </a:r>
            <a:r>
              <a:rPr lang="zh-TW" altLang="en-US" sz="2800" dirty="0">
                <a:latin typeface="標楷體" panose="03000509000000000000" pitchFamily="65" charset="-120"/>
                <a:ea typeface="標楷體" panose="03000509000000000000" pitchFamily="65" charset="-120"/>
              </a:rPr>
              <a:t>，</a:t>
            </a:r>
            <a:r>
              <a:rPr lang="zh-TW" altLang="zh-TW" sz="2800" dirty="0">
                <a:latin typeface="標楷體" panose="03000509000000000000" pitchFamily="65" charset="-120"/>
                <a:ea typeface="標楷體" panose="03000509000000000000" pitchFamily="65" charset="-120"/>
              </a:rPr>
              <a:t>將</a:t>
            </a:r>
            <a:r>
              <a:rPr lang="zh-TW" altLang="zh-TW" sz="2800" dirty="0">
                <a:solidFill>
                  <a:srgbClr val="C00000"/>
                </a:solidFill>
                <a:latin typeface="標楷體" panose="03000509000000000000" pitchFamily="65" charset="-120"/>
                <a:ea typeface="標楷體" panose="03000509000000000000" pitchFamily="65" charset="-120"/>
              </a:rPr>
              <a:t>股票面額以</a:t>
            </a:r>
            <a:r>
              <a:rPr lang="zh-TW" altLang="zh-TW" sz="2800" u="sng" dirty="0">
                <a:solidFill>
                  <a:srgbClr val="C00000"/>
                </a:solidFill>
                <a:latin typeface="標楷體" panose="03000509000000000000" pitchFamily="65" charset="-120"/>
                <a:ea typeface="標楷體" panose="03000509000000000000" pitchFamily="65" charset="-120"/>
              </a:rPr>
              <a:t>顯著字體</a:t>
            </a:r>
            <a:r>
              <a:rPr lang="zh-TW" altLang="zh-TW" sz="2800" dirty="0">
                <a:latin typeface="標楷體" panose="03000509000000000000" pitchFamily="65" charset="-120"/>
                <a:ea typeface="標楷體" panose="03000509000000000000" pitchFamily="65" charset="-120"/>
              </a:rPr>
              <a:t>註明。</a:t>
            </a:r>
            <a:endParaRPr lang="zh-TW" altLang="en-US" sz="2800" i="0" u="none" strike="noStrike" baseline="0" dirty="0">
              <a:solidFill>
                <a:srgbClr val="000000"/>
              </a:solidFill>
              <a:latin typeface="標楷體" panose="03000509000000000000" pitchFamily="65" charset="-120"/>
              <a:ea typeface="標楷體" panose="03000509000000000000" pitchFamily="65" charset="-120"/>
            </a:endParaRPr>
          </a:p>
          <a:p>
            <a:r>
              <a:rPr lang="zh-TW" altLang="en-US" sz="2800" dirty="0">
                <a:latin typeface="標楷體" panose="03000509000000000000" pitchFamily="65" charset="-120"/>
                <a:ea typeface="標楷體" panose="03000509000000000000" pitchFamily="65" charset="-120"/>
              </a:rPr>
              <a:t>公司有</a:t>
            </a:r>
            <a:r>
              <a:rPr lang="zh-TW" altLang="en-US" sz="2800" dirty="0">
                <a:solidFill>
                  <a:srgbClr val="C00000"/>
                </a:solidFill>
                <a:latin typeface="標楷體" panose="03000509000000000000" pitchFamily="65" charset="-120"/>
                <a:ea typeface="標楷體" panose="03000509000000000000" pitchFamily="65" charset="-120"/>
              </a:rPr>
              <a:t>累積虧損或有連續二年虧損，且每股淨值低於面額者</a:t>
            </a:r>
            <a:r>
              <a:rPr lang="zh-TW" altLang="en-US" sz="2800" dirty="0">
                <a:latin typeface="標楷體" panose="03000509000000000000" pitchFamily="65" charset="-120"/>
                <a:ea typeface="標楷體" panose="03000509000000000000" pitchFamily="65" charset="-120"/>
              </a:rPr>
              <a:t>，應依前開準則第</a:t>
            </a:r>
            <a:r>
              <a:rPr lang="en-US" altLang="zh-TW" sz="2800" dirty="0">
                <a:latin typeface="標楷體" panose="03000509000000000000" pitchFamily="65" charset="-120"/>
                <a:ea typeface="標楷體" panose="03000509000000000000" pitchFamily="65" charset="-120"/>
              </a:rPr>
              <a:t>3</a:t>
            </a:r>
            <a:r>
              <a:rPr lang="zh-TW" altLang="en-US" sz="2800" dirty="0">
                <a:latin typeface="標楷體" panose="03000509000000000000" pitchFamily="65" charset="-120"/>
                <a:ea typeface="標楷體" panose="03000509000000000000" pitchFamily="65" charset="-120"/>
              </a:rPr>
              <a:t>條第</a:t>
            </a:r>
            <a:r>
              <a:rPr lang="en-US" altLang="zh-TW" sz="2800" dirty="0">
                <a:latin typeface="標楷體" panose="03000509000000000000" pitchFamily="65" charset="-120"/>
                <a:ea typeface="標楷體" panose="03000509000000000000" pitchFamily="65" charset="-120"/>
              </a:rPr>
              <a:t>3</a:t>
            </a:r>
            <a:r>
              <a:rPr lang="zh-TW" altLang="en-US" sz="2800" dirty="0">
                <a:latin typeface="標楷體" panose="03000509000000000000" pitchFamily="65" charset="-120"/>
                <a:ea typeface="標楷體" panose="03000509000000000000" pitchFamily="65" charset="-120"/>
              </a:rPr>
              <a:t>項規定，於公開說明書封面以</a:t>
            </a:r>
            <a:r>
              <a:rPr lang="zh-TW" altLang="en-US" sz="2800" u="sng" dirty="0">
                <a:solidFill>
                  <a:srgbClr val="C00000"/>
                </a:solidFill>
                <a:latin typeface="標楷體" panose="03000509000000000000" pitchFamily="65" charset="-120"/>
                <a:ea typeface="標楷體" panose="03000509000000000000" pitchFamily="65" charset="-120"/>
              </a:rPr>
              <a:t>顯著字體</a:t>
            </a:r>
            <a:r>
              <a:rPr lang="zh-TW" altLang="en-US" sz="2800" dirty="0">
                <a:latin typeface="標楷體" panose="03000509000000000000" pitchFamily="65" charset="-120"/>
                <a:ea typeface="標楷體" panose="03000509000000000000" pitchFamily="65" charset="-120"/>
              </a:rPr>
              <a:t>註明。</a:t>
            </a:r>
            <a:endParaRPr lang="en-US" altLang="zh-TW" sz="2800" dirty="0">
              <a:latin typeface="標楷體" panose="03000509000000000000" pitchFamily="65" charset="-120"/>
              <a:ea typeface="標楷體" panose="03000509000000000000" pitchFamily="65" charset="-120"/>
            </a:endParaRPr>
          </a:p>
          <a:p>
            <a:r>
              <a:rPr lang="zh-TW" altLang="zh-TW" sz="2800" dirty="0">
                <a:latin typeface="標楷體" panose="03000509000000000000" pitchFamily="65" charset="-120"/>
                <a:ea typeface="標楷體" panose="03000509000000000000" pitchFamily="65" charset="-120"/>
              </a:rPr>
              <a:t>公開說明書中揭露持股比例占前十名之股東，其相互間之關係資訊時，屬法人股東者，</a:t>
            </a:r>
            <a:r>
              <a:rPr lang="zh-TW" altLang="zh-TW" sz="2800" dirty="0">
                <a:solidFill>
                  <a:srgbClr val="C00000"/>
                </a:solidFill>
                <a:latin typeface="標楷體" panose="03000509000000000000" pitchFamily="65" charset="-120"/>
                <a:ea typeface="標楷體" panose="03000509000000000000" pitchFamily="65" charset="-120"/>
              </a:rPr>
              <a:t>應將法人股東及該法人股東之代表人</a:t>
            </a:r>
            <a:r>
              <a:rPr lang="zh-TW" altLang="zh-TW" sz="2800" u="sng" dirty="0">
                <a:solidFill>
                  <a:srgbClr val="C00000"/>
                </a:solidFill>
                <a:latin typeface="標楷體" panose="03000509000000000000" pitchFamily="65" charset="-120"/>
                <a:ea typeface="標楷體" panose="03000509000000000000" pitchFamily="65" charset="-120"/>
              </a:rPr>
              <a:t>分別列示</a:t>
            </a:r>
            <a:r>
              <a:rPr lang="en-US" altLang="zh-TW" sz="2800" dirty="0">
                <a:solidFill>
                  <a:srgbClr val="C00000"/>
                </a:solidFill>
                <a:latin typeface="標楷體" panose="03000509000000000000" pitchFamily="65" charset="-120"/>
                <a:ea typeface="標楷體" panose="03000509000000000000" pitchFamily="65" charset="-120"/>
              </a:rPr>
              <a:t>(</a:t>
            </a:r>
            <a:r>
              <a:rPr lang="zh-TW" altLang="en-US" sz="2800" dirty="0">
                <a:solidFill>
                  <a:srgbClr val="C00000"/>
                </a:solidFill>
                <a:latin typeface="標楷體" panose="03000509000000000000" pitchFamily="65" charset="-120"/>
                <a:ea typeface="標楷體" panose="03000509000000000000" pitchFamily="65" charset="-120"/>
              </a:rPr>
              <a:t>分開兩行列示</a:t>
            </a:r>
            <a:r>
              <a:rPr lang="en-US" altLang="zh-TW" sz="2800" dirty="0">
                <a:solidFill>
                  <a:srgbClr val="C00000"/>
                </a:solidFill>
                <a:latin typeface="標楷體" panose="03000509000000000000" pitchFamily="65" charset="-120"/>
                <a:ea typeface="標楷體" panose="03000509000000000000" pitchFamily="65" charset="-120"/>
              </a:rPr>
              <a:t>)</a:t>
            </a:r>
            <a:r>
              <a:rPr lang="zh-TW" altLang="zh-TW" sz="2800" dirty="0">
                <a:latin typeface="標楷體" panose="03000509000000000000" pitchFamily="65" charset="-120"/>
                <a:ea typeface="標楷體" panose="03000509000000000000" pitchFamily="65" charset="-120"/>
              </a:rPr>
              <a:t>其持股</a:t>
            </a:r>
            <a:r>
              <a:rPr lang="zh-TW" altLang="en-US" sz="2800" dirty="0">
                <a:latin typeface="標楷體" panose="03000509000000000000" pitchFamily="65" charset="-120"/>
                <a:ea typeface="標楷體" panose="03000509000000000000" pitchFamily="65" charset="-120"/>
              </a:rPr>
              <a:t>等相關資訊。</a:t>
            </a:r>
            <a:endParaRPr lang="zh-TW" altLang="en-US" dirty="0"/>
          </a:p>
        </p:txBody>
      </p:sp>
      <p:sp>
        <p:nvSpPr>
          <p:cNvPr id="9" name="投影片編號版面配置區 8">
            <a:extLst>
              <a:ext uri="{FF2B5EF4-FFF2-40B4-BE49-F238E27FC236}">
                <a16:creationId xmlns:a16="http://schemas.microsoft.com/office/drawing/2014/main" id="{257A31C7-2149-4E5D-89FA-98D04D2B4C03}"/>
              </a:ext>
            </a:extLst>
          </p:cNvPr>
          <p:cNvSpPr>
            <a:spLocks noGrp="1"/>
          </p:cNvSpPr>
          <p:nvPr>
            <p:ph type="sldNum" sz="quarter" idx="12"/>
          </p:nvPr>
        </p:nvSpPr>
        <p:spPr/>
        <p:txBody>
          <a:bodyPr/>
          <a:lstStyle/>
          <a:p>
            <a:pPr>
              <a:defRPr/>
            </a:pPr>
            <a:fld id="{DA843CCF-395D-4592-A44F-E0B2C97BB9F6}" type="slidenum">
              <a:rPr lang="en-US" altLang="zh-TW" smtClean="0"/>
              <a:pPr>
                <a:defRPr/>
              </a:pPr>
              <a:t>15</a:t>
            </a:fld>
            <a:endParaRPr lang="en-US" altLang="zh-TW"/>
          </a:p>
        </p:txBody>
      </p:sp>
    </p:spTree>
    <p:extLst>
      <p:ext uri="{BB962C8B-B14F-4D97-AF65-F5344CB8AC3E}">
        <p14:creationId xmlns:p14="http://schemas.microsoft.com/office/powerpoint/2010/main" val="4130082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60512" y="620688"/>
            <a:ext cx="8865870" cy="5418928"/>
          </a:xfrm>
        </p:spPr>
        <p:txBody>
          <a:bodyPr>
            <a:normAutofit fontScale="92500"/>
          </a:bodyPr>
          <a:lstStyle/>
          <a:p>
            <a:pPr marL="0" indent="0">
              <a:buNone/>
            </a:pPr>
            <a:r>
              <a:rPr lang="zh-TW" altLang="en-US" sz="3900" b="1" dirty="0">
                <a:solidFill>
                  <a:srgbClr val="C00000"/>
                </a:solidFill>
                <a:latin typeface="標楷體" panose="03000509000000000000" pitchFamily="65" charset="-120"/>
                <a:ea typeface="標楷體" panose="03000509000000000000" pitchFamily="65" charset="-120"/>
              </a:rPr>
              <a:t>申請補辦公發應注意事項</a:t>
            </a:r>
            <a:r>
              <a:rPr lang="en-US" altLang="zh-TW" sz="3900" b="1" dirty="0">
                <a:solidFill>
                  <a:srgbClr val="C00000"/>
                </a:solidFill>
                <a:latin typeface="+mj-ea"/>
                <a:ea typeface="+mj-ea"/>
              </a:rPr>
              <a:t>(</a:t>
            </a:r>
            <a:r>
              <a:rPr lang="zh-TW" altLang="en-US" sz="3900" b="1" dirty="0">
                <a:solidFill>
                  <a:srgbClr val="C00000"/>
                </a:solidFill>
                <a:latin typeface="+mj-ea"/>
                <a:ea typeface="+mj-ea"/>
              </a:rPr>
              <a:t>續</a:t>
            </a:r>
            <a:r>
              <a:rPr lang="en-US" altLang="zh-TW" sz="3900" b="1" dirty="0">
                <a:solidFill>
                  <a:srgbClr val="C00000"/>
                </a:solidFill>
                <a:latin typeface="+mj-ea"/>
                <a:ea typeface="+mj-ea"/>
              </a:rPr>
              <a:t>)</a:t>
            </a:r>
          </a:p>
          <a:p>
            <a:pPr marL="0" indent="0">
              <a:buNone/>
            </a:pPr>
            <a:r>
              <a:rPr lang="zh-TW" altLang="zh-TW" dirty="0">
                <a:latin typeface="+mj-ea"/>
                <a:ea typeface="+mj-ea"/>
              </a:rPr>
              <a:t>因近期新興產業蓬勃發展，部分公司產品研發期較長、其主要營運項目風險較高，甚至尚未產生穩定營收及獲利，為顧及投資人權益，</a:t>
            </a:r>
            <a:r>
              <a:rPr lang="zh-TW" altLang="en-US" b="1" u="sng" dirty="0">
                <a:solidFill>
                  <a:srgbClr val="C00000"/>
                </a:solidFill>
                <a:latin typeface="+mj-ea"/>
                <a:ea typeface="+mj-ea"/>
              </a:rPr>
              <a:t>申請</a:t>
            </a:r>
            <a:r>
              <a:rPr lang="zh-TW" altLang="zh-TW" b="1" u="sng" dirty="0">
                <a:solidFill>
                  <a:srgbClr val="C00000"/>
                </a:solidFill>
                <a:latin typeface="+mj-ea"/>
                <a:ea typeface="+mj-ea"/>
              </a:rPr>
              <a:t>公司</a:t>
            </a:r>
            <a:r>
              <a:rPr lang="zh-TW" altLang="en-US" b="1" u="sng" dirty="0">
                <a:solidFill>
                  <a:srgbClr val="C00000"/>
                </a:solidFill>
                <a:latin typeface="+mj-ea"/>
                <a:ea typeface="+mj-ea"/>
              </a:rPr>
              <a:t>於</a:t>
            </a:r>
            <a:r>
              <a:rPr lang="zh-TW" altLang="zh-TW" b="1" u="sng" dirty="0">
                <a:solidFill>
                  <a:srgbClr val="C00000"/>
                </a:solidFill>
                <a:latin typeface="+mj-ea"/>
                <a:ea typeface="+mj-ea"/>
              </a:rPr>
              <a:t>申</a:t>
            </a:r>
            <a:r>
              <a:rPr lang="zh-TW" altLang="en-US" b="1" u="sng" dirty="0">
                <a:solidFill>
                  <a:srgbClr val="C00000"/>
                </a:solidFill>
                <a:latin typeface="+mj-ea"/>
                <a:ea typeface="+mj-ea"/>
              </a:rPr>
              <a:t>報</a:t>
            </a:r>
            <a:r>
              <a:rPr lang="zh-TW" altLang="zh-TW" b="1" u="sng" dirty="0">
                <a:solidFill>
                  <a:srgbClr val="C00000"/>
                </a:solidFill>
                <a:latin typeface="+mj-ea"/>
                <a:ea typeface="+mj-ea"/>
              </a:rPr>
              <a:t>補辦公開發行或申請登錄興櫃</a:t>
            </a:r>
            <a:r>
              <a:rPr lang="zh-TW" altLang="en-US" b="1" u="sng" dirty="0">
                <a:solidFill>
                  <a:srgbClr val="C00000"/>
                </a:solidFill>
                <a:latin typeface="+mj-ea"/>
                <a:ea typeface="+mj-ea"/>
              </a:rPr>
              <a:t>案件</a:t>
            </a:r>
            <a:r>
              <a:rPr lang="zh-TW" altLang="zh-TW" b="1" u="sng" dirty="0">
                <a:solidFill>
                  <a:srgbClr val="C00000"/>
                </a:solidFill>
                <a:latin typeface="+mj-ea"/>
                <a:ea typeface="+mj-ea"/>
              </a:rPr>
              <a:t>時，建議申請公司於送件時之公開說明書針對下列事項酌予說明</a:t>
            </a:r>
            <a:r>
              <a:rPr lang="en-US" altLang="zh-TW" b="1" u="sng" dirty="0">
                <a:solidFill>
                  <a:srgbClr val="C00000"/>
                </a:solidFill>
                <a:latin typeface="+mj-ea"/>
                <a:ea typeface="+mj-ea"/>
              </a:rPr>
              <a:t>:</a:t>
            </a:r>
          </a:p>
          <a:p>
            <a:pPr marL="0" indent="0">
              <a:buNone/>
            </a:pPr>
            <a:r>
              <a:rPr lang="en-US" altLang="zh-TW" dirty="0">
                <a:latin typeface="+mj-ea"/>
                <a:ea typeface="+mj-ea"/>
              </a:rPr>
              <a:t>(</a:t>
            </a:r>
            <a:r>
              <a:rPr lang="zh-TW" altLang="zh-TW" dirty="0">
                <a:latin typeface="+mj-ea"/>
                <a:ea typeface="+mj-ea"/>
              </a:rPr>
              <a:t>以新藥研發公司為例，</a:t>
            </a:r>
            <a:r>
              <a:rPr lang="zh-TW" altLang="zh-TW" u="sng" dirty="0">
                <a:latin typeface="+mj-ea"/>
                <a:ea typeface="+mj-ea"/>
              </a:rPr>
              <a:t>底線處請依公司個別狀況自行調整</a:t>
            </a:r>
            <a:r>
              <a:rPr lang="en-US" altLang="zh-TW" dirty="0">
                <a:latin typeface="+mj-ea"/>
                <a:ea typeface="+mj-ea"/>
              </a:rPr>
              <a:t>)</a:t>
            </a:r>
            <a:endParaRPr lang="zh-TW" altLang="zh-TW" dirty="0">
              <a:latin typeface="+mj-ea"/>
              <a:ea typeface="+mj-ea"/>
            </a:endParaRPr>
          </a:p>
          <a:p>
            <a:pPr marL="514350" indent="-514350" algn="just">
              <a:buFont typeface="+mj-lt"/>
              <a:buAutoNum type="arabicPeriod"/>
            </a:pPr>
            <a:r>
              <a:rPr lang="zh-TW" altLang="zh-TW" dirty="0">
                <a:latin typeface="+mj-ea"/>
                <a:ea typeface="+mj-ea"/>
              </a:rPr>
              <a:t>公開說明書封面請加註：「本公司係</a:t>
            </a:r>
            <a:r>
              <a:rPr lang="zh-TW" altLang="zh-TW" u="sng" dirty="0">
                <a:latin typeface="+mj-ea"/>
                <a:ea typeface="+mj-ea"/>
              </a:rPr>
              <a:t>新藥研發</a:t>
            </a:r>
            <a:r>
              <a:rPr lang="zh-TW" altLang="zh-TW" dirty="0">
                <a:latin typeface="+mj-ea"/>
                <a:ea typeface="+mj-ea"/>
              </a:rPr>
              <a:t>公司，</a:t>
            </a:r>
            <a:r>
              <a:rPr lang="zh-TW" altLang="zh-TW" u="sng" dirty="0">
                <a:latin typeface="+mj-ea"/>
                <a:ea typeface="+mj-ea"/>
              </a:rPr>
              <a:t>新藥</a:t>
            </a:r>
            <a:r>
              <a:rPr lang="zh-TW" altLang="zh-TW" dirty="0">
                <a:latin typeface="+mj-ea"/>
                <a:ea typeface="+mj-ea"/>
              </a:rPr>
              <a:t>開發時程長、投入經費高且未保證一定能成功，請投資人特別注意且詳細閱讀本公開說明書內容，並謹慎作投資決定，相關風險事項請詳</a:t>
            </a:r>
            <a:r>
              <a:rPr lang="en-US" altLang="zh-TW" dirty="0">
                <a:latin typeface="+mj-ea"/>
                <a:ea typeface="+mj-ea"/>
              </a:rPr>
              <a:t>xx</a:t>
            </a:r>
            <a:r>
              <a:rPr lang="zh-TW" altLang="zh-TW" dirty="0">
                <a:latin typeface="+mj-ea"/>
                <a:ea typeface="+mj-ea"/>
              </a:rPr>
              <a:t>頁至第</a:t>
            </a:r>
            <a:r>
              <a:rPr lang="en-US" altLang="zh-TW" dirty="0">
                <a:latin typeface="+mj-ea"/>
                <a:ea typeface="+mj-ea"/>
              </a:rPr>
              <a:t>xx</a:t>
            </a:r>
            <a:r>
              <a:rPr lang="zh-TW" altLang="zh-TW" dirty="0">
                <a:latin typeface="+mj-ea"/>
                <a:ea typeface="+mj-ea"/>
              </a:rPr>
              <a:t>頁」。</a:t>
            </a:r>
            <a:endParaRPr lang="en-US" altLang="zh-TW" dirty="0">
              <a:latin typeface="+mj-ea"/>
              <a:ea typeface="+mj-ea"/>
            </a:endParaRPr>
          </a:p>
          <a:p>
            <a:pPr marL="514350" indent="-514350" algn="just">
              <a:buFont typeface="+mj-lt"/>
              <a:buAutoNum type="arabicPeriod"/>
            </a:pPr>
            <a:r>
              <a:rPr lang="zh-TW" altLang="zh-TW" dirty="0">
                <a:latin typeface="+mj-ea"/>
                <a:ea typeface="+mj-ea"/>
              </a:rPr>
              <a:t>另就公開說明書內被索引之頁面，有關前開風險事項之說明，應敘明</a:t>
            </a:r>
            <a:r>
              <a:rPr lang="zh-TW" altLang="zh-TW" u="sng" dirty="0">
                <a:latin typeface="+mj-ea"/>
                <a:ea typeface="+mj-ea"/>
              </a:rPr>
              <a:t>新藥</a:t>
            </a:r>
            <a:r>
              <a:rPr lang="zh-TW" altLang="zh-TW" dirty="0">
                <a:latin typeface="+mj-ea"/>
                <a:ea typeface="+mj-ea"/>
              </a:rPr>
              <a:t>開發之相關風險，及若研發失敗對財務業務之影響等事項。</a:t>
            </a:r>
            <a:endParaRPr lang="en-US" altLang="zh-TW" dirty="0">
              <a:latin typeface="+mj-ea"/>
              <a:ea typeface="+mj-ea"/>
            </a:endParaRPr>
          </a:p>
          <a:p>
            <a:pPr marL="514350" indent="-514350" algn="just">
              <a:buFont typeface="+mj-lt"/>
              <a:buAutoNum type="arabicPeriod"/>
            </a:pPr>
            <a:endParaRPr lang="zh-TW" altLang="zh-TW" dirty="0">
              <a:latin typeface="+mj-ea"/>
              <a:ea typeface="+mj-ea"/>
            </a:endParaRPr>
          </a:p>
          <a:p>
            <a:pPr marL="0" indent="0">
              <a:buNone/>
            </a:pPr>
            <a:endParaRPr lang="zh-TW" altLang="en-US" dirty="0"/>
          </a:p>
        </p:txBody>
      </p:sp>
    </p:spTree>
    <p:extLst>
      <p:ext uri="{BB962C8B-B14F-4D97-AF65-F5344CB8AC3E}">
        <p14:creationId xmlns:p14="http://schemas.microsoft.com/office/powerpoint/2010/main" val="1562175341"/>
      </p:ext>
    </p:extLst>
  </p:cSld>
  <p:clrMapOvr>
    <a:masterClrMapping/>
  </p:clrMapOvr>
  <p:transition>
    <p:zoom dir="in"/>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600" b="1" dirty="0">
                <a:solidFill>
                  <a:srgbClr val="C00000"/>
                </a:solidFill>
                <a:latin typeface="標楷體" panose="03000509000000000000" pitchFamily="65" charset="-120"/>
                <a:ea typeface="標楷體" panose="03000509000000000000" pitchFamily="65" charset="-120"/>
              </a:rPr>
              <a:t>申請補辦公發應注意事項</a:t>
            </a:r>
            <a:r>
              <a:rPr lang="en-US" altLang="zh-TW" sz="3600" b="1" dirty="0">
                <a:solidFill>
                  <a:srgbClr val="C00000"/>
                </a:solidFill>
                <a:latin typeface="標楷體" panose="03000509000000000000" pitchFamily="65" charset="-120"/>
              </a:rPr>
              <a:t>(</a:t>
            </a:r>
            <a:r>
              <a:rPr lang="zh-TW" altLang="en-US" sz="3600" b="1" dirty="0">
                <a:solidFill>
                  <a:srgbClr val="C00000"/>
                </a:solidFill>
                <a:latin typeface="標楷體" panose="03000509000000000000" pitchFamily="65" charset="-120"/>
              </a:rPr>
              <a:t>續</a:t>
            </a:r>
            <a:r>
              <a:rPr lang="en-US" altLang="zh-TW" sz="3600" b="1" dirty="0">
                <a:solidFill>
                  <a:srgbClr val="C00000"/>
                </a:solidFill>
                <a:latin typeface="標楷體" panose="03000509000000000000" pitchFamily="65" charset="-120"/>
              </a:rPr>
              <a:t>)</a:t>
            </a:r>
            <a:endParaRPr lang="zh-TW" altLang="en-US" sz="3600" dirty="0"/>
          </a:p>
        </p:txBody>
      </p:sp>
      <p:sp>
        <p:nvSpPr>
          <p:cNvPr id="3" name="內容版面配置區 2"/>
          <p:cNvSpPr>
            <a:spLocks noGrp="1"/>
          </p:cNvSpPr>
          <p:nvPr>
            <p:ph idx="1"/>
          </p:nvPr>
        </p:nvSpPr>
        <p:spPr/>
        <p:txBody>
          <a:bodyPr>
            <a:normAutofit fontScale="92500" lnSpcReduction="10000"/>
          </a:bodyPr>
          <a:lstStyle/>
          <a:p>
            <a:pPr algn="just"/>
            <a:r>
              <a:rPr lang="zh-TW" altLang="en-US" sz="2800" dirty="0">
                <a:latin typeface="標楷體" panose="03000509000000000000" pitchFamily="65" charset="-120"/>
                <a:ea typeface="標楷體" panose="03000509000000000000" pitchFamily="65" charset="-120"/>
              </a:rPr>
              <a:t>若申請公司屬</a:t>
            </a:r>
            <a:r>
              <a:rPr lang="zh-TW" altLang="en-US" sz="2800" b="1" u="sng" dirty="0">
                <a:solidFill>
                  <a:srgbClr val="C00000"/>
                </a:solidFill>
                <a:latin typeface="標楷體" panose="03000509000000000000" pitchFamily="65" charset="-120"/>
                <a:ea typeface="標楷體" panose="03000509000000000000" pitchFamily="65" charset="-120"/>
              </a:rPr>
              <a:t>創業投資公司</a:t>
            </a:r>
            <a:r>
              <a:rPr lang="zh-TW" altLang="en-US" sz="2800" dirty="0">
                <a:latin typeface="標楷體" panose="03000509000000000000" pitchFamily="65" charset="-120"/>
                <a:ea typeface="標楷體" panose="03000509000000000000" pitchFamily="65" charset="-120"/>
              </a:rPr>
              <a:t>者：</a:t>
            </a:r>
            <a:endParaRPr lang="en-US" altLang="zh-TW" sz="2800" dirty="0">
              <a:latin typeface="標楷體" panose="03000509000000000000" pitchFamily="65" charset="-120"/>
              <a:ea typeface="標楷體" panose="03000509000000000000" pitchFamily="65" charset="-120"/>
            </a:endParaRPr>
          </a:p>
          <a:p>
            <a:pPr lvl="1" algn="just"/>
            <a:r>
              <a:rPr lang="zh-TW" altLang="en-US" sz="2500" dirty="0">
                <a:latin typeface="標楷體" panose="03000509000000000000" pitchFamily="65" charset="-120"/>
                <a:ea typeface="標楷體" panose="03000509000000000000" pitchFamily="65" charset="-120"/>
              </a:rPr>
              <a:t>其公開說明書封面，應以顯著之字體註明「本公司係創業投資公司，以投資為業務，請投資人特別注意」等字句。</a:t>
            </a:r>
            <a:endParaRPr lang="en-US" altLang="zh-TW" sz="2500" dirty="0">
              <a:latin typeface="標楷體" panose="03000509000000000000" pitchFamily="65" charset="-120"/>
              <a:ea typeface="標楷體" panose="03000509000000000000" pitchFamily="65" charset="-120"/>
            </a:endParaRPr>
          </a:p>
          <a:p>
            <a:pPr lvl="1" algn="just"/>
            <a:r>
              <a:rPr lang="zh-TW" altLang="en-US" sz="2500" dirty="0">
                <a:latin typeface="標楷體" panose="03000509000000000000" pitchFamily="65" charset="-120"/>
                <a:ea typeface="標楷體" panose="03000509000000000000" pitchFamily="65" charset="-120"/>
              </a:rPr>
              <a:t>公司就其</a:t>
            </a:r>
            <a:r>
              <a:rPr lang="en-US" altLang="zh-TW" sz="2500" dirty="0">
                <a:latin typeface="標楷體" panose="03000509000000000000" pitchFamily="65" charset="-120"/>
                <a:ea typeface="標楷體" panose="03000509000000000000" pitchFamily="65" charset="-120"/>
              </a:rPr>
              <a:t>(1)</a:t>
            </a:r>
            <a:r>
              <a:rPr lang="zh-TW" altLang="en-US" sz="2500" dirty="0">
                <a:latin typeface="標楷體" panose="03000509000000000000" pitchFamily="65" charset="-120"/>
                <a:ea typeface="標楷體" panose="03000509000000000000" pitchFamily="65" charset="-120"/>
              </a:rPr>
              <a:t>投資管理作業是否已訂定相關內部控制制度且落實執行，及</a:t>
            </a:r>
            <a:r>
              <a:rPr lang="en-US" altLang="zh-TW" sz="2500" dirty="0">
                <a:latin typeface="標楷體" panose="03000509000000000000" pitchFamily="65" charset="-120"/>
                <a:ea typeface="標楷體" panose="03000509000000000000" pitchFamily="65" charset="-120"/>
              </a:rPr>
              <a:t>(2)</a:t>
            </a:r>
            <a:r>
              <a:rPr lang="zh-TW" altLang="en-US" sz="2500" dirty="0">
                <a:latin typeface="標楷體" panose="03000509000000000000" pitchFamily="65" charset="-120"/>
                <a:ea typeface="標楷體" panose="03000509000000000000" pitchFamily="65" charset="-120"/>
              </a:rPr>
              <a:t>公司所建立之評價機制、方法與流程，是否可符合於每月</a:t>
            </a:r>
            <a:r>
              <a:rPr lang="en-US" altLang="zh-TW" sz="2500" dirty="0">
                <a:latin typeface="標楷體" panose="03000509000000000000" pitchFamily="65" charset="-120"/>
                <a:ea typeface="標楷體" panose="03000509000000000000" pitchFamily="65" charset="-120"/>
              </a:rPr>
              <a:t>10</a:t>
            </a:r>
            <a:r>
              <a:rPr lang="zh-TW" altLang="en-US" sz="2500" dirty="0">
                <a:latin typeface="標楷體" panose="03000509000000000000" pitchFamily="65" charset="-120"/>
                <a:ea typeface="標楷體" panose="03000509000000000000" pitchFamily="65" charset="-120"/>
              </a:rPr>
              <a:t>日前公告申報上月份營業收入金額之法令要求提出說明，並請簽證會計師就申請公司投資管理作業之相關內部控制制度及評價機制出具評估意見。</a:t>
            </a:r>
            <a:endParaRPr lang="en-US" altLang="zh-TW" sz="2500" dirty="0">
              <a:latin typeface="標楷體" panose="03000509000000000000" pitchFamily="65" charset="-120"/>
              <a:ea typeface="標楷體" panose="03000509000000000000" pitchFamily="65" charset="-120"/>
            </a:endParaRPr>
          </a:p>
          <a:p>
            <a:pPr algn="just"/>
            <a:r>
              <a:rPr lang="zh-TW" altLang="en-US" sz="2800" dirty="0">
                <a:latin typeface="標楷體" panose="03000509000000000000" pitchFamily="65" charset="-120"/>
                <a:ea typeface="標楷體" panose="03000509000000000000" pitchFamily="65" charset="-120"/>
              </a:rPr>
              <a:t>基本資料表附表三</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最近三年度及截至申報時向關係人取得或處分不動產之相關資料</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其中向關係人取得不動產之</a:t>
            </a:r>
            <a:r>
              <a:rPr lang="zh-TW" altLang="en-US" sz="2800" dirty="0">
                <a:latin typeface="標楷體"/>
                <a:ea typeface="標楷體"/>
              </a:rPr>
              <a:t>「</a:t>
            </a:r>
            <a:r>
              <a:rPr lang="zh-TW" altLang="en-US" sz="2800" dirty="0">
                <a:latin typeface="標楷體" panose="03000509000000000000" pitchFamily="65" charset="-120"/>
                <a:ea typeface="標楷體" panose="03000509000000000000" pitchFamily="65" charset="-120"/>
              </a:rPr>
              <a:t>評估結果</a:t>
            </a:r>
            <a:r>
              <a:rPr lang="zh-TW" altLang="en-US" sz="2800" dirty="0">
                <a:latin typeface="標楷體"/>
                <a:ea typeface="標楷體"/>
              </a:rPr>
              <a:t>」一欄 </a:t>
            </a:r>
            <a:r>
              <a:rPr lang="zh-TW" altLang="en-US" sz="2800" dirty="0">
                <a:latin typeface="標楷體" panose="03000509000000000000" pitchFamily="65" charset="-120"/>
                <a:ea typeface="標楷體" panose="03000509000000000000" pitchFamily="65" charset="-120"/>
              </a:rPr>
              <a:t>，應填寫依取處第</a:t>
            </a:r>
            <a:r>
              <a:rPr lang="en-US" altLang="zh-TW" sz="2800" dirty="0">
                <a:latin typeface="標楷體" panose="03000509000000000000" pitchFamily="65" charset="-120"/>
                <a:ea typeface="標楷體" panose="03000509000000000000" pitchFamily="65" charset="-120"/>
              </a:rPr>
              <a:t>16</a:t>
            </a:r>
            <a:r>
              <a:rPr lang="zh-TW" altLang="en-US" sz="2800" dirty="0">
                <a:latin typeface="標楷體" panose="03000509000000000000" pitchFamily="65" charset="-120"/>
                <a:ea typeface="標楷體" panose="03000509000000000000" pitchFamily="65" charset="-120"/>
              </a:rPr>
              <a:t>條及第</a:t>
            </a:r>
            <a:r>
              <a:rPr lang="en-US" altLang="zh-TW" sz="2800" dirty="0">
                <a:latin typeface="標楷體" panose="03000509000000000000" pitchFamily="65" charset="-120"/>
                <a:ea typeface="標楷體" panose="03000509000000000000" pitchFamily="65" charset="-120"/>
              </a:rPr>
              <a:t>17</a:t>
            </a:r>
            <a:r>
              <a:rPr lang="zh-TW" altLang="en-US" sz="2800" dirty="0">
                <a:latin typeface="標楷體" panose="03000509000000000000" pitchFamily="65" charset="-120"/>
                <a:ea typeface="標楷體" panose="03000509000000000000" pitchFamily="65" charset="-120"/>
              </a:rPr>
              <a:t>條之評估說明，若其評估結果均較交易價格為低者，</a:t>
            </a:r>
            <a:r>
              <a:rPr lang="zh-TW" altLang="en-US" sz="2800" b="1" dirty="0">
                <a:solidFill>
                  <a:srgbClr val="C00000"/>
                </a:solidFill>
                <a:latin typeface="標楷體" panose="03000509000000000000" pitchFamily="65" charset="-120"/>
                <a:ea typeface="標楷體" panose="03000509000000000000" pitchFamily="65" charset="-120"/>
              </a:rPr>
              <a:t>應依取處第</a:t>
            </a:r>
            <a:r>
              <a:rPr lang="en-US" altLang="zh-TW" sz="2800" b="1" dirty="0">
                <a:solidFill>
                  <a:srgbClr val="C00000"/>
                </a:solidFill>
                <a:latin typeface="標楷體" panose="03000509000000000000" pitchFamily="65" charset="-120"/>
                <a:ea typeface="標楷體" panose="03000509000000000000" pitchFamily="65" charset="-120"/>
              </a:rPr>
              <a:t>18</a:t>
            </a:r>
            <a:r>
              <a:rPr lang="zh-TW" altLang="en-US" sz="2800" b="1" dirty="0">
                <a:solidFill>
                  <a:srgbClr val="C00000"/>
                </a:solidFill>
                <a:latin typeface="標楷體" panose="03000509000000000000" pitchFamily="65" charset="-120"/>
                <a:ea typeface="標楷體" panose="03000509000000000000" pitchFamily="65" charset="-120"/>
              </a:rPr>
              <a:t>條規定提列特別盈餘公積</a:t>
            </a:r>
            <a:r>
              <a:rPr lang="zh-TW" altLang="en-US" sz="2800" b="1" dirty="0">
                <a:solidFill>
                  <a:srgbClr val="C00000"/>
                </a:solidFill>
                <a:latin typeface="標楷體"/>
                <a:ea typeface="標楷體"/>
              </a:rPr>
              <a:t>「</a:t>
            </a:r>
            <a:r>
              <a:rPr lang="zh-TW" altLang="en-US" sz="2800" b="1" dirty="0">
                <a:solidFill>
                  <a:srgbClr val="C00000"/>
                </a:solidFill>
                <a:latin typeface="標楷體" panose="03000509000000000000" pitchFamily="65" charset="-120"/>
                <a:ea typeface="標楷體" panose="03000509000000000000" pitchFamily="65" charset="-120"/>
              </a:rPr>
              <a:t>後</a:t>
            </a:r>
            <a:r>
              <a:rPr lang="zh-TW" altLang="en-US" sz="2800" b="1" dirty="0">
                <a:solidFill>
                  <a:srgbClr val="C00000"/>
                </a:solidFill>
                <a:latin typeface="標楷體"/>
                <a:ea typeface="標楷體"/>
              </a:rPr>
              <a:t>」</a:t>
            </a:r>
            <a:r>
              <a:rPr lang="zh-TW" altLang="en-US" sz="2800" b="1"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再向本中心申報補辦公發。            </a:t>
            </a:r>
            <a:endParaRPr lang="en-US" altLang="zh-TW" sz="2800" dirty="0">
              <a:latin typeface="標楷體" panose="03000509000000000000" pitchFamily="65" charset="-120"/>
              <a:ea typeface="標楷體" panose="03000509000000000000" pitchFamily="65" charset="-120"/>
            </a:endParaRPr>
          </a:p>
          <a:p>
            <a:endParaRPr lang="zh-TW" altLang="en-US" dirty="0">
              <a:latin typeface="標楷體" panose="03000509000000000000" pitchFamily="65" charset="-12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06EE5EDE-C18E-4138-8C64-2BF88BC126A4}"/>
              </a:ext>
            </a:extLst>
          </p:cNvPr>
          <p:cNvSpPr>
            <a:spLocks noGrp="1"/>
          </p:cNvSpPr>
          <p:nvPr>
            <p:ph type="sldNum" sz="quarter" idx="12"/>
          </p:nvPr>
        </p:nvSpPr>
        <p:spPr/>
        <p:txBody>
          <a:bodyPr/>
          <a:lstStyle/>
          <a:p>
            <a:pPr>
              <a:defRPr/>
            </a:pPr>
            <a:fld id="{DA843CCF-395D-4592-A44F-E0B2C97BB9F6}" type="slidenum">
              <a:rPr lang="en-US" altLang="zh-TW" smtClean="0"/>
              <a:pPr>
                <a:defRPr/>
              </a:pPr>
              <a:t>17</a:t>
            </a:fld>
            <a:endParaRPr lang="en-US" altLang="zh-TW"/>
          </a:p>
        </p:txBody>
      </p:sp>
    </p:spTree>
    <p:extLst>
      <p:ext uri="{BB962C8B-B14F-4D97-AF65-F5344CB8AC3E}">
        <p14:creationId xmlns:p14="http://schemas.microsoft.com/office/powerpoint/2010/main" val="1396818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8BDB3C1-A65B-475B-B2BA-DEF38A9C6354}"/>
              </a:ext>
            </a:extLst>
          </p:cNvPr>
          <p:cNvSpPr>
            <a:spLocks noGrp="1"/>
          </p:cNvSpPr>
          <p:nvPr>
            <p:ph type="title"/>
          </p:nvPr>
        </p:nvSpPr>
        <p:spPr>
          <a:xfrm>
            <a:off x="617394" y="191860"/>
            <a:ext cx="8124825" cy="805086"/>
          </a:xfrm>
        </p:spPr>
        <p:txBody>
          <a:bodyPr/>
          <a:lstStyle/>
          <a:p>
            <a:pPr>
              <a:defRPr/>
            </a:pPr>
            <a:r>
              <a:rPr lang="zh-TW" altLang="en-US" sz="3600" b="1" dirty="0">
                <a:solidFill>
                  <a:srgbClr val="C00000"/>
                </a:solidFill>
                <a:latin typeface="標楷體" panose="03000509000000000000" pitchFamily="65" charset="-120"/>
                <a:ea typeface="標楷體" panose="03000509000000000000" pitchFamily="65" charset="-120"/>
              </a:rPr>
              <a:t>申請補辦公發應注意事項</a:t>
            </a:r>
            <a:r>
              <a:rPr lang="en-US" altLang="zh-TW" sz="3600" b="1" dirty="0">
                <a:solidFill>
                  <a:srgbClr val="C00000"/>
                </a:solidFill>
                <a:latin typeface="標楷體" panose="03000509000000000000" pitchFamily="65" charset="-120"/>
                <a:ea typeface="標楷體" panose="03000509000000000000" pitchFamily="65" charset="-120"/>
              </a:rPr>
              <a:t>(</a:t>
            </a:r>
            <a:r>
              <a:rPr lang="zh-TW" altLang="en-US" sz="3600" b="1" dirty="0">
                <a:solidFill>
                  <a:srgbClr val="C00000"/>
                </a:solidFill>
                <a:latin typeface="標楷體" panose="03000509000000000000" pitchFamily="65" charset="-120"/>
                <a:ea typeface="標楷體" panose="03000509000000000000" pitchFamily="65" charset="-120"/>
              </a:rPr>
              <a:t>續</a:t>
            </a:r>
            <a:r>
              <a:rPr lang="en-US" altLang="zh-TW" sz="3600" b="1" dirty="0">
                <a:solidFill>
                  <a:srgbClr val="C00000"/>
                </a:solidFill>
                <a:latin typeface="標楷體" panose="03000509000000000000" pitchFamily="65" charset="-120"/>
                <a:ea typeface="標楷體" panose="03000509000000000000" pitchFamily="65" charset="-120"/>
              </a:rPr>
              <a:t>)</a:t>
            </a:r>
            <a:endParaRPr lang="zh-TW" altLang="en-US" sz="3600" b="1" dirty="0">
              <a:solidFill>
                <a:srgbClr val="C00000"/>
              </a:solidFill>
              <a:latin typeface="標楷體" panose="03000509000000000000" pitchFamily="65" charset="-120"/>
              <a:ea typeface="標楷體" panose="03000509000000000000" pitchFamily="65" charset="-120"/>
            </a:endParaRPr>
          </a:p>
        </p:txBody>
      </p:sp>
      <p:sp>
        <p:nvSpPr>
          <p:cNvPr id="8196" name="內容版面配置區 2">
            <a:extLst>
              <a:ext uri="{FF2B5EF4-FFF2-40B4-BE49-F238E27FC236}">
                <a16:creationId xmlns:a16="http://schemas.microsoft.com/office/drawing/2014/main" id="{C33A12B0-8CB4-45BA-9CFD-A985751C3DA5}"/>
              </a:ext>
            </a:extLst>
          </p:cNvPr>
          <p:cNvSpPr>
            <a:spLocks noGrp="1"/>
          </p:cNvSpPr>
          <p:nvPr>
            <p:ph idx="1"/>
          </p:nvPr>
        </p:nvSpPr>
        <p:spPr>
          <a:xfrm>
            <a:off x="704528" y="1227138"/>
            <a:ext cx="8874447" cy="4800600"/>
          </a:xfrm>
        </p:spPr>
        <p:txBody>
          <a:bodyPr/>
          <a:lstStyle/>
          <a:p>
            <a:pPr>
              <a:buClrTx/>
            </a:pPr>
            <a:r>
              <a:rPr lang="zh-TW" altLang="zh-TW" sz="2800" dirty="0">
                <a:latin typeface="標楷體" panose="03000509000000000000" pitchFamily="65" charset="-120"/>
                <a:ea typeface="標楷體" panose="03000509000000000000" pitchFamily="65" charset="-120"/>
              </a:rPr>
              <a:t>會計師</a:t>
            </a:r>
            <a:r>
              <a:rPr lang="zh-TW" altLang="en-US" sz="2800" dirty="0">
                <a:latin typeface="標楷體" panose="03000509000000000000" pitchFamily="65" charset="-120"/>
                <a:ea typeface="標楷體" panose="03000509000000000000" pitchFamily="65" charset="-120"/>
              </a:rPr>
              <a:t>申報補辦公發所出具</a:t>
            </a:r>
            <a:r>
              <a:rPr lang="zh-TW" altLang="zh-TW" sz="2800" dirty="0">
                <a:latin typeface="標楷體" panose="03000509000000000000" pitchFamily="65" charset="-120"/>
                <a:ea typeface="標楷體" panose="03000509000000000000" pitchFamily="65" charset="-120"/>
              </a:rPr>
              <a:t>之案件彙總意見</a:t>
            </a:r>
            <a:r>
              <a:rPr lang="zh-TW" altLang="en-US" sz="2800" dirty="0">
                <a:latin typeface="標楷體" panose="03000509000000000000" pitchFamily="65" charset="-120"/>
                <a:ea typeface="標楷體" panose="03000509000000000000" pitchFamily="65" charset="-120"/>
              </a:rPr>
              <a:t>，若</a:t>
            </a:r>
            <a:r>
              <a:rPr lang="zh-TW" altLang="zh-TW" sz="2800" dirty="0">
                <a:latin typeface="標楷體" panose="03000509000000000000" pitchFamily="65" charset="-120"/>
                <a:ea typeface="標楷體" panose="03000509000000000000" pitchFamily="65" charset="-120"/>
              </a:rPr>
              <a:t>有</a:t>
            </a:r>
            <a:r>
              <a:rPr lang="zh-TW" altLang="zh-TW" sz="2800" b="1" dirty="0">
                <a:solidFill>
                  <a:srgbClr val="C00000"/>
                </a:solidFill>
                <a:latin typeface="標楷體" panose="03000509000000000000" pitchFamily="65" charset="-120"/>
                <a:ea typeface="標楷體" panose="03000509000000000000" pitchFamily="65" charset="-120"/>
              </a:rPr>
              <a:t>普通股及員工認股權</a:t>
            </a:r>
            <a:r>
              <a:rPr lang="zh-TW" altLang="zh-TW" sz="2800" dirty="0">
                <a:solidFill>
                  <a:srgbClr val="C00000"/>
                </a:solidFill>
                <a:latin typeface="標楷體" panose="03000509000000000000" pitchFamily="65" charset="-120"/>
                <a:ea typeface="標楷體" panose="03000509000000000000" pitchFamily="65" charset="-120"/>
              </a:rPr>
              <a:t>併同補辦公開發行</a:t>
            </a:r>
            <a:r>
              <a:rPr lang="zh-TW" altLang="zh-TW" sz="2800" dirty="0">
                <a:latin typeface="標楷體" panose="03000509000000000000" pitchFamily="65" charset="-120"/>
                <a:ea typeface="標楷體" panose="03000509000000000000" pitchFamily="65" charset="-120"/>
              </a:rPr>
              <a:t>者，會計師複核彙總意見應載明普通股及員工認股權股數，列示方式如下</a:t>
            </a:r>
            <a:r>
              <a:rPr lang="en-US" altLang="zh-TW" sz="2800" dirty="0">
                <a:latin typeface="標楷體" panose="03000509000000000000" pitchFamily="65" charset="-120"/>
                <a:ea typeface="標楷體" panose="03000509000000000000" pitchFamily="65" charset="-120"/>
              </a:rPr>
              <a:t>:</a:t>
            </a:r>
            <a:r>
              <a:rPr lang="en-US" altLang="zh-TW" b="1" dirty="0">
                <a:solidFill>
                  <a:srgbClr val="C00000"/>
                </a:solidFill>
                <a:latin typeface="標楷體" panose="03000509000000000000" pitchFamily="65" charset="-120"/>
                <a:ea typeface="標楷體" panose="03000509000000000000" pitchFamily="65" charset="-120"/>
              </a:rPr>
              <a:t>(</a:t>
            </a:r>
            <a:r>
              <a:rPr lang="zh-TW" altLang="en-US" b="1" dirty="0">
                <a:solidFill>
                  <a:srgbClr val="C00000"/>
                </a:solidFill>
                <a:latin typeface="標楷體" panose="03000509000000000000" pitchFamily="65" charset="-120"/>
                <a:ea typeface="標楷體" panose="03000509000000000000" pitchFamily="65" charset="-120"/>
              </a:rPr>
              <a:t>應列示種類、數量、面額、金額</a:t>
            </a:r>
            <a:r>
              <a:rPr lang="en-US" altLang="zh-TW" b="1" dirty="0">
                <a:solidFill>
                  <a:srgbClr val="C00000"/>
                </a:solidFill>
                <a:latin typeface="標楷體" panose="03000509000000000000" pitchFamily="65" charset="-120"/>
                <a:ea typeface="標楷體" panose="03000509000000000000" pitchFamily="65" charset="-120"/>
              </a:rPr>
              <a:t>)</a:t>
            </a:r>
          </a:p>
          <a:p>
            <a:endParaRPr lang="en-US" altLang="zh-TW" sz="2800" dirty="0"/>
          </a:p>
          <a:p>
            <a:endParaRPr lang="zh-TW" altLang="en-US" dirty="0"/>
          </a:p>
        </p:txBody>
      </p:sp>
      <p:sp>
        <p:nvSpPr>
          <p:cNvPr id="3" name="投影片編號版面配置區 2">
            <a:extLst>
              <a:ext uri="{FF2B5EF4-FFF2-40B4-BE49-F238E27FC236}">
                <a16:creationId xmlns:a16="http://schemas.microsoft.com/office/drawing/2014/main" id="{882F5739-5FD8-40B5-AC63-D798EE6F462B}"/>
              </a:ext>
            </a:extLst>
          </p:cNvPr>
          <p:cNvSpPr>
            <a:spLocks noGrp="1"/>
          </p:cNvSpPr>
          <p:nvPr>
            <p:ph type="sldNum" sz="quarter" idx="12"/>
          </p:nvPr>
        </p:nvSpPr>
        <p:spPr/>
        <p:txBody>
          <a:bodyPr/>
          <a:lstStyle/>
          <a:p>
            <a:pPr>
              <a:defRPr/>
            </a:pPr>
            <a:fld id="{DA843CCF-395D-4592-A44F-E0B2C97BB9F6}" type="slidenum">
              <a:rPr lang="en-US" altLang="zh-TW" smtClean="0"/>
              <a:pPr>
                <a:defRPr/>
              </a:pPr>
              <a:t>18</a:t>
            </a:fld>
            <a:endParaRPr lang="en-US" altLang="zh-TW"/>
          </a:p>
        </p:txBody>
      </p:sp>
      <p:pic>
        <p:nvPicPr>
          <p:cNvPr id="5" name="圖片 4">
            <a:extLst>
              <a:ext uri="{FF2B5EF4-FFF2-40B4-BE49-F238E27FC236}">
                <a16:creationId xmlns:a16="http://schemas.microsoft.com/office/drawing/2014/main" id="{0A5A470A-067D-4CE5-831E-2036DDB1A0E5}"/>
              </a:ext>
            </a:extLst>
          </p:cNvPr>
          <p:cNvPicPr>
            <a:picLocks noChangeAspect="1"/>
          </p:cNvPicPr>
          <p:nvPr/>
        </p:nvPicPr>
        <p:blipFill>
          <a:blip r:embed="rId2"/>
          <a:stretch>
            <a:fillRect/>
          </a:stretch>
        </p:blipFill>
        <p:spPr>
          <a:xfrm>
            <a:off x="1064568" y="2994000"/>
            <a:ext cx="7920000" cy="3191256"/>
          </a:xfrm>
          <a:prstGeom prst="rect">
            <a:avLst/>
          </a:prstGeom>
        </p:spPr>
      </p:pic>
      <p:cxnSp>
        <p:nvCxnSpPr>
          <p:cNvPr id="6" name="直線接點 5">
            <a:extLst>
              <a:ext uri="{FF2B5EF4-FFF2-40B4-BE49-F238E27FC236}">
                <a16:creationId xmlns:a16="http://schemas.microsoft.com/office/drawing/2014/main" id="{DC869025-FF0C-4FA0-A6CD-A33CE1052C1C}"/>
              </a:ext>
            </a:extLst>
          </p:cNvPr>
          <p:cNvCxnSpPr>
            <a:cxnSpLocks/>
          </p:cNvCxnSpPr>
          <p:nvPr/>
        </p:nvCxnSpPr>
        <p:spPr>
          <a:xfrm>
            <a:off x="1280592" y="4653136"/>
            <a:ext cx="7582408" cy="7200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直線接點 7">
            <a:extLst>
              <a:ext uri="{FF2B5EF4-FFF2-40B4-BE49-F238E27FC236}">
                <a16:creationId xmlns:a16="http://schemas.microsoft.com/office/drawing/2014/main" id="{62AA5CC9-9156-4635-B87C-3305BDAD4056}"/>
              </a:ext>
            </a:extLst>
          </p:cNvPr>
          <p:cNvCxnSpPr>
            <a:cxnSpLocks/>
          </p:cNvCxnSpPr>
          <p:nvPr/>
        </p:nvCxnSpPr>
        <p:spPr>
          <a:xfrm>
            <a:off x="1280592" y="5040179"/>
            <a:ext cx="7560840" cy="2033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9955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B3DCCEE-5F1B-4191-8288-655689482EE8}"/>
              </a:ext>
            </a:extLst>
          </p:cNvPr>
          <p:cNvSpPr>
            <a:spLocks noGrp="1"/>
          </p:cNvSpPr>
          <p:nvPr>
            <p:ph type="title"/>
          </p:nvPr>
        </p:nvSpPr>
        <p:spPr>
          <a:xfrm>
            <a:off x="250540" y="1383562"/>
            <a:ext cx="9404920" cy="971674"/>
          </a:xfrm>
        </p:spPr>
        <p:txBody>
          <a:bodyPr>
            <a:normAutofit fontScale="90000"/>
          </a:bodyPr>
          <a:lstStyle/>
          <a:p>
            <a:pPr marL="457200" indent="-457200">
              <a:lnSpc>
                <a:spcPct val="90000"/>
              </a:lnSpc>
              <a:spcBef>
                <a:spcPts val="600"/>
              </a:spcBef>
              <a:buClr>
                <a:schemeClr val="accent1"/>
              </a:buClr>
              <a:buSzPct val="76000"/>
              <a:buFont typeface="Wingdings" panose="05000000000000000000" pitchFamily="2" charset="2"/>
              <a:buChar char="Ø"/>
            </a:pPr>
            <a:r>
              <a:rPr lang="zh-TW" altLang="en-US" sz="2800" dirty="0">
                <a:solidFill>
                  <a:schemeClr val="tx1"/>
                </a:solidFill>
                <a:latin typeface="標楷體" panose="03000509000000000000" pitchFamily="65" charset="-120"/>
                <a:ea typeface="標楷體" panose="03000509000000000000" pitchFamily="65" charset="-120"/>
                <a:cs typeface="+mn-cs"/>
              </a:rPr>
              <a:t>會計師應依最新版</a:t>
            </a:r>
            <a:r>
              <a:rPr lang="en-US" altLang="zh-TW" sz="2800" dirty="0">
                <a:solidFill>
                  <a:schemeClr val="tx1"/>
                </a:solidFill>
                <a:latin typeface="標楷體" panose="03000509000000000000" pitchFamily="65" charset="-120"/>
                <a:ea typeface="標楷體" panose="03000509000000000000" pitchFamily="65" charset="-120"/>
                <a:cs typeface="+mn-cs"/>
              </a:rPr>
              <a:t>(</a:t>
            </a:r>
            <a:r>
              <a:rPr lang="en-US" altLang="zh-TW" sz="2800" dirty="0">
                <a:solidFill>
                  <a:schemeClr val="tx1"/>
                </a:solidFill>
                <a:latin typeface="標楷體" panose="03000509000000000000" pitchFamily="65" charset="-120"/>
                <a:cs typeface="+mn-cs"/>
              </a:rPr>
              <a:t>111</a:t>
            </a:r>
            <a:r>
              <a:rPr lang="zh-TW" altLang="en-US" sz="2800" dirty="0">
                <a:solidFill>
                  <a:schemeClr val="tx1"/>
                </a:solidFill>
                <a:latin typeface="標楷體" panose="03000509000000000000" pitchFamily="65" charset="-120"/>
                <a:cs typeface="+mn-cs"/>
              </a:rPr>
              <a:t>年</a:t>
            </a:r>
            <a:r>
              <a:rPr lang="en-US" altLang="zh-TW" sz="2800" dirty="0">
                <a:solidFill>
                  <a:schemeClr val="tx1"/>
                </a:solidFill>
                <a:latin typeface="標楷體" panose="03000509000000000000" pitchFamily="65" charset="-120"/>
                <a:cs typeface="+mn-cs"/>
              </a:rPr>
              <a:t>12</a:t>
            </a:r>
            <a:r>
              <a:rPr lang="zh-TW" altLang="en-US" sz="2800" dirty="0">
                <a:solidFill>
                  <a:schemeClr val="tx1"/>
                </a:solidFill>
                <a:latin typeface="標楷體" panose="03000509000000000000" pitchFamily="65" charset="-120"/>
                <a:cs typeface="+mn-cs"/>
              </a:rPr>
              <a:t>月</a:t>
            </a:r>
            <a:r>
              <a:rPr lang="en-US" altLang="zh-TW" sz="2800" dirty="0">
                <a:solidFill>
                  <a:schemeClr val="tx1"/>
                </a:solidFill>
                <a:latin typeface="標楷體" panose="03000509000000000000" pitchFamily="65" charset="-120"/>
                <a:cs typeface="+mn-cs"/>
              </a:rPr>
              <a:t>15</a:t>
            </a:r>
            <a:r>
              <a:rPr lang="zh-TW" altLang="en-US" sz="2800" dirty="0">
                <a:solidFill>
                  <a:schemeClr val="tx1"/>
                </a:solidFill>
                <a:latin typeface="標楷體" panose="03000509000000000000" pitchFamily="65" charset="-120"/>
                <a:cs typeface="+mn-cs"/>
              </a:rPr>
              <a:t>日修訂</a:t>
            </a:r>
            <a:r>
              <a:rPr lang="en-US" altLang="zh-TW" sz="2800" dirty="0">
                <a:solidFill>
                  <a:schemeClr val="tx1"/>
                </a:solidFill>
                <a:latin typeface="標楷體" panose="03000509000000000000" pitchFamily="65" charset="-120"/>
                <a:cs typeface="+mn-cs"/>
              </a:rPr>
              <a:t>)</a:t>
            </a:r>
            <a:r>
              <a:rPr lang="zh-TW" altLang="zh-TW" sz="2800" dirty="0">
                <a:solidFill>
                  <a:schemeClr val="tx1"/>
                </a:solidFill>
                <a:latin typeface="標楷體" panose="03000509000000000000" pitchFamily="65" charset="-120"/>
                <a:ea typeface="標楷體" panose="03000509000000000000" pitchFamily="65" charset="-120"/>
                <a:cs typeface="+mn-cs"/>
              </a:rPr>
              <a:t>「</a:t>
            </a:r>
            <a:r>
              <a:rPr lang="zh-TW" altLang="en-US" sz="2800" dirty="0">
                <a:solidFill>
                  <a:schemeClr val="tx1"/>
                </a:solidFill>
                <a:latin typeface="標楷體" panose="03000509000000000000" pitchFamily="65" charset="-120"/>
                <a:cs typeface="+mn-cs"/>
              </a:rPr>
              <a:t>公開發行公司建立內部控制制度處理準則</a:t>
            </a:r>
            <a:r>
              <a:rPr lang="zh-TW" altLang="zh-TW" sz="2800" dirty="0">
                <a:solidFill>
                  <a:schemeClr val="tx1"/>
                </a:solidFill>
                <a:latin typeface="標楷體" panose="03000509000000000000" pitchFamily="65" charset="-120"/>
                <a:ea typeface="標楷體" panose="03000509000000000000" pitchFamily="65" charset="-120"/>
                <a:cs typeface="+mn-cs"/>
              </a:rPr>
              <a:t>」</a:t>
            </a:r>
            <a:r>
              <a:rPr lang="zh-TW" altLang="en-US" sz="2800" dirty="0">
                <a:solidFill>
                  <a:schemeClr val="tx1"/>
                </a:solidFill>
                <a:latin typeface="標楷體" panose="03000509000000000000" pitchFamily="65" charset="-120"/>
                <a:ea typeface="標楷體" panose="03000509000000000000" pitchFamily="65" charset="-120"/>
                <a:cs typeface="+mn-cs"/>
              </a:rPr>
              <a:t>規定及問答集範例出具</a:t>
            </a:r>
            <a:r>
              <a:rPr lang="zh-TW" altLang="en-US" sz="2800" dirty="0">
                <a:solidFill>
                  <a:schemeClr val="tx1"/>
                </a:solidFill>
                <a:latin typeface="標楷體" panose="03000509000000000000" pitchFamily="65" charset="-120"/>
                <a:cs typeface="+mn-cs"/>
              </a:rPr>
              <a:t>公司內部控制制度審查確信報告</a:t>
            </a:r>
            <a:br>
              <a:rPr lang="en-US" altLang="zh-TW" sz="2800" dirty="0">
                <a:solidFill>
                  <a:schemeClr val="tx1"/>
                </a:solidFill>
                <a:latin typeface="標楷體" panose="03000509000000000000" pitchFamily="65" charset="-120"/>
                <a:cs typeface="+mn-cs"/>
              </a:rPr>
            </a:br>
            <a:r>
              <a:rPr lang="zh-TW" altLang="en-US" sz="2000" dirty="0">
                <a:solidFill>
                  <a:schemeClr val="tx1"/>
                </a:solidFill>
                <a:latin typeface="標楷體" panose="03000509000000000000" pitchFamily="65" charset="-120"/>
                <a:cs typeface="+mn-cs"/>
              </a:rPr>
              <a:t>連結：</a:t>
            </a:r>
            <a:r>
              <a:rPr lang="en-US" altLang="zh-TW" sz="2000" dirty="0">
                <a:solidFill>
                  <a:srgbClr val="0000FF"/>
                </a:solidFill>
                <a:latin typeface="標楷體" panose="03000509000000000000" pitchFamily="65" charset="-120"/>
                <a:cs typeface="+mn-cs"/>
                <a:hlinkClick r:id="rId2">
                  <a:extLst>
                    <a:ext uri="{A12FA001-AC4F-418D-AE19-62706E023703}">
                      <ahyp:hlinkClr xmlns:ahyp="http://schemas.microsoft.com/office/drawing/2018/hyperlinkcolor" val="tx"/>
                    </a:ext>
                  </a:extLst>
                </a:hlinkClick>
              </a:rPr>
              <a:t>https://www.sfb.gov.tw/ch/home.jsp?id=870&amp;parentpath=0,6,858</a:t>
            </a:r>
            <a:r>
              <a:rPr lang="zh-TW" altLang="en-US" sz="2000" dirty="0">
                <a:solidFill>
                  <a:srgbClr val="0000FF"/>
                </a:solidFill>
                <a:latin typeface="標楷體" panose="03000509000000000000" pitchFamily="65" charset="-120"/>
                <a:cs typeface="+mn-cs"/>
              </a:rPr>
              <a:t> </a:t>
            </a:r>
            <a:endParaRPr lang="en-US" altLang="zh-TW" sz="2000" dirty="0">
              <a:solidFill>
                <a:srgbClr val="0000FF"/>
              </a:solidFill>
              <a:latin typeface="標楷體" panose="03000509000000000000" pitchFamily="65" charset="-120"/>
              <a:ea typeface="標楷體" panose="03000509000000000000" pitchFamily="65" charset="-120"/>
              <a:cs typeface="+mn-cs"/>
            </a:endParaRPr>
          </a:p>
        </p:txBody>
      </p:sp>
      <p:sp>
        <p:nvSpPr>
          <p:cNvPr id="4" name="投影片編號版面配置區 3">
            <a:extLst>
              <a:ext uri="{FF2B5EF4-FFF2-40B4-BE49-F238E27FC236}">
                <a16:creationId xmlns:a16="http://schemas.microsoft.com/office/drawing/2014/main" id="{854DBF24-D09D-4A5B-B137-E4C5100B5CCE}"/>
              </a:ext>
            </a:extLst>
          </p:cNvPr>
          <p:cNvSpPr>
            <a:spLocks noGrp="1"/>
          </p:cNvSpPr>
          <p:nvPr>
            <p:ph type="sldNum" sz="quarter" idx="12"/>
          </p:nvPr>
        </p:nvSpPr>
        <p:spPr/>
        <p:txBody>
          <a:bodyPr/>
          <a:lstStyle/>
          <a:p>
            <a:pPr>
              <a:defRPr/>
            </a:pPr>
            <a:fld id="{165A6904-F189-48F0-AEAC-1F7F2D961567}" type="slidenum">
              <a:rPr lang="en-US" altLang="zh-TW" smtClean="0"/>
              <a:pPr>
                <a:defRPr/>
              </a:pPr>
              <a:t>19</a:t>
            </a:fld>
            <a:endParaRPr lang="en-US" altLang="zh-TW" dirty="0"/>
          </a:p>
        </p:txBody>
      </p:sp>
      <p:sp>
        <p:nvSpPr>
          <p:cNvPr id="6" name="標題 1">
            <a:extLst>
              <a:ext uri="{FF2B5EF4-FFF2-40B4-BE49-F238E27FC236}">
                <a16:creationId xmlns:a16="http://schemas.microsoft.com/office/drawing/2014/main" id="{C6840D8C-5F76-4EC7-8E1B-326E4EE878C3}"/>
              </a:ext>
            </a:extLst>
          </p:cNvPr>
          <p:cNvSpPr txBox="1">
            <a:spLocks/>
          </p:cNvSpPr>
          <p:nvPr/>
        </p:nvSpPr>
        <p:spPr>
          <a:xfrm>
            <a:off x="617394" y="191860"/>
            <a:ext cx="8124825" cy="805086"/>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fontAlgn="auto">
              <a:spcAft>
                <a:spcPts val="0"/>
              </a:spcAft>
              <a:defRPr/>
            </a:pPr>
            <a:r>
              <a:rPr lang="zh-TW" altLang="en-US" sz="3600" b="1" dirty="0">
                <a:solidFill>
                  <a:srgbClr val="C00000"/>
                </a:solidFill>
                <a:latin typeface="標楷體" panose="03000509000000000000" pitchFamily="65" charset="-120"/>
                <a:ea typeface="標楷體" panose="03000509000000000000" pitchFamily="65" charset="-120"/>
              </a:rPr>
              <a:t>申請補辦公發應注意事項</a:t>
            </a:r>
            <a:r>
              <a:rPr lang="en-US" altLang="zh-TW" sz="3600" b="1" dirty="0">
                <a:solidFill>
                  <a:srgbClr val="C00000"/>
                </a:solidFill>
                <a:latin typeface="標楷體" panose="03000509000000000000" pitchFamily="65" charset="-120"/>
                <a:ea typeface="標楷體" panose="03000509000000000000" pitchFamily="65" charset="-120"/>
              </a:rPr>
              <a:t>(</a:t>
            </a:r>
            <a:r>
              <a:rPr lang="zh-TW" altLang="en-US" sz="3600" b="1" dirty="0">
                <a:solidFill>
                  <a:srgbClr val="C00000"/>
                </a:solidFill>
                <a:latin typeface="標楷體" panose="03000509000000000000" pitchFamily="65" charset="-120"/>
                <a:ea typeface="標楷體" panose="03000509000000000000" pitchFamily="65" charset="-120"/>
              </a:rPr>
              <a:t>續</a:t>
            </a:r>
            <a:r>
              <a:rPr lang="en-US" altLang="zh-TW" sz="3600" b="1" dirty="0">
                <a:solidFill>
                  <a:srgbClr val="C00000"/>
                </a:solidFill>
                <a:latin typeface="標楷體" panose="03000509000000000000" pitchFamily="65" charset="-120"/>
                <a:ea typeface="標楷體" panose="03000509000000000000" pitchFamily="65" charset="-120"/>
              </a:rPr>
              <a:t>)</a:t>
            </a:r>
            <a:endParaRPr lang="zh-TW" altLang="en-US" sz="3600" b="1" dirty="0">
              <a:solidFill>
                <a:srgbClr val="C00000"/>
              </a:solidFill>
              <a:latin typeface="標楷體" panose="03000509000000000000" pitchFamily="65" charset="-120"/>
              <a:ea typeface="標楷體" panose="03000509000000000000" pitchFamily="65" charset="-120"/>
            </a:endParaRPr>
          </a:p>
        </p:txBody>
      </p:sp>
      <p:pic>
        <p:nvPicPr>
          <p:cNvPr id="3" name="圖片 2">
            <a:extLst>
              <a:ext uri="{FF2B5EF4-FFF2-40B4-BE49-F238E27FC236}">
                <a16:creationId xmlns:a16="http://schemas.microsoft.com/office/drawing/2014/main" id="{757BDCBD-B4CB-4802-9DCF-4899C05DA9AC}"/>
              </a:ext>
            </a:extLst>
          </p:cNvPr>
          <p:cNvPicPr>
            <a:picLocks noChangeAspect="1"/>
          </p:cNvPicPr>
          <p:nvPr/>
        </p:nvPicPr>
        <p:blipFill rotWithShape="1">
          <a:blip r:embed="rId3"/>
          <a:srcRect l="13980" t="16401" r="27868" b="7355"/>
          <a:stretch/>
        </p:blipFill>
        <p:spPr>
          <a:xfrm>
            <a:off x="2072680" y="2417668"/>
            <a:ext cx="5960282" cy="4395708"/>
          </a:xfrm>
          <a:prstGeom prst="rect">
            <a:avLst/>
          </a:prstGeom>
        </p:spPr>
      </p:pic>
    </p:spTree>
    <p:extLst>
      <p:ext uri="{BB962C8B-B14F-4D97-AF65-F5344CB8AC3E}">
        <p14:creationId xmlns:p14="http://schemas.microsoft.com/office/powerpoint/2010/main" val="2636136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6506" y="116632"/>
            <a:ext cx="8915400" cy="864096"/>
          </a:xfrm>
        </p:spPr>
        <p:txBody>
          <a:bodyPr>
            <a:normAutofit/>
          </a:bodyPr>
          <a:lstStyle/>
          <a:p>
            <a:r>
              <a:rPr lang="zh-TW" altLang="en-US" b="1" dirty="0">
                <a:solidFill>
                  <a:srgbClr val="C00000"/>
                </a:solidFill>
                <a:latin typeface="標楷體" panose="03000509000000000000" pitchFamily="65" charset="-120"/>
                <a:ea typeface="標楷體" panose="03000509000000000000" pitchFamily="65" charset="-120"/>
              </a:rPr>
              <a:t>受託辦理行政委託案件</a:t>
            </a:r>
          </a:p>
        </p:txBody>
      </p:sp>
      <p:sp>
        <p:nvSpPr>
          <p:cNvPr id="3" name="內容版面配置區 2"/>
          <p:cNvSpPr>
            <a:spLocks noGrp="1"/>
          </p:cNvSpPr>
          <p:nvPr>
            <p:ph sz="quarter" idx="1"/>
          </p:nvPr>
        </p:nvSpPr>
        <p:spPr>
          <a:xfrm>
            <a:off x="662523" y="980728"/>
            <a:ext cx="8915400" cy="5472608"/>
          </a:xfrm>
        </p:spPr>
        <p:txBody>
          <a:bodyPr>
            <a:noAutofit/>
          </a:bodyPr>
          <a:lstStyle/>
          <a:p>
            <a:r>
              <a:rPr lang="zh-TW" altLang="en-US" sz="2300" b="1" dirty="0">
                <a:solidFill>
                  <a:srgbClr val="0000FF"/>
                </a:solidFill>
                <a:latin typeface="標楷體" panose="03000509000000000000" pitchFamily="65" charset="-120"/>
                <a:ea typeface="標楷體" panose="03000509000000000000" pitchFamily="65" charset="-120"/>
              </a:rPr>
              <a:t>開始日期</a:t>
            </a:r>
            <a:r>
              <a:rPr lang="zh-TW" altLang="en-US" sz="2300" dirty="0">
                <a:latin typeface="標楷體" panose="03000509000000000000" pitchFamily="65" charset="-120"/>
                <a:ea typeface="標楷體" panose="03000509000000000000" pitchFamily="65" charset="-120"/>
              </a:rPr>
              <a:t>：</a:t>
            </a:r>
            <a:r>
              <a:rPr lang="en-US" altLang="zh-TW" sz="2300" dirty="0">
                <a:latin typeface="標楷體" panose="03000509000000000000" pitchFamily="65" charset="-120"/>
                <a:ea typeface="標楷體" panose="03000509000000000000" pitchFamily="65" charset="-120"/>
              </a:rPr>
              <a:t>103</a:t>
            </a:r>
            <a:r>
              <a:rPr lang="zh-TW" altLang="en-US" sz="2300" dirty="0">
                <a:latin typeface="標楷體" panose="03000509000000000000" pitchFamily="65" charset="-120"/>
                <a:ea typeface="標楷體" panose="03000509000000000000" pitchFamily="65" charset="-120"/>
              </a:rPr>
              <a:t>年</a:t>
            </a:r>
            <a:r>
              <a:rPr lang="en-US" altLang="zh-TW" sz="2300" dirty="0">
                <a:latin typeface="標楷體" panose="03000509000000000000" pitchFamily="65" charset="-120"/>
                <a:ea typeface="標楷體" panose="03000509000000000000" pitchFamily="65" charset="-120"/>
              </a:rPr>
              <a:t>11</a:t>
            </a:r>
            <a:r>
              <a:rPr lang="zh-TW" altLang="en-US" sz="2300" dirty="0">
                <a:latin typeface="標楷體" panose="03000509000000000000" pitchFamily="65" charset="-120"/>
                <a:ea typeface="標楷體" panose="03000509000000000000" pitchFamily="65" charset="-120"/>
              </a:rPr>
              <a:t>月</a:t>
            </a:r>
            <a:r>
              <a:rPr lang="en-US" altLang="zh-TW" sz="2300" dirty="0">
                <a:latin typeface="標楷體" panose="03000509000000000000" pitchFamily="65" charset="-120"/>
                <a:ea typeface="標楷體" panose="03000509000000000000" pitchFamily="65" charset="-120"/>
              </a:rPr>
              <a:t>1</a:t>
            </a:r>
            <a:r>
              <a:rPr lang="zh-TW" altLang="en-US" sz="2300" dirty="0">
                <a:latin typeface="標楷體" panose="03000509000000000000" pitchFamily="65" charset="-120"/>
                <a:ea typeface="標楷體" panose="03000509000000000000" pitchFamily="65" charset="-120"/>
              </a:rPr>
              <a:t>日</a:t>
            </a:r>
            <a:endParaRPr lang="en-US" altLang="zh-TW" sz="2300" dirty="0">
              <a:latin typeface="標楷體" panose="03000509000000000000" pitchFamily="65" charset="-120"/>
              <a:ea typeface="標楷體" panose="03000509000000000000" pitchFamily="65" charset="-120"/>
            </a:endParaRPr>
          </a:p>
          <a:p>
            <a:r>
              <a:rPr lang="zh-TW" altLang="en-US" sz="2300" b="1" dirty="0">
                <a:solidFill>
                  <a:srgbClr val="0000FF"/>
                </a:solidFill>
                <a:latin typeface="標楷體" panose="03000509000000000000" pitchFamily="65" charset="-120"/>
                <a:ea typeface="標楷體" panose="03000509000000000000" pitchFamily="65" charset="-120"/>
              </a:rPr>
              <a:t>受託範圍</a:t>
            </a:r>
            <a:r>
              <a:rPr lang="zh-TW" altLang="en-US" sz="23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本國及外國發行人首次辦理股票公開發行案件（本國發行人含併同申報之增資發行新股案件）及初次上櫃前現金增資案件。</a:t>
            </a:r>
            <a:endParaRPr lang="en-US" altLang="zh-TW" sz="2000" dirty="0">
              <a:latin typeface="標楷體" panose="03000509000000000000" pitchFamily="65" charset="-120"/>
              <a:ea typeface="標楷體" panose="03000509000000000000" pitchFamily="65" charset="-120"/>
            </a:endParaRPr>
          </a:p>
          <a:p>
            <a:endParaRPr lang="en-US" altLang="zh-TW" sz="2000" dirty="0">
              <a:latin typeface="標楷體" panose="03000509000000000000" pitchFamily="65" charset="-120"/>
              <a:ea typeface="標楷體" panose="03000509000000000000" pitchFamily="65" charset="-120"/>
            </a:endParaRPr>
          </a:p>
          <a:p>
            <a:endParaRPr lang="en-US" altLang="zh-TW" sz="2000" dirty="0">
              <a:latin typeface="標楷體" panose="03000509000000000000" pitchFamily="65" charset="-120"/>
              <a:ea typeface="標楷體" panose="03000509000000000000" pitchFamily="65" charset="-120"/>
            </a:endParaRPr>
          </a:p>
          <a:p>
            <a:endParaRPr lang="en-US" altLang="zh-TW" sz="2000" dirty="0">
              <a:latin typeface="標楷體" panose="03000509000000000000" pitchFamily="65" charset="-120"/>
              <a:ea typeface="標楷體" panose="03000509000000000000" pitchFamily="65" charset="-120"/>
            </a:endParaRPr>
          </a:p>
          <a:p>
            <a:pPr marL="265113" indent="0">
              <a:buNone/>
            </a:pPr>
            <a:r>
              <a:rPr lang="zh-TW" altLang="en-US" sz="2000" dirty="0">
                <a:latin typeface="標楷體" panose="03000509000000000000" pitchFamily="65" charset="-120"/>
                <a:ea typeface="標楷體" panose="03000509000000000000" pitchFamily="65" charset="-120"/>
              </a:rPr>
              <a:t>註：公開發行公司</a:t>
            </a:r>
            <a:r>
              <a:rPr lang="zh-TW" altLang="zh-TW" sz="2000" dirty="0">
                <a:latin typeface="標楷體" panose="03000509000000000000" pitchFamily="65" charset="-120"/>
                <a:ea typeface="標楷體" panose="03000509000000000000" pitchFamily="65" charset="-120"/>
              </a:rPr>
              <a:t>單獨申報</a:t>
            </a:r>
            <a:r>
              <a:rPr lang="zh-TW" altLang="en-US" sz="2000" dirty="0">
                <a:latin typeface="標楷體" panose="03000509000000000000" pitchFamily="65" charset="-120"/>
                <a:ea typeface="標楷體" panose="03000509000000000000" pitchFamily="65" charset="-120"/>
              </a:rPr>
              <a:t>增資案件、</a:t>
            </a:r>
            <a:r>
              <a:rPr lang="zh-TW" altLang="zh-TW" sz="2000" dirty="0">
                <a:latin typeface="標楷體" panose="03000509000000000000" pitchFamily="65" charset="-120"/>
                <a:ea typeface="標楷體" panose="03000509000000000000" pitchFamily="65" charset="-120"/>
              </a:rPr>
              <a:t>自行申請停止公開發行</a:t>
            </a:r>
            <a:r>
              <a:rPr lang="zh-TW" altLang="en-US" sz="2000" dirty="0">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券商及期貨公司之募發案件</a:t>
            </a:r>
            <a:r>
              <a:rPr lang="zh-TW" altLang="en-US" sz="2000" dirty="0">
                <a:latin typeface="標楷體" panose="03000509000000000000" pitchFamily="65" charset="-120"/>
                <a:ea typeface="標楷體" panose="03000509000000000000" pitchFamily="65" charset="-120"/>
              </a:rPr>
              <a:t>皆</a:t>
            </a:r>
            <a:r>
              <a:rPr lang="zh-TW" altLang="zh-TW" sz="2000" dirty="0">
                <a:latin typeface="標楷體" panose="03000509000000000000" pitchFamily="65" charset="-120"/>
                <a:ea typeface="標楷體" panose="03000509000000000000" pitchFamily="65" charset="-120"/>
              </a:rPr>
              <a:t>非</a:t>
            </a:r>
            <a:r>
              <a:rPr lang="zh-TW" altLang="en-US" sz="2000" dirty="0">
                <a:latin typeface="標楷體" panose="03000509000000000000" pitchFamily="65" charset="-120"/>
                <a:ea typeface="標楷體" panose="03000509000000000000" pitchFamily="65" charset="-120"/>
              </a:rPr>
              <a:t>屬</a:t>
            </a:r>
            <a:r>
              <a:rPr lang="zh-TW" altLang="zh-TW" sz="2000" dirty="0">
                <a:latin typeface="標楷體" panose="03000509000000000000" pitchFamily="65" charset="-120"/>
                <a:ea typeface="標楷體" panose="03000509000000000000" pitchFamily="65" charset="-120"/>
              </a:rPr>
              <a:t>本中心受託範圍</a:t>
            </a:r>
            <a:r>
              <a:rPr lang="zh-TW" altLang="en-US" sz="2000" dirty="0">
                <a:latin typeface="標楷體" panose="03000509000000000000" pitchFamily="65" charset="-120"/>
                <a:ea typeface="標楷體" panose="03000509000000000000" pitchFamily="65" charset="-120"/>
              </a:rPr>
              <a:t>。</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相關規定：</a:t>
            </a:r>
            <a:r>
              <a:rPr lang="en-US" altLang="zh-TW" sz="2000" dirty="0">
                <a:latin typeface="標楷體" panose="03000509000000000000" pitchFamily="65" charset="-120"/>
                <a:ea typeface="標楷體" panose="03000509000000000000" pitchFamily="65" charset="-120"/>
              </a:rPr>
              <a:t>103</a:t>
            </a:r>
            <a:r>
              <a:rPr lang="zh-TW" altLang="en-US" sz="2000" dirty="0">
                <a:latin typeface="標楷體" panose="03000509000000000000" pitchFamily="65" charset="-120"/>
                <a:ea typeface="標楷體" panose="03000509000000000000" pitchFamily="65" charset="-120"/>
              </a:rPr>
              <a:t>年</a:t>
            </a:r>
            <a:r>
              <a:rPr lang="en-US" altLang="zh-TW" sz="2000" dirty="0">
                <a:latin typeface="標楷體" panose="03000509000000000000" pitchFamily="65" charset="-120"/>
                <a:ea typeface="標楷體" panose="03000509000000000000" pitchFamily="65" charset="-120"/>
              </a:rPr>
              <a:t>10</a:t>
            </a:r>
            <a:r>
              <a:rPr lang="zh-TW" altLang="en-US" sz="2000" dirty="0">
                <a:latin typeface="標楷體" panose="03000509000000000000" pitchFamily="65" charset="-120"/>
                <a:ea typeface="標楷體" panose="03000509000000000000" pitchFamily="65" charset="-120"/>
              </a:rPr>
              <a:t>月</a:t>
            </a:r>
            <a:r>
              <a:rPr lang="en-US" altLang="zh-TW" sz="2000" dirty="0">
                <a:latin typeface="標楷體" panose="03000509000000000000" pitchFamily="65" charset="-120"/>
                <a:ea typeface="標楷體" panose="03000509000000000000" pitchFamily="65" charset="-120"/>
              </a:rPr>
              <a:t>27</a:t>
            </a:r>
            <a:r>
              <a:rPr lang="zh-TW" altLang="en-US" sz="2000" dirty="0">
                <a:latin typeface="標楷體" panose="03000509000000000000" pitchFamily="65" charset="-120"/>
                <a:ea typeface="標楷體" panose="03000509000000000000" pitchFamily="65" charset="-120"/>
              </a:rPr>
              <a:t>日證櫃審字第</a:t>
            </a:r>
            <a:r>
              <a:rPr lang="en-US" altLang="zh-TW" sz="2000" dirty="0">
                <a:latin typeface="標楷體" panose="03000509000000000000" pitchFamily="65" charset="-120"/>
                <a:ea typeface="標楷體" panose="03000509000000000000" pitchFamily="65" charset="-120"/>
              </a:rPr>
              <a:t>10301016831</a:t>
            </a:r>
            <a:r>
              <a:rPr lang="zh-TW" altLang="en-US" sz="2000" dirty="0">
                <a:latin typeface="標楷體" panose="03000509000000000000" pitchFamily="65" charset="-120"/>
                <a:ea typeface="標楷體" panose="03000509000000000000" pitchFamily="65" charset="-120"/>
              </a:rPr>
              <a:t>號公告之</a:t>
            </a:r>
            <a:r>
              <a:rPr lang="zh-TW" altLang="zh-TW" sz="2000" dirty="0">
                <a:latin typeface="標楷體" panose="03000509000000000000" pitchFamily="65" charset="-120"/>
                <a:ea typeface="標楷體" panose="03000509000000000000" pitchFamily="65" charset="-120"/>
              </a:rPr>
              <a:t>本中心「受託辦理本國及外國發行人募集與發行有價證券申報案件規定」</a:t>
            </a:r>
            <a:r>
              <a:rPr lang="zh-TW" altLang="en-US" sz="2000" dirty="0">
                <a:latin typeface="標楷體" panose="03000509000000000000" pitchFamily="65" charset="-120"/>
                <a:ea typeface="標楷體" panose="03000509000000000000" pitchFamily="65" charset="-120"/>
              </a:rPr>
              <a:t>。</a:t>
            </a:r>
            <a:endParaRPr lang="en-US" altLang="zh-TW" sz="2000" dirty="0">
              <a:latin typeface="標楷體" panose="03000509000000000000" pitchFamily="65" charset="-120"/>
              <a:ea typeface="標楷體" panose="03000509000000000000" pitchFamily="65" charset="-120"/>
            </a:endParaRPr>
          </a:p>
          <a:p>
            <a:r>
              <a:rPr lang="zh-TW" altLang="en-US" sz="2300" dirty="0">
                <a:latin typeface="標楷體" panose="03000509000000000000" pitchFamily="65" charset="-120"/>
                <a:ea typeface="標楷體" panose="03000509000000000000" pitchFamily="65" charset="-120"/>
              </a:rPr>
              <a:t>注意事項：</a:t>
            </a:r>
            <a:endParaRPr lang="en-US" altLang="zh-TW" sz="2300" dirty="0">
              <a:latin typeface="標楷體" panose="03000509000000000000" pitchFamily="65" charset="-120"/>
              <a:ea typeface="標楷體" panose="03000509000000000000" pitchFamily="65" charset="-120"/>
            </a:endParaRPr>
          </a:p>
          <a:p>
            <a:pPr marL="0" indent="0">
              <a:buNone/>
            </a:pPr>
            <a:r>
              <a:rPr lang="en-US" altLang="zh-TW" sz="2300" dirty="0">
                <a:latin typeface="標楷體" panose="03000509000000000000" pitchFamily="65" charset="-120"/>
                <a:ea typeface="標楷體" panose="03000509000000000000" pitchFamily="65" charset="-120"/>
              </a:rPr>
              <a:t>1.</a:t>
            </a:r>
            <a:r>
              <a:rPr lang="zh-TW" altLang="en-US" sz="2300" dirty="0">
                <a:latin typeface="標楷體" panose="03000509000000000000" pitchFamily="65" charset="-120"/>
                <a:ea typeface="標楷體" panose="03000509000000000000" pitchFamily="65" charset="-120"/>
              </a:rPr>
              <a:t>辦理與審查方式悉依募發準則規定</a:t>
            </a:r>
            <a:endParaRPr lang="en-US" altLang="zh-TW" sz="2300" dirty="0">
              <a:latin typeface="標楷體" panose="03000509000000000000" pitchFamily="65" charset="-120"/>
              <a:ea typeface="標楷體" panose="03000509000000000000" pitchFamily="65" charset="-120"/>
            </a:endParaRPr>
          </a:p>
          <a:p>
            <a:pPr marL="271463" indent="-271463">
              <a:buNone/>
            </a:pPr>
            <a:r>
              <a:rPr lang="en-US" altLang="zh-TW" sz="2300" b="1" dirty="0">
                <a:solidFill>
                  <a:srgbClr val="C00000"/>
                </a:solidFill>
                <a:latin typeface="標楷體" panose="03000509000000000000" pitchFamily="65" charset="-120"/>
                <a:ea typeface="標楷體" panose="03000509000000000000" pitchFamily="65" charset="-120"/>
              </a:rPr>
              <a:t>2.</a:t>
            </a:r>
            <a:r>
              <a:rPr lang="zh-TW" altLang="en-US" sz="2300" b="1" dirty="0">
                <a:solidFill>
                  <a:srgbClr val="C00000"/>
                </a:solidFill>
                <a:latin typeface="標楷體" panose="03000509000000000000" pitchFamily="65" charset="-120"/>
                <a:ea typeface="標楷體" panose="03000509000000000000" pitchFamily="65" charset="-120"/>
              </a:rPr>
              <a:t>申報書正副本單位，已無證期局，僅特殊規定之行業副本單位方須給金管會銀行局與保險局。</a:t>
            </a:r>
            <a:endParaRPr lang="en-US" altLang="zh-TW" sz="2300" b="1" dirty="0">
              <a:solidFill>
                <a:srgbClr val="C00000"/>
              </a:solidFill>
              <a:latin typeface="標楷體" panose="03000509000000000000" pitchFamily="65" charset="-120"/>
              <a:ea typeface="標楷體" panose="03000509000000000000" pitchFamily="65" charset="-120"/>
            </a:endParaRPr>
          </a:p>
          <a:p>
            <a:pPr marL="271463" indent="-271463">
              <a:buNone/>
            </a:pPr>
            <a:r>
              <a:rPr lang="en-US" altLang="zh-TW" sz="2300" b="1" dirty="0">
                <a:solidFill>
                  <a:srgbClr val="C00000"/>
                </a:solidFill>
                <a:latin typeface="標楷體" panose="03000509000000000000" pitchFamily="65" charset="-120"/>
                <a:ea typeface="標楷體" panose="03000509000000000000" pitchFamily="65" charset="-120"/>
              </a:rPr>
              <a:t>3.</a:t>
            </a:r>
            <a:r>
              <a:rPr lang="zh-TW" altLang="en-US" sz="2300" b="1" dirty="0">
                <a:solidFill>
                  <a:srgbClr val="C00000"/>
                </a:solidFill>
                <a:latin typeface="標楷體" panose="03000509000000000000" pitchFamily="65" charset="-120"/>
                <a:ea typeface="標楷體" panose="03000509000000000000" pitchFamily="65" charset="-120"/>
              </a:rPr>
              <a:t>行政委託案件沒有提供預審制度。</a:t>
            </a:r>
          </a:p>
        </p:txBody>
      </p:sp>
      <p:sp>
        <p:nvSpPr>
          <p:cNvPr id="4" name="投影片編號版面配置區 3"/>
          <p:cNvSpPr>
            <a:spLocks noGrp="1"/>
          </p:cNvSpPr>
          <p:nvPr>
            <p:ph type="sldNum" sz="quarter" idx="12"/>
          </p:nvPr>
        </p:nvSpPr>
        <p:spPr/>
        <p:txBody>
          <a:bodyPr/>
          <a:lstStyle/>
          <a:p>
            <a:pPr>
              <a:defRPr/>
            </a:pPr>
            <a:fld id="{DA843CCF-395D-4592-A44F-E0B2C97BB9F6}" type="slidenum">
              <a:rPr lang="en-US" altLang="zh-TW" smtClean="0"/>
              <a:pPr>
                <a:defRPr/>
              </a:pPr>
              <a:t>2</a:t>
            </a:fld>
            <a:endParaRPr lang="en-US" altLang="zh-TW" dirty="0"/>
          </a:p>
        </p:txBody>
      </p:sp>
      <p:graphicFrame>
        <p:nvGraphicFramePr>
          <p:cNvPr id="5" name="表格 4"/>
          <p:cNvGraphicFramePr>
            <a:graphicFrameLocks noGrp="1"/>
          </p:cNvGraphicFramePr>
          <p:nvPr>
            <p:extLst>
              <p:ext uri="{D42A27DB-BD31-4B8C-83A1-F6EECF244321}">
                <p14:modId xmlns:p14="http://schemas.microsoft.com/office/powerpoint/2010/main" val="1628131672"/>
              </p:ext>
            </p:extLst>
          </p:nvPr>
        </p:nvGraphicFramePr>
        <p:xfrm>
          <a:off x="1064568" y="2132856"/>
          <a:ext cx="8256920" cy="1185663"/>
        </p:xfrm>
        <a:graphic>
          <a:graphicData uri="http://schemas.openxmlformats.org/drawingml/2006/table">
            <a:tbl>
              <a:tblPr firstRow="1" bandRow="1">
                <a:tableStyleId>{5C22544A-7EE6-4342-B048-85BDC9FD1C3A}</a:tableStyleId>
              </a:tblPr>
              <a:tblGrid>
                <a:gridCol w="2064230">
                  <a:extLst>
                    <a:ext uri="{9D8B030D-6E8A-4147-A177-3AD203B41FA5}">
                      <a16:colId xmlns:a16="http://schemas.microsoft.com/office/drawing/2014/main" val="20000"/>
                    </a:ext>
                  </a:extLst>
                </a:gridCol>
                <a:gridCol w="2064230">
                  <a:extLst>
                    <a:ext uri="{9D8B030D-6E8A-4147-A177-3AD203B41FA5}">
                      <a16:colId xmlns:a16="http://schemas.microsoft.com/office/drawing/2014/main" val="20001"/>
                    </a:ext>
                  </a:extLst>
                </a:gridCol>
                <a:gridCol w="2064230">
                  <a:extLst>
                    <a:ext uri="{9D8B030D-6E8A-4147-A177-3AD203B41FA5}">
                      <a16:colId xmlns:a16="http://schemas.microsoft.com/office/drawing/2014/main" val="20002"/>
                    </a:ext>
                  </a:extLst>
                </a:gridCol>
                <a:gridCol w="2064230">
                  <a:extLst>
                    <a:ext uri="{9D8B030D-6E8A-4147-A177-3AD203B41FA5}">
                      <a16:colId xmlns:a16="http://schemas.microsoft.com/office/drawing/2014/main" val="20003"/>
                    </a:ext>
                  </a:extLst>
                </a:gridCol>
              </a:tblGrid>
              <a:tr h="576063">
                <a:tc>
                  <a:txBody>
                    <a:bodyPr/>
                    <a:lstStyle/>
                    <a:p>
                      <a:pPr algn="ctr"/>
                      <a:r>
                        <a:rPr lang="zh-TW" altLang="en-US" sz="1400" dirty="0">
                          <a:latin typeface="標楷體" panose="03000509000000000000" pitchFamily="65" charset="-120"/>
                          <a:ea typeface="標楷體" panose="03000509000000000000" pitchFamily="65" charset="-120"/>
                        </a:rPr>
                        <a:t>案件類型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400" dirty="0">
                          <a:latin typeface="標楷體" panose="03000509000000000000" pitchFamily="65" charset="-120"/>
                          <a:ea typeface="標楷體" panose="03000509000000000000" pitchFamily="65" charset="-120"/>
                        </a:rPr>
                        <a:t>首次補辦公開發行</a:t>
                      </a:r>
                      <a:endParaRPr lang="en-US" altLang="zh-TW" sz="1400" dirty="0">
                        <a:latin typeface="標楷體" panose="03000509000000000000" pitchFamily="65" charset="-120"/>
                        <a:ea typeface="標楷體" panose="03000509000000000000" pitchFamily="65"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400" dirty="0">
                          <a:latin typeface="標楷體" panose="03000509000000000000" pitchFamily="65" charset="-120"/>
                          <a:ea typeface="標楷體" panose="03000509000000000000" pitchFamily="65" charset="-120"/>
                        </a:rPr>
                        <a:t>(</a:t>
                      </a:r>
                      <a:r>
                        <a:rPr lang="zh-TW" altLang="en-US" sz="1400" dirty="0">
                          <a:latin typeface="標楷體" panose="03000509000000000000" pitchFamily="65" charset="-120"/>
                          <a:ea typeface="標楷體" panose="03000509000000000000" pitchFamily="65" charset="-120"/>
                        </a:rPr>
                        <a:t>興櫃或第一上櫃目的</a:t>
                      </a:r>
                      <a:r>
                        <a:rPr lang="en-US" altLang="zh-TW" sz="1400" dirty="0">
                          <a:latin typeface="標楷體" panose="03000509000000000000" pitchFamily="65" charset="-120"/>
                          <a:ea typeface="標楷體" panose="03000509000000000000" pitchFamily="65" charset="-120"/>
                        </a:rPr>
                        <a:t>)</a:t>
                      </a:r>
                      <a:endParaRPr lang="zh-TW" altLang="en-US" sz="14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400" dirty="0">
                          <a:latin typeface="標楷體" panose="03000509000000000000" pitchFamily="65" charset="-120"/>
                          <a:ea typeface="標楷體" panose="03000509000000000000" pitchFamily="65" charset="-120"/>
                        </a:rPr>
                        <a:t>補辦公開發行併送增資案件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400" dirty="0">
                          <a:latin typeface="標楷體" panose="03000509000000000000" pitchFamily="65" charset="-120"/>
                          <a:ea typeface="標楷體" panose="03000509000000000000" pitchFamily="65" charset="-120"/>
                        </a:rPr>
                        <a:t>初次上櫃前</a:t>
                      </a:r>
                      <a:endParaRPr lang="en-US" altLang="zh-TW" sz="1400" dirty="0">
                        <a:latin typeface="標楷體" panose="03000509000000000000" pitchFamily="65" charset="-120"/>
                        <a:ea typeface="標楷體" panose="03000509000000000000" pitchFamily="65" charset="-120"/>
                      </a:endParaRPr>
                    </a:p>
                    <a:p>
                      <a:pPr algn="ctr"/>
                      <a:r>
                        <a:rPr lang="zh-TW" altLang="en-US" sz="1400" dirty="0">
                          <a:latin typeface="標楷體" panose="03000509000000000000" pitchFamily="65" charset="-120"/>
                          <a:ea typeface="標楷體" panose="03000509000000000000" pitchFamily="65" charset="-120"/>
                        </a:rPr>
                        <a:t>現金增資案件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3">
                <a:tc>
                  <a:txBody>
                    <a:bodyPr/>
                    <a:lstStyle/>
                    <a:p>
                      <a:pPr algn="ctr"/>
                      <a:r>
                        <a:rPr lang="zh-TW" altLang="en-US" sz="1400" dirty="0">
                          <a:latin typeface="標楷體" panose="03000509000000000000" pitchFamily="65" charset="-120"/>
                          <a:ea typeface="標楷體" panose="03000509000000000000" pitchFamily="65" charset="-120"/>
                        </a:rPr>
                        <a:t>本國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400" b="1" dirty="0">
                          <a:latin typeface="標楷體" panose="03000509000000000000" pitchFamily="65" charset="-120"/>
                          <a:ea typeface="標楷體" panose="03000509000000000000" pitchFamily="65" charset="-120"/>
                        </a:rPr>
                        <a:t>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400" b="1" dirty="0">
                          <a:latin typeface="標楷體" panose="03000509000000000000" pitchFamily="65" charset="-120"/>
                          <a:ea typeface="標楷體" panose="03000509000000000000" pitchFamily="65" charset="-120"/>
                        </a:rPr>
                        <a:t>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400" b="1" dirty="0">
                          <a:latin typeface="標楷體" panose="03000509000000000000" pitchFamily="65" charset="-120"/>
                          <a:ea typeface="標楷體" panose="03000509000000000000" pitchFamily="65" charset="-120"/>
                        </a:rPr>
                        <a:t>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1265">
                <a:tc>
                  <a:txBody>
                    <a:bodyPr/>
                    <a:lstStyle/>
                    <a:p>
                      <a:pPr algn="ctr"/>
                      <a:r>
                        <a:rPr lang="zh-TW" altLang="en-US" sz="1400" dirty="0">
                          <a:latin typeface="標楷體" panose="03000509000000000000" pitchFamily="65" charset="-120"/>
                          <a:ea typeface="標楷體" panose="03000509000000000000" pitchFamily="65" charset="-120"/>
                        </a:rPr>
                        <a:t>外國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1400" b="1" kern="1200" dirty="0">
                          <a:solidFill>
                            <a:schemeClr val="dk1"/>
                          </a:solidFill>
                          <a:latin typeface="標楷體" panose="03000509000000000000" pitchFamily="65" charset="-120"/>
                          <a:ea typeface="標楷體" panose="03000509000000000000" pitchFamily="65" charset="-120"/>
                          <a:cs typeface="+mn-cs"/>
                        </a:rPr>
                        <a:t>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400" b="1"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400" b="1" dirty="0">
                          <a:latin typeface="標楷體" panose="03000509000000000000" pitchFamily="65" charset="-120"/>
                          <a:ea typeface="標楷體" panose="03000509000000000000" pitchFamily="65" charset="-120"/>
                        </a:rPr>
                        <a:t>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0374272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854DBF24-D09D-4A5B-B137-E4C5100B5CCE}"/>
              </a:ext>
            </a:extLst>
          </p:cNvPr>
          <p:cNvSpPr>
            <a:spLocks noGrp="1"/>
          </p:cNvSpPr>
          <p:nvPr>
            <p:ph type="sldNum" sz="quarter" idx="12"/>
          </p:nvPr>
        </p:nvSpPr>
        <p:spPr/>
        <p:txBody>
          <a:bodyPr/>
          <a:lstStyle/>
          <a:p>
            <a:pPr>
              <a:defRPr/>
            </a:pPr>
            <a:fld id="{165A6904-F189-48F0-AEAC-1F7F2D961567}" type="slidenum">
              <a:rPr lang="en-US" altLang="zh-TW" smtClean="0"/>
              <a:pPr>
                <a:defRPr/>
              </a:pPr>
              <a:t>20</a:t>
            </a:fld>
            <a:endParaRPr lang="en-US" altLang="zh-TW" dirty="0"/>
          </a:p>
        </p:txBody>
      </p:sp>
      <p:sp>
        <p:nvSpPr>
          <p:cNvPr id="6" name="標題 1">
            <a:extLst>
              <a:ext uri="{FF2B5EF4-FFF2-40B4-BE49-F238E27FC236}">
                <a16:creationId xmlns:a16="http://schemas.microsoft.com/office/drawing/2014/main" id="{C6840D8C-5F76-4EC7-8E1B-326E4EE878C3}"/>
              </a:ext>
            </a:extLst>
          </p:cNvPr>
          <p:cNvSpPr txBox="1">
            <a:spLocks/>
          </p:cNvSpPr>
          <p:nvPr/>
        </p:nvSpPr>
        <p:spPr>
          <a:xfrm>
            <a:off x="617394" y="191860"/>
            <a:ext cx="8124825" cy="805086"/>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fontAlgn="auto">
              <a:spcAft>
                <a:spcPts val="0"/>
              </a:spcAft>
              <a:defRPr/>
            </a:pPr>
            <a:r>
              <a:rPr lang="zh-TW" altLang="en-US" sz="3600" b="1" dirty="0">
                <a:solidFill>
                  <a:srgbClr val="C00000"/>
                </a:solidFill>
                <a:latin typeface="標楷體" panose="03000509000000000000" pitchFamily="65" charset="-120"/>
                <a:ea typeface="標楷體" panose="03000509000000000000" pitchFamily="65" charset="-120"/>
              </a:rPr>
              <a:t>申請補辦公發應注意事項</a:t>
            </a:r>
            <a:r>
              <a:rPr lang="en-US" altLang="zh-TW" sz="3600" b="1" dirty="0">
                <a:solidFill>
                  <a:srgbClr val="C00000"/>
                </a:solidFill>
                <a:latin typeface="標楷體" panose="03000509000000000000" pitchFamily="65" charset="-120"/>
                <a:ea typeface="標楷體" panose="03000509000000000000" pitchFamily="65" charset="-120"/>
              </a:rPr>
              <a:t>(</a:t>
            </a:r>
            <a:r>
              <a:rPr lang="zh-TW" altLang="en-US" sz="3600" b="1" dirty="0">
                <a:solidFill>
                  <a:srgbClr val="C00000"/>
                </a:solidFill>
                <a:latin typeface="標楷體" panose="03000509000000000000" pitchFamily="65" charset="-120"/>
                <a:ea typeface="標楷體" panose="03000509000000000000" pitchFamily="65" charset="-120"/>
              </a:rPr>
              <a:t>續</a:t>
            </a:r>
            <a:r>
              <a:rPr lang="en-US" altLang="zh-TW" sz="3600" b="1" dirty="0">
                <a:solidFill>
                  <a:srgbClr val="C00000"/>
                </a:solidFill>
                <a:latin typeface="標楷體" panose="03000509000000000000" pitchFamily="65" charset="-120"/>
                <a:ea typeface="標楷體" panose="03000509000000000000" pitchFamily="65" charset="-120"/>
              </a:rPr>
              <a:t>)</a:t>
            </a:r>
            <a:endParaRPr lang="zh-TW" altLang="en-US" sz="3600" b="1" dirty="0">
              <a:solidFill>
                <a:srgbClr val="C00000"/>
              </a:solidFill>
              <a:latin typeface="標楷體" panose="03000509000000000000" pitchFamily="65" charset="-120"/>
              <a:ea typeface="標楷體" panose="03000509000000000000" pitchFamily="65" charset="-120"/>
            </a:endParaRPr>
          </a:p>
        </p:txBody>
      </p:sp>
      <p:pic>
        <p:nvPicPr>
          <p:cNvPr id="8" name="圖片 7">
            <a:extLst>
              <a:ext uri="{FF2B5EF4-FFF2-40B4-BE49-F238E27FC236}">
                <a16:creationId xmlns:a16="http://schemas.microsoft.com/office/drawing/2014/main" id="{0727DEE2-75BE-418D-B864-DB9B1C107463}"/>
              </a:ext>
            </a:extLst>
          </p:cNvPr>
          <p:cNvPicPr>
            <a:picLocks noChangeAspect="1"/>
          </p:cNvPicPr>
          <p:nvPr/>
        </p:nvPicPr>
        <p:blipFill rotWithShape="1">
          <a:blip r:embed="rId2"/>
          <a:srcRect l="13654" t="35785" r="27466" b="18985"/>
          <a:stretch/>
        </p:blipFill>
        <p:spPr>
          <a:xfrm>
            <a:off x="1280592" y="1196752"/>
            <a:ext cx="6999178" cy="3024336"/>
          </a:xfrm>
          <a:prstGeom prst="rect">
            <a:avLst/>
          </a:prstGeom>
        </p:spPr>
      </p:pic>
      <p:pic>
        <p:nvPicPr>
          <p:cNvPr id="9" name="圖片 8">
            <a:extLst>
              <a:ext uri="{FF2B5EF4-FFF2-40B4-BE49-F238E27FC236}">
                <a16:creationId xmlns:a16="http://schemas.microsoft.com/office/drawing/2014/main" id="{E3B2E95F-448E-4207-B963-5C7EEB4B12BC}"/>
              </a:ext>
            </a:extLst>
          </p:cNvPr>
          <p:cNvPicPr>
            <a:picLocks noChangeAspect="1"/>
          </p:cNvPicPr>
          <p:nvPr/>
        </p:nvPicPr>
        <p:blipFill rotWithShape="1">
          <a:blip r:embed="rId3"/>
          <a:srcRect l="13654" t="15662" r="27466" b="48507"/>
          <a:stretch/>
        </p:blipFill>
        <p:spPr>
          <a:xfrm>
            <a:off x="1280592" y="4103142"/>
            <a:ext cx="7152299" cy="2448272"/>
          </a:xfrm>
          <a:prstGeom prst="rect">
            <a:avLst/>
          </a:prstGeom>
        </p:spPr>
      </p:pic>
    </p:spTree>
    <p:extLst>
      <p:ext uri="{BB962C8B-B14F-4D97-AF65-F5344CB8AC3E}">
        <p14:creationId xmlns:p14="http://schemas.microsoft.com/office/powerpoint/2010/main" val="3147667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C86DFD13-238C-4E7A-8EA7-C45FD1F69ABF}"/>
              </a:ext>
            </a:extLst>
          </p:cNvPr>
          <p:cNvPicPr>
            <a:picLocks noChangeAspect="1"/>
          </p:cNvPicPr>
          <p:nvPr/>
        </p:nvPicPr>
        <p:blipFill rotWithShape="1">
          <a:blip r:embed="rId2"/>
          <a:srcRect l="20196" t="34492" r="34735" b="22908"/>
          <a:stretch/>
        </p:blipFill>
        <p:spPr>
          <a:xfrm>
            <a:off x="3080792" y="4473117"/>
            <a:ext cx="4464496" cy="2373712"/>
          </a:xfrm>
          <a:prstGeom prst="rect">
            <a:avLst/>
          </a:prstGeom>
        </p:spPr>
      </p:pic>
      <p:sp>
        <p:nvSpPr>
          <p:cNvPr id="4" name="投影片編號版面配置區 3">
            <a:extLst>
              <a:ext uri="{FF2B5EF4-FFF2-40B4-BE49-F238E27FC236}">
                <a16:creationId xmlns:a16="http://schemas.microsoft.com/office/drawing/2014/main" id="{854DBF24-D09D-4A5B-B137-E4C5100B5CCE}"/>
              </a:ext>
            </a:extLst>
          </p:cNvPr>
          <p:cNvSpPr>
            <a:spLocks noGrp="1"/>
          </p:cNvSpPr>
          <p:nvPr>
            <p:ph type="sldNum" sz="quarter" idx="12"/>
          </p:nvPr>
        </p:nvSpPr>
        <p:spPr/>
        <p:txBody>
          <a:bodyPr/>
          <a:lstStyle/>
          <a:p>
            <a:pPr>
              <a:defRPr/>
            </a:pPr>
            <a:fld id="{165A6904-F189-48F0-AEAC-1F7F2D961567}" type="slidenum">
              <a:rPr lang="en-US" altLang="zh-TW" smtClean="0"/>
              <a:pPr>
                <a:defRPr/>
              </a:pPr>
              <a:t>21</a:t>
            </a:fld>
            <a:endParaRPr lang="en-US" altLang="zh-TW" dirty="0"/>
          </a:p>
        </p:txBody>
      </p:sp>
      <p:sp>
        <p:nvSpPr>
          <p:cNvPr id="6" name="標題 1">
            <a:extLst>
              <a:ext uri="{FF2B5EF4-FFF2-40B4-BE49-F238E27FC236}">
                <a16:creationId xmlns:a16="http://schemas.microsoft.com/office/drawing/2014/main" id="{C6840D8C-5F76-4EC7-8E1B-326E4EE878C3}"/>
              </a:ext>
            </a:extLst>
          </p:cNvPr>
          <p:cNvSpPr txBox="1">
            <a:spLocks/>
          </p:cNvSpPr>
          <p:nvPr/>
        </p:nvSpPr>
        <p:spPr>
          <a:xfrm>
            <a:off x="617394" y="191860"/>
            <a:ext cx="8124825" cy="805086"/>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fontAlgn="auto">
              <a:spcAft>
                <a:spcPts val="0"/>
              </a:spcAft>
              <a:defRPr/>
            </a:pPr>
            <a:r>
              <a:rPr lang="zh-TW" altLang="en-US" sz="3600" b="1" dirty="0">
                <a:solidFill>
                  <a:srgbClr val="C00000"/>
                </a:solidFill>
                <a:latin typeface="標楷體" panose="03000509000000000000" pitchFamily="65" charset="-120"/>
                <a:ea typeface="標楷體" panose="03000509000000000000" pitchFamily="65" charset="-120"/>
              </a:rPr>
              <a:t>申請補辦公發應注意事項</a:t>
            </a:r>
            <a:r>
              <a:rPr lang="en-US" altLang="zh-TW" sz="3600" b="1" dirty="0">
                <a:solidFill>
                  <a:srgbClr val="C00000"/>
                </a:solidFill>
                <a:latin typeface="標楷體" panose="03000509000000000000" pitchFamily="65" charset="-120"/>
                <a:ea typeface="標楷體" panose="03000509000000000000" pitchFamily="65" charset="-120"/>
              </a:rPr>
              <a:t>(</a:t>
            </a:r>
            <a:r>
              <a:rPr lang="zh-TW" altLang="en-US" sz="3600" b="1" dirty="0">
                <a:solidFill>
                  <a:srgbClr val="C00000"/>
                </a:solidFill>
                <a:latin typeface="標楷體" panose="03000509000000000000" pitchFamily="65" charset="-120"/>
                <a:ea typeface="標楷體" panose="03000509000000000000" pitchFamily="65" charset="-120"/>
              </a:rPr>
              <a:t>續</a:t>
            </a:r>
            <a:r>
              <a:rPr lang="en-US" altLang="zh-TW" sz="3600" b="1" dirty="0">
                <a:solidFill>
                  <a:srgbClr val="C00000"/>
                </a:solidFill>
                <a:latin typeface="標楷體" panose="03000509000000000000" pitchFamily="65" charset="-120"/>
                <a:ea typeface="標楷體" panose="03000509000000000000" pitchFamily="65" charset="-120"/>
              </a:rPr>
              <a:t>)</a:t>
            </a:r>
            <a:endParaRPr lang="zh-TW" altLang="en-US" sz="3600" b="1" dirty="0">
              <a:solidFill>
                <a:srgbClr val="C00000"/>
              </a:solidFill>
              <a:latin typeface="標楷體" panose="03000509000000000000" pitchFamily="65" charset="-120"/>
              <a:ea typeface="標楷體" panose="03000509000000000000" pitchFamily="65" charset="-120"/>
            </a:endParaRPr>
          </a:p>
        </p:txBody>
      </p:sp>
      <p:pic>
        <p:nvPicPr>
          <p:cNvPr id="9" name="圖片 8">
            <a:extLst>
              <a:ext uri="{FF2B5EF4-FFF2-40B4-BE49-F238E27FC236}">
                <a16:creationId xmlns:a16="http://schemas.microsoft.com/office/drawing/2014/main" id="{E3B2E95F-448E-4207-B963-5C7EEB4B12BC}"/>
              </a:ext>
            </a:extLst>
          </p:cNvPr>
          <p:cNvPicPr>
            <a:picLocks noChangeAspect="1"/>
          </p:cNvPicPr>
          <p:nvPr/>
        </p:nvPicPr>
        <p:blipFill rotWithShape="1">
          <a:blip r:embed="rId3"/>
          <a:srcRect l="13654" t="51293" r="27466" b="23084"/>
          <a:stretch/>
        </p:blipFill>
        <p:spPr>
          <a:xfrm>
            <a:off x="1064568" y="1268760"/>
            <a:ext cx="7354208" cy="1800200"/>
          </a:xfrm>
          <a:prstGeom prst="rect">
            <a:avLst/>
          </a:prstGeom>
        </p:spPr>
      </p:pic>
      <p:pic>
        <p:nvPicPr>
          <p:cNvPr id="2" name="圖片 1">
            <a:extLst>
              <a:ext uri="{FF2B5EF4-FFF2-40B4-BE49-F238E27FC236}">
                <a16:creationId xmlns:a16="http://schemas.microsoft.com/office/drawing/2014/main" id="{32E0BB45-91F1-4B68-AB3E-DDA1DCE4421A}"/>
              </a:ext>
            </a:extLst>
          </p:cNvPr>
          <p:cNvPicPr>
            <a:picLocks noChangeAspect="1"/>
          </p:cNvPicPr>
          <p:nvPr/>
        </p:nvPicPr>
        <p:blipFill rotWithShape="1">
          <a:blip r:embed="rId4"/>
          <a:srcRect l="4205" t="48417" r="20197" b="24154"/>
          <a:stretch/>
        </p:blipFill>
        <p:spPr>
          <a:xfrm>
            <a:off x="1706372" y="3104965"/>
            <a:ext cx="6703715" cy="1368152"/>
          </a:xfrm>
          <a:prstGeom prst="rect">
            <a:avLst/>
          </a:prstGeom>
          <a:ln w="19050">
            <a:solidFill>
              <a:srgbClr val="C00000"/>
            </a:solidFill>
          </a:ln>
        </p:spPr>
      </p:pic>
      <p:sp>
        <p:nvSpPr>
          <p:cNvPr id="5" name="矩形 4">
            <a:extLst>
              <a:ext uri="{FF2B5EF4-FFF2-40B4-BE49-F238E27FC236}">
                <a16:creationId xmlns:a16="http://schemas.microsoft.com/office/drawing/2014/main" id="{1F894E7E-D559-4BD0-BE31-14BF54E1DA5E}"/>
              </a:ext>
            </a:extLst>
          </p:cNvPr>
          <p:cNvSpPr/>
          <p:nvPr/>
        </p:nvSpPr>
        <p:spPr>
          <a:xfrm>
            <a:off x="2301854" y="3419925"/>
            <a:ext cx="1152128" cy="154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文字方塊 2">
            <a:extLst>
              <a:ext uri="{FF2B5EF4-FFF2-40B4-BE49-F238E27FC236}">
                <a16:creationId xmlns:a16="http://schemas.microsoft.com/office/drawing/2014/main" id="{B1B0DC23-C2C3-4C20-9856-EE526A731F2A}"/>
              </a:ext>
            </a:extLst>
          </p:cNvPr>
          <p:cNvSpPr txBox="1"/>
          <p:nvPr/>
        </p:nvSpPr>
        <p:spPr>
          <a:xfrm>
            <a:off x="2967066" y="3328571"/>
            <a:ext cx="502940" cy="261610"/>
          </a:xfrm>
          <a:prstGeom prst="rect">
            <a:avLst/>
          </a:prstGeom>
          <a:solidFill>
            <a:schemeClr val="bg1"/>
          </a:solidFill>
        </p:spPr>
        <p:txBody>
          <a:bodyPr wrap="square" rtlCol="0">
            <a:spAutoFit/>
          </a:bodyPr>
          <a:lstStyle/>
          <a:p>
            <a:pPr algn="r"/>
            <a:r>
              <a:rPr lang="zh-TW" altLang="en-US" sz="1100" dirty="0"/>
              <a:t>○○</a:t>
            </a:r>
          </a:p>
        </p:txBody>
      </p:sp>
    </p:spTree>
    <p:extLst>
      <p:ext uri="{BB962C8B-B14F-4D97-AF65-F5344CB8AC3E}">
        <p14:creationId xmlns:p14="http://schemas.microsoft.com/office/powerpoint/2010/main" val="2066214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F3AD024-BD43-47D1-A917-5482B1DC77EB}"/>
              </a:ext>
            </a:extLst>
          </p:cNvPr>
          <p:cNvSpPr>
            <a:spLocks noGrp="1"/>
          </p:cNvSpPr>
          <p:nvPr>
            <p:ph type="title"/>
          </p:nvPr>
        </p:nvSpPr>
        <p:spPr/>
        <p:txBody>
          <a:bodyPr>
            <a:normAutofit/>
          </a:bodyPr>
          <a:lstStyle/>
          <a:p>
            <a:pPr fontAlgn="auto">
              <a:spcAft>
                <a:spcPts val="0"/>
              </a:spcAft>
              <a:defRPr/>
            </a:pPr>
            <a:r>
              <a:rPr lang="zh-TW" altLang="en-US" sz="3600" b="1" dirty="0">
                <a:solidFill>
                  <a:srgbClr val="C00000"/>
                </a:solidFill>
                <a:latin typeface="標楷體" panose="03000509000000000000" pitchFamily="65" charset="-120"/>
              </a:rPr>
              <a:t>申請補辦公發應注意事項</a:t>
            </a:r>
            <a:r>
              <a:rPr lang="en-US" altLang="zh-TW" sz="3600" b="1" dirty="0">
                <a:solidFill>
                  <a:srgbClr val="C00000"/>
                </a:solidFill>
                <a:latin typeface="標楷體" panose="03000509000000000000" pitchFamily="65" charset="-120"/>
              </a:rPr>
              <a:t>(</a:t>
            </a:r>
            <a:r>
              <a:rPr lang="zh-TW" altLang="en-US" sz="3600" b="1" dirty="0">
                <a:solidFill>
                  <a:srgbClr val="C00000"/>
                </a:solidFill>
                <a:latin typeface="標楷體" panose="03000509000000000000" pitchFamily="65" charset="-120"/>
              </a:rPr>
              <a:t>續</a:t>
            </a:r>
            <a:r>
              <a:rPr lang="en-US" altLang="zh-TW" sz="3600" b="1" dirty="0">
                <a:solidFill>
                  <a:srgbClr val="C00000"/>
                </a:solidFill>
                <a:latin typeface="標楷體" panose="03000509000000000000" pitchFamily="65" charset="-120"/>
              </a:rPr>
              <a:t>)</a:t>
            </a:r>
            <a:endParaRPr lang="zh-TW" altLang="en-US" sz="3600" b="1" dirty="0">
              <a:solidFill>
                <a:srgbClr val="C00000"/>
              </a:solidFill>
              <a:latin typeface="標楷體" panose="03000509000000000000" pitchFamily="65" charset="-120"/>
            </a:endParaRPr>
          </a:p>
        </p:txBody>
      </p:sp>
      <p:sp>
        <p:nvSpPr>
          <p:cNvPr id="3" name="內容版面配置區 2">
            <a:extLst>
              <a:ext uri="{FF2B5EF4-FFF2-40B4-BE49-F238E27FC236}">
                <a16:creationId xmlns:a16="http://schemas.microsoft.com/office/drawing/2014/main" id="{5BE93C46-BFE2-49E7-B21D-CB052E362634}"/>
              </a:ext>
            </a:extLst>
          </p:cNvPr>
          <p:cNvSpPr>
            <a:spLocks noGrp="1"/>
          </p:cNvSpPr>
          <p:nvPr>
            <p:ph sz="quarter" idx="1"/>
          </p:nvPr>
        </p:nvSpPr>
        <p:spPr/>
        <p:txBody>
          <a:bodyPr/>
          <a:lstStyle/>
          <a:p>
            <a:r>
              <a:rPr lang="zh-TW" altLang="en-US" sz="2800" dirty="0">
                <a:latin typeface="+mj-ea"/>
                <a:ea typeface="+mj-ea"/>
              </a:rPr>
              <a:t>公司內部控制制度聲明書應採首次辦理股票公開發行適用之版本。</a:t>
            </a:r>
            <a:endParaRPr lang="en-US" altLang="zh-TW" sz="2800" dirty="0">
              <a:latin typeface="+mj-ea"/>
              <a:ea typeface="+mj-ea"/>
            </a:endParaRPr>
          </a:p>
          <a:p>
            <a:endParaRPr lang="zh-TW" altLang="en-US" dirty="0"/>
          </a:p>
        </p:txBody>
      </p:sp>
      <p:sp>
        <p:nvSpPr>
          <p:cNvPr id="4" name="投影片編號版面配置區 3">
            <a:extLst>
              <a:ext uri="{FF2B5EF4-FFF2-40B4-BE49-F238E27FC236}">
                <a16:creationId xmlns:a16="http://schemas.microsoft.com/office/drawing/2014/main" id="{58FA891E-73D5-4ACA-9098-925068FE1494}"/>
              </a:ext>
            </a:extLst>
          </p:cNvPr>
          <p:cNvSpPr>
            <a:spLocks noGrp="1"/>
          </p:cNvSpPr>
          <p:nvPr>
            <p:ph type="sldNum" sz="quarter" idx="12"/>
          </p:nvPr>
        </p:nvSpPr>
        <p:spPr/>
        <p:txBody>
          <a:bodyPr/>
          <a:lstStyle/>
          <a:p>
            <a:pPr>
              <a:defRPr/>
            </a:pPr>
            <a:fld id="{DA843CCF-395D-4592-A44F-E0B2C97BB9F6}" type="slidenum">
              <a:rPr lang="en-US" altLang="zh-TW" smtClean="0"/>
              <a:pPr>
                <a:defRPr/>
              </a:pPr>
              <a:t>22</a:t>
            </a:fld>
            <a:endParaRPr lang="en-US" altLang="zh-TW"/>
          </a:p>
        </p:txBody>
      </p:sp>
      <p:pic>
        <p:nvPicPr>
          <p:cNvPr id="5" name="圖片 4">
            <a:extLst>
              <a:ext uri="{FF2B5EF4-FFF2-40B4-BE49-F238E27FC236}">
                <a16:creationId xmlns:a16="http://schemas.microsoft.com/office/drawing/2014/main" id="{864ECA74-E07C-49F3-9EC9-69EE4C7F602C}"/>
              </a:ext>
            </a:extLst>
          </p:cNvPr>
          <p:cNvPicPr>
            <a:picLocks noChangeAspect="1"/>
          </p:cNvPicPr>
          <p:nvPr/>
        </p:nvPicPr>
        <p:blipFill>
          <a:blip r:embed="rId2"/>
          <a:stretch>
            <a:fillRect/>
          </a:stretch>
        </p:blipFill>
        <p:spPr>
          <a:xfrm>
            <a:off x="1064568" y="2204864"/>
            <a:ext cx="6905625" cy="847725"/>
          </a:xfrm>
          <a:prstGeom prst="rect">
            <a:avLst/>
          </a:prstGeom>
        </p:spPr>
      </p:pic>
      <p:grpSp>
        <p:nvGrpSpPr>
          <p:cNvPr id="15" name="群組 14">
            <a:extLst>
              <a:ext uri="{FF2B5EF4-FFF2-40B4-BE49-F238E27FC236}">
                <a16:creationId xmlns:a16="http://schemas.microsoft.com/office/drawing/2014/main" id="{0CDA3544-F081-47EF-A159-2940E2F0CF47}"/>
              </a:ext>
            </a:extLst>
          </p:cNvPr>
          <p:cNvGrpSpPr/>
          <p:nvPr/>
        </p:nvGrpSpPr>
        <p:grpSpPr>
          <a:xfrm>
            <a:off x="1064568" y="3188220"/>
            <a:ext cx="7200000" cy="2946292"/>
            <a:chOff x="1064568" y="3188220"/>
            <a:chExt cx="7200000" cy="2946292"/>
          </a:xfrm>
        </p:grpSpPr>
        <p:pic>
          <p:nvPicPr>
            <p:cNvPr id="9" name="圖片 8">
              <a:extLst>
                <a:ext uri="{FF2B5EF4-FFF2-40B4-BE49-F238E27FC236}">
                  <a16:creationId xmlns:a16="http://schemas.microsoft.com/office/drawing/2014/main" id="{B333B328-B851-4835-AC56-E6D64CDFC26E}"/>
                </a:ext>
              </a:extLst>
            </p:cNvPr>
            <p:cNvPicPr>
              <a:picLocks noChangeAspect="1"/>
            </p:cNvPicPr>
            <p:nvPr/>
          </p:nvPicPr>
          <p:blipFill>
            <a:blip r:embed="rId3"/>
            <a:stretch>
              <a:fillRect/>
            </a:stretch>
          </p:blipFill>
          <p:spPr>
            <a:xfrm>
              <a:off x="1064568" y="3188220"/>
              <a:ext cx="7200000" cy="2946292"/>
            </a:xfrm>
            <a:prstGeom prst="rect">
              <a:avLst/>
            </a:prstGeom>
          </p:spPr>
        </p:pic>
        <p:sp>
          <p:nvSpPr>
            <p:cNvPr id="10" name="矩形: 圓角 9">
              <a:extLst>
                <a:ext uri="{FF2B5EF4-FFF2-40B4-BE49-F238E27FC236}">
                  <a16:creationId xmlns:a16="http://schemas.microsoft.com/office/drawing/2014/main" id="{A3EC739B-B6A1-47AA-A61C-61FEA9E341BF}"/>
                </a:ext>
              </a:extLst>
            </p:cNvPr>
            <p:cNvSpPr/>
            <p:nvPr/>
          </p:nvSpPr>
          <p:spPr>
            <a:xfrm>
              <a:off x="1208584" y="3188220"/>
              <a:ext cx="6977780" cy="96086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2" name="直線接點 11">
              <a:extLst>
                <a:ext uri="{FF2B5EF4-FFF2-40B4-BE49-F238E27FC236}">
                  <a16:creationId xmlns:a16="http://schemas.microsoft.com/office/drawing/2014/main" id="{4AB16D61-5A9B-48B5-887D-3FEFD6441B5D}"/>
                </a:ext>
              </a:extLst>
            </p:cNvPr>
            <p:cNvCxnSpPr>
              <a:cxnSpLocks/>
            </p:cNvCxnSpPr>
            <p:nvPr/>
          </p:nvCxnSpPr>
          <p:spPr>
            <a:xfrm>
              <a:off x="1136576" y="6134512"/>
              <a:ext cx="3744416" cy="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29854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1022F45-EA68-4AD9-8F38-4FEAAE162C6B}"/>
              </a:ext>
            </a:extLst>
          </p:cNvPr>
          <p:cNvSpPr>
            <a:spLocks noGrp="1"/>
          </p:cNvSpPr>
          <p:nvPr>
            <p:ph type="title"/>
          </p:nvPr>
        </p:nvSpPr>
        <p:spPr/>
        <p:txBody>
          <a:bodyPr/>
          <a:lstStyle/>
          <a:p>
            <a:r>
              <a:rPr lang="zh-TW" altLang="en-US" sz="3600" b="1" dirty="0">
                <a:solidFill>
                  <a:srgbClr val="C00000"/>
                </a:solidFill>
                <a:latin typeface="標楷體" panose="03000509000000000000" pitchFamily="65" charset="-120"/>
                <a:ea typeface="標楷體" panose="03000509000000000000" pitchFamily="65" charset="-120"/>
              </a:rPr>
              <a:t>常見缺失</a:t>
            </a:r>
          </a:p>
        </p:txBody>
      </p:sp>
      <p:sp>
        <p:nvSpPr>
          <p:cNvPr id="3" name="內容版面配置區 2">
            <a:extLst>
              <a:ext uri="{FF2B5EF4-FFF2-40B4-BE49-F238E27FC236}">
                <a16:creationId xmlns:a16="http://schemas.microsoft.com/office/drawing/2014/main" id="{40ED7E64-EFE3-4709-852B-ADB0F8BAC31A}"/>
              </a:ext>
            </a:extLst>
          </p:cNvPr>
          <p:cNvSpPr>
            <a:spLocks noGrp="1"/>
          </p:cNvSpPr>
          <p:nvPr>
            <p:ph sz="quarter" idx="1"/>
          </p:nvPr>
        </p:nvSpPr>
        <p:spPr/>
        <p:txBody>
          <a:bodyPr>
            <a:normAutofit fontScale="85000" lnSpcReduction="10000"/>
          </a:bodyPr>
          <a:lstStyle/>
          <a:p>
            <a:pPr algn="just"/>
            <a:r>
              <a:rPr lang="zh-TW" altLang="en-US" dirty="0">
                <a:latin typeface="+mj-ea"/>
                <a:ea typeface="+mj-ea"/>
              </a:rPr>
              <a:t>申報案件檢查表之會計師覆核彙總意見，未列示本次申報補辦公開發行之股票種類、數量及金額，或是漏列本次併同申報補辦公開發行之員工認股權單位數、可認購股數等資訊。</a:t>
            </a:r>
            <a:endParaRPr lang="en-US" altLang="zh-TW" dirty="0">
              <a:latin typeface="+mj-ea"/>
              <a:ea typeface="+mj-ea"/>
            </a:endParaRPr>
          </a:p>
          <a:p>
            <a:pPr algn="just"/>
            <a:r>
              <a:rPr lang="zh-TW" altLang="en-US" dirty="0">
                <a:latin typeface="+mj-ea"/>
                <a:ea typeface="+mj-ea"/>
              </a:rPr>
              <a:t>自</a:t>
            </a:r>
            <a:r>
              <a:rPr lang="en-US" altLang="zh-TW" dirty="0">
                <a:latin typeface="+mj-ea"/>
                <a:ea typeface="+mj-ea"/>
              </a:rPr>
              <a:t>106</a:t>
            </a:r>
            <a:r>
              <a:rPr lang="zh-TW" altLang="en-US" dirty="0">
                <a:latin typeface="+mj-ea"/>
                <a:ea typeface="+mj-ea"/>
              </a:rPr>
              <a:t>年</a:t>
            </a:r>
            <a:r>
              <a:rPr lang="en-US" altLang="zh-TW" dirty="0">
                <a:latin typeface="+mj-ea"/>
                <a:ea typeface="+mj-ea"/>
              </a:rPr>
              <a:t>1</a:t>
            </a:r>
            <a:r>
              <a:rPr lang="zh-TW" altLang="en-US" dirty="0">
                <a:latin typeface="+mj-ea"/>
                <a:ea typeface="+mj-ea"/>
              </a:rPr>
              <a:t>月</a:t>
            </a:r>
            <a:r>
              <a:rPr lang="en-US" altLang="zh-TW" dirty="0">
                <a:latin typeface="+mj-ea"/>
                <a:ea typeface="+mj-ea"/>
              </a:rPr>
              <a:t>1</a:t>
            </a:r>
            <a:r>
              <a:rPr lang="zh-TW" altLang="en-US" dirty="0">
                <a:latin typeface="+mj-ea"/>
                <a:ea typeface="+mj-ea"/>
              </a:rPr>
              <a:t>日起申報案件所檢附兩本三年度之財務報告未依財務報告編製準則及金管會認可</a:t>
            </a:r>
            <a:r>
              <a:rPr lang="en-US" altLang="zh-TW" dirty="0">
                <a:latin typeface="+mj-ea"/>
                <a:ea typeface="+mj-ea"/>
              </a:rPr>
              <a:t>IFRSs</a:t>
            </a:r>
            <a:r>
              <a:rPr lang="zh-TW" altLang="en-US" dirty="0">
                <a:latin typeface="+mj-ea"/>
                <a:ea typeface="+mj-ea"/>
              </a:rPr>
              <a:t>編製。</a:t>
            </a:r>
            <a:endParaRPr lang="en-US" altLang="zh-TW" dirty="0">
              <a:latin typeface="+mj-ea"/>
              <a:ea typeface="+mj-ea"/>
            </a:endParaRPr>
          </a:p>
          <a:p>
            <a:pPr algn="just"/>
            <a:r>
              <a:rPr lang="zh-TW" altLang="en-US" dirty="0">
                <a:latin typeface="+mj-ea"/>
                <a:ea typeface="+mj-ea"/>
              </a:rPr>
              <a:t>外國發行人未依</a:t>
            </a:r>
            <a:r>
              <a:rPr lang="en-US" altLang="zh-TW" dirty="0">
                <a:latin typeface="+mj-ea"/>
                <a:ea typeface="+mj-ea"/>
              </a:rPr>
              <a:t>P.10</a:t>
            </a:r>
            <a:r>
              <a:rPr lang="zh-TW" altLang="en-US" dirty="0">
                <a:latin typeface="+mj-ea"/>
                <a:ea typeface="+mj-ea"/>
              </a:rPr>
              <a:t>之說明檢送財務報告。</a:t>
            </a:r>
            <a:endParaRPr lang="en-US" altLang="zh-TW" dirty="0">
              <a:latin typeface="+mj-ea"/>
              <a:ea typeface="+mj-ea"/>
            </a:endParaRPr>
          </a:p>
          <a:p>
            <a:pPr algn="just"/>
            <a:r>
              <a:rPr lang="zh-TW" altLang="en-US" u="sng" dirty="0">
                <a:solidFill>
                  <a:srgbClr val="FF0000"/>
                </a:solidFill>
                <a:latin typeface="+mj-ea"/>
                <a:ea typeface="+mj-ea"/>
              </a:rPr>
              <a:t>首次辦理公開發行併同申報增資發行新股者</a:t>
            </a:r>
            <a:r>
              <a:rPr lang="zh-TW" altLang="en-US" dirty="0">
                <a:latin typeface="+mj-ea"/>
                <a:ea typeface="+mj-ea"/>
              </a:rPr>
              <a:t>，未檢附</a:t>
            </a:r>
            <a:r>
              <a:rPr lang="zh-TW" altLang="en-US" u="sng" dirty="0">
                <a:solidFill>
                  <a:srgbClr val="FF0000"/>
                </a:solidFill>
                <a:latin typeface="+mj-ea"/>
                <a:ea typeface="+mj-ea"/>
              </a:rPr>
              <a:t>簡式公開說明書</a:t>
            </a:r>
            <a:r>
              <a:rPr lang="zh-TW" altLang="en-US" dirty="0">
                <a:latin typeface="+mj-ea"/>
                <a:ea typeface="+mj-ea"/>
              </a:rPr>
              <a:t>。</a:t>
            </a:r>
            <a:endParaRPr lang="en-US" altLang="zh-TW" dirty="0">
              <a:latin typeface="+mj-ea"/>
              <a:ea typeface="+mj-ea"/>
            </a:endParaRPr>
          </a:p>
          <a:p>
            <a:pPr algn="just"/>
            <a:r>
              <a:rPr lang="zh-TW" altLang="en-US" dirty="0">
                <a:latin typeface="+mj-ea"/>
                <a:ea typeface="+mj-ea"/>
              </a:rPr>
              <a:t>僅檢送合併財務報告，未檢送個體財務報告。</a:t>
            </a:r>
            <a:endParaRPr lang="en-US" altLang="zh-TW" dirty="0">
              <a:latin typeface="+mj-ea"/>
              <a:ea typeface="+mj-ea"/>
            </a:endParaRPr>
          </a:p>
          <a:p>
            <a:pPr algn="just"/>
            <a:r>
              <a:rPr lang="zh-TW" altLang="en-US" dirty="0">
                <a:latin typeface="+mj-ea"/>
                <a:ea typeface="+mj-ea"/>
              </a:rPr>
              <a:t>會計師出具內部控制制度審查報告未依公開發行公司建立內部控制制度處理準則第</a:t>
            </a:r>
            <a:r>
              <a:rPr lang="en-US" altLang="zh-TW" dirty="0">
                <a:latin typeface="+mj-ea"/>
                <a:ea typeface="+mj-ea"/>
              </a:rPr>
              <a:t>37</a:t>
            </a:r>
            <a:r>
              <a:rPr lang="zh-TW" altLang="en-US" dirty="0">
                <a:latin typeface="+mj-ea"/>
                <a:ea typeface="+mj-ea"/>
              </a:rPr>
              <a:t>條第</a:t>
            </a:r>
            <a:r>
              <a:rPr lang="en-US" altLang="zh-TW" dirty="0">
                <a:latin typeface="+mj-ea"/>
                <a:ea typeface="+mj-ea"/>
              </a:rPr>
              <a:t>2</a:t>
            </a:r>
            <a:r>
              <a:rPr lang="zh-TW" altLang="en-US" dirty="0">
                <a:latin typeface="+mj-ea"/>
                <a:ea typeface="+mj-ea"/>
              </a:rPr>
              <a:t>項以單獨一段文字說明針對取得或處分資產、從事衍生性商品交易、資金貸與他人之管理、為他人背書或提供保證之管理、關係人交易之管理、財務報表編製流程之管理及對子公司之監督與管理訂定相關作業程序表示意見。</a:t>
            </a:r>
            <a:endParaRPr lang="en-US" altLang="zh-TW" dirty="0">
              <a:latin typeface="+mj-ea"/>
              <a:ea typeface="+mj-ea"/>
            </a:endParaRPr>
          </a:p>
          <a:p>
            <a:pPr algn="just"/>
            <a:r>
              <a:rPr lang="zh-TW" altLang="en-US" dirty="0">
                <a:latin typeface="+mj-ea"/>
                <a:ea typeface="+mj-ea"/>
              </a:rPr>
              <a:t>現金發行新股之計畫用途與公開說明書之說明及現金收支預測表不符。</a:t>
            </a:r>
            <a:endParaRPr lang="en-US" altLang="zh-TW" dirty="0">
              <a:latin typeface="+mj-ea"/>
              <a:ea typeface="+mj-ea"/>
            </a:endParaRPr>
          </a:p>
          <a:p>
            <a:pPr marL="0" indent="0" algn="just">
              <a:buNone/>
            </a:pPr>
            <a:endParaRPr lang="en-US" altLang="zh-TW" dirty="0">
              <a:latin typeface="+mj-ea"/>
              <a:ea typeface="+mj-ea"/>
            </a:endParaRPr>
          </a:p>
          <a:p>
            <a:endParaRPr lang="zh-TW" altLang="en-US" dirty="0">
              <a:latin typeface="+mj-ea"/>
              <a:ea typeface="+mj-ea"/>
            </a:endParaRPr>
          </a:p>
        </p:txBody>
      </p:sp>
      <p:sp>
        <p:nvSpPr>
          <p:cNvPr id="4" name="投影片編號版面配置區 3">
            <a:extLst>
              <a:ext uri="{FF2B5EF4-FFF2-40B4-BE49-F238E27FC236}">
                <a16:creationId xmlns:a16="http://schemas.microsoft.com/office/drawing/2014/main" id="{B8287718-19C8-4473-BECD-6D2A37D6723D}"/>
              </a:ext>
            </a:extLst>
          </p:cNvPr>
          <p:cNvSpPr>
            <a:spLocks noGrp="1"/>
          </p:cNvSpPr>
          <p:nvPr>
            <p:ph type="sldNum" sz="quarter" idx="12"/>
          </p:nvPr>
        </p:nvSpPr>
        <p:spPr/>
        <p:txBody>
          <a:bodyPr/>
          <a:lstStyle/>
          <a:p>
            <a:pPr>
              <a:defRPr/>
            </a:pPr>
            <a:fld id="{DA843CCF-395D-4592-A44F-E0B2C97BB9F6}" type="slidenum">
              <a:rPr lang="en-US" altLang="zh-TW" smtClean="0"/>
              <a:pPr>
                <a:defRPr/>
              </a:pPr>
              <a:t>23</a:t>
            </a:fld>
            <a:endParaRPr lang="en-US" altLang="zh-TW"/>
          </a:p>
        </p:txBody>
      </p:sp>
    </p:spTree>
    <p:extLst>
      <p:ext uri="{BB962C8B-B14F-4D97-AF65-F5344CB8AC3E}">
        <p14:creationId xmlns:p14="http://schemas.microsoft.com/office/powerpoint/2010/main" val="1699406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D829563-DEFF-4BA3-9344-C812A5EB1D27}"/>
              </a:ext>
            </a:extLst>
          </p:cNvPr>
          <p:cNvSpPr>
            <a:spLocks noGrp="1"/>
          </p:cNvSpPr>
          <p:nvPr>
            <p:ph type="title"/>
          </p:nvPr>
        </p:nvSpPr>
        <p:spPr/>
        <p:txBody>
          <a:bodyPr/>
          <a:lstStyle/>
          <a:p>
            <a:r>
              <a:rPr lang="zh-TW" altLang="en-US" sz="3200" b="1" dirty="0">
                <a:solidFill>
                  <a:srgbClr val="C00000"/>
                </a:solidFill>
                <a:latin typeface="標楷體" panose="03000509000000000000" pitchFamily="65" charset="-120"/>
                <a:ea typeface="標楷體" panose="03000509000000000000" pitchFamily="65" charset="-120"/>
              </a:rPr>
              <a:t>常見缺失</a:t>
            </a:r>
            <a:r>
              <a:rPr lang="en-US" altLang="zh-TW" sz="3200" b="1" dirty="0">
                <a:solidFill>
                  <a:srgbClr val="C00000"/>
                </a:solidFill>
                <a:latin typeface="標楷體" panose="03000509000000000000" pitchFamily="65" charset="-120"/>
                <a:ea typeface="標楷體" panose="03000509000000000000" pitchFamily="65" charset="-120"/>
              </a:rPr>
              <a:t>(</a:t>
            </a:r>
            <a:r>
              <a:rPr lang="zh-TW" altLang="en-US" sz="3200" b="1" dirty="0">
                <a:solidFill>
                  <a:srgbClr val="C00000"/>
                </a:solidFill>
                <a:latin typeface="標楷體" panose="03000509000000000000" pitchFamily="65" charset="-120"/>
                <a:ea typeface="標楷體" panose="03000509000000000000" pitchFamily="65" charset="-120"/>
              </a:rPr>
              <a:t>續</a:t>
            </a:r>
            <a:r>
              <a:rPr lang="en-US" altLang="zh-TW" sz="3200" b="1" dirty="0">
                <a:solidFill>
                  <a:srgbClr val="C00000"/>
                </a:solidFill>
                <a:latin typeface="標楷體" panose="03000509000000000000" pitchFamily="65" charset="-120"/>
                <a:ea typeface="標楷體" panose="03000509000000000000" pitchFamily="65" charset="-120"/>
              </a:rPr>
              <a:t>)</a:t>
            </a:r>
            <a:endParaRPr lang="zh-TW" altLang="en-US" dirty="0"/>
          </a:p>
        </p:txBody>
      </p:sp>
      <p:sp>
        <p:nvSpPr>
          <p:cNvPr id="3" name="內容版面配置區 2">
            <a:extLst>
              <a:ext uri="{FF2B5EF4-FFF2-40B4-BE49-F238E27FC236}">
                <a16:creationId xmlns:a16="http://schemas.microsoft.com/office/drawing/2014/main" id="{1651A2F2-713A-4802-A50E-2F5D6E16472F}"/>
              </a:ext>
            </a:extLst>
          </p:cNvPr>
          <p:cNvSpPr>
            <a:spLocks noGrp="1"/>
          </p:cNvSpPr>
          <p:nvPr>
            <p:ph sz="quarter" idx="1"/>
          </p:nvPr>
        </p:nvSpPr>
        <p:spPr>
          <a:xfrm>
            <a:off x="488504" y="1196752"/>
            <a:ext cx="8915400" cy="4752528"/>
          </a:xfrm>
        </p:spPr>
        <p:txBody>
          <a:bodyPr/>
          <a:lstStyle/>
          <a:p>
            <a:pPr algn="just">
              <a:lnSpc>
                <a:spcPct val="90000"/>
              </a:lnSpc>
            </a:pPr>
            <a:r>
              <a:rPr lang="zh-TW" altLang="zh-TW" sz="2400" dirty="0">
                <a:latin typeface="+mj-ea"/>
                <a:ea typeface="+mj-ea"/>
              </a:rPr>
              <a:t>未依</a:t>
            </a:r>
            <a:r>
              <a:rPr lang="zh-TW" altLang="en-US" sz="2400" dirty="0">
                <a:latin typeface="+mj-ea"/>
                <a:ea typeface="+mj-ea"/>
              </a:rPr>
              <a:t>「公司募集與發行有價證券公開說明書應行記載事項準則」</a:t>
            </a:r>
            <a:r>
              <a:rPr lang="zh-TW" altLang="zh-TW" sz="2400" dirty="0">
                <a:latin typeface="+mj-ea"/>
                <a:ea typeface="+mj-ea"/>
              </a:rPr>
              <a:t>第</a:t>
            </a:r>
            <a:r>
              <a:rPr lang="en-US" altLang="zh-TW" sz="2400" dirty="0">
                <a:latin typeface="+mj-ea"/>
                <a:ea typeface="+mj-ea"/>
              </a:rPr>
              <a:t>4</a:t>
            </a:r>
            <a:r>
              <a:rPr lang="zh-TW" altLang="zh-TW" sz="2400" dirty="0">
                <a:latin typeface="+mj-ea"/>
                <a:ea typeface="+mj-ea"/>
              </a:rPr>
              <a:t>條第</a:t>
            </a:r>
            <a:r>
              <a:rPr lang="en-US" altLang="zh-TW" sz="2400" dirty="0">
                <a:latin typeface="+mj-ea"/>
                <a:ea typeface="+mj-ea"/>
              </a:rPr>
              <a:t>1</a:t>
            </a:r>
            <a:r>
              <a:rPr lang="zh-TW" altLang="zh-TW" sz="2400" dirty="0">
                <a:latin typeface="+mj-ea"/>
                <a:ea typeface="+mj-ea"/>
              </a:rPr>
              <a:t>項第</a:t>
            </a:r>
            <a:r>
              <a:rPr lang="en-US" altLang="zh-TW" sz="2400" dirty="0">
                <a:latin typeface="+mj-ea"/>
                <a:ea typeface="+mj-ea"/>
              </a:rPr>
              <a:t>13</a:t>
            </a:r>
            <a:r>
              <a:rPr lang="zh-TW" altLang="zh-TW" sz="2400" dirty="0">
                <a:latin typeface="+mj-ea"/>
                <a:ea typeface="+mj-ea"/>
              </a:rPr>
              <a:t>款及第</a:t>
            </a:r>
            <a:r>
              <a:rPr lang="en-US" altLang="zh-TW" sz="2400" dirty="0">
                <a:latin typeface="+mj-ea"/>
                <a:ea typeface="+mj-ea"/>
              </a:rPr>
              <a:t>7</a:t>
            </a:r>
            <a:r>
              <a:rPr lang="zh-TW" altLang="zh-TW" sz="2400" dirty="0">
                <a:latin typeface="+mj-ea"/>
                <a:ea typeface="+mj-ea"/>
              </a:rPr>
              <a:t>條規定，於公開說明書封裏及摘要註明公司網址。</a:t>
            </a:r>
          </a:p>
          <a:p>
            <a:pPr algn="l"/>
            <a:r>
              <a:rPr lang="zh-TW" altLang="zh-TW" sz="2400" dirty="0">
                <a:latin typeface="+mj-ea"/>
                <a:ea typeface="+mj-ea"/>
              </a:rPr>
              <a:t>未依</a:t>
            </a:r>
            <a:r>
              <a:rPr lang="zh-TW" altLang="en-US" sz="2400" dirty="0">
                <a:latin typeface="+mj-ea"/>
                <a:ea typeface="+mj-ea"/>
              </a:rPr>
              <a:t>前開準則第</a:t>
            </a:r>
            <a:r>
              <a:rPr lang="en-US" altLang="zh-TW" sz="2400" dirty="0">
                <a:latin typeface="+mj-ea"/>
                <a:ea typeface="+mj-ea"/>
              </a:rPr>
              <a:t>27</a:t>
            </a:r>
            <a:r>
              <a:rPr lang="zh-TW" altLang="zh-TW" sz="2400" dirty="0">
                <a:latin typeface="+mj-ea"/>
                <a:ea typeface="+mj-ea"/>
              </a:rPr>
              <a:t>條規定，說明財務比率變動原因。</a:t>
            </a:r>
            <a:endParaRPr lang="en-US" altLang="zh-TW" sz="2400" dirty="0">
              <a:latin typeface="+mj-ea"/>
              <a:ea typeface="+mj-ea"/>
            </a:endParaRPr>
          </a:p>
          <a:p>
            <a:pPr algn="l"/>
            <a:r>
              <a:rPr lang="zh-TW" altLang="zh-TW" sz="2400" dirty="0">
                <a:latin typeface="+mj-ea"/>
                <a:ea typeface="+mj-ea"/>
              </a:rPr>
              <a:t>未依</a:t>
            </a:r>
            <a:r>
              <a:rPr lang="zh-TW" altLang="en-US" sz="2400" dirty="0">
                <a:latin typeface="+mj-ea"/>
                <a:ea typeface="+mj-ea"/>
              </a:rPr>
              <a:t>前開準則</a:t>
            </a:r>
            <a:r>
              <a:rPr lang="zh-TW" altLang="zh-TW" sz="2400" dirty="0">
                <a:latin typeface="+mj-ea"/>
                <a:ea typeface="+mj-ea"/>
              </a:rPr>
              <a:t>第</a:t>
            </a:r>
            <a:r>
              <a:rPr lang="en-US" altLang="zh-TW" sz="2400" dirty="0">
                <a:latin typeface="+mj-ea"/>
                <a:ea typeface="+mj-ea"/>
              </a:rPr>
              <a:t>11</a:t>
            </a:r>
            <a:r>
              <a:rPr lang="zh-TW" altLang="zh-TW" sz="2400" dirty="0">
                <a:latin typeface="+mj-ea"/>
                <a:ea typeface="+mj-ea"/>
              </a:rPr>
              <a:t>條第</a:t>
            </a:r>
            <a:r>
              <a:rPr lang="en-US" altLang="zh-TW" sz="2400" dirty="0">
                <a:latin typeface="+mj-ea"/>
                <a:ea typeface="+mj-ea"/>
              </a:rPr>
              <a:t>1</a:t>
            </a:r>
            <a:r>
              <a:rPr lang="zh-TW" altLang="zh-TW" sz="2400" dirty="0">
                <a:latin typeface="+mj-ea"/>
                <a:ea typeface="+mj-ea"/>
              </a:rPr>
              <a:t>項第</a:t>
            </a:r>
            <a:r>
              <a:rPr lang="en-US" altLang="zh-TW" sz="2400" dirty="0">
                <a:latin typeface="+mj-ea"/>
                <a:ea typeface="+mj-ea"/>
              </a:rPr>
              <a:t>2</a:t>
            </a:r>
            <a:r>
              <a:rPr lang="zh-TW" altLang="zh-TW" sz="2400" dirty="0">
                <a:latin typeface="+mj-ea"/>
                <a:ea typeface="+mj-ea"/>
              </a:rPr>
              <a:t>款規定</a:t>
            </a:r>
            <a:r>
              <a:rPr lang="zh-TW" altLang="en-US" sz="2400" dirty="0">
                <a:latin typeface="+mj-ea"/>
                <a:ea typeface="+mj-ea"/>
              </a:rPr>
              <a:t>，</a:t>
            </a:r>
            <a:r>
              <a:rPr lang="zh-TW" altLang="zh-TW" sz="2400" dirty="0">
                <a:latin typeface="+mj-ea"/>
                <a:ea typeface="+mj-ea"/>
              </a:rPr>
              <a:t>敘明</a:t>
            </a:r>
            <a:r>
              <a:rPr lang="zh-TW" altLang="en-US" sz="2400" dirty="0">
                <a:latin typeface="+mj-ea"/>
                <a:ea typeface="+mj-ea"/>
              </a:rPr>
              <a:t>公司</a:t>
            </a:r>
            <a:r>
              <a:rPr lang="zh-TW" altLang="zh-TW" sz="2400" dirty="0">
                <a:latin typeface="+mj-ea"/>
                <a:ea typeface="+mj-ea"/>
              </a:rPr>
              <a:t>最近五年度及截至公開說明書刊印日止，股本變動之情形，實收資本增加者，應加註股本來源與本次增資生效日期、文號及金額。</a:t>
            </a:r>
            <a:endParaRPr lang="en-US" altLang="zh-TW" sz="2400" dirty="0">
              <a:latin typeface="+mj-ea"/>
              <a:ea typeface="+mj-ea"/>
            </a:endParaRPr>
          </a:p>
          <a:p>
            <a:pPr algn="l"/>
            <a:r>
              <a:rPr lang="zh-TW" altLang="en-US" sz="2400" u="sng" dirty="0">
                <a:solidFill>
                  <a:srgbClr val="FF0000"/>
                </a:solidFill>
                <a:latin typeface="+mj-ea"/>
                <a:ea typeface="+mj-ea"/>
              </a:rPr>
              <a:t>健全營運計劃書未按季編至損益兩平時點。</a:t>
            </a:r>
            <a:endParaRPr lang="en-US" altLang="zh-TW" sz="2400" u="sng" dirty="0">
              <a:solidFill>
                <a:srgbClr val="FF0000"/>
              </a:solidFill>
              <a:latin typeface="+mj-ea"/>
              <a:ea typeface="+mj-ea"/>
            </a:endParaRPr>
          </a:p>
          <a:p>
            <a:pPr algn="l"/>
            <a:r>
              <a:rPr lang="zh-TW" altLang="en-US" sz="2400" dirty="0">
                <a:latin typeface="+mj-ea"/>
                <a:ea typeface="+mj-ea"/>
              </a:rPr>
              <a:t>員工認股權憑證流通在外股數誤植</a:t>
            </a:r>
            <a:r>
              <a:rPr lang="en-US" altLang="zh-TW" sz="2400" dirty="0">
                <a:latin typeface="+mj-ea"/>
                <a:ea typeface="+mj-ea"/>
              </a:rPr>
              <a:t>(</a:t>
            </a:r>
            <a:r>
              <a:rPr lang="zh-TW" altLang="en-US" sz="2400" dirty="0">
                <a:latin typeface="+mj-ea"/>
                <a:ea typeface="+mj-ea"/>
              </a:rPr>
              <a:t>未扣除失效部分</a:t>
            </a:r>
            <a:r>
              <a:rPr lang="en-US" altLang="zh-TW" sz="2400" dirty="0">
                <a:latin typeface="+mj-ea"/>
                <a:ea typeface="+mj-ea"/>
              </a:rPr>
              <a:t>)</a:t>
            </a:r>
          </a:p>
          <a:p>
            <a:pPr algn="l"/>
            <a:r>
              <a:rPr lang="zh-TW" altLang="en-US" sz="2400" dirty="0">
                <a:latin typeface="+mj-ea"/>
                <a:ea typeface="+mj-ea"/>
              </a:rPr>
              <a:t>未檢具證券交易法第三十六條第三項第二款規定，對股東權益或證券價格有重大影響事項之申報書件及會計師表示之意見。</a:t>
            </a:r>
            <a:endParaRPr lang="en-US" altLang="zh-TW" sz="2400" dirty="0">
              <a:latin typeface="+mj-ea"/>
              <a:ea typeface="+mj-ea"/>
            </a:endParaRPr>
          </a:p>
          <a:p>
            <a:pPr algn="l"/>
            <a:endParaRPr lang="zh-TW" altLang="zh-TW" sz="2200" dirty="0">
              <a:latin typeface="+mj-ea"/>
              <a:ea typeface="+mj-ea"/>
            </a:endParaRPr>
          </a:p>
          <a:p>
            <a:endParaRPr lang="zh-TW" altLang="en-US" dirty="0"/>
          </a:p>
        </p:txBody>
      </p:sp>
      <p:sp>
        <p:nvSpPr>
          <p:cNvPr id="4" name="投影片編號版面配置區 3">
            <a:extLst>
              <a:ext uri="{FF2B5EF4-FFF2-40B4-BE49-F238E27FC236}">
                <a16:creationId xmlns:a16="http://schemas.microsoft.com/office/drawing/2014/main" id="{ABE25D21-FA40-4C55-B7C3-6325265DC27F}"/>
              </a:ext>
            </a:extLst>
          </p:cNvPr>
          <p:cNvSpPr>
            <a:spLocks noGrp="1"/>
          </p:cNvSpPr>
          <p:nvPr>
            <p:ph type="sldNum" sz="quarter" idx="12"/>
          </p:nvPr>
        </p:nvSpPr>
        <p:spPr/>
        <p:txBody>
          <a:bodyPr/>
          <a:lstStyle/>
          <a:p>
            <a:pPr>
              <a:defRPr/>
            </a:pPr>
            <a:fld id="{DA843CCF-395D-4592-A44F-E0B2C97BB9F6}" type="slidenum">
              <a:rPr lang="en-US" altLang="zh-TW" smtClean="0"/>
              <a:pPr>
                <a:defRPr/>
              </a:pPr>
              <a:t>24</a:t>
            </a:fld>
            <a:endParaRPr lang="en-US" altLang="zh-TW"/>
          </a:p>
        </p:txBody>
      </p:sp>
    </p:spTree>
    <p:extLst>
      <p:ext uri="{BB962C8B-B14F-4D97-AF65-F5344CB8AC3E}">
        <p14:creationId xmlns:p14="http://schemas.microsoft.com/office/powerpoint/2010/main" val="2948807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26DF402-1860-4B9E-A397-89D09A1FF733}"/>
              </a:ext>
            </a:extLst>
          </p:cNvPr>
          <p:cNvSpPr>
            <a:spLocks noGrp="1"/>
          </p:cNvSpPr>
          <p:nvPr>
            <p:ph type="title"/>
          </p:nvPr>
        </p:nvSpPr>
        <p:spPr/>
        <p:txBody>
          <a:bodyPr/>
          <a:lstStyle/>
          <a:p>
            <a:r>
              <a:rPr lang="zh-TW" altLang="en-US" sz="3200" b="1" dirty="0">
                <a:solidFill>
                  <a:srgbClr val="C00000"/>
                </a:solidFill>
                <a:latin typeface="標楷體" panose="03000509000000000000" pitchFamily="65" charset="-120"/>
                <a:ea typeface="標楷體" panose="03000509000000000000" pitchFamily="65" charset="-120"/>
              </a:rPr>
              <a:t>常見缺失</a:t>
            </a:r>
            <a:r>
              <a:rPr lang="en-US" altLang="zh-TW" sz="3200" b="1" dirty="0">
                <a:solidFill>
                  <a:srgbClr val="C00000"/>
                </a:solidFill>
                <a:latin typeface="標楷體" panose="03000509000000000000" pitchFamily="65" charset="-120"/>
                <a:ea typeface="標楷體" panose="03000509000000000000" pitchFamily="65" charset="-120"/>
              </a:rPr>
              <a:t>(</a:t>
            </a:r>
            <a:r>
              <a:rPr lang="zh-TW" altLang="en-US" sz="3200" b="1" dirty="0">
                <a:solidFill>
                  <a:srgbClr val="C00000"/>
                </a:solidFill>
                <a:latin typeface="標楷體" panose="03000509000000000000" pitchFamily="65" charset="-120"/>
                <a:ea typeface="標楷體" panose="03000509000000000000" pitchFamily="65" charset="-120"/>
              </a:rPr>
              <a:t>續</a:t>
            </a:r>
            <a:r>
              <a:rPr lang="en-US" altLang="zh-TW" sz="3200" b="1" dirty="0">
                <a:solidFill>
                  <a:srgbClr val="C00000"/>
                </a:solidFill>
                <a:latin typeface="標楷體" panose="03000509000000000000" pitchFamily="65" charset="-120"/>
                <a:ea typeface="標楷體" panose="03000509000000000000" pitchFamily="65" charset="-120"/>
              </a:rPr>
              <a:t>)</a:t>
            </a:r>
            <a:endParaRPr lang="zh-TW" altLang="en-US" dirty="0"/>
          </a:p>
        </p:txBody>
      </p:sp>
      <p:sp>
        <p:nvSpPr>
          <p:cNvPr id="3" name="內容版面配置區 2">
            <a:extLst>
              <a:ext uri="{FF2B5EF4-FFF2-40B4-BE49-F238E27FC236}">
                <a16:creationId xmlns:a16="http://schemas.microsoft.com/office/drawing/2014/main" id="{72EAF535-404D-4EE3-B1F4-748E7B653CB4}"/>
              </a:ext>
            </a:extLst>
          </p:cNvPr>
          <p:cNvSpPr>
            <a:spLocks noGrp="1"/>
          </p:cNvSpPr>
          <p:nvPr>
            <p:ph sz="quarter" idx="1"/>
          </p:nvPr>
        </p:nvSpPr>
        <p:spPr/>
        <p:txBody>
          <a:bodyPr/>
          <a:lstStyle/>
          <a:p>
            <a:r>
              <a:rPr lang="zh-TW" altLang="en-US" sz="2800" dirty="0">
                <a:latin typeface="+mj-ea"/>
                <a:ea typeface="+mj-ea"/>
              </a:rPr>
              <a:t>基本資料表之行業別未填寫公開資訊觀測站所列公開發行公司之產業別。</a:t>
            </a:r>
          </a:p>
        </p:txBody>
      </p:sp>
      <p:sp>
        <p:nvSpPr>
          <p:cNvPr id="4" name="投影片編號版面配置區 3">
            <a:extLst>
              <a:ext uri="{FF2B5EF4-FFF2-40B4-BE49-F238E27FC236}">
                <a16:creationId xmlns:a16="http://schemas.microsoft.com/office/drawing/2014/main" id="{92E87435-D4E0-4D75-B18E-7656A5ACA83C}"/>
              </a:ext>
            </a:extLst>
          </p:cNvPr>
          <p:cNvSpPr>
            <a:spLocks noGrp="1"/>
          </p:cNvSpPr>
          <p:nvPr>
            <p:ph type="sldNum" sz="quarter" idx="12"/>
          </p:nvPr>
        </p:nvSpPr>
        <p:spPr/>
        <p:txBody>
          <a:bodyPr/>
          <a:lstStyle/>
          <a:p>
            <a:pPr>
              <a:defRPr/>
            </a:pPr>
            <a:fld id="{DA843CCF-395D-4592-A44F-E0B2C97BB9F6}" type="slidenum">
              <a:rPr lang="en-US" altLang="zh-TW" smtClean="0"/>
              <a:pPr>
                <a:defRPr/>
              </a:pPr>
              <a:t>25</a:t>
            </a:fld>
            <a:endParaRPr lang="en-US" altLang="zh-TW"/>
          </a:p>
        </p:txBody>
      </p:sp>
      <p:pic>
        <p:nvPicPr>
          <p:cNvPr id="2050" name="圖片 1">
            <a:extLst>
              <a:ext uri="{FF2B5EF4-FFF2-40B4-BE49-F238E27FC236}">
                <a16:creationId xmlns:a16="http://schemas.microsoft.com/office/drawing/2014/main" id="{C52BA8E6-7900-4A26-A7F9-21F6B4F30D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1944" b="34741"/>
          <a:stretch>
            <a:fillRect/>
          </a:stretch>
        </p:blipFill>
        <p:spPr bwMode="auto">
          <a:xfrm>
            <a:off x="1064568" y="2132856"/>
            <a:ext cx="7200000" cy="432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9566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內容版面配置區 2"/>
          <p:cNvSpPr>
            <a:spLocks noGrp="1"/>
          </p:cNvSpPr>
          <p:nvPr>
            <p:ph idx="1"/>
          </p:nvPr>
        </p:nvSpPr>
        <p:spPr>
          <a:xfrm>
            <a:off x="1147080" y="721724"/>
            <a:ext cx="8567737" cy="5000170"/>
          </a:xfrm>
        </p:spPr>
        <p:txBody>
          <a:bodyPr/>
          <a:lstStyle/>
          <a:p>
            <a:pPr marL="0" lvl="0" indent="0" eaLnBrk="1" fontAlgn="auto" hangingPunct="1">
              <a:spcAft>
                <a:spcPts val="0"/>
              </a:spcAft>
              <a:buClr>
                <a:srgbClr val="727CA3"/>
              </a:buClr>
              <a:buSzPct val="76000"/>
              <a:buNone/>
            </a:pPr>
            <a:r>
              <a:rPr lang="zh-TW" altLang="en-US" b="1" dirty="0">
                <a:solidFill>
                  <a:srgbClr val="000099"/>
                </a:solidFill>
                <a:effectLst>
                  <a:outerShdw blurRad="38100" dist="38100" dir="2700000" algn="tl">
                    <a:srgbClr val="C0C0C0"/>
                  </a:outerShdw>
                </a:effectLst>
                <a:latin typeface="標楷體" pitchFamily="65" charset="-120"/>
                <a:ea typeface="標楷體" pitchFamily="65" charset="-120"/>
                <a:cs typeface="Verdana" pitchFamily="34" charset="0"/>
              </a:rPr>
              <a:t>作業依據：</a:t>
            </a:r>
            <a:endParaRPr lang="en-US" altLang="zh-TW" b="1" dirty="0">
              <a:solidFill>
                <a:srgbClr val="000099"/>
              </a:solidFill>
              <a:effectLst>
                <a:outerShdw blurRad="38100" dist="38100" dir="2700000" algn="tl">
                  <a:srgbClr val="C0C0C0"/>
                </a:outerShdw>
              </a:effectLst>
              <a:latin typeface="標楷體" pitchFamily="65" charset="-120"/>
              <a:ea typeface="標楷體" pitchFamily="65" charset="-120"/>
              <a:cs typeface="Verdana" pitchFamily="34" charset="0"/>
            </a:endParaRPr>
          </a:p>
          <a:p>
            <a:pPr marL="892175" lvl="0" indent="-358775" defTabSz="804863" eaLnBrk="1" fontAlgn="auto" hangingPunct="1">
              <a:spcAft>
                <a:spcPts val="0"/>
              </a:spcAft>
              <a:buClr>
                <a:srgbClr val="727CA3"/>
              </a:buClr>
              <a:buSzPct val="76000"/>
              <a:buNone/>
            </a:pPr>
            <a:r>
              <a:rPr lang="zh-TW" altLang="en-US" sz="2400" dirty="0">
                <a:solidFill>
                  <a:prstClr val="black"/>
                </a:solidFill>
                <a:latin typeface="標楷體" panose="03000509000000000000" pitchFamily="65" charset="-120"/>
                <a:ea typeface="標楷體" panose="03000509000000000000" pitchFamily="65" charset="-120"/>
              </a:rPr>
              <a:t>  本中心已配合增訂</a:t>
            </a:r>
            <a:r>
              <a:rPr lang="zh-TW" altLang="zh-TW" sz="2400" dirty="0">
                <a:solidFill>
                  <a:prstClr val="black"/>
                </a:solidFill>
                <a:latin typeface="標楷體" panose="03000509000000000000" pitchFamily="65" charset="-120"/>
                <a:ea typeface="標楷體" panose="03000509000000000000" pitchFamily="65" charset="-120"/>
              </a:rPr>
              <a:t>「受託辦理本國及外國發行人募集與</a:t>
            </a:r>
            <a:endParaRPr lang="en-US" altLang="zh-TW" sz="2400" dirty="0">
              <a:solidFill>
                <a:prstClr val="black"/>
              </a:solidFill>
              <a:latin typeface="標楷體" panose="03000509000000000000" pitchFamily="65" charset="-120"/>
              <a:ea typeface="標楷體" panose="03000509000000000000" pitchFamily="65" charset="-120"/>
            </a:endParaRPr>
          </a:p>
          <a:p>
            <a:pPr marL="892175" lvl="0" indent="-358775" defTabSz="804863" eaLnBrk="1" fontAlgn="auto" hangingPunct="1">
              <a:spcAft>
                <a:spcPts val="0"/>
              </a:spcAft>
              <a:buClr>
                <a:srgbClr val="727CA3"/>
              </a:buClr>
              <a:buSzPct val="76000"/>
              <a:buNone/>
            </a:pPr>
            <a:r>
              <a:rPr lang="zh-TW" altLang="en-US" sz="2400" dirty="0">
                <a:solidFill>
                  <a:prstClr val="black"/>
                </a:solidFill>
                <a:latin typeface="標楷體" panose="03000509000000000000" pitchFamily="65" charset="-120"/>
                <a:ea typeface="標楷體" panose="03000509000000000000" pitchFamily="65" charset="-120"/>
              </a:rPr>
              <a:t>  </a:t>
            </a:r>
            <a:r>
              <a:rPr lang="zh-TW" altLang="zh-TW" sz="2400" dirty="0">
                <a:solidFill>
                  <a:prstClr val="black"/>
                </a:solidFill>
                <a:latin typeface="標楷體" panose="03000509000000000000" pitchFamily="65" charset="-120"/>
                <a:ea typeface="標楷體" panose="03000509000000000000" pitchFamily="65" charset="-120"/>
              </a:rPr>
              <a:t>發行有價證券申報案件規定」</a:t>
            </a:r>
            <a:r>
              <a:rPr lang="zh-TW" altLang="en-US" sz="2400" dirty="0">
                <a:solidFill>
                  <a:prstClr val="black"/>
                </a:solidFill>
                <a:latin typeface="標楷體" panose="03000509000000000000" pitchFamily="65" charset="-120"/>
                <a:ea typeface="標楷體" panose="03000509000000000000" pitchFamily="65" charset="-120"/>
              </a:rPr>
              <a:t>及相關申報書件。</a:t>
            </a:r>
            <a:endParaRPr lang="en-US" altLang="zh-TW" sz="2400" dirty="0">
              <a:solidFill>
                <a:prstClr val="black"/>
              </a:solidFill>
              <a:latin typeface="標楷體" panose="03000509000000000000" pitchFamily="65" charset="-120"/>
              <a:ea typeface="標楷體" panose="03000509000000000000" pitchFamily="65" charset="-120"/>
            </a:endParaRPr>
          </a:p>
          <a:p>
            <a:pPr marL="0" indent="0" defTabSz="804863" eaLnBrk="1" fontAlgn="auto" hangingPunct="1">
              <a:spcAft>
                <a:spcPts val="0"/>
              </a:spcAft>
              <a:buClr>
                <a:srgbClr val="727CA3"/>
              </a:buClr>
              <a:buSzPct val="76000"/>
              <a:buNone/>
            </a:pPr>
            <a:r>
              <a:rPr lang="zh-TW" altLang="en-US" b="1" dirty="0">
                <a:solidFill>
                  <a:srgbClr val="000099"/>
                </a:solidFill>
                <a:effectLst>
                  <a:outerShdw blurRad="38100" dist="38100" dir="2700000" algn="tl">
                    <a:srgbClr val="C0C0C0"/>
                  </a:outerShdw>
                </a:effectLst>
                <a:latin typeface="標楷體" pitchFamily="65" charset="-120"/>
                <a:ea typeface="標楷體" pitchFamily="65" charset="-120"/>
                <a:cs typeface="Verdana" pitchFamily="34" charset="0"/>
              </a:rPr>
              <a:t>申報生效制：</a:t>
            </a:r>
            <a:endParaRPr lang="en-US" altLang="zh-TW" b="1" dirty="0">
              <a:solidFill>
                <a:srgbClr val="000099"/>
              </a:solidFill>
              <a:effectLst>
                <a:outerShdw blurRad="38100" dist="38100" dir="2700000" algn="tl">
                  <a:srgbClr val="C0C0C0"/>
                </a:outerShdw>
              </a:effectLst>
              <a:latin typeface="標楷體" pitchFamily="65" charset="-120"/>
              <a:ea typeface="標楷體" pitchFamily="65" charset="-120"/>
              <a:cs typeface="Verdana" pitchFamily="34" charset="0"/>
            </a:endParaRPr>
          </a:p>
          <a:p>
            <a:pPr marL="892175" indent="-358775" defTabSz="804863" eaLnBrk="1" fontAlgn="auto" hangingPunct="1">
              <a:spcAft>
                <a:spcPts val="0"/>
              </a:spcAft>
              <a:buClr>
                <a:srgbClr val="727CA3"/>
              </a:buClr>
              <a:buSzPct val="76000"/>
              <a:buNone/>
            </a:pPr>
            <a:r>
              <a:rPr lang="zh-TW" altLang="en-US" b="1" dirty="0">
                <a:solidFill>
                  <a:srgbClr val="000099"/>
                </a:solidFill>
                <a:effectLst>
                  <a:outerShdw blurRad="38100" dist="38100" dir="2700000" algn="tl">
                    <a:srgbClr val="C0C0C0"/>
                  </a:outerShdw>
                </a:effectLst>
                <a:latin typeface="標楷體" pitchFamily="65" charset="-120"/>
                <a:ea typeface="標楷體" pitchFamily="65" charset="-120"/>
                <a:cs typeface="Verdana" pitchFamily="34" charset="0"/>
              </a:rPr>
              <a:t>  </a:t>
            </a:r>
            <a:endParaRPr lang="en-US" altLang="zh-TW" sz="2400" dirty="0">
              <a:solidFill>
                <a:prstClr val="black"/>
              </a:solidFill>
              <a:latin typeface="標楷體" panose="03000509000000000000" pitchFamily="65" charset="-120"/>
              <a:ea typeface="標楷體" panose="03000509000000000000" pitchFamily="65" charset="-120"/>
            </a:endParaRPr>
          </a:p>
          <a:p>
            <a:pPr marL="82550" indent="0" algn="just">
              <a:spcAft>
                <a:spcPts val="600"/>
              </a:spcAft>
              <a:buClrTx/>
              <a:buFont typeface="Wingdings 2" pitchFamily="18" charset="2"/>
              <a:buNone/>
              <a:defRPr/>
            </a:pPr>
            <a:endParaRPr lang="zh-TW" altLang="zh-TW" sz="2400" dirty="0">
              <a:solidFill>
                <a:prstClr val="black"/>
              </a:solidFill>
              <a:latin typeface="標楷體" panose="03000509000000000000" pitchFamily="65" charset="-120"/>
              <a:ea typeface="標楷體" panose="03000509000000000000" pitchFamily="65" charset="-120"/>
            </a:endParaRPr>
          </a:p>
        </p:txBody>
      </p:sp>
      <p:sp>
        <p:nvSpPr>
          <p:cNvPr id="7" name="標題 6"/>
          <p:cNvSpPr>
            <a:spLocks noGrp="1"/>
          </p:cNvSpPr>
          <p:nvPr>
            <p:ph type="title"/>
          </p:nvPr>
        </p:nvSpPr>
        <p:spPr>
          <a:xfrm>
            <a:off x="1075454" y="221674"/>
            <a:ext cx="8280400" cy="554181"/>
          </a:xfrm>
        </p:spPr>
        <p:txBody>
          <a:bodyPr>
            <a:noAutofit/>
          </a:bodyPr>
          <a:lstStyle/>
          <a:p>
            <a:pPr>
              <a:defRPr/>
            </a:pPr>
            <a:br>
              <a:rPr lang="en-US" altLang="zh-TW" sz="2800" b="1" dirty="0">
                <a:solidFill>
                  <a:srgbClr val="C00000"/>
                </a:solidFill>
              </a:rPr>
            </a:br>
            <a:endParaRPr lang="zh-TW" altLang="en-US" sz="2800" b="1" dirty="0"/>
          </a:p>
        </p:txBody>
      </p:sp>
      <p:sp>
        <p:nvSpPr>
          <p:cNvPr id="6" name="投影片編號版面配置區 5"/>
          <p:cNvSpPr>
            <a:spLocks noGrp="1"/>
          </p:cNvSpPr>
          <p:nvPr>
            <p:ph type="sldNum" sz="quarter" idx="12"/>
          </p:nvPr>
        </p:nvSpPr>
        <p:spPr/>
        <p:txBody>
          <a:bodyPr/>
          <a:lstStyle/>
          <a:p>
            <a:pPr>
              <a:defRPr/>
            </a:pPr>
            <a:fld id="{782B2C77-A207-4156-B79B-BD1823F29F42}" type="slidenum">
              <a:rPr lang="en-US" altLang="zh-TW" smtClean="0"/>
              <a:pPr>
                <a:defRPr/>
              </a:pPr>
              <a:t>3</a:t>
            </a:fld>
            <a:endParaRPr lang="en-US" altLang="zh-TW" dirty="0"/>
          </a:p>
        </p:txBody>
      </p:sp>
      <p:graphicFrame>
        <p:nvGraphicFramePr>
          <p:cNvPr id="5" name="表格 4"/>
          <p:cNvGraphicFramePr>
            <a:graphicFrameLocks noGrp="1"/>
          </p:cNvGraphicFramePr>
          <p:nvPr>
            <p:extLst>
              <p:ext uri="{D42A27DB-BD31-4B8C-83A1-F6EECF244321}">
                <p14:modId xmlns:p14="http://schemas.microsoft.com/office/powerpoint/2010/main" val="229187098"/>
              </p:ext>
            </p:extLst>
          </p:nvPr>
        </p:nvGraphicFramePr>
        <p:xfrm>
          <a:off x="1660794" y="2903219"/>
          <a:ext cx="7750632" cy="1997529"/>
        </p:xfrm>
        <a:graphic>
          <a:graphicData uri="http://schemas.openxmlformats.org/drawingml/2006/table">
            <a:tbl>
              <a:tblPr>
                <a:tableStyleId>{F5AB1C69-6EDB-4FF4-983F-18BD219EF322}</a:tableStyleId>
              </a:tblPr>
              <a:tblGrid>
                <a:gridCol w="998294">
                  <a:extLst>
                    <a:ext uri="{9D8B030D-6E8A-4147-A177-3AD203B41FA5}">
                      <a16:colId xmlns:a16="http://schemas.microsoft.com/office/drawing/2014/main" val="20000"/>
                    </a:ext>
                  </a:extLst>
                </a:gridCol>
                <a:gridCol w="2412566">
                  <a:extLst>
                    <a:ext uri="{9D8B030D-6E8A-4147-A177-3AD203B41FA5}">
                      <a16:colId xmlns:a16="http://schemas.microsoft.com/office/drawing/2014/main" val="20001"/>
                    </a:ext>
                  </a:extLst>
                </a:gridCol>
                <a:gridCol w="2176805">
                  <a:extLst>
                    <a:ext uri="{9D8B030D-6E8A-4147-A177-3AD203B41FA5}">
                      <a16:colId xmlns:a16="http://schemas.microsoft.com/office/drawing/2014/main" val="20002"/>
                    </a:ext>
                  </a:extLst>
                </a:gridCol>
                <a:gridCol w="2162967">
                  <a:extLst>
                    <a:ext uri="{9D8B030D-6E8A-4147-A177-3AD203B41FA5}">
                      <a16:colId xmlns:a16="http://schemas.microsoft.com/office/drawing/2014/main" val="20003"/>
                    </a:ext>
                  </a:extLst>
                </a:gridCol>
              </a:tblGrid>
              <a:tr h="998765">
                <a:tc>
                  <a:txBody>
                    <a:bodyPr/>
                    <a:lstStyle/>
                    <a:p>
                      <a:pPr algn="just" rtl="0" fontAlgn="ctr"/>
                      <a:r>
                        <a:rPr lang="zh-TW" altLang="en-US" sz="2400" u="none" strike="noStrike" dirty="0">
                          <a:effectLst/>
                          <a:latin typeface="標楷體" panose="03000509000000000000" pitchFamily="65" charset="-120"/>
                          <a:ea typeface="標楷體" panose="03000509000000000000" pitchFamily="65" charset="-120"/>
                        </a:rPr>
                        <a:t>　</a:t>
                      </a:r>
                      <a:endParaRPr lang="zh-TW" altLang="en-US" sz="2400" b="1"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chemeClr val="accent3">
                        <a:lumMod val="60000"/>
                        <a:lumOff val="40000"/>
                      </a:schemeClr>
                    </a:solidFill>
                  </a:tcPr>
                </a:tc>
                <a:tc>
                  <a:txBody>
                    <a:bodyPr/>
                    <a:lstStyle/>
                    <a:p>
                      <a:pPr algn="ctr" rtl="0" fontAlgn="ctr"/>
                      <a:r>
                        <a:rPr lang="zh-TW" altLang="en-US" sz="2400" u="none" strike="noStrike" dirty="0">
                          <a:effectLst/>
                          <a:latin typeface="標楷體" panose="03000509000000000000" pitchFamily="65" charset="-120"/>
                          <a:ea typeface="標楷體" panose="03000509000000000000" pitchFamily="65" charset="-120"/>
                        </a:rPr>
                        <a:t>首次補辦   </a:t>
                      </a:r>
                      <a:endParaRPr lang="en-US" altLang="zh-TW" sz="2400" u="none" strike="noStrike" dirty="0">
                        <a:effectLst/>
                        <a:latin typeface="標楷體" panose="03000509000000000000" pitchFamily="65" charset="-120"/>
                        <a:ea typeface="標楷體" panose="03000509000000000000" pitchFamily="65" charset="-120"/>
                      </a:endParaRPr>
                    </a:p>
                    <a:p>
                      <a:pPr algn="ctr" rtl="0" fontAlgn="ctr"/>
                      <a:r>
                        <a:rPr lang="zh-TW" altLang="en-US" sz="2400" u="none" strike="noStrike" dirty="0">
                          <a:effectLst/>
                          <a:latin typeface="標楷體" panose="03000509000000000000" pitchFamily="65" charset="-120"/>
                          <a:ea typeface="標楷體" panose="03000509000000000000" pitchFamily="65" charset="-120"/>
                        </a:rPr>
                        <a:t>公發開行</a:t>
                      </a:r>
                      <a:endParaRPr lang="zh-TW" altLang="en-US" sz="2400" b="1"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chemeClr val="accent3">
                        <a:lumMod val="60000"/>
                        <a:lumOff val="40000"/>
                      </a:schemeClr>
                    </a:solidFill>
                  </a:tcPr>
                </a:tc>
                <a:tc>
                  <a:txBody>
                    <a:bodyPr/>
                    <a:lstStyle/>
                    <a:p>
                      <a:pPr algn="ctr" rtl="0" fontAlgn="ctr"/>
                      <a:r>
                        <a:rPr lang="zh-TW" altLang="en-US" sz="2400" u="none" strike="noStrike" dirty="0">
                          <a:effectLst/>
                          <a:latin typeface="標楷體" panose="03000509000000000000" pitchFamily="65" charset="-120"/>
                          <a:ea typeface="標楷體" panose="03000509000000000000" pitchFamily="65" charset="-120"/>
                        </a:rPr>
                        <a:t>與補辦公開發行併送之增資案</a:t>
                      </a:r>
                      <a:endParaRPr lang="zh-TW" altLang="en-US" sz="2400" b="1"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chemeClr val="accent3">
                        <a:lumMod val="60000"/>
                        <a:lumOff val="40000"/>
                      </a:schemeClr>
                    </a:solidFill>
                  </a:tcPr>
                </a:tc>
                <a:tc>
                  <a:txBody>
                    <a:bodyPr/>
                    <a:lstStyle/>
                    <a:p>
                      <a:pPr algn="just" rtl="0" fontAlgn="ctr"/>
                      <a:r>
                        <a:rPr lang="zh-TW" altLang="en-US" sz="2400" u="none" strike="noStrike" dirty="0">
                          <a:effectLst/>
                          <a:latin typeface="標楷體" panose="03000509000000000000" pitchFamily="65" charset="-120"/>
                          <a:ea typeface="標楷體" panose="03000509000000000000" pitchFamily="65" charset="-120"/>
                        </a:rPr>
                        <a:t>   ＩＰＯ前     </a:t>
                      </a:r>
                      <a:endParaRPr lang="en-US" altLang="zh-TW" sz="2400" u="none" strike="noStrike" dirty="0">
                        <a:effectLst/>
                        <a:latin typeface="標楷體" panose="03000509000000000000" pitchFamily="65" charset="-120"/>
                        <a:ea typeface="標楷體" panose="03000509000000000000" pitchFamily="65" charset="-120"/>
                      </a:endParaRPr>
                    </a:p>
                    <a:p>
                      <a:pPr algn="just" rtl="0" fontAlgn="ctr"/>
                      <a:r>
                        <a:rPr lang="zh-TW" altLang="en-US" sz="2400" u="none" strike="noStrike" dirty="0">
                          <a:effectLst/>
                          <a:latin typeface="標楷體" panose="03000509000000000000" pitchFamily="65" charset="-120"/>
                          <a:ea typeface="標楷體" panose="03000509000000000000" pitchFamily="65" charset="-120"/>
                        </a:rPr>
                        <a:t>  現金增資案</a:t>
                      </a:r>
                      <a:endParaRPr lang="zh-TW" altLang="en-US" sz="2400" b="1"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chemeClr val="accent3">
                        <a:lumMod val="60000"/>
                        <a:lumOff val="40000"/>
                      </a:schemeClr>
                    </a:solidFill>
                  </a:tcPr>
                </a:tc>
                <a:extLst>
                  <a:ext uri="{0D108BD9-81ED-4DB2-BD59-A6C34878D82A}">
                    <a16:rowId xmlns:a16="http://schemas.microsoft.com/office/drawing/2014/main" val="10000"/>
                  </a:ext>
                </a:extLst>
              </a:tr>
              <a:tr h="499382">
                <a:tc>
                  <a:txBody>
                    <a:bodyPr/>
                    <a:lstStyle/>
                    <a:p>
                      <a:pPr algn="ctr" rtl="0" fontAlgn="ctr"/>
                      <a:r>
                        <a:rPr lang="zh-TW" altLang="en-US" sz="2400" u="none" strike="noStrike" dirty="0">
                          <a:effectLst/>
                          <a:latin typeface="標楷體" panose="03000509000000000000" pitchFamily="65" charset="-120"/>
                          <a:ea typeface="標楷體" panose="03000509000000000000" pitchFamily="65" charset="-120"/>
                        </a:rPr>
                        <a:t>本國</a:t>
                      </a:r>
                      <a:endParaRPr lang="zh-TW" altLang="en-US" sz="2400" b="1"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chemeClr val="accent3">
                        <a:lumMod val="40000"/>
                        <a:lumOff val="60000"/>
                      </a:schemeClr>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12</a:t>
                      </a:r>
                      <a:r>
                        <a:rPr lang="zh-TW" altLang="en-US" sz="2400" u="none" strike="noStrike" dirty="0">
                          <a:effectLst/>
                          <a:latin typeface="標楷體" panose="03000509000000000000" pitchFamily="65" charset="-120"/>
                          <a:ea typeface="標楷體" panose="03000509000000000000" pitchFamily="65" charset="-120"/>
                        </a:rPr>
                        <a:t>個營業日</a:t>
                      </a:r>
                      <a:endParaRPr lang="zh-TW" altLang="en-US" sz="2400" b="1"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chemeClr val="accent3">
                        <a:lumMod val="40000"/>
                        <a:lumOff val="60000"/>
                      </a:schemeClr>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12</a:t>
                      </a:r>
                      <a:r>
                        <a:rPr lang="zh-TW" altLang="en-US" sz="2400" u="none" strike="noStrike" dirty="0">
                          <a:effectLst/>
                          <a:latin typeface="標楷體" panose="03000509000000000000" pitchFamily="65" charset="-120"/>
                          <a:ea typeface="標楷體" panose="03000509000000000000" pitchFamily="65" charset="-120"/>
                        </a:rPr>
                        <a:t>個營業日</a:t>
                      </a:r>
                      <a:endParaRPr lang="zh-TW" altLang="en-US" sz="2400" b="1"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chemeClr val="accent3">
                        <a:lumMod val="40000"/>
                        <a:lumOff val="60000"/>
                      </a:schemeClr>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7</a:t>
                      </a:r>
                      <a:r>
                        <a:rPr lang="zh-TW" altLang="en-US" sz="2400" u="none" strike="noStrike" dirty="0">
                          <a:effectLst/>
                          <a:latin typeface="標楷體" panose="03000509000000000000" pitchFamily="65" charset="-120"/>
                          <a:ea typeface="標楷體" panose="03000509000000000000" pitchFamily="65" charset="-120"/>
                        </a:rPr>
                        <a:t>個營業日</a:t>
                      </a:r>
                      <a:endParaRPr lang="zh-TW" altLang="en-US" sz="2400" b="1"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chemeClr val="accent3">
                        <a:lumMod val="40000"/>
                        <a:lumOff val="60000"/>
                      </a:schemeClr>
                    </a:solidFill>
                  </a:tcPr>
                </a:tc>
                <a:extLst>
                  <a:ext uri="{0D108BD9-81ED-4DB2-BD59-A6C34878D82A}">
                    <a16:rowId xmlns:a16="http://schemas.microsoft.com/office/drawing/2014/main" val="10001"/>
                  </a:ext>
                </a:extLst>
              </a:tr>
              <a:tr h="499382">
                <a:tc>
                  <a:txBody>
                    <a:bodyPr/>
                    <a:lstStyle/>
                    <a:p>
                      <a:pPr algn="ctr" rtl="0" fontAlgn="ctr"/>
                      <a:r>
                        <a:rPr lang="zh-TW" altLang="en-US" sz="2400" u="none" strike="noStrike" dirty="0">
                          <a:effectLst/>
                          <a:latin typeface="標楷體" panose="03000509000000000000" pitchFamily="65" charset="-120"/>
                          <a:ea typeface="標楷體" panose="03000509000000000000" pitchFamily="65" charset="-120"/>
                        </a:rPr>
                        <a:t>外國</a:t>
                      </a:r>
                      <a:endParaRPr lang="zh-TW" altLang="en-US" sz="2400" b="1"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chemeClr val="accent3">
                        <a:lumMod val="20000"/>
                        <a:lumOff val="80000"/>
                      </a:schemeClr>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12</a:t>
                      </a:r>
                      <a:r>
                        <a:rPr lang="zh-TW" altLang="en-US" sz="2400" u="none" strike="noStrike" dirty="0">
                          <a:effectLst/>
                          <a:latin typeface="標楷體" panose="03000509000000000000" pitchFamily="65" charset="-120"/>
                          <a:ea typeface="標楷體" panose="03000509000000000000" pitchFamily="65" charset="-120"/>
                        </a:rPr>
                        <a:t>個營業日</a:t>
                      </a:r>
                      <a:r>
                        <a:rPr lang="en-US" altLang="zh-TW" sz="2400" u="none" strike="noStrike" dirty="0">
                          <a:effectLst/>
                          <a:latin typeface="標楷體" panose="03000509000000000000" pitchFamily="65" charset="-120"/>
                          <a:ea typeface="標楷體" panose="03000509000000000000" pitchFamily="65" charset="-120"/>
                        </a:rPr>
                        <a:t>(</a:t>
                      </a:r>
                      <a:r>
                        <a:rPr lang="zh-TW" altLang="en-US" sz="2400" u="none" strike="noStrike" dirty="0">
                          <a:effectLst/>
                          <a:latin typeface="標楷體" panose="03000509000000000000" pitchFamily="65" charset="-120"/>
                          <a:ea typeface="標楷體" panose="03000509000000000000" pitchFamily="65" charset="-120"/>
                        </a:rPr>
                        <a:t>註</a:t>
                      </a:r>
                      <a:r>
                        <a:rPr lang="en-US" altLang="zh-TW" sz="2400" u="none" strike="noStrike" dirty="0">
                          <a:effectLst/>
                          <a:latin typeface="標楷體" panose="03000509000000000000" pitchFamily="65" charset="-120"/>
                          <a:ea typeface="標楷體" panose="03000509000000000000" pitchFamily="65" charset="-120"/>
                        </a:rPr>
                        <a:t>)</a:t>
                      </a:r>
                      <a:endParaRPr lang="zh-TW" altLang="en-US" sz="2400" b="1"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chemeClr val="accent3">
                        <a:lumMod val="20000"/>
                        <a:lumOff val="80000"/>
                      </a:schemeClr>
                    </a:solidFill>
                  </a:tcPr>
                </a:tc>
                <a:tc>
                  <a:txBody>
                    <a:bodyPr/>
                    <a:lstStyle/>
                    <a:p>
                      <a:pPr algn="ctr" rtl="0" fontAlgn="ctr"/>
                      <a:r>
                        <a:rPr lang="zh-TW" altLang="en-US" sz="2400" u="none" strike="noStrike" dirty="0">
                          <a:effectLst/>
                          <a:latin typeface="標楷體" panose="03000509000000000000" pitchFamily="65" charset="-120"/>
                          <a:ea typeface="標楷體" panose="03000509000000000000" pitchFamily="65" charset="-120"/>
                        </a:rPr>
                        <a:t>　</a:t>
                      </a:r>
                      <a:endParaRPr lang="zh-TW" altLang="en-US" sz="2400" b="1"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chemeClr val="accent3">
                        <a:lumMod val="20000"/>
                        <a:lumOff val="80000"/>
                      </a:schemeClr>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7</a:t>
                      </a:r>
                      <a:r>
                        <a:rPr lang="zh-TW" altLang="en-US" sz="2400" u="none" strike="noStrike" dirty="0">
                          <a:effectLst/>
                          <a:latin typeface="標楷體" panose="03000509000000000000" pitchFamily="65" charset="-120"/>
                          <a:ea typeface="標楷體" panose="03000509000000000000" pitchFamily="65" charset="-120"/>
                        </a:rPr>
                        <a:t>個營業日</a:t>
                      </a:r>
                      <a:r>
                        <a:rPr lang="en-US" altLang="zh-TW" sz="2400" u="none" strike="noStrike" dirty="0">
                          <a:effectLst/>
                          <a:latin typeface="標楷體" panose="03000509000000000000" pitchFamily="65" charset="-120"/>
                          <a:ea typeface="標楷體" panose="03000509000000000000" pitchFamily="65" charset="-120"/>
                        </a:rPr>
                        <a:t>(</a:t>
                      </a:r>
                      <a:r>
                        <a:rPr lang="zh-TW" altLang="en-US" sz="2400" u="none" strike="noStrike" dirty="0">
                          <a:effectLst/>
                          <a:latin typeface="標楷體" panose="03000509000000000000" pitchFamily="65" charset="-120"/>
                          <a:ea typeface="標楷體" panose="03000509000000000000" pitchFamily="65" charset="-120"/>
                        </a:rPr>
                        <a:t>註</a:t>
                      </a:r>
                      <a:r>
                        <a:rPr lang="en-US" altLang="zh-TW" sz="2400" u="none" strike="noStrike" dirty="0">
                          <a:effectLst/>
                          <a:latin typeface="標楷體" panose="03000509000000000000" pitchFamily="65" charset="-120"/>
                          <a:ea typeface="標楷體" panose="03000509000000000000" pitchFamily="65" charset="-120"/>
                        </a:rPr>
                        <a:t>)</a:t>
                      </a:r>
                      <a:endParaRPr lang="zh-TW" altLang="en-US" sz="2400" b="1"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chemeClr val="accent3">
                        <a:lumMod val="20000"/>
                        <a:lumOff val="80000"/>
                      </a:schemeClr>
                    </a:solidFill>
                  </a:tcPr>
                </a:tc>
                <a:extLst>
                  <a:ext uri="{0D108BD9-81ED-4DB2-BD59-A6C34878D82A}">
                    <a16:rowId xmlns:a16="http://schemas.microsoft.com/office/drawing/2014/main" val="10002"/>
                  </a:ext>
                </a:extLst>
              </a:tr>
            </a:tbl>
          </a:graphicData>
        </a:graphic>
      </p:graphicFrame>
      <p:sp>
        <p:nvSpPr>
          <p:cNvPr id="9" name="矩形 8"/>
          <p:cNvSpPr/>
          <p:nvPr/>
        </p:nvSpPr>
        <p:spPr>
          <a:xfrm>
            <a:off x="1852568" y="5097311"/>
            <a:ext cx="7300686" cy="1015663"/>
          </a:xfrm>
          <a:prstGeom prst="rect">
            <a:avLst/>
          </a:prstGeom>
        </p:spPr>
        <p:txBody>
          <a:bodyPr wrap="square">
            <a:spAutoFit/>
          </a:bodyPr>
          <a:lstStyle/>
          <a:p>
            <a:pPr marL="449263" indent="-449263"/>
            <a:r>
              <a:rPr lang="zh-TW" altLang="en-US" sz="2000" dirty="0">
                <a:latin typeface="標楷體" panose="03000509000000000000" pitchFamily="65" charset="-120"/>
                <a:ea typeface="標楷體" panose="03000509000000000000" pitchFamily="65" charset="-120"/>
              </a:rPr>
              <a:t>註：</a:t>
            </a:r>
            <a:r>
              <a:rPr lang="zh-TW" altLang="en-US" sz="2000" b="1" u="sng" dirty="0">
                <a:solidFill>
                  <a:srgbClr val="0000FF"/>
                </a:solidFill>
                <a:latin typeface="標楷體" panose="03000509000000000000" pitchFamily="65" charset="-120"/>
                <a:ea typeface="標楷體" panose="03000509000000000000" pitchFamily="65" charset="-120"/>
              </a:rPr>
              <a:t>外國公司</a:t>
            </a:r>
            <a:r>
              <a:rPr lang="en-US" altLang="zh-TW" sz="2000" b="1" u="sng" dirty="0">
                <a:solidFill>
                  <a:srgbClr val="0000FF"/>
                </a:solidFill>
                <a:latin typeface="標楷體" panose="03000509000000000000" pitchFamily="65" charset="-120"/>
                <a:ea typeface="標楷體" panose="03000509000000000000" pitchFamily="65" charset="-120"/>
              </a:rPr>
              <a:t>IPO</a:t>
            </a:r>
            <a:r>
              <a:rPr lang="zh-TW" altLang="en-US" sz="2000" b="1" u="sng" dirty="0">
                <a:solidFill>
                  <a:srgbClr val="0000FF"/>
                </a:solidFill>
                <a:latin typeface="標楷體" panose="03000509000000000000" pitchFamily="65" charset="-120"/>
                <a:ea typeface="標楷體" panose="03000509000000000000" pitchFamily="65" charset="-120"/>
              </a:rPr>
              <a:t>前</a:t>
            </a:r>
            <a:r>
              <a:rPr lang="en-US" altLang="zh-TW" sz="2000" b="1" u="sng" dirty="0">
                <a:solidFill>
                  <a:srgbClr val="0000FF"/>
                </a:solidFill>
                <a:latin typeface="標楷體" panose="03000509000000000000" pitchFamily="65" charset="-120"/>
                <a:ea typeface="標楷體" panose="03000509000000000000" pitchFamily="65" charset="-120"/>
              </a:rPr>
              <a:t>SPO</a:t>
            </a:r>
            <a:r>
              <a:rPr lang="zh-TW" altLang="en-US" sz="2000" b="1" u="sng" dirty="0">
                <a:solidFill>
                  <a:srgbClr val="0000FF"/>
                </a:solidFill>
                <a:latin typeface="標楷體" panose="03000509000000000000" pitchFamily="65" charset="-120"/>
                <a:ea typeface="標楷體" panose="03000509000000000000" pitchFamily="65" charset="-120"/>
              </a:rPr>
              <a:t>可與補辦公發併送</a:t>
            </a:r>
            <a:r>
              <a:rPr lang="zh-TW" altLang="en-US" sz="2000" dirty="0">
                <a:latin typeface="標楷體" panose="03000509000000000000" pitchFamily="65" charset="-120"/>
                <a:ea typeface="標楷體" panose="03000509000000000000" pitchFamily="65" charset="-120"/>
              </a:rPr>
              <a:t>，若兩案併送，則</a:t>
            </a:r>
            <a:r>
              <a:rPr lang="en-US" altLang="zh-TW" sz="2000" dirty="0">
                <a:latin typeface="標楷體" panose="03000509000000000000" pitchFamily="65" charset="-120"/>
                <a:ea typeface="標楷體" panose="03000509000000000000" pitchFamily="65" charset="-120"/>
              </a:rPr>
              <a:t>IPO</a:t>
            </a:r>
            <a:r>
              <a:rPr lang="zh-TW" altLang="en-US" sz="2000" dirty="0">
                <a:latin typeface="標楷體" panose="03000509000000000000" pitchFamily="65" charset="-120"/>
                <a:ea typeface="標楷體" panose="03000509000000000000" pitchFamily="65" charset="-120"/>
              </a:rPr>
              <a:t>前</a:t>
            </a:r>
            <a:r>
              <a:rPr lang="en-US" altLang="zh-TW" sz="2000" dirty="0">
                <a:latin typeface="標楷體" panose="03000509000000000000" pitchFamily="65" charset="-120"/>
                <a:ea typeface="標楷體" panose="03000509000000000000" pitchFamily="65" charset="-120"/>
              </a:rPr>
              <a:t>SPO</a:t>
            </a:r>
            <a:r>
              <a:rPr lang="zh-TW" altLang="en-US" sz="2000" dirty="0">
                <a:latin typeface="標楷體" panose="03000509000000000000" pitchFamily="65" charset="-120"/>
                <a:ea typeface="標楷體" panose="03000509000000000000" pitchFamily="65" charset="-120"/>
              </a:rPr>
              <a:t>之申報生效日會與補辦公發之申報生效日為同一日，不會提前於送件後</a:t>
            </a:r>
            <a:r>
              <a:rPr lang="en-US" altLang="zh-TW" sz="2000" dirty="0">
                <a:latin typeface="標楷體" panose="03000509000000000000" pitchFamily="65" charset="-120"/>
                <a:ea typeface="標楷體" panose="03000509000000000000" pitchFamily="65" charset="-120"/>
              </a:rPr>
              <a:t>7</a:t>
            </a:r>
            <a:r>
              <a:rPr lang="zh-TW" altLang="en-US" sz="2000" dirty="0">
                <a:latin typeface="標楷體" panose="03000509000000000000" pitchFamily="65" charset="-120"/>
                <a:ea typeface="標楷體" panose="03000509000000000000" pitchFamily="65" charset="-120"/>
              </a:rPr>
              <a:t>個營業日即先行生效。</a:t>
            </a:r>
          </a:p>
        </p:txBody>
      </p:sp>
    </p:spTree>
    <p:extLst>
      <p:ext uri="{BB962C8B-B14F-4D97-AF65-F5344CB8AC3E}">
        <p14:creationId xmlns:p14="http://schemas.microsoft.com/office/powerpoint/2010/main" val="2907518188"/>
      </p:ext>
    </p:extLst>
  </p:cSld>
  <p:clrMapOvr>
    <a:masterClrMapping/>
  </p:clrMapOvr>
  <p:transition>
    <p:zoom dir="in"/>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內容版面配置區 2"/>
          <p:cNvSpPr>
            <a:spLocks noGrp="1"/>
          </p:cNvSpPr>
          <p:nvPr>
            <p:ph idx="1"/>
          </p:nvPr>
        </p:nvSpPr>
        <p:spPr>
          <a:xfrm>
            <a:off x="1021795" y="526820"/>
            <a:ext cx="8567737" cy="4550686"/>
          </a:xfrm>
        </p:spPr>
        <p:txBody>
          <a:bodyPr/>
          <a:lstStyle/>
          <a:p>
            <a:pPr marL="0" lvl="0" indent="0" eaLnBrk="1" fontAlgn="auto" hangingPunct="1">
              <a:spcAft>
                <a:spcPts val="1200"/>
              </a:spcAft>
              <a:buClr>
                <a:srgbClr val="727CA3"/>
              </a:buClr>
              <a:buSzPct val="76000"/>
              <a:buNone/>
            </a:pPr>
            <a:r>
              <a:rPr lang="zh-TW" altLang="en-US" b="1" dirty="0">
                <a:solidFill>
                  <a:srgbClr val="000099"/>
                </a:solidFill>
                <a:effectLst>
                  <a:outerShdw blurRad="38100" dist="38100" dir="2700000" algn="tl">
                    <a:srgbClr val="C0C0C0"/>
                  </a:outerShdw>
                </a:effectLst>
                <a:latin typeface="標楷體" pitchFamily="65" charset="-120"/>
                <a:ea typeface="標楷體" pitchFamily="65" charset="-120"/>
                <a:cs typeface="Verdana" pitchFamily="34" charset="0"/>
              </a:rPr>
              <a:t>併案申報：</a:t>
            </a:r>
            <a:endParaRPr lang="en-US" altLang="zh-TW" b="1" dirty="0">
              <a:solidFill>
                <a:srgbClr val="000099"/>
              </a:solidFill>
              <a:effectLst>
                <a:outerShdw blurRad="38100" dist="38100" dir="2700000" algn="tl">
                  <a:srgbClr val="C0C0C0"/>
                </a:outerShdw>
              </a:effectLst>
              <a:latin typeface="標楷體" pitchFamily="65" charset="-120"/>
              <a:ea typeface="標楷體" pitchFamily="65" charset="-120"/>
              <a:cs typeface="Verdana" pitchFamily="34" charset="0"/>
            </a:endParaRPr>
          </a:p>
          <a:p>
            <a:pPr marL="892175" lvl="0" indent="-358775" defTabSz="804863" eaLnBrk="1" fontAlgn="auto" hangingPunct="1">
              <a:spcAft>
                <a:spcPts val="0"/>
              </a:spcAft>
              <a:buClr>
                <a:srgbClr val="727CA3"/>
              </a:buClr>
              <a:buSzPct val="76000"/>
              <a:buNone/>
            </a:pPr>
            <a:r>
              <a:rPr lang="en-US" altLang="zh-TW" sz="2400" dirty="0">
                <a:solidFill>
                  <a:srgbClr val="FF0000"/>
                </a:solidFill>
                <a:latin typeface="標楷體" panose="03000509000000000000" pitchFamily="65" charset="-120"/>
                <a:ea typeface="標楷體" panose="03000509000000000000" pitchFamily="65" charset="-120"/>
              </a:rPr>
              <a:t>1.『</a:t>
            </a:r>
            <a:r>
              <a:rPr lang="zh-TW" altLang="en-US" sz="2400" dirty="0">
                <a:solidFill>
                  <a:srgbClr val="FF0000"/>
                </a:solidFill>
                <a:latin typeface="標楷體" panose="03000509000000000000" pitchFamily="65" charset="-120"/>
                <a:ea typeface="標楷體" panose="03000509000000000000" pitchFamily="65" charset="-120"/>
              </a:rPr>
              <a:t>登錄興櫃</a:t>
            </a:r>
            <a:r>
              <a:rPr lang="en-US" altLang="zh-TW" sz="2400" dirty="0">
                <a:solidFill>
                  <a:srgbClr val="FF0000"/>
                </a:solidFill>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與</a:t>
            </a:r>
            <a:r>
              <a:rPr lang="en-US" altLang="zh-TW" sz="2400" dirty="0">
                <a:solidFill>
                  <a:srgbClr val="FF0000"/>
                </a:solidFill>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補辦公開發行</a:t>
            </a:r>
            <a:r>
              <a:rPr lang="en-US" altLang="zh-TW" sz="2400" dirty="0">
                <a:solidFill>
                  <a:srgbClr val="FF0000"/>
                </a:solidFill>
                <a:latin typeface="標楷體" panose="03000509000000000000" pitchFamily="65" charset="-120"/>
                <a:ea typeface="標楷體" panose="03000509000000000000" pitchFamily="65" charset="-120"/>
              </a:rPr>
              <a:t>』</a:t>
            </a:r>
          </a:p>
          <a:p>
            <a:pPr marL="892175" lvl="0" indent="-358775" defTabSz="804863">
              <a:buClr>
                <a:srgbClr val="727CA3"/>
              </a:buClr>
              <a:buNone/>
            </a:pPr>
            <a:r>
              <a:rPr lang="zh-TW" altLang="en-US" sz="2400" dirty="0">
                <a:solidFill>
                  <a:prstClr val="black"/>
                </a:solidFill>
                <a:latin typeface="標楷體" panose="03000509000000000000" pitchFamily="65" charset="-120"/>
                <a:ea typeface="標楷體" panose="03000509000000000000" pitchFamily="65" charset="-120"/>
              </a:rPr>
              <a:t>  外國發行人為申請</a:t>
            </a:r>
            <a:r>
              <a:rPr lang="en-US" altLang="zh-TW" sz="2400" dirty="0">
                <a:solidFill>
                  <a:prstClr val="black"/>
                </a:solidFill>
                <a:latin typeface="標楷體" panose="03000509000000000000" pitchFamily="65" charset="-120"/>
                <a:ea typeface="標楷體" panose="03000509000000000000" pitchFamily="65" charset="-120"/>
              </a:rPr>
              <a:t>『</a:t>
            </a:r>
            <a:r>
              <a:rPr lang="zh-TW" altLang="en-US" sz="2400" dirty="0">
                <a:solidFill>
                  <a:prstClr val="black"/>
                </a:solidFill>
                <a:latin typeface="標楷體" panose="03000509000000000000" pitchFamily="65" charset="-120"/>
                <a:ea typeface="標楷體" panose="03000509000000000000" pitchFamily="65" charset="-120"/>
              </a:rPr>
              <a:t>登錄興櫃</a:t>
            </a:r>
            <a:r>
              <a:rPr lang="en-US" altLang="zh-TW" sz="2400" dirty="0">
                <a:solidFill>
                  <a:prstClr val="black"/>
                </a:solidFill>
                <a:latin typeface="標楷體" panose="03000509000000000000" pitchFamily="65" charset="-120"/>
                <a:ea typeface="標楷體" panose="03000509000000000000" pitchFamily="65" charset="-120"/>
              </a:rPr>
              <a:t>』</a:t>
            </a:r>
            <a:r>
              <a:rPr lang="zh-TW" altLang="en-US" sz="2400" dirty="0">
                <a:solidFill>
                  <a:prstClr val="black"/>
                </a:solidFill>
                <a:latin typeface="標楷體" panose="03000509000000000000" pitchFamily="65" charset="-120"/>
                <a:ea typeface="標楷體" panose="03000509000000000000" pitchFamily="65" charset="-120"/>
              </a:rPr>
              <a:t>而申報</a:t>
            </a:r>
            <a:r>
              <a:rPr lang="en-US" altLang="zh-TW" sz="2400" dirty="0">
                <a:solidFill>
                  <a:prstClr val="black"/>
                </a:solidFill>
                <a:latin typeface="標楷體" panose="03000509000000000000" pitchFamily="65" charset="-120"/>
                <a:ea typeface="標楷體" panose="03000509000000000000" pitchFamily="65" charset="-120"/>
              </a:rPr>
              <a:t>『</a:t>
            </a:r>
            <a:r>
              <a:rPr lang="zh-TW" altLang="en-US" sz="2400" dirty="0">
                <a:solidFill>
                  <a:prstClr val="black"/>
                </a:solidFill>
                <a:latin typeface="標楷體" panose="03000509000000000000" pitchFamily="65" charset="-120"/>
                <a:ea typeface="標楷體" panose="03000509000000000000" pitchFamily="65" charset="-120"/>
              </a:rPr>
              <a:t>補辦公開發行</a:t>
            </a:r>
            <a:r>
              <a:rPr lang="en-US" altLang="zh-TW" sz="2400" dirty="0">
                <a:solidFill>
                  <a:prstClr val="black"/>
                </a:solidFill>
                <a:latin typeface="標楷體" panose="03000509000000000000" pitchFamily="65" charset="-120"/>
                <a:ea typeface="標楷體" panose="03000509000000000000" pitchFamily="65" charset="-120"/>
              </a:rPr>
              <a:t>』</a:t>
            </a:r>
            <a:r>
              <a:rPr lang="zh-TW" altLang="en-US" sz="2400" dirty="0">
                <a:solidFill>
                  <a:prstClr val="black"/>
                </a:solidFill>
                <a:latin typeface="標楷體" panose="03000509000000000000" pitchFamily="65" charset="-120"/>
                <a:ea typeface="標楷體" panose="03000509000000000000" pitchFamily="65" charset="-120"/>
              </a:rPr>
              <a:t>者，</a:t>
            </a:r>
            <a:r>
              <a:rPr lang="en-US" altLang="zh-TW" sz="2400" dirty="0">
                <a:solidFill>
                  <a:prstClr val="black"/>
                </a:solidFill>
                <a:latin typeface="標楷體" panose="03000509000000000000" pitchFamily="65" charset="-120"/>
                <a:ea typeface="標楷體" panose="03000509000000000000" pitchFamily="65" charset="-120"/>
              </a:rPr>
              <a:t>『</a:t>
            </a:r>
            <a:r>
              <a:rPr lang="zh-TW" altLang="en-US" sz="2400" dirty="0">
                <a:solidFill>
                  <a:prstClr val="black"/>
                </a:solidFill>
                <a:latin typeface="標楷體" panose="03000509000000000000" pitchFamily="65" charset="-120"/>
                <a:ea typeface="標楷體" panose="03000509000000000000" pitchFamily="65" charset="-120"/>
              </a:rPr>
              <a:t>應</a:t>
            </a:r>
            <a:r>
              <a:rPr lang="en-US" altLang="zh-TW" sz="2400" dirty="0">
                <a:solidFill>
                  <a:prstClr val="black"/>
                </a:solidFill>
                <a:latin typeface="標楷體" panose="03000509000000000000" pitchFamily="65" charset="-120"/>
                <a:ea typeface="標楷體" panose="03000509000000000000" pitchFamily="65" charset="-120"/>
              </a:rPr>
              <a:t>』</a:t>
            </a:r>
            <a:r>
              <a:rPr lang="zh-TW" altLang="en-US" sz="2400" dirty="0">
                <a:solidFill>
                  <a:prstClr val="black"/>
                </a:solidFill>
                <a:latin typeface="標楷體" panose="03000509000000000000" pitchFamily="65" charset="-120"/>
                <a:ea typeface="標楷體" panose="03000509000000000000" pitchFamily="65" charset="-120"/>
              </a:rPr>
              <a:t>兩案併案申報洽本中心辦理。</a:t>
            </a:r>
            <a:endParaRPr lang="en-US" altLang="zh-TW" sz="2400" dirty="0">
              <a:solidFill>
                <a:prstClr val="black"/>
              </a:solidFill>
              <a:latin typeface="標楷體" panose="03000509000000000000" pitchFamily="65" charset="-120"/>
              <a:ea typeface="標楷體" panose="03000509000000000000" pitchFamily="65" charset="-120"/>
            </a:endParaRPr>
          </a:p>
          <a:p>
            <a:pPr marL="892175" lvl="0" indent="-358775" defTabSz="804863" eaLnBrk="1" fontAlgn="auto" hangingPunct="1">
              <a:spcAft>
                <a:spcPts val="0"/>
              </a:spcAft>
              <a:buClr>
                <a:srgbClr val="727CA3"/>
              </a:buClr>
              <a:buSzPct val="76000"/>
              <a:buNone/>
            </a:pPr>
            <a:endParaRPr lang="en-US" altLang="zh-TW" sz="2400" dirty="0">
              <a:solidFill>
                <a:prstClr val="black"/>
              </a:solidFill>
              <a:latin typeface="標楷體" panose="03000509000000000000" pitchFamily="65" charset="-120"/>
              <a:ea typeface="標楷體" panose="03000509000000000000" pitchFamily="65" charset="-120"/>
            </a:endParaRPr>
          </a:p>
          <a:p>
            <a:pPr marL="892175" lvl="0" indent="-358775" defTabSz="804863" eaLnBrk="1" fontAlgn="auto" hangingPunct="1">
              <a:spcAft>
                <a:spcPts val="0"/>
              </a:spcAft>
              <a:buClr>
                <a:srgbClr val="727CA3"/>
              </a:buClr>
              <a:buSzPct val="76000"/>
              <a:buNone/>
            </a:pPr>
            <a:r>
              <a:rPr lang="en-US" altLang="zh-TW" sz="2400" dirty="0">
                <a:solidFill>
                  <a:srgbClr val="FF0000"/>
                </a:solidFill>
                <a:latin typeface="標楷體" panose="03000509000000000000" pitchFamily="65" charset="-120"/>
                <a:ea typeface="標楷體" panose="03000509000000000000" pitchFamily="65" charset="-120"/>
              </a:rPr>
              <a:t>2.『</a:t>
            </a:r>
            <a:r>
              <a:rPr lang="zh-TW" altLang="en-US" sz="2400" dirty="0">
                <a:solidFill>
                  <a:srgbClr val="FF0000"/>
                </a:solidFill>
                <a:latin typeface="標楷體" panose="03000509000000000000" pitchFamily="65" charset="-120"/>
                <a:ea typeface="標楷體" panose="03000509000000000000" pitchFamily="65" charset="-120"/>
              </a:rPr>
              <a:t>補辦公開發行</a:t>
            </a:r>
            <a:r>
              <a:rPr lang="en-US" altLang="zh-TW" sz="2400" dirty="0">
                <a:solidFill>
                  <a:srgbClr val="FF0000"/>
                </a:solidFill>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與</a:t>
            </a:r>
            <a:r>
              <a:rPr lang="en-US" altLang="zh-TW" sz="2400" dirty="0">
                <a:solidFill>
                  <a:srgbClr val="FF0000"/>
                </a:solidFill>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ＩＰＯ前現金增資</a:t>
            </a:r>
            <a:r>
              <a:rPr lang="en-US" altLang="zh-TW" sz="2400" dirty="0">
                <a:solidFill>
                  <a:srgbClr val="FF0000"/>
                </a:solidFill>
                <a:latin typeface="標楷體" panose="03000509000000000000" pitchFamily="65" charset="-120"/>
                <a:ea typeface="標楷體" panose="03000509000000000000" pitchFamily="65" charset="-120"/>
              </a:rPr>
              <a:t>』</a:t>
            </a:r>
          </a:p>
          <a:p>
            <a:pPr marL="892175" lvl="0" indent="-358775" defTabSz="804863" eaLnBrk="1" fontAlgn="auto" hangingPunct="1">
              <a:spcAft>
                <a:spcPts val="0"/>
              </a:spcAft>
              <a:buClr>
                <a:srgbClr val="727CA3"/>
              </a:buClr>
              <a:buSzPct val="76000"/>
              <a:buNone/>
            </a:pPr>
            <a:r>
              <a:rPr lang="zh-TW" altLang="en-US" sz="2400" dirty="0">
                <a:solidFill>
                  <a:prstClr val="black"/>
                </a:solidFill>
                <a:latin typeface="標楷體" panose="03000509000000000000" pitchFamily="65" charset="-120"/>
                <a:ea typeface="標楷體" panose="03000509000000000000" pitchFamily="65" charset="-120"/>
              </a:rPr>
              <a:t>  未登錄興櫃之外國發行人，於申報</a:t>
            </a:r>
            <a:r>
              <a:rPr lang="en-US" altLang="zh-TW" sz="2400" dirty="0">
                <a:solidFill>
                  <a:prstClr val="black"/>
                </a:solidFill>
                <a:latin typeface="標楷體" panose="03000509000000000000" pitchFamily="65" charset="-120"/>
                <a:ea typeface="標楷體" panose="03000509000000000000" pitchFamily="65" charset="-120"/>
              </a:rPr>
              <a:t>『</a:t>
            </a:r>
            <a:r>
              <a:rPr lang="zh-TW" altLang="en-US" sz="2400" dirty="0">
                <a:solidFill>
                  <a:prstClr val="black"/>
                </a:solidFill>
                <a:latin typeface="標楷體" panose="03000509000000000000" pitchFamily="65" charset="-120"/>
                <a:ea typeface="標楷體" panose="03000509000000000000" pitchFamily="65" charset="-120"/>
              </a:rPr>
              <a:t>補辦公開發行</a:t>
            </a:r>
            <a:r>
              <a:rPr lang="en-US" altLang="zh-TW" sz="2400" dirty="0">
                <a:solidFill>
                  <a:prstClr val="black"/>
                </a:solidFill>
                <a:latin typeface="標楷體" panose="03000509000000000000" pitchFamily="65" charset="-120"/>
                <a:ea typeface="標楷體" panose="03000509000000000000" pitchFamily="65" charset="-120"/>
              </a:rPr>
              <a:t>』</a:t>
            </a:r>
            <a:r>
              <a:rPr lang="zh-TW" altLang="en-US" sz="2400" dirty="0">
                <a:solidFill>
                  <a:prstClr val="black"/>
                </a:solidFill>
                <a:latin typeface="標楷體" panose="03000509000000000000" pitchFamily="65" charset="-120"/>
                <a:ea typeface="標楷體" panose="03000509000000000000" pitchFamily="65" charset="-120"/>
              </a:rPr>
              <a:t>時，儘可能與ＩＰＯ前之現金增資案併案辦理，以縮短作業時間。</a:t>
            </a:r>
          </a:p>
        </p:txBody>
      </p:sp>
      <p:sp>
        <p:nvSpPr>
          <p:cNvPr id="6" name="投影片編號版面配置區 5"/>
          <p:cNvSpPr>
            <a:spLocks noGrp="1"/>
          </p:cNvSpPr>
          <p:nvPr>
            <p:ph type="sldNum" sz="quarter" idx="12"/>
          </p:nvPr>
        </p:nvSpPr>
        <p:spPr/>
        <p:txBody>
          <a:bodyPr/>
          <a:lstStyle/>
          <a:p>
            <a:pPr>
              <a:defRPr/>
            </a:pPr>
            <a:fld id="{782B2C77-A207-4156-B79B-BD1823F29F42}" type="slidenum">
              <a:rPr lang="en-US" altLang="zh-TW" smtClean="0"/>
              <a:pPr>
                <a:defRPr/>
              </a:pPr>
              <a:t>4</a:t>
            </a:fld>
            <a:endParaRPr lang="en-US" altLang="zh-TW" dirty="0"/>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448" y="5179009"/>
            <a:ext cx="1824990" cy="1678991"/>
          </a:xfrm>
          <a:prstGeom prst="rect">
            <a:avLst/>
          </a:prstGeom>
        </p:spPr>
      </p:pic>
      <p:pic>
        <p:nvPicPr>
          <p:cNvPr id="2" name="圖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5328" y="4858921"/>
            <a:ext cx="1656030" cy="1159583"/>
          </a:xfrm>
          <a:prstGeom prst="rect">
            <a:avLst/>
          </a:prstGeom>
        </p:spPr>
      </p:pic>
    </p:spTree>
    <p:extLst>
      <p:ext uri="{BB962C8B-B14F-4D97-AF65-F5344CB8AC3E}">
        <p14:creationId xmlns:p14="http://schemas.microsoft.com/office/powerpoint/2010/main" val="1479252509"/>
      </p:ext>
    </p:extLst>
  </p:cSld>
  <p:clrMapOvr>
    <a:masterClrMapping/>
  </p:clrMapOvr>
  <p:transition>
    <p:zoom dir="in"/>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8"/>
          <p:cNvPicPr>
            <a:picLocks noChangeAspect="1" noChangeArrowheads="1"/>
          </p:cNvPicPr>
          <p:nvPr/>
        </p:nvPicPr>
        <p:blipFill>
          <a:blip r:embed="rId3" cstate="print"/>
          <a:srcRect/>
          <a:stretch>
            <a:fillRect/>
          </a:stretch>
        </p:blipFill>
        <p:spPr bwMode="auto">
          <a:xfrm>
            <a:off x="1297319" y="1281113"/>
            <a:ext cx="8334375" cy="3960813"/>
          </a:xfrm>
          <a:prstGeom prst="rect">
            <a:avLst/>
          </a:prstGeom>
          <a:noFill/>
          <a:ln w="9525">
            <a:noFill/>
            <a:miter lim="800000"/>
            <a:headEnd/>
            <a:tailEnd/>
          </a:ln>
        </p:spPr>
      </p:pic>
      <p:sp>
        <p:nvSpPr>
          <p:cNvPr id="6" name="文字方塊 5"/>
          <p:cNvSpPr txBox="1"/>
          <p:nvPr/>
        </p:nvSpPr>
        <p:spPr>
          <a:xfrm>
            <a:off x="1110144" y="1200332"/>
            <a:ext cx="3900433" cy="1477328"/>
          </a:xfrm>
          <a:prstGeom prst="rect">
            <a:avLst/>
          </a:prstGeom>
          <a:solidFill>
            <a:srgbClr val="C32D2E">
              <a:lumMod val="20000"/>
              <a:lumOff val="80000"/>
            </a:srgbClr>
          </a:solidFill>
          <a:ln>
            <a:solidFill>
              <a:srgbClr val="4F271C">
                <a:lumMod val="40000"/>
                <a:lumOff val="60000"/>
              </a:srgbClr>
            </a:solidFill>
          </a:ln>
        </p:spPr>
        <p:txBody>
          <a:bodyPr wrap="square">
            <a:spAutoFit/>
          </a:bodyPr>
          <a:lstStyle/>
          <a:p>
            <a:pPr fontAlgn="auto">
              <a:spcBef>
                <a:spcPts val="0"/>
              </a:spcBef>
              <a:spcAft>
                <a:spcPts val="0"/>
              </a:spcAft>
              <a:defRPr/>
            </a:pPr>
            <a:r>
              <a:rPr kumimoji="0" lang="zh-TW" altLang="en-US" sz="1800" b="1" u="sng" kern="0" dirty="0">
                <a:latin typeface="標楷體" panose="03000509000000000000" pitchFamily="65" charset="-120"/>
                <a:ea typeface="標楷體" panose="03000509000000000000" pitchFamily="65" charset="-120"/>
              </a:rPr>
              <a:t>自</a:t>
            </a:r>
            <a:r>
              <a:rPr kumimoji="0" lang="en-US" altLang="zh-TW" sz="1800" b="1" u="sng" kern="0" dirty="0">
                <a:latin typeface="標楷體" panose="03000509000000000000" pitchFamily="65" charset="-120"/>
                <a:ea typeface="標楷體" panose="03000509000000000000" pitchFamily="65" charset="-120"/>
              </a:rPr>
              <a:t>103</a:t>
            </a:r>
            <a:r>
              <a:rPr kumimoji="0" lang="zh-TW" altLang="en-US" sz="1800" b="1" u="sng" kern="0" dirty="0">
                <a:latin typeface="標楷體" panose="03000509000000000000" pitchFamily="65" charset="-120"/>
                <a:ea typeface="標楷體" panose="03000509000000000000" pitchFamily="65" charset="-120"/>
              </a:rPr>
              <a:t>年</a:t>
            </a:r>
            <a:r>
              <a:rPr kumimoji="0" lang="en-US" altLang="zh-TW" sz="1800" b="1" u="sng" kern="0" dirty="0">
                <a:latin typeface="標楷體" panose="03000509000000000000" pitchFamily="65" charset="-120"/>
                <a:ea typeface="標楷體" panose="03000509000000000000" pitchFamily="65" charset="-120"/>
              </a:rPr>
              <a:t>11</a:t>
            </a:r>
            <a:r>
              <a:rPr kumimoji="0" lang="zh-TW" altLang="en-US" sz="1800" b="1" u="sng" kern="0" dirty="0">
                <a:latin typeface="標楷體" panose="03000509000000000000" pitchFamily="65" charset="-120"/>
                <a:ea typeface="標楷體" panose="03000509000000000000" pitchFamily="65" charset="-120"/>
              </a:rPr>
              <a:t>月</a:t>
            </a:r>
            <a:r>
              <a:rPr kumimoji="0" lang="en-US" altLang="zh-TW" sz="1800" b="1" u="sng" kern="0" dirty="0">
                <a:latin typeface="標楷體" panose="03000509000000000000" pitchFamily="65" charset="-120"/>
                <a:ea typeface="標楷體" panose="03000509000000000000" pitchFamily="65" charset="-120"/>
              </a:rPr>
              <a:t>1</a:t>
            </a:r>
            <a:r>
              <a:rPr kumimoji="0" lang="zh-TW" altLang="en-US" sz="1800" b="1" u="sng" kern="0" dirty="0">
                <a:latin typeface="標楷體" panose="03000509000000000000" pitchFamily="65" charset="-120"/>
                <a:ea typeface="標楷體" panose="03000509000000000000" pitchFamily="65" charset="-120"/>
              </a:rPr>
              <a:t>日起，依「發行人募集與發行有價證券處理準則」及「外國發行人募集與發行有價證券處理準則」向櫃買中心申報，於櫃買中心收到申報書日起屆滿</a:t>
            </a:r>
            <a:r>
              <a:rPr kumimoji="0" lang="en-US" altLang="zh-TW" sz="1800" b="1" u="sng" kern="0" dirty="0">
                <a:latin typeface="標楷體" panose="03000509000000000000" pitchFamily="65" charset="-120"/>
                <a:ea typeface="標楷體" panose="03000509000000000000" pitchFamily="65" charset="-120"/>
              </a:rPr>
              <a:t>12</a:t>
            </a:r>
            <a:r>
              <a:rPr kumimoji="0" lang="zh-TW" altLang="en-US" sz="1800" b="1" u="sng" kern="0" dirty="0">
                <a:latin typeface="標楷體" panose="03000509000000000000" pitchFamily="65" charset="-120"/>
                <a:ea typeface="標楷體" panose="03000509000000000000" pitchFamily="65" charset="-120"/>
              </a:rPr>
              <a:t>個營業日生效。</a:t>
            </a:r>
          </a:p>
        </p:txBody>
      </p:sp>
      <p:sp>
        <p:nvSpPr>
          <p:cNvPr id="48133" name="投影片編號版面配置區 28"/>
          <p:cNvSpPr>
            <a:spLocks noGrp="1"/>
          </p:cNvSpPr>
          <p:nvPr>
            <p:ph type="sldNum" sz="quarter" idx="12"/>
          </p:nvPr>
        </p:nvSpPr>
        <p:spPr bwMode="auto">
          <a:xfrm>
            <a:off x="9136394" y="6309320"/>
            <a:ext cx="495300" cy="476250"/>
          </a:xfrm>
          <a:noFill/>
          <a:ln>
            <a:miter lim="800000"/>
            <a:headEnd/>
            <a:tailEnd/>
          </a:ln>
        </p:spPr>
        <p:txBody>
          <a:bodyPr vert="horz" wrap="square" lIns="91440" tIns="45720" rIns="91440" bIns="45720" numCol="1" anchor="t" anchorCtr="0" compatLnSpc="1">
            <a:prstTxWarp prst="textNoShape">
              <a:avLst/>
            </a:prstTxWarp>
          </a:bodyPr>
          <a:lstStyle/>
          <a:p>
            <a:fld id="{A1432384-8E9E-4185-88FD-4647EBC1335D}" type="slidenum">
              <a:rPr lang="en-US" altLang="zh-TW" smtClean="0"/>
              <a:pPr/>
              <a:t>5</a:t>
            </a:fld>
            <a:endParaRPr lang="en-US" altLang="zh-TW" dirty="0"/>
          </a:p>
        </p:txBody>
      </p:sp>
      <p:cxnSp>
        <p:nvCxnSpPr>
          <p:cNvPr id="3" name="直線接點 2"/>
          <p:cNvCxnSpPr/>
          <p:nvPr/>
        </p:nvCxnSpPr>
        <p:spPr>
          <a:xfrm>
            <a:off x="2160919" y="2817814"/>
            <a:ext cx="0" cy="192088"/>
          </a:xfrm>
          <a:prstGeom prst="line">
            <a:avLst/>
          </a:prstGeom>
        </p:spPr>
        <p:style>
          <a:lnRef idx="1">
            <a:schemeClr val="accent1"/>
          </a:lnRef>
          <a:fillRef idx="0">
            <a:schemeClr val="accent1"/>
          </a:fillRef>
          <a:effectRef idx="0">
            <a:schemeClr val="accent1"/>
          </a:effectRef>
          <a:fontRef idx="minor">
            <a:schemeClr val="tx1"/>
          </a:fontRef>
        </p:style>
      </p:cxnSp>
      <p:sp>
        <p:nvSpPr>
          <p:cNvPr id="11" name="文字方塊 31"/>
          <p:cNvSpPr txBox="1">
            <a:spLocks noChangeArrowheads="1"/>
          </p:cNvSpPr>
          <p:nvPr/>
        </p:nvSpPr>
        <p:spPr bwMode="auto">
          <a:xfrm>
            <a:off x="1128129" y="5529611"/>
            <a:ext cx="6876504" cy="923330"/>
          </a:xfrm>
          <a:prstGeom prst="rect">
            <a:avLst/>
          </a:prstGeom>
          <a:noFill/>
          <a:ln w="9525">
            <a:noFill/>
            <a:miter lim="800000"/>
            <a:headEnd/>
            <a:tailEnd/>
          </a:ln>
        </p:spPr>
        <p:txBody>
          <a:bodyPr wrap="square">
            <a:spAutoFit/>
          </a:bodyPr>
          <a:lstStyle/>
          <a:p>
            <a:pPr>
              <a:defRPr/>
            </a:pPr>
            <a:r>
              <a:rPr lang="zh-TW" altLang="en-US" sz="1800" dirty="0">
                <a:solidFill>
                  <a:srgbClr val="FF0000"/>
                </a:solidFill>
                <a:latin typeface="標楷體" panose="03000509000000000000" pitchFamily="65" charset="-120"/>
                <a:ea typeface="標楷體" panose="03000509000000000000" pitchFamily="65" charset="-120"/>
              </a:rPr>
              <a:t>外國</a:t>
            </a:r>
            <a:r>
              <a:rPr lang="zh-TW" altLang="en-US" sz="1800" dirty="0">
                <a:latin typeface="標楷體" pitchFamily="65" charset="-120"/>
                <a:ea typeface="標楷體" pitchFamily="65" charset="-120"/>
              </a:rPr>
              <a:t>發行人</a:t>
            </a:r>
            <a:r>
              <a:rPr lang="zh-TW" altLang="zh-TW" sz="1800" dirty="0">
                <a:solidFill>
                  <a:srgbClr val="000000"/>
                </a:solidFill>
                <a:latin typeface="標楷體" panose="03000509000000000000" pitchFamily="65" charset="-120"/>
                <a:ea typeface="標楷體" panose="03000509000000000000" pitchFamily="65" charset="-120"/>
              </a:rPr>
              <a:t>為申請</a:t>
            </a:r>
            <a:r>
              <a:rPr lang="en-US" altLang="zh-TW" sz="1800" dirty="0">
                <a:solidFill>
                  <a:srgbClr val="000000"/>
                </a:solidFill>
                <a:latin typeface="標楷體" panose="03000509000000000000" pitchFamily="65" charset="-120"/>
                <a:ea typeface="標楷體" panose="03000509000000000000" pitchFamily="65" charset="-120"/>
              </a:rPr>
              <a:t>『</a:t>
            </a:r>
            <a:r>
              <a:rPr lang="zh-TW" altLang="zh-TW" sz="1800" dirty="0">
                <a:solidFill>
                  <a:srgbClr val="000000"/>
                </a:solidFill>
                <a:latin typeface="標楷體" panose="03000509000000000000" pitchFamily="65" charset="-120"/>
                <a:ea typeface="標楷體" panose="03000509000000000000" pitchFamily="65" charset="-120"/>
              </a:rPr>
              <a:t>登錄興櫃</a:t>
            </a:r>
            <a:r>
              <a:rPr lang="en-US" altLang="zh-TW" sz="1800" dirty="0">
                <a:solidFill>
                  <a:srgbClr val="000000"/>
                </a:solidFill>
                <a:latin typeface="標楷體" panose="03000509000000000000" pitchFamily="65" charset="-120"/>
                <a:ea typeface="標楷體" panose="03000509000000000000" pitchFamily="65" charset="-120"/>
              </a:rPr>
              <a:t>』</a:t>
            </a:r>
            <a:r>
              <a:rPr lang="zh-TW" altLang="zh-TW" sz="1800" dirty="0">
                <a:solidFill>
                  <a:srgbClr val="000000"/>
                </a:solidFill>
                <a:latin typeface="標楷體" panose="03000509000000000000" pitchFamily="65" charset="-120"/>
                <a:ea typeface="標楷體" panose="03000509000000000000" pitchFamily="65" charset="-120"/>
              </a:rPr>
              <a:t>而申報</a:t>
            </a:r>
            <a:r>
              <a:rPr lang="en-US" altLang="zh-TW" sz="1800" dirty="0">
                <a:solidFill>
                  <a:srgbClr val="000000"/>
                </a:solidFill>
                <a:latin typeface="標楷體" panose="03000509000000000000" pitchFamily="65" charset="-120"/>
                <a:ea typeface="標楷體" panose="03000509000000000000" pitchFamily="65" charset="-120"/>
              </a:rPr>
              <a:t>『</a:t>
            </a:r>
            <a:r>
              <a:rPr lang="zh-TW" altLang="zh-TW" sz="1800" dirty="0">
                <a:solidFill>
                  <a:srgbClr val="000000"/>
                </a:solidFill>
                <a:latin typeface="標楷體" panose="03000509000000000000" pitchFamily="65" charset="-120"/>
                <a:ea typeface="標楷體" panose="03000509000000000000" pitchFamily="65" charset="-120"/>
              </a:rPr>
              <a:t>補辦公開發行</a:t>
            </a:r>
            <a:r>
              <a:rPr lang="en-US" altLang="zh-TW" sz="1800" dirty="0">
                <a:solidFill>
                  <a:srgbClr val="000000"/>
                </a:solidFill>
                <a:latin typeface="標楷體" panose="03000509000000000000" pitchFamily="65" charset="-120"/>
                <a:ea typeface="標楷體" panose="03000509000000000000" pitchFamily="65" charset="-120"/>
              </a:rPr>
              <a:t>』</a:t>
            </a:r>
            <a:r>
              <a:rPr lang="zh-TW" altLang="zh-TW" sz="1800" dirty="0">
                <a:solidFill>
                  <a:srgbClr val="000000"/>
                </a:solidFill>
                <a:latin typeface="標楷體" panose="03000509000000000000" pitchFamily="65" charset="-120"/>
                <a:ea typeface="標楷體" panose="03000509000000000000" pitchFamily="65" charset="-120"/>
              </a:rPr>
              <a:t>者，</a:t>
            </a:r>
            <a:r>
              <a:rPr lang="zh-TW" altLang="en-US" sz="1800" dirty="0">
                <a:latin typeface="標楷體" pitchFamily="65" charset="-120"/>
                <a:ea typeface="標楷體" pitchFamily="65" charset="-120"/>
              </a:rPr>
              <a:t>申報公開發行</a:t>
            </a:r>
            <a:r>
              <a:rPr lang="zh-TW" altLang="en-US" sz="1800" dirty="0">
                <a:solidFill>
                  <a:srgbClr val="FF0000"/>
                </a:solidFill>
                <a:latin typeface="標楷體" pitchFamily="65" charset="-120"/>
                <a:ea typeface="標楷體" pitchFamily="65" charset="-120"/>
              </a:rPr>
              <a:t>應</a:t>
            </a:r>
            <a:r>
              <a:rPr lang="zh-TW" altLang="en-US" sz="1800" dirty="0">
                <a:latin typeface="標楷體" pitchFamily="65" charset="-120"/>
                <a:ea typeface="標楷體" pitchFamily="65" charset="-120"/>
              </a:rPr>
              <a:t>與申請登錄興櫃併送</a:t>
            </a:r>
            <a:endParaRPr lang="en-US" altLang="zh-TW" sz="1800" dirty="0">
              <a:latin typeface="標楷體" panose="03000509000000000000" pitchFamily="65" charset="-120"/>
              <a:ea typeface="標楷體" panose="03000509000000000000" pitchFamily="65" charset="-120"/>
            </a:endParaRPr>
          </a:p>
          <a:p>
            <a:pPr>
              <a:defRPr/>
            </a:pPr>
            <a:r>
              <a:rPr lang="zh-TW" altLang="en-US" sz="1800" dirty="0">
                <a:latin typeface="標楷體" panose="03000509000000000000" pitchFamily="65" charset="-120"/>
                <a:ea typeface="標楷體" panose="03000509000000000000" pitchFamily="65" charset="-120"/>
              </a:rPr>
              <a:t>櫃買中心得於公開發行申報生效日核准興櫃登錄</a:t>
            </a:r>
          </a:p>
        </p:txBody>
      </p:sp>
      <p:sp>
        <p:nvSpPr>
          <p:cNvPr id="8" name="右大括弧 7"/>
          <p:cNvSpPr/>
          <p:nvPr/>
        </p:nvSpPr>
        <p:spPr>
          <a:xfrm rot="5400000">
            <a:off x="3277017" y="4053446"/>
            <a:ext cx="288032" cy="266429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b="1" dirty="0"/>
          </a:p>
        </p:txBody>
      </p:sp>
      <p:sp>
        <p:nvSpPr>
          <p:cNvPr id="10" name="標題 3"/>
          <p:cNvSpPr>
            <a:spLocks noGrp="1"/>
          </p:cNvSpPr>
          <p:nvPr>
            <p:ph type="title" idx="4294967295"/>
          </p:nvPr>
        </p:nvSpPr>
        <p:spPr>
          <a:xfrm>
            <a:off x="976467" y="58294"/>
            <a:ext cx="8141494" cy="1055688"/>
          </a:xfrm>
        </p:spPr>
        <p:txBody>
          <a:bodyPr vert="horz" wrap="square" lIns="91440" tIns="45720" rIns="91440" bIns="45720" numCol="1" anchorCtr="0" compatLnSpc="1">
            <a:prstTxWarp prst="textNoShape">
              <a:avLst/>
            </a:prstTxWarp>
            <a:normAutofit/>
          </a:bodyPr>
          <a:lstStyle/>
          <a:p>
            <a:pPr eaLnBrk="1" fontAlgn="base" hangingPunct="1">
              <a:spcAft>
                <a:spcPct val="0"/>
              </a:spcAft>
              <a:defRPr/>
            </a:pPr>
            <a:r>
              <a:rPr lang="zh-TW" altLang="en-US" b="1" dirty="0">
                <a:solidFill>
                  <a:srgbClr val="C00000"/>
                </a:solidFill>
                <a:latin typeface="標楷體" panose="03000509000000000000" pitchFamily="65" charset="-120"/>
                <a:ea typeface="標楷體" panose="03000509000000000000" pitchFamily="65" charset="-120"/>
              </a:rPr>
              <a:t>企業申請股票登錄興櫃市場</a:t>
            </a:r>
          </a:p>
        </p:txBody>
      </p:sp>
    </p:spTree>
    <p:extLst>
      <p:ext uri="{BB962C8B-B14F-4D97-AF65-F5344CB8AC3E}">
        <p14:creationId xmlns:p14="http://schemas.microsoft.com/office/powerpoint/2010/main" val="3122713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1"/>
          <p:cNvSpPr>
            <a:spLocks noChangeArrowheads="1"/>
          </p:cNvSpPr>
          <p:nvPr/>
        </p:nvSpPr>
        <p:spPr bwMode="auto">
          <a:xfrm>
            <a:off x="631827" y="1268413"/>
            <a:ext cx="8780463" cy="792162"/>
          </a:xfrm>
          <a:prstGeom prst="rect">
            <a:avLst/>
          </a:prstGeom>
          <a:noFill/>
          <a:ln w="9525">
            <a:noFill/>
            <a:miter lim="800000"/>
            <a:headEnd/>
            <a:tailEnd/>
          </a:ln>
        </p:spPr>
        <p:txBody>
          <a:bodyPr lIns="92075" tIns="46038" rIns="92075" bIns="46038" anchor="ctr"/>
          <a:lstStyle/>
          <a:p>
            <a:pPr algn="ctr"/>
            <a:endParaRPr lang="zh-TW" altLang="zh-TW" sz="3200">
              <a:ea typeface="標楷體" pitchFamily="65" charset="-120"/>
            </a:endParaRPr>
          </a:p>
        </p:txBody>
      </p:sp>
      <p:sp>
        <p:nvSpPr>
          <p:cNvPr id="22531" name="Text Box 34"/>
          <p:cNvSpPr txBox="1">
            <a:spLocks noChangeArrowheads="1"/>
          </p:cNvSpPr>
          <p:nvPr/>
        </p:nvSpPr>
        <p:spPr bwMode="auto">
          <a:xfrm>
            <a:off x="778689" y="404665"/>
            <a:ext cx="8496300" cy="792163"/>
          </a:xfrm>
          <a:prstGeom prst="rect">
            <a:avLst/>
          </a:prstGeom>
          <a:noFill/>
          <a:ln w="9525">
            <a:noFill/>
            <a:miter lim="800000"/>
            <a:headEnd/>
            <a:tailEnd/>
          </a:ln>
        </p:spPr>
        <p:txBody>
          <a:bodyPr/>
          <a:lstStyle/>
          <a:p>
            <a:r>
              <a:rPr kumimoji="0" lang="zh-TW" altLang="en-US" sz="3200" b="1" dirty="0">
                <a:solidFill>
                  <a:srgbClr val="C00000"/>
                </a:solidFill>
                <a:latin typeface="標楷體" panose="03000509000000000000" pitchFamily="65" charset="-120"/>
                <a:ea typeface="標楷體" panose="03000509000000000000" pitchFamily="65" charset="-120"/>
                <a:cs typeface="+mj-cs"/>
              </a:rPr>
              <a:t>公開發行與興櫃併送</a:t>
            </a:r>
          </a:p>
        </p:txBody>
      </p:sp>
      <p:grpSp>
        <p:nvGrpSpPr>
          <p:cNvPr id="22532" name="群組 2"/>
          <p:cNvGrpSpPr>
            <a:grpSpLocks/>
          </p:cNvGrpSpPr>
          <p:nvPr/>
        </p:nvGrpSpPr>
        <p:grpSpPr bwMode="auto">
          <a:xfrm>
            <a:off x="452286" y="1413095"/>
            <a:ext cx="8822702" cy="4079301"/>
            <a:chOff x="2361033" y="2342299"/>
            <a:chExt cx="6237503" cy="3755771"/>
          </a:xfrm>
        </p:grpSpPr>
        <p:sp>
          <p:nvSpPr>
            <p:cNvPr id="847902" name="Line 30"/>
            <p:cNvSpPr>
              <a:spLocks noChangeShapeType="1"/>
            </p:cNvSpPr>
            <p:nvPr/>
          </p:nvSpPr>
          <p:spPr bwMode="auto">
            <a:xfrm>
              <a:off x="3123843" y="3024188"/>
              <a:ext cx="0" cy="215900"/>
            </a:xfrm>
            <a:prstGeom prst="line">
              <a:avLst/>
            </a:prstGeom>
            <a:noFill/>
            <a:ln w="9525">
              <a:solidFill>
                <a:schemeClr val="tx1"/>
              </a:solidFill>
              <a:round/>
              <a:headEnd/>
              <a:tailEnd/>
            </a:ln>
          </p:spPr>
          <p:txBody>
            <a:bodyPr/>
            <a:lstStyle/>
            <a:p>
              <a:pPr>
                <a:lnSpc>
                  <a:spcPct val="90000"/>
                </a:lnSpc>
                <a:spcBef>
                  <a:spcPct val="20000"/>
                </a:spcBef>
                <a:buClr>
                  <a:srgbClr val="FFCC00"/>
                </a:buClr>
                <a:buFont typeface="Wingdings" pitchFamily="2" charset="2"/>
                <a:buNone/>
                <a:defRPr/>
              </a:pPr>
              <a:endParaRPr lang="zh-TW" altLang="en-US">
                <a:effectLst>
                  <a:outerShdw blurRad="38100" dist="38100" dir="2700000" algn="tl">
                    <a:srgbClr val="000000">
                      <a:alpha val="43137"/>
                    </a:srgbClr>
                  </a:outerShdw>
                </a:effectLst>
                <a:ea typeface="標楷體" pitchFamily="65" charset="-120"/>
              </a:endParaRPr>
            </a:p>
          </p:txBody>
        </p:sp>
        <p:sp>
          <p:nvSpPr>
            <p:cNvPr id="847903" name="Line 31"/>
            <p:cNvSpPr>
              <a:spLocks noChangeShapeType="1"/>
            </p:cNvSpPr>
            <p:nvPr/>
          </p:nvSpPr>
          <p:spPr bwMode="auto">
            <a:xfrm>
              <a:off x="5947551" y="3062286"/>
              <a:ext cx="0" cy="177803"/>
            </a:xfrm>
            <a:prstGeom prst="line">
              <a:avLst/>
            </a:prstGeom>
            <a:noFill/>
            <a:ln w="9525">
              <a:solidFill>
                <a:schemeClr val="tx1"/>
              </a:solidFill>
              <a:round/>
              <a:headEnd/>
              <a:tailEnd/>
            </a:ln>
          </p:spPr>
          <p:txBody>
            <a:bodyPr/>
            <a:lstStyle/>
            <a:p>
              <a:pPr>
                <a:lnSpc>
                  <a:spcPct val="90000"/>
                </a:lnSpc>
                <a:spcBef>
                  <a:spcPct val="20000"/>
                </a:spcBef>
                <a:buClr>
                  <a:srgbClr val="FFCC00"/>
                </a:buClr>
                <a:buFont typeface="Wingdings" pitchFamily="2" charset="2"/>
                <a:buNone/>
                <a:defRPr/>
              </a:pPr>
              <a:endParaRPr lang="zh-TW" altLang="en-US">
                <a:effectLst>
                  <a:outerShdw blurRad="38100" dist="38100" dir="2700000" algn="tl">
                    <a:srgbClr val="000000">
                      <a:alpha val="43137"/>
                    </a:srgbClr>
                  </a:outerShdw>
                </a:effectLst>
                <a:ea typeface="標楷體" pitchFamily="65" charset="-120"/>
              </a:endParaRPr>
            </a:p>
          </p:txBody>
        </p:sp>
        <p:sp>
          <p:nvSpPr>
            <p:cNvPr id="847905" name="AutoShape 33"/>
            <p:cNvSpPr>
              <a:spLocks/>
            </p:cNvSpPr>
            <p:nvPr/>
          </p:nvSpPr>
          <p:spPr bwMode="auto">
            <a:xfrm rot="5400000">
              <a:off x="4408697" y="1612335"/>
              <a:ext cx="249237" cy="2828469"/>
            </a:xfrm>
            <a:prstGeom prst="leftBrace">
              <a:avLst>
                <a:gd name="adj1" fmla="val 207692"/>
                <a:gd name="adj2" fmla="val 51190"/>
              </a:avLst>
            </a:prstGeom>
            <a:noFill/>
            <a:ln w="9525">
              <a:solidFill>
                <a:schemeClr val="tx1"/>
              </a:solidFill>
              <a:round/>
              <a:headEnd/>
              <a:tailEnd/>
            </a:ln>
          </p:spPr>
          <p:txBody>
            <a:bodyPr/>
            <a:lstStyle/>
            <a:p>
              <a:pPr>
                <a:lnSpc>
                  <a:spcPct val="90000"/>
                </a:lnSpc>
                <a:spcBef>
                  <a:spcPct val="20000"/>
                </a:spcBef>
                <a:buClr>
                  <a:srgbClr val="FFCC00"/>
                </a:buClr>
                <a:buFont typeface="Wingdings" pitchFamily="2" charset="2"/>
                <a:buNone/>
                <a:defRPr/>
              </a:pPr>
              <a:endParaRPr lang="zh-TW" altLang="en-US">
                <a:effectLst>
                  <a:outerShdw blurRad="38100" dist="38100" dir="2700000" algn="tl">
                    <a:srgbClr val="000000">
                      <a:alpha val="43137"/>
                    </a:srgbClr>
                  </a:outerShdw>
                </a:effectLst>
                <a:ea typeface="標楷體" pitchFamily="65" charset="-120"/>
              </a:endParaRPr>
            </a:p>
          </p:txBody>
        </p:sp>
        <p:sp>
          <p:nvSpPr>
            <p:cNvPr id="22542" name="Text Box 35"/>
            <p:cNvSpPr txBox="1">
              <a:spLocks noChangeArrowheads="1"/>
            </p:cNvSpPr>
            <p:nvPr/>
          </p:nvSpPr>
          <p:spPr bwMode="auto">
            <a:xfrm>
              <a:off x="3467717" y="2454111"/>
              <a:ext cx="1901343" cy="426584"/>
            </a:xfrm>
            <a:prstGeom prst="rect">
              <a:avLst/>
            </a:prstGeom>
            <a:noFill/>
            <a:ln w="9525">
              <a:noFill/>
              <a:miter lim="800000"/>
              <a:headEnd/>
              <a:tailEnd/>
            </a:ln>
          </p:spPr>
          <p:txBody>
            <a:bodyPr/>
            <a:lstStyle/>
            <a:p>
              <a:pPr algn="ctr" eaLnBrk="0" hangingPunct="0"/>
              <a:r>
                <a:rPr kumimoji="0" lang="zh-TW" altLang="en-US" sz="2000" dirty="0">
                  <a:ea typeface="標楷體" pitchFamily="65" charset="-120"/>
                </a:rPr>
                <a:t>至少</a:t>
              </a:r>
              <a:r>
                <a:rPr kumimoji="0" lang="en-US" altLang="zh-TW" sz="2000" dirty="0">
                  <a:ea typeface="標楷體" pitchFamily="65" charset="-120"/>
                </a:rPr>
                <a:t>12</a:t>
              </a:r>
              <a:r>
                <a:rPr kumimoji="0" lang="zh-TW" altLang="en-US" sz="2000" dirty="0">
                  <a:ea typeface="標楷體" pitchFamily="65" charset="-120"/>
                </a:rPr>
                <a:t>個營業日</a:t>
              </a:r>
            </a:p>
          </p:txBody>
        </p:sp>
        <p:sp>
          <p:nvSpPr>
            <p:cNvPr id="22543" name="Text Box 34"/>
            <p:cNvSpPr txBox="1">
              <a:spLocks noChangeArrowheads="1"/>
            </p:cNvSpPr>
            <p:nvPr/>
          </p:nvSpPr>
          <p:spPr bwMode="auto">
            <a:xfrm>
              <a:off x="2361033" y="3329739"/>
              <a:ext cx="1417104" cy="2658604"/>
            </a:xfrm>
            <a:prstGeom prst="rect">
              <a:avLst/>
            </a:prstGeom>
            <a:solidFill>
              <a:schemeClr val="accent5">
                <a:lumMod val="40000"/>
                <a:lumOff val="60000"/>
              </a:schemeClr>
            </a:solidFill>
            <a:ln w="9525">
              <a:noFill/>
              <a:miter lim="800000"/>
              <a:headEnd/>
              <a:tailEnd/>
            </a:ln>
          </p:spPr>
          <p:txBody>
            <a:bodyPr/>
            <a:lstStyle/>
            <a:p>
              <a:pPr algn="just" eaLnBrk="0" hangingPunct="0"/>
              <a:r>
                <a:rPr kumimoji="0" lang="zh-TW" altLang="en-US" sz="2000" kern="0" dirty="0">
                  <a:solidFill>
                    <a:prstClr val="black"/>
                  </a:solidFill>
                  <a:latin typeface="標楷體" pitchFamily="65" charset="-120"/>
                  <a:ea typeface="標楷體" pitchFamily="65" charset="-120"/>
                </a:rPr>
                <a:t>發行人向</a:t>
              </a:r>
              <a:r>
                <a:rPr lang="zh-TW" altLang="en-US" sz="2000" dirty="0">
                  <a:ea typeface="標楷體" pitchFamily="65" charset="-120"/>
                </a:rPr>
                <a:t>本</a:t>
              </a:r>
              <a:r>
                <a:rPr kumimoji="0" lang="zh-TW" altLang="en-US" sz="2000" dirty="0">
                  <a:ea typeface="標楷體" pitchFamily="65" charset="-120"/>
                </a:rPr>
                <a:t>中心申報補辦公開發行</a:t>
              </a:r>
              <a:r>
                <a:rPr kumimoji="0" lang="en-US" altLang="zh-TW" sz="2000" dirty="0">
                  <a:ea typeface="標楷體" pitchFamily="65" charset="-120"/>
                </a:rPr>
                <a:t>+</a:t>
              </a:r>
              <a:r>
                <a:rPr kumimoji="0" lang="zh-TW" altLang="en-US" sz="2000" dirty="0">
                  <a:ea typeface="標楷體" pitchFamily="65" charset="-120"/>
                </a:rPr>
                <a:t>申請登錄興櫃，並向集保檢送無實體開戶資料</a:t>
              </a:r>
              <a:r>
                <a:rPr kumimoji="0" lang="en-US" altLang="zh-TW" sz="2000" dirty="0">
                  <a:ea typeface="標楷體" pitchFamily="65" charset="-120"/>
                </a:rPr>
                <a:t>(</a:t>
              </a:r>
              <a:r>
                <a:rPr kumimoji="0" lang="zh-TW" altLang="en-US" sz="2000" dirty="0">
                  <a:ea typeface="標楷體" pitchFamily="65" charset="-120"/>
                </a:rPr>
                <a:t>本中心將通報集保該併送案</a:t>
              </a:r>
              <a:r>
                <a:rPr kumimoji="0" lang="en-US" altLang="zh-TW" sz="2000" dirty="0">
                  <a:ea typeface="標楷體" pitchFamily="65" charset="-120"/>
                </a:rPr>
                <a:t>)</a:t>
              </a:r>
              <a:endParaRPr kumimoji="0" lang="zh-TW" altLang="en-US" sz="2000" dirty="0">
                <a:ea typeface="標楷體" pitchFamily="65" charset="-120"/>
              </a:endParaRPr>
            </a:p>
            <a:p>
              <a:pPr algn="just" eaLnBrk="0" hangingPunct="0"/>
              <a:endParaRPr kumimoji="0" lang="zh-TW" altLang="en-US" sz="2000" dirty="0">
                <a:ea typeface="標楷體" pitchFamily="65" charset="-120"/>
              </a:endParaRPr>
            </a:p>
          </p:txBody>
        </p:sp>
        <p:sp>
          <p:nvSpPr>
            <p:cNvPr id="22545" name="Text Box 34"/>
            <p:cNvSpPr txBox="1">
              <a:spLocks noChangeArrowheads="1"/>
            </p:cNvSpPr>
            <p:nvPr/>
          </p:nvSpPr>
          <p:spPr bwMode="auto">
            <a:xfrm>
              <a:off x="5858809" y="3240089"/>
              <a:ext cx="437793" cy="2326464"/>
            </a:xfrm>
            <a:prstGeom prst="rect">
              <a:avLst/>
            </a:prstGeom>
            <a:solidFill>
              <a:schemeClr val="bg2">
                <a:lumMod val="90000"/>
              </a:schemeClr>
            </a:solidFill>
            <a:ln w="9525">
              <a:noFill/>
              <a:miter lim="800000"/>
              <a:headEnd/>
              <a:tailEnd/>
            </a:ln>
          </p:spPr>
          <p:txBody>
            <a:bodyPr/>
            <a:lstStyle/>
            <a:p>
              <a:pPr algn="just" eaLnBrk="0" hangingPunct="0"/>
              <a:r>
                <a:rPr kumimoji="0" lang="zh-TW" altLang="en-US" sz="2000" dirty="0">
                  <a:ea typeface="標楷體" pitchFamily="65" charset="-120"/>
                </a:rPr>
                <a:t>公開發行申報生效</a:t>
              </a:r>
              <a:endParaRPr kumimoji="0" lang="en-US" altLang="zh-TW" sz="2000" dirty="0">
                <a:ea typeface="標楷體" pitchFamily="65" charset="-120"/>
              </a:endParaRPr>
            </a:p>
          </p:txBody>
        </p:sp>
        <p:sp>
          <p:nvSpPr>
            <p:cNvPr id="22546" name="Text Box 34"/>
            <p:cNvSpPr txBox="1">
              <a:spLocks noChangeArrowheads="1"/>
            </p:cNvSpPr>
            <p:nvPr/>
          </p:nvSpPr>
          <p:spPr bwMode="auto">
            <a:xfrm>
              <a:off x="8182653" y="3273539"/>
              <a:ext cx="415883" cy="2824531"/>
            </a:xfrm>
            <a:prstGeom prst="rect">
              <a:avLst/>
            </a:prstGeom>
            <a:solidFill>
              <a:schemeClr val="accent2">
                <a:lumMod val="60000"/>
                <a:lumOff val="40000"/>
              </a:schemeClr>
            </a:solidFill>
            <a:ln w="9525">
              <a:noFill/>
              <a:miter lim="800000"/>
              <a:headEnd/>
              <a:tailEnd/>
            </a:ln>
          </p:spPr>
          <p:txBody>
            <a:bodyPr vert="eaVert"/>
            <a:lstStyle/>
            <a:p>
              <a:pPr eaLnBrk="0" hangingPunct="0"/>
              <a:r>
                <a:rPr kumimoji="0" lang="zh-TW" altLang="en-US" sz="2000" dirty="0">
                  <a:ea typeface="標楷體" pitchFamily="65" charset="-120"/>
                </a:rPr>
                <a:t>開始興櫃買賣</a:t>
              </a:r>
            </a:p>
          </p:txBody>
        </p:sp>
        <p:sp>
          <p:nvSpPr>
            <p:cNvPr id="2" name="Line 31"/>
            <p:cNvSpPr>
              <a:spLocks noChangeShapeType="1"/>
            </p:cNvSpPr>
            <p:nvPr/>
          </p:nvSpPr>
          <p:spPr bwMode="auto">
            <a:xfrm>
              <a:off x="8408953" y="3024188"/>
              <a:ext cx="0" cy="215900"/>
            </a:xfrm>
            <a:prstGeom prst="line">
              <a:avLst/>
            </a:prstGeom>
            <a:noFill/>
            <a:ln w="9525">
              <a:solidFill>
                <a:schemeClr val="tx1"/>
              </a:solidFill>
              <a:round/>
              <a:headEnd/>
              <a:tailEnd/>
            </a:ln>
          </p:spPr>
          <p:txBody>
            <a:bodyPr/>
            <a:lstStyle/>
            <a:p>
              <a:pPr>
                <a:lnSpc>
                  <a:spcPct val="90000"/>
                </a:lnSpc>
                <a:spcBef>
                  <a:spcPct val="20000"/>
                </a:spcBef>
                <a:buClr>
                  <a:srgbClr val="FFCC00"/>
                </a:buClr>
                <a:buFont typeface="Wingdings" pitchFamily="2" charset="2"/>
                <a:buNone/>
                <a:defRPr/>
              </a:pPr>
              <a:endParaRPr lang="zh-TW" altLang="en-US">
                <a:effectLst>
                  <a:outerShdw blurRad="38100" dist="38100" dir="2700000" algn="tl">
                    <a:srgbClr val="000000">
                      <a:alpha val="43137"/>
                    </a:srgbClr>
                  </a:outerShdw>
                </a:effectLst>
                <a:ea typeface="標楷體" pitchFamily="65" charset="-120"/>
              </a:endParaRPr>
            </a:p>
          </p:txBody>
        </p:sp>
        <p:sp>
          <p:nvSpPr>
            <p:cNvPr id="22" name="AutoShape 32"/>
            <p:cNvSpPr>
              <a:spLocks/>
            </p:cNvSpPr>
            <p:nvPr/>
          </p:nvSpPr>
          <p:spPr bwMode="auto">
            <a:xfrm rot="5400000">
              <a:off x="7629670" y="2390954"/>
              <a:ext cx="215900" cy="1342667"/>
            </a:xfrm>
            <a:prstGeom prst="leftBrace">
              <a:avLst>
                <a:gd name="adj1" fmla="val 49873"/>
                <a:gd name="adj2" fmla="val 51190"/>
              </a:avLst>
            </a:prstGeom>
            <a:noFill/>
            <a:ln w="9525">
              <a:solidFill>
                <a:schemeClr val="tx1"/>
              </a:solidFill>
              <a:round/>
              <a:headEnd/>
              <a:tailEnd/>
            </a:ln>
          </p:spPr>
          <p:txBody>
            <a:bodyPr rot="10800000" vert="eaVert"/>
            <a:lstStyle/>
            <a:p>
              <a:pPr>
                <a:lnSpc>
                  <a:spcPct val="90000"/>
                </a:lnSpc>
                <a:spcBef>
                  <a:spcPct val="20000"/>
                </a:spcBef>
                <a:buClr>
                  <a:srgbClr val="FFCC00"/>
                </a:buClr>
                <a:buFont typeface="Wingdings" pitchFamily="2" charset="2"/>
                <a:buNone/>
                <a:defRPr/>
              </a:pPr>
              <a:endParaRPr lang="zh-TW" altLang="en-US">
                <a:effectLst>
                  <a:outerShdw blurRad="38100" dist="38100" dir="2700000" algn="tl">
                    <a:srgbClr val="000000">
                      <a:alpha val="43137"/>
                    </a:srgbClr>
                  </a:outerShdw>
                </a:effectLst>
                <a:ea typeface="標楷體" pitchFamily="65" charset="-120"/>
              </a:endParaRPr>
            </a:p>
          </p:txBody>
        </p:sp>
        <p:sp>
          <p:nvSpPr>
            <p:cNvPr id="22549" name="文字方塊 22"/>
            <p:cNvSpPr txBox="1">
              <a:spLocks noChangeArrowheads="1"/>
            </p:cNvSpPr>
            <p:nvPr/>
          </p:nvSpPr>
          <p:spPr bwMode="auto">
            <a:xfrm>
              <a:off x="7233381" y="2342299"/>
              <a:ext cx="1157214" cy="538396"/>
            </a:xfrm>
            <a:prstGeom prst="rect">
              <a:avLst/>
            </a:prstGeom>
            <a:noFill/>
            <a:ln w="9525">
              <a:noFill/>
              <a:miter lim="800000"/>
              <a:headEnd/>
              <a:tailEnd/>
            </a:ln>
          </p:spPr>
          <p:txBody>
            <a:bodyPr wrap="square">
              <a:spAutoFit/>
            </a:bodyPr>
            <a:lstStyle/>
            <a:p>
              <a:pPr algn="ctr"/>
              <a:r>
                <a:rPr lang="zh-TW" altLang="en-US" sz="1600" dirty="0">
                  <a:ea typeface="標楷體" pitchFamily="65" charset="-120"/>
                </a:rPr>
                <a:t>資訊揭示至少</a:t>
              </a:r>
              <a:r>
                <a:rPr lang="en-US" altLang="zh-TW" sz="1600" dirty="0">
                  <a:ea typeface="標楷體" pitchFamily="65" charset="-120"/>
                </a:rPr>
                <a:t>5</a:t>
              </a:r>
              <a:r>
                <a:rPr lang="zh-TW" altLang="en-US" sz="1600" dirty="0">
                  <a:ea typeface="標楷體" pitchFamily="65" charset="-120"/>
                </a:rPr>
                <a:t>個營業日</a:t>
              </a:r>
            </a:p>
          </p:txBody>
        </p:sp>
      </p:grpSp>
      <p:cxnSp>
        <p:nvCxnSpPr>
          <p:cNvPr id="6" name="直線單箭頭接點 5"/>
          <p:cNvCxnSpPr>
            <a:stCxn id="847905" idx="2"/>
          </p:cNvCxnSpPr>
          <p:nvPr/>
        </p:nvCxnSpPr>
        <p:spPr>
          <a:xfrm flipV="1">
            <a:off x="1524515" y="2282514"/>
            <a:ext cx="7750474" cy="91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文字方塊 23"/>
          <p:cNvSpPr txBox="1"/>
          <p:nvPr/>
        </p:nvSpPr>
        <p:spPr>
          <a:xfrm>
            <a:off x="1531250" y="5661249"/>
            <a:ext cx="7254805" cy="646331"/>
          </a:xfrm>
          <a:prstGeom prst="rect">
            <a:avLst/>
          </a:prstGeom>
          <a:noFill/>
        </p:spPr>
        <p:txBody>
          <a:bodyPr wrap="square" rtlCol="0">
            <a:spAutoFit/>
          </a:bodyPr>
          <a:lstStyle/>
          <a:p>
            <a:r>
              <a:rPr lang="zh-TW" altLang="zh-TW" sz="1800" dirty="0">
                <a:solidFill>
                  <a:srgbClr val="000000"/>
                </a:solidFill>
                <a:latin typeface="標楷體" panose="03000509000000000000" pitchFamily="65" charset="-120"/>
                <a:ea typeface="標楷體" panose="03000509000000000000" pitchFamily="65" charset="-120"/>
              </a:rPr>
              <a:t>外國發行人為申請</a:t>
            </a:r>
            <a:r>
              <a:rPr lang="en-US" altLang="zh-TW" sz="1800" dirty="0">
                <a:solidFill>
                  <a:srgbClr val="000000"/>
                </a:solidFill>
                <a:latin typeface="標楷體" panose="03000509000000000000" pitchFamily="65" charset="-120"/>
                <a:ea typeface="標楷體" panose="03000509000000000000" pitchFamily="65" charset="-120"/>
              </a:rPr>
              <a:t>『</a:t>
            </a:r>
            <a:r>
              <a:rPr lang="zh-TW" altLang="zh-TW" sz="1800" dirty="0">
                <a:solidFill>
                  <a:srgbClr val="000000"/>
                </a:solidFill>
                <a:latin typeface="標楷體" panose="03000509000000000000" pitchFamily="65" charset="-120"/>
                <a:ea typeface="標楷體" panose="03000509000000000000" pitchFamily="65" charset="-120"/>
              </a:rPr>
              <a:t>登錄興櫃</a:t>
            </a:r>
            <a:r>
              <a:rPr lang="en-US" altLang="zh-TW" sz="1800" dirty="0">
                <a:solidFill>
                  <a:srgbClr val="000000"/>
                </a:solidFill>
                <a:latin typeface="標楷體" panose="03000509000000000000" pitchFamily="65" charset="-120"/>
                <a:ea typeface="標楷體" panose="03000509000000000000" pitchFamily="65" charset="-120"/>
              </a:rPr>
              <a:t>』</a:t>
            </a:r>
            <a:r>
              <a:rPr lang="zh-TW" altLang="zh-TW" sz="1800" dirty="0">
                <a:solidFill>
                  <a:srgbClr val="000000"/>
                </a:solidFill>
                <a:latin typeface="標楷體" panose="03000509000000000000" pitchFamily="65" charset="-120"/>
                <a:ea typeface="標楷體" panose="03000509000000000000" pitchFamily="65" charset="-120"/>
              </a:rPr>
              <a:t>而申報</a:t>
            </a:r>
            <a:r>
              <a:rPr lang="en-US" altLang="zh-TW" sz="1800" dirty="0">
                <a:solidFill>
                  <a:srgbClr val="000000"/>
                </a:solidFill>
                <a:latin typeface="標楷體" panose="03000509000000000000" pitchFamily="65" charset="-120"/>
                <a:ea typeface="標楷體" panose="03000509000000000000" pitchFamily="65" charset="-120"/>
              </a:rPr>
              <a:t>『</a:t>
            </a:r>
            <a:r>
              <a:rPr lang="zh-TW" altLang="zh-TW" sz="1800" dirty="0">
                <a:solidFill>
                  <a:srgbClr val="000000"/>
                </a:solidFill>
                <a:latin typeface="標楷體" panose="03000509000000000000" pitchFamily="65" charset="-120"/>
                <a:ea typeface="標楷體" panose="03000509000000000000" pitchFamily="65" charset="-120"/>
              </a:rPr>
              <a:t>補辦公開發行</a:t>
            </a:r>
            <a:r>
              <a:rPr lang="en-US" altLang="zh-TW" sz="1800" dirty="0">
                <a:solidFill>
                  <a:srgbClr val="000000"/>
                </a:solidFill>
                <a:latin typeface="標楷體" panose="03000509000000000000" pitchFamily="65" charset="-120"/>
                <a:ea typeface="標楷體" panose="03000509000000000000" pitchFamily="65" charset="-120"/>
              </a:rPr>
              <a:t>』</a:t>
            </a:r>
            <a:r>
              <a:rPr lang="zh-TW" altLang="zh-TW" sz="1800" dirty="0">
                <a:solidFill>
                  <a:srgbClr val="000000"/>
                </a:solidFill>
                <a:latin typeface="標楷體" panose="03000509000000000000" pitchFamily="65" charset="-120"/>
                <a:ea typeface="標楷體" panose="03000509000000000000" pitchFamily="65" charset="-120"/>
              </a:rPr>
              <a:t>者，</a:t>
            </a:r>
            <a:r>
              <a:rPr lang="zh-TW" altLang="en-US" sz="1800" dirty="0">
                <a:latin typeface="標楷體" panose="03000509000000000000" pitchFamily="65" charset="-120"/>
                <a:ea typeface="標楷體" panose="03000509000000000000" pitchFamily="65" charset="-120"/>
              </a:rPr>
              <a:t>申報公開發行</a:t>
            </a:r>
            <a:r>
              <a:rPr lang="zh-TW" altLang="en-US" sz="1800" b="1" dirty="0">
                <a:solidFill>
                  <a:srgbClr val="FF0000"/>
                </a:solidFill>
                <a:latin typeface="標楷體" panose="03000509000000000000" pitchFamily="65" charset="-120"/>
                <a:ea typeface="標楷體" panose="03000509000000000000" pitchFamily="65" charset="-120"/>
              </a:rPr>
              <a:t>應</a:t>
            </a:r>
            <a:r>
              <a:rPr lang="zh-TW" altLang="en-US" sz="1800" dirty="0">
                <a:latin typeface="標楷體" panose="03000509000000000000" pitchFamily="65" charset="-120"/>
                <a:ea typeface="標楷體" panose="03000509000000000000" pitchFamily="65" charset="-120"/>
              </a:rPr>
              <a:t>與申請登錄興櫃併送。</a:t>
            </a:r>
            <a:endParaRPr lang="en-US" altLang="zh-TW" sz="1800" dirty="0">
              <a:latin typeface="標楷體" panose="03000509000000000000" pitchFamily="65" charset="-120"/>
              <a:ea typeface="標楷體" panose="03000509000000000000" pitchFamily="65" charset="-120"/>
            </a:endParaRPr>
          </a:p>
        </p:txBody>
      </p:sp>
      <p:cxnSp>
        <p:nvCxnSpPr>
          <p:cNvPr id="5" name="直線接點 4"/>
          <p:cNvCxnSpPr>
            <a:stCxn id="28" idx="2"/>
          </p:cNvCxnSpPr>
          <p:nvPr/>
        </p:nvCxnSpPr>
        <p:spPr>
          <a:xfrm flipH="1">
            <a:off x="7098202" y="2129073"/>
            <a:ext cx="21112" cy="190174"/>
          </a:xfrm>
          <a:prstGeom prst="line">
            <a:avLst/>
          </a:prstGeom>
        </p:spPr>
        <p:style>
          <a:lnRef idx="1">
            <a:schemeClr val="dk1"/>
          </a:lnRef>
          <a:fillRef idx="0">
            <a:schemeClr val="dk1"/>
          </a:fillRef>
          <a:effectRef idx="0">
            <a:schemeClr val="dk1"/>
          </a:effectRef>
          <a:fontRef idx="minor">
            <a:schemeClr val="tx1"/>
          </a:fontRef>
        </p:style>
      </p:cxnSp>
      <p:sp>
        <p:nvSpPr>
          <p:cNvPr id="23" name="文字方塊 22"/>
          <p:cNvSpPr txBox="1">
            <a:spLocks noChangeArrowheads="1"/>
          </p:cNvSpPr>
          <p:nvPr/>
        </p:nvSpPr>
        <p:spPr bwMode="auto">
          <a:xfrm>
            <a:off x="5063557" y="1828592"/>
            <a:ext cx="854482" cy="338554"/>
          </a:xfrm>
          <a:prstGeom prst="rect">
            <a:avLst/>
          </a:prstGeom>
          <a:noFill/>
          <a:ln w="9525">
            <a:noFill/>
            <a:miter lim="800000"/>
            <a:headEnd/>
            <a:tailEnd/>
          </a:ln>
        </p:spPr>
        <p:txBody>
          <a:bodyPr wrap="square">
            <a:spAutoFit/>
          </a:bodyPr>
          <a:lstStyle/>
          <a:p>
            <a:pPr algn="ctr"/>
            <a:r>
              <a:rPr lang="en-US" altLang="zh-TW" sz="1600" dirty="0">
                <a:ea typeface="標楷體" pitchFamily="65" charset="-120"/>
              </a:rPr>
              <a:t>T+12</a:t>
            </a:r>
          </a:p>
        </p:txBody>
      </p:sp>
      <p:sp>
        <p:nvSpPr>
          <p:cNvPr id="25" name="Text Box 34"/>
          <p:cNvSpPr txBox="1">
            <a:spLocks noChangeArrowheads="1"/>
          </p:cNvSpPr>
          <p:nvPr/>
        </p:nvSpPr>
        <p:spPr bwMode="auto">
          <a:xfrm>
            <a:off x="6714380" y="2413709"/>
            <a:ext cx="731860" cy="3168748"/>
          </a:xfrm>
          <a:prstGeom prst="rect">
            <a:avLst/>
          </a:prstGeom>
          <a:solidFill>
            <a:schemeClr val="accent1">
              <a:lumMod val="20000"/>
              <a:lumOff val="80000"/>
            </a:schemeClr>
          </a:solidFill>
          <a:ln w="9525">
            <a:noFill/>
            <a:miter lim="800000"/>
            <a:headEnd/>
            <a:tailEnd/>
          </a:ln>
        </p:spPr>
        <p:txBody>
          <a:bodyPr vert="eaVert"/>
          <a:lstStyle/>
          <a:p>
            <a:pPr marL="174625" indent="-174625" algn="just" eaLnBrk="0" hangingPunct="0"/>
            <a:r>
              <a:rPr kumimoji="0" lang="zh-TW" altLang="en-US" sz="1800" dirty="0">
                <a:ea typeface="標楷體" pitchFamily="65" charset="-120"/>
              </a:rPr>
              <a:t>核發興櫃登錄同意函</a:t>
            </a:r>
            <a:endParaRPr kumimoji="0" lang="en-US" altLang="zh-TW" sz="1800" dirty="0">
              <a:ea typeface="標楷體" pitchFamily="65" charset="-120"/>
            </a:endParaRPr>
          </a:p>
          <a:p>
            <a:pPr marL="174625" indent="-174625" algn="just" eaLnBrk="0" hangingPunct="0"/>
            <a:r>
              <a:rPr kumimoji="0" lang="zh-TW" altLang="en-US" sz="1800" dirty="0">
                <a:ea typeface="標楷體" pitchFamily="65" charset="-120"/>
              </a:rPr>
              <a:t>對市場公告興櫃開始買賣日期</a:t>
            </a:r>
            <a:endParaRPr kumimoji="0" lang="en-US" altLang="zh-TW" sz="1800" dirty="0">
              <a:ea typeface="標楷體" pitchFamily="65" charset="-120"/>
            </a:endParaRPr>
          </a:p>
          <a:p>
            <a:pPr marL="263525" indent="-263525" algn="just" eaLnBrk="0" hangingPunct="0"/>
            <a:endParaRPr kumimoji="0" lang="zh-TW" altLang="en-US" sz="2000" dirty="0">
              <a:ea typeface="標楷體" pitchFamily="65" charset="-120"/>
            </a:endParaRPr>
          </a:p>
        </p:txBody>
      </p:sp>
      <p:sp>
        <p:nvSpPr>
          <p:cNvPr id="3" name="文字方塊 2"/>
          <p:cNvSpPr txBox="1"/>
          <p:nvPr/>
        </p:nvSpPr>
        <p:spPr>
          <a:xfrm>
            <a:off x="1091706" y="1790519"/>
            <a:ext cx="624069" cy="646331"/>
          </a:xfrm>
          <a:prstGeom prst="rect">
            <a:avLst/>
          </a:prstGeom>
          <a:noFill/>
        </p:spPr>
        <p:txBody>
          <a:bodyPr wrap="square" rtlCol="0">
            <a:spAutoFit/>
          </a:bodyPr>
          <a:lstStyle/>
          <a:p>
            <a:pPr algn="ctr"/>
            <a:r>
              <a:rPr lang="en-US" altLang="zh-TW" dirty="0"/>
              <a:t>T</a:t>
            </a:r>
            <a:endParaRPr lang="zh-TW" altLang="en-US" dirty="0"/>
          </a:p>
        </p:txBody>
      </p:sp>
      <p:sp>
        <p:nvSpPr>
          <p:cNvPr id="26" name="Text Box 34"/>
          <p:cNvSpPr txBox="1">
            <a:spLocks noChangeArrowheads="1"/>
          </p:cNvSpPr>
          <p:nvPr/>
        </p:nvSpPr>
        <p:spPr bwMode="auto">
          <a:xfrm>
            <a:off x="6092115" y="2392362"/>
            <a:ext cx="546061" cy="2526870"/>
          </a:xfrm>
          <a:prstGeom prst="rect">
            <a:avLst/>
          </a:prstGeom>
          <a:solidFill>
            <a:schemeClr val="bg2">
              <a:lumMod val="90000"/>
            </a:schemeClr>
          </a:solidFill>
          <a:ln w="9525">
            <a:noFill/>
            <a:miter lim="800000"/>
            <a:headEnd/>
            <a:tailEnd/>
          </a:ln>
        </p:spPr>
        <p:txBody>
          <a:bodyPr/>
          <a:lstStyle/>
          <a:p>
            <a:pPr algn="just" eaLnBrk="0" hangingPunct="0"/>
            <a:r>
              <a:rPr kumimoji="0" lang="zh-TW" altLang="en-US" sz="2000" dirty="0">
                <a:ea typeface="標楷體" pitchFamily="65" charset="-120"/>
              </a:rPr>
              <a:t>取得集保無實體</a:t>
            </a:r>
            <a:endParaRPr kumimoji="0" lang="en-US" altLang="zh-TW" sz="2000" dirty="0">
              <a:ea typeface="標楷體" pitchFamily="65" charset="-120"/>
            </a:endParaRPr>
          </a:p>
        </p:txBody>
      </p:sp>
      <p:sp>
        <p:nvSpPr>
          <p:cNvPr id="27" name="文字方塊 26"/>
          <p:cNvSpPr txBox="1">
            <a:spLocks noChangeArrowheads="1"/>
          </p:cNvSpPr>
          <p:nvPr/>
        </p:nvSpPr>
        <p:spPr bwMode="auto">
          <a:xfrm>
            <a:off x="5937906" y="1815168"/>
            <a:ext cx="854482" cy="338554"/>
          </a:xfrm>
          <a:prstGeom prst="rect">
            <a:avLst/>
          </a:prstGeom>
          <a:noFill/>
          <a:ln w="9525">
            <a:noFill/>
            <a:miter lim="800000"/>
            <a:headEnd/>
            <a:tailEnd/>
          </a:ln>
        </p:spPr>
        <p:txBody>
          <a:bodyPr wrap="square">
            <a:spAutoFit/>
          </a:bodyPr>
          <a:lstStyle/>
          <a:p>
            <a:pPr algn="ctr"/>
            <a:r>
              <a:rPr lang="en-US" altLang="zh-TW" sz="1600" dirty="0">
                <a:ea typeface="標楷體" pitchFamily="65" charset="-120"/>
              </a:rPr>
              <a:t>T+14</a:t>
            </a:r>
          </a:p>
        </p:txBody>
      </p:sp>
      <p:sp>
        <p:nvSpPr>
          <p:cNvPr id="28" name="文字方塊 27"/>
          <p:cNvSpPr txBox="1">
            <a:spLocks noChangeArrowheads="1"/>
          </p:cNvSpPr>
          <p:nvPr/>
        </p:nvSpPr>
        <p:spPr bwMode="auto">
          <a:xfrm>
            <a:off x="6792388" y="1790519"/>
            <a:ext cx="653852" cy="338554"/>
          </a:xfrm>
          <a:prstGeom prst="rect">
            <a:avLst/>
          </a:prstGeom>
          <a:noFill/>
          <a:ln w="9525">
            <a:noFill/>
            <a:miter lim="800000"/>
            <a:headEnd/>
            <a:tailEnd/>
          </a:ln>
        </p:spPr>
        <p:txBody>
          <a:bodyPr wrap="square">
            <a:spAutoFit/>
          </a:bodyPr>
          <a:lstStyle/>
          <a:p>
            <a:pPr algn="ctr"/>
            <a:r>
              <a:rPr lang="en-US" altLang="zh-TW" sz="1600" dirty="0">
                <a:ea typeface="標楷體" pitchFamily="65" charset="-120"/>
              </a:rPr>
              <a:t>T+16</a:t>
            </a:r>
          </a:p>
        </p:txBody>
      </p:sp>
      <p:cxnSp>
        <p:nvCxnSpPr>
          <p:cNvPr id="7" name="直線接點 6"/>
          <p:cNvCxnSpPr/>
          <p:nvPr/>
        </p:nvCxnSpPr>
        <p:spPr>
          <a:xfrm>
            <a:off x="6365146" y="2231697"/>
            <a:ext cx="0" cy="119933"/>
          </a:xfrm>
          <a:prstGeom prst="line">
            <a:avLst/>
          </a:prstGeom>
        </p:spPr>
        <p:style>
          <a:lnRef idx="1">
            <a:schemeClr val="dk1"/>
          </a:lnRef>
          <a:fillRef idx="0">
            <a:schemeClr val="dk1"/>
          </a:fillRef>
          <a:effectRef idx="0">
            <a:schemeClr val="dk1"/>
          </a:effectRef>
          <a:fontRef idx="minor">
            <a:schemeClr val="tx1"/>
          </a:fontRef>
        </p:style>
      </p:cxnSp>
      <p:sp>
        <p:nvSpPr>
          <p:cNvPr id="30" name="文字方塊 29"/>
          <p:cNvSpPr txBox="1">
            <a:spLocks noChangeArrowheads="1"/>
          </p:cNvSpPr>
          <p:nvPr/>
        </p:nvSpPr>
        <p:spPr bwMode="auto">
          <a:xfrm>
            <a:off x="8579590" y="1766203"/>
            <a:ext cx="854482" cy="338554"/>
          </a:xfrm>
          <a:prstGeom prst="rect">
            <a:avLst/>
          </a:prstGeom>
          <a:noFill/>
          <a:ln w="9525">
            <a:noFill/>
            <a:miter lim="800000"/>
            <a:headEnd/>
            <a:tailEnd/>
          </a:ln>
        </p:spPr>
        <p:txBody>
          <a:bodyPr wrap="square">
            <a:spAutoFit/>
          </a:bodyPr>
          <a:lstStyle/>
          <a:p>
            <a:pPr algn="ctr"/>
            <a:r>
              <a:rPr lang="en-US" altLang="zh-TW" sz="1600" dirty="0">
                <a:ea typeface="標楷體" pitchFamily="65" charset="-120"/>
              </a:rPr>
              <a:t>T+22</a:t>
            </a:r>
          </a:p>
        </p:txBody>
      </p:sp>
    </p:spTree>
    <p:extLst>
      <p:ext uri="{BB962C8B-B14F-4D97-AF65-F5344CB8AC3E}">
        <p14:creationId xmlns:p14="http://schemas.microsoft.com/office/powerpoint/2010/main" val="2918807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83672" y="274638"/>
            <a:ext cx="8427027" cy="922114"/>
          </a:xfrm>
        </p:spPr>
        <p:txBody>
          <a:bodyPr>
            <a:normAutofit/>
          </a:bodyPr>
          <a:lstStyle/>
          <a:p>
            <a:r>
              <a:rPr lang="zh-TW" altLang="en-US" b="1" dirty="0">
                <a:solidFill>
                  <a:srgbClr val="C00000"/>
                </a:solidFill>
                <a:latin typeface="標楷體" panose="03000509000000000000" pitchFamily="65" charset="-120"/>
                <a:ea typeface="標楷體" panose="03000509000000000000" pitchFamily="65" charset="-120"/>
              </a:rPr>
              <a:t>申報募發案件財務報告檢送方式</a:t>
            </a:r>
          </a:p>
        </p:txBody>
      </p:sp>
      <p:sp>
        <p:nvSpPr>
          <p:cNvPr id="3" name="內容版面配置區 2"/>
          <p:cNvSpPr>
            <a:spLocks noGrp="1"/>
          </p:cNvSpPr>
          <p:nvPr>
            <p:ph idx="1"/>
          </p:nvPr>
        </p:nvSpPr>
        <p:spPr>
          <a:xfrm>
            <a:off x="761999" y="1268760"/>
            <a:ext cx="8655497" cy="5256584"/>
          </a:xfrm>
        </p:spPr>
        <p:txBody>
          <a:bodyPr>
            <a:normAutofit lnSpcReduction="10000"/>
          </a:bodyPr>
          <a:lstStyle/>
          <a:p>
            <a:pPr algn="just">
              <a:buFont typeface="Wingdings" panose="05000000000000000000" pitchFamily="2" charset="2"/>
              <a:buChar char="Ø"/>
            </a:pPr>
            <a:r>
              <a:rPr lang="zh-TW" altLang="en-US" sz="2400" b="1" dirty="0">
                <a:solidFill>
                  <a:srgbClr val="0070C0"/>
                </a:solidFill>
                <a:latin typeface="標楷體" panose="03000509000000000000" pitchFamily="65" charset="-120"/>
                <a:ea typeface="標楷體" panose="03000509000000000000" pitchFamily="65" charset="-120"/>
              </a:rPr>
              <a:t>申報募集與發行有價證券案件時，所檢送</a:t>
            </a:r>
            <a:r>
              <a:rPr lang="en-US" altLang="zh-TW" sz="2400" b="1" dirty="0">
                <a:solidFill>
                  <a:srgbClr val="0070C0"/>
                </a:solidFill>
                <a:latin typeface="標楷體" panose="03000509000000000000" pitchFamily="65" charset="-120"/>
                <a:ea typeface="標楷體" panose="03000509000000000000" pitchFamily="65" charset="-120"/>
              </a:rPr>
              <a:t>104</a:t>
            </a:r>
            <a:r>
              <a:rPr lang="zh-TW" altLang="en-US" sz="2400" b="1" dirty="0">
                <a:solidFill>
                  <a:srgbClr val="0070C0"/>
                </a:solidFill>
                <a:latin typeface="標楷體" panose="03000509000000000000" pitchFamily="65" charset="-120"/>
                <a:ea typeface="標楷體" panose="03000509000000000000" pitchFamily="65" charset="-120"/>
              </a:rPr>
              <a:t>年起之各期財務報告應採用</a:t>
            </a:r>
            <a:r>
              <a:rPr lang="en-US" altLang="zh-TW" sz="2400" b="1" dirty="0">
                <a:solidFill>
                  <a:srgbClr val="0070C0"/>
                </a:solidFill>
                <a:latin typeface="標楷體" panose="03000509000000000000" pitchFamily="65" charset="-120"/>
                <a:ea typeface="標楷體" panose="03000509000000000000" pitchFamily="65" charset="-120"/>
              </a:rPr>
              <a:t>IFRSs</a:t>
            </a:r>
            <a:r>
              <a:rPr lang="zh-TW" altLang="en-US" sz="2400" b="1" dirty="0">
                <a:solidFill>
                  <a:srgbClr val="0070C0"/>
                </a:solidFill>
                <a:latin typeface="標楷體" panose="03000509000000000000" pitchFamily="65" charset="-120"/>
                <a:ea typeface="標楷體" panose="03000509000000000000" pitchFamily="65" charset="-120"/>
              </a:rPr>
              <a:t>編製，並依「公司募集發行有價證券公開說明書應行記載事項準則」第</a:t>
            </a:r>
            <a:r>
              <a:rPr lang="en-US" altLang="zh-TW" sz="2400" b="1" dirty="0">
                <a:solidFill>
                  <a:srgbClr val="0070C0"/>
                </a:solidFill>
                <a:latin typeface="標楷體" panose="03000509000000000000" pitchFamily="65" charset="-120"/>
                <a:ea typeface="標楷體" panose="03000509000000000000" pitchFamily="65" charset="-120"/>
              </a:rPr>
              <a:t>28</a:t>
            </a:r>
            <a:r>
              <a:rPr lang="zh-TW" altLang="en-US" sz="2400" b="1" dirty="0">
                <a:solidFill>
                  <a:srgbClr val="0070C0"/>
                </a:solidFill>
                <a:latin typeface="標楷體" panose="03000509000000000000" pitchFamily="65" charset="-120"/>
                <a:ea typeface="標楷體" panose="03000509000000000000" pitchFamily="65" charset="-120"/>
              </a:rPr>
              <a:t>條及「證券發行人財務報告編製準則」之規定辦理</a:t>
            </a:r>
            <a:r>
              <a:rPr lang="en-US" altLang="zh-TW" sz="2400" b="1" dirty="0">
                <a:solidFill>
                  <a:srgbClr val="0070C0"/>
                </a:solidFill>
                <a:latin typeface="標楷體" panose="03000509000000000000" pitchFamily="65" charset="-120"/>
                <a:ea typeface="標楷體" panose="03000509000000000000" pitchFamily="65" charset="-120"/>
              </a:rPr>
              <a:t>:</a:t>
            </a:r>
          </a:p>
          <a:p>
            <a:pPr marL="715963" lvl="1" indent="-530225">
              <a:spcBef>
                <a:spcPts val="600"/>
              </a:spcBef>
              <a:buClr>
                <a:schemeClr val="accent1"/>
              </a:buClr>
              <a:buNone/>
            </a:pPr>
            <a:r>
              <a:rPr lang="zh-TW" altLang="zh-TW" sz="2200" b="1" dirty="0">
                <a:latin typeface="標楷體" panose="03000509000000000000" pitchFamily="65" charset="-120"/>
                <a:ea typeface="標楷體" panose="03000509000000000000" pitchFamily="65" charset="-120"/>
                <a:cs typeface="Arial Unicode MS"/>
              </a:rPr>
              <a:t>➯</a:t>
            </a:r>
            <a:r>
              <a:rPr lang="en-US" altLang="zh-TW" sz="2200" dirty="0">
                <a:latin typeface="標楷體" panose="03000509000000000000" pitchFamily="65" charset="-120"/>
                <a:ea typeface="標楷體" panose="03000509000000000000" pitchFamily="65" charset="-120"/>
              </a:rPr>
              <a:t>1.</a:t>
            </a:r>
            <a:r>
              <a:rPr lang="zh-TW" altLang="en-US" sz="2200" dirty="0">
                <a:latin typeface="標楷體" panose="03000509000000000000" pitchFamily="65" charset="-120"/>
                <a:ea typeface="標楷體" panose="03000509000000000000" pitchFamily="65" charset="-120"/>
              </a:rPr>
              <a:t>最近二年度財務報告及會計師查核報告，並應加列最近一季依法</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係指</a:t>
            </a:r>
            <a:r>
              <a:rPr lang="zh-TW" altLang="en-US" sz="2200" dirty="0">
                <a:solidFill>
                  <a:srgbClr val="FF0000"/>
                </a:solidFill>
                <a:latin typeface="標楷體" panose="03000509000000000000" pitchFamily="65" charset="-120"/>
                <a:ea typeface="標楷體" panose="03000509000000000000" pitchFamily="65" charset="-120"/>
              </a:rPr>
              <a:t>證券交易法</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公告申報之財務報告</a:t>
            </a:r>
            <a:r>
              <a:rPr lang="en-US" altLang="zh-TW" sz="2200" dirty="0">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cs typeface="Arial Unicode MS"/>
              </a:rPr>
              <a:t>故已逾第二季終了後</a:t>
            </a:r>
            <a:r>
              <a:rPr lang="en-US" altLang="zh-TW" sz="2000" b="1" dirty="0">
                <a:latin typeface="標楷體" panose="03000509000000000000" pitchFamily="65" charset="-120"/>
                <a:ea typeface="標楷體" panose="03000509000000000000" pitchFamily="65" charset="-120"/>
                <a:cs typeface="Arial Unicode MS"/>
              </a:rPr>
              <a:t>45</a:t>
            </a:r>
            <a:r>
              <a:rPr lang="zh-TW" altLang="en-US" sz="2000" b="1" dirty="0">
                <a:latin typeface="標楷體" panose="03000509000000000000" pitchFamily="65" charset="-120"/>
                <a:ea typeface="標楷體" panose="03000509000000000000" pitchFamily="65" charset="-120"/>
                <a:cs typeface="Arial Unicode MS"/>
              </a:rPr>
              <a:t>天</a:t>
            </a:r>
            <a:r>
              <a:rPr lang="en-US" altLang="zh-TW" sz="2000" b="1" dirty="0">
                <a:latin typeface="標楷體" panose="03000509000000000000" pitchFamily="65" charset="-120"/>
                <a:ea typeface="標楷體" panose="03000509000000000000" pitchFamily="65" charset="-120"/>
                <a:cs typeface="Arial Unicode MS"/>
              </a:rPr>
              <a:t>(8</a:t>
            </a:r>
            <a:r>
              <a:rPr lang="zh-TW" altLang="en-US" sz="2000" b="1" dirty="0">
                <a:latin typeface="標楷體" panose="03000509000000000000" pitchFamily="65" charset="-120"/>
                <a:ea typeface="標楷體" panose="03000509000000000000" pitchFamily="65" charset="-120"/>
                <a:cs typeface="Arial Unicode MS"/>
              </a:rPr>
              <a:t>月</a:t>
            </a:r>
            <a:r>
              <a:rPr lang="en-US" altLang="zh-TW" sz="2000" b="1" dirty="0">
                <a:latin typeface="標楷體" panose="03000509000000000000" pitchFamily="65" charset="-120"/>
                <a:ea typeface="標楷體" panose="03000509000000000000" pitchFamily="65" charset="-120"/>
                <a:cs typeface="Arial Unicode MS"/>
              </a:rPr>
              <a:t>14</a:t>
            </a:r>
            <a:r>
              <a:rPr lang="zh-TW" altLang="en-US" sz="2000" b="1" dirty="0">
                <a:latin typeface="標楷體" panose="03000509000000000000" pitchFamily="65" charset="-120"/>
                <a:ea typeface="標楷體" panose="03000509000000000000" pitchFamily="65" charset="-120"/>
                <a:cs typeface="Arial Unicode MS"/>
              </a:rPr>
              <a:t>日</a:t>
            </a:r>
            <a:r>
              <a:rPr lang="en-US" altLang="zh-TW" sz="2000" b="1" dirty="0">
                <a:latin typeface="標楷體" panose="03000509000000000000" pitchFamily="65" charset="-120"/>
                <a:ea typeface="標楷體" panose="03000509000000000000" pitchFamily="65" charset="-120"/>
                <a:cs typeface="Arial Unicode MS"/>
              </a:rPr>
              <a:t>)</a:t>
            </a:r>
            <a:r>
              <a:rPr lang="zh-TW" altLang="en-US" sz="2000" b="1" dirty="0">
                <a:latin typeface="標楷體" panose="03000509000000000000" pitchFamily="65" charset="-120"/>
                <a:ea typeface="標楷體" panose="03000509000000000000" pitchFamily="65" charset="-120"/>
                <a:cs typeface="Arial Unicode MS"/>
              </a:rPr>
              <a:t>之申報案件，應加列第二季財報。</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 </a:t>
            </a:r>
            <a:endParaRPr lang="en-US" altLang="zh-TW" sz="2200" dirty="0">
              <a:latin typeface="標楷體" panose="03000509000000000000" pitchFamily="65" charset="-120"/>
              <a:ea typeface="標楷體" panose="03000509000000000000" pitchFamily="65" charset="-120"/>
            </a:endParaRPr>
          </a:p>
          <a:p>
            <a:pPr marL="444500" indent="0">
              <a:buNone/>
            </a:pPr>
            <a:r>
              <a:rPr lang="en-US" altLang="zh-TW" sz="2200" dirty="0">
                <a:latin typeface="標楷體" panose="03000509000000000000" pitchFamily="65" charset="-120"/>
                <a:ea typeface="標楷體" panose="03000509000000000000" pitchFamily="65" charset="-120"/>
              </a:rPr>
              <a:t>2.</a:t>
            </a:r>
            <a:r>
              <a:rPr lang="zh-TW" altLang="en-US" sz="2200" dirty="0">
                <a:latin typeface="標楷體" panose="03000509000000000000" pitchFamily="65" charset="-120"/>
                <a:ea typeface="標楷體" panose="03000509000000000000" pitchFamily="65" charset="-120"/>
              </a:rPr>
              <a:t>最近二年度發行人經會計師查核簽證之年度個體財務報告。</a:t>
            </a:r>
            <a:endParaRPr lang="en-US" altLang="zh-TW" dirty="0">
              <a:latin typeface="標楷體" panose="03000509000000000000" pitchFamily="65" charset="-120"/>
              <a:ea typeface="標楷體" panose="03000509000000000000" pitchFamily="65" charset="-120"/>
            </a:endParaRPr>
          </a:p>
          <a:p>
            <a:pPr marL="715963" lvl="1" indent="-258763">
              <a:buNone/>
            </a:pPr>
            <a:r>
              <a:rPr lang="en-US" altLang="zh-TW" sz="2200" dirty="0">
                <a:solidFill>
                  <a:schemeClr val="tx1"/>
                </a:solidFill>
                <a:latin typeface="標楷體" panose="03000509000000000000" pitchFamily="65" charset="-120"/>
                <a:ea typeface="標楷體" panose="03000509000000000000" pitchFamily="65" charset="-120"/>
              </a:rPr>
              <a:t>3.</a:t>
            </a:r>
            <a:r>
              <a:rPr lang="zh-TW" altLang="en-US" sz="2200" dirty="0">
                <a:solidFill>
                  <a:schemeClr val="tx1"/>
                </a:solidFill>
                <a:latin typeface="標楷體" panose="03000509000000000000" pitchFamily="65" charset="-120"/>
                <a:ea typeface="標楷體" panose="03000509000000000000" pitchFamily="65" charset="-120"/>
              </a:rPr>
              <a:t>依「證券發行人財務報告編製準則」規定編製之財務報告，應依該準則公告之附表格式辦理，該準則公告之附表揭示單位皆為千元，也因此應該適用「千元」表達。</a:t>
            </a:r>
            <a:endParaRPr lang="en-US" altLang="zh-TW" sz="2200" dirty="0">
              <a:solidFill>
                <a:schemeClr val="tx1"/>
              </a:solidFill>
              <a:latin typeface="標楷體" panose="03000509000000000000" pitchFamily="65" charset="-120"/>
              <a:ea typeface="標楷體" panose="03000509000000000000" pitchFamily="65" charset="-120"/>
            </a:endParaRPr>
          </a:p>
          <a:p>
            <a:pPr algn="just">
              <a:buFont typeface="Wingdings" panose="05000000000000000000" pitchFamily="2" charset="2"/>
              <a:buChar char="Ø"/>
            </a:pPr>
            <a:r>
              <a:rPr lang="zh-TW" altLang="en-US" sz="2400" b="1" dirty="0">
                <a:solidFill>
                  <a:srgbClr val="0070C0"/>
                </a:solidFill>
                <a:latin typeface="標楷體" panose="03000509000000000000" pitchFamily="65" charset="-120"/>
                <a:ea typeface="標楷體" panose="03000509000000000000" pitchFamily="65" charset="-120"/>
              </a:rPr>
              <a:t>依金管會所訂新式查核報告公開發行公司適用時程，未上市</a:t>
            </a:r>
            <a:r>
              <a:rPr lang="en-US" altLang="zh-TW" sz="2400" b="1" dirty="0">
                <a:solidFill>
                  <a:srgbClr val="0070C0"/>
                </a:solidFill>
                <a:latin typeface="標楷體" panose="03000509000000000000" pitchFamily="65" charset="-120"/>
                <a:ea typeface="標楷體" panose="03000509000000000000" pitchFamily="65" charset="-120"/>
              </a:rPr>
              <a:t>(</a:t>
            </a:r>
            <a:r>
              <a:rPr lang="zh-TW" altLang="en-US" sz="2400" b="1" dirty="0">
                <a:solidFill>
                  <a:srgbClr val="0070C0"/>
                </a:solidFill>
                <a:latin typeface="標楷體" panose="03000509000000000000" pitchFamily="65" charset="-120"/>
                <a:ea typeface="標楷體" panose="03000509000000000000" pitchFamily="65" charset="-120"/>
              </a:rPr>
              <a:t>櫃</a:t>
            </a:r>
            <a:r>
              <a:rPr lang="en-US" altLang="zh-TW" sz="2400" b="1" dirty="0">
                <a:solidFill>
                  <a:srgbClr val="0070C0"/>
                </a:solidFill>
                <a:latin typeface="標楷體" panose="03000509000000000000" pitchFamily="65" charset="-120"/>
                <a:ea typeface="標楷體" panose="03000509000000000000" pitchFamily="65" charset="-120"/>
              </a:rPr>
              <a:t>)</a:t>
            </a:r>
            <a:r>
              <a:rPr lang="zh-TW" altLang="en-US" sz="2400" b="1" dirty="0">
                <a:solidFill>
                  <a:srgbClr val="0070C0"/>
                </a:solidFill>
                <a:latin typeface="標楷體" panose="03000509000000000000" pitchFamily="65" charset="-120"/>
                <a:ea typeface="標楷體" panose="03000509000000000000" pitchFamily="65" charset="-120"/>
              </a:rPr>
              <a:t>之公開發行公司得不於查核報告中揭露「關鍵查核事項」，亦得選擇揭露之。</a:t>
            </a:r>
          </a:p>
          <a:p>
            <a:pPr marL="457200" lvl="1" indent="0">
              <a:buNone/>
            </a:pPr>
            <a:endParaRPr lang="en-US" altLang="zh-TW" sz="2400" b="1" dirty="0">
              <a:solidFill>
                <a:srgbClr val="0070C0"/>
              </a:solidFill>
              <a:latin typeface="標楷體" panose="03000509000000000000" pitchFamily="65" charset="-120"/>
              <a:ea typeface="標楷體" panose="03000509000000000000" pitchFamily="65" charset="-120"/>
            </a:endParaRPr>
          </a:p>
          <a:p>
            <a:pPr marL="0" lvl="1" indent="0">
              <a:buNone/>
            </a:pPr>
            <a:endParaRPr lang="en-US" altLang="zh-TW" sz="2000" b="1" dirty="0">
              <a:latin typeface="標楷體" panose="03000509000000000000" pitchFamily="65" charset="-120"/>
              <a:ea typeface="標楷體" panose="03000509000000000000" pitchFamily="65" charset="-120"/>
              <a:cs typeface="Arial Unicode MS"/>
            </a:endParaRPr>
          </a:p>
        </p:txBody>
      </p:sp>
      <p:sp>
        <p:nvSpPr>
          <p:cNvPr id="5" name="投影片編號版面配置區 4"/>
          <p:cNvSpPr>
            <a:spLocks noGrp="1"/>
          </p:cNvSpPr>
          <p:nvPr>
            <p:ph type="sldNum" sz="quarter" idx="12"/>
          </p:nvPr>
        </p:nvSpPr>
        <p:spPr/>
        <p:txBody>
          <a:bodyPr/>
          <a:lstStyle/>
          <a:p>
            <a:pPr>
              <a:defRPr/>
            </a:pPr>
            <a:fld id="{DA843CCF-395D-4592-A44F-E0B2C97BB9F6}" type="slidenum">
              <a:rPr lang="en-US" altLang="zh-TW" smtClean="0"/>
              <a:pPr>
                <a:defRPr/>
              </a:pPr>
              <a:t>7</a:t>
            </a:fld>
            <a:endParaRPr lang="en-US" altLang="zh-TW"/>
          </a:p>
        </p:txBody>
      </p:sp>
    </p:spTree>
    <p:extLst>
      <p:ext uri="{BB962C8B-B14F-4D97-AF65-F5344CB8AC3E}">
        <p14:creationId xmlns:p14="http://schemas.microsoft.com/office/powerpoint/2010/main" val="2187474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60512" y="231639"/>
            <a:ext cx="8330045" cy="922114"/>
          </a:xfrm>
        </p:spPr>
        <p:txBody>
          <a:bodyPr>
            <a:normAutofit/>
          </a:bodyPr>
          <a:lstStyle/>
          <a:p>
            <a:r>
              <a:rPr lang="zh-TW" altLang="en-US" b="1" dirty="0">
                <a:solidFill>
                  <a:srgbClr val="C00000"/>
                </a:solidFill>
                <a:latin typeface="標楷體" panose="03000509000000000000" pitchFamily="65" charset="-120"/>
                <a:ea typeface="標楷體" panose="03000509000000000000" pitchFamily="65" charset="-120"/>
              </a:rPr>
              <a:t>補辦公開發行是否有設立年限之限制</a:t>
            </a:r>
            <a:r>
              <a:rPr lang="en-US" altLang="zh-TW" b="1" dirty="0">
                <a:solidFill>
                  <a:srgbClr val="C00000"/>
                </a:solidFill>
                <a:latin typeface="標楷體" panose="03000509000000000000" pitchFamily="65" charset="-120"/>
                <a:ea typeface="標楷體" panose="03000509000000000000" pitchFamily="65" charset="-120"/>
              </a:rPr>
              <a:t>?</a:t>
            </a:r>
            <a:endParaRPr lang="zh-TW" altLang="en-US" b="1" dirty="0">
              <a:solidFill>
                <a:srgbClr val="C00000"/>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632520" y="1302213"/>
            <a:ext cx="8419260" cy="5040560"/>
          </a:xfrm>
        </p:spPr>
        <p:txBody>
          <a:bodyPr>
            <a:normAutofit lnSpcReduction="10000"/>
          </a:bodyPr>
          <a:lstStyle/>
          <a:p>
            <a:r>
              <a:rPr lang="zh-TW" altLang="en-US" sz="2600" b="1" dirty="0">
                <a:solidFill>
                  <a:srgbClr val="0070C0"/>
                </a:solidFill>
                <a:latin typeface="標楷體" panose="03000509000000000000" pitchFamily="65" charset="-120"/>
                <a:ea typeface="標楷體" panose="03000509000000000000" pitchFamily="65" charset="-120"/>
              </a:rPr>
              <a:t>外國發行人部分</a:t>
            </a:r>
            <a:r>
              <a:rPr lang="en-US" altLang="zh-TW" sz="2600" b="1" dirty="0">
                <a:solidFill>
                  <a:srgbClr val="0070C0"/>
                </a:solidFill>
                <a:latin typeface="標楷體" panose="03000509000000000000" pitchFamily="65" charset="-120"/>
                <a:ea typeface="標楷體" panose="03000509000000000000" pitchFamily="65" charset="-120"/>
              </a:rPr>
              <a:t>:</a:t>
            </a:r>
          </a:p>
          <a:p>
            <a:pPr marL="444500" indent="-258763">
              <a:buNone/>
            </a:pPr>
            <a:r>
              <a:rPr lang="zh-TW" altLang="zh-TW" sz="2200" dirty="0">
                <a:latin typeface="標楷體" panose="03000509000000000000" pitchFamily="65" charset="-120"/>
                <a:ea typeface="標楷體" panose="03000509000000000000" pitchFamily="65" charset="-120"/>
              </a:rPr>
              <a:t>➯依公司募集發行有價證券公開說明書應行記載事項準則第</a:t>
            </a:r>
            <a:r>
              <a:rPr lang="en-US" altLang="zh-TW" sz="2200" dirty="0">
                <a:latin typeface="標楷體" panose="03000509000000000000" pitchFamily="65" charset="-120"/>
                <a:ea typeface="標楷體" panose="03000509000000000000" pitchFamily="65" charset="-120"/>
              </a:rPr>
              <a:t>28</a:t>
            </a:r>
            <a:r>
              <a:rPr lang="zh-TW" altLang="zh-TW" sz="2200" dirty="0">
                <a:latin typeface="標楷體" panose="03000509000000000000" pitchFamily="65" charset="-120"/>
                <a:ea typeface="標楷體" panose="03000509000000000000" pitchFamily="65" charset="-120"/>
              </a:rPr>
              <a:t>條規定，發行人應檢附最近</a:t>
            </a:r>
            <a:r>
              <a:rPr lang="en-US" altLang="zh-TW" sz="2200" dirty="0">
                <a:latin typeface="標楷體" panose="03000509000000000000" pitchFamily="65" charset="-120"/>
                <a:ea typeface="標楷體" panose="03000509000000000000" pitchFamily="65" charset="-120"/>
              </a:rPr>
              <a:t>2</a:t>
            </a:r>
            <a:r>
              <a:rPr lang="zh-TW" altLang="zh-TW" sz="2200" dirty="0">
                <a:latin typeface="標楷體" panose="03000509000000000000" pitchFamily="65" charset="-120"/>
                <a:ea typeface="標楷體" panose="03000509000000000000" pitchFamily="65" charset="-120"/>
              </a:rPr>
              <a:t>年度財務報告及會計師查核報告</a:t>
            </a:r>
            <a:r>
              <a:rPr lang="en-US" altLang="zh-TW" sz="2200" dirty="0">
                <a:latin typeface="標楷體" panose="03000509000000000000" pitchFamily="65" charset="-120"/>
                <a:ea typeface="標楷體" panose="03000509000000000000" pitchFamily="65" charset="-120"/>
              </a:rPr>
              <a:t>(2</a:t>
            </a:r>
            <a:r>
              <a:rPr lang="zh-TW" altLang="en-US" sz="2200" dirty="0">
                <a:latin typeface="標楷體" panose="03000509000000000000" pitchFamily="65" charset="-120"/>
                <a:ea typeface="標楷體" panose="03000509000000000000" pitchFamily="65" charset="-120"/>
              </a:rPr>
              <a:t>本</a:t>
            </a:r>
            <a:r>
              <a:rPr lang="en-US" altLang="zh-TW" sz="2200" dirty="0">
                <a:latin typeface="標楷體" panose="03000509000000000000" pitchFamily="65" charset="-120"/>
                <a:ea typeface="標楷體" panose="03000509000000000000" pitchFamily="65" charset="-120"/>
              </a:rPr>
              <a:t>3</a:t>
            </a:r>
            <a:r>
              <a:rPr lang="zh-TW" altLang="en-US" sz="2200" dirty="0">
                <a:latin typeface="標楷體" panose="03000509000000000000" pitchFamily="65" charset="-120"/>
                <a:ea typeface="標楷體" panose="03000509000000000000" pitchFamily="65" charset="-120"/>
              </a:rPr>
              <a:t>年度</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a:t>
            </a:r>
            <a:r>
              <a:rPr lang="zh-TW" altLang="zh-TW" sz="2200" dirty="0">
                <a:latin typeface="標楷體" panose="03000509000000000000" pitchFamily="65" charset="-120"/>
                <a:ea typeface="標楷體" panose="03000509000000000000" pitchFamily="65" charset="-120"/>
              </a:rPr>
              <a:t>因此，外國發行人申報補辦公開發行</a:t>
            </a:r>
            <a:r>
              <a:rPr lang="zh-TW" altLang="en-US" sz="2200" dirty="0">
                <a:latin typeface="標楷體" panose="03000509000000000000" pitchFamily="65" charset="-120"/>
                <a:ea typeface="標楷體" panose="03000509000000000000" pitchFamily="65" charset="-120"/>
              </a:rPr>
              <a:t>時</a:t>
            </a:r>
            <a:r>
              <a:rPr lang="zh-TW" altLang="zh-TW" sz="2200" dirty="0">
                <a:latin typeface="標楷體" panose="03000509000000000000" pitchFamily="65" charset="-120"/>
                <a:ea typeface="標楷體" panose="03000509000000000000" pitchFamily="65" charset="-120"/>
              </a:rPr>
              <a:t>，其</a:t>
            </a:r>
            <a:r>
              <a:rPr lang="zh-TW" altLang="en-US" sz="2200" dirty="0">
                <a:latin typeface="標楷體" panose="03000509000000000000" pitchFamily="65" charset="-120"/>
                <a:ea typeface="標楷體" panose="03000509000000000000" pitchFamily="65" charset="-120"/>
              </a:rPr>
              <a:t>本身或</a:t>
            </a:r>
            <a:r>
              <a:rPr lang="zh-TW" altLang="zh-TW" sz="2200" dirty="0">
                <a:latin typeface="標楷體" panose="03000509000000000000" pitchFamily="65" charset="-120"/>
                <a:ea typeface="標楷體" panose="03000509000000000000" pitchFamily="65" charset="-120"/>
              </a:rPr>
              <a:t>營運主體</a:t>
            </a:r>
            <a:r>
              <a:rPr lang="zh-TW" altLang="en-US" sz="2200" dirty="0">
                <a:latin typeface="標楷體" panose="03000509000000000000" pitchFamily="65" charset="-120"/>
                <a:ea typeface="標楷體" panose="03000509000000000000" pitchFamily="65" charset="-120"/>
              </a:rPr>
              <a:t>之設立年限應至少得出具</a:t>
            </a:r>
            <a:r>
              <a:rPr lang="en-US" altLang="zh-TW" sz="2200" dirty="0">
                <a:latin typeface="標楷體" panose="03000509000000000000" pitchFamily="65" charset="-120"/>
                <a:ea typeface="標楷體" panose="03000509000000000000" pitchFamily="65" charset="-120"/>
              </a:rPr>
              <a:t>2</a:t>
            </a:r>
            <a:r>
              <a:rPr lang="zh-TW" altLang="en-US" sz="2200" dirty="0">
                <a:latin typeface="標楷體" panose="03000509000000000000" pitchFamily="65" charset="-120"/>
                <a:ea typeface="標楷體" panose="03000509000000000000" pitchFamily="65" charset="-120"/>
              </a:rPr>
              <a:t>本</a:t>
            </a:r>
            <a:r>
              <a:rPr lang="en-US" altLang="zh-TW" sz="2200" dirty="0">
                <a:latin typeface="標楷體" panose="03000509000000000000" pitchFamily="65" charset="-120"/>
                <a:ea typeface="標楷體" panose="03000509000000000000" pitchFamily="65" charset="-120"/>
              </a:rPr>
              <a:t>3</a:t>
            </a:r>
            <a:r>
              <a:rPr lang="zh-TW" altLang="en-US" sz="2200" dirty="0">
                <a:latin typeface="標楷體" panose="03000509000000000000" pitchFamily="65" charset="-120"/>
                <a:ea typeface="標楷體" panose="03000509000000000000" pitchFamily="65" charset="-120"/>
              </a:rPr>
              <a:t>年度之財務報告。</a:t>
            </a:r>
            <a:endParaRPr lang="en-US" altLang="zh-TW" sz="2200" dirty="0">
              <a:latin typeface="標楷體" panose="03000509000000000000" pitchFamily="65" charset="-120"/>
              <a:ea typeface="標楷體" panose="03000509000000000000" pitchFamily="65" charset="-120"/>
            </a:endParaRPr>
          </a:p>
          <a:p>
            <a:r>
              <a:rPr lang="zh-TW" altLang="en-US" sz="2600" b="1" dirty="0">
                <a:solidFill>
                  <a:srgbClr val="0070C0"/>
                </a:solidFill>
                <a:latin typeface="標楷體" panose="03000509000000000000" pitchFamily="65" charset="-120"/>
                <a:ea typeface="標楷體" panose="03000509000000000000" pitchFamily="65" charset="-120"/>
              </a:rPr>
              <a:t>本國發行人部分</a:t>
            </a:r>
            <a:r>
              <a:rPr lang="en-US" altLang="zh-TW" sz="2600" b="1" dirty="0">
                <a:solidFill>
                  <a:srgbClr val="0070C0"/>
                </a:solidFill>
                <a:latin typeface="標楷體" panose="03000509000000000000" pitchFamily="65" charset="-120"/>
                <a:ea typeface="標楷體" panose="03000509000000000000" pitchFamily="65" charset="-120"/>
              </a:rPr>
              <a:t>:</a:t>
            </a:r>
          </a:p>
          <a:p>
            <a:pPr marL="358775" indent="-173038" algn="just">
              <a:buNone/>
            </a:pPr>
            <a:r>
              <a:rPr lang="zh-TW" altLang="zh-TW" sz="20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依證期局91.08.16每日訊息，首次辦理股票公開發行案件應檢附之財務報表：公司設立未滿3個完整會計年度者，得列附自設立日後經會計師查核簽證之各年度或半年度財務報表；公司於最近年度或半年度資產負債表日後始設立者，得列附自設立日後至申報日前最近季或月底止經會計師查核簽證之財務報表。</a:t>
            </a:r>
            <a:endParaRPr lang="en-US" altLang="zh-TW" sz="2200" dirty="0">
              <a:latin typeface="標楷體" panose="03000509000000000000" pitchFamily="65" charset="-120"/>
              <a:ea typeface="標楷體" panose="03000509000000000000" pitchFamily="65" charset="-120"/>
            </a:endParaRPr>
          </a:p>
          <a:p>
            <a:pPr marL="358775" indent="-358775" algn="just">
              <a:buNone/>
            </a:pPr>
            <a:r>
              <a:rPr lang="zh-TW" altLang="en-US" sz="2000" dirty="0">
                <a:latin typeface="標楷體" panose="03000509000000000000" pitchFamily="65" charset="-120"/>
                <a:ea typeface="標楷體" panose="03000509000000000000" pitchFamily="65" charset="-120"/>
              </a:rPr>
              <a:t> </a:t>
            </a:r>
            <a:r>
              <a:rPr lang="zh-TW"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除依法須強制公開發行之公司</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如有線電視事業</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外，若</a:t>
            </a:r>
            <a:r>
              <a:rPr lang="zh-TW" altLang="en-US" sz="2000" b="1" dirty="0">
                <a:solidFill>
                  <a:srgbClr val="FF0000"/>
                </a:solidFill>
                <a:latin typeface="標楷體" panose="03000509000000000000" pitchFamily="65" charset="-120"/>
                <a:ea typeface="標楷體" panose="03000509000000000000" pitchFamily="65" charset="-120"/>
              </a:rPr>
              <a:t>設立日後尚未待呈現一定期間之營運成果後即申報補辦公開發行，本中心將評估發行公司是否未有繼續經營假設疑慮後</a:t>
            </a:r>
            <a:r>
              <a:rPr lang="zh-TW" altLang="en-US" sz="2000" dirty="0">
                <a:latin typeface="標楷體" panose="03000509000000000000" pitchFamily="65" charset="-120"/>
                <a:ea typeface="標楷體" panose="03000509000000000000" pitchFamily="65" charset="-120"/>
              </a:rPr>
              <a:t>，方決定該案是否得以申報生效。</a:t>
            </a:r>
            <a:endParaRPr lang="zh-TW" altLang="en-US" dirty="0"/>
          </a:p>
        </p:txBody>
      </p:sp>
      <p:sp>
        <p:nvSpPr>
          <p:cNvPr id="5" name="投影片編號版面配置區 4"/>
          <p:cNvSpPr>
            <a:spLocks noGrp="1"/>
          </p:cNvSpPr>
          <p:nvPr>
            <p:ph type="sldNum" sz="quarter" idx="12"/>
          </p:nvPr>
        </p:nvSpPr>
        <p:spPr/>
        <p:txBody>
          <a:bodyPr/>
          <a:lstStyle/>
          <a:p>
            <a:pPr>
              <a:defRPr/>
            </a:pPr>
            <a:fld id="{DA843CCF-395D-4592-A44F-E0B2C97BB9F6}" type="slidenum">
              <a:rPr lang="en-US" altLang="zh-TW" smtClean="0"/>
              <a:pPr>
                <a:defRPr/>
              </a:pPr>
              <a:t>8</a:t>
            </a:fld>
            <a:endParaRPr lang="en-US" altLang="zh-TW"/>
          </a:p>
        </p:txBody>
      </p:sp>
    </p:spTree>
    <p:extLst>
      <p:ext uri="{BB962C8B-B14F-4D97-AF65-F5344CB8AC3E}">
        <p14:creationId xmlns:p14="http://schemas.microsoft.com/office/powerpoint/2010/main" val="2630143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4119" y="689814"/>
            <a:ext cx="8569102" cy="1010994"/>
          </a:xfrm>
        </p:spPr>
        <p:txBody>
          <a:bodyPr>
            <a:normAutofit fontScale="90000"/>
          </a:bodyPr>
          <a:lstStyle/>
          <a:p>
            <a:r>
              <a:rPr lang="zh-TW" altLang="en-US" sz="3600" b="1" dirty="0">
                <a:solidFill>
                  <a:srgbClr val="C00000"/>
                </a:solidFill>
                <a:latin typeface="標楷體" panose="03000509000000000000" pitchFamily="65" charset="-120"/>
                <a:ea typeface="標楷體" panose="03000509000000000000" pitchFamily="65" charset="-120"/>
              </a:rPr>
              <a:t>有限公司轉換為股份有限公司需多久方得補辦公開發行</a:t>
            </a:r>
            <a:r>
              <a:rPr lang="en-US" altLang="zh-TW" sz="3600" b="1" dirty="0">
                <a:solidFill>
                  <a:srgbClr val="C00000"/>
                </a:solidFill>
                <a:latin typeface="標楷體" panose="03000509000000000000" pitchFamily="65" charset="-120"/>
                <a:ea typeface="標楷體" panose="03000509000000000000" pitchFamily="65" charset="-120"/>
              </a:rPr>
              <a:t>?</a:t>
            </a:r>
            <a:endParaRPr lang="zh-TW" altLang="en-US" sz="3600" b="1" dirty="0">
              <a:solidFill>
                <a:srgbClr val="C00000"/>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652779" y="1700808"/>
            <a:ext cx="8915400" cy="1080120"/>
          </a:xfrm>
        </p:spPr>
        <p:txBody>
          <a:bodyPr>
            <a:normAutofit/>
          </a:bodyPr>
          <a:lstStyle/>
          <a:p>
            <a:pPr marL="444500" indent="-444500">
              <a:buNone/>
            </a:pPr>
            <a:r>
              <a:rPr lang="zh-TW" altLang="zh-TW" sz="22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至少應出具</a:t>
            </a:r>
            <a:r>
              <a:rPr lang="zh-TW" altLang="en-US" sz="2800" dirty="0">
                <a:solidFill>
                  <a:srgbClr val="0070C0"/>
                </a:solidFill>
                <a:latin typeface="標楷體" panose="03000509000000000000" pitchFamily="65" charset="-120"/>
                <a:ea typeface="標楷體" panose="03000509000000000000" pitchFamily="65" charset="-120"/>
              </a:rPr>
              <a:t>一本身分別為「股份有限公司」之最近期年度或第二季財務報告後</a:t>
            </a:r>
            <a:r>
              <a:rPr lang="zh-TW" altLang="en-US" sz="2800" dirty="0">
                <a:latin typeface="標楷體" panose="03000509000000000000" pitchFamily="65" charset="-120"/>
                <a:ea typeface="標楷體" panose="03000509000000000000" pitchFamily="65" charset="-120"/>
              </a:rPr>
              <a:t>，方得補辦公開發行。</a:t>
            </a:r>
            <a:endParaRPr lang="zh-TW" altLang="en-US" sz="2800" dirty="0"/>
          </a:p>
        </p:txBody>
      </p:sp>
      <p:sp>
        <p:nvSpPr>
          <p:cNvPr id="4" name="標題 1"/>
          <p:cNvSpPr txBox="1">
            <a:spLocks/>
          </p:cNvSpPr>
          <p:nvPr/>
        </p:nvSpPr>
        <p:spPr>
          <a:xfrm>
            <a:off x="652779" y="2996952"/>
            <a:ext cx="8915400" cy="1008112"/>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3600" b="1" dirty="0">
                <a:solidFill>
                  <a:srgbClr val="C00000"/>
                </a:solidFill>
                <a:latin typeface="標楷體" panose="03000509000000000000" pitchFamily="65" charset="-120"/>
                <a:ea typeface="標楷體" panose="03000509000000000000" pitchFamily="65" charset="-120"/>
              </a:rPr>
              <a:t>所出具之</a:t>
            </a:r>
            <a:r>
              <a:rPr lang="en-US" altLang="zh-TW" sz="3600" b="1" dirty="0">
                <a:solidFill>
                  <a:srgbClr val="C00000"/>
                </a:solidFill>
                <a:latin typeface="標楷體" panose="03000509000000000000" pitchFamily="65" charset="-120"/>
                <a:ea typeface="標楷體" panose="03000509000000000000" pitchFamily="65" charset="-120"/>
              </a:rPr>
              <a:t>IFRSs</a:t>
            </a:r>
            <a:r>
              <a:rPr lang="zh-TW" altLang="en-US" sz="3600" b="1" dirty="0">
                <a:solidFill>
                  <a:srgbClr val="C00000"/>
                </a:solidFill>
                <a:latin typeface="標楷體" panose="03000509000000000000" pitchFamily="65" charset="-120"/>
                <a:ea typeface="標楷體" panose="03000509000000000000" pitchFamily="65" charset="-120"/>
              </a:rPr>
              <a:t>財務報告，會計師是否可針對前期出具保留意見或以單期表達</a:t>
            </a:r>
            <a:r>
              <a:rPr lang="en-US" altLang="zh-TW" sz="3600" b="1" dirty="0">
                <a:solidFill>
                  <a:srgbClr val="C00000"/>
                </a:solidFill>
                <a:latin typeface="標楷體" panose="03000509000000000000" pitchFamily="65" charset="-120"/>
                <a:ea typeface="標楷體" panose="03000509000000000000" pitchFamily="65" charset="-120"/>
              </a:rPr>
              <a:t>?</a:t>
            </a:r>
            <a:endParaRPr lang="zh-TW" altLang="en-US" sz="3600" b="1" dirty="0">
              <a:solidFill>
                <a:srgbClr val="C00000"/>
              </a:solidFill>
              <a:latin typeface="標楷體" panose="03000509000000000000" pitchFamily="65" charset="-120"/>
              <a:ea typeface="標楷體" panose="03000509000000000000" pitchFamily="65" charset="-120"/>
            </a:endParaRPr>
          </a:p>
        </p:txBody>
      </p:sp>
      <p:sp>
        <p:nvSpPr>
          <p:cNvPr id="5" name="內容版面配置區 2"/>
          <p:cNvSpPr txBox="1">
            <a:spLocks/>
          </p:cNvSpPr>
          <p:nvPr/>
        </p:nvSpPr>
        <p:spPr>
          <a:xfrm>
            <a:off x="488505" y="4221088"/>
            <a:ext cx="9272088" cy="1872208"/>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44500" indent="-444500" algn="just">
              <a:buNone/>
              <a:tabLst>
                <a:tab pos="358775" algn="l"/>
              </a:tabLst>
            </a:pPr>
            <a:r>
              <a:rPr kumimoji="0" lang="zh-TW" altLang="zh-TW" sz="2800" dirty="0">
                <a:latin typeface="標楷體" panose="03000509000000000000" pitchFamily="65" charset="-120"/>
                <a:ea typeface="標楷體" panose="03000509000000000000" pitchFamily="65" charset="-120"/>
              </a:rPr>
              <a:t>➯</a:t>
            </a:r>
            <a:r>
              <a:rPr kumimoji="0" lang="zh-TW" altLang="en-US" sz="2800" dirty="0">
                <a:latin typeface="標楷體" panose="03000509000000000000" pitchFamily="65" charset="-120"/>
                <a:ea typeface="標楷體" panose="03000509000000000000" pitchFamily="65" charset="-120"/>
              </a:rPr>
              <a:t> </a:t>
            </a:r>
            <a:r>
              <a:rPr lang="zh-TW" altLang="en-US" sz="3600" dirty="0">
                <a:latin typeface="標楷體" panose="03000509000000000000" pitchFamily="65" charset="-120"/>
                <a:ea typeface="標楷體" panose="03000509000000000000" pitchFamily="65" charset="-120"/>
              </a:rPr>
              <a:t>依證券發行人財務報告編製準則第四條規定，</a:t>
            </a:r>
            <a:r>
              <a:rPr lang="en-US" altLang="zh-TW" sz="3600" dirty="0">
                <a:latin typeface="標楷體" panose="03000509000000000000" pitchFamily="65" charset="-120"/>
                <a:ea typeface="標楷體" panose="03000509000000000000" pitchFamily="65" charset="-120"/>
              </a:rPr>
              <a:t>IFRSs</a:t>
            </a:r>
            <a:r>
              <a:rPr lang="zh-TW" altLang="en-US" sz="3600" dirty="0">
                <a:latin typeface="標楷體" panose="03000509000000000000" pitchFamily="65" charset="-120"/>
                <a:ea typeface="標楷體" panose="03000509000000000000" pitchFamily="65" charset="-120"/>
              </a:rPr>
              <a:t>財務報告</a:t>
            </a:r>
            <a:r>
              <a:rPr lang="zh-TW" altLang="en-US" sz="3600" dirty="0">
                <a:solidFill>
                  <a:srgbClr val="0070C0"/>
                </a:solidFill>
                <a:latin typeface="標楷體" panose="03000509000000000000" pitchFamily="65" charset="-120"/>
                <a:ea typeface="標楷體" panose="03000509000000000000" pitchFamily="65" charset="-120"/>
              </a:rPr>
              <a:t>應採兩期對照方式編製</a:t>
            </a:r>
            <a:r>
              <a:rPr lang="zh-TW" altLang="en-US" sz="3600" dirty="0">
                <a:latin typeface="標楷體" panose="03000509000000000000" pitchFamily="65" charset="-120"/>
                <a:ea typeface="標楷體" panose="03000509000000000000" pitchFamily="65" charset="-120"/>
              </a:rPr>
              <a:t>，且因比較期也是財務報告之一部分，故會計師應針對兩期整體做查核</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年度財務報告</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或核閱</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第二季財務報告</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惟若為首次補辦股票公開發行案件所檢送之第二季</a:t>
            </a:r>
            <a:r>
              <a:rPr lang="en-US" altLang="zh-TW" sz="3600" dirty="0">
                <a:latin typeface="標楷體" panose="03000509000000000000" pitchFamily="65" charset="-120"/>
                <a:ea typeface="標楷體" panose="03000509000000000000" pitchFamily="65" charset="-120"/>
              </a:rPr>
              <a:t>IFRSs</a:t>
            </a:r>
            <a:r>
              <a:rPr lang="zh-TW" altLang="en-US" sz="3600" dirty="0">
                <a:latin typeface="標楷體" panose="03000509000000000000" pitchFamily="65" charset="-120"/>
                <a:ea typeface="標楷體" panose="03000509000000000000" pitchFamily="65" charset="-120"/>
              </a:rPr>
              <a:t>財務報告，得採下頁之說明辦理。</a:t>
            </a:r>
            <a:endParaRPr lang="en-US" altLang="zh-TW" sz="3600" dirty="0">
              <a:latin typeface="標楷體" panose="03000509000000000000" pitchFamily="65" charset="-120"/>
              <a:ea typeface="標楷體" panose="03000509000000000000" pitchFamily="65" charset="-120"/>
            </a:endParaRPr>
          </a:p>
        </p:txBody>
      </p:sp>
      <p:sp>
        <p:nvSpPr>
          <p:cNvPr id="7" name="投影片編號版面配置區 6"/>
          <p:cNvSpPr>
            <a:spLocks noGrp="1"/>
          </p:cNvSpPr>
          <p:nvPr>
            <p:ph type="sldNum" sz="quarter" idx="12"/>
          </p:nvPr>
        </p:nvSpPr>
        <p:spPr/>
        <p:txBody>
          <a:bodyPr/>
          <a:lstStyle/>
          <a:p>
            <a:pPr>
              <a:defRPr/>
            </a:pPr>
            <a:fld id="{DA843CCF-395D-4592-A44F-E0B2C97BB9F6}" type="slidenum">
              <a:rPr lang="en-US" altLang="zh-TW" smtClean="0"/>
              <a:pPr>
                <a:defRPr/>
              </a:pPr>
              <a:t>9</a:t>
            </a:fld>
            <a:endParaRPr lang="en-US" altLang="zh-TW" dirty="0"/>
          </a:p>
        </p:txBody>
      </p:sp>
    </p:spTree>
    <p:extLst>
      <p:ext uri="{BB962C8B-B14F-4D97-AF65-F5344CB8AC3E}">
        <p14:creationId xmlns:p14="http://schemas.microsoft.com/office/powerpoint/2010/main" val="15086323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原創">
  <a:themeElements>
    <a:clrScheme name="原創">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原創">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原創">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60806</TotalTime>
  <Pages>18</Pages>
  <Words>3838</Words>
  <Application>Microsoft Office PowerPoint</Application>
  <PresentationFormat>A4 紙張 (210x297 公釐)</PresentationFormat>
  <Paragraphs>196</Paragraphs>
  <Slides>25</Slides>
  <Notes>13</Notes>
  <HiddenSlides>0</HiddenSlides>
  <MMClips>0</MMClips>
  <ScaleCrop>false</ScaleCrop>
  <HeadingPairs>
    <vt:vector size="6" baseType="variant">
      <vt:variant>
        <vt:lpstr>使用字型</vt:lpstr>
      </vt:variant>
      <vt:variant>
        <vt:i4>11</vt:i4>
      </vt:variant>
      <vt:variant>
        <vt:lpstr>佈景主題</vt:lpstr>
      </vt:variant>
      <vt:variant>
        <vt:i4>2</vt:i4>
      </vt:variant>
      <vt:variant>
        <vt:lpstr>投影片標題</vt:lpstr>
      </vt:variant>
      <vt:variant>
        <vt:i4>25</vt:i4>
      </vt:variant>
    </vt:vector>
  </HeadingPairs>
  <TitlesOfParts>
    <vt:vector size="38" baseType="lpstr">
      <vt:lpstr>Gill Sans MT</vt:lpstr>
      <vt:lpstr>細明體</vt:lpstr>
      <vt:lpstr>新細明體</vt:lpstr>
      <vt:lpstr>標楷體</vt:lpstr>
      <vt:lpstr>Arial</vt:lpstr>
      <vt:lpstr>Bookman Old Style</vt:lpstr>
      <vt:lpstr>Calibri</vt:lpstr>
      <vt:lpstr>Times New Roman</vt:lpstr>
      <vt:lpstr>Wingdings</vt:lpstr>
      <vt:lpstr>Wingdings 2</vt:lpstr>
      <vt:lpstr>Wingdings 3</vt:lpstr>
      <vt:lpstr>原創</vt:lpstr>
      <vt:lpstr>自訂設計</vt:lpstr>
      <vt:lpstr>PowerPoint 簡報</vt:lpstr>
      <vt:lpstr>受託辦理行政委託案件</vt:lpstr>
      <vt:lpstr> </vt:lpstr>
      <vt:lpstr>PowerPoint 簡報</vt:lpstr>
      <vt:lpstr>企業申請股票登錄興櫃市場</vt:lpstr>
      <vt:lpstr>PowerPoint 簡報</vt:lpstr>
      <vt:lpstr>申報募發案件財務報告檢送方式</vt:lpstr>
      <vt:lpstr>補辦公開發行是否有設立年限之限制?</vt:lpstr>
      <vt:lpstr>有限公司轉換為股份有限公司需多久方得補辦公開發行?</vt:lpstr>
      <vt:lpstr>有關首次辦理股票公開發行時，檢送之第二季IFRSs財務報告比較期是否須經會計師核閱</vt:lpstr>
      <vt:lpstr>補充說明:依本中心「興櫃股票櫃檯買賣申請書」 規定外國發行人應檢送第二季IFRSs財務報告之時間點</vt:lpstr>
      <vt:lpstr>申報書件</vt:lpstr>
      <vt:lpstr>初次上櫃前現金發行新股案件應注意事項</vt:lpstr>
      <vt:lpstr>申請補辦公發應注意事項</vt:lpstr>
      <vt:lpstr>申請補辦公發應注意事項(續)</vt:lpstr>
      <vt:lpstr>PowerPoint 簡報</vt:lpstr>
      <vt:lpstr>申請補辦公發應注意事項(續)</vt:lpstr>
      <vt:lpstr>申請補辦公發應注意事項(續)</vt:lpstr>
      <vt:lpstr>會計師應依最新版(111年12月15日修訂)「公開發行公司建立內部控制制度處理準則」規定及問答集範例出具公司內部控制制度審查確信報告 連結：https://www.sfb.gov.tw/ch/home.jsp?id=870&amp;parentpath=0,6,858 </vt:lpstr>
      <vt:lpstr>PowerPoint 簡報</vt:lpstr>
      <vt:lpstr>PowerPoint 簡報</vt:lpstr>
      <vt:lpstr>申請補辦公發應注意事項(續)</vt:lpstr>
      <vt:lpstr>常見缺失</vt:lpstr>
      <vt:lpstr>常見缺失(續)</vt:lpstr>
      <vt:lpstr>常見缺失(續)</vt:lpstr>
    </vt:vector>
  </TitlesOfParts>
  <Company>OTC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subject>座談會用</dc:subject>
  <dc:creator>李淑暖</dc:creator>
  <cp:keywords>ROSE</cp:keywords>
  <cp:lastModifiedBy>賴盈真</cp:lastModifiedBy>
  <cp:revision>3308</cp:revision>
  <cp:lastPrinted>2023-04-18T02:37:22Z</cp:lastPrinted>
  <dcterms:created xsi:type="dcterms:W3CDTF">1998-01-09T02:30:18Z</dcterms:created>
  <dcterms:modified xsi:type="dcterms:W3CDTF">2023-05-15T02:08:23Z</dcterms:modified>
</cp:coreProperties>
</file>