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2" r:id="rId1"/>
  </p:sldMasterIdLst>
  <p:notesMasterIdLst>
    <p:notesMasterId r:id="rId130"/>
  </p:notesMasterIdLst>
  <p:handoutMasterIdLst>
    <p:handoutMasterId r:id="rId131"/>
  </p:handoutMasterIdLst>
  <p:sldIdLst>
    <p:sldId id="256" r:id="rId2"/>
    <p:sldId id="999" r:id="rId3"/>
    <p:sldId id="1294" r:id="rId4"/>
    <p:sldId id="1209" r:id="rId5"/>
    <p:sldId id="1211" r:id="rId6"/>
    <p:sldId id="1246" r:id="rId7"/>
    <p:sldId id="1213" r:id="rId8"/>
    <p:sldId id="1212" r:id="rId9"/>
    <p:sldId id="1206" r:id="rId10"/>
    <p:sldId id="1255" r:id="rId11"/>
    <p:sldId id="1260" r:id="rId12"/>
    <p:sldId id="1367" r:id="rId13"/>
    <p:sldId id="1368" r:id="rId14"/>
    <p:sldId id="1208" r:id="rId15"/>
    <p:sldId id="1397" r:id="rId16"/>
    <p:sldId id="1399" r:id="rId17"/>
    <p:sldId id="1400" r:id="rId18"/>
    <p:sldId id="1385" r:id="rId19"/>
    <p:sldId id="1386" r:id="rId20"/>
    <p:sldId id="1387" r:id="rId21"/>
    <p:sldId id="1268" r:id="rId22"/>
    <p:sldId id="1245" r:id="rId23"/>
    <p:sldId id="1167" r:id="rId24"/>
    <p:sldId id="1389" r:id="rId25"/>
    <p:sldId id="947" r:id="rId26"/>
    <p:sldId id="1390" r:id="rId27"/>
    <p:sldId id="1152" r:id="rId28"/>
    <p:sldId id="1153" r:id="rId29"/>
    <p:sldId id="1180" r:id="rId30"/>
    <p:sldId id="1139" r:id="rId31"/>
    <p:sldId id="1295" r:id="rId32"/>
    <p:sldId id="1270" r:id="rId33"/>
    <p:sldId id="1296" r:id="rId34"/>
    <p:sldId id="1297" r:id="rId35"/>
    <p:sldId id="1274" r:id="rId36"/>
    <p:sldId id="1369" r:id="rId37"/>
    <p:sldId id="1370" r:id="rId38"/>
    <p:sldId id="1271" r:id="rId39"/>
    <p:sldId id="1371" r:id="rId40"/>
    <p:sldId id="1410" r:id="rId41"/>
    <p:sldId id="1276" r:id="rId42"/>
    <p:sldId id="1277" r:id="rId43"/>
    <p:sldId id="1278" r:id="rId44"/>
    <p:sldId id="1279" r:id="rId45"/>
    <p:sldId id="1298" r:id="rId46"/>
    <p:sldId id="1280" r:id="rId47"/>
    <p:sldId id="1299" r:id="rId48"/>
    <p:sldId id="1300" r:id="rId49"/>
    <p:sldId id="1288" r:id="rId50"/>
    <p:sldId id="1289" r:id="rId51"/>
    <p:sldId id="1291" r:id="rId52"/>
    <p:sldId id="1292" r:id="rId53"/>
    <p:sldId id="1356" r:id="rId54"/>
    <p:sldId id="1357" r:id="rId55"/>
    <p:sldId id="1358" r:id="rId56"/>
    <p:sldId id="1359" r:id="rId57"/>
    <p:sldId id="1401" r:id="rId58"/>
    <p:sldId id="1361" r:id="rId59"/>
    <p:sldId id="1372" r:id="rId60"/>
    <p:sldId id="1332" r:id="rId61"/>
    <p:sldId id="1333" r:id="rId62"/>
    <p:sldId id="1392" r:id="rId63"/>
    <p:sldId id="1334" r:id="rId64"/>
    <p:sldId id="1335" r:id="rId65"/>
    <p:sldId id="1393" r:id="rId66"/>
    <p:sldId id="1394" r:id="rId67"/>
    <p:sldId id="1336" r:id="rId68"/>
    <p:sldId id="1337" r:id="rId69"/>
    <p:sldId id="1373" r:id="rId70"/>
    <p:sldId id="1338" r:id="rId71"/>
    <p:sldId id="1339" r:id="rId72"/>
    <p:sldId id="1395" r:id="rId73"/>
    <p:sldId id="1396" r:id="rId74"/>
    <p:sldId id="1340" r:id="rId75"/>
    <p:sldId id="1341" r:id="rId76"/>
    <p:sldId id="1342" r:id="rId77"/>
    <p:sldId id="1408" r:id="rId78"/>
    <p:sldId id="1402" r:id="rId79"/>
    <p:sldId id="1409" r:id="rId80"/>
    <p:sldId id="1344" r:id="rId81"/>
    <p:sldId id="1403" r:id="rId82"/>
    <p:sldId id="1374" r:id="rId83"/>
    <p:sldId id="1350" r:id="rId84"/>
    <p:sldId id="1366" r:id="rId85"/>
    <p:sldId id="1375" r:id="rId86"/>
    <p:sldId id="1351" r:id="rId87"/>
    <p:sldId id="1352" r:id="rId88"/>
    <p:sldId id="1353" r:id="rId89"/>
    <p:sldId id="1404" r:id="rId90"/>
    <p:sldId id="1355" r:id="rId91"/>
    <p:sldId id="1376" r:id="rId92"/>
    <p:sldId id="1377" r:id="rId93"/>
    <p:sldId id="1378" r:id="rId94"/>
    <p:sldId id="1379" r:id="rId95"/>
    <p:sldId id="1380" r:id="rId96"/>
    <p:sldId id="1382" r:id="rId97"/>
    <p:sldId id="1383" r:id="rId98"/>
    <p:sldId id="1384" r:id="rId99"/>
    <p:sldId id="1326" r:id="rId100"/>
    <p:sldId id="1327" r:id="rId101"/>
    <p:sldId id="1329" r:id="rId102"/>
    <p:sldId id="1330" r:id="rId103"/>
    <p:sldId id="1331" r:id="rId104"/>
    <p:sldId id="1256" r:id="rId105"/>
    <p:sldId id="1257" r:id="rId106"/>
    <p:sldId id="1261" r:id="rId107"/>
    <p:sldId id="1262" r:id="rId108"/>
    <p:sldId id="1263" r:id="rId109"/>
    <p:sldId id="1264" r:id="rId110"/>
    <p:sldId id="1265" r:id="rId111"/>
    <p:sldId id="1266" r:id="rId112"/>
    <p:sldId id="1267" r:id="rId113"/>
    <p:sldId id="1325" r:id="rId114"/>
    <p:sldId id="1247" r:id="rId115"/>
    <p:sldId id="1250" r:id="rId116"/>
    <p:sldId id="1251" r:id="rId117"/>
    <p:sldId id="1216" r:id="rId118"/>
    <p:sldId id="1259" r:id="rId119"/>
    <p:sldId id="1258" r:id="rId120"/>
    <p:sldId id="1218" r:id="rId121"/>
    <p:sldId id="1219" r:id="rId122"/>
    <p:sldId id="1220" r:id="rId123"/>
    <p:sldId id="1221" r:id="rId124"/>
    <p:sldId id="1198" r:id="rId125"/>
    <p:sldId id="934" r:id="rId126"/>
    <p:sldId id="1405" r:id="rId127"/>
    <p:sldId id="1406" r:id="rId128"/>
    <p:sldId id="1407" r:id="rId129"/>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3300"/>
    <a:srgbClr val="000099"/>
    <a:srgbClr val="FFCC00"/>
    <a:srgbClr val="0066CC"/>
    <a:srgbClr val="FF3300"/>
    <a:srgbClr val="0051F2"/>
    <a:srgbClr val="0052F6"/>
    <a:srgbClr val="FFFFCC"/>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83633" autoAdjust="0"/>
  </p:normalViewPr>
  <p:slideViewPr>
    <p:cSldViewPr>
      <p:cViewPr>
        <p:scale>
          <a:sx n="66" d="100"/>
          <a:sy n="66" d="100"/>
        </p:scale>
        <p:origin x="-64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44" d="100"/>
          <a:sy n="44" d="100"/>
        </p:scale>
        <p:origin x="-1430" y="-77"/>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41.xml"/><Relationship Id="rId1" Type="http://schemas.openxmlformats.org/officeDocument/2006/relationships/slide" Target="slides/slide26.xml"/><Relationship Id="rId6" Type="http://schemas.openxmlformats.org/officeDocument/2006/relationships/slide" Target="slides/slide88.xml"/><Relationship Id="rId5" Type="http://schemas.openxmlformats.org/officeDocument/2006/relationships/slide" Target="slides/slide81.xml"/><Relationship Id="rId4"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25144-F640-4EFC-8638-601B84DBB5BA}"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zh-TW" altLang="en-US"/>
        </a:p>
      </dgm:t>
    </dgm:pt>
    <dgm:pt modelId="{6CA7078D-5C04-437F-BAB5-C543B473BAAF}">
      <dgm:prSet phldrT="[文字]" custT="1"/>
      <dgm:spPr/>
      <dgm:t>
        <a:bodyPr/>
        <a:lstStyle/>
        <a:p>
          <a:r>
            <a:rPr lang="zh-TW" altLang="en-US" sz="2000" dirty="0"/>
            <a:t>主管機構申報生效</a:t>
          </a:r>
          <a:endParaRPr lang="en-US" altLang="zh-TW" sz="2000" dirty="0"/>
        </a:p>
      </dgm:t>
    </dgm:pt>
    <dgm:pt modelId="{D6AF423A-7D0D-4A33-B9AD-F4B465BE0BA8}" type="parTrans" cxnId="{52D561E0-5086-4180-B198-826F617F1813}">
      <dgm:prSet/>
      <dgm:spPr/>
      <dgm:t>
        <a:bodyPr/>
        <a:lstStyle/>
        <a:p>
          <a:endParaRPr lang="zh-TW" altLang="en-US"/>
        </a:p>
      </dgm:t>
    </dgm:pt>
    <dgm:pt modelId="{81D3EB48-ED70-49A9-9D4F-B98DDE5902CF}" type="sibTrans" cxnId="{52D561E0-5086-4180-B198-826F617F1813}">
      <dgm:prSet/>
      <dgm:spPr/>
      <dgm:t>
        <a:bodyPr/>
        <a:lstStyle/>
        <a:p>
          <a:endParaRPr lang="zh-TW" altLang="en-US"/>
        </a:p>
      </dgm:t>
    </dgm:pt>
    <dgm:pt modelId="{2CC33F19-66E2-403E-8CB3-E75E73AA02EC}">
      <dgm:prSet phldrT="[文字]" custT="1"/>
      <dgm:spPr/>
      <dgm:t>
        <a:bodyPr/>
        <a:lstStyle/>
        <a:p>
          <a:r>
            <a:rPr lang="zh-TW" altLang="en-US" sz="2000" dirty="0"/>
            <a:t>書面審查</a:t>
          </a:r>
        </a:p>
      </dgm:t>
    </dgm:pt>
    <dgm:pt modelId="{0A957510-090B-4C54-BC80-64981C11A013}" type="parTrans" cxnId="{4CD8CAF6-E30F-4A24-A92B-E5FC4797D2F6}">
      <dgm:prSet/>
      <dgm:spPr/>
      <dgm:t>
        <a:bodyPr/>
        <a:lstStyle/>
        <a:p>
          <a:endParaRPr lang="zh-TW" altLang="en-US"/>
        </a:p>
      </dgm:t>
    </dgm:pt>
    <dgm:pt modelId="{B80A2A7D-76D8-427D-813F-629EEDDFEA4C}" type="sibTrans" cxnId="{4CD8CAF6-E30F-4A24-A92B-E5FC4797D2F6}">
      <dgm:prSet/>
      <dgm:spPr/>
      <dgm:t>
        <a:bodyPr/>
        <a:lstStyle/>
        <a:p>
          <a:endParaRPr lang="zh-TW" altLang="en-US"/>
        </a:p>
      </dgm:t>
    </dgm:pt>
    <dgm:pt modelId="{EC5716BE-567A-414F-8E5D-4A1E58363F16}">
      <dgm:prSet phldrT="[文字]" custT="1"/>
      <dgm:spPr/>
      <dgm:t>
        <a:bodyPr/>
        <a:lstStyle/>
        <a:p>
          <a:r>
            <a:rPr lang="zh-TW" altLang="en-US" sz="2000" dirty="0"/>
            <a:t>上櫃公告</a:t>
          </a:r>
        </a:p>
      </dgm:t>
    </dgm:pt>
    <dgm:pt modelId="{0C6FF541-F51B-473C-A5BC-4116A20CEF9F}" type="parTrans" cxnId="{45CEAA53-8FA6-444E-9426-3EBC106162FB}">
      <dgm:prSet/>
      <dgm:spPr/>
      <dgm:t>
        <a:bodyPr/>
        <a:lstStyle/>
        <a:p>
          <a:endParaRPr lang="zh-TW" altLang="en-US"/>
        </a:p>
      </dgm:t>
    </dgm:pt>
    <dgm:pt modelId="{63DE0CFF-3F85-45C5-882E-E042696F0DE0}" type="sibTrans" cxnId="{45CEAA53-8FA6-444E-9426-3EBC106162FB}">
      <dgm:prSet/>
      <dgm:spPr/>
      <dgm:t>
        <a:bodyPr/>
        <a:lstStyle/>
        <a:p>
          <a:endParaRPr lang="zh-TW" altLang="en-US"/>
        </a:p>
      </dgm:t>
    </dgm:pt>
    <dgm:pt modelId="{7BF5EFCF-5D1C-4412-8858-432688BB9CB3}">
      <dgm:prSet phldrT="[文字]" custT="1"/>
      <dgm:spPr/>
      <dgm:t>
        <a:bodyPr/>
        <a:lstStyle/>
        <a:p>
          <a:r>
            <a:rPr lang="zh-TW" altLang="en-US" sz="2000" dirty="0"/>
            <a:t>掛牌交易</a:t>
          </a:r>
        </a:p>
      </dgm:t>
    </dgm:pt>
    <dgm:pt modelId="{B39F47D2-5D78-4F43-BC28-9DE26863B46A}" type="parTrans" cxnId="{25A41F2C-4809-488C-92EC-126E35650A44}">
      <dgm:prSet/>
      <dgm:spPr/>
      <dgm:t>
        <a:bodyPr/>
        <a:lstStyle/>
        <a:p>
          <a:endParaRPr lang="zh-TW" altLang="en-US"/>
        </a:p>
      </dgm:t>
    </dgm:pt>
    <dgm:pt modelId="{B5FF2FA8-A4EC-4023-A0C8-A2A2FFC673DA}" type="sibTrans" cxnId="{25A41F2C-4809-488C-92EC-126E35650A44}">
      <dgm:prSet/>
      <dgm:spPr/>
      <dgm:t>
        <a:bodyPr/>
        <a:lstStyle/>
        <a:p>
          <a:endParaRPr lang="zh-TW" altLang="en-US"/>
        </a:p>
      </dgm:t>
    </dgm:pt>
    <dgm:pt modelId="{AC1BDC52-1762-4EA3-B8B9-5DCA186BAD26}">
      <dgm:prSet phldrT="[文字]" custT="1"/>
      <dgm:spPr/>
      <dgm:t>
        <a:bodyPr vert="eaVert"/>
        <a:lstStyle/>
        <a:p>
          <a:r>
            <a:rPr lang="zh-TW" altLang="en-US" sz="2000" dirty="0"/>
            <a:t>取得中央銀行核准函</a:t>
          </a:r>
        </a:p>
      </dgm:t>
    </dgm:pt>
    <dgm:pt modelId="{6C437A8D-F9A2-402F-B511-471856B97186}" type="parTrans" cxnId="{7E5564CF-DA51-4404-B43A-63E9C36AFE1A}">
      <dgm:prSet/>
      <dgm:spPr/>
      <dgm:t>
        <a:bodyPr/>
        <a:lstStyle/>
        <a:p>
          <a:endParaRPr lang="zh-TW" altLang="en-US"/>
        </a:p>
      </dgm:t>
    </dgm:pt>
    <dgm:pt modelId="{DE52BC74-8894-4D2A-BFEF-D8E10F89F43F}" type="sibTrans" cxnId="{7E5564CF-DA51-4404-B43A-63E9C36AFE1A}">
      <dgm:prSet/>
      <dgm:spPr/>
      <dgm:t>
        <a:bodyPr/>
        <a:lstStyle/>
        <a:p>
          <a:endParaRPr lang="zh-TW" altLang="en-US"/>
        </a:p>
      </dgm:t>
    </dgm:pt>
    <dgm:pt modelId="{7B1520AC-D716-4EE5-AEB4-8EF009484231}">
      <dgm:prSet phldrT="[文字]" custT="1"/>
      <dgm:spPr/>
      <dgm:t>
        <a:bodyPr/>
        <a:lstStyle/>
        <a:p>
          <a:r>
            <a:rPr lang="zh-TW" altLang="en-US" sz="2000" dirty="0"/>
            <a:t>申請上櫃</a:t>
          </a:r>
        </a:p>
      </dgm:t>
    </dgm:pt>
    <dgm:pt modelId="{8FE82764-804E-449C-B413-972F9E7712AB}" type="parTrans" cxnId="{F3227997-B8FC-4099-8DE8-E0A54ECF4C50}">
      <dgm:prSet/>
      <dgm:spPr/>
      <dgm:t>
        <a:bodyPr/>
        <a:lstStyle/>
        <a:p>
          <a:endParaRPr lang="zh-TW" altLang="en-US"/>
        </a:p>
      </dgm:t>
    </dgm:pt>
    <dgm:pt modelId="{B4BAFF17-555C-4DA0-B37A-393BCFE37D5C}" type="sibTrans" cxnId="{F3227997-B8FC-4099-8DE8-E0A54ECF4C50}">
      <dgm:prSet/>
      <dgm:spPr/>
      <dgm:t>
        <a:bodyPr/>
        <a:lstStyle/>
        <a:p>
          <a:endParaRPr lang="zh-TW" altLang="en-US"/>
        </a:p>
      </dgm:t>
    </dgm:pt>
    <dgm:pt modelId="{212DB911-27D2-43A2-8BF3-F1D061FA4E6F}">
      <dgm:prSet phldrT="[文字]" custT="1"/>
      <dgm:spPr/>
      <dgm:t>
        <a:bodyPr vert="eaVert"/>
        <a:lstStyle/>
        <a:p>
          <a:r>
            <a:rPr lang="zh-TW" sz="2000" dirty="0" smtClean="0"/>
            <a:t>申請</a:t>
          </a:r>
          <a:r>
            <a:rPr lang="zh-TW" sz="2000" dirty="0"/>
            <a:t>櫃檯買賣</a:t>
          </a:r>
          <a:r>
            <a:rPr lang="zh-TW" altLang="en-US" sz="2000" dirty="0"/>
            <a:t>同意</a:t>
          </a:r>
          <a:r>
            <a:rPr lang="zh-TW" sz="2000" dirty="0"/>
            <a:t>函</a:t>
          </a:r>
          <a:endParaRPr lang="zh-TW" altLang="en-US" sz="2000" dirty="0"/>
        </a:p>
      </dgm:t>
    </dgm:pt>
    <dgm:pt modelId="{1DCAC114-9BCA-4204-8D91-5EBB1B246152}" type="parTrans" cxnId="{E8D91E04-4D4A-43E4-BEDA-0401F6188581}">
      <dgm:prSet/>
      <dgm:spPr/>
      <dgm:t>
        <a:bodyPr/>
        <a:lstStyle/>
        <a:p>
          <a:endParaRPr lang="zh-TW" altLang="en-US"/>
        </a:p>
      </dgm:t>
    </dgm:pt>
    <dgm:pt modelId="{4C19BFF3-82F4-4BDF-8C6F-4C8E381D6D31}" type="sibTrans" cxnId="{E8D91E04-4D4A-43E4-BEDA-0401F6188581}">
      <dgm:prSet/>
      <dgm:spPr/>
      <dgm:t>
        <a:bodyPr/>
        <a:lstStyle/>
        <a:p>
          <a:endParaRPr lang="zh-TW" altLang="en-US"/>
        </a:p>
      </dgm:t>
    </dgm:pt>
    <dgm:pt modelId="{4B8EA544-5867-4900-BB9E-89F09082A1D9}" type="pres">
      <dgm:prSet presAssocID="{C1C25144-F640-4EFC-8638-601B84DBB5BA}" presName="Name0" presStyleCnt="0">
        <dgm:presLayoutVars>
          <dgm:dir/>
          <dgm:resizeHandles val="exact"/>
        </dgm:presLayoutVars>
      </dgm:prSet>
      <dgm:spPr/>
      <dgm:t>
        <a:bodyPr/>
        <a:lstStyle/>
        <a:p>
          <a:endParaRPr lang="zh-TW" altLang="en-US"/>
        </a:p>
      </dgm:t>
    </dgm:pt>
    <dgm:pt modelId="{FFD0530E-139F-4598-A859-90669EE33C18}" type="pres">
      <dgm:prSet presAssocID="{AC1BDC52-1762-4EA3-B8B9-5DCA186BAD26}" presName="node" presStyleLbl="node1" presStyleIdx="0" presStyleCnt="7" custScaleX="54842" custScaleY="368928">
        <dgm:presLayoutVars>
          <dgm:bulletEnabled val="1"/>
        </dgm:presLayoutVars>
      </dgm:prSet>
      <dgm:spPr/>
      <dgm:t>
        <a:bodyPr/>
        <a:lstStyle/>
        <a:p>
          <a:endParaRPr lang="zh-TW" altLang="en-US"/>
        </a:p>
      </dgm:t>
    </dgm:pt>
    <dgm:pt modelId="{4E1C0F48-BD4C-4420-939A-93BE687F26EA}" type="pres">
      <dgm:prSet presAssocID="{DE52BC74-8894-4D2A-BFEF-D8E10F89F43F}" presName="sibTrans" presStyleLbl="sibTrans2D1" presStyleIdx="0" presStyleCnt="6"/>
      <dgm:spPr/>
      <dgm:t>
        <a:bodyPr/>
        <a:lstStyle/>
        <a:p>
          <a:endParaRPr lang="zh-TW" altLang="en-US"/>
        </a:p>
      </dgm:t>
    </dgm:pt>
    <dgm:pt modelId="{71634194-0F63-40A3-BEB6-79809488E950}" type="pres">
      <dgm:prSet presAssocID="{DE52BC74-8894-4D2A-BFEF-D8E10F89F43F}" presName="connectorText" presStyleLbl="sibTrans2D1" presStyleIdx="0" presStyleCnt="6"/>
      <dgm:spPr/>
      <dgm:t>
        <a:bodyPr/>
        <a:lstStyle/>
        <a:p>
          <a:endParaRPr lang="zh-TW" altLang="en-US"/>
        </a:p>
      </dgm:t>
    </dgm:pt>
    <dgm:pt modelId="{A9320305-0A29-4F80-8CED-CAD5F274CA3C}" type="pres">
      <dgm:prSet presAssocID="{212DB911-27D2-43A2-8BF3-F1D061FA4E6F}" presName="node" presStyleLbl="node1" presStyleIdx="1" presStyleCnt="7" custScaleX="60523" custScaleY="368928">
        <dgm:presLayoutVars>
          <dgm:bulletEnabled val="1"/>
        </dgm:presLayoutVars>
      </dgm:prSet>
      <dgm:spPr/>
      <dgm:t>
        <a:bodyPr/>
        <a:lstStyle/>
        <a:p>
          <a:endParaRPr lang="zh-TW" altLang="en-US"/>
        </a:p>
      </dgm:t>
    </dgm:pt>
    <dgm:pt modelId="{F3B9B5BF-903A-410E-AD64-A0ACB47FBBC9}" type="pres">
      <dgm:prSet presAssocID="{4C19BFF3-82F4-4BDF-8C6F-4C8E381D6D31}" presName="sibTrans" presStyleLbl="sibTrans2D1" presStyleIdx="1" presStyleCnt="6"/>
      <dgm:spPr/>
      <dgm:t>
        <a:bodyPr/>
        <a:lstStyle/>
        <a:p>
          <a:endParaRPr lang="zh-TW" altLang="en-US"/>
        </a:p>
      </dgm:t>
    </dgm:pt>
    <dgm:pt modelId="{B9425BEE-3BC9-4AFE-8F38-AE1C78EE4B7C}" type="pres">
      <dgm:prSet presAssocID="{4C19BFF3-82F4-4BDF-8C6F-4C8E381D6D31}" presName="connectorText" presStyleLbl="sibTrans2D1" presStyleIdx="1" presStyleCnt="6"/>
      <dgm:spPr/>
      <dgm:t>
        <a:bodyPr/>
        <a:lstStyle/>
        <a:p>
          <a:endParaRPr lang="zh-TW" altLang="en-US"/>
        </a:p>
      </dgm:t>
    </dgm:pt>
    <dgm:pt modelId="{A5BB586E-293A-48B4-A04B-4B8DD0549579}" type="pres">
      <dgm:prSet presAssocID="{6CA7078D-5C04-437F-BAB5-C543B473BAAF}" presName="node" presStyleLbl="node1" presStyleIdx="2" presStyleCnt="7" custScaleX="33819" custScaleY="362152">
        <dgm:presLayoutVars>
          <dgm:bulletEnabled val="1"/>
        </dgm:presLayoutVars>
      </dgm:prSet>
      <dgm:spPr/>
      <dgm:t>
        <a:bodyPr/>
        <a:lstStyle/>
        <a:p>
          <a:endParaRPr lang="zh-TW" altLang="en-US"/>
        </a:p>
      </dgm:t>
    </dgm:pt>
    <dgm:pt modelId="{0577A585-5A81-4529-A36B-0ADED6E037C3}" type="pres">
      <dgm:prSet presAssocID="{81D3EB48-ED70-49A9-9D4F-B98DDE5902CF}" presName="sibTrans" presStyleLbl="sibTrans2D1" presStyleIdx="2" presStyleCnt="6"/>
      <dgm:spPr/>
      <dgm:t>
        <a:bodyPr/>
        <a:lstStyle/>
        <a:p>
          <a:endParaRPr lang="zh-TW" altLang="en-US"/>
        </a:p>
      </dgm:t>
    </dgm:pt>
    <dgm:pt modelId="{338D9B32-0109-4E9B-BF06-12B31C542692}" type="pres">
      <dgm:prSet presAssocID="{81D3EB48-ED70-49A9-9D4F-B98DDE5902CF}" presName="connectorText" presStyleLbl="sibTrans2D1" presStyleIdx="2" presStyleCnt="6"/>
      <dgm:spPr/>
      <dgm:t>
        <a:bodyPr/>
        <a:lstStyle/>
        <a:p>
          <a:endParaRPr lang="zh-TW" altLang="en-US"/>
        </a:p>
      </dgm:t>
    </dgm:pt>
    <dgm:pt modelId="{71027BD5-32BB-4ECF-8C4E-374892D5BDB0}" type="pres">
      <dgm:prSet presAssocID="{7B1520AC-D716-4EE5-AEB4-8EF009484231}" presName="node" presStyleLbl="node1" presStyleIdx="3" presStyleCnt="7" custScaleX="38694" custScaleY="368928">
        <dgm:presLayoutVars>
          <dgm:bulletEnabled val="1"/>
        </dgm:presLayoutVars>
      </dgm:prSet>
      <dgm:spPr/>
      <dgm:t>
        <a:bodyPr/>
        <a:lstStyle/>
        <a:p>
          <a:endParaRPr lang="zh-TW" altLang="en-US"/>
        </a:p>
      </dgm:t>
    </dgm:pt>
    <dgm:pt modelId="{9ED61CA2-9A1E-451A-958F-7736680AF370}" type="pres">
      <dgm:prSet presAssocID="{B4BAFF17-555C-4DA0-B37A-393BCFE37D5C}" presName="sibTrans" presStyleLbl="sibTrans2D1" presStyleIdx="3" presStyleCnt="6"/>
      <dgm:spPr/>
      <dgm:t>
        <a:bodyPr/>
        <a:lstStyle/>
        <a:p>
          <a:endParaRPr lang="zh-TW" altLang="en-US"/>
        </a:p>
      </dgm:t>
    </dgm:pt>
    <dgm:pt modelId="{7D348AF2-EC38-4C2F-BA8A-B262A3A3C84B}" type="pres">
      <dgm:prSet presAssocID="{B4BAFF17-555C-4DA0-B37A-393BCFE37D5C}" presName="connectorText" presStyleLbl="sibTrans2D1" presStyleIdx="3" presStyleCnt="6"/>
      <dgm:spPr/>
      <dgm:t>
        <a:bodyPr/>
        <a:lstStyle/>
        <a:p>
          <a:endParaRPr lang="zh-TW" altLang="en-US"/>
        </a:p>
      </dgm:t>
    </dgm:pt>
    <dgm:pt modelId="{CA04449D-37B9-4092-B1AC-179A6C071E1A}" type="pres">
      <dgm:prSet presAssocID="{2CC33F19-66E2-403E-8CB3-E75E73AA02EC}" presName="node" presStyleLbl="node1" presStyleIdx="4" presStyleCnt="7" custScaleX="31937" custScaleY="368928">
        <dgm:presLayoutVars>
          <dgm:bulletEnabled val="1"/>
        </dgm:presLayoutVars>
      </dgm:prSet>
      <dgm:spPr/>
      <dgm:t>
        <a:bodyPr/>
        <a:lstStyle/>
        <a:p>
          <a:endParaRPr lang="zh-TW" altLang="en-US"/>
        </a:p>
      </dgm:t>
    </dgm:pt>
    <dgm:pt modelId="{0EFDB45B-1D82-40D5-BB34-F7EA06A67BED}" type="pres">
      <dgm:prSet presAssocID="{B80A2A7D-76D8-427D-813F-629EEDDFEA4C}" presName="sibTrans" presStyleLbl="sibTrans2D1" presStyleIdx="4" presStyleCnt="6"/>
      <dgm:spPr/>
      <dgm:t>
        <a:bodyPr/>
        <a:lstStyle/>
        <a:p>
          <a:endParaRPr lang="zh-TW" altLang="en-US"/>
        </a:p>
      </dgm:t>
    </dgm:pt>
    <dgm:pt modelId="{EEEADBE2-B0C0-489A-A864-AFB5DE475912}" type="pres">
      <dgm:prSet presAssocID="{B80A2A7D-76D8-427D-813F-629EEDDFEA4C}" presName="connectorText" presStyleLbl="sibTrans2D1" presStyleIdx="4" presStyleCnt="6"/>
      <dgm:spPr/>
      <dgm:t>
        <a:bodyPr/>
        <a:lstStyle/>
        <a:p>
          <a:endParaRPr lang="zh-TW" altLang="en-US"/>
        </a:p>
      </dgm:t>
    </dgm:pt>
    <dgm:pt modelId="{7D2F8C1E-39FC-4535-AEA6-907729879140}" type="pres">
      <dgm:prSet presAssocID="{EC5716BE-567A-414F-8E5D-4A1E58363F16}" presName="node" presStyleLbl="node1" presStyleIdx="5" presStyleCnt="7" custScaleX="29195" custScaleY="366683">
        <dgm:presLayoutVars>
          <dgm:bulletEnabled val="1"/>
        </dgm:presLayoutVars>
      </dgm:prSet>
      <dgm:spPr/>
      <dgm:t>
        <a:bodyPr/>
        <a:lstStyle/>
        <a:p>
          <a:endParaRPr lang="zh-TW" altLang="en-US"/>
        </a:p>
      </dgm:t>
    </dgm:pt>
    <dgm:pt modelId="{71CB86B5-1EDD-49D0-8A94-44FB51C25E3A}" type="pres">
      <dgm:prSet presAssocID="{63DE0CFF-3F85-45C5-882E-E042696F0DE0}" presName="sibTrans" presStyleLbl="sibTrans2D1" presStyleIdx="5" presStyleCnt="6"/>
      <dgm:spPr/>
      <dgm:t>
        <a:bodyPr/>
        <a:lstStyle/>
        <a:p>
          <a:endParaRPr lang="zh-TW" altLang="en-US"/>
        </a:p>
      </dgm:t>
    </dgm:pt>
    <dgm:pt modelId="{A9D9ECB8-D824-43B9-B7B6-90F72912F94E}" type="pres">
      <dgm:prSet presAssocID="{63DE0CFF-3F85-45C5-882E-E042696F0DE0}" presName="connectorText" presStyleLbl="sibTrans2D1" presStyleIdx="5" presStyleCnt="6"/>
      <dgm:spPr/>
      <dgm:t>
        <a:bodyPr/>
        <a:lstStyle/>
        <a:p>
          <a:endParaRPr lang="zh-TW" altLang="en-US"/>
        </a:p>
      </dgm:t>
    </dgm:pt>
    <dgm:pt modelId="{A81B5BEC-F344-461D-ABC3-E2CB09961710}" type="pres">
      <dgm:prSet presAssocID="{7BF5EFCF-5D1C-4412-8858-432688BB9CB3}" presName="node" presStyleLbl="node1" presStyleIdx="6" presStyleCnt="7" custScaleX="26014" custScaleY="361925">
        <dgm:presLayoutVars>
          <dgm:bulletEnabled val="1"/>
        </dgm:presLayoutVars>
      </dgm:prSet>
      <dgm:spPr/>
      <dgm:t>
        <a:bodyPr/>
        <a:lstStyle/>
        <a:p>
          <a:endParaRPr lang="zh-TW" altLang="en-US"/>
        </a:p>
      </dgm:t>
    </dgm:pt>
  </dgm:ptLst>
  <dgm:cxnLst>
    <dgm:cxn modelId="{6586F21E-AAC8-4F74-8340-81C04EE850FD}" type="presOf" srcId="{4C19BFF3-82F4-4BDF-8C6F-4C8E381D6D31}" destId="{B9425BEE-3BC9-4AFE-8F38-AE1C78EE4B7C}" srcOrd="1" destOrd="0" presId="urn:microsoft.com/office/officeart/2005/8/layout/process1"/>
    <dgm:cxn modelId="{25A41F2C-4809-488C-92EC-126E35650A44}" srcId="{C1C25144-F640-4EFC-8638-601B84DBB5BA}" destId="{7BF5EFCF-5D1C-4412-8858-432688BB9CB3}" srcOrd="6" destOrd="0" parTransId="{B39F47D2-5D78-4F43-BC28-9DE26863B46A}" sibTransId="{B5FF2FA8-A4EC-4023-A0C8-A2A2FFC673DA}"/>
    <dgm:cxn modelId="{6EDD720F-97D7-4029-ACB7-4EA53FE90913}" type="presOf" srcId="{DE52BC74-8894-4D2A-BFEF-D8E10F89F43F}" destId="{71634194-0F63-40A3-BEB6-79809488E950}" srcOrd="1" destOrd="0" presId="urn:microsoft.com/office/officeart/2005/8/layout/process1"/>
    <dgm:cxn modelId="{9C9C9162-DECA-4E11-ADB6-F2520AAC5304}" type="presOf" srcId="{6CA7078D-5C04-437F-BAB5-C543B473BAAF}" destId="{A5BB586E-293A-48B4-A04B-4B8DD0549579}" srcOrd="0" destOrd="0" presId="urn:microsoft.com/office/officeart/2005/8/layout/process1"/>
    <dgm:cxn modelId="{6E4ABEDD-A2A7-45EE-917A-CAB2915F498B}" type="presOf" srcId="{C1C25144-F640-4EFC-8638-601B84DBB5BA}" destId="{4B8EA544-5867-4900-BB9E-89F09082A1D9}" srcOrd="0" destOrd="0" presId="urn:microsoft.com/office/officeart/2005/8/layout/process1"/>
    <dgm:cxn modelId="{E8D91E04-4D4A-43E4-BEDA-0401F6188581}" srcId="{C1C25144-F640-4EFC-8638-601B84DBB5BA}" destId="{212DB911-27D2-43A2-8BF3-F1D061FA4E6F}" srcOrd="1" destOrd="0" parTransId="{1DCAC114-9BCA-4204-8D91-5EBB1B246152}" sibTransId="{4C19BFF3-82F4-4BDF-8C6F-4C8E381D6D31}"/>
    <dgm:cxn modelId="{503CB285-EBBA-476D-A094-02E7691D694F}" type="presOf" srcId="{7B1520AC-D716-4EE5-AEB4-8EF009484231}" destId="{71027BD5-32BB-4ECF-8C4E-374892D5BDB0}" srcOrd="0" destOrd="0" presId="urn:microsoft.com/office/officeart/2005/8/layout/process1"/>
    <dgm:cxn modelId="{E2854362-5F8E-4889-A0C3-9DD39DA08B8C}" type="presOf" srcId="{63DE0CFF-3F85-45C5-882E-E042696F0DE0}" destId="{71CB86B5-1EDD-49D0-8A94-44FB51C25E3A}" srcOrd="0" destOrd="0" presId="urn:microsoft.com/office/officeart/2005/8/layout/process1"/>
    <dgm:cxn modelId="{39E0A169-93D4-46BF-A5E9-2D63F5155366}" type="presOf" srcId="{B4BAFF17-555C-4DA0-B37A-393BCFE37D5C}" destId="{9ED61CA2-9A1E-451A-958F-7736680AF370}" srcOrd="0" destOrd="0" presId="urn:microsoft.com/office/officeart/2005/8/layout/process1"/>
    <dgm:cxn modelId="{129BC2FB-BE40-46E8-8046-E15E71B7FB79}" type="presOf" srcId="{B80A2A7D-76D8-427D-813F-629EEDDFEA4C}" destId="{0EFDB45B-1D82-40D5-BB34-F7EA06A67BED}" srcOrd="0" destOrd="0" presId="urn:microsoft.com/office/officeart/2005/8/layout/process1"/>
    <dgm:cxn modelId="{1A464EBD-E5A9-46EA-A1D8-D33873D86479}" type="presOf" srcId="{B4BAFF17-555C-4DA0-B37A-393BCFE37D5C}" destId="{7D348AF2-EC38-4C2F-BA8A-B262A3A3C84B}" srcOrd="1" destOrd="0" presId="urn:microsoft.com/office/officeart/2005/8/layout/process1"/>
    <dgm:cxn modelId="{48D9B953-68DB-4179-B0FA-BA6D589CA95C}" type="presOf" srcId="{EC5716BE-567A-414F-8E5D-4A1E58363F16}" destId="{7D2F8C1E-39FC-4535-AEA6-907729879140}" srcOrd="0" destOrd="0" presId="urn:microsoft.com/office/officeart/2005/8/layout/process1"/>
    <dgm:cxn modelId="{A7A36FEE-B168-42B9-8CB1-728BB6520460}" type="presOf" srcId="{81D3EB48-ED70-49A9-9D4F-B98DDE5902CF}" destId="{338D9B32-0109-4E9B-BF06-12B31C542692}" srcOrd="1" destOrd="0" presId="urn:microsoft.com/office/officeart/2005/8/layout/process1"/>
    <dgm:cxn modelId="{52D561E0-5086-4180-B198-826F617F1813}" srcId="{C1C25144-F640-4EFC-8638-601B84DBB5BA}" destId="{6CA7078D-5C04-437F-BAB5-C543B473BAAF}" srcOrd="2" destOrd="0" parTransId="{D6AF423A-7D0D-4A33-B9AD-F4B465BE0BA8}" sibTransId="{81D3EB48-ED70-49A9-9D4F-B98DDE5902CF}"/>
    <dgm:cxn modelId="{4F735A38-6A41-4344-8E88-99AA4EB13D8D}" type="presOf" srcId="{212DB911-27D2-43A2-8BF3-F1D061FA4E6F}" destId="{A9320305-0A29-4F80-8CED-CAD5F274CA3C}" srcOrd="0" destOrd="0" presId="urn:microsoft.com/office/officeart/2005/8/layout/process1"/>
    <dgm:cxn modelId="{382A7640-5BBF-4160-9B9A-590D22B0F686}" type="presOf" srcId="{B80A2A7D-76D8-427D-813F-629EEDDFEA4C}" destId="{EEEADBE2-B0C0-489A-A864-AFB5DE475912}" srcOrd="1" destOrd="0" presId="urn:microsoft.com/office/officeart/2005/8/layout/process1"/>
    <dgm:cxn modelId="{3F6753BD-FD47-481D-8A5D-C419E6D59A1E}" type="presOf" srcId="{81D3EB48-ED70-49A9-9D4F-B98DDE5902CF}" destId="{0577A585-5A81-4529-A36B-0ADED6E037C3}" srcOrd="0" destOrd="0" presId="urn:microsoft.com/office/officeart/2005/8/layout/process1"/>
    <dgm:cxn modelId="{4623F533-A7DC-4F93-91C7-3CE1AAD0EB91}" type="presOf" srcId="{DE52BC74-8894-4D2A-BFEF-D8E10F89F43F}" destId="{4E1C0F48-BD4C-4420-939A-93BE687F26EA}" srcOrd="0" destOrd="0" presId="urn:microsoft.com/office/officeart/2005/8/layout/process1"/>
    <dgm:cxn modelId="{4CD8CAF6-E30F-4A24-A92B-E5FC4797D2F6}" srcId="{C1C25144-F640-4EFC-8638-601B84DBB5BA}" destId="{2CC33F19-66E2-403E-8CB3-E75E73AA02EC}" srcOrd="4" destOrd="0" parTransId="{0A957510-090B-4C54-BC80-64981C11A013}" sibTransId="{B80A2A7D-76D8-427D-813F-629EEDDFEA4C}"/>
    <dgm:cxn modelId="{4C3AB3CE-FFC1-4B0B-8C61-817E3161AB84}" type="presOf" srcId="{2CC33F19-66E2-403E-8CB3-E75E73AA02EC}" destId="{CA04449D-37B9-4092-B1AC-179A6C071E1A}" srcOrd="0" destOrd="0" presId="urn:microsoft.com/office/officeart/2005/8/layout/process1"/>
    <dgm:cxn modelId="{45CEAA53-8FA6-444E-9426-3EBC106162FB}" srcId="{C1C25144-F640-4EFC-8638-601B84DBB5BA}" destId="{EC5716BE-567A-414F-8E5D-4A1E58363F16}" srcOrd="5" destOrd="0" parTransId="{0C6FF541-F51B-473C-A5BC-4116A20CEF9F}" sibTransId="{63DE0CFF-3F85-45C5-882E-E042696F0DE0}"/>
    <dgm:cxn modelId="{C5FE570A-80D8-4C1C-89CD-2A0AEBF670E9}" type="presOf" srcId="{AC1BDC52-1762-4EA3-B8B9-5DCA186BAD26}" destId="{FFD0530E-139F-4598-A859-90669EE33C18}" srcOrd="0" destOrd="0" presId="urn:microsoft.com/office/officeart/2005/8/layout/process1"/>
    <dgm:cxn modelId="{83CBBC72-08CB-4271-A40C-4FF4BF3301E2}" type="presOf" srcId="{63DE0CFF-3F85-45C5-882E-E042696F0DE0}" destId="{A9D9ECB8-D824-43B9-B7B6-90F72912F94E}" srcOrd="1" destOrd="0" presId="urn:microsoft.com/office/officeart/2005/8/layout/process1"/>
    <dgm:cxn modelId="{7E5564CF-DA51-4404-B43A-63E9C36AFE1A}" srcId="{C1C25144-F640-4EFC-8638-601B84DBB5BA}" destId="{AC1BDC52-1762-4EA3-B8B9-5DCA186BAD26}" srcOrd="0" destOrd="0" parTransId="{6C437A8D-F9A2-402F-B511-471856B97186}" sibTransId="{DE52BC74-8894-4D2A-BFEF-D8E10F89F43F}"/>
    <dgm:cxn modelId="{4A753F37-3A80-464A-915D-4BB548FB8E89}" type="presOf" srcId="{7BF5EFCF-5D1C-4412-8858-432688BB9CB3}" destId="{A81B5BEC-F344-461D-ABC3-E2CB09961710}" srcOrd="0" destOrd="0" presId="urn:microsoft.com/office/officeart/2005/8/layout/process1"/>
    <dgm:cxn modelId="{F3227997-B8FC-4099-8DE8-E0A54ECF4C50}" srcId="{C1C25144-F640-4EFC-8638-601B84DBB5BA}" destId="{7B1520AC-D716-4EE5-AEB4-8EF009484231}" srcOrd="3" destOrd="0" parTransId="{8FE82764-804E-449C-B413-972F9E7712AB}" sibTransId="{B4BAFF17-555C-4DA0-B37A-393BCFE37D5C}"/>
    <dgm:cxn modelId="{35FA253E-6A50-407B-9470-77B9BAD11B30}" type="presOf" srcId="{4C19BFF3-82F4-4BDF-8C6F-4C8E381D6D31}" destId="{F3B9B5BF-903A-410E-AD64-A0ACB47FBBC9}" srcOrd="0" destOrd="0" presId="urn:microsoft.com/office/officeart/2005/8/layout/process1"/>
    <dgm:cxn modelId="{A721A9E5-B47E-4941-9093-E3C9D3778610}" type="presParOf" srcId="{4B8EA544-5867-4900-BB9E-89F09082A1D9}" destId="{FFD0530E-139F-4598-A859-90669EE33C18}" srcOrd="0" destOrd="0" presId="urn:microsoft.com/office/officeart/2005/8/layout/process1"/>
    <dgm:cxn modelId="{3C5A739C-EC03-471E-817F-71BE706342ED}" type="presParOf" srcId="{4B8EA544-5867-4900-BB9E-89F09082A1D9}" destId="{4E1C0F48-BD4C-4420-939A-93BE687F26EA}" srcOrd="1" destOrd="0" presId="urn:microsoft.com/office/officeart/2005/8/layout/process1"/>
    <dgm:cxn modelId="{57655260-5203-4AA8-8A8C-2AA957556874}" type="presParOf" srcId="{4E1C0F48-BD4C-4420-939A-93BE687F26EA}" destId="{71634194-0F63-40A3-BEB6-79809488E950}" srcOrd="0" destOrd="0" presId="urn:microsoft.com/office/officeart/2005/8/layout/process1"/>
    <dgm:cxn modelId="{F0834A35-2546-465B-9AFD-CA648C0C9869}" type="presParOf" srcId="{4B8EA544-5867-4900-BB9E-89F09082A1D9}" destId="{A9320305-0A29-4F80-8CED-CAD5F274CA3C}" srcOrd="2" destOrd="0" presId="urn:microsoft.com/office/officeart/2005/8/layout/process1"/>
    <dgm:cxn modelId="{1BDA62AF-72D0-4F65-ADDB-FD7CC1D837AA}" type="presParOf" srcId="{4B8EA544-5867-4900-BB9E-89F09082A1D9}" destId="{F3B9B5BF-903A-410E-AD64-A0ACB47FBBC9}" srcOrd="3" destOrd="0" presId="urn:microsoft.com/office/officeart/2005/8/layout/process1"/>
    <dgm:cxn modelId="{04A58DCD-F595-48C6-A122-8E778A7A30CD}" type="presParOf" srcId="{F3B9B5BF-903A-410E-AD64-A0ACB47FBBC9}" destId="{B9425BEE-3BC9-4AFE-8F38-AE1C78EE4B7C}" srcOrd="0" destOrd="0" presId="urn:microsoft.com/office/officeart/2005/8/layout/process1"/>
    <dgm:cxn modelId="{C6879DF2-B60A-46BA-8F59-21EF3E37F7F5}" type="presParOf" srcId="{4B8EA544-5867-4900-BB9E-89F09082A1D9}" destId="{A5BB586E-293A-48B4-A04B-4B8DD0549579}" srcOrd="4" destOrd="0" presId="urn:microsoft.com/office/officeart/2005/8/layout/process1"/>
    <dgm:cxn modelId="{C2D8DD38-14F7-4879-841E-C2579229FDEF}" type="presParOf" srcId="{4B8EA544-5867-4900-BB9E-89F09082A1D9}" destId="{0577A585-5A81-4529-A36B-0ADED6E037C3}" srcOrd="5" destOrd="0" presId="urn:microsoft.com/office/officeart/2005/8/layout/process1"/>
    <dgm:cxn modelId="{5ABE00EC-71D7-419A-AE42-B971789776E3}" type="presParOf" srcId="{0577A585-5A81-4529-A36B-0ADED6E037C3}" destId="{338D9B32-0109-4E9B-BF06-12B31C542692}" srcOrd="0" destOrd="0" presId="urn:microsoft.com/office/officeart/2005/8/layout/process1"/>
    <dgm:cxn modelId="{EF45616F-3EE2-48CB-B92D-36FC0DE1A212}" type="presParOf" srcId="{4B8EA544-5867-4900-BB9E-89F09082A1D9}" destId="{71027BD5-32BB-4ECF-8C4E-374892D5BDB0}" srcOrd="6" destOrd="0" presId="urn:microsoft.com/office/officeart/2005/8/layout/process1"/>
    <dgm:cxn modelId="{505AB87A-6E21-4BC6-A1DA-A2BF05793ABB}" type="presParOf" srcId="{4B8EA544-5867-4900-BB9E-89F09082A1D9}" destId="{9ED61CA2-9A1E-451A-958F-7736680AF370}" srcOrd="7" destOrd="0" presId="urn:microsoft.com/office/officeart/2005/8/layout/process1"/>
    <dgm:cxn modelId="{5BB6E8BE-ADBF-4D34-A26D-607960AC143B}" type="presParOf" srcId="{9ED61CA2-9A1E-451A-958F-7736680AF370}" destId="{7D348AF2-EC38-4C2F-BA8A-B262A3A3C84B}" srcOrd="0" destOrd="0" presId="urn:microsoft.com/office/officeart/2005/8/layout/process1"/>
    <dgm:cxn modelId="{3C6E6A51-9ED7-45BD-8572-6675B0843696}" type="presParOf" srcId="{4B8EA544-5867-4900-BB9E-89F09082A1D9}" destId="{CA04449D-37B9-4092-B1AC-179A6C071E1A}" srcOrd="8" destOrd="0" presId="urn:microsoft.com/office/officeart/2005/8/layout/process1"/>
    <dgm:cxn modelId="{7AEFEF89-03B2-484A-9AC8-B91F9A2F93D0}" type="presParOf" srcId="{4B8EA544-5867-4900-BB9E-89F09082A1D9}" destId="{0EFDB45B-1D82-40D5-BB34-F7EA06A67BED}" srcOrd="9" destOrd="0" presId="urn:microsoft.com/office/officeart/2005/8/layout/process1"/>
    <dgm:cxn modelId="{59CDD6FA-4769-4B7E-92A6-4F5F1CC8E9A0}" type="presParOf" srcId="{0EFDB45B-1D82-40D5-BB34-F7EA06A67BED}" destId="{EEEADBE2-B0C0-489A-A864-AFB5DE475912}" srcOrd="0" destOrd="0" presId="urn:microsoft.com/office/officeart/2005/8/layout/process1"/>
    <dgm:cxn modelId="{C0AAC967-75B4-4D5C-9786-5DDC95D68A09}" type="presParOf" srcId="{4B8EA544-5867-4900-BB9E-89F09082A1D9}" destId="{7D2F8C1E-39FC-4535-AEA6-907729879140}" srcOrd="10" destOrd="0" presId="urn:microsoft.com/office/officeart/2005/8/layout/process1"/>
    <dgm:cxn modelId="{D47D0448-A501-46CF-A935-0B95C173E84F}" type="presParOf" srcId="{4B8EA544-5867-4900-BB9E-89F09082A1D9}" destId="{71CB86B5-1EDD-49D0-8A94-44FB51C25E3A}" srcOrd="11" destOrd="0" presId="urn:microsoft.com/office/officeart/2005/8/layout/process1"/>
    <dgm:cxn modelId="{C68C0435-1423-4792-A742-1DF0F147C362}" type="presParOf" srcId="{71CB86B5-1EDD-49D0-8A94-44FB51C25E3A}" destId="{A9D9ECB8-D824-43B9-B7B6-90F72912F94E}" srcOrd="0" destOrd="0" presId="urn:microsoft.com/office/officeart/2005/8/layout/process1"/>
    <dgm:cxn modelId="{6135069B-9F31-4707-9185-F0B6F41EEA13}" type="presParOf" srcId="{4B8EA544-5867-4900-BB9E-89F09082A1D9}" destId="{A81B5BEC-F344-461D-ABC3-E2CB09961710}" srcOrd="1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D0530E-139F-4598-A859-90669EE33C18}">
      <dsp:nvSpPr>
        <dsp:cNvPr id="0" name=""/>
        <dsp:cNvSpPr/>
      </dsp:nvSpPr>
      <dsp:spPr>
        <a:xfrm>
          <a:off x="5095" y="0"/>
          <a:ext cx="798661" cy="35219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取得中央銀行核准函</a:t>
          </a:r>
        </a:p>
      </dsp:txBody>
      <dsp:txXfrm>
        <a:off x="5095" y="0"/>
        <a:ext cx="798661" cy="3521908"/>
      </dsp:txXfrm>
    </dsp:sp>
    <dsp:sp modelId="{4E1C0F48-BD4C-4420-939A-93BE687F26EA}">
      <dsp:nvSpPr>
        <dsp:cNvPr id="0" name=""/>
        <dsp:cNvSpPr/>
      </dsp:nvSpPr>
      <dsp:spPr>
        <a:xfrm>
          <a:off x="949386" y="1580373"/>
          <a:ext cx="308734" cy="3611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949386" y="1580373"/>
        <a:ext cx="308734" cy="361161"/>
      </dsp:txXfrm>
    </dsp:sp>
    <dsp:sp modelId="{A9320305-0A29-4F80-8CED-CAD5F274CA3C}">
      <dsp:nvSpPr>
        <dsp:cNvPr id="0" name=""/>
        <dsp:cNvSpPr/>
      </dsp:nvSpPr>
      <dsp:spPr>
        <a:xfrm>
          <a:off x="1386275" y="0"/>
          <a:ext cx="881393" cy="35219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76200" tIns="76200" rIns="76200" bIns="76200" numCol="1" spcCol="1270" anchor="ctr" anchorCtr="0">
          <a:noAutofit/>
        </a:bodyPr>
        <a:lstStyle/>
        <a:p>
          <a:pPr lvl="0" algn="ctr" defTabSz="889000">
            <a:lnSpc>
              <a:spcPct val="90000"/>
            </a:lnSpc>
            <a:spcBef>
              <a:spcPct val="0"/>
            </a:spcBef>
            <a:spcAft>
              <a:spcPct val="35000"/>
            </a:spcAft>
          </a:pPr>
          <a:r>
            <a:rPr lang="zh-TW" sz="2000" kern="1200" dirty="0" smtClean="0"/>
            <a:t>申請</a:t>
          </a:r>
          <a:r>
            <a:rPr lang="zh-TW" sz="2000" kern="1200" dirty="0"/>
            <a:t>櫃檯買賣</a:t>
          </a:r>
          <a:r>
            <a:rPr lang="zh-TW" altLang="en-US" sz="2000" kern="1200" dirty="0"/>
            <a:t>同意</a:t>
          </a:r>
          <a:r>
            <a:rPr lang="zh-TW" sz="2000" kern="1200" dirty="0"/>
            <a:t>函</a:t>
          </a:r>
          <a:endParaRPr lang="zh-TW" altLang="en-US" sz="2000" kern="1200" dirty="0"/>
        </a:p>
      </dsp:txBody>
      <dsp:txXfrm>
        <a:off x="1386275" y="0"/>
        <a:ext cx="881393" cy="3521908"/>
      </dsp:txXfrm>
    </dsp:sp>
    <dsp:sp modelId="{F3B9B5BF-903A-410E-AD64-A0ACB47FBBC9}">
      <dsp:nvSpPr>
        <dsp:cNvPr id="0" name=""/>
        <dsp:cNvSpPr/>
      </dsp:nvSpPr>
      <dsp:spPr>
        <a:xfrm>
          <a:off x="2413298" y="1580373"/>
          <a:ext cx="308734" cy="3611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2413298" y="1580373"/>
        <a:ext cx="308734" cy="361161"/>
      </dsp:txXfrm>
    </dsp:sp>
    <dsp:sp modelId="{A5BB586E-293A-48B4-A04B-4B8DD0549579}">
      <dsp:nvSpPr>
        <dsp:cNvPr id="0" name=""/>
        <dsp:cNvSpPr/>
      </dsp:nvSpPr>
      <dsp:spPr>
        <a:xfrm>
          <a:off x="2850187" y="32342"/>
          <a:ext cx="492504" cy="34572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主管機構申報生效</a:t>
          </a:r>
          <a:endParaRPr lang="en-US" altLang="zh-TW" sz="2000" kern="1200" dirty="0"/>
        </a:p>
      </dsp:txBody>
      <dsp:txXfrm>
        <a:off x="2850187" y="32342"/>
        <a:ext cx="492504" cy="3457222"/>
      </dsp:txXfrm>
    </dsp:sp>
    <dsp:sp modelId="{0577A585-5A81-4529-A36B-0ADED6E037C3}">
      <dsp:nvSpPr>
        <dsp:cNvPr id="0" name=""/>
        <dsp:cNvSpPr/>
      </dsp:nvSpPr>
      <dsp:spPr>
        <a:xfrm>
          <a:off x="3488321" y="1580373"/>
          <a:ext cx="308734" cy="3611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3488321" y="1580373"/>
        <a:ext cx="308734" cy="361161"/>
      </dsp:txXfrm>
    </dsp:sp>
    <dsp:sp modelId="{71027BD5-32BB-4ECF-8C4E-374892D5BDB0}">
      <dsp:nvSpPr>
        <dsp:cNvPr id="0" name=""/>
        <dsp:cNvSpPr/>
      </dsp:nvSpPr>
      <dsp:spPr>
        <a:xfrm>
          <a:off x="3925210" y="0"/>
          <a:ext cx="563499" cy="35219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申請上櫃</a:t>
          </a:r>
        </a:p>
      </dsp:txBody>
      <dsp:txXfrm>
        <a:off x="3925210" y="0"/>
        <a:ext cx="563499" cy="3521908"/>
      </dsp:txXfrm>
    </dsp:sp>
    <dsp:sp modelId="{9ED61CA2-9A1E-451A-958F-7736680AF370}">
      <dsp:nvSpPr>
        <dsp:cNvPr id="0" name=""/>
        <dsp:cNvSpPr/>
      </dsp:nvSpPr>
      <dsp:spPr>
        <a:xfrm>
          <a:off x="4634338" y="1580373"/>
          <a:ext cx="308734" cy="3611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4634338" y="1580373"/>
        <a:ext cx="308734" cy="361161"/>
      </dsp:txXfrm>
    </dsp:sp>
    <dsp:sp modelId="{CA04449D-37B9-4092-B1AC-179A6C071E1A}">
      <dsp:nvSpPr>
        <dsp:cNvPr id="0" name=""/>
        <dsp:cNvSpPr/>
      </dsp:nvSpPr>
      <dsp:spPr>
        <a:xfrm>
          <a:off x="5071227" y="0"/>
          <a:ext cx="465097" cy="352190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書面審查</a:t>
          </a:r>
        </a:p>
      </dsp:txBody>
      <dsp:txXfrm>
        <a:off x="5071227" y="0"/>
        <a:ext cx="465097" cy="3521908"/>
      </dsp:txXfrm>
    </dsp:sp>
    <dsp:sp modelId="{0EFDB45B-1D82-40D5-BB34-F7EA06A67BED}">
      <dsp:nvSpPr>
        <dsp:cNvPr id="0" name=""/>
        <dsp:cNvSpPr/>
      </dsp:nvSpPr>
      <dsp:spPr>
        <a:xfrm>
          <a:off x="5681954" y="1580373"/>
          <a:ext cx="308734" cy="3611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5681954" y="1580373"/>
        <a:ext cx="308734" cy="361161"/>
      </dsp:txXfrm>
    </dsp:sp>
    <dsp:sp modelId="{7D2F8C1E-39FC-4535-AEA6-907729879140}">
      <dsp:nvSpPr>
        <dsp:cNvPr id="0" name=""/>
        <dsp:cNvSpPr/>
      </dsp:nvSpPr>
      <dsp:spPr>
        <a:xfrm>
          <a:off x="6118843" y="10715"/>
          <a:ext cx="425165" cy="350047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上櫃公告</a:t>
          </a:r>
        </a:p>
      </dsp:txBody>
      <dsp:txXfrm>
        <a:off x="6118843" y="10715"/>
        <a:ext cx="425165" cy="3500476"/>
      </dsp:txXfrm>
    </dsp:sp>
    <dsp:sp modelId="{71CB86B5-1EDD-49D0-8A94-44FB51C25E3A}">
      <dsp:nvSpPr>
        <dsp:cNvPr id="0" name=""/>
        <dsp:cNvSpPr/>
      </dsp:nvSpPr>
      <dsp:spPr>
        <a:xfrm>
          <a:off x="6689638" y="1580373"/>
          <a:ext cx="308734" cy="36116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6689638" y="1580373"/>
        <a:ext cx="308734" cy="361161"/>
      </dsp:txXfrm>
    </dsp:sp>
    <dsp:sp modelId="{A81B5BEC-F344-461D-ABC3-E2CB09961710}">
      <dsp:nvSpPr>
        <dsp:cNvPr id="0" name=""/>
        <dsp:cNvSpPr/>
      </dsp:nvSpPr>
      <dsp:spPr>
        <a:xfrm>
          <a:off x="7126526" y="33426"/>
          <a:ext cx="378840" cy="345505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a:t>掛牌交易</a:t>
          </a:r>
        </a:p>
      </dsp:txBody>
      <dsp:txXfrm>
        <a:off x="7126526" y="33426"/>
        <a:ext cx="378840" cy="34550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119811"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19812"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119813" name="Rectangle 5"/>
          <p:cNvSpPr>
            <a:spLocks noGrp="1" noChangeArrowheads="1"/>
          </p:cNvSpPr>
          <p:nvPr>
            <p:ph type="sldNum" sz="quarter" idx="3"/>
          </p:nvPr>
        </p:nvSpPr>
        <p:spPr bwMode="auto">
          <a:xfrm>
            <a:off x="1952625" y="9420225"/>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Times New Roman" pitchFamily="18" charset="0"/>
              </a:defRPr>
            </a:lvl1pPr>
          </a:lstStyle>
          <a:p>
            <a:pPr>
              <a:defRPr/>
            </a:pPr>
            <a:fld id="{2232A804-7AB5-4728-A283-F10AE5184F1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68611"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3414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8614"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68615"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D79AD20-0111-436E-9681-7738CA82231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ln/>
        </p:spPr>
      </p:sp>
      <p:sp>
        <p:nvSpPr>
          <p:cNvPr id="145411" name="備忘稿版面配置區 2"/>
          <p:cNvSpPr>
            <a:spLocks noGrp="1"/>
          </p:cNvSpPr>
          <p:nvPr>
            <p:ph type="body" idx="1"/>
          </p:nvPr>
        </p:nvSpPr>
        <p:spPr>
          <a:noFill/>
          <a:ln/>
        </p:spPr>
        <p:txBody>
          <a:bodyPr/>
          <a:lstStyle/>
          <a:p>
            <a:r>
              <a:rPr lang="zh-TW" altLang="en-US" smtClean="0"/>
              <a:t>保險業不能發債</a:t>
            </a:r>
            <a:r>
              <a:rPr lang="en-US" altLang="zh-TW" smtClean="0"/>
              <a:t>,</a:t>
            </a:r>
            <a:r>
              <a:rPr lang="zh-TW" altLang="en-US" smtClean="0"/>
              <a:t>但目前研擬開放中</a:t>
            </a:r>
          </a:p>
        </p:txBody>
      </p:sp>
      <p:sp>
        <p:nvSpPr>
          <p:cNvPr id="145412" name="投影片編號版面配置區 3"/>
          <p:cNvSpPr>
            <a:spLocks noGrp="1"/>
          </p:cNvSpPr>
          <p:nvPr>
            <p:ph type="sldNum" sz="quarter" idx="5"/>
          </p:nvPr>
        </p:nvSpPr>
        <p:spPr>
          <a:noFill/>
        </p:spPr>
        <p:txBody>
          <a:bodyPr/>
          <a:lstStyle/>
          <a:p>
            <a:fld id="{A4ACFCCF-AB32-4E16-B23B-6DE6E1891B8C}" type="slidenum">
              <a:rPr lang="zh-TW" altLang="en-US" smtClean="0"/>
              <a:pPr/>
              <a:t>20</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ln/>
        </p:spPr>
      </p:sp>
      <p:sp>
        <p:nvSpPr>
          <p:cNvPr id="146435" name="備忘稿版面配置區 2"/>
          <p:cNvSpPr>
            <a:spLocks noGrp="1"/>
          </p:cNvSpPr>
          <p:nvPr>
            <p:ph type="body" idx="1"/>
          </p:nvPr>
        </p:nvSpPr>
        <p:spPr>
          <a:noFill/>
          <a:ln/>
        </p:spPr>
        <p:txBody>
          <a:bodyPr/>
          <a:lstStyle/>
          <a:p>
            <a:pPr>
              <a:buFontTx/>
              <a:buChar char="•"/>
            </a:pPr>
            <a:r>
              <a:rPr lang="zh-TW" altLang="en-US" smtClean="0"/>
              <a:t> 次級市場：我國債券交易市場是與國際市場相同之模式，以店頭市場交易為主，並以政府公債為市場最熱絡標的。實務上由於各種類債券幾全在證券櫃檯買賣中心掛牌上櫃，加上證券商營業處所議價買賣債券的交易與結算交割法規均係由證券櫃檯買賣中心所制定，故提到債券店頭市場，即係指證券櫃檯買賣中心的市場。</a:t>
            </a:r>
            <a:endParaRPr lang="en-US" altLang="zh-TW" smtClean="0"/>
          </a:p>
        </p:txBody>
      </p:sp>
      <p:sp>
        <p:nvSpPr>
          <p:cNvPr id="146436" name="投影片編號版面配置區 3"/>
          <p:cNvSpPr>
            <a:spLocks noGrp="1"/>
          </p:cNvSpPr>
          <p:nvPr>
            <p:ph type="sldNum" sz="quarter" idx="5"/>
          </p:nvPr>
        </p:nvSpPr>
        <p:spPr>
          <a:noFill/>
        </p:spPr>
        <p:txBody>
          <a:bodyPr/>
          <a:lstStyle/>
          <a:p>
            <a:fld id="{EC19C7A7-078E-416F-88F1-FF3AF1C85268}" type="slidenum">
              <a:rPr lang="en-US" altLang="zh-TW" smtClean="0"/>
              <a:pPr/>
              <a:t>21</a:t>
            </a:fld>
            <a:endParaRPr lang="en-US"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a:ln/>
        </p:spPr>
      </p:sp>
      <p:sp>
        <p:nvSpPr>
          <p:cNvPr id="147459" name="備忘稿版面配置區 2"/>
          <p:cNvSpPr>
            <a:spLocks noGrp="1"/>
          </p:cNvSpPr>
          <p:nvPr>
            <p:ph type="body" idx="1"/>
          </p:nvPr>
        </p:nvSpPr>
        <p:spPr>
          <a:noFill/>
          <a:ln/>
        </p:spPr>
        <p:txBody>
          <a:bodyPr/>
          <a:lstStyle/>
          <a:p>
            <a:r>
              <a:rPr lang="zh-TW" altLang="en-US" smtClean="0"/>
              <a:t>市場規模約</a:t>
            </a:r>
            <a:r>
              <a:rPr lang="en-US" altLang="zh-TW" smtClean="0"/>
              <a:t>6</a:t>
            </a:r>
            <a:r>
              <a:rPr lang="zh-TW" altLang="en-US" smtClean="0"/>
              <a:t>兆</a:t>
            </a:r>
            <a:r>
              <a:rPr lang="en-US" altLang="zh-TW" smtClean="0"/>
              <a:t>8</a:t>
            </a:r>
            <a:r>
              <a:rPr lang="zh-TW" altLang="en-US" smtClean="0"/>
              <a:t>千億</a:t>
            </a:r>
          </a:p>
        </p:txBody>
      </p:sp>
      <p:sp>
        <p:nvSpPr>
          <p:cNvPr id="147460" name="投影片編號版面配置區 3"/>
          <p:cNvSpPr>
            <a:spLocks noGrp="1"/>
          </p:cNvSpPr>
          <p:nvPr>
            <p:ph type="sldNum" sz="quarter" idx="5"/>
          </p:nvPr>
        </p:nvSpPr>
        <p:spPr>
          <a:noFill/>
        </p:spPr>
        <p:txBody>
          <a:bodyPr/>
          <a:lstStyle/>
          <a:p>
            <a:fld id="{518EBB41-5AE5-4648-93C5-3D65F79C35A1}" type="slidenum">
              <a:rPr lang="en-US" altLang="zh-TW" smtClean="0"/>
              <a:pPr/>
              <a:t>25</a:t>
            </a:fld>
            <a:endParaRPr lang="en-US"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4D7C4764-12A7-4225-A62D-BA1AB1D2AC6C}" type="slidenum">
              <a:rPr lang="en-US" altLang="zh-TW" smtClean="0"/>
              <a:pPr/>
              <a:t>42</a:t>
            </a:fld>
            <a:endParaRPr lang="en-US" altLang="zh-TW" smtClean="0"/>
          </a:p>
        </p:txBody>
      </p:sp>
      <p:sp>
        <p:nvSpPr>
          <p:cNvPr id="149507" name="Rectangle 2"/>
          <p:cNvSpPr>
            <a:spLocks noGrp="1" noRot="1" noChangeAspect="1" noChangeArrowheads="1" noTextEdit="1"/>
          </p:cNvSpPr>
          <p:nvPr>
            <p:ph type="sldImg"/>
          </p:nvPr>
        </p:nvSpPr>
        <p:spPr>
          <a:xfrm>
            <a:off x="931863" y="741363"/>
            <a:ext cx="4948237" cy="3709987"/>
          </a:xfrm>
          <a:ln/>
        </p:spPr>
      </p:sp>
      <p:sp>
        <p:nvSpPr>
          <p:cNvPr id="149508" name="Rectangle 3"/>
          <p:cNvSpPr>
            <a:spLocks noGrp="1" noChangeArrowheads="1"/>
          </p:cNvSpPr>
          <p:nvPr>
            <p:ph type="body" idx="1"/>
          </p:nvPr>
        </p:nvSpPr>
        <p:spPr>
          <a:xfrm>
            <a:off x="911225" y="4695825"/>
            <a:ext cx="4975225" cy="4437063"/>
          </a:xfrm>
          <a:noFill/>
          <a:ln/>
        </p:spPr>
        <p:txBody>
          <a:bodyPr/>
          <a:lstStyle/>
          <a:p>
            <a:pPr eaLnBrk="1" hangingPunct="1"/>
            <a:endParaRPr lang="zh-TW"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2AA6BE7-FD38-4289-87FE-6F2BA28E019C}" type="slidenum">
              <a:rPr lang="en-US" altLang="zh-TW" smtClean="0"/>
              <a:pPr/>
              <a:t>43</a:t>
            </a:fld>
            <a:endParaRPr lang="en-US" altLang="zh-TW" smtClean="0"/>
          </a:p>
        </p:txBody>
      </p:sp>
      <p:sp>
        <p:nvSpPr>
          <p:cNvPr id="150531" name="Rectangle 2"/>
          <p:cNvSpPr>
            <a:spLocks noGrp="1" noRot="1" noChangeAspect="1" noChangeArrowheads="1" noTextEdit="1"/>
          </p:cNvSpPr>
          <p:nvPr>
            <p:ph type="sldImg"/>
          </p:nvPr>
        </p:nvSpPr>
        <p:spPr>
          <a:xfrm>
            <a:off x="952500" y="760413"/>
            <a:ext cx="4876800" cy="3659187"/>
          </a:xfrm>
          <a:ln/>
        </p:spPr>
      </p:sp>
      <p:sp>
        <p:nvSpPr>
          <p:cNvPr id="150532" name="Rectangle 3"/>
          <p:cNvSpPr>
            <a:spLocks noGrp="1" noChangeArrowheads="1"/>
          </p:cNvSpPr>
          <p:nvPr>
            <p:ph type="body" idx="1"/>
          </p:nvPr>
        </p:nvSpPr>
        <p:spPr>
          <a:xfrm>
            <a:off x="914400" y="4724400"/>
            <a:ext cx="4954588" cy="4419600"/>
          </a:xfrm>
          <a:noFill/>
          <a:ln/>
        </p:spPr>
        <p:txBody>
          <a:bodyPr/>
          <a:lstStyle/>
          <a:p>
            <a:pPr>
              <a:spcBef>
                <a:spcPct val="0"/>
              </a:spcBef>
            </a:pPr>
            <a:endParaRPr lang="zh-TW" altLang="zh-TW" sz="1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FB4DC16-6F1B-43E8-AB71-FA87BBBA68B2}" type="slidenum">
              <a:rPr lang="en-US" altLang="zh-TW" smtClean="0"/>
              <a:pPr/>
              <a:t>44</a:t>
            </a:fld>
            <a:endParaRPr lang="en-US" altLang="zh-TW" smtClean="0"/>
          </a:p>
        </p:txBody>
      </p:sp>
      <p:sp>
        <p:nvSpPr>
          <p:cNvPr id="151555" name="Rectangle 2"/>
          <p:cNvSpPr>
            <a:spLocks noGrp="1" noRot="1" noChangeAspect="1" noChangeArrowheads="1" noTextEdit="1"/>
          </p:cNvSpPr>
          <p:nvPr>
            <p:ph type="sldImg"/>
          </p:nvPr>
        </p:nvSpPr>
        <p:spPr>
          <a:xfrm>
            <a:off x="952500" y="760413"/>
            <a:ext cx="4876800" cy="3659187"/>
          </a:xfrm>
          <a:ln/>
        </p:spPr>
      </p:sp>
      <p:sp>
        <p:nvSpPr>
          <p:cNvPr id="151556" name="Rectangle 3"/>
          <p:cNvSpPr>
            <a:spLocks noGrp="1" noChangeArrowheads="1"/>
          </p:cNvSpPr>
          <p:nvPr>
            <p:ph type="body" idx="1"/>
          </p:nvPr>
        </p:nvSpPr>
        <p:spPr>
          <a:xfrm>
            <a:off x="914400" y="4724400"/>
            <a:ext cx="4954588" cy="4419600"/>
          </a:xfrm>
          <a:noFill/>
          <a:ln/>
        </p:spPr>
        <p:txBody>
          <a:bodyPr/>
          <a:lstStyle/>
          <a:p>
            <a:pPr>
              <a:spcBef>
                <a:spcPct val="0"/>
              </a:spcBef>
            </a:pPr>
            <a:endParaRPr lang="zh-TW" altLang="zh-TW" sz="1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213A2A8-11E9-47FA-994D-2EA082ED088D}" type="slidenum">
              <a:rPr lang="en-US" altLang="zh-TW" smtClean="0"/>
              <a:pPr/>
              <a:t>46</a:t>
            </a:fld>
            <a:endParaRPr lang="en-US" altLang="zh-TW" smtClean="0"/>
          </a:p>
        </p:txBody>
      </p:sp>
      <p:sp>
        <p:nvSpPr>
          <p:cNvPr id="152579" name="Rectangle 2"/>
          <p:cNvSpPr>
            <a:spLocks noGrp="1" noRot="1" noChangeAspect="1" noChangeArrowheads="1" noTextEdit="1"/>
          </p:cNvSpPr>
          <p:nvPr>
            <p:ph type="sldImg"/>
          </p:nvPr>
        </p:nvSpPr>
        <p:spPr>
          <a:xfrm>
            <a:off x="952500" y="760413"/>
            <a:ext cx="4876800" cy="3659187"/>
          </a:xfrm>
          <a:ln/>
        </p:spPr>
      </p:sp>
      <p:sp>
        <p:nvSpPr>
          <p:cNvPr id="152580" name="Rectangle 3"/>
          <p:cNvSpPr>
            <a:spLocks noGrp="1" noChangeArrowheads="1"/>
          </p:cNvSpPr>
          <p:nvPr>
            <p:ph type="body" idx="1"/>
          </p:nvPr>
        </p:nvSpPr>
        <p:spPr>
          <a:xfrm>
            <a:off x="914400" y="4724400"/>
            <a:ext cx="4954588" cy="4419600"/>
          </a:xfrm>
          <a:noFill/>
          <a:ln/>
        </p:spPr>
        <p:txBody>
          <a:bodyPr/>
          <a:lstStyle/>
          <a:p>
            <a:pPr>
              <a:spcBef>
                <a:spcPct val="0"/>
              </a:spcBef>
            </a:pPr>
            <a:endParaRPr lang="zh-TW" altLang="zh-TW" sz="1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EE7890F-77ED-40BE-9F73-5CF97CBB2F48}" type="slidenum">
              <a:rPr lang="en-US" altLang="zh-TW" smtClean="0"/>
              <a:pPr/>
              <a:t>47</a:t>
            </a:fld>
            <a:endParaRPr lang="en-US" altLang="zh-TW" smtClean="0"/>
          </a:p>
        </p:txBody>
      </p:sp>
      <p:sp>
        <p:nvSpPr>
          <p:cNvPr id="153603" name="Rectangle 2"/>
          <p:cNvSpPr>
            <a:spLocks noGrp="1" noRot="1" noChangeAspect="1" noChangeArrowheads="1" noTextEdit="1"/>
          </p:cNvSpPr>
          <p:nvPr>
            <p:ph type="sldImg"/>
          </p:nvPr>
        </p:nvSpPr>
        <p:spPr>
          <a:xfrm>
            <a:off x="952500" y="760413"/>
            <a:ext cx="4876800" cy="3659187"/>
          </a:xfrm>
          <a:ln/>
        </p:spPr>
      </p:sp>
      <p:sp>
        <p:nvSpPr>
          <p:cNvPr id="153604" name="Rectangle 3"/>
          <p:cNvSpPr>
            <a:spLocks noGrp="1" noChangeArrowheads="1"/>
          </p:cNvSpPr>
          <p:nvPr>
            <p:ph type="body" idx="1"/>
          </p:nvPr>
        </p:nvSpPr>
        <p:spPr>
          <a:xfrm>
            <a:off x="914400" y="4724400"/>
            <a:ext cx="4954588" cy="4419600"/>
          </a:xfrm>
          <a:noFill/>
          <a:ln/>
        </p:spPr>
        <p:txBody>
          <a:bodyPr/>
          <a:lstStyle/>
          <a:p>
            <a:pPr>
              <a:spcBef>
                <a:spcPct val="0"/>
              </a:spcBef>
            </a:pPr>
            <a:r>
              <a:rPr lang="zh-TW" altLang="en-US" sz="1800" smtClean="0"/>
              <a:t>* 轉換價格重設：轉換價格的高低會影響投資人將來轉換普通股的損益，所以投資人會擔憂轉換價格是否訂價過高；以往發行公司會在發行條款中，設有當轉換價格訂價後而現股價格下跌超過一定幅度時，可以重新設定轉換價格的條款。</a:t>
            </a:r>
            <a:endParaRPr lang="zh-TW" altLang="zh-TW"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a:ln/>
        </p:spPr>
      </p:sp>
      <p:sp>
        <p:nvSpPr>
          <p:cNvPr id="154627" name="備忘稿版面配置區 2"/>
          <p:cNvSpPr>
            <a:spLocks noGrp="1"/>
          </p:cNvSpPr>
          <p:nvPr>
            <p:ph type="body" idx="1"/>
          </p:nvPr>
        </p:nvSpPr>
        <p:spPr>
          <a:noFill/>
          <a:ln/>
        </p:spPr>
        <p:txBody>
          <a:bodyPr/>
          <a:lstStyle/>
          <a:p>
            <a:endParaRPr lang="zh-TW" altLang="en-US" smtClean="0"/>
          </a:p>
        </p:txBody>
      </p:sp>
      <p:sp>
        <p:nvSpPr>
          <p:cNvPr id="154628" name="投影片編號版面配置區 3"/>
          <p:cNvSpPr>
            <a:spLocks noGrp="1"/>
          </p:cNvSpPr>
          <p:nvPr>
            <p:ph type="sldNum" sz="quarter" idx="5"/>
          </p:nvPr>
        </p:nvSpPr>
        <p:spPr>
          <a:noFill/>
        </p:spPr>
        <p:txBody>
          <a:bodyPr/>
          <a:lstStyle/>
          <a:p>
            <a:fld id="{03283217-C808-4156-8890-971B19ADC6E7}" type="slidenum">
              <a:rPr lang="en-US" altLang="zh-TW" smtClean="0"/>
              <a:pPr/>
              <a:t>50</a:t>
            </a:fld>
            <a:endParaRPr lang="en-US"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企業籌資更便捷</a:t>
            </a:r>
            <a:endParaRPr lang="en-US" altLang="zh-TW" sz="1400" b="1" u="sng" dirty="0" smtClean="0">
              <a:ea typeface="標楷體" pitchFamily="65" charset="-120"/>
            </a:endParaRPr>
          </a:p>
          <a:p>
            <a:pPr>
              <a:lnSpc>
                <a:spcPct val="150000"/>
              </a:lnSpc>
              <a:defRPr/>
            </a:pPr>
            <a:r>
              <a:rPr lang="zh-TW" altLang="en-US" sz="1400" dirty="0" smtClean="0">
                <a:ea typeface="標楷體" pitchFamily="65" charset="-120"/>
              </a:rPr>
              <a:t>櫃買中心將</a:t>
            </a:r>
            <a:r>
              <a:rPr lang="zh-TW" altLang="zh-TW" sz="1400" dirty="0" smtClean="0">
                <a:ea typeface="標楷體" pitchFamily="65" charset="-120"/>
              </a:rPr>
              <a:t>持續檢討</a:t>
            </a:r>
            <a:r>
              <a:rPr lang="zh-TW" altLang="en-US" sz="1400" dirty="0" smtClean="0">
                <a:ea typeface="標楷體" pitchFamily="65" charset="-120"/>
              </a:rPr>
              <a:t>精進</a:t>
            </a:r>
            <a:r>
              <a:rPr lang="zh-TW" altLang="zh-TW" sz="1400" dirty="0" smtClean="0">
                <a:ea typeface="標楷體" pitchFamily="65" charset="-120"/>
              </a:rPr>
              <a:t>發行</a:t>
            </a:r>
            <a:r>
              <a:rPr lang="zh-TW" altLang="zh-TW" sz="1400" dirty="0">
                <a:ea typeface="標楷體" pitchFamily="65" charset="-120"/>
              </a:rPr>
              <a:t>面</a:t>
            </a:r>
            <a:r>
              <a:rPr lang="zh-TW" altLang="zh-TW" sz="1400" dirty="0" smtClean="0">
                <a:ea typeface="標楷體" pitchFamily="65" charset="-120"/>
              </a:rPr>
              <a:t>制度</a:t>
            </a:r>
            <a:r>
              <a:rPr lang="zh-TW" altLang="en-US" sz="1400" dirty="0" smtClean="0">
                <a:ea typeface="標楷體" pitchFamily="65" charset="-120"/>
              </a:rPr>
              <a:t>，</a:t>
            </a:r>
            <a:r>
              <a:rPr lang="zh-TW" altLang="zh-TW" sz="1400" dirty="0" smtClean="0">
                <a:ea typeface="標楷體" pitchFamily="65" charset="-120"/>
              </a:rPr>
              <a:t>推動</a:t>
            </a:r>
            <a:r>
              <a:rPr lang="zh-TW" altLang="zh-TW" sz="1400" dirty="0">
                <a:ea typeface="標楷體" pitchFamily="65" charset="-120"/>
              </a:rPr>
              <a:t>海內、外優質企業及特色產業公司</a:t>
            </a:r>
            <a:r>
              <a:rPr lang="zh-TW" altLang="zh-TW" sz="1400" dirty="0" smtClean="0">
                <a:ea typeface="標楷體" pitchFamily="65" charset="-120"/>
              </a:rPr>
              <a:t>掛牌</a:t>
            </a:r>
            <a:r>
              <a:rPr lang="zh-TW" altLang="en-US" sz="1400" dirty="0" smtClean="0">
                <a:ea typeface="標楷體" pitchFamily="65" charset="-120"/>
              </a:rPr>
              <a:t>，並</a:t>
            </a:r>
            <a:r>
              <a:rPr lang="zh-TW" altLang="zh-TW" sz="1400" dirty="0" smtClean="0">
                <a:ea typeface="標楷體" pitchFamily="65" charset="-120"/>
              </a:rPr>
              <a:t>強化</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櫃企業的</a:t>
            </a:r>
            <a:r>
              <a:rPr lang="zh-TW" altLang="zh-TW" sz="1400" dirty="0" smtClean="0">
                <a:ea typeface="標楷體" pitchFamily="65" charset="-120"/>
              </a:rPr>
              <a:t>服務</a:t>
            </a:r>
            <a:r>
              <a:rPr lang="zh-TW" altLang="en-US" sz="1400" dirty="0" smtClean="0">
                <a:ea typeface="標楷體" pitchFamily="65" charset="-120"/>
              </a:rPr>
              <a:t> </a:t>
            </a:r>
            <a:r>
              <a:rPr lang="en-US" altLang="zh-TW" sz="1400" dirty="0" smtClean="0">
                <a:ea typeface="標楷體" pitchFamily="65" charset="-120"/>
              </a:rPr>
              <a:t>(</a:t>
            </a:r>
            <a:r>
              <a:rPr lang="zh-TW" altLang="en-US" sz="1400" dirty="0" smtClean="0">
                <a:ea typeface="標楷體" pitchFamily="65" charset="-120"/>
              </a:rPr>
              <a:t>例如</a:t>
            </a:r>
            <a:r>
              <a:rPr lang="zh-TW" altLang="en-US" sz="1400" dirty="0" smtClean="0">
                <a:latin typeface="標楷體"/>
                <a:ea typeface="標楷體"/>
              </a:rPr>
              <a:t>：</a:t>
            </a:r>
            <a:r>
              <a:rPr lang="zh-TW" altLang="zh-TW" sz="1400" dirty="0" smtClean="0">
                <a:ea typeface="標楷體" pitchFamily="65" charset="-120"/>
              </a:rPr>
              <a:t>提供</a:t>
            </a:r>
            <a:r>
              <a:rPr lang="zh-TW" altLang="zh-TW" sz="1400" dirty="0">
                <a:ea typeface="標楷體" pitchFamily="65" charset="-120"/>
              </a:rPr>
              <a:t>產業價值鏈資訊、募資訊息平台、</a:t>
            </a:r>
            <a:r>
              <a:rPr lang="zh-TW" altLang="zh-TW" sz="1400" dirty="0" smtClean="0">
                <a:ea typeface="標楷體" pitchFamily="65" charset="-120"/>
              </a:rPr>
              <a:t>辦理</a:t>
            </a:r>
            <a:r>
              <a:rPr lang="zh-TW" altLang="en-US" sz="1400" dirty="0" smtClean="0">
                <a:ea typeface="標楷體" pitchFamily="65" charset="-120"/>
              </a:rPr>
              <a:t>法</a:t>
            </a:r>
            <a:r>
              <a:rPr lang="zh-TW" altLang="zh-TW" sz="1400" dirty="0" smtClean="0">
                <a:ea typeface="標楷體" pitchFamily="65" charset="-120"/>
              </a:rPr>
              <a:t>說</a:t>
            </a:r>
            <a:r>
              <a:rPr lang="zh-TW" altLang="zh-TW" sz="1400" dirty="0">
                <a:ea typeface="標楷體" pitchFamily="65" charset="-120"/>
              </a:rPr>
              <a:t>會或</a:t>
            </a:r>
            <a:r>
              <a:rPr lang="zh-TW" altLang="zh-TW" sz="1400" dirty="0" smtClean="0">
                <a:ea typeface="標楷體" pitchFamily="65" charset="-120"/>
              </a:rPr>
              <a:t>海外</a:t>
            </a:r>
            <a:r>
              <a:rPr lang="zh-TW" altLang="en-US" sz="1400" dirty="0" smtClean="0">
                <a:ea typeface="標楷體" pitchFamily="65" charset="-120"/>
              </a:rPr>
              <a:t> </a:t>
            </a:r>
            <a:r>
              <a:rPr lang="en-US" altLang="zh-TW" sz="1400" dirty="0" smtClean="0">
                <a:ea typeface="標楷體" pitchFamily="65" charset="-120"/>
              </a:rPr>
              <a:t>Roadshow</a:t>
            </a:r>
            <a:r>
              <a:rPr lang="en-US" altLang="zh-TW" sz="1400" dirty="0">
                <a:ea typeface="標楷體" pitchFamily="65" charset="-120"/>
              </a:rPr>
              <a:t>)</a:t>
            </a:r>
            <a:r>
              <a:rPr lang="zh-TW" altLang="zh-TW" sz="1400" dirty="0">
                <a:ea typeface="標楷體" pitchFamily="65" charset="-120"/>
              </a:rPr>
              <a:t>，協助做好資訊揭露、輔導強化公司</a:t>
            </a:r>
            <a:r>
              <a:rPr lang="zh-TW" altLang="zh-TW" sz="1400" dirty="0" smtClean="0">
                <a:ea typeface="標楷體" pitchFamily="65" charset="-120"/>
              </a:rPr>
              <a:t>治理</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a:ea typeface="標楷體" pitchFamily="65" charset="-120"/>
            </a:endParaRPr>
          </a:p>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大眾投資更穩當</a:t>
            </a:r>
            <a:endParaRPr lang="en-US" altLang="zh-TW" sz="1400" b="1" u="sng" dirty="0" smtClean="0">
              <a:ea typeface="標楷體" pitchFamily="65" charset="-120"/>
            </a:endParaRPr>
          </a:p>
          <a:p>
            <a:pPr marL="180975" indent="-180975">
              <a:lnSpc>
                <a:spcPct val="150000"/>
              </a:lnSpc>
              <a:defRPr/>
            </a:pPr>
            <a:r>
              <a:rPr lang="en-US" altLang="zh-TW" sz="1400" dirty="0" smtClean="0">
                <a:ea typeface="標楷體" pitchFamily="65" charset="-120"/>
              </a:rPr>
              <a:t>1.</a:t>
            </a:r>
            <a:r>
              <a:rPr lang="zh-TW" altLang="en-US" sz="1400" dirty="0" smtClean="0">
                <a:ea typeface="標楷體" pitchFamily="65" charset="-120"/>
              </a:rPr>
              <a:t>  </a:t>
            </a:r>
            <a:r>
              <a:rPr lang="zh-TW" altLang="zh-TW" sz="1400" dirty="0" smtClean="0">
                <a:ea typeface="標楷體" pitchFamily="65" charset="-120"/>
              </a:rPr>
              <a:t>做好</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櫃企業監理與市場監視，完善上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櫃市場交易制度，提供投資人安全、公平、有效率的交易市場，增進投資人的信賴和</a:t>
            </a:r>
            <a:r>
              <a:rPr lang="zh-TW" altLang="zh-TW" sz="1400" dirty="0" smtClean="0">
                <a:ea typeface="標楷體" pitchFamily="65" charset="-120"/>
              </a:rPr>
              <a:t>參與</a:t>
            </a:r>
            <a:r>
              <a:rPr lang="zh-TW" altLang="en-US" sz="1400" dirty="0" smtClean="0">
                <a:ea typeface="標楷體" pitchFamily="65" charset="-120"/>
              </a:rPr>
              <a:t>。</a:t>
            </a:r>
            <a:endParaRPr lang="en-US" altLang="zh-TW" sz="1400" dirty="0" smtClean="0">
              <a:ea typeface="標楷體" pitchFamily="65" charset="-120"/>
            </a:endParaRPr>
          </a:p>
          <a:p>
            <a:pPr marL="180975" indent="-180975">
              <a:lnSpc>
                <a:spcPct val="150000"/>
              </a:lnSpc>
              <a:defRPr/>
            </a:pPr>
            <a:r>
              <a:rPr lang="en-US" altLang="zh-TW" sz="1400" dirty="0" smtClean="0">
                <a:ea typeface="標楷體" pitchFamily="65" charset="-120"/>
              </a:rPr>
              <a:t>2.</a:t>
            </a:r>
            <a:r>
              <a:rPr lang="zh-TW" altLang="en-US" sz="1400" dirty="0" smtClean="0">
                <a:ea typeface="標楷體" pitchFamily="65" charset="-120"/>
              </a:rPr>
              <a:t>  </a:t>
            </a:r>
            <a:r>
              <a:rPr lang="zh-TW" altLang="zh-TW" sz="1400" dirty="0" smtClean="0">
                <a:ea typeface="標楷體" pitchFamily="65" charset="-120"/>
              </a:rPr>
              <a:t>在</a:t>
            </a:r>
            <a:r>
              <a:rPr lang="zh-TW" altLang="zh-TW" sz="1400" dirty="0">
                <a:ea typeface="標楷體" pitchFamily="65" charset="-120"/>
              </a:rPr>
              <a:t>現有上櫃商品外，將積極開發多樣化的</a:t>
            </a:r>
            <a:r>
              <a:rPr lang="en-US" altLang="zh-TW" sz="1400" dirty="0">
                <a:ea typeface="標楷體" pitchFamily="65" charset="-120"/>
              </a:rPr>
              <a:t>ETF</a:t>
            </a:r>
            <a:r>
              <a:rPr lang="zh-TW" altLang="zh-TW" sz="1400" dirty="0">
                <a:ea typeface="標楷體" pitchFamily="65" charset="-120"/>
              </a:rPr>
              <a:t>商品，並評估推動</a:t>
            </a:r>
            <a:r>
              <a:rPr lang="en-US" altLang="zh-TW" sz="1400" dirty="0">
                <a:ea typeface="標楷體" pitchFamily="65" charset="-120"/>
              </a:rPr>
              <a:t>RMB</a:t>
            </a:r>
            <a:r>
              <a:rPr lang="zh-TW" altLang="zh-TW" sz="1400" dirty="0">
                <a:ea typeface="標楷體" pitchFamily="65" charset="-120"/>
              </a:rPr>
              <a:t>計價債券上櫃，提供投資人更多元的投資商品與</a:t>
            </a:r>
            <a:r>
              <a:rPr lang="zh-TW" altLang="zh-TW" sz="1400" dirty="0" smtClean="0">
                <a:ea typeface="標楷體" pitchFamily="65" charset="-120"/>
              </a:rPr>
              <a:t>服務</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smtClean="0">
              <a:latin typeface="標楷體" pitchFamily="65" charset="-120"/>
              <a:ea typeface="標楷體" pitchFamily="65" charset="-120"/>
            </a:endParaRPr>
          </a:p>
        </p:txBody>
      </p:sp>
      <p:sp>
        <p:nvSpPr>
          <p:cNvPr id="155652" name="投影片編號版面配置區 3"/>
          <p:cNvSpPr>
            <a:spLocks noGrp="1"/>
          </p:cNvSpPr>
          <p:nvPr>
            <p:ph type="sldNum" sz="quarter" idx="5"/>
          </p:nvPr>
        </p:nvSpPr>
        <p:spPr>
          <a:noFill/>
        </p:spPr>
        <p:txBody>
          <a:bodyPr/>
          <a:lstStyle/>
          <a:p>
            <a:fld id="{67911DF6-B6CC-4016-ACD5-C5718AA6D517}" type="slidenum">
              <a:rPr lang="zh-TW" altLang="en-US" smtClean="0"/>
              <a:pPr/>
              <a:t>51</a:t>
            </a:fld>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企業籌資更便捷</a:t>
            </a:r>
            <a:endParaRPr lang="en-US" altLang="zh-TW" sz="1400" b="1" u="sng" dirty="0" smtClean="0">
              <a:ea typeface="標楷體" pitchFamily="65" charset="-120"/>
            </a:endParaRPr>
          </a:p>
          <a:p>
            <a:pPr>
              <a:lnSpc>
                <a:spcPct val="150000"/>
              </a:lnSpc>
              <a:defRPr/>
            </a:pPr>
            <a:r>
              <a:rPr lang="zh-TW" altLang="en-US" sz="1400" dirty="0" smtClean="0">
                <a:ea typeface="標楷體" pitchFamily="65" charset="-120"/>
              </a:rPr>
              <a:t>櫃買中心將</a:t>
            </a:r>
            <a:r>
              <a:rPr lang="zh-TW" altLang="zh-TW" sz="1400" dirty="0" smtClean="0">
                <a:ea typeface="標楷體" pitchFamily="65" charset="-120"/>
              </a:rPr>
              <a:t>持續檢討</a:t>
            </a:r>
            <a:r>
              <a:rPr lang="zh-TW" altLang="en-US" sz="1400" dirty="0" smtClean="0">
                <a:ea typeface="標楷體" pitchFamily="65" charset="-120"/>
              </a:rPr>
              <a:t>精進</a:t>
            </a:r>
            <a:r>
              <a:rPr lang="zh-TW" altLang="zh-TW" sz="1400" dirty="0" smtClean="0">
                <a:ea typeface="標楷體" pitchFamily="65" charset="-120"/>
              </a:rPr>
              <a:t>發行</a:t>
            </a:r>
            <a:r>
              <a:rPr lang="zh-TW" altLang="zh-TW" sz="1400" dirty="0">
                <a:ea typeface="標楷體" pitchFamily="65" charset="-120"/>
              </a:rPr>
              <a:t>面</a:t>
            </a:r>
            <a:r>
              <a:rPr lang="zh-TW" altLang="zh-TW" sz="1400" dirty="0" smtClean="0">
                <a:ea typeface="標楷體" pitchFamily="65" charset="-120"/>
              </a:rPr>
              <a:t>制度</a:t>
            </a:r>
            <a:r>
              <a:rPr lang="zh-TW" altLang="en-US" sz="1400" dirty="0" smtClean="0">
                <a:ea typeface="標楷體" pitchFamily="65" charset="-120"/>
              </a:rPr>
              <a:t>，</a:t>
            </a:r>
            <a:r>
              <a:rPr lang="zh-TW" altLang="zh-TW" sz="1400" dirty="0" smtClean="0">
                <a:ea typeface="標楷體" pitchFamily="65" charset="-120"/>
              </a:rPr>
              <a:t>推動</a:t>
            </a:r>
            <a:r>
              <a:rPr lang="zh-TW" altLang="zh-TW" sz="1400" dirty="0">
                <a:ea typeface="標楷體" pitchFamily="65" charset="-120"/>
              </a:rPr>
              <a:t>海內、外優質企業及特色產業公司</a:t>
            </a:r>
            <a:r>
              <a:rPr lang="zh-TW" altLang="zh-TW" sz="1400" dirty="0" smtClean="0">
                <a:ea typeface="標楷體" pitchFamily="65" charset="-120"/>
              </a:rPr>
              <a:t>掛牌</a:t>
            </a:r>
            <a:r>
              <a:rPr lang="zh-TW" altLang="en-US" sz="1400" dirty="0" smtClean="0">
                <a:ea typeface="標楷體" pitchFamily="65" charset="-120"/>
              </a:rPr>
              <a:t>，並</a:t>
            </a:r>
            <a:r>
              <a:rPr lang="zh-TW" altLang="zh-TW" sz="1400" dirty="0" smtClean="0">
                <a:ea typeface="標楷體" pitchFamily="65" charset="-120"/>
              </a:rPr>
              <a:t>強化</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櫃企業的</a:t>
            </a:r>
            <a:r>
              <a:rPr lang="zh-TW" altLang="zh-TW" sz="1400" dirty="0" smtClean="0">
                <a:ea typeface="標楷體" pitchFamily="65" charset="-120"/>
              </a:rPr>
              <a:t>服務</a:t>
            </a:r>
            <a:r>
              <a:rPr lang="zh-TW" altLang="en-US" sz="1400" dirty="0" smtClean="0">
                <a:ea typeface="標楷體" pitchFamily="65" charset="-120"/>
              </a:rPr>
              <a:t> </a:t>
            </a:r>
            <a:r>
              <a:rPr lang="en-US" altLang="zh-TW" sz="1400" dirty="0" smtClean="0">
                <a:ea typeface="標楷體" pitchFamily="65" charset="-120"/>
              </a:rPr>
              <a:t>(</a:t>
            </a:r>
            <a:r>
              <a:rPr lang="zh-TW" altLang="en-US" sz="1400" dirty="0" smtClean="0">
                <a:ea typeface="標楷體" pitchFamily="65" charset="-120"/>
              </a:rPr>
              <a:t>例如</a:t>
            </a:r>
            <a:r>
              <a:rPr lang="zh-TW" altLang="en-US" sz="1400" dirty="0" smtClean="0">
                <a:latin typeface="標楷體"/>
                <a:ea typeface="標楷體"/>
              </a:rPr>
              <a:t>：</a:t>
            </a:r>
            <a:r>
              <a:rPr lang="zh-TW" altLang="zh-TW" sz="1400" dirty="0" smtClean="0">
                <a:ea typeface="標楷體" pitchFamily="65" charset="-120"/>
              </a:rPr>
              <a:t>提供</a:t>
            </a:r>
            <a:r>
              <a:rPr lang="zh-TW" altLang="zh-TW" sz="1400" dirty="0">
                <a:ea typeface="標楷體" pitchFamily="65" charset="-120"/>
              </a:rPr>
              <a:t>產業價值鏈資訊、募資訊息平台、</a:t>
            </a:r>
            <a:r>
              <a:rPr lang="zh-TW" altLang="zh-TW" sz="1400" dirty="0" smtClean="0">
                <a:ea typeface="標楷體" pitchFamily="65" charset="-120"/>
              </a:rPr>
              <a:t>辦理</a:t>
            </a:r>
            <a:r>
              <a:rPr lang="zh-TW" altLang="en-US" sz="1400" dirty="0" smtClean="0">
                <a:ea typeface="標楷體" pitchFamily="65" charset="-120"/>
              </a:rPr>
              <a:t>法</a:t>
            </a:r>
            <a:r>
              <a:rPr lang="zh-TW" altLang="zh-TW" sz="1400" dirty="0" smtClean="0">
                <a:ea typeface="標楷體" pitchFamily="65" charset="-120"/>
              </a:rPr>
              <a:t>說</a:t>
            </a:r>
            <a:r>
              <a:rPr lang="zh-TW" altLang="zh-TW" sz="1400" dirty="0">
                <a:ea typeface="標楷體" pitchFamily="65" charset="-120"/>
              </a:rPr>
              <a:t>會或</a:t>
            </a:r>
            <a:r>
              <a:rPr lang="zh-TW" altLang="zh-TW" sz="1400" dirty="0" smtClean="0">
                <a:ea typeface="標楷體" pitchFamily="65" charset="-120"/>
              </a:rPr>
              <a:t>海外</a:t>
            </a:r>
            <a:r>
              <a:rPr lang="zh-TW" altLang="en-US" sz="1400" dirty="0" smtClean="0">
                <a:ea typeface="標楷體" pitchFamily="65" charset="-120"/>
              </a:rPr>
              <a:t> </a:t>
            </a:r>
            <a:r>
              <a:rPr lang="en-US" altLang="zh-TW" sz="1400" dirty="0" smtClean="0">
                <a:ea typeface="標楷體" pitchFamily="65" charset="-120"/>
              </a:rPr>
              <a:t>Roadshow</a:t>
            </a:r>
            <a:r>
              <a:rPr lang="en-US" altLang="zh-TW" sz="1400" dirty="0">
                <a:ea typeface="標楷體" pitchFamily="65" charset="-120"/>
              </a:rPr>
              <a:t>)</a:t>
            </a:r>
            <a:r>
              <a:rPr lang="zh-TW" altLang="zh-TW" sz="1400" dirty="0">
                <a:ea typeface="標楷體" pitchFamily="65" charset="-120"/>
              </a:rPr>
              <a:t>，協助做好資訊揭露、輔導強化公司</a:t>
            </a:r>
            <a:r>
              <a:rPr lang="zh-TW" altLang="zh-TW" sz="1400" dirty="0" smtClean="0">
                <a:ea typeface="標楷體" pitchFamily="65" charset="-120"/>
              </a:rPr>
              <a:t>治理</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a:ea typeface="標楷體" pitchFamily="65" charset="-120"/>
            </a:endParaRPr>
          </a:p>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大眾投資更穩當</a:t>
            </a:r>
            <a:endParaRPr lang="en-US" altLang="zh-TW" sz="1400" b="1" u="sng" dirty="0" smtClean="0">
              <a:ea typeface="標楷體" pitchFamily="65" charset="-120"/>
            </a:endParaRPr>
          </a:p>
          <a:p>
            <a:pPr marL="180975" indent="-180975">
              <a:lnSpc>
                <a:spcPct val="150000"/>
              </a:lnSpc>
              <a:defRPr/>
            </a:pPr>
            <a:r>
              <a:rPr lang="en-US" altLang="zh-TW" sz="1400" dirty="0" smtClean="0">
                <a:ea typeface="標楷體" pitchFamily="65" charset="-120"/>
              </a:rPr>
              <a:t>1.</a:t>
            </a:r>
            <a:r>
              <a:rPr lang="zh-TW" altLang="en-US" sz="1400" dirty="0" smtClean="0">
                <a:ea typeface="標楷體" pitchFamily="65" charset="-120"/>
              </a:rPr>
              <a:t>  </a:t>
            </a:r>
            <a:r>
              <a:rPr lang="zh-TW" altLang="zh-TW" sz="1400" dirty="0" smtClean="0">
                <a:ea typeface="標楷體" pitchFamily="65" charset="-120"/>
              </a:rPr>
              <a:t>做好</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櫃企業監理與市場監視，完善上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櫃市場交易制度，提供投資人安全、公平、有效率的交易市場，增進投資人的信賴和</a:t>
            </a:r>
            <a:r>
              <a:rPr lang="zh-TW" altLang="zh-TW" sz="1400" dirty="0" smtClean="0">
                <a:ea typeface="標楷體" pitchFamily="65" charset="-120"/>
              </a:rPr>
              <a:t>參與</a:t>
            </a:r>
            <a:r>
              <a:rPr lang="zh-TW" altLang="en-US" sz="1400" dirty="0" smtClean="0">
                <a:ea typeface="標楷體" pitchFamily="65" charset="-120"/>
              </a:rPr>
              <a:t>。</a:t>
            </a:r>
            <a:endParaRPr lang="en-US" altLang="zh-TW" sz="1400" dirty="0" smtClean="0">
              <a:ea typeface="標楷體" pitchFamily="65" charset="-120"/>
            </a:endParaRPr>
          </a:p>
          <a:p>
            <a:pPr marL="180975" indent="-180975">
              <a:lnSpc>
                <a:spcPct val="150000"/>
              </a:lnSpc>
              <a:defRPr/>
            </a:pPr>
            <a:r>
              <a:rPr lang="en-US" altLang="zh-TW" sz="1400" dirty="0" smtClean="0">
                <a:ea typeface="標楷體" pitchFamily="65" charset="-120"/>
              </a:rPr>
              <a:t>2.</a:t>
            </a:r>
            <a:r>
              <a:rPr lang="zh-TW" altLang="en-US" sz="1400" dirty="0" smtClean="0">
                <a:ea typeface="標楷體" pitchFamily="65" charset="-120"/>
              </a:rPr>
              <a:t>  </a:t>
            </a:r>
            <a:r>
              <a:rPr lang="zh-TW" altLang="zh-TW" sz="1400" dirty="0" smtClean="0">
                <a:ea typeface="標楷體" pitchFamily="65" charset="-120"/>
              </a:rPr>
              <a:t>在</a:t>
            </a:r>
            <a:r>
              <a:rPr lang="zh-TW" altLang="zh-TW" sz="1400" dirty="0">
                <a:ea typeface="標楷體" pitchFamily="65" charset="-120"/>
              </a:rPr>
              <a:t>現有上櫃商品外，將積極開發多樣化的</a:t>
            </a:r>
            <a:r>
              <a:rPr lang="en-US" altLang="zh-TW" sz="1400" dirty="0">
                <a:ea typeface="標楷體" pitchFamily="65" charset="-120"/>
              </a:rPr>
              <a:t>ETF</a:t>
            </a:r>
            <a:r>
              <a:rPr lang="zh-TW" altLang="zh-TW" sz="1400" dirty="0">
                <a:ea typeface="標楷體" pitchFamily="65" charset="-120"/>
              </a:rPr>
              <a:t>商品，並評估推動</a:t>
            </a:r>
            <a:r>
              <a:rPr lang="en-US" altLang="zh-TW" sz="1400" dirty="0">
                <a:ea typeface="標楷體" pitchFamily="65" charset="-120"/>
              </a:rPr>
              <a:t>RMB</a:t>
            </a:r>
            <a:r>
              <a:rPr lang="zh-TW" altLang="zh-TW" sz="1400" dirty="0">
                <a:ea typeface="標楷體" pitchFamily="65" charset="-120"/>
              </a:rPr>
              <a:t>計價債券上櫃，提供投資人更多元的投資商品與</a:t>
            </a:r>
            <a:r>
              <a:rPr lang="zh-TW" altLang="zh-TW" sz="1400" dirty="0" smtClean="0">
                <a:ea typeface="標楷體" pitchFamily="65" charset="-120"/>
              </a:rPr>
              <a:t>服務</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smtClean="0">
              <a:latin typeface="標楷體" pitchFamily="65" charset="-120"/>
              <a:ea typeface="標楷體" pitchFamily="65" charset="-120"/>
            </a:endParaRPr>
          </a:p>
        </p:txBody>
      </p:sp>
      <p:sp>
        <p:nvSpPr>
          <p:cNvPr id="156676" name="投影片編號版面配置區 3"/>
          <p:cNvSpPr>
            <a:spLocks noGrp="1"/>
          </p:cNvSpPr>
          <p:nvPr>
            <p:ph type="sldNum" sz="quarter" idx="5"/>
          </p:nvPr>
        </p:nvSpPr>
        <p:spPr>
          <a:noFill/>
        </p:spPr>
        <p:txBody>
          <a:bodyPr/>
          <a:lstStyle/>
          <a:p>
            <a:fld id="{040ACBD7-251E-4867-9935-2E64908CA7B9}" type="slidenum">
              <a:rPr lang="zh-TW" altLang="en-US" smtClean="0"/>
              <a:pPr/>
              <a:t>52</a:t>
            </a:fld>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企業籌資更便捷</a:t>
            </a:r>
            <a:endParaRPr lang="en-US" altLang="zh-TW" sz="1400" b="1" u="sng" dirty="0" smtClean="0">
              <a:ea typeface="標楷體" pitchFamily="65" charset="-120"/>
            </a:endParaRPr>
          </a:p>
          <a:p>
            <a:pPr>
              <a:lnSpc>
                <a:spcPct val="150000"/>
              </a:lnSpc>
              <a:defRPr/>
            </a:pPr>
            <a:r>
              <a:rPr lang="zh-TW" altLang="en-US" sz="1400" dirty="0" smtClean="0">
                <a:ea typeface="標楷體" pitchFamily="65" charset="-120"/>
              </a:rPr>
              <a:t>櫃買中心將</a:t>
            </a:r>
            <a:r>
              <a:rPr lang="zh-TW" altLang="zh-TW" sz="1400" dirty="0" smtClean="0">
                <a:ea typeface="標楷體" pitchFamily="65" charset="-120"/>
              </a:rPr>
              <a:t>持續檢討</a:t>
            </a:r>
            <a:r>
              <a:rPr lang="zh-TW" altLang="en-US" sz="1400" dirty="0" smtClean="0">
                <a:ea typeface="標楷體" pitchFamily="65" charset="-120"/>
              </a:rPr>
              <a:t>精進</a:t>
            </a:r>
            <a:r>
              <a:rPr lang="zh-TW" altLang="zh-TW" sz="1400" dirty="0" smtClean="0">
                <a:ea typeface="標楷體" pitchFamily="65" charset="-120"/>
              </a:rPr>
              <a:t>發行</a:t>
            </a:r>
            <a:r>
              <a:rPr lang="zh-TW" altLang="zh-TW" sz="1400" dirty="0">
                <a:ea typeface="標楷體" pitchFamily="65" charset="-120"/>
              </a:rPr>
              <a:t>面</a:t>
            </a:r>
            <a:r>
              <a:rPr lang="zh-TW" altLang="zh-TW" sz="1400" dirty="0" smtClean="0">
                <a:ea typeface="標楷體" pitchFamily="65" charset="-120"/>
              </a:rPr>
              <a:t>制度</a:t>
            </a:r>
            <a:r>
              <a:rPr lang="zh-TW" altLang="en-US" sz="1400" dirty="0" smtClean="0">
                <a:ea typeface="標楷體" pitchFamily="65" charset="-120"/>
              </a:rPr>
              <a:t>，</a:t>
            </a:r>
            <a:r>
              <a:rPr lang="zh-TW" altLang="zh-TW" sz="1400" dirty="0" smtClean="0">
                <a:ea typeface="標楷體" pitchFamily="65" charset="-120"/>
              </a:rPr>
              <a:t>推動</a:t>
            </a:r>
            <a:r>
              <a:rPr lang="zh-TW" altLang="zh-TW" sz="1400" dirty="0">
                <a:ea typeface="標楷體" pitchFamily="65" charset="-120"/>
              </a:rPr>
              <a:t>海內、外優質企業及特色產業公司</a:t>
            </a:r>
            <a:r>
              <a:rPr lang="zh-TW" altLang="zh-TW" sz="1400" dirty="0" smtClean="0">
                <a:ea typeface="標楷體" pitchFamily="65" charset="-120"/>
              </a:rPr>
              <a:t>掛牌</a:t>
            </a:r>
            <a:r>
              <a:rPr lang="zh-TW" altLang="en-US" sz="1400" dirty="0" smtClean="0">
                <a:ea typeface="標楷體" pitchFamily="65" charset="-120"/>
              </a:rPr>
              <a:t>，並</a:t>
            </a:r>
            <a:r>
              <a:rPr lang="zh-TW" altLang="zh-TW" sz="1400" dirty="0" smtClean="0">
                <a:ea typeface="標楷體" pitchFamily="65" charset="-120"/>
              </a:rPr>
              <a:t>強化</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櫃企業的</a:t>
            </a:r>
            <a:r>
              <a:rPr lang="zh-TW" altLang="zh-TW" sz="1400" dirty="0" smtClean="0">
                <a:ea typeface="標楷體" pitchFamily="65" charset="-120"/>
              </a:rPr>
              <a:t>服務</a:t>
            </a:r>
            <a:r>
              <a:rPr lang="zh-TW" altLang="en-US" sz="1400" dirty="0" smtClean="0">
                <a:ea typeface="標楷體" pitchFamily="65" charset="-120"/>
              </a:rPr>
              <a:t> </a:t>
            </a:r>
            <a:r>
              <a:rPr lang="en-US" altLang="zh-TW" sz="1400" dirty="0" smtClean="0">
                <a:ea typeface="標楷體" pitchFamily="65" charset="-120"/>
              </a:rPr>
              <a:t>(</a:t>
            </a:r>
            <a:r>
              <a:rPr lang="zh-TW" altLang="en-US" sz="1400" dirty="0" smtClean="0">
                <a:ea typeface="標楷體" pitchFamily="65" charset="-120"/>
              </a:rPr>
              <a:t>例如</a:t>
            </a:r>
            <a:r>
              <a:rPr lang="zh-TW" altLang="en-US" sz="1400" dirty="0" smtClean="0">
                <a:latin typeface="標楷體"/>
                <a:ea typeface="標楷體"/>
              </a:rPr>
              <a:t>：</a:t>
            </a:r>
            <a:r>
              <a:rPr lang="zh-TW" altLang="zh-TW" sz="1400" dirty="0" smtClean="0">
                <a:ea typeface="標楷體" pitchFamily="65" charset="-120"/>
              </a:rPr>
              <a:t>提供</a:t>
            </a:r>
            <a:r>
              <a:rPr lang="zh-TW" altLang="zh-TW" sz="1400" dirty="0">
                <a:ea typeface="標楷體" pitchFamily="65" charset="-120"/>
              </a:rPr>
              <a:t>產業價值鏈資訊、募資訊息平台、</a:t>
            </a:r>
            <a:r>
              <a:rPr lang="zh-TW" altLang="zh-TW" sz="1400" dirty="0" smtClean="0">
                <a:ea typeface="標楷體" pitchFamily="65" charset="-120"/>
              </a:rPr>
              <a:t>辦理</a:t>
            </a:r>
            <a:r>
              <a:rPr lang="zh-TW" altLang="en-US" sz="1400" dirty="0" smtClean="0">
                <a:ea typeface="標楷體" pitchFamily="65" charset="-120"/>
              </a:rPr>
              <a:t>法</a:t>
            </a:r>
            <a:r>
              <a:rPr lang="zh-TW" altLang="zh-TW" sz="1400" dirty="0" smtClean="0">
                <a:ea typeface="標楷體" pitchFamily="65" charset="-120"/>
              </a:rPr>
              <a:t>說</a:t>
            </a:r>
            <a:r>
              <a:rPr lang="zh-TW" altLang="zh-TW" sz="1400" dirty="0">
                <a:ea typeface="標楷體" pitchFamily="65" charset="-120"/>
              </a:rPr>
              <a:t>會或</a:t>
            </a:r>
            <a:r>
              <a:rPr lang="zh-TW" altLang="zh-TW" sz="1400" dirty="0" smtClean="0">
                <a:ea typeface="標楷體" pitchFamily="65" charset="-120"/>
              </a:rPr>
              <a:t>海外</a:t>
            </a:r>
            <a:r>
              <a:rPr lang="zh-TW" altLang="en-US" sz="1400" dirty="0" smtClean="0">
                <a:ea typeface="標楷體" pitchFamily="65" charset="-120"/>
              </a:rPr>
              <a:t> </a:t>
            </a:r>
            <a:r>
              <a:rPr lang="en-US" altLang="zh-TW" sz="1400" dirty="0" smtClean="0">
                <a:ea typeface="標楷體" pitchFamily="65" charset="-120"/>
              </a:rPr>
              <a:t>Roadshow</a:t>
            </a:r>
            <a:r>
              <a:rPr lang="en-US" altLang="zh-TW" sz="1400" dirty="0">
                <a:ea typeface="標楷體" pitchFamily="65" charset="-120"/>
              </a:rPr>
              <a:t>)</a:t>
            </a:r>
            <a:r>
              <a:rPr lang="zh-TW" altLang="zh-TW" sz="1400" dirty="0">
                <a:ea typeface="標楷體" pitchFamily="65" charset="-120"/>
              </a:rPr>
              <a:t>，協助做好資訊揭露、輔導強化公司</a:t>
            </a:r>
            <a:r>
              <a:rPr lang="zh-TW" altLang="zh-TW" sz="1400" dirty="0" smtClean="0">
                <a:ea typeface="標楷體" pitchFamily="65" charset="-120"/>
              </a:rPr>
              <a:t>治理</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a:ea typeface="標楷體" pitchFamily="65" charset="-120"/>
            </a:endParaRPr>
          </a:p>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大眾投資更穩當</a:t>
            </a:r>
            <a:endParaRPr lang="en-US" altLang="zh-TW" sz="1400" b="1" u="sng" dirty="0" smtClean="0">
              <a:ea typeface="標楷體" pitchFamily="65" charset="-120"/>
            </a:endParaRPr>
          </a:p>
          <a:p>
            <a:pPr marL="180975" indent="-180975">
              <a:lnSpc>
                <a:spcPct val="150000"/>
              </a:lnSpc>
              <a:defRPr/>
            </a:pPr>
            <a:r>
              <a:rPr lang="en-US" altLang="zh-TW" sz="1400" dirty="0" smtClean="0">
                <a:ea typeface="標楷體" pitchFamily="65" charset="-120"/>
              </a:rPr>
              <a:t>1.</a:t>
            </a:r>
            <a:r>
              <a:rPr lang="zh-TW" altLang="en-US" sz="1400" dirty="0" smtClean="0">
                <a:ea typeface="標楷體" pitchFamily="65" charset="-120"/>
              </a:rPr>
              <a:t>  </a:t>
            </a:r>
            <a:r>
              <a:rPr lang="zh-TW" altLang="zh-TW" sz="1400" dirty="0" smtClean="0">
                <a:ea typeface="標楷體" pitchFamily="65" charset="-120"/>
              </a:rPr>
              <a:t>做好</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櫃企業監理與市場監視，完善上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櫃市場交易制度，提供投資人安全、公平、有效率的交易市場，增進投資人的信賴和</a:t>
            </a:r>
            <a:r>
              <a:rPr lang="zh-TW" altLang="zh-TW" sz="1400" dirty="0" smtClean="0">
                <a:ea typeface="標楷體" pitchFamily="65" charset="-120"/>
              </a:rPr>
              <a:t>參與</a:t>
            </a:r>
            <a:r>
              <a:rPr lang="zh-TW" altLang="en-US" sz="1400" dirty="0" smtClean="0">
                <a:ea typeface="標楷體" pitchFamily="65" charset="-120"/>
              </a:rPr>
              <a:t>。</a:t>
            </a:r>
            <a:endParaRPr lang="en-US" altLang="zh-TW" sz="1400" dirty="0" smtClean="0">
              <a:ea typeface="標楷體" pitchFamily="65" charset="-120"/>
            </a:endParaRPr>
          </a:p>
          <a:p>
            <a:pPr marL="180975" indent="-180975">
              <a:lnSpc>
                <a:spcPct val="150000"/>
              </a:lnSpc>
              <a:defRPr/>
            </a:pPr>
            <a:r>
              <a:rPr lang="en-US" altLang="zh-TW" sz="1400" dirty="0" smtClean="0">
                <a:ea typeface="標楷體" pitchFamily="65" charset="-120"/>
              </a:rPr>
              <a:t>2.</a:t>
            </a:r>
            <a:r>
              <a:rPr lang="zh-TW" altLang="en-US" sz="1400" dirty="0" smtClean="0">
                <a:ea typeface="標楷體" pitchFamily="65" charset="-120"/>
              </a:rPr>
              <a:t>  </a:t>
            </a:r>
            <a:r>
              <a:rPr lang="zh-TW" altLang="zh-TW" sz="1400" dirty="0" smtClean="0">
                <a:ea typeface="標楷體" pitchFamily="65" charset="-120"/>
              </a:rPr>
              <a:t>在</a:t>
            </a:r>
            <a:r>
              <a:rPr lang="zh-TW" altLang="zh-TW" sz="1400" dirty="0">
                <a:ea typeface="標楷體" pitchFamily="65" charset="-120"/>
              </a:rPr>
              <a:t>現有上櫃商品外，將積極開發多樣化的</a:t>
            </a:r>
            <a:r>
              <a:rPr lang="en-US" altLang="zh-TW" sz="1400" dirty="0">
                <a:ea typeface="標楷體" pitchFamily="65" charset="-120"/>
              </a:rPr>
              <a:t>ETF</a:t>
            </a:r>
            <a:r>
              <a:rPr lang="zh-TW" altLang="zh-TW" sz="1400" dirty="0">
                <a:ea typeface="標楷體" pitchFamily="65" charset="-120"/>
              </a:rPr>
              <a:t>商品，並評估推動</a:t>
            </a:r>
            <a:r>
              <a:rPr lang="en-US" altLang="zh-TW" sz="1400" dirty="0">
                <a:ea typeface="標楷體" pitchFamily="65" charset="-120"/>
              </a:rPr>
              <a:t>RMB</a:t>
            </a:r>
            <a:r>
              <a:rPr lang="zh-TW" altLang="zh-TW" sz="1400" dirty="0">
                <a:ea typeface="標楷體" pitchFamily="65" charset="-120"/>
              </a:rPr>
              <a:t>計價債券上櫃，提供投資人更多元的投資商品與</a:t>
            </a:r>
            <a:r>
              <a:rPr lang="zh-TW" altLang="zh-TW" sz="1400" dirty="0" smtClean="0">
                <a:ea typeface="標楷體" pitchFamily="65" charset="-120"/>
              </a:rPr>
              <a:t>服務</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smtClean="0">
              <a:latin typeface="標楷體" pitchFamily="65" charset="-120"/>
              <a:ea typeface="標楷體" pitchFamily="65" charset="-120"/>
            </a:endParaRPr>
          </a:p>
        </p:txBody>
      </p:sp>
      <p:sp>
        <p:nvSpPr>
          <p:cNvPr id="157700" name="投影片編號版面配置區 3"/>
          <p:cNvSpPr>
            <a:spLocks noGrp="1"/>
          </p:cNvSpPr>
          <p:nvPr>
            <p:ph type="sldNum" sz="quarter" idx="5"/>
          </p:nvPr>
        </p:nvSpPr>
        <p:spPr>
          <a:noFill/>
        </p:spPr>
        <p:txBody>
          <a:bodyPr/>
          <a:lstStyle/>
          <a:p>
            <a:fld id="{9ECE4602-E665-44AE-9EEB-487139CBD639}" type="slidenum">
              <a:rPr lang="zh-TW" altLang="en-US" smtClean="0"/>
              <a:pPr/>
              <a:t>54</a:t>
            </a:fld>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企業籌資更便捷</a:t>
            </a:r>
            <a:endParaRPr lang="en-US" altLang="zh-TW" sz="1400" b="1" u="sng" dirty="0" smtClean="0">
              <a:ea typeface="標楷體" pitchFamily="65" charset="-120"/>
            </a:endParaRPr>
          </a:p>
          <a:p>
            <a:pPr>
              <a:lnSpc>
                <a:spcPct val="150000"/>
              </a:lnSpc>
              <a:defRPr/>
            </a:pPr>
            <a:r>
              <a:rPr lang="zh-TW" altLang="en-US" sz="1400" dirty="0" smtClean="0">
                <a:ea typeface="標楷體" pitchFamily="65" charset="-120"/>
              </a:rPr>
              <a:t>櫃買中心將</a:t>
            </a:r>
            <a:r>
              <a:rPr lang="zh-TW" altLang="zh-TW" sz="1400" dirty="0" smtClean="0">
                <a:ea typeface="標楷體" pitchFamily="65" charset="-120"/>
              </a:rPr>
              <a:t>持續檢討</a:t>
            </a:r>
            <a:r>
              <a:rPr lang="zh-TW" altLang="en-US" sz="1400" dirty="0" smtClean="0">
                <a:ea typeface="標楷體" pitchFamily="65" charset="-120"/>
              </a:rPr>
              <a:t>精進</a:t>
            </a:r>
            <a:r>
              <a:rPr lang="zh-TW" altLang="zh-TW" sz="1400" dirty="0" smtClean="0">
                <a:ea typeface="標楷體" pitchFamily="65" charset="-120"/>
              </a:rPr>
              <a:t>發行</a:t>
            </a:r>
            <a:r>
              <a:rPr lang="zh-TW" altLang="zh-TW" sz="1400" dirty="0">
                <a:ea typeface="標楷體" pitchFamily="65" charset="-120"/>
              </a:rPr>
              <a:t>面</a:t>
            </a:r>
            <a:r>
              <a:rPr lang="zh-TW" altLang="zh-TW" sz="1400" dirty="0" smtClean="0">
                <a:ea typeface="標楷體" pitchFamily="65" charset="-120"/>
              </a:rPr>
              <a:t>制度</a:t>
            </a:r>
            <a:r>
              <a:rPr lang="zh-TW" altLang="en-US" sz="1400" dirty="0" smtClean="0">
                <a:ea typeface="標楷體" pitchFamily="65" charset="-120"/>
              </a:rPr>
              <a:t>，</a:t>
            </a:r>
            <a:r>
              <a:rPr lang="zh-TW" altLang="zh-TW" sz="1400" dirty="0" smtClean="0">
                <a:ea typeface="標楷體" pitchFamily="65" charset="-120"/>
              </a:rPr>
              <a:t>推動</a:t>
            </a:r>
            <a:r>
              <a:rPr lang="zh-TW" altLang="zh-TW" sz="1400" dirty="0">
                <a:ea typeface="標楷體" pitchFamily="65" charset="-120"/>
              </a:rPr>
              <a:t>海內、外優質企業及特色產業公司</a:t>
            </a:r>
            <a:r>
              <a:rPr lang="zh-TW" altLang="zh-TW" sz="1400" dirty="0" smtClean="0">
                <a:ea typeface="標楷體" pitchFamily="65" charset="-120"/>
              </a:rPr>
              <a:t>掛牌</a:t>
            </a:r>
            <a:r>
              <a:rPr lang="zh-TW" altLang="en-US" sz="1400" dirty="0" smtClean="0">
                <a:ea typeface="標楷體" pitchFamily="65" charset="-120"/>
              </a:rPr>
              <a:t>，並</a:t>
            </a:r>
            <a:r>
              <a:rPr lang="zh-TW" altLang="zh-TW" sz="1400" dirty="0" smtClean="0">
                <a:ea typeface="標楷體" pitchFamily="65" charset="-120"/>
              </a:rPr>
              <a:t>強化</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櫃企業的</a:t>
            </a:r>
            <a:r>
              <a:rPr lang="zh-TW" altLang="zh-TW" sz="1400" dirty="0" smtClean="0">
                <a:ea typeface="標楷體" pitchFamily="65" charset="-120"/>
              </a:rPr>
              <a:t>服務</a:t>
            </a:r>
            <a:r>
              <a:rPr lang="zh-TW" altLang="en-US" sz="1400" dirty="0" smtClean="0">
                <a:ea typeface="標楷體" pitchFamily="65" charset="-120"/>
              </a:rPr>
              <a:t> </a:t>
            </a:r>
            <a:r>
              <a:rPr lang="en-US" altLang="zh-TW" sz="1400" dirty="0" smtClean="0">
                <a:ea typeface="標楷體" pitchFamily="65" charset="-120"/>
              </a:rPr>
              <a:t>(</a:t>
            </a:r>
            <a:r>
              <a:rPr lang="zh-TW" altLang="en-US" sz="1400" dirty="0" smtClean="0">
                <a:ea typeface="標楷體" pitchFamily="65" charset="-120"/>
              </a:rPr>
              <a:t>例如</a:t>
            </a:r>
            <a:r>
              <a:rPr lang="zh-TW" altLang="en-US" sz="1400" dirty="0" smtClean="0">
                <a:latin typeface="標楷體"/>
                <a:ea typeface="標楷體"/>
              </a:rPr>
              <a:t>：</a:t>
            </a:r>
            <a:r>
              <a:rPr lang="zh-TW" altLang="zh-TW" sz="1400" dirty="0" smtClean="0">
                <a:ea typeface="標楷體" pitchFamily="65" charset="-120"/>
              </a:rPr>
              <a:t>提供</a:t>
            </a:r>
            <a:r>
              <a:rPr lang="zh-TW" altLang="zh-TW" sz="1400" dirty="0">
                <a:ea typeface="標楷體" pitchFamily="65" charset="-120"/>
              </a:rPr>
              <a:t>產業價值鏈資訊、募資訊息平台、</a:t>
            </a:r>
            <a:r>
              <a:rPr lang="zh-TW" altLang="zh-TW" sz="1400" dirty="0" smtClean="0">
                <a:ea typeface="標楷體" pitchFamily="65" charset="-120"/>
              </a:rPr>
              <a:t>辦理</a:t>
            </a:r>
            <a:r>
              <a:rPr lang="zh-TW" altLang="en-US" sz="1400" dirty="0" smtClean="0">
                <a:ea typeface="標楷體" pitchFamily="65" charset="-120"/>
              </a:rPr>
              <a:t>法</a:t>
            </a:r>
            <a:r>
              <a:rPr lang="zh-TW" altLang="zh-TW" sz="1400" dirty="0" smtClean="0">
                <a:ea typeface="標楷體" pitchFamily="65" charset="-120"/>
              </a:rPr>
              <a:t>說</a:t>
            </a:r>
            <a:r>
              <a:rPr lang="zh-TW" altLang="zh-TW" sz="1400" dirty="0">
                <a:ea typeface="標楷體" pitchFamily="65" charset="-120"/>
              </a:rPr>
              <a:t>會或</a:t>
            </a:r>
            <a:r>
              <a:rPr lang="zh-TW" altLang="zh-TW" sz="1400" dirty="0" smtClean="0">
                <a:ea typeface="標楷體" pitchFamily="65" charset="-120"/>
              </a:rPr>
              <a:t>海外</a:t>
            </a:r>
            <a:r>
              <a:rPr lang="zh-TW" altLang="en-US" sz="1400" dirty="0" smtClean="0">
                <a:ea typeface="標楷體" pitchFamily="65" charset="-120"/>
              </a:rPr>
              <a:t> </a:t>
            </a:r>
            <a:r>
              <a:rPr lang="en-US" altLang="zh-TW" sz="1400" dirty="0" smtClean="0">
                <a:ea typeface="標楷體" pitchFamily="65" charset="-120"/>
              </a:rPr>
              <a:t>Roadshow</a:t>
            </a:r>
            <a:r>
              <a:rPr lang="en-US" altLang="zh-TW" sz="1400" dirty="0">
                <a:ea typeface="標楷體" pitchFamily="65" charset="-120"/>
              </a:rPr>
              <a:t>)</a:t>
            </a:r>
            <a:r>
              <a:rPr lang="zh-TW" altLang="zh-TW" sz="1400" dirty="0">
                <a:ea typeface="標楷體" pitchFamily="65" charset="-120"/>
              </a:rPr>
              <a:t>，協助做好資訊揭露、輔導強化公司</a:t>
            </a:r>
            <a:r>
              <a:rPr lang="zh-TW" altLang="zh-TW" sz="1400" dirty="0" smtClean="0">
                <a:ea typeface="標楷體" pitchFamily="65" charset="-120"/>
              </a:rPr>
              <a:t>治理</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a:ea typeface="標楷體" pitchFamily="65" charset="-120"/>
            </a:endParaRPr>
          </a:p>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大眾投資更穩當</a:t>
            </a:r>
            <a:endParaRPr lang="en-US" altLang="zh-TW" sz="1400" b="1" u="sng" dirty="0" smtClean="0">
              <a:ea typeface="標楷體" pitchFamily="65" charset="-120"/>
            </a:endParaRPr>
          </a:p>
          <a:p>
            <a:pPr marL="180975" indent="-180975">
              <a:lnSpc>
                <a:spcPct val="150000"/>
              </a:lnSpc>
              <a:defRPr/>
            </a:pPr>
            <a:r>
              <a:rPr lang="en-US" altLang="zh-TW" sz="1400" dirty="0" smtClean="0">
                <a:ea typeface="標楷體" pitchFamily="65" charset="-120"/>
              </a:rPr>
              <a:t>1.</a:t>
            </a:r>
            <a:r>
              <a:rPr lang="zh-TW" altLang="en-US" sz="1400" dirty="0" smtClean="0">
                <a:ea typeface="標楷體" pitchFamily="65" charset="-120"/>
              </a:rPr>
              <a:t>  </a:t>
            </a:r>
            <a:r>
              <a:rPr lang="zh-TW" altLang="zh-TW" sz="1400" dirty="0" smtClean="0">
                <a:ea typeface="標楷體" pitchFamily="65" charset="-120"/>
              </a:rPr>
              <a:t>做好</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櫃企業監理與市場監視，完善上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櫃市場交易制度，提供投資人安全、公平、有效率的交易市場，增進投資人的信賴和</a:t>
            </a:r>
            <a:r>
              <a:rPr lang="zh-TW" altLang="zh-TW" sz="1400" dirty="0" smtClean="0">
                <a:ea typeface="標楷體" pitchFamily="65" charset="-120"/>
              </a:rPr>
              <a:t>參與</a:t>
            </a:r>
            <a:r>
              <a:rPr lang="zh-TW" altLang="en-US" sz="1400" dirty="0" smtClean="0">
                <a:ea typeface="標楷體" pitchFamily="65" charset="-120"/>
              </a:rPr>
              <a:t>。</a:t>
            </a:r>
            <a:endParaRPr lang="en-US" altLang="zh-TW" sz="1400" dirty="0" smtClean="0">
              <a:ea typeface="標楷體" pitchFamily="65" charset="-120"/>
            </a:endParaRPr>
          </a:p>
          <a:p>
            <a:pPr marL="180975" indent="-180975">
              <a:lnSpc>
                <a:spcPct val="150000"/>
              </a:lnSpc>
              <a:defRPr/>
            </a:pPr>
            <a:r>
              <a:rPr lang="en-US" altLang="zh-TW" sz="1400" dirty="0" smtClean="0">
                <a:ea typeface="標楷體" pitchFamily="65" charset="-120"/>
              </a:rPr>
              <a:t>2.</a:t>
            </a:r>
            <a:r>
              <a:rPr lang="zh-TW" altLang="en-US" sz="1400" dirty="0" smtClean="0">
                <a:ea typeface="標楷體" pitchFamily="65" charset="-120"/>
              </a:rPr>
              <a:t>  </a:t>
            </a:r>
            <a:r>
              <a:rPr lang="zh-TW" altLang="zh-TW" sz="1400" dirty="0" smtClean="0">
                <a:ea typeface="標楷體" pitchFamily="65" charset="-120"/>
              </a:rPr>
              <a:t>在</a:t>
            </a:r>
            <a:r>
              <a:rPr lang="zh-TW" altLang="zh-TW" sz="1400" dirty="0">
                <a:ea typeface="標楷體" pitchFamily="65" charset="-120"/>
              </a:rPr>
              <a:t>現有上櫃商品外，將積極開發多樣化的</a:t>
            </a:r>
            <a:r>
              <a:rPr lang="en-US" altLang="zh-TW" sz="1400" dirty="0">
                <a:ea typeface="標楷體" pitchFamily="65" charset="-120"/>
              </a:rPr>
              <a:t>ETF</a:t>
            </a:r>
            <a:r>
              <a:rPr lang="zh-TW" altLang="zh-TW" sz="1400" dirty="0">
                <a:ea typeface="標楷體" pitchFamily="65" charset="-120"/>
              </a:rPr>
              <a:t>商品，並評估推動</a:t>
            </a:r>
            <a:r>
              <a:rPr lang="en-US" altLang="zh-TW" sz="1400" dirty="0">
                <a:ea typeface="標楷體" pitchFamily="65" charset="-120"/>
              </a:rPr>
              <a:t>RMB</a:t>
            </a:r>
            <a:r>
              <a:rPr lang="zh-TW" altLang="zh-TW" sz="1400" dirty="0">
                <a:ea typeface="標楷體" pitchFamily="65" charset="-120"/>
              </a:rPr>
              <a:t>計價債券上櫃，提供投資人更多元的投資商品與</a:t>
            </a:r>
            <a:r>
              <a:rPr lang="zh-TW" altLang="zh-TW" sz="1400" dirty="0" smtClean="0">
                <a:ea typeface="標楷體" pitchFamily="65" charset="-120"/>
              </a:rPr>
              <a:t>服務</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smtClean="0">
              <a:latin typeface="標楷體" pitchFamily="65" charset="-120"/>
              <a:ea typeface="標楷體" pitchFamily="65" charset="-120"/>
            </a:endParaRPr>
          </a:p>
        </p:txBody>
      </p:sp>
      <p:sp>
        <p:nvSpPr>
          <p:cNvPr id="158724" name="投影片編號版面配置區 3"/>
          <p:cNvSpPr>
            <a:spLocks noGrp="1"/>
          </p:cNvSpPr>
          <p:nvPr>
            <p:ph type="sldNum" sz="quarter" idx="5"/>
          </p:nvPr>
        </p:nvSpPr>
        <p:spPr>
          <a:noFill/>
        </p:spPr>
        <p:txBody>
          <a:bodyPr/>
          <a:lstStyle/>
          <a:p>
            <a:fld id="{6979F458-3BF8-4064-8919-EE2BDF0E4BBB}" type="slidenum">
              <a:rPr lang="zh-TW" altLang="en-US" smtClean="0"/>
              <a:pPr/>
              <a:t>55</a:t>
            </a:fld>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企業籌資更便捷</a:t>
            </a:r>
            <a:endParaRPr lang="en-US" altLang="zh-TW" sz="1400" b="1" u="sng" dirty="0" smtClean="0">
              <a:ea typeface="標楷體" pitchFamily="65" charset="-120"/>
            </a:endParaRPr>
          </a:p>
          <a:p>
            <a:pPr>
              <a:lnSpc>
                <a:spcPct val="150000"/>
              </a:lnSpc>
              <a:defRPr/>
            </a:pPr>
            <a:r>
              <a:rPr lang="zh-TW" altLang="en-US" sz="1400" dirty="0" smtClean="0">
                <a:ea typeface="標楷體" pitchFamily="65" charset="-120"/>
              </a:rPr>
              <a:t>櫃買中心將</a:t>
            </a:r>
            <a:r>
              <a:rPr lang="zh-TW" altLang="zh-TW" sz="1400" dirty="0" smtClean="0">
                <a:ea typeface="標楷體" pitchFamily="65" charset="-120"/>
              </a:rPr>
              <a:t>持續檢討</a:t>
            </a:r>
            <a:r>
              <a:rPr lang="zh-TW" altLang="en-US" sz="1400" dirty="0" smtClean="0">
                <a:ea typeface="標楷體" pitchFamily="65" charset="-120"/>
              </a:rPr>
              <a:t>精進</a:t>
            </a:r>
            <a:r>
              <a:rPr lang="zh-TW" altLang="zh-TW" sz="1400" dirty="0" smtClean="0">
                <a:ea typeface="標楷體" pitchFamily="65" charset="-120"/>
              </a:rPr>
              <a:t>發行</a:t>
            </a:r>
            <a:r>
              <a:rPr lang="zh-TW" altLang="zh-TW" sz="1400" dirty="0">
                <a:ea typeface="標楷體" pitchFamily="65" charset="-120"/>
              </a:rPr>
              <a:t>面</a:t>
            </a:r>
            <a:r>
              <a:rPr lang="zh-TW" altLang="zh-TW" sz="1400" dirty="0" smtClean="0">
                <a:ea typeface="標楷體" pitchFamily="65" charset="-120"/>
              </a:rPr>
              <a:t>制度</a:t>
            </a:r>
            <a:r>
              <a:rPr lang="zh-TW" altLang="en-US" sz="1400" dirty="0" smtClean="0">
                <a:ea typeface="標楷體" pitchFamily="65" charset="-120"/>
              </a:rPr>
              <a:t>，</a:t>
            </a:r>
            <a:r>
              <a:rPr lang="zh-TW" altLang="zh-TW" sz="1400" dirty="0" smtClean="0">
                <a:ea typeface="標楷體" pitchFamily="65" charset="-120"/>
              </a:rPr>
              <a:t>推動</a:t>
            </a:r>
            <a:r>
              <a:rPr lang="zh-TW" altLang="zh-TW" sz="1400" dirty="0">
                <a:ea typeface="標楷體" pitchFamily="65" charset="-120"/>
              </a:rPr>
              <a:t>海內、外優質企業及特色產業公司</a:t>
            </a:r>
            <a:r>
              <a:rPr lang="zh-TW" altLang="zh-TW" sz="1400" dirty="0" smtClean="0">
                <a:ea typeface="標楷體" pitchFamily="65" charset="-120"/>
              </a:rPr>
              <a:t>掛牌</a:t>
            </a:r>
            <a:r>
              <a:rPr lang="zh-TW" altLang="en-US" sz="1400" dirty="0" smtClean="0">
                <a:ea typeface="標楷體" pitchFamily="65" charset="-120"/>
              </a:rPr>
              <a:t>，並</a:t>
            </a:r>
            <a:r>
              <a:rPr lang="zh-TW" altLang="zh-TW" sz="1400" dirty="0" smtClean="0">
                <a:ea typeface="標楷體" pitchFamily="65" charset="-120"/>
              </a:rPr>
              <a:t>強化</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櫃企業的</a:t>
            </a:r>
            <a:r>
              <a:rPr lang="zh-TW" altLang="zh-TW" sz="1400" dirty="0" smtClean="0">
                <a:ea typeface="標楷體" pitchFamily="65" charset="-120"/>
              </a:rPr>
              <a:t>服務</a:t>
            </a:r>
            <a:r>
              <a:rPr lang="zh-TW" altLang="en-US" sz="1400" dirty="0" smtClean="0">
                <a:ea typeface="標楷體" pitchFamily="65" charset="-120"/>
              </a:rPr>
              <a:t> </a:t>
            </a:r>
            <a:r>
              <a:rPr lang="en-US" altLang="zh-TW" sz="1400" dirty="0" smtClean="0">
                <a:ea typeface="標楷體" pitchFamily="65" charset="-120"/>
              </a:rPr>
              <a:t>(</a:t>
            </a:r>
            <a:r>
              <a:rPr lang="zh-TW" altLang="en-US" sz="1400" dirty="0" smtClean="0">
                <a:ea typeface="標楷體" pitchFamily="65" charset="-120"/>
              </a:rPr>
              <a:t>例如</a:t>
            </a:r>
            <a:r>
              <a:rPr lang="zh-TW" altLang="en-US" sz="1400" dirty="0" smtClean="0">
                <a:latin typeface="標楷體"/>
                <a:ea typeface="標楷體"/>
              </a:rPr>
              <a:t>：</a:t>
            </a:r>
            <a:r>
              <a:rPr lang="zh-TW" altLang="zh-TW" sz="1400" dirty="0" smtClean="0">
                <a:ea typeface="標楷體" pitchFamily="65" charset="-120"/>
              </a:rPr>
              <a:t>提供</a:t>
            </a:r>
            <a:r>
              <a:rPr lang="zh-TW" altLang="zh-TW" sz="1400" dirty="0">
                <a:ea typeface="標楷體" pitchFamily="65" charset="-120"/>
              </a:rPr>
              <a:t>產業價值鏈資訊、募資訊息平台、</a:t>
            </a:r>
            <a:r>
              <a:rPr lang="zh-TW" altLang="zh-TW" sz="1400" dirty="0" smtClean="0">
                <a:ea typeface="標楷體" pitchFamily="65" charset="-120"/>
              </a:rPr>
              <a:t>辦理</a:t>
            </a:r>
            <a:r>
              <a:rPr lang="zh-TW" altLang="en-US" sz="1400" dirty="0" smtClean="0">
                <a:ea typeface="標楷體" pitchFamily="65" charset="-120"/>
              </a:rPr>
              <a:t>法</a:t>
            </a:r>
            <a:r>
              <a:rPr lang="zh-TW" altLang="zh-TW" sz="1400" dirty="0" smtClean="0">
                <a:ea typeface="標楷體" pitchFamily="65" charset="-120"/>
              </a:rPr>
              <a:t>說</a:t>
            </a:r>
            <a:r>
              <a:rPr lang="zh-TW" altLang="zh-TW" sz="1400" dirty="0">
                <a:ea typeface="標楷體" pitchFamily="65" charset="-120"/>
              </a:rPr>
              <a:t>會或</a:t>
            </a:r>
            <a:r>
              <a:rPr lang="zh-TW" altLang="zh-TW" sz="1400" dirty="0" smtClean="0">
                <a:ea typeface="標楷體" pitchFamily="65" charset="-120"/>
              </a:rPr>
              <a:t>海外</a:t>
            </a:r>
            <a:r>
              <a:rPr lang="zh-TW" altLang="en-US" sz="1400" dirty="0" smtClean="0">
                <a:ea typeface="標楷體" pitchFamily="65" charset="-120"/>
              </a:rPr>
              <a:t> </a:t>
            </a:r>
            <a:r>
              <a:rPr lang="en-US" altLang="zh-TW" sz="1400" dirty="0" smtClean="0">
                <a:ea typeface="標楷體" pitchFamily="65" charset="-120"/>
              </a:rPr>
              <a:t>Roadshow</a:t>
            </a:r>
            <a:r>
              <a:rPr lang="en-US" altLang="zh-TW" sz="1400" dirty="0">
                <a:ea typeface="標楷體" pitchFamily="65" charset="-120"/>
              </a:rPr>
              <a:t>)</a:t>
            </a:r>
            <a:r>
              <a:rPr lang="zh-TW" altLang="zh-TW" sz="1400" dirty="0">
                <a:ea typeface="標楷體" pitchFamily="65" charset="-120"/>
              </a:rPr>
              <a:t>，協助做好資訊揭露、輔導強化公司</a:t>
            </a:r>
            <a:r>
              <a:rPr lang="zh-TW" altLang="zh-TW" sz="1400" dirty="0" smtClean="0">
                <a:ea typeface="標楷體" pitchFamily="65" charset="-120"/>
              </a:rPr>
              <a:t>治理</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a:ea typeface="標楷體" pitchFamily="65" charset="-120"/>
            </a:endParaRPr>
          </a:p>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大眾投資更穩當</a:t>
            </a:r>
            <a:endParaRPr lang="en-US" altLang="zh-TW" sz="1400" b="1" u="sng" dirty="0" smtClean="0">
              <a:ea typeface="標楷體" pitchFamily="65" charset="-120"/>
            </a:endParaRPr>
          </a:p>
          <a:p>
            <a:pPr marL="180975" indent="-180975">
              <a:lnSpc>
                <a:spcPct val="150000"/>
              </a:lnSpc>
              <a:defRPr/>
            </a:pPr>
            <a:r>
              <a:rPr lang="en-US" altLang="zh-TW" sz="1400" dirty="0" smtClean="0">
                <a:ea typeface="標楷體" pitchFamily="65" charset="-120"/>
              </a:rPr>
              <a:t>1.</a:t>
            </a:r>
            <a:r>
              <a:rPr lang="zh-TW" altLang="en-US" sz="1400" dirty="0" smtClean="0">
                <a:ea typeface="標楷體" pitchFamily="65" charset="-120"/>
              </a:rPr>
              <a:t>  </a:t>
            </a:r>
            <a:r>
              <a:rPr lang="zh-TW" altLang="zh-TW" sz="1400" dirty="0" smtClean="0">
                <a:ea typeface="標楷體" pitchFamily="65" charset="-120"/>
              </a:rPr>
              <a:t>做好</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櫃企業監理與市場監視，完善上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櫃市場交易制度，提供投資人安全、公平、有效率的交易市場，增進投資人的信賴和</a:t>
            </a:r>
            <a:r>
              <a:rPr lang="zh-TW" altLang="zh-TW" sz="1400" dirty="0" smtClean="0">
                <a:ea typeface="標楷體" pitchFamily="65" charset="-120"/>
              </a:rPr>
              <a:t>參與</a:t>
            </a:r>
            <a:r>
              <a:rPr lang="zh-TW" altLang="en-US" sz="1400" dirty="0" smtClean="0">
                <a:ea typeface="標楷體" pitchFamily="65" charset="-120"/>
              </a:rPr>
              <a:t>。</a:t>
            </a:r>
            <a:endParaRPr lang="en-US" altLang="zh-TW" sz="1400" dirty="0" smtClean="0">
              <a:ea typeface="標楷體" pitchFamily="65" charset="-120"/>
            </a:endParaRPr>
          </a:p>
          <a:p>
            <a:pPr marL="180975" indent="-180975">
              <a:lnSpc>
                <a:spcPct val="150000"/>
              </a:lnSpc>
              <a:defRPr/>
            </a:pPr>
            <a:r>
              <a:rPr lang="en-US" altLang="zh-TW" sz="1400" dirty="0" smtClean="0">
                <a:ea typeface="標楷體" pitchFamily="65" charset="-120"/>
              </a:rPr>
              <a:t>2.</a:t>
            </a:r>
            <a:r>
              <a:rPr lang="zh-TW" altLang="en-US" sz="1400" dirty="0" smtClean="0">
                <a:ea typeface="標楷體" pitchFamily="65" charset="-120"/>
              </a:rPr>
              <a:t>  </a:t>
            </a:r>
            <a:r>
              <a:rPr lang="zh-TW" altLang="zh-TW" sz="1400" dirty="0" smtClean="0">
                <a:ea typeface="標楷體" pitchFamily="65" charset="-120"/>
              </a:rPr>
              <a:t>在</a:t>
            </a:r>
            <a:r>
              <a:rPr lang="zh-TW" altLang="zh-TW" sz="1400" dirty="0">
                <a:ea typeface="標楷體" pitchFamily="65" charset="-120"/>
              </a:rPr>
              <a:t>現有上櫃商品外，將積極開發多樣化的</a:t>
            </a:r>
            <a:r>
              <a:rPr lang="en-US" altLang="zh-TW" sz="1400" dirty="0">
                <a:ea typeface="標楷體" pitchFamily="65" charset="-120"/>
              </a:rPr>
              <a:t>ETF</a:t>
            </a:r>
            <a:r>
              <a:rPr lang="zh-TW" altLang="zh-TW" sz="1400" dirty="0">
                <a:ea typeface="標楷體" pitchFamily="65" charset="-120"/>
              </a:rPr>
              <a:t>商品，並評估推動</a:t>
            </a:r>
            <a:r>
              <a:rPr lang="en-US" altLang="zh-TW" sz="1400" dirty="0">
                <a:ea typeface="標楷體" pitchFamily="65" charset="-120"/>
              </a:rPr>
              <a:t>RMB</a:t>
            </a:r>
            <a:r>
              <a:rPr lang="zh-TW" altLang="zh-TW" sz="1400" dirty="0">
                <a:ea typeface="標楷體" pitchFamily="65" charset="-120"/>
              </a:rPr>
              <a:t>計價債券上櫃，提供投資人更多元的投資商品與</a:t>
            </a:r>
            <a:r>
              <a:rPr lang="zh-TW" altLang="zh-TW" sz="1400" dirty="0" smtClean="0">
                <a:ea typeface="標楷體" pitchFamily="65" charset="-120"/>
              </a:rPr>
              <a:t>服務</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smtClean="0">
              <a:latin typeface="標楷體" pitchFamily="65" charset="-120"/>
              <a:ea typeface="標楷體" pitchFamily="65" charset="-120"/>
            </a:endParaRPr>
          </a:p>
        </p:txBody>
      </p:sp>
      <p:sp>
        <p:nvSpPr>
          <p:cNvPr id="159748" name="投影片編號版面配置區 3"/>
          <p:cNvSpPr>
            <a:spLocks noGrp="1"/>
          </p:cNvSpPr>
          <p:nvPr>
            <p:ph type="sldNum" sz="quarter" idx="5"/>
          </p:nvPr>
        </p:nvSpPr>
        <p:spPr>
          <a:noFill/>
        </p:spPr>
        <p:txBody>
          <a:bodyPr/>
          <a:lstStyle/>
          <a:p>
            <a:fld id="{D4CDB32A-2D74-45B0-9610-E07AE5DFCB25}" type="slidenum">
              <a:rPr lang="zh-TW" altLang="en-US" smtClean="0"/>
              <a:pPr/>
              <a:t>56</a:t>
            </a:fld>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企業籌資更便捷</a:t>
            </a:r>
            <a:endParaRPr lang="en-US" altLang="zh-TW" sz="1400" b="1" u="sng" dirty="0" smtClean="0">
              <a:ea typeface="標楷體" pitchFamily="65" charset="-120"/>
            </a:endParaRPr>
          </a:p>
          <a:p>
            <a:pPr>
              <a:lnSpc>
                <a:spcPct val="150000"/>
              </a:lnSpc>
              <a:defRPr/>
            </a:pPr>
            <a:r>
              <a:rPr lang="zh-TW" altLang="en-US" sz="1400" dirty="0" smtClean="0">
                <a:ea typeface="標楷體" pitchFamily="65" charset="-120"/>
              </a:rPr>
              <a:t>櫃買中心將</a:t>
            </a:r>
            <a:r>
              <a:rPr lang="zh-TW" altLang="zh-TW" sz="1400" dirty="0" smtClean="0">
                <a:ea typeface="標楷體" pitchFamily="65" charset="-120"/>
              </a:rPr>
              <a:t>持續檢討</a:t>
            </a:r>
            <a:r>
              <a:rPr lang="zh-TW" altLang="en-US" sz="1400" dirty="0" smtClean="0">
                <a:ea typeface="標楷體" pitchFamily="65" charset="-120"/>
              </a:rPr>
              <a:t>精進</a:t>
            </a:r>
            <a:r>
              <a:rPr lang="zh-TW" altLang="zh-TW" sz="1400" dirty="0" smtClean="0">
                <a:ea typeface="標楷體" pitchFamily="65" charset="-120"/>
              </a:rPr>
              <a:t>發行</a:t>
            </a:r>
            <a:r>
              <a:rPr lang="zh-TW" altLang="zh-TW" sz="1400" dirty="0">
                <a:ea typeface="標楷體" pitchFamily="65" charset="-120"/>
              </a:rPr>
              <a:t>面</a:t>
            </a:r>
            <a:r>
              <a:rPr lang="zh-TW" altLang="zh-TW" sz="1400" dirty="0" smtClean="0">
                <a:ea typeface="標楷體" pitchFamily="65" charset="-120"/>
              </a:rPr>
              <a:t>制度</a:t>
            </a:r>
            <a:r>
              <a:rPr lang="zh-TW" altLang="en-US" sz="1400" dirty="0" smtClean="0">
                <a:ea typeface="標楷體" pitchFamily="65" charset="-120"/>
              </a:rPr>
              <a:t>，</a:t>
            </a:r>
            <a:r>
              <a:rPr lang="zh-TW" altLang="zh-TW" sz="1400" dirty="0" smtClean="0">
                <a:ea typeface="標楷體" pitchFamily="65" charset="-120"/>
              </a:rPr>
              <a:t>推動</a:t>
            </a:r>
            <a:r>
              <a:rPr lang="zh-TW" altLang="zh-TW" sz="1400" dirty="0">
                <a:ea typeface="標楷體" pitchFamily="65" charset="-120"/>
              </a:rPr>
              <a:t>海內、外優質企業及特色產業公司</a:t>
            </a:r>
            <a:r>
              <a:rPr lang="zh-TW" altLang="zh-TW" sz="1400" dirty="0" smtClean="0">
                <a:ea typeface="標楷體" pitchFamily="65" charset="-120"/>
              </a:rPr>
              <a:t>掛牌</a:t>
            </a:r>
            <a:r>
              <a:rPr lang="zh-TW" altLang="en-US" sz="1400" dirty="0" smtClean="0">
                <a:ea typeface="標楷體" pitchFamily="65" charset="-120"/>
              </a:rPr>
              <a:t>，並</a:t>
            </a:r>
            <a:r>
              <a:rPr lang="zh-TW" altLang="zh-TW" sz="1400" dirty="0" smtClean="0">
                <a:ea typeface="標楷體" pitchFamily="65" charset="-120"/>
              </a:rPr>
              <a:t>強化</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櫃企業的</a:t>
            </a:r>
            <a:r>
              <a:rPr lang="zh-TW" altLang="zh-TW" sz="1400" dirty="0" smtClean="0">
                <a:ea typeface="標楷體" pitchFamily="65" charset="-120"/>
              </a:rPr>
              <a:t>服務</a:t>
            </a:r>
            <a:r>
              <a:rPr lang="zh-TW" altLang="en-US" sz="1400" dirty="0" smtClean="0">
                <a:ea typeface="標楷體" pitchFamily="65" charset="-120"/>
              </a:rPr>
              <a:t> </a:t>
            </a:r>
            <a:r>
              <a:rPr lang="en-US" altLang="zh-TW" sz="1400" dirty="0" smtClean="0">
                <a:ea typeface="標楷體" pitchFamily="65" charset="-120"/>
              </a:rPr>
              <a:t>(</a:t>
            </a:r>
            <a:r>
              <a:rPr lang="zh-TW" altLang="en-US" sz="1400" dirty="0" smtClean="0">
                <a:ea typeface="標楷體" pitchFamily="65" charset="-120"/>
              </a:rPr>
              <a:t>例如</a:t>
            </a:r>
            <a:r>
              <a:rPr lang="zh-TW" altLang="en-US" sz="1400" dirty="0" smtClean="0">
                <a:latin typeface="標楷體"/>
                <a:ea typeface="標楷體"/>
              </a:rPr>
              <a:t>：</a:t>
            </a:r>
            <a:r>
              <a:rPr lang="zh-TW" altLang="zh-TW" sz="1400" dirty="0" smtClean="0">
                <a:ea typeface="標楷體" pitchFamily="65" charset="-120"/>
              </a:rPr>
              <a:t>提供</a:t>
            </a:r>
            <a:r>
              <a:rPr lang="zh-TW" altLang="zh-TW" sz="1400" dirty="0">
                <a:ea typeface="標楷體" pitchFamily="65" charset="-120"/>
              </a:rPr>
              <a:t>產業價值鏈資訊、募資訊息平台、</a:t>
            </a:r>
            <a:r>
              <a:rPr lang="zh-TW" altLang="zh-TW" sz="1400" dirty="0" smtClean="0">
                <a:ea typeface="標楷體" pitchFamily="65" charset="-120"/>
              </a:rPr>
              <a:t>辦理</a:t>
            </a:r>
            <a:r>
              <a:rPr lang="zh-TW" altLang="en-US" sz="1400" dirty="0" smtClean="0">
                <a:ea typeface="標楷體" pitchFamily="65" charset="-120"/>
              </a:rPr>
              <a:t>法</a:t>
            </a:r>
            <a:r>
              <a:rPr lang="zh-TW" altLang="zh-TW" sz="1400" dirty="0" smtClean="0">
                <a:ea typeface="標楷體" pitchFamily="65" charset="-120"/>
              </a:rPr>
              <a:t>說</a:t>
            </a:r>
            <a:r>
              <a:rPr lang="zh-TW" altLang="zh-TW" sz="1400" dirty="0">
                <a:ea typeface="標楷體" pitchFamily="65" charset="-120"/>
              </a:rPr>
              <a:t>會或</a:t>
            </a:r>
            <a:r>
              <a:rPr lang="zh-TW" altLang="zh-TW" sz="1400" dirty="0" smtClean="0">
                <a:ea typeface="標楷體" pitchFamily="65" charset="-120"/>
              </a:rPr>
              <a:t>海外</a:t>
            </a:r>
            <a:r>
              <a:rPr lang="zh-TW" altLang="en-US" sz="1400" dirty="0" smtClean="0">
                <a:ea typeface="標楷體" pitchFamily="65" charset="-120"/>
              </a:rPr>
              <a:t> </a:t>
            </a:r>
            <a:r>
              <a:rPr lang="en-US" altLang="zh-TW" sz="1400" dirty="0" smtClean="0">
                <a:ea typeface="標楷體" pitchFamily="65" charset="-120"/>
              </a:rPr>
              <a:t>Roadshow</a:t>
            </a:r>
            <a:r>
              <a:rPr lang="en-US" altLang="zh-TW" sz="1400" dirty="0">
                <a:ea typeface="標楷體" pitchFamily="65" charset="-120"/>
              </a:rPr>
              <a:t>)</a:t>
            </a:r>
            <a:r>
              <a:rPr lang="zh-TW" altLang="zh-TW" sz="1400" dirty="0">
                <a:ea typeface="標楷體" pitchFamily="65" charset="-120"/>
              </a:rPr>
              <a:t>，協助做好資訊揭露、輔導強化公司</a:t>
            </a:r>
            <a:r>
              <a:rPr lang="zh-TW" altLang="zh-TW" sz="1400" dirty="0" smtClean="0">
                <a:ea typeface="標楷體" pitchFamily="65" charset="-120"/>
              </a:rPr>
              <a:t>治理</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a:ea typeface="標楷體" pitchFamily="65" charset="-120"/>
            </a:endParaRPr>
          </a:p>
          <a:p>
            <a:pPr>
              <a:lnSpc>
                <a:spcPct val="150000"/>
              </a:lnSpc>
              <a:defRPr/>
            </a:pPr>
            <a:r>
              <a:rPr lang="zh-TW" altLang="en-US" sz="1400" dirty="0" smtClean="0">
                <a:ea typeface="標楷體" pitchFamily="65" charset="-120"/>
                <a:sym typeface="Wingdings 3"/>
              </a:rPr>
              <a:t> </a:t>
            </a:r>
            <a:r>
              <a:rPr lang="zh-TW" altLang="en-US" sz="1400" b="1" u="sng" dirty="0" smtClean="0">
                <a:ea typeface="標楷體" pitchFamily="65" charset="-120"/>
              </a:rPr>
              <a:t>大眾投資更穩當</a:t>
            </a:r>
            <a:endParaRPr lang="en-US" altLang="zh-TW" sz="1400" b="1" u="sng" dirty="0" smtClean="0">
              <a:ea typeface="標楷體" pitchFamily="65" charset="-120"/>
            </a:endParaRPr>
          </a:p>
          <a:p>
            <a:pPr marL="180975" indent="-180975">
              <a:lnSpc>
                <a:spcPct val="150000"/>
              </a:lnSpc>
              <a:defRPr/>
            </a:pPr>
            <a:r>
              <a:rPr lang="en-US" altLang="zh-TW" sz="1400" dirty="0" smtClean="0">
                <a:ea typeface="標楷體" pitchFamily="65" charset="-120"/>
              </a:rPr>
              <a:t>1.</a:t>
            </a:r>
            <a:r>
              <a:rPr lang="zh-TW" altLang="en-US" sz="1400" dirty="0" smtClean="0">
                <a:ea typeface="標楷體" pitchFamily="65" charset="-120"/>
              </a:rPr>
              <a:t>  </a:t>
            </a:r>
            <a:r>
              <a:rPr lang="zh-TW" altLang="zh-TW" sz="1400" dirty="0" smtClean="0">
                <a:ea typeface="標楷體" pitchFamily="65" charset="-120"/>
              </a:rPr>
              <a:t>做好</a:t>
            </a:r>
            <a:r>
              <a:rPr lang="zh-TW" altLang="zh-TW" sz="1400" dirty="0">
                <a:ea typeface="標楷體" pitchFamily="65" charset="-120"/>
              </a:rPr>
              <a:t>對上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櫃企業監理與市場監視，完善上</a:t>
            </a:r>
            <a:r>
              <a:rPr lang="en-US" altLang="zh-TW" sz="1400" dirty="0">
                <a:ea typeface="標楷體" pitchFamily="65" charset="-120"/>
              </a:rPr>
              <a:t>(</a:t>
            </a:r>
            <a:r>
              <a:rPr lang="zh-TW" altLang="zh-TW" sz="1400" dirty="0">
                <a:ea typeface="標楷體" pitchFamily="65" charset="-120"/>
              </a:rPr>
              <a:t>興</a:t>
            </a:r>
            <a:r>
              <a:rPr lang="en-US" altLang="zh-TW" sz="1400" dirty="0">
                <a:ea typeface="標楷體" pitchFamily="65" charset="-120"/>
              </a:rPr>
              <a:t>)</a:t>
            </a:r>
            <a:r>
              <a:rPr lang="zh-TW" altLang="zh-TW" sz="1400" dirty="0">
                <a:ea typeface="標楷體" pitchFamily="65" charset="-120"/>
              </a:rPr>
              <a:t>櫃市場交易制度，提供投資人安全、公平、有效率的交易市場，增進投資人的信賴和</a:t>
            </a:r>
            <a:r>
              <a:rPr lang="zh-TW" altLang="zh-TW" sz="1400" dirty="0" smtClean="0">
                <a:ea typeface="標楷體" pitchFamily="65" charset="-120"/>
              </a:rPr>
              <a:t>參與</a:t>
            </a:r>
            <a:r>
              <a:rPr lang="zh-TW" altLang="en-US" sz="1400" dirty="0" smtClean="0">
                <a:ea typeface="標楷體" pitchFamily="65" charset="-120"/>
              </a:rPr>
              <a:t>。</a:t>
            </a:r>
            <a:endParaRPr lang="en-US" altLang="zh-TW" sz="1400" dirty="0" smtClean="0">
              <a:ea typeface="標楷體" pitchFamily="65" charset="-120"/>
            </a:endParaRPr>
          </a:p>
          <a:p>
            <a:pPr marL="180975" indent="-180975">
              <a:lnSpc>
                <a:spcPct val="150000"/>
              </a:lnSpc>
              <a:defRPr/>
            </a:pPr>
            <a:r>
              <a:rPr lang="en-US" altLang="zh-TW" sz="1400" dirty="0" smtClean="0">
                <a:ea typeface="標楷體" pitchFamily="65" charset="-120"/>
              </a:rPr>
              <a:t>2.</a:t>
            </a:r>
            <a:r>
              <a:rPr lang="zh-TW" altLang="en-US" sz="1400" dirty="0" smtClean="0">
                <a:ea typeface="標楷體" pitchFamily="65" charset="-120"/>
              </a:rPr>
              <a:t>  </a:t>
            </a:r>
            <a:r>
              <a:rPr lang="zh-TW" altLang="zh-TW" sz="1400" dirty="0" smtClean="0">
                <a:ea typeface="標楷體" pitchFamily="65" charset="-120"/>
              </a:rPr>
              <a:t>在</a:t>
            </a:r>
            <a:r>
              <a:rPr lang="zh-TW" altLang="zh-TW" sz="1400" dirty="0">
                <a:ea typeface="標楷體" pitchFamily="65" charset="-120"/>
              </a:rPr>
              <a:t>現有上櫃商品外，將積極開發多樣化的</a:t>
            </a:r>
            <a:r>
              <a:rPr lang="en-US" altLang="zh-TW" sz="1400" dirty="0">
                <a:ea typeface="標楷體" pitchFamily="65" charset="-120"/>
              </a:rPr>
              <a:t>ETF</a:t>
            </a:r>
            <a:r>
              <a:rPr lang="zh-TW" altLang="zh-TW" sz="1400" dirty="0">
                <a:ea typeface="標楷體" pitchFamily="65" charset="-120"/>
              </a:rPr>
              <a:t>商品，並評估推動</a:t>
            </a:r>
            <a:r>
              <a:rPr lang="en-US" altLang="zh-TW" sz="1400" dirty="0">
                <a:ea typeface="標楷體" pitchFamily="65" charset="-120"/>
              </a:rPr>
              <a:t>RMB</a:t>
            </a:r>
            <a:r>
              <a:rPr lang="zh-TW" altLang="zh-TW" sz="1400" dirty="0">
                <a:ea typeface="標楷體" pitchFamily="65" charset="-120"/>
              </a:rPr>
              <a:t>計價債券上櫃，提供投資人更多元的投資商品與</a:t>
            </a:r>
            <a:r>
              <a:rPr lang="zh-TW" altLang="zh-TW" sz="1400" dirty="0" smtClean="0">
                <a:ea typeface="標楷體" pitchFamily="65" charset="-120"/>
              </a:rPr>
              <a:t>服務</a:t>
            </a:r>
            <a:r>
              <a:rPr lang="zh-TW" altLang="en-US" sz="1400" dirty="0" smtClean="0">
                <a:ea typeface="標楷體" pitchFamily="65" charset="-120"/>
              </a:rPr>
              <a:t>。</a:t>
            </a:r>
            <a:endParaRPr lang="en-US" altLang="zh-TW" sz="1400" dirty="0" smtClean="0">
              <a:ea typeface="標楷體" pitchFamily="65" charset="-120"/>
            </a:endParaRPr>
          </a:p>
          <a:p>
            <a:pPr>
              <a:lnSpc>
                <a:spcPct val="150000"/>
              </a:lnSpc>
              <a:defRPr/>
            </a:pPr>
            <a:endParaRPr lang="en-US" altLang="zh-TW" sz="1400" dirty="0" smtClean="0">
              <a:latin typeface="標楷體" pitchFamily="65" charset="-120"/>
              <a:ea typeface="標楷體" pitchFamily="65" charset="-120"/>
            </a:endParaRPr>
          </a:p>
        </p:txBody>
      </p:sp>
      <p:sp>
        <p:nvSpPr>
          <p:cNvPr id="160772" name="投影片編號版面配置區 3"/>
          <p:cNvSpPr>
            <a:spLocks noGrp="1"/>
          </p:cNvSpPr>
          <p:nvPr>
            <p:ph type="sldNum" sz="quarter" idx="5"/>
          </p:nvPr>
        </p:nvSpPr>
        <p:spPr>
          <a:noFill/>
        </p:spPr>
        <p:txBody>
          <a:bodyPr/>
          <a:lstStyle/>
          <a:p>
            <a:fld id="{059504B0-873D-4F56-BED1-789BEE907AD3}" type="slidenum">
              <a:rPr lang="zh-TW" altLang="en-US" smtClean="0"/>
              <a:pPr/>
              <a:t>57</a:t>
            </a:fld>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F84A81A-465E-4F14-B6D7-A59D9D6662A2}" type="slidenum">
              <a:rPr lang="zh-TW" altLang="en-US" smtClean="0"/>
              <a:pPr/>
              <a:t>61</a:t>
            </a:fld>
            <a:endParaRPr lang="zh-TW" altLang="en-US" smtClean="0"/>
          </a:p>
        </p:txBody>
      </p:sp>
      <p:sp>
        <p:nvSpPr>
          <p:cNvPr id="161795" name="Rectangle 1026"/>
          <p:cNvSpPr>
            <a:spLocks noGrp="1" noRot="1" noChangeAspect="1" noChangeArrowheads="1" noTextEdit="1"/>
          </p:cNvSpPr>
          <p:nvPr>
            <p:ph type="sldImg"/>
          </p:nvPr>
        </p:nvSpPr>
        <p:spPr>
          <a:xfrm>
            <a:off x="941388" y="752475"/>
            <a:ext cx="4911725" cy="3684588"/>
          </a:xfrm>
          <a:ln cap="flat">
            <a:solidFill>
              <a:schemeClr val="tx1"/>
            </a:solidFill>
          </a:ln>
        </p:spPr>
      </p:sp>
      <p:sp>
        <p:nvSpPr>
          <p:cNvPr id="161796" name="Rectangle 1027"/>
          <p:cNvSpPr>
            <a:spLocks noGrp="1" noChangeArrowheads="1"/>
          </p:cNvSpPr>
          <p:nvPr>
            <p:ph type="body" idx="1"/>
          </p:nvPr>
        </p:nvSpPr>
        <p:spPr>
          <a:xfrm>
            <a:off x="906463" y="4691063"/>
            <a:ext cx="4983162" cy="4443412"/>
          </a:xfrm>
          <a:noFill/>
          <a:ln/>
        </p:spPr>
        <p:txBody>
          <a:bodyPr lIns="90959" tIns="45480" rIns="90959" bIns="45480"/>
          <a:lstStyle/>
          <a:p>
            <a:pPr eaLnBrk="1" hangingPunct="1">
              <a:spcBef>
                <a:spcPct val="0"/>
              </a:spcBef>
            </a:pPr>
            <a:endParaRPr lang="zh-TW" alt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7324769-9609-481C-9D82-8F9D736E92FF}" type="slidenum">
              <a:rPr lang="en-US" altLang="zh-TW" smtClean="0"/>
              <a:pPr/>
              <a:t>62</a:t>
            </a:fld>
            <a:endParaRPr lang="en-US"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438C78D-B20D-4202-A895-D5410E1A4B0D}" type="slidenum">
              <a:rPr lang="en-US" altLang="zh-TW" smtClean="0"/>
              <a:pPr/>
              <a:t>63</a:t>
            </a:fld>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a:ln/>
        </p:spPr>
        <p:txBody>
          <a:bodyPr/>
          <a:lstStyle/>
          <a:p>
            <a:endParaRPr lang="zh-TW" altLang="en-US" smtClean="0"/>
          </a:p>
        </p:txBody>
      </p:sp>
      <p:sp>
        <p:nvSpPr>
          <p:cNvPr id="137220" name="投影片編號版面配置區 3"/>
          <p:cNvSpPr>
            <a:spLocks noGrp="1"/>
          </p:cNvSpPr>
          <p:nvPr>
            <p:ph type="sldNum" sz="quarter" idx="5"/>
          </p:nvPr>
        </p:nvSpPr>
        <p:spPr>
          <a:noFill/>
        </p:spPr>
        <p:txBody>
          <a:bodyPr/>
          <a:lstStyle/>
          <a:p>
            <a:fld id="{2C29F57D-2AE8-461B-B5EE-DDEFF6B6A844}" type="slidenum">
              <a:rPr lang="en-US" altLang="zh-TW" smtClean="0"/>
              <a:pPr/>
              <a:t>3</a:t>
            </a:fld>
            <a:endParaRPr lang="en-US"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40F0780-0174-4B18-A5C4-B9E22C9EFE22}" type="slidenum">
              <a:rPr lang="zh-TW" altLang="en-US" smtClean="0"/>
              <a:pPr/>
              <a:t>64</a:t>
            </a:fld>
            <a:endParaRPr lang="zh-TW" altLang="en-US" smtClean="0"/>
          </a:p>
        </p:txBody>
      </p:sp>
      <p:sp>
        <p:nvSpPr>
          <p:cNvPr id="164867" name="Rectangle 2"/>
          <p:cNvSpPr>
            <a:spLocks noGrp="1" noRot="1" noChangeAspect="1" noChangeArrowheads="1" noTextEdit="1"/>
          </p:cNvSpPr>
          <p:nvPr>
            <p:ph type="sldImg"/>
          </p:nvPr>
        </p:nvSpPr>
        <p:spPr>
          <a:xfrm>
            <a:off x="941388" y="752475"/>
            <a:ext cx="4911725" cy="3684588"/>
          </a:xfrm>
          <a:ln w="12700" cap="flat">
            <a:solidFill>
              <a:schemeClr val="tx1"/>
            </a:solidFill>
          </a:ln>
        </p:spPr>
      </p:sp>
      <p:sp>
        <p:nvSpPr>
          <p:cNvPr id="164868" name="Rectangle 3"/>
          <p:cNvSpPr>
            <a:spLocks noGrp="1" noChangeArrowheads="1"/>
          </p:cNvSpPr>
          <p:nvPr>
            <p:ph type="body" idx="1"/>
          </p:nvPr>
        </p:nvSpPr>
        <p:spPr>
          <a:xfrm>
            <a:off x="906463" y="4689475"/>
            <a:ext cx="4983162" cy="4445000"/>
          </a:xfrm>
          <a:noFill/>
          <a:ln/>
        </p:spPr>
        <p:txBody>
          <a:bodyPr lIns="91905" tIns="45953" rIns="91905" bIns="45953"/>
          <a:lstStyle/>
          <a:p>
            <a:endParaRPr lang="zh-TW"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6DA1786-CAB0-4AEB-A1A0-FF5C66703C3F}" type="slidenum">
              <a:rPr lang="zh-TW" altLang="en-US" smtClean="0"/>
              <a:pPr/>
              <a:t>65</a:t>
            </a:fld>
            <a:endParaRPr lang="zh-TW" altLang="en-US" smtClean="0"/>
          </a:p>
        </p:txBody>
      </p:sp>
      <p:sp>
        <p:nvSpPr>
          <p:cNvPr id="165891" name="Rectangle 2"/>
          <p:cNvSpPr>
            <a:spLocks noGrp="1" noRot="1" noChangeAspect="1" noChangeArrowheads="1" noTextEdit="1"/>
          </p:cNvSpPr>
          <p:nvPr>
            <p:ph type="sldImg"/>
          </p:nvPr>
        </p:nvSpPr>
        <p:spPr>
          <a:xfrm>
            <a:off x="941388" y="752475"/>
            <a:ext cx="4911725" cy="3684588"/>
          </a:xfrm>
          <a:ln w="12700" cap="flat">
            <a:solidFill>
              <a:schemeClr val="tx1"/>
            </a:solidFill>
          </a:ln>
        </p:spPr>
      </p:sp>
      <p:sp>
        <p:nvSpPr>
          <p:cNvPr id="165892" name="Rectangle 3"/>
          <p:cNvSpPr>
            <a:spLocks noGrp="1" noChangeArrowheads="1"/>
          </p:cNvSpPr>
          <p:nvPr>
            <p:ph type="body" idx="1"/>
          </p:nvPr>
        </p:nvSpPr>
        <p:spPr>
          <a:xfrm>
            <a:off x="906463" y="4689475"/>
            <a:ext cx="4983162" cy="4445000"/>
          </a:xfrm>
          <a:noFill/>
          <a:ln/>
        </p:spPr>
        <p:txBody>
          <a:bodyPr lIns="91905" tIns="45953" rIns="91905" bIns="45953"/>
          <a:lstStyle/>
          <a:p>
            <a:r>
              <a:rPr lang="zh-TW" altLang="en-US" smtClean="0"/>
              <a:t>所謂附賣回交易，就是手上持有利率工具</a:t>
            </a:r>
            <a:r>
              <a:rPr lang="en-US" altLang="zh-TW" smtClean="0"/>
              <a:t>(</a:t>
            </a:r>
            <a:r>
              <a:rPr lang="zh-TW" altLang="en-US" smtClean="0"/>
              <a:t>即債券、ＣＰ、ＮＣＤ以利息 為主要收益標的的投資工具</a:t>
            </a:r>
            <a:r>
              <a:rPr lang="en-US" altLang="zh-TW" smtClean="0"/>
              <a:t>)</a:t>
            </a:r>
            <a:r>
              <a:rPr lang="zh-TW" altLang="en-US" smtClean="0"/>
              <a:t>的投資人，在確定資金缺口的期間及數量後</a:t>
            </a:r>
            <a:r>
              <a:rPr lang="en-US" altLang="zh-TW" smtClean="0"/>
              <a:t>(</a:t>
            </a:r>
            <a:r>
              <a:rPr lang="zh-TW" altLang="en-US" smtClean="0"/>
              <a:t>就是 有短期的資金需求</a:t>
            </a:r>
            <a:r>
              <a:rPr lang="en-US" altLang="zh-TW" smtClean="0"/>
              <a:t>)</a:t>
            </a:r>
            <a:r>
              <a:rPr lang="zh-TW" altLang="en-US" smtClean="0"/>
              <a:t>，拿手上的利率工具與券商訂約，約定在一定時間後，以 加計約定收益率的方式，向券商買回原利率工具。如此不但不會損失原有的利 息收益，亦不需付出其他相關成本取得所需資金，對投資人的短期流動資金利 用十分有利。 　一般而言，企業或個人為維持營運資金的流動性，都習慣以現金或銀行存 款方式，持有流動資金部位。在維持流動性的前提下，只好犧牲了獲利性。但 在用附賣回交易管理流動資金後，部份非日常調度用之資金，便可改用債券的 方式持有，既不會影響資金的流動性，又可以得到長期資金才有的收益性。而 低收益性的現金和銀行存款，只要維持在日常調度所需範圍即可。 　目前台灣的資本市場已漸趨活絡，對資金的靈活調度，有正面的效果。資金 的流動性，經過適當的規劃以後，便不一定會與資金的收益性相衝突，附賣回 交易的操作方式，就是一個極佳的範例。 </a:t>
            </a:r>
            <a:endParaRPr lang="zh-TW" alt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DA3DB4F-E3F3-4B99-BEA6-481AF9B4BE19}" type="slidenum">
              <a:rPr lang="en-US" altLang="zh-TW" smtClean="0"/>
              <a:pPr/>
              <a:t>66</a:t>
            </a:fld>
            <a:endParaRPr lang="en-US" altLang="zh-T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BB77B425-7689-450B-A383-05A4E5041D08}" type="slidenum">
              <a:rPr lang="en-US" altLang="zh-TW" smtClean="0"/>
              <a:pPr/>
              <a:t>67</a:t>
            </a:fld>
            <a:endParaRPr lang="en-US" altLang="zh-TW" smtClean="0"/>
          </a:p>
        </p:txBody>
      </p:sp>
      <p:sp>
        <p:nvSpPr>
          <p:cNvPr id="167939" name="備忘稿版面配置區 2"/>
          <p:cNvSpPr>
            <a:spLocks noGrp="1"/>
          </p:cNvSpPr>
          <p:nvPr>
            <p:ph type="body" idx="1"/>
          </p:nvPr>
        </p:nvSpPr>
        <p:spPr>
          <a:noFill/>
          <a:ln/>
        </p:spPr>
        <p:txBody>
          <a:bodyPr/>
          <a:lstStyle/>
          <a:p>
            <a:r>
              <a:rPr lang="zh-TW" altLang="en-US" smtClean="0"/>
              <a:t>* 金融機構</a:t>
            </a:r>
            <a:r>
              <a:rPr lang="en-US" altLang="zh-TW" smtClean="0"/>
              <a:t>︰</a:t>
            </a:r>
            <a:r>
              <a:rPr lang="zh-TW" altLang="en-US" smtClean="0"/>
              <a:t>指下列銀行業、證券及期貨業、保險業所包括之機構，及 其他經主管機關核定之機構</a:t>
            </a:r>
            <a:r>
              <a:rPr lang="en-US" altLang="zh-TW" smtClean="0"/>
              <a:t>︰ (</a:t>
            </a:r>
            <a:r>
              <a:rPr lang="zh-TW" altLang="en-US" smtClean="0"/>
              <a:t>一</a:t>
            </a:r>
            <a:r>
              <a:rPr lang="en-US" altLang="zh-TW" smtClean="0"/>
              <a:t>) </a:t>
            </a:r>
            <a:r>
              <a:rPr lang="zh-TW" altLang="en-US" smtClean="0"/>
              <a:t>銀行業</a:t>
            </a:r>
            <a:r>
              <a:rPr lang="en-US" altLang="zh-TW" smtClean="0"/>
              <a:t>︰</a:t>
            </a:r>
            <a:r>
              <a:rPr lang="zh-TW" altLang="en-US" smtClean="0"/>
              <a:t>包括銀行、信用合作社、農會信用部、漁會信用部、票券 金融公司、信用卡業務機構及郵政儲金匯業局。 </a:t>
            </a:r>
            <a:r>
              <a:rPr lang="en-US" altLang="zh-TW" smtClean="0"/>
              <a:t>(</a:t>
            </a:r>
            <a:r>
              <a:rPr lang="zh-TW" altLang="en-US" smtClean="0"/>
              <a:t>二</a:t>
            </a:r>
            <a:r>
              <a:rPr lang="en-US" altLang="zh-TW" smtClean="0"/>
              <a:t>) </a:t>
            </a:r>
            <a:r>
              <a:rPr lang="zh-TW" altLang="en-US" smtClean="0"/>
              <a:t>證券及期貨業</a:t>
            </a:r>
            <a:r>
              <a:rPr lang="en-US" altLang="zh-TW" smtClean="0"/>
              <a:t>︰</a:t>
            </a:r>
            <a:r>
              <a:rPr lang="zh-TW" altLang="en-US" smtClean="0"/>
              <a:t>包括證券商、證券投資信託事業、證券投資顧問事 業、證券金融事業、期貨商、槓桿交易商、期貨信託事業、期貨經 理事業及期貨顧問事業。 </a:t>
            </a:r>
            <a:r>
              <a:rPr lang="en-US" altLang="zh-TW" smtClean="0"/>
              <a:t>(</a:t>
            </a:r>
            <a:r>
              <a:rPr lang="zh-TW" altLang="en-US" smtClean="0"/>
              <a:t>三</a:t>
            </a:r>
            <a:r>
              <a:rPr lang="en-US" altLang="zh-TW" smtClean="0"/>
              <a:t>) </a:t>
            </a:r>
            <a:r>
              <a:rPr lang="zh-TW" altLang="en-US" smtClean="0"/>
              <a:t>保險業</a:t>
            </a:r>
            <a:r>
              <a:rPr lang="en-US" altLang="zh-TW" smtClean="0"/>
              <a:t>︰</a:t>
            </a:r>
            <a:r>
              <a:rPr lang="zh-TW" altLang="en-US" smtClean="0"/>
              <a:t>包括保險公司及保險合作社。 </a:t>
            </a:r>
            <a:r>
              <a:rPr lang="en-US" altLang="zh-TW" smtClean="0"/>
              <a:t>(</a:t>
            </a:r>
            <a:r>
              <a:rPr lang="zh-TW" altLang="en-US" smtClean="0"/>
              <a:t>四</a:t>
            </a:r>
            <a:r>
              <a:rPr lang="en-US" altLang="zh-TW" smtClean="0"/>
              <a:t>) </a:t>
            </a:r>
            <a:r>
              <a:rPr lang="zh-TW" altLang="en-US" smtClean="0"/>
              <a:t>信託業等。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98A81CF-3FC9-429F-B26F-80FE4AEAAA4F}" type="slidenum">
              <a:rPr lang="en-US" altLang="zh-TW" smtClean="0"/>
              <a:pPr/>
              <a:t>68</a:t>
            </a:fld>
            <a:endParaRPr lang="en-US" altLang="zh-TW" smtClean="0"/>
          </a:p>
        </p:txBody>
      </p:sp>
      <p:sp>
        <p:nvSpPr>
          <p:cNvPr id="168963" name="備忘稿版面配置區 2"/>
          <p:cNvSpPr>
            <a:spLocks noGrp="1"/>
          </p:cNvSpPr>
          <p:nvPr>
            <p:ph type="body" idx="1"/>
          </p:nvPr>
        </p:nvSpPr>
        <p:spPr>
          <a:noFill/>
          <a:ln/>
        </p:spPr>
        <p:txBody>
          <a:bodyPr/>
          <a:lstStyle/>
          <a:p>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A70746E-8C2F-4146-90F1-78FAAD0AEB82}" type="slidenum">
              <a:rPr lang="en-US" altLang="zh-TW" smtClean="0"/>
              <a:pPr/>
              <a:t>72</a:t>
            </a:fld>
            <a:endParaRPr lang="en-US" altLang="zh-TW"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57002D0-180B-40D7-9223-7B23F906942F}" type="slidenum">
              <a:rPr lang="en-US" altLang="zh-TW" smtClean="0"/>
              <a:pPr/>
              <a:t>73</a:t>
            </a:fld>
            <a:endParaRPr lang="en-US" altLang="zh-T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0FC6A556-692D-4B6C-A7FC-7AB3C2405EFD}" type="slidenum">
              <a:rPr lang="en-US" altLang="zh-TW" smtClean="0"/>
              <a:pPr/>
              <a:t>74</a:t>
            </a:fld>
            <a:endParaRPr lang="en-US" altLang="zh-T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3AF24A8A-A44D-4002-9BFC-048571F2489D}" type="slidenum">
              <a:rPr lang="en-US" altLang="zh-TW" smtClean="0"/>
              <a:pPr/>
              <a:t>79</a:t>
            </a:fld>
            <a:endParaRPr lang="en-US" altLang="zh-T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a:ln/>
        </p:spPr>
      </p:sp>
      <p:sp>
        <p:nvSpPr>
          <p:cNvPr id="138243" name="備忘稿版面配置區 2"/>
          <p:cNvSpPr>
            <a:spLocks noGrp="1"/>
          </p:cNvSpPr>
          <p:nvPr>
            <p:ph type="body" idx="1"/>
          </p:nvPr>
        </p:nvSpPr>
        <p:spPr>
          <a:noFill/>
          <a:ln/>
        </p:spPr>
        <p:txBody>
          <a:bodyPr/>
          <a:lstStyle/>
          <a:p>
            <a:endParaRPr lang="zh-TW" altLang="en-US" smtClean="0"/>
          </a:p>
        </p:txBody>
      </p:sp>
      <p:sp>
        <p:nvSpPr>
          <p:cNvPr id="138244" name="投影片編號版面配置區 3"/>
          <p:cNvSpPr>
            <a:spLocks noGrp="1"/>
          </p:cNvSpPr>
          <p:nvPr>
            <p:ph type="sldNum" sz="quarter" idx="5"/>
          </p:nvPr>
        </p:nvSpPr>
        <p:spPr>
          <a:noFill/>
        </p:spPr>
        <p:txBody>
          <a:bodyPr/>
          <a:lstStyle/>
          <a:p>
            <a:fld id="{865464CF-AEAC-4700-A27E-CDDA28EF40BC}" type="slidenum">
              <a:rPr lang="en-US" altLang="zh-TW" smtClean="0"/>
              <a:pPr/>
              <a:t>4</a:t>
            </a:fld>
            <a:endParaRPr lang="en-US" altLang="zh-TW"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83FD924-239F-4721-AA46-F134B2060D34}" type="slidenum">
              <a:rPr lang="en-US" altLang="zh-TW" smtClean="0"/>
              <a:pPr/>
              <a:t>99</a:t>
            </a:fld>
            <a:endParaRPr lang="en-US" altLang="zh-T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ln/>
        </p:spPr>
        <p:txBody>
          <a:bodyPr/>
          <a:lstStyle/>
          <a:p>
            <a:r>
              <a:rPr lang="zh-TW" altLang="en-US" smtClean="0"/>
              <a:t>*附條件交易（</a:t>
            </a:r>
            <a:r>
              <a:rPr lang="en-US" altLang="zh-TW" smtClean="0"/>
              <a:t>RP/RS</a:t>
            </a:r>
            <a:r>
              <a:rPr lang="zh-TW" altLang="en-US" smtClean="0"/>
              <a:t>）債券附條件交易是指交易雙方在承做債券交易時即約定承作金額、天期及利率，到期時賣（買）方則以原金額加上承作期間的利息買（賣）回該承做債券。</a:t>
            </a:r>
            <a:endParaRPr lang="en-US" altLang="zh-TW" smtClean="0"/>
          </a:p>
          <a:p>
            <a:endParaRPr lang="zh-TW" altLang="en-US" smtClean="0"/>
          </a:p>
        </p:txBody>
      </p:sp>
      <p:sp>
        <p:nvSpPr>
          <p:cNvPr id="176132" name="投影片編號版面配置區 3"/>
          <p:cNvSpPr>
            <a:spLocks noGrp="1"/>
          </p:cNvSpPr>
          <p:nvPr>
            <p:ph type="sldNum" sz="quarter" idx="5"/>
          </p:nvPr>
        </p:nvSpPr>
        <p:spPr>
          <a:noFill/>
        </p:spPr>
        <p:txBody>
          <a:bodyPr/>
          <a:lstStyle/>
          <a:p>
            <a:fld id="{A6C7A321-9E7C-4CD0-86B7-27ED01847D54}" type="slidenum">
              <a:rPr lang="en-US" altLang="zh-TW" smtClean="0"/>
              <a:pPr/>
              <a:t>100</a:t>
            </a:fld>
            <a:endParaRPr lang="en-US" altLang="zh-TW"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投影片圖像版面配置區 1"/>
          <p:cNvSpPr>
            <a:spLocks noGrp="1" noRot="1" noChangeAspect="1" noTextEdit="1"/>
          </p:cNvSpPr>
          <p:nvPr>
            <p:ph type="sldImg"/>
          </p:nvPr>
        </p:nvSpPr>
        <p:spPr>
          <a:ln/>
        </p:spPr>
      </p:sp>
      <p:sp>
        <p:nvSpPr>
          <p:cNvPr id="178179" name="備忘稿版面配置區 2"/>
          <p:cNvSpPr>
            <a:spLocks noGrp="1"/>
          </p:cNvSpPr>
          <p:nvPr>
            <p:ph type="body" idx="1"/>
          </p:nvPr>
        </p:nvSpPr>
        <p:spPr>
          <a:noFill/>
          <a:ln/>
        </p:spPr>
        <p:txBody>
          <a:bodyPr/>
          <a:lstStyle/>
          <a:p>
            <a:r>
              <a:rPr lang="en-US" altLang="zh-TW" smtClean="0"/>
              <a:t>* ISM</a:t>
            </a:r>
            <a:r>
              <a:rPr lang="zh-TW" altLang="en-US" smtClean="0"/>
              <a:t>指數：每月第一個工作日由供應管理協會</a:t>
            </a:r>
            <a:r>
              <a:rPr lang="en-US" altLang="zh-TW" smtClean="0"/>
              <a:t>(ISM)</a:t>
            </a:r>
            <a:r>
              <a:rPr lang="zh-TW" altLang="en-US" smtClean="0"/>
              <a:t>公佈的全國製造業採購經理人指數</a:t>
            </a:r>
            <a:r>
              <a:rPr lang="en-US" altLang="zh-TW" smtClean="0"/>
              <a:t>(PMI)</a:t>
            </a:r>
            <a:r>
              <a:rPr lang="zh-TW" altLang="en-US" smtClean="0"/>
              <a:t>。</a:t>
            </a:r>
            <a:r>
              <a:rPr lang="en-US" altLang="zh-TW" smtClean="0"/>
              <a:t>ISM</a:t>
            </a:r>
            <a:r>
              <a:rPr lang="zh-TW" altLang="en-US" smtClean="0"/>
              <a:t>每個月對企業經理人針對特定問題作調查，編製訂單、生產、價格、存貨、出貨速度與雇用等指標，經過季節調整和加權後編製成</a:t>
            </a:r>
            <a:r>
              <a:rPr lang="en-US" altLang="zh-TW" smtClean="0"/>
              <a:t>PMI</a:t>
            </a:r>
            <a:r>
              <a:rPr lang="zh-TW" altLang="en-US" smtClean="0"/>
              <a:t>。</a:t>
            </a:r>
          </a:p>
        </p:txBody>
      </p:sp>
      <p:sp>
        <p:nvSpPr>
          <p:cNvPr id="178180" name="投影片編號版面配置區 3"/>
          <p:cNvSpPr>
            <a:spLocks noGrp="1"/>
          </p:cNvSpPr>
          <p:nvPr>
            <p:ph type="sldNum" sz="quarter" idx="5"/>
          </p:nvPr>
        </p:nvSpPr>
        <p:spPr>
          <a:noFill/>
        </p:spPr>
        <p:txBody>
          <a:bodyPr/>
          <a:lstStyle/>
          <a:p>
            <a:fld id="{90D325F3-1CA0-42E8-97ED-65791F0BAEEC}" type="slidenum">
              <a:rPr lang="en-US" altLang="zh-TW" smtClean="0"/>
              <a:pPr/>
              <a:t>113</a:t>
            </a:fld>
            <a:endParaRPr lang="en-US" altLang="zh-TW"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a:ln/>
        </p:spPr>
      </p:sp>
      <p:sp>
        <p:nvSpPr>
          <p:cNvPr id="179203" name="備忘稿版面配置區 2"/>
          <p:cNvSpPr>
            <a:spLocks noGrp="1"/>
          </p:cNvSpPr>
          <p:nvPr>
            <p:ph type="body" idx="1"/>
          </p:nvPr>
        </p:nvSpPr>
        <p:spPr>
          <a:noFill/>
          <a:ln/>
        </p:spPr>
        <p:txBody>
          <a:bodyPr/>
          <a:lstStyle/>
          <a:p>
            <a:r>
              <a:rPr lang="zh-TW" altLang="en-US" smtClean="0"/>
              <a:t>˙債券自營商於其營業處所買賣債券，依規定應於確定成交後迅即將其成交資料向本中心申報，本中心經彙整統計所有債券自營商回報的資訊後，每日製作並於網站公告相關之統計表或行情表。 </a:t>
            </a:r>
            <a:endParaRPr lang="en-US" altLang="zh-TW" smtClean="0"/>
          </a:p>
          <a:p>
            <a:r>
              <a:rPr lang="zh-TW" altLang="en-US" smtClean="0"/>
              <a:t>˙債券自營商參加本中心「債券等殖成交系統」買賣債券，除可透過網路系統時揭示中央登錄公債的買賣報價，並可進行線上詢價與敲定成交，報價與成交資訊均於盤中即時揭示與更新，提昇資訊揭露之效率，避免落後與失真；有關債券自營商在債券等殖成交系統上之報價與成交資訊，同步揭示於本中心網站，各項交易統計表與行情表亦於網站公告之。</a:t>
            </a:r>
          </a:p>
        </p:txBody>
      </p:sp>
      <p:sp>
        <p:nvSpPr>
          <p:cNvPr id="179204" name="投影片編號版面配置區 3"/>
          <p:cNvSpPr>
            <a:spLocks noGrp="1"/>
          </p:cNvSpPr>
          <p:nvPr>
            <p:ph type="sldNum" sz="quarter" idx="5"/>
          </p:nvPr>
        </p:nvSpPr>
        <p:spPr>
          <a:noFill/>
        </p:spPr>
        <p:txBody>
          <a:bodyPr/>
          <a:lstStyle/>
          <a:p>
            <a:fld id="{AB1B2E03-B8D1-4C91-9236-8D377F8E1643}" type="slidenum">
              <a:rPr lang="en-US" altLang="zh-TW" smtClean="0"/>
              <a:pPr/>
              <a:t>119</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a:ln/>
        </p:spPr>
      </p:sp>
      <p:sp>
        <p:nvSpPr>
          <p:cNvPr id="139267" name="備忘稿版面配置區 2"/>
          <p:cNvSpPr>
            <a:spLocks noGrp="1"/>
          </p:cNvSpPr>
          <p:nvPr>
            <p:ph type="body" idx="1"/>
          </p:nvPr>
        </p:nvSpPr>
        <p:spPr>
          <a:noFill/>
          <a:ln/>
        </p:spPr>
        <p:txBody>
          <a:bodyPr/>
          <a:lstStyle/>
          <a:p>
            <a:pPr>
              <a:buFontTx/>
              <a:buChar char="•"/>
            </a:pPr>
            <a:r>
              <a:rPr lang="zh-TW" altLang="en-US" smtClean="0"/>
              <a:t> 公司債：</a:t>
            </a:r>
            <a:endParaRPr lang="en-US" altLang="zh-TW" smtClean="0"/>
          </a:p>
          <a:p>
            <a:r>
              <a:rPr lang="zh-TW" altLang="en-US" smtClean="0"/>
              <a:t>        通常依照是否含有股票選擇權可分為普通公司債、可轉</a:t>
            </a:r>
            <a:r>
              <a:rPr lang="en-US" altLang="zh-TW" smtClean="0"/>
              <a:t>(</a:t>
            </a:r>
            <a:r>
              <a:rPr lang="zh-TW" altLang="en-US" smtClean="0"/>
              <a:t>交</a:t>
            </a:r>
            <a:r>
              <a:rPr lang="en-US" altLang="zh-TW" smtClean="0"/>
              <a:t>)</a:t>
            </a:r>
            <a:r>
              <a:rPr lang="zh-TW" altLang="en-US" smtClean="0"/>
              <a:t>換公司債或附認股權公司債；依照是否有擔保機構或擔保品，可分為有擔保公司債或無擔保公司債；依照是否有記名，又可分為記名公司債或無記名公司債等。</a:t>
            </a:r>
            <a:endParaRPr lang="en-US" altLang="zh-TW" smtClean="0"/>
          </a:p>
          <a:p>
            <a:r>
              <a:rPr lang="zh-TW" altLang="en-US" smtClean="0"/>
              <a:t>        公司債債權人對於公司的求償權在股東之前，因此投資安全性高於股票；但若與公債相較，絕大部分企業的債信都低於該國中央政府，因此在正常情況下，發行利率應較公債為高。</a:t>
            </a:r>
            <a:endParaRPr lang="en-US" altLang="zh-TW" smtClean="0"/>
          </a:p>
          <a:p>
            <a:endParaRPr lang="en-US" altLang="zh-TW" smtClean="0"/>
          </a:p>
          <a:p>
            <a:pPr>
              <a:buFontTx/>
              <a:buChar char="•"/>
            </a:pPr>
            <a:r>
              <a:rPr lang="zh-TW" altLang="en-US" smtClean="0"/>
              <a:t> 金融債券：</a:t>
            </a:r>
            <a:endParaRPr lang="en-US" altLang="zh-TW" smtClean="0"/>
          </a:p>
          <a:p>
            <a:r>
              <a:rPr lang="zh-TW" altLang="en-US" smtClean="0"/>
              <a:t>        金融債券可</a:t>
            </a:r>
            <a:r>
              <a:rPr lang="zh-TW" altLang="en-US" u="sng" smtClean="0"/>
              <a:t>依</a:t>
            </a:r>
            <a:r>
              <a:rPr lang="zh-TW" altLang="en-US" smtClean="0"/>
              <a:t>受償次序的先後分為一般順位金融債券與次順位金融債券。金融機構藉由次順位金融債券之發行，得以充實其資本適足率。</a:t>
            </a:r>
            <a:endParaRPr lang="en-US" altLang="zh-TW" smtClean="0"/>
          </a:p>
          <a:p>
            <a:endParaRPr lang="en-US" altLang="zh-TW" smtClean="0"/>
          </a:p>
          <a:p>
            <a:r>
              <a:rPr lang="zh-TW" altLang="en-US" smtClean="0"/>
              <a:t>        </a:t>
            </a:r>
            <a:endParaRPr lang="en-US" altLang="zh-TW" smtClean="0"/>
          </a:p>
          <a:p>
            <a:endParaRPr lang="zh-TW" altLang="en-US" smtClean="0"/>
          </a:p>
        </p:txBody>
      </p:sp>
      <p:sp>
        <p:nvSpPr>
          <p:cNvPr id="139268" name="投影片編號版面配置區 3"/>
          <p:cNvSpPr>
            <a:spLocks noGrp="1"/>
          </p:cNvSpPr>
          <p:nvPr>
            <p:ph type="sldNum" sz="quarter" idx="5"/>
          </p:nvPr>
        </p:nvSpPr>
        <p:spPr>
          <a:noFill/>
        </p:spPr>
        <p:txBody>
          <a:bodyPr/>
          <a:lstStyle/>
          <a:p>
            <a:fld id="{DF870950-22E0-4074-B4DE-E2B776B18BB7}" type="slidenum">
              <a:rPr lang="en-US" altLang="zh-TW" smtClean="0"/>
              <a:pPr/>
              <a:t>5</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p:cNvSpPr>
            <a:spLocks noGrp="1" noRot="1" noChangeAspect="1" noTextEdit="1"/>
          </p:cNvSpPr>
          <p:nvPr>
            <p:ph type="sldImg"/>
          </p:nvPr>
        </p:nvSpPr>
        <p:spPr>
          <a:ln/>
        </p:spPr>
      </p:sp>
      <p:sp>
        <p:nvSpPr>
          <p:cNvPr id="140291" name="備忘稿版面配置區 2"/>
          <p:cNvSpPr>
            <a:spLocks noGrp="1"/>
          </p:cNvSpPr>
          <p:nvPr>
            <p:ph type="body" idx="1"/>
          </p:nvPr>
        </p:nvSpPr>
        <p:spPr>
          <a:noFill/>
          <a:ln/>
        </p:spPr>
        <p:txBody>
          <a:bodyPr/>
          <a:lstStyle/>
          <a:p>
            <a:r>
              <a:rPr lang="zh-TW" altLang="en-US" smtClean="0"/>
              <a:t>*債券分割是將債券的本金與各期息票分割形成新的金融商品，每一期利息的支付，和到期時的本金償還是各自獨立，可分別作交易，分割後的債券屬於零息債券，在債券到期前並無任何利息的支付。債券分割後的零息債券，因具有較高的利率波動性，當市場預期利率走低時，無息債券的價格相對就會有較大的上漲空間，因此，分割債券對債券自營商與小額投資人，都具有很大的投資誘因，為小額投資人在通貨緊縮時期的投資新工具，同時為債券市場引進新血。 </a:t>
            </a:r>
            <a:br>
              <a:rPr lang="zh-TW" altLang="en-US" smtClean="0"/>
            </a:br>
            <a:endParaRPr lang="zh-TW" altLang="en-US" smtClean="0"/>
          </a:p>
        </p:txBody>
      </p:sp>
      <p:sp>
        <p:nvSpPr>
          <p:cNvPr id="140292" name="投影片編號版面配置區 3"/>
          <p:cNvSpPr>
            <a:spLocks noGrp="1"/>
          </p:cNvSpPr>
          <p:nvPr>
            <p:ph type="sldNum" sz="quarter" idx="5"/>
          </p:nvPr>
        </p:nvSpPr>
        <p:spPr>
          <a:noFill/>
        </p:spPr>
        <p:txBody>
          <a:bodyPr/>
          <a:lstStyle/>
          <a:p>
            <a:fld id="{91D1E0F0-2681-4CDB-8C73-08C4411E3228}" type="slidenum">
              <a:rPr lang="en-US" altLang="zh-TW" smtClean="0"/>
              <a:pPr/>
              <a:t>11</a:t>
            </a:fld>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870E2C0-C4EC-46A5-8FDA-02DBFCE49B93}" type="slidenum">
              <a:rPr lang="en-US" altLang="zh-TW" smtClean="0"/>
              <a:pPr/>
              <a:t>12</a:t>
            </a:fld>
            <a:endParaRPr lang="en-US" altLang="zh-TW" smtClean="0"/>
          </a:p>
        </p:txBody>
      </p:sp>
      <p:sp>
        <p:nvSpPr>
          <p:cNvPr id="141315" name="Rectangle 2050"/>
          <p:cNvSpPr>
            <a:spLocks noGrp="1" noRot="1" noChangeAspect="1" noChangeArrowheads="1" noTextEdit="1"/>
          </p:cNvSpPr>
          <p:nvPr>
            <p:ph type="sldImg"/>
          </p:nvPr>
        </p:nvSpPr>
        <p:spPr>
          <a:xfrm>
            <a:off x="936625" y="742950"/>
            <a:ext cx="4929188" cy="3698875"/>
          </a:xfrm>
          <a:ln w="12700" cap="flat"/>
        </p:spPr>
      </p:sp>
      <p:sp>
        <p:nvSpPr>
          <p:cNvPr id="141316" name="Rectangle 2051"/>
          <p:cNvSpPr>
            <a:spLocks noGrp="1" noChangeArrowheads="1"/>
          </p:cNvSpPr>
          <p:nvPr>
            <p:ph type="body" idx="1"/>
          </p:nvPr>
        </p:nvSpPr>
        <p:spPr>
          <a:xfrm>
            <a:off x="906463" y="4687888"/>
            <a:ext cx="4984750" cy="4446587"/>
          </a:xfrm>
          <a:noFill/>
          <a:ln/>
        </p:spPr>
        <p:txBody>
          <a:bodyPr lIns="91541" tIns="45771" rIns="91541" bIns="45771"/>
          <a:lstStyle/>
          <a:p>
            <a:r>
              <a:rPr lang="en-US" altLang="zh-TW" smtClean="0"/>
              <a:t>* </a:t>
            </a:r>
            <a:r>
              <a:rPr lang="zh-TW" altLang="en-US" smtClean="0"/>
              <a:t>財政部為活絡債券市場，自</a:t>
            </a:r>
            <a:r>
              <a:rPr lang="en-US" altLang="zh-TW" smtClean="0"/>
              <a:t>2005</a:t>
            </a:r>
            <a:r>
              <a:rPr lang="zh-TW" altLang="en-US" smtClean="0"/>
              <a:t>年</a:t>
            </a:r>
            <a:r>
              <a:rPr lang="en-US" altLang="zh-TW" smtClean="0"/>
              <a:t>7</a:t>
            </a:r>
            <a:r>
              <a:rPr lang="zh-TW" altLang="en-US" smtClean="0"/>
              <a:t>月</a:t>
            </a:r>
            <a:r>
              <a:rPr lang="en-US" altLang="zh-TW" smtClean="0"/>
              <a:t>20</a:t>
            </a:r>
            <a:r>
              <a:rPr lang="zh-TW" altLang="en-US" smtClean="0"/>
              <a:t>日首度發行「可分割公債」。由於公債分割後，債券的面額變小，有利小額投資人參與。</a:t>
            </a:r>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zh-TW"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emops.tse.com.tw/emops_all.htm" TargetMode="External"/><Relationship Id="rId7"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hyperlink" Target="http://mops.tse.com.tw/mops.ht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611188" y="1196975"/>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38100" cap="flat" cmpd="sng">
            <a:solidFill>
              <a:schemeClr val="accent1"/>
            </a:solidFill>
            <a:prstDash val="solid"/>
            <a:miter lim="800000"/>
            <a:headEnd/>
            <a:tailEnd/>
          </a:ln>
        </p:spPr>
        <p:txBody>
          <a:bodyPr/>
          <a:lstStyle/>
          <a:p>
            <a:endParaRPr lang="zh-TW" altLang="en-US"/>
          </a:p>
        </p:txBody>
      </p:sp>
      <p:sp>
        <p:nvSpPr>
          <p:cNvPr id="5" name="Line 8"/>
          <p:cNvSpPr>
            <a:spLocks noChangeShapeType="1"/>
          </p:cNvSpPr>
          <p:nvPr/>
        </p:nvSpPr>
        <p:spPr bwMode="auto">
          <a:xfrm>
            <a:off x="1981200" y="6248400"/>
            <a:ext cx="6511925" cy="0"/>
          </a:xfrm>
          <a:prstGeom prst="line">
            <a:avLst/>
          </a:prstGeom>
          <a:noFill/>
          <a:ln w="25400">
            <a:solidFill>
              <a:schemeClr val="accent1"/>
            </a:solidFill>
            <a:round/>
            <a:headEnd/>
            <a:tailEnd/>
          </a:ln>
        </p:spPr>
        <p:txBody>
          <a:bodyPr/>
          <a:lstStyle/>
          <a:p>
            <a:endParaRPr lang="zh-TW" altLang="en-US"/>
          </a:p>
        </p:txBody>
      </p:sp>
      <p:grpSp>
        <p:nvGrpSpPr>
          <p:cNvPr id="6" name="Group 13"/>
          <p:cNvGrpSpPr>
            <a:grpSpLocks/>
          </p:cNvGrpSpPr>
          <p:nvPr userDrawn="1"/>
        </p:nvGrpSpPr>
        <p:grpSpPr bwMode="auto">
          <a:xfrm>
            <a:off x="1028700" y="3741738"/>
            <a:ext cx="1123950" cy="133350"/>
            <a:chOff x="1620" y="1320"/>
            <a:chExt cx="1770" cy="210"/>
          </a:xfrm>
        </p:grpSpPr>
        <p:sp>
          <p:nvSpPr>
            <p:cNvPr id="7" name="Rectangle 15">
              <a:hlinkClick r:id="rId3"/>
            </p:cNvPr>
            <p:cNvSpPr>
              <a:spLocks noChangeArrowheads="1"/>
            </p:cNvSpPr>
            <p:nvPr userDrawn="1"/>
          </p:nvSpPr>
          <p:spPr bwMode="auto">
            <a:xfrm>
              <a:off x="2565" y="1320"/>
              <a:ext cx="825" cy="210"/>
            </a:xfrm>
            <a:prstGeom prst="rect">
              <a:avLst/>
            </a:prstGeom>
            <a:noFill/>
            <a:ln w="9525">
              <a:noFill/>
              <a:miter lim="800000"/>
              <a:headEnd/>
              <a:tailEnd/>
            </a:ln>
          </p:spPr>
          <p:txBody>
            <a:bodyPr/>
            <a:lstStyle/>
            <a:p>
              <a:endParaRPr lang="zh-TW" altLang="en-US"/>
            </a:p>
          </p:txBody>
        </p:sp>
        <p:sp>
          <p:nvSpPr>
            <p:cNvPr id="8" name="Rectangle 14">
              <a:hlinkClick r:id="rId4"/>
            </p:cNvPr>
            <p:cNvSpPr>
              <a:spLocks noChangeArrowheads="1"/>
            </p:cNvSpPr>
            <p:nvPr userDrawn="1"/>
          </p:nvSpPr>
          <p:spPr bwMode="auto">
            <a:xfrm>
              <a:off x="1620" y="1320"/>
              <a:ext cx="810" cy="210"/>
            </a:xfrm>
            <a:prstGeom prst="rect">
              <a:avLst/>
            </a:prstGeom>
            <a:noFill/>
            <a:ln w="9525">
              <a:noFill/>
              <a:miter lim="800000"/>
              <a:headEnd/>
              <a:tailEnd/>
            </a:ln>
          </p:spPr>
          <p:txBody>
            <a:bodyPr/>
            <a:lstStyle/>
            <a:p>
              <a:endParaRPr lang="zh-TW" altLang="en-US"/>
            </a:p>
          </p:txBody>
        </p:sp>
      </p:grpSp>
      <p:sp>
        <p:nvSpPr>
          <p:cNvPr id="9" name="Rectangle 16"/>
          <p:cNvSpPr>
            <a:spLocks noChangeArrowheads="1"/>
          </p:cNvSpPr>
          <p:nvPr userDrawn="1"/>
        </p:nvSpPr>
        <p:spPr bwMode="auto">
          <a:xfrm>
            <a:off x="0" y="2903538"/>
            <a:ext cx="9144000" cy="0"/>
          </a:xfrm>
          <a:prstGeom prst="rect">
            <a:avLst/>
          </a:prstGeom>
          <a:noFill/>
          <a:ln w="9525">
            <a:noFill/>
            <a:miter lim="800000"/>
            <a:headEnd/>
            <a:tailEnd/>
          </a:ln>
        </p:spPr>
        <p:txBody>
          <a:bodyPr wrap="none" anchor="ctr">
            <a:spAutoFit/>
          </a:bodyPr>
          <a:lstStyle/>
          <a:p>
            <a:endParaRPr lang="zh-TW" altLang="en-US"/>
          </a:p>
        </p:txBody>
      </p:sp>
      <p:sp>
        <p:nvSpPr>
          <p:cNvPr id="10" name="Rectangle 21"/>
          <p:cNvSpPr>
            <a:spLocks noChangeArrowheads="1"/>
          </p:cNvSpPr>
          <p:nvPr userDrawn="1"/>
        </p:nvSpPr>
        <p:spPr bwMode="auto">
          <a:xfrm>
            <a:off x="0" y="2903538"/>
            <a:ext cx="9144000" cy="0"/>
          </a:xfrm>
          <a:prstGeom prst="rect">
            <a:avLst/>
          </a:prstGeom>
          <a:noFill/>
          <a:ln w="9525">
            <a:noFill/>
            <a:miter lim="800000"/>
            <a:headEnd/>
            <a:tailEnd/>
          </a:ln>
        </p:spPr>
        <p:txBody>
          <a:bodyPr wrap="none" anchor="ctr">
            <a:spAutoFit/>
          </a:bodyPr>
          <a:lstStyle/>
          <a:p>
            <a:endParaRPr lang="zh-TW" altLang="en-US"/>
          </a:p>
        </p:txBody>
      </p:sp>
      <p:grpSp>
        <p:nvGrpSpPr>
          <p:cNvPr id="11" name="Group 26"/>
          <p:cNvGrpSpPr>
            <a:grpSpLocks/>
          </p:cNvGrpSpPr>
          <p:nvPr userDrawn="1"/>
        </p:nvGrpSpPr>
        <p:grpSpPr bwMode="auto">
          <a:xfrm>
            <a:off x="-3175" y="6310313"/>
            <a:ext cx="9147175" cy="431800"/>
            <a:chOff x="-2" y="3975"/>
            <a:chExt cx="5762" cy="272"/>
          </a:xfrm>
        </p:grpSpPr>
        <p:graphicFrame>
          <p:nvGraphicFramePr>
            <p:cNvPr id="12" name="Object 27"/>
            <p:cNvGraphicFramePr>
              <a:graphicFrameLocks noChangeAspect="1"/>
            </p:cNvGraphicFramePr>
            <p:nvPr/>
          </p:nvGraphicFramePr>
          <p:xfrm>
            <a:off x="-2" y="3975"/>
            <a:ext cx="5762" cy="272"/>
          </p:xfrm>
          <a:graphic>
            <a:graphicData uri="http://schemas.openxmlformats.org/presentationml/2006/ole">
              <p:oleObj spid="_x0000_s192514" name="點陣圖影像" r:id="rId5" imgW="6591871" imgH="335167" progId="PBrush">
                <p:embed/>
              </p:oleObj>
            </a:graphicData>
          </a:graphic>
        </p:graphicFrame>
        <p:graphicFrame>
          <p:nvGraphicFramePr>
            <p:cNvPr id="13" name="Object 28"/>
            <p:cNvGraphicFramePr>
              <a:graphicFrameLocks noChangeAspect="1"/>
            </p:cNvGraphicFramePr>
            <p:nvPr/>
          </p:nvGraphicFramePr>
          <p:xfrm>
            <a:off x="521" y="4020"/>
            <a:ext cx="2314" cy="217"/>
          </p:xfrm>
          <a:graphic>
            <a:graphicData uri="http://schemas.openxmlformats.org/presentationml/2006/ole">
              <p:oleObj spid="_x0000_s192515" name="點陣圖影像" r:id="rId6" imgW="3010161" imgH="281905" progId="PBrush">
                <p:embed/>
              </p:oleObj>
            </a:graphicData>
          </a:graphic>
        </p:graphicFrame>
        <p:graphicFrame>
          <p:nvGraphicFramePr>
            <p:cNvPr id="14" name="Object 29"/>
            <p:cNvGraphicFramePr>
              <a:graphicFrameLocks noChangeAspect="1"/>
            </p:cNvGraphicFramePr>
            <p:nvPr/>
          </p:nvGraphicFramePr>
          <p:xfrm>
            <a:off x="3016" y="4040"/>
            <a:ext cx="2042" cy="203"/>
          </p:xfrm>
          <a:graphic>
            <a:graphicData uri="http://schemas.openxmlformats.org/presentationml/2006/ole">
              <p:oleObj spid="_x0000_s192516" name="點陣圖影像" r:id="rId7" imgW="2841905" imgH="281905" progId="PBrush">
                <p:embed/>
              </p:oleObj>
            </a:graphicData>
          </a:graphic>
        </p:graphicFrame>
      </p:grpSp>
      <p:sp>
        <p:nvSpPr>
          <p:cNvPr id="84994" name="Rectangle 2"/>
          <p:cNvSpPr>
            <a:spLocks noGrp="1" noChangeArrowheads="1"/>
          </p:cNvSpPr>
          <p:nvPr>
            <p:ph type="ctrTitle"/>
          </p:nvPr>
        </p:nvSpPr>
        <p:spPr>
          <a:xfrm>
            <a:off x="914400" y="1524000"/>
            <a:ext cx="7623175" cy="1752600"/>
          </a:xfrm>
        </p:spPr>
        <p:txBody>
          <a:bodyPr/>
          <a:lstStyle>
            <a:lvl1pPr>
              <a:defRPr sz="5400" b="0"/>
            </a:lvl1pPr>
          </a:lstStyle>
          <a:p>
            <a:r>
              <a:rPr lang="zh-TW" altLang="en-US"/>
              <a:t>按一下以編輯母片標題樣式</a:t>
            </a:r>
          </a:p>
        </p:txBody>
      </p:sp>
      <p:sp>
        <p:nvSpPr>
          <p:cNvPr id="849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TW" altLang="en-US"/>
              <a:t>按一下以編輯母片副標題樣式</a:t>
            </a:r>
          </a:p>
        </p:txBody>
      </p:sp>
      <p:sp>
        <p:nvSpPr>
          <p:cNvPr id="15" name="Rectangle 4"/>
          <p:cNvSpPr>
            <a:spLocks noGrp="1" noChangeArrowheads="1"/>
          </p:cNvSpPr>
          <p:nvPr>
            <p:ph type="dt" sz="half" idx="10"/>
          </p:nvPr>
        </p:nvSpPr>
        <p:spPr/>
        <p:txBody>
          <a:bodyPr/>
          <a:lstStyle>
            <a:lvl1pPr>
              <a:defRPr/>
            </a:lvl1pPr>
          </a:lstStyle>
          <a:p>
            <a:pPr>
              <a:defRPr/>
            </a:pPr>
            <a:endParaRPr lang="en-US" altLang="zh-TW"/>
          </a:p>
        </p:txBody>
      </p:sp>
      <p:sp>
        <p:nvSpPr>
          <p:cNvPr id="16"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TW"/>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588B5BF-D6B4-44AB-B051-3F410F9E1F16}" type="slidenum">
              <a:rPr lang="en-US" altLang="zh-TW"/>
              <a:pPr>
                <a:defRPr/>
              </a:pPr>
              <a:t>‹#›</a:t>
            </a:fld>
            <a:endParaRPr lang="en-US" altLang="zh-TW"/>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62750" y="560388"/>
            <a:ext cx="2057400" cy="5461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90550" y="560388"/>
            <a:ext cx="6019800" cy="5461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A52A09D-F254-459F-955A-D329D0E2A57D}" type="slidenum">
              <a:rPr lang="en-US" altLang="zh-TW"/>
              <a:pPr>
                <a:defRPr/>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j-ea"/>
                <a:ea typeface="+mj-ea"/>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88B9E3-1C4B-4B04-A3B6-4763F3F2105E}" type="slidenum">
              <a:rPr lang="en-US" altLang="zh-TW"/>
              <a:pPr>
                <a:defRPr/>
              </a:pPr>
              <a:t>‹#›</a:t>
            </a:fld>
            <a:endParaRPr lang="en-US" altLang="zh-TW"/>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94947DE-D39D-4CEF-91D4-CEA78C538FBF}" type="slidenum">
              <a:rPr lang="en-US" altLang="zh-TW"/>
              <a:pPr>
                <a:defRPr/>
              </a:pPr>
              <a:t>‹#›</a:t>
            </a:fld>
            <a:endParaRPr lang="en-US" altLang="zh-TW"/>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55650" y="1295400"/>
            <a:ext cx="395605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64100" y="1295400"/>
            <a:ext cx="395605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658E5E0-F1C7-4F09-A8DC-5F8E5C2FCDF7}" type="slidenum">
              <a:rPr lang="en-US" altLang="zh-TW"/>
              <a:pPr>
                <a:defRPr/>
              </a:pPr>
              <a:t>‹#›</a:t>
            </a:fld>
            <a:endParaRPr lang="en-US" altLang="zh-TW"/>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F7E58D7-DE25-4011-B672-C0B89F2959B8}" type="slidenum">
              <a:rPr lang="en-US" altLang="zh-TW"/>
              <a:pPr>
                <a:defRPr/>
              </a:pPr>
              <a:t>‹#›</a:t>
            </a:fld>
            <a:endParaRPr lang="en-US" altLang="zh-TW"/>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8FB7064-2F05-488C-9605-75C75A010259}" type="slidenum">
              <a:rPr lang="en-US" altLang="zh-TW"/>
              <a:pPr>
                <a:defRPr/>
              </a:pPr>
              <a:t>‹#›</a:t>
            </a:fld>
            <a:endParaRPr lang="en-US" altLang="zh-TW"/>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85BB7AE-F60B-4479-8513-0299A15DCF27}" type="slidenum">
              <a:rPr lang="en-US" altLang="zh-TW"/>
              <a:pPr>
                <a:defRPr/>
              </a:pPr>
              <a:t>‹#›</a:t>
            </a:fld>
            <a:endParaRPr lang="en-US" altLang="zh-TW"/>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50BD13B-AAE9-4B80-9019-96339A4C29CB}" type="slidenum">
              <a:rPr lang="en-US" altLang="zh-TW"/>
              <a:pPr>
                <a:defRPr/>
              </a:pPr>
              <a:t>‹#›</a:t>
            </a:fld>
            <a:endParaRPr lang="en-US" altLang="zh-TW"/>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0A13DA8-EC47-4539-8D88-A9BC35349AB0}" type="slidenum">
              <a:rPr lang="en-US" altLang="zh-TW"/>
              <a:pPr>
                <a:defRPr/>
              </a:pPr>
              <a:t>‹#›</a:t>
            </a:fld>
            <a:endParaRPr lang="en-US" altLang="zh-TW"/>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0550" y="560388"/>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755650" y="1295400"/>
            <a:ext cx="8064500" cy="472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39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j-lt"/>
              </a:defRPr>
            </a:lvl1pPr>
          </a:lstStyle>
          <a:p>
            <a:pPr>
              <a:defRPr/>
            </a:pPr>
            <a:endParaRPr lang="en-US" altLang="zh-TW"/>
          </a:p>
        </p:txBody>
      </p:sp>
      <p:sp>
        <p:nvSpPr>
          <p:cNvPr id="83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j-lt"/>
              </a:defRPr>
            </a:lvl1pPr>
          </a:lstStyle>
          <a:p>
            <a:pPr>
              <a:defRPr/>
            </a:pPr>
            <a:endParaRPr lang="en-US" altLang="zh-TW"/>
          </a:p>
        </p:txBody>
      </p:sp>
      <p:sp>
        <p:nvSpPr>
          <p:cNvPr id="83974" name="Rectangle 6"/>
          <p:cNvSpPr>
            <a:spLocks noGrp="1" noChangeArrowheads="1"/>
          </p:cNvSpPr>
          <p:nvPr>
            <p:ph type="sldNum" sz="quarter" idx="4"/>
          </p:nvPr>
        </p:nvSpPr>
        <p:spPr bwMode="auto">
          <a:xfrm>
            <a:off x="6975475" y="5876925"/>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rgbClr val="996633"/>
                </a:solidFill>
              </a:defRPr>
            </a:lvl1pPr>
          </a:lstStyle>
          <a:p>
            <a:pPr>
              <a:defRPr/>
            </a:pPr>
            <a:fld id="{AC8E73B7-7B75-470B-B19C-CA835A318D7A}" type="slidenum">
              <a:rPr lang="en-US" altLang="zh-TW"/>
              <a:pPr>
                <a:defRPr/>
              </a:pPr>
              <a:t>‹#›</a:t>
            </a:fld>
            <a:endParaRPr lang="en-US" altLang="zh-TW"/>
          </a:p>
        </p:txBody>
      </p:sp>
      <p:sp>
        <p:nvSpPr>
          <p:cNvPr id="1031" name="Freeform 7"/>
          <p:cNvSpPr>
            <a:spLocks noChangeArrowheads="1"/>
          </p:cNvSpPr>
          <p:nvPr/>
        </p:nvSpPr>
        <p:spPr bwMode="auto">
          <a:xfrm>
            <a:off x="446088" y="442913"/>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31750" cap="flat" cmpd="sng">
            <a:solidFill>
              <a:schemeClr val="accent1"/>
            </a:solidFill>
            <a:prstDash val="solid"/>
            <a:miter lim="800000"/>
            <a:headEnd/>
            <a:tailEnd/>
          </a:ln>
        </p:spPr>
        <p:txBody>
          <a:bodyPr/>
          <a:lstStyle/>
          <a:p>
            <a:endParaRPr lang="zh-TW" altLang="en-US"/>
          </a:p>
        </p:txBody>
      </p:sp>
      <p:sp>
        <p:nvSpPr>
          <p:cNvPr id="1032" name="Line 8"/>
          <p:cNvSpPr>
            <a:spLocks noChangeShapeType="1"/>
          </p:cNvSpPr>
          <p:nvPr/>
        </p:nvSpPr>
        <p:spPr bwMode="auto">
          <a:xfrm>
            <a:off x="457200" y="6400800"/>
            <a:ext cx="8229600" cy="0"/>
          </a:xfrm>
          <a:prstGeom prst="line">
            <a:avLst/>
          </a:prstGeom>
          <a:noFill/>
          <a:ln w="25400">
            <a:solidFill>
              <a:schemeClr val="accent1"/>
            </a:solidFill>
            <a:round/>
            <a:headEnd/>
            <a:tailEnd/>
          </a:ln>
        </p:spPr>
        <p:txBody>
          <a:bodyPr/>
          <a:lstStyle/>
          <a:p>
            <a:endParaRPr lang="zh-TW" altLang="en-US"/>
          </a:p>
        </p:txBody>
      </p:sp>
      <p:grpSp>
        <p:nvGrpSpPr>
          <p:cNvPr id="1033" name="Group 12"/>
          <p:cNvGrpSpPr>
            <a:grpSpLocks/>
          </p:cNvGrpSpPr>
          <p:nvPr/>
        </p:nvGrpSpPr>
        <p:grpSpPr bwMode="auto">
          <a:xfrm>
            <a:off x="-3175" y="6310313"/>
            <a:ext cx="9147175" cy="431800"/>
            <a:chOff x="-2" y="3975"/>
            <a:chExt cx="5762" cy="272"/>
          </a:xfrm>
        </p:grpSpPr>
        <p:graphicFrame>
          <p:nvGraphicFramePr>
            <p:cNvPr id="1034" name="Object 13"/>
            <p:cNvGraphicFramePr>
              <a:graphicFrameLocks noChangeAspect="1"/>
            </p:cNvGraphicFramePr>
            <p:nvPr/>
          </p:nvGraphicFramePr>
          <p:xfrm>
            <a:off x="-2" y="3975"/>
            <a:ext cx="5762" cy="272"/>
          </p:xfrm>
          <a:graphic>
            <a:graphicData uri="http://schemas.openxmlformats.org/presentationml/2006/ole">
              <p:oleObj spid="_x0000_s1034" name="點陣圖影像" r:id="rId14" imgW="6591871" imgH="335167" progId="PBrush">
                <p:embed/>
              </p:oleObj>
            </a:graphicData>
          </a:graphic>
        </p:graphicFrame>
        <p:graphicFrame>
          <p:nvGraphicFramePr>
            <p:cNvPr id="1035" name="Object 14"/>
            <p:cNvGraphicFramePr>
              <a:graphicFrameLocks noChangeAspect="1"/>
            </p:cNvGraphicFramePr>
            <p:nvPr/>
          </p:nvGraphicFramePr>
          <p:xfrm>
            <a:off x="521" y="4020"/>
            <a:ext cx="2314" cy="217"/>
          </p:xfrm>
          <a:graphic>
            <a:graphicData uri="http://schemas.openxmlformats.org/presentationml/2006/ole">
              <p:oleObj spid="_x0000_s1035" name="點陣圖影像" r:id="rId15" imgW="3010161" imgH="281905" progId="PBrush">
                <p:embed/>
              </p:oleObj>
            </a:graphicData>
          </a:graphic>
        </p:graphicFrame>
        <p:graphicFrame>
          <p:nvGraphicFramePr>
            <p:cNvPr id="1036" name="Object 15"/>
            <p:cNvGraphicFramePr>
              <a:graphicFrameLocks noChangeAspect="1"/>
            </p:cNvGraphicFramePr>
            <p:nvPr/>
          </p:nvGraphicFramePr>
          <p:xfrm>
            <a:off x="3016" y="4040"/>
            <a:ext cx="2042" cy="203"/>
          </p:xfrm>
          <a:graphic>
            <a:graphicData uri="http://schemas.openxmlformats.org/presentationml/2006/ole">
              <p:oleObj spid="_x0000_s1036" name="點陣圖影像" r:id="rId16" imgW="2841905" imgH="281905" progId="PBrush">
                <p:embed/>
              </p:oleObj>
            </a:graphicData>
          </a:graphic>
        </p:graphicFrame>
      </p:grpSp>
    </p:spTree>
  </p:cSld>
  <p:clrMap bg1="lt1" tx1="dk1" bg2="lt2" tx2="dk2" accent1="accent1" accent2="accent2" accent3="accent3" accent4="accent4" accent5="accent5" accent6="accent6" hlink="hlink" folHlink="folHlink"/>
  <p:sldLayoutIdLst>
    <p:sldLayoutId id="2147485055"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Garamond" pitchFamily="18" charset="0"/>
          <a:ea typeface="標楷體" pitchFamily="65" charset="-120"/>
        </a:defRPr>
      </a:lvl2pPr>
      <a:lvl3pPr algn="ctr" rtl="0" eaLnBrk="0" fontAlgn="base" hangingPunct="0">
        <a:spcBef>
          <a:spcPct val="0"/>
        </a:spcBef>
        <a:spcAft>
          <a:spcPct val="0"/>
        </a:spcAft>
        <a:defRPr kumimoji="1" sz="4400" b="1">
          <a:solidFill>
            <a:schemeClr val="tx2"/>
          </a:solidFill>
          <a:latin typeface="Garamond" pitchFamily="18" charset="0"/>
          <a:ea typeface="標楷體" pitchFamily="65" charset="-120"/>
        </a:defRPr>
      </a:lvl3pPr>
      <a:lvl4pPr algn="ctr" rtl="0" eaLnBrk="0" fontAlgn="base" hangingPunct="0">
        <a:spcBef>
          <a:spcPct val="0"/>
        </a:spcBef>
        <a:spcAft>
          <a:spcPct val="0"/>
        </a:spcAft>
        <a:defRPr kumimoji="1" sz="4400" b="1">
          <a:solidFill>
            <a:schemeClr val="tx2"/>
          </a:solidFill>
          <a:latin typeface="Garamond" pitchFamily="18" charset="0"/>
          <a:ea typeface="標楷體" pitchFamily="65" charset="-120"/>
        </a:defRPr>
      </a:lvl4pPr>
      <a:lvl5pPr algn="ctr" rtl="0" eaLnBrk="0" fontAlgn="base" hangingPunct="0">
        <a:spcBef>
          <a:spcPct val="0"/>
        </a:spcBef>
        <a:spcAft>
          <a:spcPct val="0"/>
        </a:spcAft>
        <a:defRPr kumimoji="1" sz="4400" b="1">
          <a:solidFill>
            <a:schemeClr val="tx2"/>
          </a:solidFill>
          <a:latin typeface="Garamond" pitchFamily="18" charset="0"/>
          <a:ea typeface="標楷體" pitchFamily="65" charset="-120"/>
        </a:defRPr>
      </a:lvl5pPr>
      <a:lvl6pPr marL="457200" algn="ctr" rtl="0" fontAlgn="base">
        <a:spcBef>
          <a:spcPct val="0"/>
        </a:spcBef>
        <a:spcAft>
          <a:spcPct val="0"/>
        </a:spcAft>
        <a:defRPr kumimoji="1" sz="4400" b="1">
          <a:solidFill>
            <a:schemeClr val="tx2"/>
          </a:solidFill>
          <a:latin typeface="Garamond" pitchFamily="18" charset="0"/>
          <a:ea typeface="標楷體" pitchFamily="65" charset="-120"/>
        </a:defRPr>
      </a:lvl6pPr>
      <a:lvl7pPr marL="914400" algn="ctr" rtl="0" fontAlgn="base">
        <a:spcBef>
          <a:spcPct val="0"/>
        </a:spcBef>
        <a:spcAft>
          <a:spcPct val="0"/>
        </a:spcAft>
        <a:defRPr kumimoji="1" sz="4400" b="1">
          <a:solidFill>
            <a:schemeClr val="tx2"/>
          </a:solidFill>
          <a:latin typeface="Garamond" pitchFamily="18" charset="0"/>
          <a:ea typeface="標楷體" pitchFamily="65" charset="-120"/>
        </a:defRPr>
      </a:lvl7pPr>
      <a:lvl8pPr marL="1371600" algn="ctr" rtl="0" fontAlgn="base">
        <a:spcBef>
          <a:spcPct val="0"/>
        </a:spcBef>
        <a:spcAft>
          <a:spcPct val="0"/>
        </a:spcAft>
        <a:defRPr kumimoji="1" sz="4400" b="1">
          <a:solidFill>
            <a:schemeClr val="tx2"/>
          </a:solidFill>
          <a:latin typeface="Garamond" pitchFamily="18" charset="0"/>
          <a:ea typeface="標楷體" pitchFamily="65" charset="-120"/>
        </a:defRPr>
      </a:lvl8pPr>
      <a:lvl9pPr marL="1828800" algn="ctr" rtl="0" fontAlgn="base">
        <a:spcBef>
          <a:spcPct val="0"/>
        </a:spcBef>
        <a:spcAft>
          <a:spcPct val="0"/>
        </a:spcAft>
        <a:defRPr kumimoji="1" sz="4400" b="1">
          <a:solidFill>
            <a:schemeClr val="tx2"/>
          </a:solidFill>
          <a:latin typeface="Garamond" pitchFamily="18" charset="0"/>
          <a:ea typeface="標楷體" pitchFamily="65" charset="-12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Microsoft_Office_Word_97_-_2003___4.doc"/><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___1.xls"/></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___2.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0.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1.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22.png"/><Relationship Id="rId4" Type="http://schemas.openxmlformats.org/officeDocument/2006/relationships/oleObject" Target="../embeddings/oleObject23.bin"/></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Office_Word_97_-_2003___3.doc"/><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selaw.com.tw/Scripts/Query1B.asp?no=1G010075157" TargetMode="External"/><Relationship Id="rId2" Type="http://schemas.openxmlformats.org/officeDocument/2006/relationships/hyperlink" Target="http://www.selaw.com.tw/Scripts/Query1B.asp?no=1G010078410"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8888" y="1557338"/>
            <a:ext cx="6769100" cy="1655762"/>
          </a:xfrm>
        </p:spPr>
        <p:txBody>
          <a:bodyPr/>
          <a:lstStyle/>
          <a:p>
            <a:pPr eaLnBrk="1" hangingPunct="1">
              <a:lnSpc>
                <a:spcPct val="110000"/>
              </a:lnSpc>
            </a:pPr>
            <a:r>
              <a:rPr lang="zh-TW" altLang="en-US" b="1" smtClean="0">
                <a:solidFill>
                  <a:srgbClr val="000099"/>
                </a:solidFill>
              </a:rPr>
              <a:t>債券市場資訊</a:t>
            </a:r>
          </a:p>
        </p:txBody>
      </p:sp>
      <p:sp>
        <p:nvSpPr>
          <p:cNvPr id="3075" name="Rectangle 3"/>
          <p:cNvSpPr>
            <a:spLocks noGrp="1" noChangeArrowheads="1"/>
          </p:cNvSpPr>
          <p:nvPr>
            <p:ph type="subTitle" idx="1"/>
          </p:nvPr>
        </p:nvSpPr>
        <p:spPr>
          <a:xfrm>
            <a:off x="1571625" y="3716338"/>
            <a:ext cx="6024563" cy="2016125"/>
          </a:xfrm>
        </p:spPr>
        <p:txBody>
          <a:bodyPr/>
          <a:lstStyle/>
          <a:p>
            <a:pPr algn="ctr" eaLnBrk="1" hangingPunct="1"/>
            <a:r>
              <a:rPr lang="zh-TW" altLang="en-US" b="1" dirty="0" smtClean="0"/>
              <a:t>財團法人中華民國證券櫃檯買賣中心</a:t>
            </a:r>
            <a:endParaRPr lang="en-US" altLang="zh-TW" b="1" dirty="0" smtClean="0"/>
          </a:p>
          <a:p>
            <a:pPr algn="ctr" eaLnBrk="1" hangingPunct="1"/>
            <a:endParaRPr lang="en-US" altLang="zh-TW" b="1" dirty="0" smtClean="0"/>
          </a:p>
          <a:p>
            <a:pPr algn="ctr" eaLnBrk="1" hangingPunct="1"/>
            <a:endParaRPr lang="zh-TW" altLang="en-US" b="1" dirty="0" smtClean="0"/>
          </a:p>
          <a:p>
            <a:pPr algn="ctr" eaLnBrk="1" hangingPunct="1"/>
            <a:r>
              <a:rPr lang="zh-TW" altLang="en-US" b="1" dirty="0" smtClean="0"/>
              <a:t>中華民國 </a:t>
            </a:r>
            <a:r>
              <a:rPr lang="en-US" altLang="zh-TW" b="1" dirty="0" smtClean="0"/>
              <a:t>101 </a:t>
            </a:r>
            <a:r>
              <a:rPr lang="zh-TW" altLang="en-US" b="1" dirty="0" smtClean="0"/>
              <a:t>年</a:t>
            </a:r>
            <a:r>
              <a:rPr lang="en-US" altLang="zh-TW" b="1" dirty="0" smtClean="0"/>
              <a:t>12</a:t>
            </a:r>
            <a:r>
              <a:rPr lang="zh-TW" altLang="en-US" b="1" dirty="0" smtClean="0"/>
              <a:t>月</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539750" y="1752600"/>
            <a:ext cx="8064500" cy="4267200"/>
          </a:xfrm>
        </p:spPr>
        <p:txBody>
          <a:bodyPr/>
          <a:lstStyle/>
          <a:p>
            <a:pPr>
              <a:buClr>
                <a:schemeClr val="tx1"/>
              </a:buClr>
              <a:buFont typeface="Wingdings" pitchFamily="2" charset="2"/>
              <a:buChar char="Ø"/>
            </a:pPr>
            <a:r>
              <a:rPr lang="zh-TW" altLang="en-US" sz="2400" b="1" smtClean="0">
                <a:solidFill>
                  <a:srgbClr val="000099"/>
                </a:solidFill>
              </a:rPr>
              <a:t>買賣斷交易</a:t>
            </a:r>
            <a:r>
              <a:rPr lang="en-US" altLang="zh-TW" sz="2400" b="1" smtClean="0">
                <a:solidFill>
                  <a:srgbClr val="000099"/>
                </a:solidFill>
              </a:rPr>
              <a:t>(OP/OS)</a:t>
            </a:r>
            <a:r>
              <a:rPr lang="zh-TW" altLang="en-US" sz="2400" b="1" smtClean="0">
                <a:solidFill>
                  <a:srgbClr val="000099"/>
                </a:solidFill>
              </a:rPr>
              <a:t>：</a:t>
            </a:r>
            <a:r>
              <a:rPr lang="zh-TW" altLang="en-US" sz="2400" smtClean="0"/>
              <a:t>所有權隨著交易的發生，在完成交割手續後即永久移轉，債息自成交日（成交若與交割同日）起即歸於買方所有。由於債券多採半年或一年付息一次，因此若成交日落在兩次付息日之間，則買方須付給賣方自上次付息日至成交日的利息，亦即補息款。</a:t>
            </a:r>
            <a:endParaRPr lang="en-US" altLang="zh-TW" sz="2400" smtClean="0"/>
          </a:p>
          <a:p>
            <a:pPr>
              <a:buClr>
                <a:schemeClr val="tx1"/>
              </a:buClr>
              <a:buFont typeface="Wingdings" pitchFamily="2" charset="2"/>
              <a:buChar char="Ø"/>
            </a:pPr>
            <a:endParaRPr lang="zh-TW" altLang="en-US" sz="2400" smtClean="0"/>
          </a:p>
          <a:p>
            <a:pPr>
              <a:spcBef>
                <a:spcPts val="1200"/>
              </a:spcBef>
              <a:buClr>
                <a:schemeClr val="tx1"/>
              </a:buClr>
              <a:buFont typeface="Wingdings" pitchFamily="2" charset="2"/>
              <a:buChar char="Ø"/>
            </a:pPr>
            <a:r>
              <a:rPr lang="zh-TW" altLang="en-US" sz="2400" b="1" smtClean="0">
                <a:solidFill>
                  <a:srgbClr val="000099"/>
                </a:solidFill>
              </a:rPr>
              <a:t>附條件交易</a:t>
            </a:r>
            <a:r>
              <a:rPr lang="en-US" altLang="zh-TW" sz="2400" b="1" smtClean="0">
                <a:solidFill>
                  <a:srgbClr val="000099"/>
                </a:solidFill>
              </a:rPr>
              <a:t>(RP/RS)</a:t>
            </a:r>
            <a:r>
              <a:rPr lang="zh-TW" altLang="en-US" sz="2400" b="1" smtClean="0">
                <a:solidFill>
                  <a:srgbClr val="000099"/>
                </a:solidFill>
              </a:rPr>
              <a:t>：</a:t>
            </a:r>
            <a:r>
              <a:rPr lang="zh-TW" altLang="en-US" sz="2400" smtClean="0"/>
              <a:t>交易雙方按約定之金額、承作期間、利率，由賣方“暫時”出售債券予買方，約定日到期後再由賣方買回原出售之債券。買方賺取者即依據約定利率、承作期間所計算出來的利息。</a:t>
            </a:r>
          </a:p>
          <a:p>
            <a:pPr marL="539750" lvl="1" indent="-419100" eaLnBrk="1" hangingPunct="1">
              <a:lnSpc>
                <a:spcPct val="90000"/>
              </a:lnSpc>
              <a:buClr>
                <a:schemeClr val="tx1"/>
              </a:buClr>
              <a:buFont typeface="Wingdings" pitchFamily="2" charset="2"/>
              <a:buNone/>
            </a:pPr>
            <a:r>
              <a:rPr lang="zh-TW" altLang="en-US" sz="2400" smtClean="0"/>
              <a:t/>
            </a:r>
            <a:br>
              <a:rPr lang="zh-TW" altLang="en-US" sz="2400" smtClean="0"/>
            </a:br>
            <a:endParaRPr lang="en-US" altLang="zh-TW" sz="2400" b="1" smtClean="0">
              <a:solidFill>
                <a:srgbClr val="000099"/>
              </a:solidFill>
            </a:endParaRPr>
          </a:p>
        </p:txBody>
      </p:sp>
      <p:sp>
        <p:nvSpPr>
          <p:cNvPr id="15364" name="Rectangle 3"/>
          <p:cNvSpPr>
            <a:spLocks noGrp="1" noChangeArrowheads="1"/>
          </p:cNvSpPr>
          <p:nvPr>
            <p:ph type="title"/>
          </p:nvPr>
        </p:nvSpPr>
        <p:spPr>
          <a:xfrm>
            <a:off x="611188" y="533400"/>
            <a:ext cx="7489825" cy="990600"/>
          </a:xfrm>
        </p:spPr>
        <p:txBody>
          <a:bodyPr/>
          <a:lstStyle/>
          <a:p>
            <a:pPr eaLnBrk="1" hangingPunct="1">
              <a:defRPr/>
            </a:pPr>
            <a:r>
              <a:rPr lang="zh-TW" altLang="en-US" dirty="0" smtClean="0">
                <a:solidFill>
                  <a:srgbClr val="000099"/>
                </a:solidFill>
              </a:rPr>
              <a:t>債券相關名詞</a:t>
            </a:r>
            <a:r>
              <a:rPr lang="en-US" altLang="zh-TW" dirty="0" smtClean="0">
                <a:solidFill>
                  <a:srgbClr val="000099"/>
                </a:solidFill>
              </a:rPr>
              <a:t>(</a:t>
            </a:r>
            <a:r>
              <a:rPr lang="zh-TW" altLang="en-US" dirty="0" smtClean="0">
                <a:solidFill>
                  <a:srgbClr val="000099"/>
                </a:solidFill>
              </a:rPr>
              <a:t>續</a:t>
            </a:r>
            <a:r>
              <a:rPr lang="en-US" altLang="zh-TW" dirty="0" smtClean="0">
                <a:solidFill>
                  <a:srgbClr val="000099"/>
                </a:solidFill>
              </a:rPr>
              <a:t>)</a:t>
            </a:r>
            <a:endParaRPr lang="zh-TW" altLang="en-US" dirty="0" smtClean="0">
              <a:solidFill>
                <a:srgbClr val="000099"/>
              </a:solidFill>
            </a:endParaRPr>
          </a:p>
        </p:txBody>
      </p:sp>
      <p:sp>
        <p:nvSpPr>
          <p:cNvPr id="12292"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2293"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3E548383-D885-4F12-993A-8CF442068904}" type="slidenum">
              <a:rPr kumimoji="0" lang="en-US" altLang="zh-TW" sz="1400">
                <a:solidFill>
                  <a:srgbClr val="996633"/>
                </a:solidFill>
              </a:rPr>
              <a:pPr algn="r"/>
              <a:t>9</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編號版面配置區 6"/>
          <p:cNvSpPr>
            <a:spLocks noGrp="1"/>
          </p:cNvSpPr>
          <p:nvPr>
            <p:ph type="sldNum" sz="quarter" idx="12"/>
          </p:nvPr>
        </p:nvSpPr>
        <p:spPr>
          <a:noFill/>
        </p:spPr>
        <p:txBody>
          <a:bodyPr/>
          <a:lstStyle/>
          <a:p>
            <a:fld id="{EB0F8549-1653-4524-AB05-7D7795F356A0}" type="slidenum">
              <a:rPr lang="en-US" altLang="zh-TW" smtClean="0"/>
              <a:pPr/>
              <a:t>99</a:t>
            </a:fld>
            <a:endParaRPr lang="en-US" altLang="zh-TW" smtClean="0"/>
          </a:p>
        </p:txBody>
      </p:sp>
      <p:sp>
        <p:nvSpPr>
          <p:cNvPr id="104451" name="Rectangle 2"/>
          <p:cNvSpPr>
            <a:spLocks noGrp="1" noChangeArrowheads="1"/>
          </p:cNvSpPr>
          <p:nvPr>
            <p:ph type="title"/>
          </p:nvPr>
        </p:nvSpPr>
        <p:spPr>
          <a:xfrm>
            <a:off x="900113" y="441325"/>
            <a:ext cx="7772400" cy="762000"/>
          </a:xfrm>
        </p:spPr>
        <p:txBody>
          <a:bodyPr lIns="92075" tIns="46038" rIns="92075" bIns="46038" anchor="b"/>
          <a:lstStyle/>
          <a:p>
            <a:pPr eaLnBrk="1" hangingPunct="1"/>
            <a:r>
              <a:rPr lang="zh-TW" altLang="en-US" sz="4000" smtClean="0">
                <a:solidFill>
                  <a:srgbClr val="000099"/>
                </a:solidFill>
              </a:rPr>
              <a:t>債券交易開戶流程</a:t>
            </a:r>
          </a:p>
        </p:txBody>
      </p:sp>
      <p:sp>
        <p:nvSpPr>
          <p:cNvPr id="104452" name="圓角矩形 2"/>
          <p:cNvSpPr>
            <a:spLocks noChangeArrowheads="1"/>
          </p:cNvSpPr>
          <p:nvPr/>
        </p:nvSpPr>
        <p:spPr bwMode="auto">
          <a:xfrm>
            <a:off x="1547813" y="1196975"/>
            <a:ext cx="1584325" cy="360363"/>
          </a:xfrm>
          <a:prstGeom prst="roundRect">
            <a:avLst>
              <a:gd name="adj" fmla="val 16667"/>
            </a:avLst>
          </a:prstGeom>
          <a:noFill/>
          <a:ln w="9525" algn="ctr">
            <a:noFill/>
            <a:round/>
            <a:headEnd/>
            <a:tailEnd/>
          </a:ln>
        </p:spPr>
        <p:txBody>
          <a:bodyPr/>
          <a:lstStyle/>
          <a:p>
            <a:endParaRPr lang="zh-TW" altLang="en-US"/>
          </a:p>
        </p:txBody>
      </p:sp>
      <p:sp>
        <p:nvSpPr>
          <p:cNvPr id="104453" name="圓角矩形 4"/>
          <p:cNvSpPr>
            <a:spLocks noChangeArrowheads="1"/>
          </p:cNvSpPr>
          <p:nvPr/>
        </p:nvSpPr>
        <p:spPr bwMode="auto">
          <a:xfrm>
            <a:off x="4932363" y="1196975"/>
            <a:ext cx="1152525" cy="360363"/>
          </a:xfrm>
          <a:prstGeom prst="roundRect">
            <a:avLst>
              <a:gd name="adj" fmla="val 16667"/>
            </a:avLst>
          </a:prstGeom>
          <a:noFill/>
          <a:ln w="9525" algn="ctr">
            <a:noFill/>
            <a:round/>
            <a:headEnd/>
            <a:tailEnd/>
          </a:ln>
        </p:spPr>
        <p:txBody>
          <a:bodyPr/>
          <a:lstStyle/>
          <a:p>
            <a:endParaRPr lang="zh-TW" altLang="en-US"/>
          </a:p>
        </p:txBody>
      </p:sp>
      <p:sp>
        <p:nvSpPr>
          <p:cNvPr id="104454" name="圓角矩形 5"/>
          <p:cNvSpPr>
            <a:spLocks noChangeArrowheads="1"/>
          </p:cNvSpPr>
          <p:nvPr/>
        </p:nvSpPr>
        <p:spPr bwMode="auto">
          <a:xfrm>
            <a:off x="1403350" y="1196975"/>
            <a:ext cx="1512888" cy="503238"/>
          </a:xfrm>
          <a:prstGeom prst="roundRect">
            <a:avLst>
              <a:gd name="adj" fmla="val 16667"/>
            </a:avLst>
          </a:prstGeom>
          <a:noFill/>
          <a:ln w="9525" algn="ctr">
            <a:noFill/>
            <a:round/>
            <a:headEnd/>
            <a:tailEnd/>
          </a:ln>
        </p:spPr>
        <p:txBody>
          <a:bodyPr/>
          <a:lstStyle/>
          <a:p>
            <a:endParaRPr lang="zh-TW" altLang="en-US"/>
          </a:p>
        </p:txBody>
      </p:sp>
      <p:grpSp>
        <p:nvGrpSpPr>
          <p:cNvPr id="104455" name="群組 15"/>
          <p:cNvGrpSpPr>
            <a:grpSpLocks/>
          </p:cNvGrpSpPr>
          <p:nvPr/>
        </p:nvGrpSpPr>
        <p:grpSpPr bwMode="auto">
          <a:xfrm>
            <a:off x="684213" y="1449388"/>
            <a:ext cx="7632700" cy="660400"/>
            <a:chOff x="684213" y="1323975"/>
            <a:chExt cx="7632700" cy="662906"/>
          </a:xfrm>
        </p:grpSpPr>
        <p:sp>
          <p:nvSpPr>
            <p:cNvPr id="8" name="文字方塊 7"/>
            <p:cNvSpPr txBox="1"/>
            <p:nvPr/>
          </p:nvSpPr>
          <p:spPr>
            <a:xfrm>
              <a:off x="684213" y="1323975"/>
              <a:ext cx="1943100" cy="645377"/>
            </a:xfrm>
            <a:prstGeom prst="rect">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olidFill>
                <a:schemeClr val="accent1">
                  <a:alpha val="67000"/>
                </a:schemeClr>
              </a:solidFill>
            </a:ln>
          </p:spPr>
          <p:txBody>
            <a:bodyPr>
              <a:spAutoFit/>
            </a:bodyPr>
            <a:lstStyle/>
            <a:p>
              <a:pPr>
                <a:defRPr/>
              </a:pPr>
              <a:r>
                <a:rPr lang="zh-TW" altLang="en-US" b="1" dirty="0">
                  <a:latin typeface="+mj-ea"/>
                  <a:ea typeface="+mj-ea"/>
                </a:rPr>
                <a:t>  至債券商索</a:t>
              </a:r>
              <a:endParaRPr lang="en-US" altLang="zh-TW" b="1" dirty="0">
                <a:latin typeface="+mj-ea"/>
                <a:ea typeface="+mj-ea"/>
              </a:endParaRPr>
            </a:p>
            <a:p>
              <a:pPr>
                <a:defRPr/>
              </a:pPr>
              <a:r>
                <a:rPr lang="zh-TW" altLang="en-US" b="1" dirty="0">
                  <a:latin typeface="+mj-ea"/>
                  <a:ea typeface="+mj-ea"/>
                </a:rPr>
                <a:t>  取開戶資料</a:t>
              </a:r>
            </a:p>
          </p:txBody>
        </p:sp>
        <p:sp>
          <p:nvSpPr>
            <p:cNvPr id="13" name="文字方塊 12"/>
            <p:cNvSpPr txBox="1"/>
            <p:nvPr/>
          </p:nvSpPr>
          <p:spPr>
            <a:xfrm>
              <a:off x="3708400" y="1341503"/>
              <a:ext cx="1728788" cy="645378"/>
            </a:xfrm>
            <a:prstGeom prst="rect">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olidFill>
                <a:schemeClr val="accent1">
                  <a:alpha val="67000"/>
                </a:schemeClr>
              </a:solidFill>
            </a:ln>
          </p:spPr>
          <p:txBody>
            <a:bodyPr>
              <a:spAutoFit/>
            </a:bodyPr>
            <a:lstStyle/>
            <a:p>
              <a:pPr>
                <a:defRPr/>
              </a:pPr>
              <a:r>
                <a:rPr lang="zh-TW" altLang="en-US" b="1" dirty="0">
                  <a:latin typeface="+mj-ea"/>
                  <a:ea typeface="+mj-ea"/>
                </a:rPr>
                <a:t>填寫開戶表單</a:t>
              </a:r>
              <a:endParaRPr lang="en-US" altLang="zh-TW" b="1" dirty="0">
                <a:latin typeface="+mj-ea"/>
                <a:ea typeface="+mj-ea"/>
              </a:endParaRPr>
            </a:p>
            <a:p>
              <a:pPr>
                <a:defRPr/>
              </a:pPr>
              <a:endParaRPr lang="zh-TW" altLang="en-US" b="1" dirty="0">
                <a:latin typeface="+mj-ea"/>
                <a:ea typeface="+mj-ea"/>
              </a:endParaRPr>
            </a:p>
          </p:txBody>
        </p:sp>
        <p:sp>
          <p:nvSpPr>
            <p:cNvPr id="15" name="文字方塊 14"/>
            <p:cNvSpPr txBox="1"/>
            <p:nvPr/>
          </p:nvSpPr>
          <p:spPr>
            <a:xfrm>
              <a:off x="6588125" y="1323975"/>
              <a:ext cx="1728788" cy="645377"/>
            </a:xfrm>
            <a:prstGeom prst="rect">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olidFill>
                <a:schemeClr val="accent1">
                  <a:alpha val="67000"/>
                </a:schemeClr>
              </a:solidFill>
            </a:ln>
          </p:spPr>
          <p:txBody>
            <a:bodyPr>
              <a:spAutoFit/>
            </a:bodyPr>
            <a:lstStyle/>
            <a:p>
              <a:pPr>
                <a:defRPr/>
              </a:pPr>
              <a:r>
                <a:rPr lang="zh-TW" altLang="en-US" b="1" dirty="0">
                  <a:latin typeface="+mj-ea"/>
                  <a:ea typeface="+mj-ea"/>
                </a:rPr>
                <a:t>備齊下表相關要件親自開戶</a:t>
              </a:r>
            </a:p>
          </p:txBody>
        </p:sp>
        <p:cxnSp>
          <p:nvCxnSpPr>
            <p:cNvPr id="11" name="直線單箭頭接點 10"/>
            <p:cNvCxnSpPr/>
            <p:nvPr/>
          </p:nvCxnSpPr>
          <p:spPr bwMode="auto">
            <a:xfrm>
              <a:off x="2771775" y="1629932"/>
              <a:ext cx="828675" cy="0"/>
            </a:xfrm>
            <a:prstGeom prst="straightConnector1">
              <a:avLst/>
            </a:prstGeom>
            <a:noFill/>
            <a:ln w="63500" cap="flat" cmpd="sng" algn="ctr">
              <a:solidFill>
                <a:schemeClr val="accent1">
                  <a:lumMod val="75000"/>
                  <a:alpha val="29000"/>
                </a:schemeClr>
              </a:solidFill>
              <a:prstDash val="solid"/>
              <a:round/>
              <a:headEnd type="none" w="med" len="med"/>
              <a:tailEnd type="arrow"/>
            </a:ln>
            <a:effectLst/>
          </p:spPr>
        </p:cxnSp>
        <p:cxnSp>
          <p:nvCxnSpPr>
            <p:cNvPr id="19" name="直線單箭頭接點 18"/>
            <p:cNvCxnSpPr/>
            <p:nvPr/>
          </p:nvCxnSpPr>
          <p:spPr bwMode="auto">
            <a:xfrm>
              <a:off x="5651500" y="1629932"/>
              <a:ext cx="792163" cy="0"/>
            </a:xfrm>
            <a:prstGeom prst="straightConnector1">
              <a:avLst/>
            </a:prstGeom>
            <a:noFill/>
            <a:ln w="63500" cap="flat" cmpd="sng" algn="ctr">
              <a:solidFill>
                <a:schemeClr val="accent1">
                  <a:lumMod val="75000"/>
                  <a:alpha val="29000"/>
                </a:schemeClr>
              </a:solidFill>
              <a:prstDash val="solid"/>
              <a:round/>
              <a:headEnd type="none" w="med" len="med"/>
              <a:tailEnd type="arrow"/>
            </a:ln>
            <a:effectLst/>
          </p:spPr>
        </p:cxnSp>
      </p:grpSp>
      <p:graphicFrame>
        <p:nvGraphicFramePr>
          <p:cNvPr id="17" name="表格 16"/>
          <p:cNvGraphicFramePr>
            <a:graphicFrameLocks noGrp="1"/>
          </p:cNvGraphicFramePr>
          <p:nvPr/>
        </p:nvGraphicFramePr>
        <p:xfrm>
          <a:off x="396875" y="2205038"/>
          <a:ext cx="8351837" cy="4148886"/>
        </p:xfrm>
        <a:graphic>
          <a:graphicData uri="http://schemas.openxmlformats.org/drawingml/2006/table">
            <a:tbl>
              <a:tblPr/>
              <a:tblGrid>
                <a:gridCol w="1871170"/>
                <a:gridCol w="3239936"/>
                <a:gridCol w="3240731"/>
              </a:tblGrid>
              <a:tr h="366905">
                <a:tc>
                  <a:txBody>
                    <a:bodyPr/>
                    <a:lstStyle/>
                    <a:p>
                      <a:pPr marL="0" marR="0" algn="ctr">
                        <a:spcBef>
                          <a:spcPts val="0"/>
                        </a:spcBef>
                        <a:spcAft>
                          <a:spcPts val="0"/>
                        </a:spcAft>
                      </a:pPr>
                      <a:r>
                        <a:rPr lang="zh-TW" altLang="en-US" sz="2000" dirty="0">
                          <a:effectLst/>
                          <a:latin typeface="+mj-ea"/>
                          <a:ea typeface="+mj-ea"/>
                        </a:rPr>
                        <a:t>客戶類別</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c>
                  <a:txBody>
                    <a:bodyPr/>
                    <a:lstStyle/>
                    <a:p>
                      <a:pPr marL="0" marR="0" algn="ctr">
                        <a:spcBef>
                          <a:spcPts val="0"/>
                        </a:spcBef>
                        <a:spcAft>
                          <a:spcPts val="0"/>
                        </a:spcAft>
                      </a:pPr>
                      <a:r>
                        <a:rPr lang="zh-TW" altLang="en-US" sz="2000" dirty="0">
                          <a:effectLst/>
                          <a:latin typeface="+mj-ea"/>
                          <a:ea typeface="+mj-ea"/>
                        </a:rPr>
                        <a:t>開戶要件</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c>
                  <a:txBody>
                    <a:bodyPr/>
                    <a:lstStyle/>
                    <a:p>
                      <a:pPr marL="0" marR="0" algn="ctr">
                        <a:spcBef>
                          <a:spcPts val="0"/>
                        </a:spcBef>
                        <a:spcAft>
                          <a:spcPts val="0"/>
                        </a:spcAft>
                      </a:pPr>
                      <a:r>
                        <a:rPr lang="zh-TW" altLang="en-US" sz="2000">
                          <a:effectLst/>
                          <a:latin typeface="+mj-ea"/>
                          <a:ea typeface="+mj-ea"/>
                        </a:rPr>
                        <a:t>注意事項</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r>
              <a:tr h="1585874">
                <a:tc>
                  <a:txBody>
                    <a:bodyPr/>
                    <a:lstStyle/>
                    <a:p>
                      <a:pPr marL="0" marR="0" algn="ctr">
                        <a:spcBef>
                          <a:spcPts val="0"/>
                        </a:spcBef>
                        <a:spcAft>
                          <a:spcPts val="0"/>
                        </a:spcAft>
                      </a:pPr>
                      <a:r>
                        <a:rPr lang="zh-TW" altLang="en-US" sz="2000" dirty="0">
                          <a:effectLst/>
                          <a:latin typeface="+mj-ea"/>
                          <a:ea typeface="+mj-ea"/>
                        </a:rPr>
                        <a:t>一</a:t>
                      </a:r>
                      <a:r>
                        <a:rPr lang="en-US" altLang="zh-TW" sz="2000" dirty="0">
                          <a:effectLst/>
                          <a:latin typeface="+mj-ea"/>
                          <a:ea typeface="+mj-ea"/>
                        </a:rPr>
                        <a:t>.</a:t>
                      </a:r>
                      <a:r>
                        <a:rPr lang="zh-TW" altLang="en-US" sz="2000" dirty="0">
                          <a:effectLst/>
                          <a:latin typeface="+mj-ea"/>
                          <a:ea typeface="+mj-ea"/>
                        </a:rPr>
                        <a:t>個人戶</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c>
                  <a:txBody>
                    <a:bodyPr/>
                    <a:lstStyle/>
                    <a:p>
                      <a:pPr marL="0" marR="0" algn="l">
                        <a:spcBef>
                          <a:spcPts val="0"/>
                        </a:spcBef>
                        <a:spcAft>
                          <a:spcPts val="0"/>
                        </a:spcAft>
                        <a:buFont typeface="+mj-lt"/>
                        <a:buAutoNum type="arabicPeriod"/>
                      </a:pPr>
                      <a:r>
                        <a:rPr lang="zh-TW" altLang="en-US" sz="2000" dirty="0" smtClean="0">
                          <a:effectLst/>
                          <a:latin typeface="+mj-ea"/>
                          <a:ea typeface="+mj-ea"/>
                        </a:rPr>
                        <a:t>本人</a:t>
                      </a:r>
                      <a:r>
                        <a:rPr lang="zh-TW" altLang="en-US" sz="2000" dirty="0">
                          <a:effectLst/>
                          <a:latin typeface="+mj-ea"/>
                          <a:ea typeface="+mj-ea"/>
                        </a:rPr>
                        <a:t>身分證</a:t>
                      </a:r>
                      <a:r>
                        <a:rPr lang="en-US" altLang="zh-TW" sz="2000" dirty="0">
                          <a:effectLst/>
                          <a:latin typeface="+mj-ea"/>
                          <a:ea typeface="+mj-ea"/>
                        </a:rPr>
                        <a:t>(</a:t>
                      </a:r>
                      <a:r>
                        <a:rPr lang="zh-TW" altLang="en-US" sz="2000" dirty="0">
                          <a:effectLst/>
                          <a:latin typeface="+mj-ea"/>
                          <a:ea typeface="+mj-ea"/>
                        </a:rPr>
                        <a:t>雙證件</a:t>
                      </a:r>
                      <a:r>
                        <a:rPr lang="en-US" altLang="zh-TW" sz="2000" dirty="0" smtClean="0">
                          <a:effectLst/>
                          <a:latin typeface="+mj-ea"/>
                          <a:ea typeface="+mj-ea"/>
                        </a:rPr>
                        <a:t>)</a:t>
                      </a:r>
                      <a:r>
                        <a:rPr lang="zh-TW" altLang="en-US" sz="2000" kern="1200" dirty="0" smtClean="0">
                          <a:solidFill>
                            <a:schemeClr val="tx1"/>
                          </a:solidFill>
                          <a:effectLst/>
                          <a:latin typeface="+mj-ea"/>
                          <a:ea typeface="+mn-ea"/>
                          <a:cs typeface="+mn-cs"/>
                        </a:rPr>
                        <a:t> 　 　</a:t>
                      </a:r>
                      <a:r>
                        <a:rPr lang="en-US" altLang="zh-TW" sz="2000" dirty="0" smtClean="0">
                          <a:effectLst/>
                          <a:latin typeface="+mj-ea"/>
                          <a:ea typeface="+mj-ea"/>
                        </a:rPr>
                        <a:t> </a:t>
                      </a:r>
                      <a:r>
                        <a:rPr lang="zh-TW" altLang="en-US" sz="2000" dirty="0" smtClean="0">
                          <a:effectLst/>
                          <a:latin typeface="+mj-ea"/>
                          <a:ea typeface="+mj-ea"/>
                        </a:rPr>
                        <a:t>    　　　 </a:t>
                      </a:r>
                      <a:r>
                        <a:rPr lang="zh-TW" altLang="en-US" sz="2000" kern="1200" dirty="0" smtClean="0">
                          <a:solidFill>
                            <a:schemeClr val="tx1"/>
                          </a:solidFill>
                          <a:effectLst/>
                          <a:latin typeface="+mj-ea"/>
                          <a:ea typeface="+mn-ea"/>
                          <a:cs typeface="+mn-cs"/>
                        </a:rPr>
                        <a:t>　　    影</a:t>
                      </a:r>
                      <a:r>
                        <a:rPr lang="zh-TW" altLang="en-US" sz="2000" dirty="0" smtClean="0">
                          <a:effectLst/>
                          <a:latin typeface="+mj-ea"/>
                          <a:ea typeface="+mj-ea"/>
                        </a:rPr>
                        <a:t>本 </a:t>
                      </a:r>
                      <a:endParaRPr lang="zh-TW" altLang="en-US" sz="2000" dirty="0">
                        <a:effectLst/>
                        <a:latin typeface="+mj-ea"/>
                        <a:ea typeface="+mj-ea"/>
                      </a:endParaRPr>
                    </a:p>
                    <a:p>
                      <a:pPr marL="0" marR="0" algn="l">
                        <a:spcBef>
                          <a:spcPts val="0"/>
                        </a:spcBef>
                        <a:spcAft>
                          <a:spcPts val="0"/>
                        </a:spcAft>
                        <a:buFont typeface="+mj-lt"/>
                        <a:buAutoNum type="arabicPeriod"/>
                      </a:pPr>
                      <a:r>
                        <a:rPr lang="zh-TW" altLang="en-US" sz="2000" dirty="0">
                          <a:effectLst/>
                          <a:latin typeface="+mj-ea"/>
                          <a:ea typeface="+mj-ea"/>
                        </a:rPr>
                        <a:t>個人</a:t>
                      </a:r>
                      <a:r>
                        <a:rPr lang="zh-TW" altLang="en-US" sz="2000" dirty="0" smtClean="0">
                          <a:effectLst/>
                          <a:latin typeface="+mj-ea"/>
                          <a:ea typeface="+mj-ea"/>
                        </a:rPr>
                        <a:t>印章　</a:t>
                      </a:r>
                      <a:endParaRPr lang="zh-TW" altLang="en-US" sz="2000" dirty="0">
                        <a:effectLst/>
                        <a:latin typeface="+mj-ea"/>
                        <a:ea typeface="+mj-ea"/>
                      </a:endParaRPr>
                    </a:p>
                    <a:p>
                      <a:pPr marL="0" marR="0" algn="l">
                        <a:spcBef>
                          <a:spcPts val="0"/>
                        </a:spcBef>
                        <a:spcAft>
                          <a:spcPts val="0"/>
                        </a:spcAft>
                        <a:buFont typeface="+mj-lt"/>
                        <a:buAutoNum type="arabicPeriod"/>
                      </a:pPr>
                      <a:r>
                        <a:rPr lang="zh-TW" altLang="en-US" sz="2000" dirty="0">
                          <a:effectLst/>
                          <a:latin typeface="+mj-ea"/>
                          <a:ea typeface="+mj-ea"/>
                        </a:rPr>
                        <a:t>集保存摺影本</a:t>
                      </a:r>
                    </a:p>
                    <a:p>
                      <a:pPr marL="0" marR="0" algn="l">
                        <a:spcBef>
                          <a:spcPts val="0"/>
                        </a:spcBef>
                        <a:spcAft>
                          <a:spcPts val="0"/>
                        </a:spcAft>
                        <a:buFont typeface="+mj-lt"/>
                        <a:buAutoNum type="arabicPeriod"/>
                      </a:pPr>
                      <a:r>
                        <a:rPr lang="zh-TW" altLang="en-US" sz="2000" dirty="0">
                          <a:effectLst/>
                          <a:latin typeface="+mj-ea"/>
                          <a:ea typeface="+mj-ea"/>
                        </a:rPr>
                        <a:t>銀行存摺影本</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c>
                  <a:txBody>
                    <a:bodyPr/>
                    <a:lstStyle/>
                    <a:p>
                      <a:pPr marL="0" marR="0" algn="ctr">
                        <a:spcBef>
                          <a:spcPts val="0"/>
                        </a:spcBef>
                        <a:spcAft>
                          <a:spcPts val="0"/>
                        </a:spcAft>
                      </a:pPr>
                      <a:r>
                        <a:rPr lang="zh-TW" altLang="en-US" sz="2000" dirty="0">
                          <a:effectLst/>
                          <a:latin typeface="+mj-ea"/>
                          <a:ea typeface="+mj-ea"/>
                        </a:rPr>
                        <a:t>開戶總契約蓋章加親簽</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r>
              <a:tr h="2195359">
                <a:tc>
                  <a:txBody>
                    <a:bodyPr/>
                    <a:lstStyle/>
                    <a:p>
                      <a:pPr marL="0" marR="0" algn="ctr">
                        <a:spcBef>
                          <a:spcPts val="0"/>
                        </a:spcBef>
                        <a:spcAft>
                          <a:spcPts val="0"/>
                        </a:spcAft>
                      </a:pPr>
                      <a:r>
                        <a:rPr lang="zh-TW" altLang="en-US" sz="2000" dirty="0" smtClean="0">
                          <a:effectLst/>
                          <a:latin typeface="+mj-ea"/>
                          <a:ea typeface="+mj-ea"/>
                        </a:rPr>
                        <a:t>二</a:t>
                      </a:r>
                      <a:r>
                        <a:rPr lang="en-US" altLang="zh-TW" sz="2000" dirty="0" smtClean="0">
                          <a:effectLst/>
                          <a:latin typeface="+mj-ea"/>
                          <a:ea typeface="+mj-ea"/>
                        </a:rPr>
                        <a:t>.</a:t>
                      </a:r>
                      <a:r>
                        <a:rPr lang="zh-TW" altLang="en-US" sz="2000" dirty="0">
                          <a:effectLst/>
                          <a:latin typeface="+mj-ea"/>
                          <a:ea typeface="+mj-ea"/>
                        </a:rPr>
                        <a:t>一般公司戶</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c>
                  <a:txBody>
                    <a:bodyPr/>
                    <a:lstStyle/>
                    <a:p>
                      <a:pPr marL="0" marR="0" algn="l">
                        <a:spcBef>
                          <a:spcPts val="0"/>
                        </a:spcBef>
                        <a:spcAft>
                          <a:spcPts val="0"/>
                        </a:spcAft>
                        <a:buFont typeface="+mj-lt"/>
                        <a:buAutoNum type="arabicPeriod"/>
                      </a:pPr>
                      <a:r>
                        <a:rPr lang="zh-TW" altLang="en-US" sz="2000" dirty="0">
                          <a:effectLst/>
                          <a:latin typeface="+mj-ea"/>
                          <a:ea typeface="+mj-ea"/>
                        </a:rPr>
                        <a:t>營業執照影本</a:t>
                      </a:r>
                    </a:p>
                    <a:p>
                      <a:pPr marL="0" marR="0" algn="l">
                        <a:spcBef>
                          <a:spcPts val="0"/>
                        </a:spcBef>
                        <a:spcAft>
                          <a:spcPts val="0"/>
                        </a:spcAft>
                        <a:buFont typeface="+mj-lt"/>
                        <a:buAutoNum type="arabicPeriod"/>
                      </a:pPr>
                      <a:r>
                        <a:rPr lang="zh-TW" altLang="en-US" sz="2000" dirty="0">
                          <a:effectLst/>
                          <a:latin typeface="+mj-ea"/>
                          <a:ea typeface="+mj-ea"/>
                        </a:rPr>
                        <a:t>變更登記表影本</a:t>
                      </a:r>
                    </a:p>
                    <a:p>
                      <a:pPr marL="0" marR="0" algn="l">
                        <a:spcBef>
                          <a:spcPts val="0"/>
                        </a:spcBef>
                        <a:spcAft>
                          <a:spcPts val="0"/>
                        </a:spcAft>
                        <a:buFont typeface="+mj-lt"/>
                        <a:buAutoNum type="arabicPeriod"/>
                      </a:pPr>
                      <a:r>
                        <a:rPr lang="zh-TW" altLang="en-US" sz="2000" dirty="0">
                          <a:effectLst/>
                          <a:latin typeface="+mj-ea"/>
                          <a:ea typeface="+mj-ea"/>
                        </a:rPr>
                        <a:t>委託授權</a:t>
                      </a:r>
                      <a:r>
                        <a:rPr lang="en-US" altLang="zh-TW" sz="2000" dirty="0">
                          <a:effectLst/>
                          <a:latin typeface="+mj-ea"/>
                          <a:ea typeface="+mj-ea"/>
                        </a:rPr>
                        <a:t>/</a:t>
                      </a:r>
                      <a:r>
                        <a:rPr lang="zh-TW" altLang="en-US" sz="2000" dirty="0">
                          <a:effectLst/>
                          <a:latin typeface="+mj-ea"/>
                          <a:ea typeface="+mj-ea"/>
                        </a:rPr>
                        <a:t>受任承諾書</a:t>
                      </a:r>
                    </a:p>
                    <a:p>
                      <a:pPr marL="0" marR="0" algn="l">
                        <a:spcBef>
                          <a:spcPts val="0"/>
                        </a:spcBef>
                        <a:spcAft>
                          <a:spcPts val="0"/>
                        </a:spcAft>
                        <a:buFont typeface="+mj-lt"/>
                        <a:buAutoNum type="arabicPeriod"/>
                      </a:pPr>
                      <a:r>
                        <a:rPr lang="zh-TW" altLang="en-US" sz="2000" dirty="0">
                          <a:effectLst/>
                          <a:latin typeface="+mj-ea"/>
                          <a:ea typeface="+mj-ea"/>
                        </a:rPr>
                        <a:t>負責人</a:t>
                      </a:r>
                      <a:r>
                        <a:rPr lang="en-US" altLang="zh-TW" sz="2000" dirty="0">
                          <a:effectLst/>
                          <a:latin typeface="+mj-ea"/>
                          <a:ea typeface="+mj-ea"/>
                        </a:rPr>
                        <a:t>/</a:t>
                      </a:r>
                      <a:r>
                        <a:rPr lang="zh-TW" altLang="en-US" sz="2000" dirty="0">
                          <a:effectLst/>
                          <a:latin typeface="+mj-ea"/>
                          <a:ea typeface="+mj-ea"/>
                        </a:rPr>
                        <a:t>被授權人身份證</a:t>
                      </a:r>
                      <a:r>
                        <a:rPr lang="en-US" altLang="zh-TW" sz="2000" dirty="0">
                          <a:effectLst/>
                          <a:latin typeface="+mj-ea"/>
                          <a:ea typeface="+mj-ea"/>
                        </a:rPr>
                        <a:t>(</a:t>
                      </a:r>
                      <a:r>
                        <a:rPr lang="zh-TW" altLang="en-US" sz="2000" dirty="0">
                          <a:effectLst/>
                          <a:latin typeface="+mj-ea"/>
                          <a:ea typeface="+mj-ea"/>
                        </a:rPr>
                        <a:t>雙證件</a:t>
                      </a:r>
                      <a:r>
                        <a:rPr lang="en-US" altLang="zh-TW" sz="2000" dirty="0">
                          <a:effectLst/>
                          <a:latin typeface="+mj-ea"/>
                          <a:ea typeface="+mj-ea"/>
                        </a:rPr>
                        <a:t>)</a:t>
                      </a:r>
                      <a:r>
                        <a:rPr lang="zh-TW" altLang="en-US" sz="2000" dirty="0">
                          <a:effectLst/>
                          <a:latin typeface="+mj-ea"/>
                          <a:ea typeface="+mj-ea"/>
                        </a:rPr>
                        <a:t>影本</a:t>
                      </a:r>
                    </a:p>
                    <a:p>
                      <a:pPr marL="0" marR="0" algn="l">
                        <a:spcBef>
                          <a:spcPts val="0"/>
                        </a:spcBef>
                        <a:spcAft>
                          <a:spcPts val="0"/>
                        </a:spcAft>
                        <a:buFont typeface="+mj-lt"/>
                        <a:buAutoNum type="arabicPeriod"/>
                      </a:pPr>
                      <a:r>
                        <a:rPr lang="zh-TW" altLang="en-US" sz="2000" dirty="0">
                          <a:effectLst/>
                          <a:latin typeface="+mj-ea"/>
                          <a:ea typeface="+mj-ea"/>
                        </a:rPr>
                        <a:t>公司大小章</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c>
                  <a:txBody>
                    <a:bodyPr/>
                    <a:lstStyle/>
                    <a:p>
                      <a:pPr marL="0" marR="0" algn="l">
                        <a:spcBef>
                          <a:spcPts val="0"/>
                        </a:spcBef>
                        <a:spcAft>
                          <a:spcPts val="0"/>
                        </a:spcAft>
                        <a:buFont typeface="Arial"/>
                        <a:buChar char="•"/>
                      </a:pPr>
                      <a:r>
                        <a:rPr lang="zh-TW" altLang="en-US" sz="2000" dirty="0">
                          <a:effectLst/>
                          <a:latin typeface="+mj-ea"/>
                          <a:ea typeface="+mj-ea"/>
                        </a:rPr>
                        <a:t>開戶總契約蓋公司</a:t>
                      </a:r>
                      <a:r>
                        <a:rPr lang="zh-TW" altLang="en-US" sz="2000" dirty="0" smtClean="0">
                          <a:effectLst/>
                          <a:latin typeface="+mj-ea"/>
                          <a:ea typeface="+mj-ea"/>
                        </a:rPr>
                        <a:t>大小  章</a:t>
                      </a:r>
                      <a:r>
                        <a:rPr lang="en-US" altLang="zh-TW" sz="2000" dirty="0" smtClean="0">
                          <a:effectLst/>
                          <a:latin typeface="+mj-ea"/>
                          <a:ea typeface="+mj-ea"/>
                        </a:rPr>
                        <a:t>+</a:t>
                      </a:r>
                      <a:r>
                        <a:rPr lang="zh-TW" altLang="en-US" sz="2000" dirty="0">
                          <a:effectLst/>
                          <a:latin typeface="+mj-ea"/>
                          <a:ea typeface="+mj-ea"/>
                        </a:rPr>
                        <a:t>親</a:t>
                      </a:r>
                      <a:r>
                        <a:rPr lang="zh-TW" altLang="en-US" sz="2000" dirty="0" smtClean="0">
                          <a:effectLst/>
                          <a:latin typeface="+mj-ea"/>
                          <a:ea typeface="+mj-ea"/>
                        </a:rPr>
                        <a:t>簽 </a:t>
                      </a:r>
                      <a:endParaRPr lang="zh-TW" altLang="en-US" sz="2000" dirty="0">
                        <a:effectLst/>
                        <a:latin typeface="+mj-ea"/>
                        <a:ea typeface="+mj-ea"/>
                      </a:endParaRPr>
                    </a:p>
                    <a:p>
                      <a:pPr marL="0" marR="0" algn="l">
                        <a:spcBef>
                          <a:spcPts val="0"/>
                        </a:spcBef>
                        <a:spcAft>
                          <a:spcPts val="0"/>
                        </a:spcAft>
                        <a:buFont typeface="Arial"/>
                        <a:buChar char="•"/>
                      </a:pPr>
                      <a:r>
                        <a:rPr lang="zh-TW" altLang="en-US" sz="2000" dirty="0">
                          <a:effectLst/>
                          <a:latin typeface="+mj-ea"/>
                          <a:ea typeface="+mj-ea"/>
                        </a:rPr>
                        <a:t>開戶總契約代理人蓋章</a:t>
                      </a:r>
                      <a:r>
                        <a:rPr lang="en-US" altLang="zh-TW" sz="2000" dirty="0">
                          <a:effectLst/>
                          <a:latin typeface="+mj-ea"/>
                          <a:ea typeface="+mj-ea"/>
                        </a:rPr>
                        <a:t>+</a:t>
                      </a:r>
                      <a:r>
                        <a:rPr lang="zh-TW" altLang="en-US" sz="2000" dirty="0">
                          <a:effectLst/>
                          <a:latin typeface="+mj-ea"/>
                          <a:ea typeface="+mj-ea"/>
                        </a:rPr>
                        <a:t>親簽</a:t>
                      </a:r>
                    </a:p>
                    <a:p>
                      <a:pPr marL="0" marR="0" algn="l">
                        <a:spcBef>
                          <a:spcPts val="0"/>
                        </a:spcBef>
                        <a:spcAft>
                          <a:spcPts val="0"/>
                        </a:spcAft>
                        <a:buFont typeface="Arial"/>
                        <a:buChar char="•"/>
                      </a:pPr>
                      <a:r>
                        <a:rPr lang="zh-TW" altLang="en-US" sz="2000" dirty="0">
                          <a:effectLst/>
                          <a:latin typeface="+mj-ea"/>
                          <a:ea typeface="+mj-ea"/>
                        </a:rPr>
                        <a:t>委任人：公司章</a:t>
                      </a:r>
                      <a:r>
                        <a:rPr lang="en-US" altLang="zh-TW" sz="2000" dirty="0">
                          <a:effectLst/>
                          <a:latin typeface="+mj-ea"/>
                          <a:ea typeface="+mj-ea"/>
                        </a:rPr>
                        <a:t>+</a:t>
                      </a:r>
                      <a:r>
                        <a:rPr lang="zh-TW" altLang="en-US" sz="2000" dirty="0">
                          <a:effectLst/>
                          <a:latin typeface="+mj-ea"/>
                          <a:ea typeface="+mj-ea"/>
                        </a:rPr>
                        <a:t>負責人蓋章加親簽</a:t>
                      </a:r>
                    </a:p>
                    <a:p>
                      <a:pPr marL="0" marR="0" algn="l">
                        <a:spcBef>
                          <a:spcPts val="0"/>
                        </a:spcBef>
                        <a:spcAft>
                          <a:spcPts val="0"/>
                        </a:spcAft>
                        <a:buFont typeface="Arial"/>
                        <a:buChar char="•"/>
                      </a:pPr>
                      <a:r>
                        <a:rPr lang="zh-TW" altLang="en-US" sz="2000" dirty="0">
                          <a:effectLst/>
                          <a:latin typeface="+mj-ea"/>
                          <a:ea typeface="+mj-ea"/>
                        </a:rPr>
                        <a:t>受任人：蓋章加親簽</a:t>
                      </a:r>
                    </a:p>
                  </a:txBody>
                  <a:tcPr marL="62175" marR="62175" marT="31081" marB="31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69000"/>
                      </a:schemeClr>
                    </a:solidFill>
                  </a:tcPr>
                </a:tc>
              </a:tr>
            </a:tbl>
          </a:graphicData>
        </a:graphic>
      </p:graphicFrame>
      <p:sp>
        <p:nvSpPr>
          <p:cNvPr id="104474" name="AutoShape 4"/>
          <p:cNvSpPr>
            <a:spLocks noChangeArrowheads="1"/>
          </p:cNvSpPr>
          <p:nvPr/>
        </p:nvSpPr>
        <p:spPr bwMode="auto">
          <a:xfrm>
            <a:off x="561975" y="11969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550" y="477838"/>
            <a:ext cx="8229600" cy="863600"/>
          </a:xfrm>
        </p:spPr>
        <p:txBody>
          <a:bodyPr/>
          <a:lstStyle/>
          <a:p>
            <a:pPr>
              <a:defRPr/>
            </a:pPr>
            <a:r>
              <a:rPr lang="zh-TW" altLang="en-US" sz="4000" dirty="0">
                <a:solidFill>
                  <a:srgbClr val="000099"/>
                </a:solidFill>
              </a:rPr>
              <a:t>附條件交易實務</a:t>
            </a:r>
            <a:endParaRPr lang="zh-TW" altLang="en-US" sz="4000" dirty="0"/>
          </a:p>
        </p:txBody>
      </p:sp>
      <p:sp>
        <p:nvSpPr>
          <p:cNvPr id="5123" name="內容版面配置區 2"/>
          <p:cNvSpPr>
            <a:spLocks noGrp="1"/>
          </p:cNvSpPr>
          <p:nvPr>
            <p:ph idx="1"/>
          </p:nvPr>
        </p:nvSpPr>
        <p:spPr>
          <a:xfrm>
            <a:off x="539750" y="1557338"/>
            <a:ext cx="7993063" cy="4273550"/>
          </a:xfrm>
        </p:spPr>
        <p:txBody>
          <a:bodyPr/>
          <a:lstStyle/>
          <a:p>
            <a:pPr>
              <a:buClrTx/>
              <a:buFont typeface="Wingdings" pitchFamily="2" charset="2"/>
              <a:buChar char="Ø"/>
              <a:defRPr/>
            </a:pPr>
            <a:r>
              <a:rPr lang="zh-TW" altLang="en-US" sz="2800" b="1" dirty="0" smtClean="0">
                <a:solidFill>
                  <a:srgbClr val="000099"/>
                </a:solidFill>
              </a:rPr>
              <a:t>附條件交易</a:t>
            </a:r>
            <a:r>
              <a:rPr lang="en-US" altLang="zh-TW" sz="2800" b="1" dirty="0" smtClean="0">
                <a:solidFill>
                  <a:srgbClr val="000099"/>
                </a:solidFill>
              </a:rPr>
              <a:t>(RP/RS)</a:t>
            </a:r>
            <a:r>
              <a:rPr lang="zh-TW" altLang="en-US" sz="2800" b="1" dirty="0" smtClean="0">
                <a:solidFill>
                  <a:srgbClr val="000099"/>
                </a:solidFill>
              </a:rPr>
              <a:t>流程</a:t>
            </a:r>
            <a:endParaRPr lang="en-US" altLang="zh-TW" sz="2800" dirty="0" smtClean="0"/>
          </a:p>
          <a:p>
            <a:pPr marL="720000" indent="-417600">
              <a:lnSpc>
                <a:spcPct val="90000"/>
              </a:lnSpc>
              <a:spcBef>
                <a:spcPts val="600"/>
              </a:spcBef>
              <a:buClrTx/>
              <a:buFont typeface="Wingdings" pitchFamily="2" charset="2"/>
              <a:buChar char="ü"/>
              <a:defRPr/>
            </a:pPr>
            <a:r>
              <a:rPr lang="zh-TW" altLang="en-US" sz="2400" b="1" dirty="0" smtClean="0">
                <a:solidFill>
                  <a:srgbClr val="FF0000"/>
                </a:solidFill>
              </a:rPr>
              <a:t>開戶：</a:t>
            </a:r>
            <a:r>
              <a:rPr lang="zh-TW" altLang="en-US" sz="2400" dirty="0" smtClean="0"/>
              <a:t>客戶必須先經開戶才能承作。</a:t>
            </a:r>
            <a:endParaRPr lang="en-US" altLang="zh-TW" sz="2400" dirty="0" smtClean="0"/>
          </a:p>
          <a:p>
            <a:pPr marL="720000" indent="-417600">
              <a:lnSpc>
                <a:spcPct val="90000"/>
              </a:lnSpc>
              <a:spcBef>
                <a:spcPts val="600"/>
              </a:spcBef>
              <a:buClrTx/>
              <a:buFont typeface="Wingdings" pitchFamily="2" charset="2"/>
              <a:buChar char="ü"/>
              <a:defRPr/>
            </a:pPr>
            <a:r>
              <a:rPr lang="zh-TW" altLang="en-US" sz="2400" b="1" dirty="0" smtClean="0">
                <a:solidFill>
                  <a:srgbClr val="FF0000"/>
                </a:solidFill>
              </a:rPr>
              <a:t>承作</a:t>
            </a:r>
            <a:r>
              <a:rPr lang="zh-TW" altLang="en-US" sz="2400" dirty="0" smtClean="0">
                <a:solidFill>
                  <a:srgbClr val="FF0000"/>
                </a:solidFill>
              </a:rPr>
              <a:t>：</a:t>
            </a:r>
            <a:r>
              <a:rPr lang="zh-TW" altLang="en-US" sz="2400" dirty="0" smtClean="0"/>
              <a:t>金額以新台幣一百萬元以上為原則。</a:t>
            </a:r>
            <a:r>
              <a:rPr lang="zh-TW" altLang="en-US" sz="2800" dirty="0" smtClean="0"/>
              <a:t/>
            </a:r>
            <a:br>
              <a:rPr lang="zh-TW" altLang="en-US" sz="2800" dirty="0" smtClean="0"/>
            </a:br>
            <a:endParaRPr lang="zh-TW" altLang="en-US" sz="2800" dirty="0" smtClean="0"/>
          </a:p>
        </p:txBody>
      </p:sp>
      <p:sp>
        <p:nvSpPr>
          <p:cNvPr id="105476" name="投影片編號版面配置區 3"/>
          <p:cNvSpPr>
            <a:spLocks noGrp="1"/>
          </p:cNvSpPr>
          <p:nvPr>
            <p:ph type="sldNum" sz="quarter" idx="12"/>
          </p:nvPr>
        </p:nvSpPr>
        <p:spPr>
          <a:noFill/>
        </p:spPr>
        <p:txBody>
          <a:bodyPr/>
          <a:lstStyle/>
          <a:p>
            <a:fld id="{D104A0DB-80AD-4395-B540-0A871CD79201}" type="slidenum">
              <a:rPr lang="en-US" altLang="zh-TW" smtClean="0"/>
              <a:pPr/>
              <a:t>100</a:t>
            </a:fld>
            <a:endParaRPr lang="en-US" altLang="zh-TW" smtClean="0"/>
          </a:p>
        </p:txBody>
      </p:sp>
      <p:sp>
        <p:nvSpPr>
          <p:cNvPr id="105477" name="圓角矩形 4"/>
          <p:cNvSpPr>
            <a:spLocks noChangeArrowheads="1"/>
          </p:cNvSpPr>
          <p:nvPr/>
        </p:nvSpPr>
        <p:spPr bwMode="auto">
          <a:xfrm>
            <a:off x="2339975" y="2997200"/>
            <a:ext cx="3311525" cy="792163"/>
          </a:xfrm>
          <a:prstGeom prst="roundRect">
            <a:avLst>
              <a:gd name="adj" fmla="val 16667"/>
            </a:avLst>
          </a:prstGeom>
          <a:noFill/>
          <a:ln w="9525" algn="ctr">
            <a:noFill/>
            <a:round/>
            <a:headEnd/>
            <a:tailEnd/>
          </a:ln>
        </p:spPr>
        <p:txBody>
          <a:bodyPr/>
          <a:lstStyle/>
          <a:p>
            <a:endParaRPr lang="zh-TW" altLang="en-US"/>
          </a:p>
        </p:txBody>
      </p:sp>
      <p:sp>
        <p:nvSpPr>
          <p:cNvPr id="105478" name="圓角矩形 5"/>
          <p:cNvSpPr>
            <a:spLocks noChangeArrowheads="1"/>
          </p:cNvSpPr>
          <p:nvPr/>
        </p:nvSpPr>
        <p:spPr bwMode="auto">
          <a:xfrm>
            <a:off x="1835150" y="2924175"/>
            <a:ext cx="4249738" cy="792163"/>
          </a:xfrm>
          <a:prstGeom prst="roundRect">
            <a:avLst>
              <a:gd name="adj" fmla="val 16667"/>
            </a:avLst>
          </a:prstGeom>
          <a:noFill/>
          <a:ln w="9525" algn="ctr">
            <a:noFill/>
            <a:round/>
            <a:headEnd/>
            <a:tailEnd/>
          </a:ln>
        </p:spPr>
        <p:txBody>
          <a:bodyPr/>
          <a:lstStyle/>
          <a:p>
            <a:endParaRPr lang="zh-TW" altLang="en-US"/>
          </a:p>
        </p:txBody>
      </p:sp>
      <p:sp>
        <p:nvSpPr>
          <p:cNvPr id="105479" name="圓角矩形 6"/>
          <p:cNvSpPr>
            <a:spLocks noChangeArrowheads="1"/>
          </p:cNvSpPr>
          <p:nvPr/>
        </p:nvSpPr>
        <p:spPr bwMode="auto">
          <a:xfrm>
            <a:off x="1835150" y="2781300"/>
            <a:ext cx="4105275" cy="935038"/>
          </a:xfrm>
          <a:prstGeom prst="roundRect">
            <a:avLst>
              <a:gd name="adj" fmla="val 16667"/>
            </a:avLst>
          </a:prstGeom>
          <a:noFill/>
          <a:ln w="9525" algn="ctr">
            <a:noFill/>
            <a:round/>
            <a:headEnd/>
            <a:tailEnd/>
          </a:ln>
        </p:spPr>
        <p:txBody>
          <a:bodyPr/>
          <a:lstStyle/>
          <a:p>
            <a:endParaRPr lang="zh-TW" altLang="en-US"/>
          </a:p>
        </p:txBody>
      </p:sp>
      <p:cxnSp>
        <p:nvCxnSpPr>
          <p:cNvPr id="105480" name="直線單箭頭接點 9"/>
          <p:cNvCxnSpPr>
            <a:cxnSpLocks noChangeShapeType="1"/>
          </p:cNvCxnSpPr>
          <p:nvPr/>
        </p:nvCxnSpPr>
        <p:spPr bwMode="auto">
          <a:xfrm>
            <a:off x="6443663" y="3789363"/>
            <a:ext cx="0" cy="503237"/>
          </a:xfrm>
          <a:prstGeom prst="straightConnector1">
            <a:avLst/>
          </a:prstGeom>
          <a:noFill/>
          <a:ln w="9525" algn="ctr">
            <a:noFill/>
            <a:round/>
            <a:headEnd/>
            <a:tailEnd type="arrow" w="med" len="med"/>
          </a:ln>
        </p:spPr>
      </p:cxnSp>
      <p:sp>
        <p:nvSpPr>
          <p:cNvPr id="105481"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grpSp>
        <p:nvGrpSpPr>
          <p:cNvPr id="105482" name="群組 20"/>
          <p:cNvGrpSpPr>
            <a:grpSpLocks/>
          </p:cNvGrpSpPr>
          <p:nvPr/>
        </p:nvGrpSpPr>
        <p:grpSpPr bwMode="auto">
          <a:xfrm>
            <a:off x="1474788" y="3033713"/>
            <a:ext cx="6192837" cy="3125787"/>
            <a:chOff x="1525588" y="3004800"/>
            <a:chExt cx="6192837" cy="3125777"/>
          </a:xfrm>
        </p:grpSpPr>
        <p:sp>
          <p:nvSpPr>
            <p:cNvPr id="8" name="圓角矩形 7"/>
            <p:cNvSpPr/>
            <p:nvPr/>
          </p:nvSpPr>
          <p:spPr bwMode="auto">
            <a:xfrm>
              <a:off x="1525588" y="3004800"/>
              <a:ext cx="6192837" cy="53974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latin typeface="+mn-ea"/>
                  <a:ea typeface="+mn-ea"/>
                </a:rPr>
                <a:t>投資人於交易當日早上告知債券商欲承作金額天期、利率</a:t>
              </a:r>
            </a:p>
          </p:txBody>
        </p:sp>
        <p:sp>
          <p:nvSpPr>
            <p:cNvPr id="19" name="圓角矩形 18"/>
            <p:cNvSpPr/>
            <p:nvPr/>
          </p:nvSpPr>
          <p:spPr bwMode="auto">
            <a:xfrm>
              <a:off x="1525588" y="3876334"/>
              <a:ext cx="6192837" cy="53974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latin typeface="+mn-ea"/>
                  <a:ea typeface="+mn-ea"/>
                </a:rPr>
                <a:t>當日債券商確認交易，客戶當日匯款至債券商帳戶</a:t>
              </a:r>
            </a:p>
          </p:txBody>
        </p:sp>
        <p:sp>
          <p:nvSpPr>
            <p:cNvPr id="20" name="圓角矩形 19"/>
            <p:cNvSpPr/>
            <p:nvPr/>
          </p:nvSpPr>
          <p:spPr bwMode="auto">
            <a:xfrm>
              <a:off x="1525588" y="4724056"/>
              <a:ext cx="6192837" cy="54133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latin typeface="+mn-ea"/>
                  <a:ea typeface="+mn-ea"/>
                </a:rPr>
                <a:t>債券商當日寄出成交單、交付清單及存摺單據</a:t>
              </a:r>
            </a:p>
          </p:txBody>
        </p:sp>
        <p:sp>
          <p:nvSpPr>
            <p:cNvPr id="5132" name="向下箭號 20"/>
            <p:cNvSpPr>
              <a:spLocks noChangeArrowheads="1"/>
            </p:cNvSpPr>
            <p:nvPr/>
          </p:nvSpPr>
          <p:spPr bwMode="auto">
            <a:xfrm>
              <a:off x="4518025" y="4436720"/>
              <a:ext cx="198438" cy="287336"/>
            </a:xfrm>
            <a:prstGeom prst="downArrow">
              <a:avLst>
                <a:gd name="adj1" fmla="val 50000"/>
                <a:gd name="adj2" fmla="val 49824"/>
              </a:avLst>
            </a:prstGeom>
            <a:solidFill>
              <a:schemeClr val="tx1">
                <a:alpha val="41960"/>
              </a:schemeClr>
            </a:solidFill>
            <a:ln w="9525" algn="ctr">
              <a:noFill/>
              <a:round/>
              <a:headEnd/>
              <a:tailEnd/>
            </a:ln>
          </p:spPr>
          <p:txBody>
            <a:bodyPr/>
            <a:lstStyle/>
            <a:p>
              <a:pPr>
                <a:defRPr/>
              </a:pPr>
              <a:endParaRPr lang="zh-TW" altLang="en-US">
                <a:latin typeface="+mn-ea"/>
                <a:ea typeface="+mn-ea"/>
              </a:endParaRPr>
            </a:p>
          </p:txBody>
        </p:sp>
        <p:sp>
          <p:nvSpPr>
            <p:cNvPr id="22" name="圓角矩形 21"/>
            <p:cNvSpPr/>
            <p:nvPr/>
          </p:nvSpPr>
          <p:spPr bwMode="auto">
            <a:xfrm>
              <a:off x="1525588" y="5589242"/>
              <a:ext cx="6192837" cy="541335"/>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latin typeface="+mn-ea"/>
                  <a:ea typeface="+mn-ea"/>
                </a:rPr>
                <a:t>投資人收到成交單與交付清單於回覆聯寄回債券商</a:t>
              </a:r>
            </a:p>
          </p:txBody>
        </p:sp>
        <p:sp>
          <p:nvSpPr>
            <p:cNvPr id="17" name="向下箭號 20"/>
            <p:cNvSpPr>
              <a:spLocks noChangeArrowheads="1"/>
            </p:cNvSpPr>
            <p:nvPr/>
          </p:nvSpPr>
          <p:spPr bwMode="auto">
            <a:xfrm>
              <a:off x="4500563" y="3573123"/>
              <a:ext cx="196850" cy="287336"/>
            </a:xfrm>
            <a:prstGeom prst="downArrow">
              <a:avLst>
                <a:gd name="adj1" fmla="val 50000"/>
                <a:gd name="adj2" fmla="val 49824"/>
              </a:avLst>
            </a:prstGeom>
            <a:solidFill>
              <a:schemeClr val="tx1">
                <a:alpha val="41960"/>
              </a:schemeClr>
            </a:solidFill>
            <a:ln w="9525" algn="ctr">
              <a:noFill/>
              <a:round/>
              <a:headEnd/>
              <a:tailEnd/>
            </a:ln>
          </p:spPr>
          <p:txBody>
            <a:bodyPr/>
            <a:lstStyle/>
            <a:p>
              <a:pPr>
                <a:defRPr/>
              </a:pPr>
              <a:endParaRPr lang="zh-TW" altLang="en-US">
                <a:latin typeface="+mn-ea"/>
                <a:ea typeface="+mn-ea"/>
              </a:endParaRPr>
            </a:p>
          </p:txBody>
        </p:sp>
        <p:sp>
          <p:nvSpPr>
            <p:cNvPr id="18" name="向下箭號 20"/>
            <p:cNvSpPr>
              <a:spLocks noChangeArrowheads="1"/>
            </p:cNvSpPr>
            <p:nvPr/>
          </p:nvSpPr>
          <p:spPr bwMode="auto">
            <a:xfrm>
              <a:off x="4500563" y="5301905"/>
              <a:ext cx="196850" cy="287337"/>
            </a:xfrm>
            <a:prstGeom prst="downArrow">
              <a:avLst>
                <a:gd name="adj1" fmla="val 50000"/>
                <a:gd name="adj2" fmla="val 49824"/>
              </a:avLst>
            </a:prstGeom>
            <a:solidFill>
              <a:schemeClr val="tx1">
                <a:alpha val="41960"/>
              </a:schemeClr>
            </a:solidFill>
            <a:ln w="9525" algn="ctr">
              <a:noFill/>
              <a:round/>
              <a:headEnd/>
              <a:tailEnd/>
            </a:ln>
          </p:spPr>
          <p:txBody>
            <a:bodyPr/>
            <a:lstStyle/>
            <a:p>
              <a:pPr>
                <a:defRPr/>
              </a:pPr>
              <a:endParaRPr lang="zh-TW" altLang="en-US">
                <a:latin typeface="+mn-ea"/>
                <a:ea typeface="+mn-ea"/>
              </a:endParaRPr>
            </a:p>
          </p:txBody>
        </p:sp>
      </p:gr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550" y="461963"/>
            <a:ext cx="8229600" cy="863600"/>
          </a:xfrm>
        </p:spPr>
        <p:txBody>
          <a:bodyPr/>
          <a:lstStyle/>
          <a:p>
            <a:pPr>
              <a:defRPr/>
            </a:pPr>
            <a:r>
              <a:rPr lang="zh-TW" altLang="en-US" sz="4000" dirty="0">
                <a:solidFill>
                  <a:srgbClr val="000099"/>
                </a:solidFill>
              </a:rPr>
              <a:t>附條件交易</a:t>
            </a:r>
            <a:r>
              <a:rPr lang="zh-TW" altLang="en-US" sz="4000" dirty="0" smtClean="0">
                <a:solidFill>
                  <a:srgbClr val="000099"/>
                </a:solidFill>
              </a:rPr>
              <a:t>實務</a:t>
            </a:r>
            <a:r>
              <a:rPr lang="en-US" altLang="zh-TW" sz="4000" dirty="0" smtClean="0">
                <a:solidFill>
                  <a:srgbClr val="000099"/>
                </a:solidFill>
              </a:rPr>
              <a:t>(</a:t>
            </a:r>
            <a:r>
              <a:rPr lang="zh-TW" altLang="en-US" sz="4000" dirty="0" smtClean="0">
                <a:solidFill>
                  <a:srgbClr val="000099"/>
                </a:solidFill>
              </a:rPr>
              <a:t>續</a:t>
            </a:r>
            <a:r>
              <a:rPr lang="en-US" altLang="zh-TW" sz="4000" dirty="0" smtClean="0">
                <a:solidFill>
                  <a:srgbClr val="000099"/>
                </a:solidFill>
              </a:rPr>
              <a:t>)</a:t>
            </a:r>
            <a:endParaRPr lang="zh-TW" altLang="en-US" sz="4000" dirty="0"/>
          </a:p>
        </p:txBody>
      </p:sp>
      <p:sp>
        <p:nvSpPr>
          <p:cNvPr id="106499" name="內容版面配置區 2"/>
          <p:cNvSpPr>
            <a:spLocks noGrp="1"/>
          </p:cNvSpPr>
          <p:nvPr>
            <p:ph idx="1"/>
          </p:nvPr>
        </p:nvSpPr>
        <p:spPr>
          <a:xfrm>
            <a:off x="611188" y="1628775"/>
            <a:ext cx="7921625" cy="4202113"/>
          </a:xfrm>
        </p:spPr>
        <p:txBody>
          <a:bodyPr/>
          <a:lstStyle/>
          <a:p>
            <a:pPr marL="719138" indent="-417513">
              <a:lnSpc>
                <a:spcPct val="90000"/>
              </a:lnSpc>
              <a:spcBef>
                <a:spcPts val="600"/>
              </a:spcBef>
              <a:buClrTx/>
              <a:buFont typeface="Wingdings" pitchFamily="2" charset="2"/>
              <a:buChar char="ü"/>
            </a:pPr>
            <a:r>
              <a:rPr lang="zh-TW" altLang="en-US" sz="2800" b="1" smtClean="0">
                <a:solidFill>
                  <a:srgbClr val="FF0000"/>
                </a:solidFill>
              </a:rPr>
              <a:t>到期</a:t>
            </a:r>
            <a:r>
              <a:rPr lang="zh-TW" altLang="en-US" sz="2800" smtClean="0">
                <a:solidFill>
                  <a:srgbClr val="FF0000"/>
                </a:solidFill>
              </a:rPr>
              <a:t>：</a:t>
            </a:r>
          </a:p>
        </p:txBody>
      </p:sp>
      <p:sp>
        <p:nvSpPr>
          <p:cNvPr id="106500" name="投影片編號版面配置區 3"/>
          <p:cNvSpPr>
            <a:spLocks noGrp="1"/>
          </p:cNvSpPr>
          <p:nvPr>
            <p:ph type="sldNum" sz="quarter" idx="12"/>
          </p:nvPr>
        </p:nvSpPr>
        <p:spPr>
          <a:noFill/>
        </p:spPr>
        <p:txBody>
          <a:bodyPr/>
          <a:lstStyle/>
          <a:p>
            <a:fld id="{A0D31977-7F39-435B-8FD5-2F2D1464A05B}" type="slidenum">
              <a:rPr lang="en-US" altLang="zh-TW" smtClean="0"/>
              <a:pPr/>
              <a:t>101</a:t>
            </a:fld>
            <a:endParaRPr lang="en-US" altLang="zh-TW" smtClean="0"/>
          </a:p>
        </p:txBody>
      </p:sp>
      <p:sp>
        <p:nvSpPr>
          <p:cNvPr id="106501" name="圓角矩形 4"/>
          <p:cNvSpPr>
            <a:spLocks noChangeArrowheads="1"/>
          </p:cNvSpPr>
          <p:nvPr/>
        </p:nvSpPr>
        <p:spPr bwMode="auto">
          <a:xfrm>
            <a:off x="2339975" y="2997200"/>
            <a:ext cx="3311525" cy="792163"/>
          </a:xfrm>
          <a:prstGeom prst="roundRect">
            <a:avLst>
              <a:gd name="adj" fmla="val 16667"/>
            </a:avLst>
          </a:prstGeom>
          <a:noFill/>
          <a:ln w="9525" algn="ctr">
            <a:noFill/>
            <a:round/>
            <a:headEnd/>
            <a:tailEnd/>
          </a:ln>
        </p:spPr>
        <p:txBody>
          <a:bodyPr/>
          <a:lstStyle/>
          <a:p>
            <a:endParaRPr lang="zh-TW" altLang="en-US"/>
          </a:p>
        </p:txBody>
      </p:sp>
      <p:sp>
        <p:nvSpPr>
          <p:cNvPr id="106502" name="圓角矩形 5"/>
          <p:cNvSpPr>
            <a:spLocks noChangeArrowheads="1"/>
          </p:cNvSpPr>
          <p:nvPr/>
        </p:nvSpPr>
        <p:spPr bwMode="auto">
          <a:xfrm>
            <a:off x="1835150" y="2924175"/>
            <a:ext cx="4249738" cy="792163"/>
          </a:xfrm>
          <a:prstGeom prst="roundRect">
            <a:avLst>
              <a:gd name="adj" fmla="val 16667"/>
            </a:avLst>
          </a:prstGeom>
          <a:noFill/>
          <a:ln w="9525" algn="ctr">
            <a:noFill/>
            <a:round/>
            <a:headEnd/>
            <a:tailEnd/>
          </a:ln>
        </p:spPr>
        <p:txBody>
          <a:bodyPr/>
          <a:lstStyle/>
          <a:p>
            <a:endParaRPr lang="zh-TW" altLang="en-US"/>
          </a:p>
        </p:txBody>
      </p:sp>
      <p:sp>
        <p:nvSpPr>
          <p:cNvPr id="106503" name="圓角矩形 6"/>
          <p:cNvSpPr>
            <a:spLocks noChangeArrowheads="1"/>
          </p:cNvSpPr>
          <p:nvPr/>
        </p:nvSpPr>
        <p:spPr bwMode="auto">
          <a:xfrm>
            <a:off x="1835150" y="2781300"/>
            <a:ext cx="4105275" cy="935038"/>
          </a:xfrm>
          <a:prstGeom prst="roundRect">
            <a:avLst>
              <a:gd name="adj" fmla="val 16667"/>
            </a:avLst>
          </a:prstGeom>
          <a:noFill/>
          <a:ln w="9525" algn="ctr">
            <a:noFill/>
            <a:round/>
            <a:headEnd/>
            <a:tailEnd/>
          </a:ln>
        </p:spPr>
        <p:txBody>
          <a:bodyPr/>
          <a:lstStyle/>
          <a:p>
            <a:endParaRPr lang="zh-TW" altLang="en-US"/>
          </a:p>
        </p:txBody>
      </p:sp>
      <p:cxnSp>
        <p:nvCxnSpPr>
          <p:cNvPr id="106504" name="直線單箭頭接點 9"/>
          <p:cNvCxnSpPr>
            <a:cxnSpLocks noChangeShapeType="1"/>
          </p:cNvCxnSpPr>
          <p:nvPr/>
        </p:nvCxnSpPr>
        <p:spPr bwMode="auto">
          <a:xfrm>
            <a:off x="6443663" y="3789363"/>
            <a:ext cx="0" cy="503237"/>
          </a:xfrm>
          <a:prstGeom prst="straightConnector1">
            <a:avLst/>
          </a:prstGeom>
          <a:noFill/>
          <a:ln w="9525" algn="ctr">
            <a:noFill/>
            <a:round/>
            <a:headEnd/>
            <a:tailEnd type="arrow" w="med" len="med"/>
          </a:ln>
        </p:spPr>
      </p:cxnSp>
      <p:sp>
        <p:nvSpPr>
          <p:cNvPr id="106505"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grpSp>
        <p:nvGrpSpPr>
          <p:cNvPr id="106506" name="群組 17"/>
          <p:cNvGrpSpPr>
            <a:grpSpLocks/>
          </p:cNvGrpSpPr>
          <p:nvPr/>
        </p:nvGrpSpPr>
        <p:grpSpPr bwMode="auto">
          <a:xfrm>
            <a:off x="1187450" y="2352675"/>
            <a:ext cx="6697663" cy="1687513"/>
            <a:chOff x="1187475" y="2352923"/>
            <a:chExt cx="6696893" cy="1687835"/>
          </a:xfrm>
        </p:grpSpPr>
        <p:sp>
          <p:nvSpPr>
            <p:cNvPr id="8" name="圓角矩形 7"/>
            <p:cNvSpPr/>
            <p:nvPr/>
          </p:nvSpPr>
          <p:spPr bwMode="auto">
            <a:xfrm>
              <a:off x="1187475" y="2352923"/>
              <a:ext cx="6696893" cy="539853"/>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latin typeface="+mn-ea"/>
                  <a:ea typeface="+mn-ea"/>
                </a:rPr>
                <a:t>到期當日投資人決定是否續作</a:t>
              </a:r>
            </a:p>
          </p:txBody>
        </p:sp>
        <p:sp>
          <p:nvSpPr>
            <p:cNvPr id="19" name="圓角矩形 18"/>
            <p:cNvSpPr/>
            <p:nvPr/>
          </p:nvSpPr>
          <p:spPr bwMode="auto">
            <a:xfrm>
              <a:off x="1187475" y="3500905"/>
              <a:ext cx="1368268" cy="539853"/>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latin typeface="+mn-ea"/>
                  <a:ea typeface="+mn-ea"/>
                </a:rPr>
                <a:t>承作</a:t>
              </a:r>
              <a:endParaRPr lang="en-US" altLang="zh-TW" b="1" dirty="0">
                <a:latin typeface="+mn-ea"/>
                <a:ea typeface="+mn-ea"/>
              </a:endParaRPr>
            </a:p>
          </p:txBody>
        </p:sp>
        <p:sp>
          <p:nvSpPr>
            <p:cNvPr id="6155" name="向下箭號 22"/>
            <p:cNvSpPr>
              <a:spLocks noChangeArrowheads="1"/>
            </p:cNvSpPr>
            <p:nvPr/>
          </p:nvSpPr>
          <p:spPr bwMode="auto">
            <a:xfrm>
              <a:off x="1835101" y="2924532"/>
              <a:ext cx="215875" cy="576373"/>
            </a:xfrm>
            <a:prstGeom prst="downArrow">
              <a:avLst>
                <a:gd name="adj1" fmla="val 50000"/>
                <a:gd name="adj2" fmla="val 50025"/>
              </a:avLst>
            </a:prstGeom>
            <a:solidFill>
              <a:schemeClr val="tx1">
                <a:alpha val="41960"/>
              </a:schemeClr>
            </a:solidFill>
            <a:ln w="9525" algn="ctr">
              <a:noFill/>
              <a:round/>
              <a:headEnd/>
              <a:tailEnd/>
            </a:ln>
          </p:spPr>
          <p:txBody>
            <a:bodyPr/>
            <a:lstStyle/>
            <a:p>
              <a:pPr>
                <a:defRPr/>
              </a:pPr>
              <a:endParaRPr lang="zh-TW" altLang="en-US">
                <a:latin typeface="+mn-ea"/>
                <a:ea typeface="+mn-ea"/>
              </a:endParaRPr>
            </a:p>
          </p:txBody>
        </p:sp>
        <p:sp>
          <p:nvSpPr>
            <p:cNvPr id="14" name="向下箭號 22"/>
            <p:cNvSpPr>
              <a:spLocks noChangeArrowheads="1"/>
            </p:cNvSpPr>
            <p:nvPr/>
          </p:nvSpPr>
          <p:spPr bwMode="auto">
            <a:xfrm>
              <a:off x="5292278" y="2954701"/>
              <a:ext cx="215875" cy="546204"/>
            </a:xfrm>
            <a:prstGeom prst="downArrow">
              <a:avLst>
                <a:gd name="adj1" fmla="val 50000"/>
                <a:gd name="adj2" fmla="val 50025"/>
              </a:avLst>
            </a:prstGeom>
            <a:solidFill>
              <a:schemeClr val="tx1">
                <a:alpha val="41960"/>
              </a:schemeClr>
            </a:solidFill>
            <a:ln w="9525" algn="ctr">
              <a:noFill/>
              <a:round/>
              <a:headEnd/>
              <a:tailEnd/>
            </a:ln>
          </p:spPr>
          <p:txBody>
            <a:bodyPr/>
            <a:lstStyle/>
            <a:p>
              <a:pPr>
                <a:defRPr/>
              </a:pPr>
              <a:endParaRPr lang="zh-TW" altLang="en-US">
                <a:latin typeface="+mn-ea"/>
                <a:ea typeface="+mn-ea"/>
              </a:endParaRPr>
            </a:p>
          </p:txBody>
        </p:sp>
        <p:sp>
          <p:nvSpPr>
            <p:cNvPr id="15" name="圓角矩形 14"/>
            <p:cNvSpPr/>
            <p:nvPr/>
          </p:nvSpPr>
          <p:spPr bwMode="auto">
            <a:xfrm>
              <a:off x="2987493" y="3500905"/>
              <a:ext cx="4896875" cy="504921"/>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latin typeface="+mn-ea"/>
                  <a:ea typeface="+mn-ea"/>
                </a:rPr>
                <a:t>債券商將到期金額匯入客戶約定本人帳戶</a:t>
              </a:r>
            </a:p>
          </p:txBody>
        </p:sp>
        <p:sp>
          <p:nvSpPr>
            <p:cNvPr id="16" name="文字方塊 15"/>
            <p:cNvSpPr txBox="1"/>
            <p:nvPr/>
          </p:nvSpPr>
          <p:spPr>
            <a:xfrm>
              <a:off x="1979547" y="2988044"/>
              <a:ext cx="360321" cy="368370"/>
            </a:xfrm>
            <a:prstGeom prst="rect">
              <a:avLst/>
            </a:prstGeom>
            <a:noFill/>
          </p:spPr>
          <p:txBody>
            <a:bodyPr>
              <a:spAutoFit/>
            </a:bodyPr>
            <a:lstStyle/>
            <a:p>
              <a:pPr>
                <a:defRPr/>
              </a:pPr>
              <a:r>
                <a:rPr lang="zh-TW" altLang="en-US" dirty="0">
                  <a:latin typeface="+mn-ea"/>
                  <a:ea typeface="+mn-ea"/>
                </a:rPr>
                <a:t>是</a:t>
              </a:r>
            </a:p>
          </p:txBody>
        </p:sp>
        <p:sp>
          <p:nvSpPr>
            <p:cNvPr id="17" name="文字方塊 16"/>
            <p:cNvSpPr txBox="1"/>
            <p:nvPr/>
          </p:nvSpPr>
          <p:spPr>
            <a:xfrm>
              <a:off x="5449423" y="2997571"/>
              <a:ext cx="360321" cy="368370"/>
            </a:xfrm>
            <a:prstGeom prst="rect">
              <a:avLst/>
            </a:prstGeom>
            <a:noFill/>
          </p:spPr>
          <p:txBody>
            <a:bodyPr>
              <a:spAutoFit/>
            </a:bodyPr>
            <a:lstStyle/>
            <a:p>
              <a:pPr>
                <a:defRPr/>
              </a:pPr>
              <a:r>
                <a:rPr lang="zh-TW" altLang="en-US" dirty="0">
                  <a:latin typeface="+mn-ea"/>
                  <a:ea typeface="+mn-ea"/>
                </a:rPr>
                <a:t>否</a:t>
              </a:r>
            </a:p>
          </p:txBody>
        </p:sp>
      </p:gr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內容版面配置區 2"/>
          <p:cNvSpPr>
            <a:spLocks noGrp="1"/>
          </p:cNvSpPr>
          <p:nvPr>
            <p:ph idx="1"/>
          </p:nvPr>
        </p:nvSpPr>
        <p:spPr>
          <a:xfrm>
            <a:off x="539750" y="1557338"/>
            <a:ext cx="7993063" cy="4273550"/>
          </a:xfrm>
        </p:spPr>
        <p:txBody>
          <a:bodyPr/>
          <a:lstStyle/>
          <a:p>
            <a:pPr marL="719138" indent="-417513">
              <a:lnSpc>
                <a:spcPct val="90000"/>
              </a:lnSpc>
              <a:spcBef>
                <a:spcPts val="600"/>
              </a:spcBef>
              <a:buClrTx/>
              <a:buFont typeface="Wingdings" pitchFamily="2" charset="2"/>
              <a:buChar char="ü"/>
            </a:pPr>
            <a:r>
              <a:rPr lang="zh-TW" altLang="en-US" sz="2800" b="1" smtClean="0">
                <a:solidFill>
                  <a:srgbClr val="FF0000"/>
                </a:solidFill>
              </a:rPr>
              <a:t>提前解約：</a:t>
            </a:r>
            <a:r>
              <a:rPr lang="zh-TW" altLang="en-US" sz="2800" smtClean="0"/>
              <a:t/>
            </a:r>
            <a:br>
              <a:rPr lang="zh-TW" altLang="en-US" sz="2800" smtClean="0"/>
            </a:br>
            <a:endParaRPr lang="zh-TW" altLang="en-US" sz="2800" smtClean="0">
              <a:solidFill>
                <a:srgbClr val="FF0000"/>
              </a:solidFill>
            </a:endParaRPr>
          </a:p>
        </p:txBody>
      </p:sp>
      <p:sp>
        <p:nvSpPr>
          <p:cNvPr id="107523" name="投影片編號版面配置區 3"/>
          <p:cNvSpPr>
            <a:spLocks noGrp="1"/>
          </p:cNvSpPr>
          <p:nvPr>
            <p:ph type="sldNum" sz="quarter" idx="12"/>
          </p:nvPr>
        </p:nvSpPr>
        <p:spPr>
          <a:noFill/>
        </p:spPr>
        <p:txBody>
          <a:bodyPr/>
          <a:lstStyle/>
          <a:p>
            <a:fld id="{8A8ADB1E-44EB-4822-B39D-A80794C9C7B0}" type="slidenum">
              <a:rPr lang="en-US" altLang="zh-TW" smtClean="0"/>
              <a:pPr/>
              <a:t>102</a:t>
            </a:fld>
            <a:endParaRPr lang="en-US" altLang="zh-TW" smtClean="0"/>
          </a:p>
        </p:txBody>
      </p:sp>
      <p:sp>
        <p:nvSpPr>
          <p:cNvPr id="107524" name="圓角矩形 4"/>
          <p:cNvSpPr>
            <a:spLocks noChangeArrowheads="1"/>
          </p:cNvSpPr>
          <p:nvPr/>
        </p:nvSpPr>
        <p:spPr bwMode="auto">
          <a:xfrm>
            <a:off x="2339975" y="2997200"/>
            <a:ext cx="3311525" cy="792163"/>
          </a:xfrm>
          <a:prstGeom prst="roundRect">
            <a:avLst>
              <a:gd name="adj" fmla="val 16667"/>
            </a:avLst>
          </a:prstGeom>
          <a:noFill/>
          <a:ln w="9525" algn="ctr">
            <a:noFill/>
            <a:round/>
            <a:headEnd/>
            <a:tailEnd/>
          </a:ln>
        </p:spPr>
        <p:txBody>
          <a:bodyPr/>
          <a:lstStyle/>
          <a:p>
            <a:endParaRPr lang="zh-TW" altLang="en-US">
              <a:solidFill>
                <a:srgbClr val="000000"/>
              </a:solidFill>
            </a:endParaRPr>
          </a:p>
        </p:txBody>
      </p:sp>
      <p:sp>
        <p:nvSpPr>
          <p:cNvPr id="107525" name="圓角矩形 5"/>
          <p:cNvSpPr>
            <a:spLocks noChangeArrowheads="1"/>
          </p:cNvSpPr>
          <p:nvPr/>
        </p:nvSpPr>
        <p:spPr bwMode="auto">
          <a:xfrm>
            <a:off x="1835150" y="2924175"/>
            <a:ext cx="4249738" cy="792163"/>
          </a:xfrm>
          <a:prstGeom prst="roundRect">
            <a:avLst>
              <a:gd name="adj" fmla="val 16667"/>
            </a:avLst>
          </a:prstGeom>
          <a:noFill/>
          <a:ln w="9525" algn="ctr">
            <a:noFill/>
            <a:round/>
            <a:headEnd/>
            <a:tailEnd/>
          </a:ln>
        </p:spPr>
        <p:txBody>
          <a:bodyPr/>
          <a:lstStyle/>
          <a:p>
            <a:endParaRPr lang="zh-TW" altLang="en-US">
              <a:solidFill>
                <a:srgbClr val="000000"/>
              </a:solidFill>
            </a:endParaRPr>
          </a:p>
        </p:txBody>
      </p:sp>
      <p:sp>
        <p:nvSpPr>
          <p:cNvPr id="107526" name="圓角矩形 6"/>
          <p:cNvSpPr>
            <a:spLocks noChangeArrowheads="1"/>
          </p:cNvSpPr>
          <p:nvPr/>
        </p:nvSpPr>
        <p:spPr bwMode="auto">
          <a:xfrm>
            <a:off x="1835150" y="2781300"/>
            <a:ext cx="4105275" cy="935038"/>
          </a:xfrm>
          <a:prstGeom prst="roundRect">
            <a:avLst>
              <a:gd name="adj" fmla="val 16667"/>
            </a:avLst>
          </a:prstGeom>
          <a:noFill/>
          <a:ln w="9525" algn="ctr">
            <a:noFill/>
            <a:round/>
            <a:headEnd/>
            <a:tailEnd/>
          </a:ln>
        </p:spPr>
        <p:txBody>
          <a:bodyPr/>
          <a:lstStyle/>
          <a:p>
            <a:endParaRPr lang="zh-TW" altLang="en-US">
              <a:solidFill>
                <a:srgbClr val="000000"/>
              </a:solidFill>
            </a:endParaRPr>
          </a:p>
        </p:txBody>
      </p:sp>
      <p:cxnSp>
        <p:nvCxnSpPr>
          <p:cNvPr id="107527" name="直線單箭頭接點 9"/>
          <p:cNvCxnSpPr>
            <a:cxnSpLocks noChangeShapeType="1"/>
          </p:cNvCxnSpPr>
          <p:nvPr/>
        </p:nvCxnSpPr>
        <p:spPr bwMode="auto">
          <a:xfrm>
            <a:off x="6443663" y="3789363"/>
            <a:ext cx="0" cy="503237"/>
          </a:xfrm>
          <a:prstGeom prst="straightConnector1">
            <a:avLst/>
          </a:prstGeom>
          <a:noFill/>
          <a:ln w="9525" algn="ctr">
            <a:noFill/>
            <a:round/>
            <a:headEnd/>
            <a:tailEnd type="arrow" w="med" len="med"/>
          </a:ln>
        </p:spPr>
      </p:cxnSp>
      <p:grpSp>
        <p:nvGrpSpPr>
          <p:cNvPr id="107528" name="群組 16"/>
          <p:cNvGrpSpPr>
            <a:grpSpLocks/>
          </p:cNvGrpSpPr>
          <p:nvPr/>
        </p:nvGrpSpPr>
        <p:grpSpPr bwMode="auto">
          <a:xfrm>
            <a:off x="1476375" y="2276475"/>
            <a:ext cx="6192838" cy="2466975"/>
            <a:chOff x="1525588" y="2727325"/>
            <a:chExt cx="6192837" cy="2467149"/>
          </a:xfrm>
        </p:grpSpPr>
        <p:sp>
          <p:nvSpPr>
            <p:cNvPr id="8" name="圓角矩形 7"/>
            <p:cNvSpPr/>
            <p:nvPr/>
          </p:nvSpPr>
          <p:spPr bwMode="auto">
            <a:xfrm>
              <a:off x="1525588" y="2727325"/>
              <a:ext cx="6192837" cy="53978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solidFill>
                    <a:srgbClr val="000000"/>
                  </a:solidFill>
                  <a:latin typeface="+mn-ea"/>
                  <a:ea typeface="+mn-ea"/>
                </a:rPr>
                <a:t>投資人於解約前一天通知債券商</a:t>
              </a:r>
            </a:p>
          </p:txBody>
        </p:sp>
        <p:sp>
          <p:nvSpPr>
            <p:cNvPr id="19" name="圓角矩形 18"/>
            <p:cNvSpPr/>
            <p:nvPr/>
          </p:nvSpPr>
          <p:spPr bwMode="auto">
            <a:xfrm>
              <a:off x="1525588" y="3695768"/>
              <a:ext cx="6192837" cy="53978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solidFill>
                    <a:srgbClr val="000000"/>
                  </a:solidFill>
                  <a:latin typeface="+mn-ea"/>
                  <a:ea typeface="+mn-ea"/>
                </a:rPr>
                <a:t>投資人當日前將債券存摺送至債券商戶</a:t>
              </a:r>
            </a:p>
          </p:txBody>
        </p:sp>
        <p:sp>
          <p:nvSpPr>
            <p:cNvPr id="20" name="圓角矩形 19"/>
            <p:cNvSpPr/>
            <p:nvPr/>
          </p:nvSpPr>
          <p:spPr bwMode="auto">
            <a:xfrm>
              <a:off x="1525588" y="4653099"/>
              <a:ext cx="6192837" cy="541375"/>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b="1" dirty="0">
                  <a:solidFill>
                    <a:srgbClr val="000000"/>
                  </a:solidFill>
                  <a:latin typeface="+mn-ea"/>
                  <a:ea typeface="+mn-ea"/>
                </a:rPr>
                <a:t>債券商將當日解約金額匯入投資人約定之本人帳戶</a:t>
              </a:r>
            </a:p>
          </p:txBody>
        </p:sp>
        <p:sp>
          <p:nvSpPr>
            <p:cNvPr id="82958" name="向下箭號 20"/>
            <p:cNvSpPr>
              <a:spLocks noChangeArrowheads="1"/>
            </p:cNvSpPr>
            <p:nvPr/>
          </p:nvSpPr>
          <p:spPr bwMode="auto">
            <a:xfrm>
              <a:off x="4518026" y="4243495"/>
              <a:ext cx="207962" cy="395315"/>
            </a:xfrm>
            <a:prstGeom prst="downArrow">
              <a:avLst>
                <a:gd name="adj1" fmla="val 50000"/>
                <a:gd name="adj2" fmla="val 49824"/>
              </a:avLst>
            </a:prstGeom>
            <a:solidFill>
              <a:schemeClr val="tx1">
                <a:alpha val="41960"/>
              </a:schemeClr>
            </a:solidFill>
            <a:ln w="9525" algn="ctr">
              <a:noFill/>
              <a:round/>
              <a:headEnd/>
              <a:tailEnd/>
            </a:ln>
          </p:spPr>
          <p:txBody>
            <a:bodyPr/>
            <a:lstStyle/>
            <a:p>
              <a:pPr>
                <a:defRPr/>
              </a:pPr>
              <a:endParaRPr lang="zh-TW" altLang="en-US">
                <a:solidFill>
                  <a:srgbClr val="000000"/>
                </a:solidFill>
                <a:latin typeface="+mn-ea"/>
                <a:ea typeface="+mn-ea"/>
              </a:endParaRPr>
            </a:p>
          </p:txBody>
        </p:sp>
        <p:sp>
          <p:nvSpPr>
            <p:cNvPr id="82959" name="向下箭號 22"/>
            <p:cNvSpPr>
              <a:spLocks noChangeArrowheads="1"/>
            </p:cNvSpPr>
            <p:nvPr/>
          </p:nvSpPr>
          <p:spPr bwMode="auto">
            <a:xfrm>
              <a:off x="4516438" y="3282989"/>
              <a:ext cx="207963" cy="396903"/>
            </a:xfrm>
            <a:prstGeom prst="downArrow">
              <a:avLst>
                <a:gd name="adj1" fmla="val 50000"/>
                <a:gd name="adj2" fmla="val 50025"/>
              </a:avLst>
            </a:prstGeom>
            <a:solidFill>
              <a:schemeClr val="tx1">
                <a:alpha val="41960"/>
              </a:schemeClr>
            </a:solidFill>
            <a:ln w="9525" algn="ctr">
              <a:noFill/>
              <a:round/>
              <a:headEnd/>
              <a:tailEnd/>
            </a:ln>
          </p:spPr>
          <p:txBody>
            <a:bodyPr/>
            <a:lstStyle/>
            <a:p>
              <a:pPr>
                <a:defRPr/>
              </a:pPr>
              <a:endParaRPr lang="zh-TW" altLang="en-US">
                <a:solidFill>
                  <a:srgbClr val="000000"/>
                </a:solidFill>
                <a:latin typeface="+mn-ea"/>
                <a:ea typeface="+mn-ea"/>
              </a:endParaRPr>
            </a:p>
          </p:txBody>
        </p:sp>
      </p:grpSp>
      <p:sp>
        <p:nvSpPr>
          <p:cNvPr id="15" name="標題 1"/>
          <p:cNvSpPr>
            <a:spLocks noGrp="1"/>
          </p:cNvSpPr>
          <p:nvPr>
            <p:ph type="title"/>
          </p:nvPr>
        </p:nvSpPr>
        <p:spPr>
          <a:xfrm>
            <a:off x="590550" y="461963"/>
            <a:ext cx="8229600" cy="863600"/>
          </a:xfrm>
        </p:spPr>
        <p:txBody>
          <a:bodyPr/>
          <a:lstStyle/>
          <a:p>
            <a:pPr>
              <a:defRPr/>
            </a:pPr>
            <a:r>
              <a:rPr lang="zh-TW" altLang="en-US" sz="4000" dirty="0">
                <a:solidFill>
                  <a:srgbClr val="000099"/>
                </a:solidFill>
              </a:rPr>
              <a:t>附條件交易</a:t>
            </a:r>
            <a:r>
              <a:rPr lang="zh-TW" altLang="en-US" sz="4000" dirty="0" smtClean="0">
                <a:solidFill>
                  <a:srgbClr val="000099"/>
                </a:solidFill>
              </a:rPr>
              <a:t>實務</a:t>
            </a:r>
            <a:r>
              <a:rPr lang="en-US" altLang="zh-TW" sz="4000" dirty="0" smtClean="0">
                <a:solidFill>
                  <a:srgbClr val="000099"/>
                </a:solidFill>
              </a:rPr>
              <a:t>(</a:t>
            </a:r>
            <a:r>
              <a:rPr lang="zh-TW" altLang="en-US" sz="4000" dirty="0" smtClean="0">
                <a:solidFill>
                  <a:srgbClr val="000099"/>
                </a:solidFill>
              </a:rPr>
              <a:t>續</a:t>
            </a:r>
            <a:r>
              <a:rPr lang="en-US" altLang="zh-TW" sz="4000" dirty="0" smtClean="0">
                <a:solidFill>
                  <a:srgbClr val="000099"/>
                </a:solidFill>
              </a:rPr>
              <a:t>)</a:t>
            </a:r>
            <a:endParaRPr lang="zh-TW" altLang="en-US" sz="4000" dirty="0"/>
          </a:p>
        </p:txBody>
      </p:sp>
      <p:sp>
        <p:nvSpPr>
          <p:cNvPr id="107530"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9750" y="1557338"/>
            <a:ext cx="7993063" cy="4608512"/>
          </a:xfrm>
        </p:spPr>
        <p:txBody>
          <a:bodyPr/>
          <a:lstStyle/>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投資報酬率穩定：</a:t>
            </a:r>
            <a:r>
              <a:rPr lang="zh-TW" altLang="en-US" sz="2200" dirty="0" smtClean="0"/>
              <a:t>債票上載有固定（或浮動）利率，按期償還本金或利息，投資人有確定收入，且往往高於銀行定存，利率下跌時更可享有資本利得；而轉換公司債尚得以分享股票上漲之利益。</a:t>
            </a:r>
            <a:endParaRPr lang="en-US" altLang="zh-TW" sz="2200" dirty="0" smtClean="0"/>
          </a:p>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風險相對較低：</a:t>
            </a:r>
            <a:r>
              <a:rPr lang="zh-TW" altLang="en-US" sz="2200" dirty="0" smtClean="0"/>
              <a:t>政府公債以及金融債券較少債信問題；至於優良企業所發行之公司債，相對於其他證券亦較安全。</a:t>
            </a:r>
            <a:endParaRPr lang="en-US" altLang="zh-TW" sz="2200" dirty="0" smtClean="0"/>
          </a:p>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流動性高：</a:t>
            </a:r>
            <a:r>
              <a:rPr lang="zh-TW" altLang="en-US" sz="2200" dirty="0" smtClean="0"/>
              <a:t>政府公債可隨時在市場上銷售，也可充當押標金或保證之用，或利用附條件交易方式向債券自營商取得資金週轉；公司債則須看發行公司之債信及營收狀況。</a:t>
            </a:r>
            <a:endParaRPr lang="en-US" altLang="zh-TW" sz="2200" dirty="0" smtClean="0"/>
          </a:p>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資金調度成本低：</a:t>
            </a:r>
            <a:r>
              <a:rPr lang="zh-TW" altLang="en-US" sz="2200" dirty="0" smtClean="0"/>
              <a:t>隨時可以政府公債抵押，利用附條件交易方式向債券自營商取得資金週轉，其利率通常較向銀行貸款低，又不影響持券人之債息收入，手續亦簡便。</a:t>
            </a:r>
          </a:p>
          <a:p>
            <a:pPr lvl="1" eaLnBrk="1" hangingPunct="1">
              <a:defRPr/>
            </a:pPr>
            <a:endParaRPr lang="zh-TW" altLang="en-US" sz="2200" dirty="0" smtClean="0"/>
          </a:p>
          <a:p>
            <a:pPr eaLnBrk="1" hangingPunct="1">
              <a:defRPr/>
            </a:pPr>
            <a:endParaRPr lang="en-US" altLang="zh-TW" sz="2200" dirty="0" smtClean="0"/>
          </a:p>
        </p:txBody>
      </p:sp>
      <p:sp>
        <p:nvSpPr>
          <p:cNvPr id="5" name="Rectangle 2"/>
          <p:cNvSpPr>
            <a:spLocks noGrp="1" noChangeArrowheads="1"/>
          </p:cNvSpPr>
          <p:nvPr>
            <p:ph type="title"/>
          </p:nvPr>
        </p:nvSpPr>
        <p:spPr>
          <a:xfrm>
            <a:off x="971550" y="549275"/>
            <a:ext cx="7486650" cy="708025"/>
          </a:xfrm>
        </p:spPr>
        <p:txBody>
          <a:bodyPr>
            <a:spAutoFit/>
          </a:bodyPr>
          <a:lstStyle/>
          <a:p>
            <a:pPr eaLnBrk="1" hangingPunct="1">
              <a:spcBef>
                <a:spcPct val="50000"/>
              </a:spcBef>
              <a:defRPr/>
            </a:pPr>
            <a:r>
              <a:rPr lang="zh-TW" altLang="en-US" sz="4000" kern="1200" dirty="0" smtClean="0">
                <a:solidFill>
                  <a:srgbClr val="000099"/>
                </a:solidFill>
                <a:latin typeface="Arial" pitchFamily="34" charset="0"/>
                <a:cs typeface="+mn-cs"/>
              </a:rPr>
              <a:t>投資債券之優點</a:t>
            </a:r>
          </a:p>
        </p:txBody>
      </p:sp>
      <p:sp>
        <p:nvSpPr>
          <p:cNvPr id="108548"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8549" name="投影片編號版面配置區 5"/>
          <p:cNvSpPr>
            <a:spLocks noGrp="1"/>
          </p:cNvSpPr>
          <p:nvPr>
            <p:ph type="sldNum" sz="quarter" idx="12"/>
          </p:nvPr>
        </p:nvSpPr>
        <p:spPr>
          <a:noFill/>
        </p:spPr>
        <p:txBody>
          <a:bodyPr/>
          <a:lstStyle/>
          <a:p>
            <a:fld id="{9F665649-876B-4EB9-97AE-2C4EF70B70DF}" type="slidenum">
              <a:rPr lang="en-US" altLang="zh-TW" smtClean="0"/>
              <a:pPr/>
              <a:t>103</a:t>
            </a:fld>
            <a:endParaRPr lang="en-US" altLang="zh-TW" smtClean="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9750" y="1557338"/>
            <a:ext cx="7993063" cy="4608512"/>
          </a:xfrm>
        </p:spPr>
        <p:txBody>
          <a:bodyPr/>
          <a:lstStyle/>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信用風險：</a:t>
            </a:r>
            <a:r>
              <a:rPr lang="zh-TW" altLang="en-US" sz="2200" dirty="0" smtClean="0"/>
              <a:t>若債券發行人之債信不良，恐有無法償還本金或利息之虞。</a:t>
            </a:r>
            <a:endParaRPr lang="en-US" altLang="zh-TW" sz="2200" dirty="0" smtClean="0"/>
          </a:p>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流通風險：</a:t>
            </a:r>
            <a:r>
              <a:rPr lang="zh-TW" altLang="en-US" sz="2200" dirty="0" smtClean="0"/>
              <a:t>例如供需是否平衡、交易市場是否活絡順暢等等。</a:t>
            </a:r>
            <a:endParaRPr lang="en-US" altLang="zh-TW" sz="2200" dirty="0" smtClean="0"/>
          </a:p>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利率風險：</a:t>
            </a:r>
            <a:r>
              <a:rPr lang="zh-TW" altLang="en-US" sz="2200" dirty="0" smtClean="0"/>
              <a:t>影響債券價格變動的主因即利率的波動，而影響利率走勢的因素例如央行的貨幣政策、通貨膨脹、景氣狀況、國際金融情勢等。</a:t>
            </a:r>
            <a:endParaRPr lang="en-US" altLang="zh-TW" sz="2200" dirty="0" smtClean="0"/>
          </a:p>
          <a:p>
            <a:pPr marL="540000" lvl="1" indent="-419100" eaLnBrk="1" hangingPunct="1">
              <a:lnSpc>
                <a:spcPct val="90000"/>
              </a:lnSpc>
              <a:spcBef>
                <a:spcPts val="1200"/>
              </a:spcBef>
              <a:buClr>
                <a:schemeClr val="tx1"/>
              </a:buClr>
              <a:buFont typeface="Wingdings" pitchFamily="2" charset="2"/>
              <a:buChar char="Ø"/>
              <a:defRPr/>
            </a:pPr>
            <a:r>
              <a:rPr lang="zh-TW" altLang="en-US" sz="2400" b="1" kern="1200" dirty="0" smtClean="0">
                <a:solidFill>
                  <a:srgbClr val="000099"/>
                </a:solidFill>
                <a:latin typeface="Arial" pitchFamily="34" charset="0"/>
                <a:cs typeface="+mn-cs"/>
              </a:rPr>
              <a:t>其他風險：</a:t>
            </a:r>
            <a:r>
              <a:rPr lang="zh-TW" altLang="en-US" sz="2200" dirty="0" smtClean="0"/>
              <a:t>例如實體債券的偽造變造風險及遺失毀損風險。</a:t>
            </a:r>
          </a:p>
          <a:p>
            <a:pPr lvl="1" eaLnBrk="1" hangingPunct="1">
              <a:defRPr/>
            </a:pPr>
            <a:endParaRPr lang="zh-TW" altLang="en-US" sz="2200" dirty="0" smtClean="0"/>
          </a:p>
          <a:p>
            <a:pPr eaLnBrk="1" hangingPunct="1">
              <a:defRPr/>
            </a:pPr>
            <a:endParaRPr lang="en-US" altLang="zh-TW" sz="2200" dirty="0" smtClean="0"/>
          </a:p>
        </p:txBody>
      </p:sp>
      <p:sp>
        <p:nvSpPr>
          <p:cNvPr id="5" name="Rectangle 2"/>
          <p:cNvSpPr>
            <a:spLocks noGrp="1" noChangeArrowheads="1"/>
          </p:cNvSpPr>
          <p:nvPr>
            <p:ph type="title"/>
          </p:nvPr>
        </p:nvSpPr>
        <p:spPr>
          <a:xfrm>
            <a:off x="971550" y="549275"/>
            <a:ext cx="7486650" cy="708025"/>
          </a:xfrm>
        </p:spPr>
        <p:txBody>
          <a:bodyPr>
            <a:spAutoFit/>
          </a:bodyPr>
          <a:lstStyle/>
          <a:p>
            <a:pPr eaLnBrk="1" hangingPunct="1">
              <a:spcBef>
                <a:spcPct val="50000"/>
              </a:spcBef>
              <a:defRPr/>
            </a:pPr>
            <a:r>
              <a:rPr lang="zh-TW" altLang="en-US" sz="4000" kern="1200" dirty="0" smtClean="0">
                <a:solidFill>
                  <a:srgbClr val="000099"/>
                </a:solidFill>
                <a:latin typeface="Arial" pitchFamily="34" charset="0"/>
                <a:cs typeface="+mn-cs"/>
              </a:rPr>
              <a:t>投資債券之</a:t>
            </a:r>
            <a:r>
              <a:rPr lang="zh-TW" altLang="en-US" sz="4000" kern="1200" dirty="0">
                <a:solidFill>
                  <a:srgbClr val="000099"/>
                </a:solidFill>
                <a:latin typeface="Arial" pitchFamily="34" charset="0"/>
                <a:cs typeface="+mn-cs"/>
              </a:rPr>
              <a:t>風險</a:t>
            </a:r>
            <a:endParaRPr lang="zh-TW" altLang="en-US" sz="4000" kern="1200" dirty="0" smtClean="0">
              <a:solidFill>
                <a:srgbClr val="000099"/>
              </a:solidFill>
              <a:latin typeface="Arial" pitchFamily="34" charset="0"/>
              <a:cs typeface="+mn-cs"/>
            </a:endParaRPr>
          </a:p>
        </p:txBody>
      </p:sp>
      <p:sp>
        <p:nvSpPr>
          <p:cNvPr id="109572"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9573" name="投影片編號版面配置區 5"/>
          <p:cNvSpPr>
            <a:spLocks noGrp="1"/>
          </p:cNvSpPr>
          <p:nvPr>
            <p:ph type="sldNum" sz="quarter" idx="12"/>
          </p:nvPr>
        </p:nvSpPr>
        <p:spPr>
          <a:noFill/>
        </p:spPr>
        <p:txBody>
          <a:bodyPr/>
          <a:lstStyle/>
          <a:p>
            <a:fld id="{72A9403B-6700-4E20-9628-F693820FF8B3}" type="slidenum">
              <a:rPr lang="en-US" altLang="zh-TW" smtClean="0"/>
              <a:pPr/>
              <a:t>104</a:t>
            </a:fld>
            <a:endParaRPr lang="en-US" altLang="zh-TW"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250825" y="476250"/>
            <a:ext cx="8569325" cy="868363"/>
          </a:xfrm>
        </p:spPr>
        <p:txBody>
          <a:bodyPr/>
          <a:lstStyle/>
          <a:p>
            <a:pPr eaLnBrk="1" hangingPunct="1">
              <a:defRPr/>
            </a:pPr>
            <a:r>
              <a:rPr lang="zh-TW" altLang="en-US" sz="4000" dirty="0" smtClean="0">
                <a:solidFill>
                  <a:srgbClr val="000099"/>
                </a:solidFill>
              </a:rPr>
              <a:t>債券交易之稅</a:t>
            </a:r>
            <a:r>
              <a:rPr lang="zh-TW" altLang="en-US" sz="4000" dirty="0">
                <a:solidFill>
                  <a:srgbClr val="000099"/>
                </a:solidFill>
              </a:rPr>
              <a:t>賦</a:t>
            </a:r>
            <a:endParaRPr lang="zh-TW" altLang="en-US" sz="4000" dirty="0" smtClean="0">
              <a:solidFill>
                <a:srgbClr val="000099"/>
              </a:solidFill>
            </a:endParaRPr>
          </a:p>
        </p:txBody>
      </p:sp>
      <p:sp>
        <p:nvSpPr>
          <p:cNvPr id="79876" name="Rectangle 3"/>
          <p:cNvSpPr>
            <a:spLocks noGrp="1" noChangeArrowheads="1"/>
          </p:cNvSpPr>
          <p:nvPr>
            <p:ph type="body" idx="1"/>
          </p:nvPr>
        </p:nvSpPr>
        <p:spPr>
          <a:xfrm>
            <a:off x="395288" y="1557338"/>
            <a:ext cx="8137525" cy="4443412"/>
          </a:xfrm>
        </p:spPr>
        <p:txBody>
          <a:bodyPr/>
          <a:lstStyle/>
          <a:p>
            <a:pPr>
              <a:lnSpc>
                <a:spcPct val="95000"/>
              </a:lnSpc>
              <a:spcBef>
                <a:spcPct val="0"/>
              </a:spcBef>
              <a:buClrTx/>
              <a:buFont typeface="Wingdings" pitchFamily="2" charset="2"/>
              <a:buChar char="Ø"/>
              <a:defRPr/>
            </a:pPr>
            <a:r>
              <a:rPr lang="zh-TW" altLang="en-US" sz="2800" b="1" kern="1200" dirty="0" smtClean="0">
                <a:solidFill>
                  <a:srgbClr val="000099"/>
                </a:solidFill>
                <a:latin typeface="Arial" pitchFamily="34" charset="0"/>
              </a:rPr>
              <a:t>證券交易所得稅</a:t>
            </a:r>
            <a:r>
              <a:rPr lang="zh-TW" altLang="zh-TW" sz="2800" b="1" kern="1200" dirty="0" smtClean="0">
                <a:solidFill>
                  <a:srgbClr val="000099"/>
                </a:solidFill>
                <a:latin typeface="Arial" pitchFamily="34" charset="0"/>
              </a:rPr>
              <a:t>：</a:t>
            </a:r>
            <a:r>
              <a:rPr lang="zh-TW" altLang="en-US" sz="2800" b="1" kern="1200" dirty="0" smtClean="0">
                <a:solidFill>
                  <a:srgbClr val="000099"/>
                </a:solidFill>
                <a:latin typeface="Arial" pitchFamily="34" charset="0"/>
              </a:rPr>
              <a:t>免稅</a:t>
            </a:r>
            <a:endParaRPr lang="zh-TW" altLang="zh-TW" sz="2800" b="1" kern="1200" dirty="0" smtClean="0">
              <a:solidFill>
                <a:srgbClr val="000099"/>
              </a:solidFill>
              <a:latin typeface="Arial" pitchFamily="34" charset="0"/>
            </a:endParaRPr>
          </a:p>
          <a:p>
            <a:pPr lvl="1">
              <a:lnSpc>
                <a:spcPct val="95000"/>
              </a:lnSpc>
              <a:spcBef>
                <a:spcPts val="600"/>
              </a:spcBef>
              <a:buClrTx/>
              <a:buFont typeface="Wingdings" pitchFamily="2" charset="2"/>
              <a:buChar char="ü"/>
              <a:defRPr/>
            </a:pPr>
            <a:r>
              <a:rPr lang="zh-TW" altLang="en-US" sz="2400" dirty="0" smtClean="0"/>
              <a:t>所得稅法第四條之一</a:t>
            </a:r>
            <a:r>
              <a:rPr lang="en-US" altLang="zh-TW" sz="2400" dirty="0" smtClean="0"/>
              <a:t>:</a:t>
            </a:r>
            <a:r>
              <a:rPr lang="zh-TW" altLang="en-US" sz="2400" dirty="0" smtClean="0"/>
              <a:t>自中華民國七十九年一月一日起，證券交易所得停止課徵所得稅，證券交 易損失亦不得自所得額中減除。 </a:t>
            </a:r>
            <a:endParaRPr lang="en-US" altLang="zh-TW" sz="2400" dirty="0" smtClean="0"/>
          </a:p>
          <a:p>
            <a:pPr lvl="1">
              <a:lnSpc>
                <a:spcPct val="95000"/>
              </a:lnSpc>
              <a:spcBef>
                <a:spcPts val="1200"/>
              </a:spcBef>
              <a:buClrTx/>
              <a:buFont typeface="Wingdings" pitchFamily="2" charset="2"/>
              <a:buChar char="ü"/>
              <a:defRPr/>
            </a:pPr>
            <a:r>
              <a:rPr lang="zh-TW" altLang="en-US" sz="2400" dirty="0" smtClean="0"/>
              <a:t>金融資產證券化條例第五條</a:t>
            </a:r>
            <a:r>
              <a:rPr lang="en-US" altLang="zh-TW" sz="2400" dirty="0" smtClean="0"/>
              <a:t>:</a:t>
            </a:r>
            <a:r>
              <a:rPr lang="zh-TW" altLang="en-US" sz="2400" dirty="0" smtClean="0"/>
              <a:t>受益證券及資產基礎證券，除經主管機關核定為短期票券者外，為證券交易法第六條規定經財政部核定之</a:t>
            </a:r>
            <a:r>
              <a:rPr lang="zh-TW" altLang="en-US" sz="2400" dirty="0" smtClean="0">
                <a:solidFill>
                  <a:srgbClr val="FF0000"/>
                </a:solidFill>
              </a:rPr>
              <a:t>其他有價證券</a:t>
            </a:r>
            <a:r>
              <a:rPr lang="zh-TW" altLang="en-US" sz="2400" dirty="0" smtClean="0"/>
              <a:t>。</a:t>
            </a:r>
            <a:endParaRPr lang="en-US" altLang="zh-TW" sz="2400" dirty="0" smtClean="0"/>
          </a:p>
          <a:p>
            <a:pPr lvl="1">
              <a:lnSpc>
                <a:spcPct val="95000"/>
              </a:lnSpc>
              <a:spcBef>
                <a:spcPts val="1200"/>
              </a:spcBef>
              <a:buClrTx/>
              <a:buFont typeface="Wingdings" pitchFamily="2" charset="2"/>
              <a:buChar char="ü"/>
              <a:defRPr/>
            </a:pPr>
            <a:r>
              <a:rPr lang="zh-TW" altLang="en-US" sz="2400" dirty="0" smtClean="0"/>
              <a:t>不動產證券化條例第七條</a:t>
            </a:r>
            <a:r>
              <a:rPr lang="en-US" altLang="zh-TW" sz="2400" dirty="0" smtClean="0"/>
              <a:t>:</a:t>
            </a:r>
            <a:r>
              <a:rPr lang="zh-TW" altLang="en-US" sz="2400" dirty="0" smtClean="0"/>
              <a:t>依本條例規定募集或私募之受益證券，為證券交易法第六條規定經主管機 關核定之</a:t>
            </a:r>
            <a:r>
              <a:rPr lang="zh-TW" altLang="en-US" sz="2400" dirty="0" smtClean="0">
                <a:solidFill>
                  <a:srgbClr val="FF0000"/>
                </a:solidFill>
              </a:rPr>
              <a:t>其他有價證券</a:t>
            </a:r>
            <a:r>
              <a:rPr lang="zh-TW" altLang="en-US" sz="2400" dirty="0" smtClean="0"/>
              <a:t>。</a:t>
            </a:r>
            <a:endParaRPr lang="zh-TW" altLang="zh-TW" sz="2400" dirty="0" smtClean="0"/>
          </a:p>
        </p:txBody>
      </p:sp>
      <p:sp>
        <p:nvSpPr>
          <p:cNvPr id="110596"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0597" name="投影片編號版面配置區 4"/>
          <p:cNvSpPr>
            <a:spLocks noGrp="1"/>
          </p:cNvSpPr>
          <p:nvPr>
            <p:ph type="sldNum" sz="quarter" idx="12"/>
          </p:nvPr>
        </p:nvSpPr>
        <p:spPr>
          <a:noFill/>
        </p:spPr>
        <p:txBody>
          <a:bodyPr/>
          <a:lstStyle/>
          <a:p>
            <a:fld id="{1D57FB99-FE18-49A9-8B86-AF9207968EA8}" type="slidenum">
              <a:rPr lang="en-US" altLang="zh-TW" smtClean="0"/>
              <a:pPr/>
              <a:t>105</a:t>
            </a:fld>
            <a:endParaRPr lang="en-US" altLang="zh-TW"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3"/>
          <p:cNvSpPr>
            <a:spLocks noGrp="1" noChangeArrowheads="1"/>
          </p:cNvSpPr>
          <p:nvPr>
            <p:ph type="body" idx="1"/>
          </p:nvPr>
        </p:nvSpPr>
        <p:spPr>
          <a:xfrm>
            <a:off x="395288" y="1557338"/>
            <a:ext cx="8424862" cy="4751387"/>
          </a:xfrm>
        </p:spPr>
        <p:txBody>
          <a:bodyPr/>
          <a:lstStyle/>
          <a:p>
            <a:pPr>
              <a:lnSpc>
                <a:spcPct val="95000"/>
              </a:lnSpc>
              <a:spcBef>
                <a:spcPct val="0"/>
              </a:spcBef>
              <a:buClrTx/>
              <a:buFont typeface="Wingdings" pitchFamily="2" charset="2"/>
              <a:buChar char="Ø"/>
              <a:defRPr/>
            </a:pPr>
            <a:r>
              <a:rPr lang="zh-TW" altLang="en-US" sz="2800" b="1" kern="1200" dirty="0" smtClean="0">
                <a:solidFill>
                  <a:srgbClr val="000099"/>
                </a:solidFill>
                <a:latin typeface="Arial" pitchFamily="34" charset="0"/>
              </a:rPr>
              <a:t>證券交易稅</a:t>
            </a:r>
            <a:r>
              <a:rPr lang="zh-TW" altLang="zh-TW" sz="2800" b="1" kern="1200" dirty="0" smtClean="0">
                <a:solidFill>
                  <a:srgbClr val="000099"/>
                </a:solidFill>
                <a:latin typeface="Arial" pitchFamily="34" charset="0"/>
              </a:rPr>
              <a:t>：</a:t>
            </a:r>
            <a:r>
              <a:rPr lang="zh-TW" altLang="en-US" sz="2800" b="1" kern="1200" dirty="0" smtClean="0">
                <a:solidFill>
                  <a:srgbClr val="000099"/>
                </a:solidFill>
                <a:latin typeface="Arial" pitchFamily="34" charset="0"/>
              </a:rPr>
              <a:t>免稅</a:t>
            </a:r>
            <a:endParaRPr lang="zh-TW" altLang="zh-TW" sz="2800" b="1" kern="1200" dirty="0" smtClean="0">
              <a:solidFill>
                <a:srgbClr val="000099"/>
              </a:solidFill>
              <a:latin typeface="Arial" pitchFamily="34" charset="0"/>
            </a:endParaRPr>
          </a:p>
          <a:p>
            <a:pPr lvl="1">
              <a:lnSpc>
                <a:spcPct val="95000"/>
              </a:lnSpc>
              <a:spcBef>
                <a:spcPts val="600"/>
              </a:spcBef>
              <a:buClrTx/>
              <a:buFont typeface="Wingdings" pitchFamily="2" charset="2"/>
              <a:buChar char="ü"/>
              <a:defRPr/>
            </a:pPr>
            <a:r>
              <a:rPr lang="zh-TW" altLang="en-US" sz="2400" dirty="0" smtClean="0"/>
              <a:t>公債 </a:t>
            </a:r>
            <a:r>
              <a:rPr lang="en-US" altLang="zh-TW" sz="2400" dirty="0" smtClean="0"/>
              <a:t>- </a:t>
            </a:r>
            <a:r>
              <a:rPr lang="zh-TW" altLang="en-US" sz="2400" dirty="0" smtClean="0"/>
              <a:t>依據證交稅條例第一條</a:t>
            </a:r>
            <a:endParaRPr lang="en-US" altLang="zh-TW" sz="2400" dirty="0" smtClean="0"/>
          </a:p>
          <a:p>
            <a:pPr lvl="1">
              <a:lnSpc>
                <a:spcPct val="95000"/>
              </a:lnSpc>
              <a:spcBef>
                <a:spcPts val="600"/>
              </a:spcBef>
              <a:buClrTx/>
              <a:buFont typeface="Wingdings" pitchFamily="2" charset="2"/>
              <a:buChar char="ü"/>
              <a:defRPr/>
            </a:pPr>
            <a:r>
              <a:rPr lang="zh-TW" altLang="en-US" sz="2400" dirty="0" smtClean="0"/>
              <a:t>公司債及金融債券</a:t>
            </a:r>
            <a:r>
              <a:rPr lang="en-US" altLang="zh-TW" sz="2400" dirty="0" smtClean="0"/>
              <a:t>-</a:t>
            </a:r>
            <a:r>
              <a:rPr lang="zh-TW" altLang="en-US" sz="2400" dirty="0" smtClean="0"/>
              <a:t>依據證交稅條例第二條之一</a:t>
            </a:r>
            <a:endParaRPr lang="en-US" altLang="zh-TW" sz="2400" dirty="0" smtClean="0"/>
          </a:p>
          <a:p>
            <a:pPr lvl="1">
              <a:lnSpc>
                <a:spcPct val="95000"/>
              </a:lnSpc>
              <a:spcBef>
                <a:spcPts val="600"/>
              </a:spcBef>
              <a:buClrTx/>
              <a:buFont typeface="Wingdings" pitchFamily="2" charset="2"/>
              <a:buChar char="ü"/>
              <a:defRPr/>
            </a:pPr>
            <a:r>
              <a:rPr lang="zh-TW" altLang="en-US" sz="2400" dirty="0" smtClean="0"/>
              <a:t>金融資產證券化第三十九條</a:t>
            </a:r>
            <a:r>
              <a:rPr lang="en-US" altLang="zh-TW" sz="2400" dirty="0" smtClean="0"/>
              <a:t>:</a:t>
            </a:r>
            <a:r>
              <a:rPr lang="zh-TW" altLang="en-US" sz="2400" dirty="0" smtClean="0"/>
              <a:t>受益證券除經主管機關核定為短期票券者外，其買賣按公司債之稅率課徵證券交易稅。</a:t>
            </a:r>
            <a:endParaRPr lang="en-US" altLang="zh-TW" sz="2400" dirty="0" smtClean="0"/>
          </a:p>
          <a:p>
            <a:pPr lvl="1">
              <a:lnSpc>
                <a:spcPct val="95000"/>
              </a:lnSpc>
              <a:spcBef>
                <a:spcPts val="600"/>
              </a:spcBef>
              <a:buClrTx/>
              <a:buFont typeface="Wingdings" pitchFamily="2" charset="2"/>
              <a:buChar char="ü"/>
              <a:defRPr/>
            </a:pPr>
            <a:r>
              <a:rPr lang="zh-TW" altLang="en-US" sz="2400" dirty="0" smtClean="0"/>
              <a:t>不動產證券化第四十九條</a:t>
            </a:r>
            <a:r>
              <a:rPr lang="en-US" altLang="zh-TW" sz="2400" dirty="0" smtClean="0"/>
              <a:t>:</a:t>
            </a:r>
            <a:r>
              <a:rPr lang="zh-TW" altLang="en-US" sz="2400" dirty="0" smtClean="0"/>
              <a:t>依本條例規定發行或交付之受益證券，其買賣或經受託機構依信託契約之約定收回者，</a:t>
            </a:r>
            <a:r>
              <a:rPr lang="zh-TW" altLang="en-US" sz="2400" dirty="0" smtClean="0">
                <a:solidFill>
                  <a:srgbClr val="FF0000"/>
                </a:solidFill>
              </a:rPr>
              <a:t>免徵證券交易稅</a:t>
            </a:r>
            <a:r>
              <a:rPr lang="zh-TW" altLang="en-US" sz="2400" dirty="0" smtClean="0"/>
              <a:t>。</a:t>
            </a:r>
            <a:endParaRPr lang="en-US" altLang="zh-TW" sz="2400" dirty="0" smtClean="0"/>
          </a:p>
          <a:p>
            <a:pPr lvl="1">
              <a:lnSpc>
                <a:spcPct val="95000"/>
              </a:lnSpc>
              <a:spcBef>
                <a:spcPts val="600"/>
              </a:spcBef>
              <a:buClrTx/>
              <a:buFont typeface="Wingdings" pitchFamily="2" charset="2"/>
              <a:buChar char="ü"/>
              <a:defRPr/>
            </a:pPr>
            <a:r>
              <a:rPr lang="zh-TW" altLang="en-US" sz="2400" dirty="0" smtClean="0"/>
              <a:t>證交稅條例第二條之一</a:t>
            </a:r>
            <a:r>
              <a:rPr lang="en-US" altLang="zh-TW" sz="2400" dirty="0" smtClean="0"/>
              <a:t>:</a:t>
            </a:r>
            <a:r>
              <a:rPr lang="zh-TW" altLang="en-US" sz="2400" dirty="0" smtClean="0"/>
              <a:t>為活絡債券市場，協助企業籌資及促進資本市場之發展，</a:t>
            </a:r>
            <a:r>
              <a:rPr lang="zh-TW" altLang="en-US" sz="2400" dirty="0" smtClean="0">
                <a:solidFill>
                  <a:srgbClr val="FF0000"/>
                </a:solidFill>
              </a:rPr>
              <a:t>自中華民國九十 九年一月一日起七年內暫停徵公司債及金融債券之證券交易稅</a:t>
            </a:r>
            <a:r>
              <a:rPr lang="zh-TW" altLang="en-US" sz="2400" dirty="0" smtClean="0"/>
              <a:t>。 </a:t>
            </a:r>
            <a:endParaRPr lang="zh-TW" altLang="zh-TW" sz="2400" dirty="0" smtClean="0"/>
          </a:p>
        </p:txBody>
      </p:sp>
      <p:sp>
        <p:nvSpPr>
          <p:cNvPr id="6" name="Rectangle 2"/>
          <p:cNvSpPr>
            <a:spLocks noGrp="1" noChangeArrowheads="1"/>
          </p:cNvSpPr>
          <p:nvPr>
            <p:ph type="title"/>
          </p:nvPr>
        </p:nvSpPr>
        <p:spPr>
          <a:xfrm>
            <a:off x="250825" y="476250"/>
            <a:ext cx="8569325" cy="868363"/>
          </a:xfrm>
        </p:spPr>
        <p:txBody>
          <a:bodyPr/>
          <a:lstStyle/>
          <a:p>
            <a:pPr eaLnBrk="1" hangingPunct="1">
              <a:defRPr/>
            </a:pPr>
            <a:r>
              <a:rPr lang="zh-TW" altLang="en-US" sz="4000" dirty="0" smtClean="0">
                <a:solidFill>
                  <a:srgbClr val="000099"/>
                </a:solidFill>
              </a:rPr>
              <a:t>債券交易之稅</a:t>
            </a:r>
            <a:r>
              <a:rPr lang="zh-TW" altLang="en-US" sz="4000" dirty="0">
                <a:solidFill>
                  <a:srgbClr val="000099"/>
                </a:solidFill>
              </a:rPr>
              <a:t>賦</a:t>
            </a:r>
            <a:r>
              <a:rPr lang="en-US" altLang="zh-TW" sz="4000" dirty="0" smtClean="0">
                <a:solidFill>
                  <a:srgbClr val="000099"/>
                </a:solidFill>
              </a:rPr>
              <a:t>(</a:t>
            </a:r>
            <a:r>
              <a:rPr lang="zh-TW" altLang="en-US" sz="4000" dirty="0" smtClean="0">
                <a:solidFill>
                  <a:srgbClr val="000099"/>
                </a:solidFill>
              </a:rPr>
              <a:t>續</a:t>
            </a:r>
            <a:r>
              <a:rPr lang="en-US" altLang="zh-TW" sz="4000" dirty="0" smtClean="0">
                <a:solidFill>
                  <a:srgbClr val="000099"/>
                </a:solidFill>
              </a:rPr>
              <a:t>)</a:t>
            </a:r>
            <a:endParaRPr lang="zh-TW" altLang="en-US" sz="4000" dirty="0" smtClean="0">
              <a:solidFill>
                <a:srgbClr val="000099"/>
              </a:solidFill>
            </a:endParaRPr>
          </a:p>
        </p:txBody>
      </p:sp>
      <p:sp>
        <p:nvSpPr>
          <p:cNvPr id="111620"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1621" name="投影片編號版面配置區 4"/>
          <p:cNvSpPr>
            <a:spLocks noGrp="1"/>
          </p:cNvSpPr>
          <p:nvPr>
            <p:ph type="sldNum" sz="quarter" idx="12"/>
          </p:nvPr>
        </p:nvSpPr>
        <p:spPr>
          <a:noFill/>
        </p:spPr>
        <p:txBody>
          <a:bodyPr/>
          <a:lstStyle/>
          <a:p>
            <a:fld id="{06754B11-3437-4A79-8E53-5CC64F0B9EEB}" type="slidenum">
              <a:rPr lang="en-US" altLang="zh-TW" smtClean="0"/>
              <a:pPr/>
              <a:t>106</a:t>
            </a:fld>
            <a:endParaRPr lang="en-US" altLang="zh-TW"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3"/>
          <p:cNvSpPr>
            <a:spLocks noGrp="1" noChangeArrowheads="1"/>
          </p:cNvSpPr>
          <p:nvPr>
            <p:ph type="body" idx="1"/>
          </p:nvPr>
        </p:nvSpPr>
        <p:spPr>
          <a:xfrm>
            <a:off x="395288" y="1557338"/>
            <a:ext cx="8497887" cy="4608512"/>
          </a:xfrm>
        </p:spPr>
        <p:txBody>
          <a:bodyPr/>
          <a:lstStyle/>
          <a:p>
            <a:pPr>
              <a:lnSpc>
                <a:spcPct val="95000"/>
              </a:lnSpc>
              <a:spcBef>
                <a:spcPct val="0"/>
              </a:spcBef>
              <a:buClrTx/>
              <a:buFont typeface="Wingdings" pitchFamily="2" charset="2"/>
              <a:buChar char="Ø"/>
              <a:defRPr/>
            </a:pPr>
            <a:r>
              <a:rPr lang="zh-TW" altLang="en-US" sz="2800" b="1" kern="1200" dirty="0" smtClean="0">
                <a:solidFill>
                  <a:srgbClr val="000099"/>
                </a:solidFill>
                <a:latin typeface="Arial" pitchFamily="34" charset="0"/>
              </a:rPr>
              <a:t>利息所得稅</a:t>
            </a:r>
            <a:r>
              <a:rPr lang="zh-TW" altLang="zh-TW" sz="2800" b="1" kern="1200" dirty="0" smtClean="0">
                <a:solidFill>
                  <a:srgbClr val="000099"/>
                </a:solidFill>
                <a:latin typeface="Arial" pitchFamily="34" charset="0"/>
              </a:rPr>
              <a:t>：</a:t>
            </a:r>
          </a:p>
          <a:p>
            <a:pPr lvl="1">
              <a:lnSpc>
                <a:spcPct val="95000"/>
              </a:lnSpc>
              <a:spcBef>
                <a:spcPts val="600"/>
              </a:spcBef>
              <a:buClrTx/>
              <a:buFont typeface="Wingdings" pitchFamily="2" charset="2"/>
              <a:buChar char="ü"/>
              <a:defRPr/>
            </a:pPr>
            <a:r>
              <a:rPr lang="zh-TW" altLang="en-US" sz="2200" dirty="0" smtClean="0"/>
              <a:t>個人</a:t>
            </a:r>
            <a:r>
              <a:rPr lang="en-US" altLang="zh-TW" sz="2200" dirty="0" smtClean="0"/>
              <a:t>- </a:t>
            </a:r>
            <a:r>
              <a:rPr lang="zh-TW" altLang="en-US" sz="2200" dirty="0" smtClean="0"/>
              <a:t>分離課稅 </a:t>
            </a:r>
            <a:r>
              <a:rPr lang="en-US" altLang="zh-TW" sz="2200" dirty="0" smtClean="0"/>
              <a:t>(</a:t>
            </a:r>
            <a:r>
              <a:rPr lang="zh-TW" altLang="en-US" sz="2200" dirty="0" smtClean="0"/>
              <a:t>依據所得稅法第十四條之一</a:t>
            </a:r>
            <a:r>
              <a:rPr lang="en-US" altLang="zh-TW" sz="2200" dirty="0" smtClean="0"/>
              <a:t>)</a:t>
            </a:r>
            <a:endParaRPr lang="zh-TW" altLang="zh-TW" sz="2200" dirty="0" smtClean="0"/>
          </a:p>
          <a:p>
            <a:pPr lvl="1">
              <a:lnSpc>
                <a:spcPct val="95000"/>
              </a:lnSpc>
              <a:spcBef>
                <a:spcPts val="600"/>
              </a:spcBef>
              <a:buClrTx/>
              <a:buFont typeface="Wingdings" pitchFamily="2" charset="2"/>
              <a:buChar char="ü"/>
              <a:defRPr/>
            </a:pPr>
            <a:r>
              <a:rPr lang="zh-TW" altLang="en-US" sz="2200" dirty="0" smtClean="0"/>
              <a:t>法人</a:t>
            </a:r>
            <a:r>
              <a:rPr lang="en-US" altLang="zh-TW" sz="2200" dirty="0" smtClean="0"/>
              <a:t>- </a:t>
            </a:r>
            <a:r>
              <a:rPr lang="zh-TW" altLang="en-US" sz="2200" dirty="0" smtClean="0"/>
              <a:t>營利事業所得稅</a:t>
            </a:r>
            <a:r>
              <a:rPr lang="en-US" altLang="zh-TW" sz="2200" dirty="0" smtClean="0"/>
              <a:t>(</a:t>
            </a:r>
            <a:r>
              <a:rPr lang="zh-TW" altLang="en-US" sz="2200" dirty="0" smtClean="0"/>
              <a:t>依據所得稅法第二十四條之一</a:t>
            </a:r>
            <a:r>
              <a:rPr lang="en-US" altLang="zh-TW" sz="2200" dirty="0" smtClean="0"/>
              <a:t>)</a:t>
            </a:r>
          </a:p>
          <a:p>
            <a:pPr lvl="1">
              <a:lnSpc>
                <a:spcPct val="95000"/>
              </a:lnSpc>
              <a:spcBef>
                <a:spcPts val="600"/>
              </a:spcBef>
              <a:buClrTx/>
              <a:buFont typeface="Wingdings" pitchFamily="2" charset="2"/>
              <a:buChar char="ü"/>
              <a:defRPr/>
            </a:pPr>
            <a:r>
              <a:rPr lang="zh-TW" altLang="en-US" sz="2200" dirty="0" smtClean="0"/>
              <a:t>金融資產證券化第四十一條</a:t>
            </a:r>
            <a:r>
              <a:rPr lang="en-US" altLang="zh-TW" sz="2200" dirty="0" smtClean="0"/>
              <a:t>:</a:t>
            </a:r>
            <a:r>
              <a:rPr lang="zh-TW" altLang="en-US" sz="2200" dirty="0" smtClean="0"/>
              <a:t>特殊目的信託財產之收入，減除成本及必要費用後之收益，為受益人之所得，</a:t>
            </a:r>
            <a:r>
              <a:rPr lang="zh-TW" altLang="en-US" sz="2200" dirty="0" smtClean="0">
                <a:solidFill>
                  <a:srgbClr val="FF0000"/>
                </a:solidFill>
              </a:rPr>
              <a:t>按利息所得課稅</a:t>
            </a:r>
            <a:r>
              <a:rPr lang="zh-TW" altLang="en-US" sz="2200" dirty="0" smtClean="0"/>
              <a:t>。上述利息所得於實際分配時，應以受託機構為扣繳義務人，依規定之扣繳 率扣繳稅款</a:t>
            </a:r>
            <a:r>
              <a:rPr lang="zh-TW" altLang="en-US" sz="2200" dirty="0" smtClean="0">
                <a:solidFill>
                  <a:srgbClr val="FF0000"/>
                </a:solidFill>
              </a:rPr>
              <a:t>分離課稅</a:t>
            </a:r>
            <a:r>
              <a:rPr lang="zh-TW" altLang="en-US" sz="2200" dirty="0" smtClean="0"/>
              <a:t>，不併計受益人之綜合所得總額或營利事業所得額。 </a:t>
            </a:r>
            <a:endParaRPr lang="en-US" altLang="zh-TW" sz="2200" dirty="0" smtClean="0"/>
          </a:p>
          <a:p>
            <a:pPr lvl="1">
              <a:lnSpc>
                <a:spcPct val="95000"/>
              </a:lnSpc>
              <a:spcBef>
                <a:spcPts val="600"/>
              </a:spcBef>
              <a:buClrTx/>
              <a:buFont typeface="Wingdings" pitchFamily="2" charset="2"/>
              <a:buChar char="ü"/>
              <a:defRPr/>
            </a:pPr>
            <a:r>
              <a:rPr lang="zh-TW" altLang="en-US" sz="2200" dirty="0" smtClean="0"/>
              <a:t>不動產證券化第五十條</a:t>
            </a:r>
            <a:r>
              <a:rPr lang="en-US" altLang="zh-TW" sz="2200" dirty="0" smtClean="0"/>
              <a:t>:</a:t>
            </a:r>
            <a:r>
              <a:rPr lang="zh-TW" altLang="en-US" sz="2200" dirty="0" smtClean="0"/>
              <a:t>依本條例規定募集或私募之受益證券，其信託利益應每年分配。 依前項規定分配之信託利益，為受益人之所得，</a:t>
            </a:r>
            <a:r>
              <a:rPr lang="zh-TW" altLang="en-US" sz="2200" dirty="0" smtClean="0">
                <a:solidFill>
                  <a:srgbClr val="FF0000"/>
                </a:solidFill>
              </a:rPr>
              <a:t>按利息所得課稅</a:t>
            </a:r>
            <a:r>
              <a:rPr lang="zh-TW" altLang="en-US" sz="2200" dirty="0" smtClean="0"/>
              <a:t>。上述利息所得於分配時，應以受託機構為扣繳義務人，依規定之扣繳率 扣繳稅款</a:t>
            </a:r>
            <a:r>
              <a:rPr lang="zh-TW" altLang="en-US" sz="2200" dirty="0" smtClean="0">
                <a:solidFill>
                  <a:srgbClr val="FF0000"/>
                </a:solidFill>
              </a:rPr>
              <a:t>分離課稅</a:t>
            </a:r>
            <a:r>
              <a:rPr lang="zh-TW" altLang="en-US" sz="2200" dirty="0" smtClean="0"/>
              <a:t>，不併計受益人之綜合所得稅總額或營利事業所得額。 </a:t>
            </a:r>
            <a:endParaRPr lang="zh-TW" altLang="zh-TW" sz="2200" dirty="0" smtClean="0">
              <a:solidFill>
                <a:srgbClr val="FF0000"/>
              </a:solidFill>
            </a:endParaRPr>
          </a:p>
          <a:p>
            <a:pPr lvl="1">
              <a:lnSpc>
                <a:spcPct val="95000"/>
              </a:lnSpc>
              <a:spcBef>
                <a:spcPct val="0"/>
              </a:spcBef>
              <a:defRPr/>
            </a:pPr>
            <a:endParaRPr lang="zh-TW" altLang="zh-TW" sz="2400" dirty="0" smtClean="0"/>
          </a:p>
          <a:p>
            <a:pPr>
              <a:lnSpc>
                <a:spcPct val="95000"/>
              </a:lnSpc>
              <a:spcBef>
                <a:spcPct val="0"/>
              </a:spcBef>
              <a:buFont typeface="Wingdings" pitchFamily="2" charset="2"/>
              <a:buNone/>
              <a:defRPr/>
            </a:pPr>
            <a:endParaRPr lang="en-US" altLang="zh-TW" sz="2400" dirty="0" smtClean="0"/>
          </a:p>
        </p:txBody>
      </p:sp>
      <p:sp>
        <p:nvSpPr>
          <p:cNvPr id="6" name="Rectangle 2"/>
          <p:cNvSpPr>
            <a:spLocks noGrp="1" noChangeArrowheads="1"/>
          </p:cNvSpPr>
          <p:nvPr>
            <p:ph type="title"/>
          </p:nvPr>
        </p:nvSpPr>
        <p:spPr>
          <a:xfrm>
            <a:off x="250825" y="476250"/>
            <a:ext cx="8569325" cy="868363"/>
          </a:xfrm>
        </p:spPr>
        <p:txBody>
          <a:bodyPr/>
          <a:lstStyle/>
          <a:p>
            <a:pPr eaLnBrk="1" hangingPunct="1">
              <a:defRPr/>
            </a:pPr>
            <a:r>
              <a:rPr lang="zh-TW" altLang="en-US" sz="4000" dirty="0" smtClean="0">
                <a:solidFill>
                  <a:srgbClr val="000099"/>
                </a:solidFill>
              </a:rPr>
              <a:t>債券交易之稅</a:t>
            </a:r>
            <a:r>
              <a:rPr lang="zh-TW" altLang="en-US" sz="4000" dirty="0">
                <a:solidFill>
                  <a:srgbClr val="000099"/>
                </a:solidFill>
              </a:rPr>
              <a:t>賦</a:t>
            </a:r>
            <a:r>
              <a:rPr lang="en-US" altLang="zh-TW" sz="4000" dirty="0" smtClean="0">
                <a:solidFill>
                  <a:srgbClr val="000099"/>
                </a:solidFill>
              </a:rPr>
              <a:t>(</a:t>
            </a:r>
            <a:r>
              <a:rPr lang="zh-TW" altLang="en-US" sz="4000" dirty="0" smtClean="0">
                <a:solidFill>
                  <a:srgbClr val="000099"/>
                </a:solidFill>
              </a:rPr>
              <a:t>續</a:t>
            </a:r>
            <a:r>
              <a:rPr lang="en-US" altLang="zh-TW" sz="4000" dirty="0" smtClean="0">
                <a:solidFill>
                  <a:srgbClr val="000099"/>
                </a:solidFill>
              </a:rPr>
              <a:t>)</a:t>
            </a:r>
            <a:endParaRPr lang="zh-TW" altLang="en-US" sz="4000" dirty="0" smtClean="0">
              <a:solidFill>
                <a:srgbClr val="000099"/>
              </a:solidFill>
            </a:endParaRPr>
          </a:p>
        </p:txBody>
      </p:sp>
      <p:sp>
        <p:nvSpPr>
          <p:cNvPr id="112644"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2645" name="投影片編號版面配置區 4"/>
          <p:cNvSpPr>
            <a:spLocks noGrp="1"/>
          </p:cNvSpPr>
          <p:nvPr>
            <p:ph type="sldNum" sz="quarter" idx="12"/>
          </p:nvPr>
        </p:nvSpPr>
        <p:spPr>
          <a:noFill/>
        </p:spPr>
        <p:txBody>
          <a:bodyPr/>
          <a:lstStyle/>
          <a:p>
            <a:fld id="{4D1F0037-EABA-4BF0-991F-131D70713D75}" type="slidenum">
              <a:rPr lang="en-US" altLang="zh-TW" smtClean="0"/>
              <a:pPr/>
              <a:t>107</a:t>
            </a:fld>
            <a:endParaRPr lang="en-US" altLang="zh-TW"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050"/>
          <p:cNvSpPr>
            <a:spLocks noChangeArrowheads="1"/>
          </p:cNvSpPr>
          <p:nvPr/>
        </p:nvSpPr>
        <p:spPr bwMode="auto">
          <a:xfrm>
            <a:off x="533400" y="500063"/>
            <a:ext cx="8610600" cy="768350"/>
          </a:xfrm>
          <a:prstGeom prst="rect">
            <a:avLst/>
          </a:prstGeom>
          <a:noFill/>
          <a:ln w="9525">
            <a:noFill/>
            <a:miter lim="800000"/>
            <a:headEnd/>
            <a:tailEnd/>
          </a:ln>
        </p:spPr>
        <p:txBody>
          <a:bodyPr/>
          <a:lstStyle/>
          <a:p>
            <a:pPr algn="ctr"/>
            <a:r>
              <a:rPr lang="zh-TW" altLang="en-US" sz="4000" b="1">
                <a:solidFill>
                  <a:srgbClr val="000099"/>
                </a:solidFill>
                <a:latin typeface="Garamond" pitchFamily="18" charset="0"/>
                <a:ea typeface="標楷體" pitchFamily="65" charset="-120"/>
              </a:rPr>
              <a:t>利息所得稅相關法條</a:t>
            </a:r>
            <a:r>
              <a:rPr lang="en-US" altLang="zh-TW" sz="4000" b="1">
                <a:solidFill>
                  <a:srgbClr val="000099"/>
                </a:solidFill>
                <a:latin typeface="Garamond" pitchFamily="18" charset="0"/>
                <a:ea typeface="標楷體" pitchFamily="65" charset="-120"/>
              </a:rPr>
              <a:t>-</a:t>
            </a:r>
            <a:r>
              <a:rPr lang="zh-TW" altLang="en-US" sz="4000" b="1">
                <a:solidFill>
                  <a:srgbClr val="000099"/>
                </a:solidFill>
                <a:latin typeface="Garamond" pitchFamily="18" charset="0"/>
                <a:ea typeface="標楷體" pitchFamily="65" charset="-120"/>
              </a:rPr>
              <a:t>個人</a:t>
            </a:r>
            <a:endParaRPr lang="en-US" altLang="zh-TW" sz="4000" b="1">
              <a:solidFill>
                <a:srgbClr val="000099"/>
              </a:solidFill>
              <a:latin typeface="Garamond" pitchFamily="18" charset="0"/>
              <a:ea typeface="標楷體" pitchFamily="65" charset="-120"/>
            </a:endParaRPr>
          </a:p>
        </p:txBody>
      </p:sp>
      <p:sp>
        <p:nvSpPr>
          <p:cNvPr id="78852" name="Rectangle 2051"/>
          <p:cNvSpPr>
            <a:spLocks noChangeArrowheads="1"/>
          </p:cNvSpPr>
          <p:nvPr/>
        </p:nvSpPr>
        <p:spPr bwMode="auto">
          <a:xfrm>
            <a:off x="539750" y="1557338"/>
            <a:ext cx="8064500" cy="4597400"/>
          </a:xfrm>
          <a:prstGeom prst="rect">
            <a:avLst/>
          </a:prstGeom>
          <a:noFill/>
          <a:ln w="3175">
            <a:noFill/>
            <a:miter lim="800000"/>
            <a:headEnd/>
            <a:tailEnd/>
          </a:ln>
        </p:spPr>
        <p:txBody>
          <a:bodyPr>
            <a:spAutoFit/>
          </a:bodyPr>
          <a:lstStyle/>
          <a:p>
            <a:pPr marL="342900" indent="-342900" eaLnBrk="0" hangingPunct="0">
              <a:lnSpc>
                <a:spcPct val="95000"/>
              </a:lnSpc>
              <a:buSzPct val="65000"/>
              <a:buFont typeface="Wingdings" pitchFamily="2" charset="2"/>
              <a:buChar char="Ø"/>
              <a:defRPr/>
            </a:pPr>
            <a:r>
              <a:rPr lang="zh-TW" altLang="en-US" sz="2400" b="1" dirty="0">
                <a:solidFill>
                  <a:srgbClr val="000099"/>
                </a:solidFill>
                <a:ea typeface="標楷體" pitchFamily="65" charset="-120"/>
              </a:rPr>
              <a:t>所得稅法第十四條之一</a:t>
            </a:r>
          </a:p>
          <a:p>
            <a:pPr eaLnBrk="0" hangingPunct="0">
              <a:defRPr/>
            </a:pPr>
            <a:r>
              <a:rPr lang="zh-TW" altLang="en-US" sz="800" b="1" dirty="0">
                <a:ea typeface="標楷體" pitchFamily="65" charset="-120"/>
              </a:rPr>
              <a:t>　</a:t>
            </a:r>
          </a:p>
          <a:p>
            <a:pPr eaLnBrk="0" hangingPunct="0">
              <a:defRPr/>
            </a:pPr>
            <a:r>
              <a:rPr lang="zh-TW" altLang="en-US" sz="2200" b="1" dirty="0">
                <a:ea typeface="標楷體" pitchFamily="65" charset="-120"/>
              </a:rPr>
              <a:t>　　</a:t>
            </a:r>
            <a:r>
              <a:rPr lang="zh-TW" altLang="en-US" sz="2000" dirty="0">
                <a:ea typeface="標楷體" pitchFamily="65" charset="-120"/>
              </a:rPr>
              <a:t>自中華民國九十六年一月一日起，個人</a:t>
            </a:r>
            <a:r>
              <a:rPr lang="zh-TW" altLang="en-US" sz="2000" dirty="0">
                <a:solidFill>
                  <a:srgbClr val="FF0000"/>
                </a:solidFill>
                <a:ea typeface="標楷體" pitchFamily="65" charset="-120"/>
              </a:rPr>
              <a:t>持有</a:t>
            </a:r>
            <a:r>
              <a:rPr lang="zh-TW" altLang="en-US" sz="2000" dirty="0">
                <a:ea typeface="標楷體" pitchFamily="65" charset="-120"/>
              </a:rPr>
              <a:t>公債、公司債及金融債券之</a:t>
            </a:r>
            <a:r>
              <a:rPr lang="zh-TW" altLang="en-US" sz="2000" dirty="0">
                <a:solidFill>
                  <a:srgbClr val="FF0000"/>
                </a:solidFill>
                <a:ea typeface="標楷體" pitchFamily="65" charset="-120"/>
              </a:rPr>
              <a:t>利息所得</a:t>
            </a:r>
            <a:r>
              <a:rPr lang="zh-TW" altLang="en-US" sz="2000" dirty="0">
                <a:ea typeface="標楷體" pitchFamily="65" charset="-120"/>
              </a:rPr>
              <a:t>，應依第八十八條規定扣繳稅款，</a:t>
            </a:r>
            <a:r>
              <a:rPr lang="zh-TW" altLang="en-US" sz="2000" dirty="0">
                <a:solidFill>
                  <a:srgbClr val="FF0000"/>
                </a:solidFill>
                <a:ea typeface="標楷體" pitchFamily="65" charset="-120"/>
              </a:rPr>
              <a:t>不併計</a:t>
            </a:r>
            <a:r>
              <a:rPr lang="zh-TW" altLang="en-US" sz="2000" dirty="0">
                <a:ea typeface="標楷體" pitchFamily="65" charset="-120"/>
              </a:rPr>
              <a:t>綜合所得總額。</a:t>
            </a:r>
            <a:r>
              <a:rPr lang="en-US" altLang="zh-TW" sz="2000" dirty="0">
                <a:ea typeface="標楷體" pitchFamily="65" charset="-120"/>
              </a:rPr>
              <a:t>(</a:t>
            </a:r>
            <a:r>
              <a:rPr lang="zh-TW" altLang="en-US" sz="2000" dirty="0">
                <a:ea typeface="標楷體" pitchFamily="65" charset="-120"/>
              </a:rPr>
              <a:t>即個人採分離課稅</a:t>
            </a:r>
            <a:r>
              <a:rPr lang="en-US" altLang="zh-TW" sz="2000" dirty="0">
                <a:ea typeface="標楷體" pitchFamily="65" charset="-120"/>
              </a:rPr>
              <a:t>)</a:t>
            </a:r>
            <a:endParaRPr lang="zh-TW" altLang="en-US" sz="2000" dirty="0">
              <a:ea typeface="標楷體" pitchFamily="65" charset="-120"/>
            </a:endParaRPr>
          </a:p>
          <a:p>
            <a:pPr eaLnBrk="0" hangingPunct="0">
              <a:defRPr/>
            </a:pPr>
            <a:r>
              <a:rPr lang="zh-TW" altLang="en-US" sz="2000" dirty="0">
                <a:ea typeface="標楷體" pitchFamily="65" charset="-120"/>
              </a:rPr>
              <a:t>　　自中華民國九十九年一月一日起，個人取得下列所得，應依第八十八條規定扣繳稅款，扣繳率為</a:t>
            </a:r>
            <a:r>
              <a:rPr lang="zh-TW" altLang="en-US" sz="2000" dirty="0">
                <a:solidFill>
                  <a:srgbClr val="FF0000"/>
                </a:solidFill>
                <a:ea typeface="標楷體" pitchFamily="65" charset="-120"/>
              </a:rPr>
              <a:t>百分之十</a:t>
            </a:r>
            <a:r>
              <a:rPr lang="zh-TW" altLang="en-US" sz="2000" dirty="0">
                <a:ea typeface="標楷體" pitchFamily="65" charset="-120"/>
              </a:rPr>
              <a:t>，不併計綜合所得總額： 一、短期票券到期兌償金額超過首次發售價格部分之利息所得。 二、依金融</a:t>
            </a:r>
            <a:r>
              <a:rPr lang="zh-TW" altLang="en-US" sz="2000" dirty="0">
                <a:solidFill>
                  <a:srgbClr val="FF0000"/>
                </a:solidFill>
                <a:ea typeface="標楷體" pitchFamily="65" charset="-120"/>
              </a:rPr>
              <a:t>資產證券化</a:t>
            </a:r>
            <a:r>
              <a:rPr lang="zh-TW" altLang="en-US" sz="2000" dirty="0">
                <a:ea typeface="標楷體" pitchFamily="65" charset="-120"/>
              </a:rPr>
              <a:t>條例或</a:t>
            </a:r>
            <a:r>
              <a:rPr lang="zh-TW" altLang="en-US" sz="2000" dirty="0">
                <a:solidFill>
                  <a:srgbClr val="FF0000"/>
                </a:solidFill>
                <a:ea typeface="標楷體" pitchFamily="65" charset="-120"/>
              </a:rPr>
              <a:t>不動產證券化</a:t>
            </a:r>
            <a:r>
              <a:rPr lang="zh-TW" altLang="en-US" sz="2000" dirty="0">
                <a:ea typeface="標楷體" pitchFamily="65" charset="-120"/>
              </a:rPr>
              <a:t>條例規定發行之受益證券或資產基礎證券分配之利息所得。 三、以</a:t>
            </a:r>
            <a:r>
              <a:rPr lang="zh-TW" altLang="en-US" sz="2000" dirty="0">
                <a:solidFill>
                  <a:srgbClr val="FF0000"/>
                </a:solidFill>
                <a:ea typeface="標楷體" pitchFamily="65" charset="-120"/>
              </a:rPr>
              <a:t>前項</a:t>
            </a:r>
            <a:r>
              <a:rPr lang="zh-TW" altLang="en-US" sz="2000" dirty="0">
                <a:ea typeface="標楷體" pitchFamily="65" charset="-120"/>
              </a:rPr>
              <a:t>或</a:t>
            </a:r>
            <a:r>
              <a:rPr lang="zh-TW" altLang="en-US" sz="2000" dirty="0">
                <a:solidFill>
                  <a:srgbClr val="FF0000"/>
                </a:solidFill>
                <a:ea typeface="標楷體" pitchFamily="65" charset="-120"/>
              </a:rPr>
              <a:t>前二款</a:t>
            </a:r>
            <a:r>
              <a:rPr lang="zh-TW" altLang="en-US" sz="2000" dirty="0">
                <a:ea typeface="標楷體" pitchFamily="65" charset="-120"/>
              </a:rPr>
              <a:t>之有價證券或短期票券</a:t>
            </a:r>
            <a:r>
              <a:rPr lang="zh-TW" altLang="en-US" sz="2000" dirty="0">
                <a:solidFill>
                  <a:srgbClr val="FF0000"/>
                </a:solidFill>
                <a:ea typeface="標楷體" pitchFamily="65" charset="-120"/>
              </a:rPr>
              <a:t>從事附條件交易</a:t>
            </a:r>
            <a:r>
              <a:rPr lang="zh-TW" altLang="en-US" sz="2000" dirty="0">
                <a:ea typeface="標楷體" pitchFamily="65" charset="-120"/>
              </a:rPr>
              <a:t>，到期賣回金 額超過原買入金額部分之利息所得。 四、與證券商或銀行從事</a:t>
            </a:r>
            <a:r>
              <a:rPr lang="zh-TW" altLang="en-US" sz="2000" dirty="0">
                <a:solidFill>
                  <a:srgbClr val="FF0000"/>
                </a:solidFill>
                <a:ea typeface="標楷體" pitchFamily="65" charset="-120"/>
              </a:rPr>
              <a:t>結構型商品</a:t>
            </a:r>
            <a:r>
              <a:rPr lang="zh-TW" altLang="en-US" sz="2000" dirty="0">
                <a:ea typeface="標楷體" pitchFamily="65" charset="-120"/>
              </a:rPr>
              <a:t>交易之所得</a:t>
            </a:r>
            <a:endParaRPr lang="en-US" altLang="zh-TW" sz="2000" dirty="0">
              <a:ea typeface="標楷體" pitchFamily="65" charset="-120"/>
            </a:endParaRPr>
          </a:p>
          <a:p>
            <a:pPr eaLnBrk="0" hangingPunct="0">
              <a:defRPr/>
            </a:pPr>
            <a:r>
              <a:rPr lang="zh-TW" altLang="en-US" sz="2000" dirty="0">
                <a:ea typeface="標楷體" pitchFamily="65" charset="-120"/>
              </a:rPr>
              <a:t>       前項利息所得不適用第十七條一項第二款第三目之三儲蓄投資特別扣除之規定；其扣繳稅額不得自納稅義務人綜合所得稅結算申報應納稅額中減除。</a:t>
            </a:r>
            <a:r>
              <a:rPr lang="zh-TW" altLang="en-US" sz="2000" b="1" dirty="0">
                <a:ea typeface="標楷體" pitchFamily="65" charset="-120"/>
              </a:rPr>
              <a:t>　</a:t>
            </a:r>
          </a:p>
        </p:txBody>
      </p:sp>
      <p:sp>
        <p:nvSpPr>
          <p:cNvPr id="113668"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3669" name="投影片編號版面配置區 4"/>
          <p:cNvSpPr>
            <a:spLocks noGrp="1"/>
          </p:cNvSpPr>
          <p:nvPr>
            <p:ph type="sldNum" sz="quarter" idx="12"/>
          </p:nvPr>
        </p:nvSpPr>
        <p:spPr>
          <a:noFill/>
        </p:spPr>
        <p:txBody>
          <a:bodyPr/>
          <a:lstStyle/>
          <a:p>
            <a:fld id="{13F8E953-9F5E-4541-A381-5A45CF85AE75}" type="slidenum">
              <a:rPr lang="en-US" altLang="zh-TW" smtClean="0"/>
              <a:pPr/>
              <a:t>108</a:t>
            </a:fld>
            <a:endParaRPr lang="en-US" altLang="zh-TW"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39750" y="1752600"/>
            <a:ext cx="8064500" cy="4267200"/>
          </a:xfrm>
        </p:spPr>
        <p:txBody>
          <a:bodyPr/>
          <a:lstStyle/>
          <a:p>
            <a:pPr>
              <a:buClr>
                <a:schemeClr val="tx1"/>
              </a:buClr>
              <a:buFont typeface="Wingdings" pitchFamily="2" charset="2"/>
              <a:buChar char="Ø"/>
              <a:defRPr/>
            </a:pPr>
            <a:r>
              <a:rPr lang="zh-TW" altLang="en-US" sz="2400" b="1" dirty="0" smtClean="0">
                <a:solidFill>
                  <a:srgbClr val="000099"/>
                </a:solidFill>
              </a:rPr>
              <a:t>零息債券：</a:t>
            </a:r>
            <a:r>
              <a:rPr lang="zh-TW" altLang="en-US" sz="2400" dirty="0" smtClean="0"/>
              <a:t>到期前均不支付利息，到期時依面額償還，故通常以低於面額「折價」發行，故折價之差額即視為債券支付給投資人之利息。</a:t>
            </a:r>
            <a:endParaRPr lang="en-US" altLang="zh-TW" sz="2400" dirty="0" smtClean="0"/>
          </a:p>
          <a:p>
            <a:pPr marL="0" indent="0">
              <a:buClr>
                <a:schemeClr val="tx1"/>
              </a:buClr>
              <a:buFont typeface="Wingdings" pitchFamily="2" charset="2"/>
              <a:buNone/>
              <a:defRPr/>
            </a:pPr>
            <a:endParaRPr lang="zh-TW" altLang="en-US" sz="2400" dirty="0" smtClean="0"/>
          </a:p>
          <a:p>
            <a:pPr>
              <a:spcBef>
                <a:spcPts val="1200"/>
              </a:spcBef>
              <a:buClr>
                <a:schemeClr val="tx1"/>
              </a:buClr>
              <a:buFont typeface="Wingdings" pitchFamily="2" charset="2"/>
              <a:buChar char="Ø"/>
              <a:defRPr/>
            </a:pPr>
            <a:r>
              <a:rPr lang="zh-TW" altLang="en-US" sz="2400" b="1" dirty="0" smtClean="0">
                <a:solidFill>
                  <a:srgbClr val="000099"/>
                </a:solidFill>
              </a:rPr>
              <a:t>分割債券：</a:t>
            </a:r>
            <a:r>
              <a:rPr lang="zh-TW" altLang="en-US" sz="2400" dirty="0" smtClean="0"/>
              <a:t>係將附息債券之「本金」跟「利息」分開，分割後之本金部分為「分割本金債券」（以下簡稱</a:t>
            </a:r>
            <a:r>
              <a:rPr lang="en-US" altLang="zh-TW" sz="2400" dirty="0" smtClean="0"/>
              <a:t>PO, Principal Only</a:t>
            </a:r>
            <a:r>
              <a:rPr lang="zh-TW" altLang="en-US" sz="2400" dirty="0" smtClean="0"/>
              <a:t>），分割後之利息部分為各期均可獨立交易之「分割利息債券」（以下簡稱</a:t>
            </a:r>
            <a:r>
              <a:rPr lang="en-US" altLang="zh-TW" sz="2400" dirty="0" smtClean="0"/>
              <a:t>IO</a:t>
            </a:r>
            <a:r>
              <a:rPr lang="zh-TW" altLang="en-US" sz="2400" dirty="0" smtClean="0"/>
              <a:t>，</a:t>
            </a:r>
            <a:r>
              <a:rPr lang="en-US" altLang="zh-TW" sz="2400" dirty="0" smtClean="0"/>
              <a:t>Interest Only</a:t>
            </a:r>
            <a:r>
              <a:rPr lang="zh-TW" altLang="en-US" sz="2400" dirty="0" smtClean="0"/>
              <a:t>），兩者均屬</a:t>
            </a:r>
            <a:r>
              <a:rPr lang="en-US" altLang="zh-TW" sz="2400" dirty="0" smtClean="0"/>
              <a:t>『</a:t>
            </a:r>
            <a:r>
              <a:rPr lang="zh-TW" altLang="en-US" sz="2400" dirty="0" smtClean="0"/>
              <a:t>零息債券</a:t>
            </a:r>
            <a:r>
              <a:rPr lang="en-US" altLang="zh-TW" sz="2400" dirty="0" smtClean="0"/>
              <a:t>』</a:t>
            </a:r>
            <a:r>
              <a:rPr lang="zh-TW" altLang="en-US" sz="2400" dirty="0" smtClean="0"/>
              <a:t>，到期前均不支付利息，到期時依面額償還。</a:t>
            </a:r>
          </a:p>
          <a:p>
            <a:pPr marL="539750" lvl="1" indent="-419100" eaLnBrk="1" hangingPunct="1">
              <a:lnSpc>
                <a:spcPct val="90000"/>
              </a:lnSpc>
              <a:buClr>
                <a:schemeClr val="tx1"/>
              </a:buClr>
              <a:buFont typeface="Wingdings" pitchFamily="2" charset="2"/>
              <a:buNone/>
              <a:defRPr/>
            </a:pPr>
            <a:r>
              <a:rPr lang="zh-TW" altLang="en-US" sz="2400" dirty="0" smtClean="0"/>
              <a:t/>
            </a:r>
            <a:br>
              <a:rPr lang="zh-TW" altLang="en-US" sz="2400" dirty="0" smtClean="0"/>
            </a:br>
            <a:endParaRPr lang="en-US" altLang="zh-TW" sz="2400" b="1" dirty="0" smtClean="0">
              <a:solidFill>
                <a:srgbClr val="000099"/>
              </a:solidFill>
            </a:endParaRPr>
          </a:p>
        </p:txBody>
      </p:sp>
      <p:sp>
        <p:nvSpPr>
          <p:cNvPr id="15364" name="Rectangle 3"/>
          <p:cNvSpPr>
            <a:spLocks noGrp="1" noChangeArrowheads="1"/>
          </p:cNvSpPr>
          <p:nvPr>
            <p:ph type="title"/>
          </p:nvPr>
        </p:nvSpPr>
        <p:spPr>
          <a:xfrm>
            <a:off x="552450" y="485775"/>
            <a:ext cx="7489825" cy="990600"/>
          </a:xfrm>
        </p:spPr>
        <p:txBody>
          <a:bodyPr/>
          <a:lstStyle/>
          <a:p>
            <a:pPr eaLnBrk="1" hangingPunct="1">
              <a:defRPr/>
            </a:pPr>
            <a:r>
              <a:rPr lang="zh-TW" altLang="en-US" dirty="0" smtClean="0">
                <a:solidFill>
                  <a:srgbClr val="000099"/>
                </a:solidFill>
              </a:rPr>
              <a:t>債券相關名詞</a:t>
            </a:r>
            <a:r>
              <a:rPr lang="en-US" altLang="zh-TW" dirty="0" smtClean="0">
                <a:solidFill>
                  <a:srgbClr val="000099"/>
                </a:solidFill>
              </a:rPr>
              <a:t>(</a:t>
            </a:r>
            <a:r>
              <a:rPr lang="zh-TW" altLang="en-US" dirty="0" smtClean="0">
                <a:solidFill>
                  <a:srgbClr val="000099"/>
                </a:solidFill>
              </a:rPr>
              <a:t>續</a:t>
            </a:r>
            <a:r>
              <a:rPr lang="en-US" altLang="zh-TW" dirty="0" smtClean="0">
                <a:solidFill>
                  <a:srgbClr val="000099"/>
                </a:solidFill>
              </a:rPr>
              <a:t>)</a:t>
            </a:r>
            <a:endParaRPr lang="zh-TW" altLang="en-US" dirty="0" smtClean="0">
              <a:solidFill>
                <a:srgbClr val="000099"/>
              </a:solidFill>
            </a:endParaRPr>
          </a:p>
        </p:txBody>
      </p:sp>
      <p:sp>
        <p:nvSpPr>
          <p:cNvPr id="13316"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3317"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6930A8E2-7CDF-410A-8ED3-07C214E87B70}" type="slidenum">
              <a:rPr kumimoji="0" lang="en-US" altLang="zh-TW" sz="1400">
                <a:solidFill>
                  <a:srgbClr val="996633"/>
                </a:solidFill>
              </a:rPr>
              <a:pPr algn="r"/>
              <a:t>10</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050"/>
          <p:cNvSpPr>
            <a:spLocks noChangeArrowheads="1"/>
          </p:cNvSpPr>
          <p:nvPr/>
        </p:nvSpPr>
        <p:spPr bwMode="auto">
          <a:xfrm>
            <a:off x="533400" y="549275"/>
            <a:ext cx="7999413" cy="839788"/>
          </a:xfrm>
          <a:prstGeom prst="rect">
            <a:avLst/>
          </a:prstGeom>
          <a:noFill/>
          <a:ln w="9525">
            <a:noFill/>
            <a:miter lim="800000"/>
            <a:headEnd/>
            <a:tailEnd/>
          </a:ln>
        </p:spPr>
        <p:txBody>
          <a:bodyPr/>
          <a:lstStyle/>
          <a:p>
            <a:pPr algn="ctr"/>
            <a:r>
              <a:rPr lang="zh-TW" altLang="en-US" sz="3600" b="1">
                <a:solidFill>
                  <a:srgbClr val="000099"/>
                </a:solidFill>
                <a:latin typeface="Garamond" pitchFamily="18" charset="0"/>
                <a:ea typeface="標楷體" pitchFamily="65" charset="-120"/>
              </a:rPr>
              <a:t>利息所得稅相關法條</a:t>
            </a:r>
            <a:r>
              <a:rPr lang="en-US" altLang="zh-TW" sz="3600" b="1">
                <a:solidFill>
                  <a:srgbClr val="000099"/>
                </a:solidFill>
                <a:latin typeface="Garamond" pitchFamily="18" charset="0"/>
                <a:ea typeface="標楷體" pitchFamily="65" charset="-120"/>
              </a:rPr>
              <a:t>-</a:t>
            </a:r>
            <a:r>
              <a:rPr lang="zh-TW" altLang="en-US" sz="3600" b="1">
                <a:solidFill>
                  <a:srgbClr val="000099"/>
                </a:solidFill>
                <a:latin typeface="Garamond" pitchFamily="18" charset="0"/>
                <a:ea typeface="標楷體" pitchFamily="65" charset="-120"/>
              </a:rPr>
              <a:t>營利事業</a:t>
            </a:r>
            <a:endParaRPr lang="en-US" altLang="zh-TW" sz="3600" b="1">
              <a:solidFill>
                <a:srgbClr val="000099"/>
              </a:solidFill>
              <a:latin typeface="Garamond" pitchFamily="18" charset="0"/>
              <a:ea typeface="標楷體" pitchFamily="65" charset="-120"/>
            </a:endParaRPr>
          </a:p>
        </p:txBody>
      </p:sp>
      <p:sp>
        <p:nvSpPr>
          <p:cNvPr id="105477" name="Rectangle 2052"/>
          <p:cNvSpPr>
            <a:spLocks noChangeArrowheads="1"/>
          </p:cNvSpPr>
          <p:nvPr/>
        </p:nvSpPr>
        <p:spPr bwMode="auto">
          <a:xfrm>
            <a:off x="539750" y="1557338"/>
            <a:ext cx="8135938" cy="4629150"/>
          </a:xfrm>
          <a:prstGeom prst="rect">
            <a:avLst/>
          </a:prstGeom>
          <a:noFill/>
          <a:ln w="3175">
            <a:noFill/>
            <a:miter lim="800000"/>
            <a:headEnd/>
            <a:tailEnd/>
          </a:ln>
        </p:spPr>
        <p:txBody>
          <a:bodyPr>
            <a:spAutoFit/>
          </a:bodyPr>
          <a:lstStyle/>
          <a:p>
            <a:pPr marL="342900" indent="-342900" eaLnBrk="0" hangingPunct="0">
              <a:lnSpc>
                <a:spcPct val="95000"/>
              </a:lnSpc>
              <a:buSzPct val="65000"/>
              <a:buFont typeface="Wingdings" pitchFamily="2" charset="2"/>
              <a:buChar char="Ø"/>
              <a:defRPr/>
            </a:pPr>
            <a:r>
              <a:rPr lang="zh-TW" altLang="en-US" sz="2400" b="1" dirty="0">
                <a:solidFill>
                  <a:srgbClr val="000099"/>
                </a:solidFill>
                <a:ea typeface="標楷體" pitchFamily="65" charset="-120"/>
              </a:rPr>
              <a:t>所得稅法第二十四條之一</a:t>
            </a:r>
          </a:p>
          <a:p>
            <a:pPr eaLnBrk="0" hangingPunct="0">
              <a:defRPr/>
            </a:pPr>
            <a:endParaRPr lang="zh-TW" altLang="en-US" sz="800" b="1" dirty="0">
              <a:solidFill>
                <a:srgbClr val="A50021"/>
              </a:solidFill>
              <a:ea typeface="標楷體" pitchFamily="65" charset="-120"/>
            </a:endParaRPr>
          </a:p>
          <a:p>
            <a:pPr eaLnBrk="0" hangingPunct="0">
              <a:defRPr/>
            </a:pPr>
            <a:r>
              <a:rPr lang="zh-TW" altLang="en-US" sz="2200" b="1" dirty="0">
                <a:ea typeface="標楷體" pitchFamily="65" charset="-120"/>
              </a:rPr>
              <a:t>　　</a:t>
            </a:r>
            <a:r>
              <a:rPr lang="zh-TW" altLang="en-US" sz="2200" dirty="0">
                <a:ea typeface="標楷體" pitchFamily="65" charset="-120"/>
              </a:rPr>
              <a:t>營利事業持有</a:t>
            </a:r>
            <a:r>
              <a:rPr lang="zh-TW" altLang="en-US" sz="2200" dirty="0">
                <a:solidFill>
                  <a:srgbClr val="FF0000"/>
                </a:solidFill>
                <a:ea typeface="標楷體" pitchFamily="65" charset="-120"/>
              </a:rPr>
              <a:t>公債、公司債及金融債券</a:t>
            </a:r>
            <a:r>
              <a:rPr lang="zh-TW" altLang="en-US" sz="2200" dirty="0">
                <a:ea typeface="標楷體" pitchFamily="65" charset="-120"/>
              </a:rPr>
              <a:t>，應按債券</a:t>
            </a:r>
            <a:r>
              <a:rPr lang="zh-TW" altLang="en-US" sz="2200" dirty="0">
                <a:solidFill>
                  <a:srgbClr val="FF0000"/>
                </a:solidFill>
                <a:ea typeface="標楷體" pitchFamily="65" charset="-120"/>
              </a:rPr>
              <a:t>持有期間</a:t>
            </a:r>
            <a:r>
              <a:rPr lang="zh-TW" altLang="en-US" sz="2200" dirty="0">
                <a:ea typeface="標楷體" pitchFamily="65" charset="-120"/>
              </a:rPr>
              <a:t>，依債券之</a:t>
            </a:r>
            <a:r>
              <a:rPr lang="zh-TW" altLang="en-US" sz="2200" dirty="0">
                <a:solidFill>
                  <a:srgbClr val="FF0000"/>
                </a:solidFill>
                <a:ea typeface="標楷體" pitchFamily="65" charset="-120"/>
              </a:rPr>
              <a:t>面值及利率</a:t>
            </a:r>
            <a:r>
              <a:rPr lang="zh-TW" altLang="en-US" sz="2200" dirty="0">
                <a:ea typeface="標楷體" pitchFamily="65" charset="-120"/>
              </a:rPr>
              <a:t>計算利息收入。</a:t>
            </a:r>
          </a:p>
          <a:p>
            <a:pPr eaLnBrk="0" hangingPunct="0">
              <a:defRPr/>
            </a:pPr>
            <a:r>
              <a:rPr lang="zh-TW" altLang="en-US" sz="2200" dirty="0">
                <a:ea typeface="標楷體" pitchFamily="65" charset="-120"/>
              </a:rPr>
              <a:t>　　前項利息收入依規定之扣繳率計算之稅額，得自營利事業所得稅結算申報應納稅額中減除。</a:t>
            </a:r>
          </a:p>
          <a:p>
            <a:pPr eaLnBrk="0" hangingPunct="0">
              <a:defRPr/>
            </a:pPr>
            <a:r>
              <a:rPr lang="zh-TW" altLang="en-US" sz="2200" dirty="0">
                <a:ea typeface="標楷體" pitchFamily="65" charset="-120"/>
              </a:rPr>
              <a:t>　　營利事業於二付息日間購入第一項債券並於付息日前出售者，應以</a:t>
            </a:r>
            <a:r>
              <a:rPr lang="zh-TW" altLang="en-US" sz="2200" dirty="0">
                <a:solidFill>
                  <a:srgbClr val="FF0000"/>
                </a:solidFill>
                <a:ea typeface="標楷體" pitchFamily="65" charset="-120"/>
              </a:rPr>
              <a:t>售價減除購進價格</a:t>
            </a:r>
            <a:r>
              <a:rPr lang="zh-TW" altLang="en-US" sz="2200" dirty="0">
                <a:ea typeface="標楷體" pitchFamily="65" charset="-120"/>
              </a:rPr>
              <a:t>及依同項規定計算之</a:t>
            </a:r>
            <a:r>
              <a:rPr lang="zh-TW" altLang="en-US" sz="2200" dirty="0">
                <a:solidFill>
                  <a:srgbClr val="FF0000"/>
                </a:solidFill>
                <a:ea typeface="標楷體" pitchFamily="65" charset="-120"/>
              </a:rPr>
              <a:t>利息收入</a:t>
            </a:r>
            <a:r>
              <a:rPr lang="zh-TW" altLang="en-US" sz="2200" dirty="0">
                <a:ea typeface="標楷體" pitchFamily="65" charset="-120"/>
              </a:rPr>
              <a:t>後之餘額為證券交易所得或損失。</a:t>
            </a:r>
            <a:endParaRPr lang="en-US" altLang="zh-TW" sz="2200" dirty="0">
              <a:ea typeface="標楷體" pitchFamily="65" charset="-120"/>
            </a:endParaRPr>
          </a:p>
          <a:p>
            <a:pPr eaLnBrk="0" hangingPunct="0">
              <a:defRPr/>
            </a:pPr>
            <a:r>
              <a:rPr lang="en-US" altLang="zh-TW" sz="2200" dirty="0">
                <a:latin typeface="標楷體" pitchFamily="65" charset="-120"/>
                <a:ea typeface="標楷體" pitchFamily="65" charset="-120"/>
              </a:rPr>
              <a:t>    </a:t>
            </a:r>
            <a:r>
              <a:rPr lang="zh-TW" altLang="en-US" sz="2200" dirty="0">
                <a:latin typeface="+mn-ea"/>
                <a:ea typeface="+mn-ea"/>
              </a:rPr>
              <a:t>自中華民國</a:t>
            </a:r>
            <a:r>
              <a:rPr lang="zh-TW" altLang="en-US" sz="2200" dirty="0">
                <a:solidFill>
                  <a:srgbClr val="FF0000"/>
                </a:solidFill>
                <a:latin typeface="+mn-ea"/>
                <a:ea typeface="+mn-ea"/>
              </a:rPr>
              <a:t>九十九年一月一日</a:t>
            </a:r>
            <a:r>
              <a:rPr lang="zh-TW" altLang="en-US" sz="2200" dirty="0">
                <a:latin typeface="+mn-ea"/>
                <a:ea typeface="+mn-ea"/>
              </a:rPr>
              <a:t>起，營利事業以第一項、前條第二項、第三項規定之有價證券或短期票券</a:t>
            </a:r>
            <a:r>
              <a:rPr lang="zh-TW" altLang="en-US" sz="2200" dirty="0">
                <a:solidFill>
                  <a:srgbClr val="FF0000"/>
                </a:solidFill>
                <a:latin typeface="+mn-ea"/>
                <a:ea typeface="+mn-ea"/>
              </a:rPr>
              <a:t>從事附條件交易</a:t>
            </a:r>
            <a:r>
              <a:rPr lang="zh-TW" altLang="en-US" sz="2200" dirty="0">
                <a:latin typeface="+mn-ea"/>
                <a:ea typeface="+mn-ea"/>
              </a:rPr>
              <a:t>，到期賣回金額超過原買入金額部分之利息所得，應依第八十八條規定扣繳稅款，並</a:t>
            </a:r>
            <a:r>
              <a:rPr lang="zh-TW" altLang="en-US" sz="2200" dirty="0">
                <a:solidFill>
                  <a:srgbClr val="FF0000"/>
                </a:solidFill>
                <a:latin typeface="+mn-ea"/>
                <a:ea typeface="+mn-ea"/>
              </a:rPr>
              <a:t>計入營利事業所得額課稅</a:t>
            </a:r>
            <a:r>
              <a:rPr lang="zh-TW" altLang="en-US" sz="2200" dirty="0">
                <a:latin typeface="+mn-ea"/>
                <a:ea typeface="+mn-ea"/>
              </a:rPr>
              <a:t>；該扣繳稅款得自營利事業所得稅結算申報應納稅額中減除。 </a:t>
            </a:r>
            <a:r>
              <a:rPr lang="zh-TW" altLang="en-US" sz="2200" b="1" dirty="0">
                <a:latin typeface="+mn-ea"/>
                <a:ea typeface="+mn-ea"/>
              </a:rPr>
              <a:t>　</a:t>
            </a:r>
          </a:p>
        </p:txBody>
      </p:sp>
      <p:sp>
        <p:nvSpPr>
          <p:cNvPr id="114692"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4693" name="投影片編號版面配置區 4"/>
          <p:cNvSpPr>
            <a:spLocks noGrp="1"/>
          </p:cNvSpPr>
          <p:nvPr>
            <p:ph type="sldNum" sz="quarter" idx="12"/>
          </p:nvPr>
        </p:nvSpPr>
        <p:spPr>
          <a:noFill/>
        </p:spPr>
        <p:txBody>
          <a:bodyPr/>
          <a:lstStyle/>
          <a:p>
            <a:fld id="{24FCB665-35CE-4CB2-926F-2BFC9188CAD3}" type="slidenum">
              <a:rPr lang="en-US" altLang="zh-TW" smtClean="0"/>
              <a:pPr/>
              <a:t>109</a:t>
            </a:fld>
            <a:endParaRPr lang="en-US" altLang="zh-TW"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539750" y="1484313"/>
            <a:ext cx="8064500" cy="5432425"/>
          </a:xfrm>
          <a:prstGeom prst="rect">
            <a:avLst/>
          </a:prstGeom>
          <a:noFill/>
          <a:ln w="3175">
            <a:noFill/>
            <a:miter lim="800000"/>
            <a:headEnd/>
            <a:tailEnd/>
          </a:ln>
        </p:spPr>
        <p:txBody>
          <a:bodyPr>
            <a:spAutoFit/>
          </a:bodyPr>
          <a:lstStyle/>
          <a:p>
            <a:pPr marL="342900" indent="-342900" eaLnBrk="0" hangingPunct="0">
              <a:buSzPct val="65000"/>
              <a:buFont typeface="Wingdings" pitchFamily="2" charset="2"/>
              <a:buChar char="Ø"/>
            </a:pPr>
            <a:r>
              <a:rPr lang="en-US" altLang="zh-TW" sz="2800">
                <a:ea typeface="標楷體" pitchFamily="65" charset="-120"/>
              </a:rPr>
              <a:t>(</a:t>
            </a:r>
            <a:r>
              <a:rPr lang="zh-TW" altLang="en-US" sz="2800">
                <a:ea typeface="標楷體" pitchFamily="65" charset="-120"/>
              </a:rPr>
              <a:t>營</a:t>
            </a:r>
            <a:r>
              <a:rPr lang="en-US" altLang="zh-TW" sz="2800">
                <a:ea typeface="標楷體" pitchFamily="65" charset="-120"/>
              </a:rPr>
              <a:t>)</a:t>
            </a:r>
            <a:r>
              <a:rPr lang="zh-TW" altLang="en-US" sz="2800">
                <a:ea typeface="標楷體" pitchFamily="65" charset="-120"/>
              </a:rPr>
              <a:t>債券利息</a:t>
            </a:r>
            <a:r>
              <a:rPr lang="en-US" altLang="zh-TW" sz="2800">
                <a:ea typeface="標楷體" pitchFamily="65" charset="-120"/>
              </a:rPr>
              <a:t>=</a:t>
            </a:r>
            <a:r>
              <a:rPr lang="zh-TW" altLang="en-US" sz="2800">
                <a:ea typeface="標楷體" pitchFamily="65" charset="-120"/>
              </a:rPr>
              <a:t>債券面值*債券利率*持有期間</a:t>
            </a:r>
          </a:p>
          <a:p>
            <a:pPr marL="342900" indent="-342900" eaLnBrk="0" hangingPunct="0">
              <a:spcBef>
                <a:spcPts val="600"/>
              </a:spcBef>
              <a:buSzPct val="65000"/>
              <a:buFont typeface="Wingdings" pitchFamily="2" charset="2"/>
              <a:buChar char="Ø"/>
            </a:pPr>
            <a:r>
              <a:rPr lang="zh-TW" altLang="en-US" sz="2800">
                <a:ea typeface="標楷體" pitchFamily="65" charset="-120"/>
              </a:rPr>
              <a:t>債券面值</a:t>
            </a:r>
          </a:p>
          <a:p>
            <a:pPr marL="800100" lvl="1" indent="-342900" eaLnBrk="0" hangingPunct="0">
              <a:buSzPct val="65000"/>
              <a:buFont typeface="Wingdings" pitchFamily="2" charset="2"/>
              <a:buChar char="ü"/>
            </a:pPr>
            <a:r>
              <a:rPr lang="zh-TW" altLang="en-US" sz="2400">
                <a:ea typeface="標楷體" pitchFamily="65" charset="-120"/>
              </a:rPr>
              <a:t>固定利率債券的面值：指投資人投資的</a:t>
            </a:r>
            <a:r>
              <a:rPr lang="zh-TW" altLang="en-US" sz="2400">
                <a:solidFill>
                  <a:srgbClr val="000099"/>
                </a:solidFill>
                <a:ea typeface="標楷體" pitchFamily="65" charset="-120"/>
              </a:rPr>
              <a:t>帳面價值</a:t>
            </a:r>
          </a:p>
          <a:p>
            <a:pPr marL="800100" lvl="1" indent="-342900" eaLnBrk="0" hangingPunct="0">
              <a:buSzPct val="65000"/>
              <a:buFont typeface="Wingdings" pitchFamily="2" charset="2"/>
              <a:buChar char="ü"/>
            </a:pPr>
            <a:r>
              <a:rPr lang="zh-TW" altLang="en-US" sz="2400">
                <a:ea typeface="標楷體" pitchFamily="65" charset="-120"/>
              </a:rPr>
              <a:t>交易目的且未攤提折溢價之債券：指債券的</a:t>
            </a:r>
            <a:r>
              <a:rPr lang="zh-TW" altLang="en-US" sz="2400">
                <a:solidFill>
                  <a:srgbClr val="000099"/>
                </a:solidFill>
                <a:ea typeface="標楷體" pitchFamily="65" charset="-120"/>
              </a:rPr>
              <a:t>面額</a:t>
            </a:r>
          </a:p>
          <a:p>
            <a:pPr marL="800100" lvl="1" indent="-342900" eaLnBrk="0" hangingPunct="0">
              <a:buSzPct val="65000"/>
              <a:buFont typeface="Wingdings" pitchFamily="2" charset="2"/>
              <a:buChar char="ü"/>
            </a:pPr>
            <a:r>
              <a:rPr lang="zh-TW" altLang="en-US" sz="2400">
                <a:ea typeface="標楷體" pitchFamily="65" charset="-120"/>
              </a:rPr>
              <a:t>浮動利率債券的面值：指債券的</a:t>
            </a:r>
            <a:r>
              <a:rPr lang="zh-TW" altLang="en-US" sz="2400">
                <a:solidFill>
                  <a:srgbClr val="000099"/>
                </a:solidFill>
                <a:ea typeface="標楷體" pitchFamily="65" charset="-120"/>
              </a:rPr>
              <a:t>面額</a:t>
            </a:r>
            <a:endParaRPr lang="zh-TW" altLang="en-US" sz="1400">
              <a:solidFill>
                <a:srgbClr val="A50021"/>
              </a:solidFill>
              <a:ea typeface="標楷體" pitchFamily="65" charset="-120"/>
            </a:endParaRPr>
          </a:p>
          <a:p>
            <a:pPr marL="342900" indent="-342900" eaLnBrk="0" hangingPunct="0">
              <a:spcBef>
                <a:spcPts val="600"/>
              </a:spcBef>
              <a:buSzPct val="65000"/>
              <a:buFont typeface="Wingdings" pitchFamily="2" charset="2"/>
              <a:buChar char="Ø"/>
            </a:pPr>
            <a:r>
              <a:rPr lang="zh-TW" altLang="en-US" sz="2800">
                <a:ea typeface="標楷體" pitchFamily="65" charset="-120"/>
              </a:rPr>
              <a:t>債券利率</a:t>
            </a:r>
          </a:p>
          <a:p>
            <a:pPr marL="800100" lvl="1" indent="-342900" eaLnBrk="0" hangingPunct="0">
              <a:buSzPct val="65000"/>
              <a:buFont typeface="Wingdings" pitchFamily="2" charset="2"/>
              <a:buChar char="ü"/>
            </a:pPr>
            <a:r>
              <a:rPr lang="zh-TW" altLang="en-US" sz="2400">
                <a:ea typeface="標楷體" pitchFamily="65" charset="-120"/>
              </a:rPr>
              <a:t>固定利率債券的</a:t>
            </a:r>
            <a:r>
              <a:rPr lang="zh-TW" altLang="en-US" sz="2400">
                <a:latin typeface="Verdana" pitchFamily="34" charset="0"/>
                <a:ea typeface="標楷體" pitchFamily="65" charset="-120"/>
              </a:rPr>
              <a:t>債券利率</a:t>
            </a:r>
            <a:r>
              <a:rPr lang="zh-TW" altLang="en-US" sz="2400">
                <a:ea typeface="標楷體" pitchFamily="65" charset="-120"/>
              </a:rPr>
              <a:t>：取得時成交之</a:t>
            </a:r>
            <a:r>
              <a:rPr lang="zh-TW" altLang="en-US" sz="2400">
                <a:solidFill>
                  <a:srgbClr val="000099"/>
                </a:solidFill>
                <a:ea typeface="標楷體" pitchFamily="65" charset="-120"/>
              </a:rPr>
              <a:t>有效利率</a:t>
            </a:r>
            <a:endParaRPr lang="en-US" altLang="zh-TW" sz="2400">
              <a:ea typeface="標楷體" pitchFamily="65" charset="-120"/>
            </a:endParaRPr>
          </a:p>
          <a:p>
            <a:pPr marL="800100" lvl="1" indent="-342900" eaLnBrk="0" hangingPunct="0">
              <a:buSzPct val="65000"/>
              <a:buFont typeface="Wingdings" pitchFamily="2" charset="2"/>
              <a:buChar char="ü"/>
            </a:pPr>
            <a:r>
              <a:rPr lang="zh-TW" altLang="en-US" sz="2400">
                <a:ea typeface="標楷體" pitchFamily="65" charset="-120"/>
              </a:rPr>
              <a:t>交易目的且未攤提折溢價之債券：當期</a:t>
            </a:r>
            <a:r>
              <a:rPr lang="zh-TW" altLang="en-US" sz="2400">
                <a:solidFill>
                  <a:srgbClr val="000099"/>
                </a:solidFill>
                <a:ea typeface="標楷體" pitchFamily="65" charset="-120"/>
              </a:rPr>
              <a:t>票面利率</a:t>
            </a:r>
          </a:p>
          <a:p>
            <a:pPr marL="800100" lvl="1" indent="-342900" eaLnBrk="0" hangingPunct="0">
              <a:buSzPct val="65000"/>
              <a:buFont typeface="Wingdings" pitchFamily="2" charset="2"/>
              <a:buChar char="ü"/>
            </a:pPr>
            <a:r>
              <a:rPr lang="zh-TW" altLang="en-US" sz="2400">
                <a:ea typeface="標楷體" pitchFamily="65" charset="-120"/>
              </a:rPr>
              <a:t>浮動利率債券的</a:t>
            </a:r>
            <a:r>
              <a:rPr lang="zh-TW" altLang="en-US" sz="2400">
                <a:latin typeface="Verdana" pitchFamily="34" charset="0"/>
                <a:ea typeface="標楷體" pitchFamily="65" charset="-120"/>
              </a:rPr>
              <a:t>債券利率</a:t>
            </a:r>
            <a:r>
              <a:rPr lang="zh-TW" altLang="en-US" sz="2400">
                <a:ea typeface="標楷體" pitchFamily="65" charset="-120"/>
              </a:rPr>
              <a:t>：當期</a:t>
            </a:r>
            <a:r>
              <a:rPr lang="zh-TW" altLang="en-US" sz="2400">
                <a:solidFill>
                  <a:srgbClr val="000099"/>
                </a:solidFill>
                <a:ea typeface="標楷體" pitchFamily="65" charset="-120"/>
              </a:rPr>
              <a:t>票面利率</a:t>
            </a:r>
          </a:p>
          <a:p>
            <a:pPr marL="800100" lvl="1" indent="-342900" eaLnBrk="0" hangingPunct="0">
              <a:buSzPct val="65000"/>
            </a:pPr>
            <a:r>
              <a:rPr lang="en-US" altLang="zh-TW" sz="2400">
                <a:ea typeface="標楷體" pitchFamily="65" charset="-120"/>
              </a:rPr>
              <a:t>		</a:t>
            </a:r>
            <a:r>
              <a:rPr lang="zh-TW" altLang="en-US" sz="2400">
                <a:ea typeface="標楷體" pitchFamily="65" charset="-120"/>
              </a:rPr>
              <a:t>      所稱</a:t>
            </a:r>
            <a:r>
              <a:rPr lang="zh-TW" altLang="en-US" sz="2400">
                <a:solidFill>
                  <a:srgbClr val="FF0000"/>
                </a:solidFill>
                <a:ea typeface="標楷體" pitchFamily="65" charset="-120"/>
              </a:rPr>
              <a:t>有效利率</a:t>
            </a:r>
            <a:r>
              <a:rPr lang="zh-TW" altLang="en-US" sz="2400">
                <a:ea typeface="標楷體" pitchFamily="65" charset="-120"/>
              </a:rPr>
              <a:t>，指於公債、公司債及金融債券預期存續期間，使未來收取現金之折現值，等於取得時帳面價值之利率</a:t>
            </a:r>
            <a:r>
              <a:rPr lang="zh-TW" altLang="en-US" sz="2400"/>
              <a:t>。</a:t>
            </a:r>
            <a:r>
              <a:rPr lang="zh-TW" altLang="en-US" sz="2400" b="1"/>
              <a:t/>
            </a:r>
            <a:br>
              <a:rPr lang="zh-TW" altLang="en-US" sz="2400" b="1"/>
            </a:br>
            <a:endParaRPr lang="en-US" altLang="zh-TW" sz="2400" b="1">
              <a:ea typeface="標楷體" pitchFamily="65" charset="-120"/>
            </a:endParaRPr>
          </a:p>
        </p:txBody>
      </p:sp>
      <p:sp>
        <p:nvSpPr>
          <p:cNvPr id="6" name="Rectangle 2050"/>
          <p:cNvSpPr>
            <a:spLocks noChangeArrowheads="1"/>
          </p:cNvSpPr>
          <p:nvPr/>
        </p:nvSpPr>
        <p:spPr bwMode="auto">
          <a:xfrm>
            <a:off x="533400" y="549275"/>
            <a:ext cx="7999413" cy="839788"/>
          </a:xfrm>
          <a:prstGeom prst="rect">
            <a:avLst/>
          </a:prstGeom>
          <a:noFill/>
          <a:ln w="9525">
            <a:noFill/>
            <a:miter lim="800000"/>
            <a:headEnd/>
            <a:tailEnd/>
          </a:ln>
        </p:spPr>
        <p:txBody>
          <a:bodyPr/>
          <a:lstStyle/>
          <a:p>
            <a:pPr algn="ctr">
              <a:defRPr/>
            </a:pPr>
            <a:r>
              <a:rPr lang="zh-TW" altLang="en-US" sz="3600" b="1" dirty="0">
                <a:solidFill>
                  <a:srgbClr val="000099"/>
                </a:solidFill>
                <a:latin typeface="+mj-ea"/>
                <a:ea typeface="+mj-ea"/>
              </a:rPr>
              <a:t>利息所得稅相關法條</a:t>
            </a:r>
            <a:r>
              <a:rPr lang="en-US" altLang="zh-TW" sz="3600" b="1" dirty="0">
                <a:solidFill>
                  <a:srgbClr val="000099"/>
                </a:solidFill>
                <a:latin typeface="+mj-ea"/>
                <a:ea typeface="+mj-ea"/>
              </a:rPr>
              <a:t>-</a:t>
            </a:r>
            <a:r>
              <a:rPr lang="zh-TW" altLang="en-US" sz="3600" b="1" dirty="0">
                <a:solidFill>
                  <a:srgbClr val="000099"/>
                </a:solidFill>
                <a:latin typeface="+mj-ea"/>
                <a:ea typeface="+mj-ea"/>
              </a:rPr>
              <a:t>營利事業</a:t>
            </a:r>
            <a:r>
              <a:rPr lang="en-US" altLang="zh-TW" sz="3600" b="1" kern="0" dirty="0">
                <a:solidFill>
                  <a:srgbClr val="000099"/>
                </a:solidFill>
                <a:latin typeface="+mj-ea"/>
                <a:ea typeface="+mj-ea"/>
              </a:rPr>
              <a:t>(</a:t>
            </a:r>
            <a:r>
              <a:rPr lang="zh-TW" altLang="en-US" sz="3600" b="1" kern="0" dirty="0">
                <a:solidFill>
                  <a:srgbClr val="000099"/>
                </a:solidFill>
                <a:latin typeface="+mj-ea"/>
                <a:ea typeface="+mj-ea"/>
              </a:rPr>
              <a:t>續</a:t>
            </a:r>
            <a:r>
              <a:rPr lang="en-US" altLang="zh-TW" sz="3600" b="1" kern="0" dirty="0">
                <a:solidFill>
                  <a:srgbClr val="000099"/>
                </a:solidFill>
                <a:latin typeface="+mj-ea"/>
                <a:ea typeface="+mj-ea"/>
              </a:rPr>
              <a:t>)</a:t>
            </a:r>
            <a:endParaRPr lang="en-US" altLang="zh-TW" sz="3600" b="1" dirty="0">
              <a:solidFill>
                <a:srgbClr val="000099"/>
              </a:solidFill>
              <a:latin typeface="+mj-ea"/>
              <a:ea typeface="+mj-ea"/>
            </a:endParaRPr>
          </a:p>
        </p:txBody>
      </p:sp>
      <p:sp>
        <p:nvSpPr>
          <p:cNvPr id="115716"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5717" name="投影片編號版面配置區 4"/>
          <p:cNvSpPr>
            <a:spLocks noGrp="1"/>
          </p:cNvSpPr>
          <p:nvPr>
            <p:ph type="sldNum" sz="quarter" idx="12"/>
          </p:nvPr>
        </p:nvSpPr>
        <p:spPr>
          <a:noFill/>
        </p:spPr>
        <p:txBody>
          <a:bodyPr/>
          <a:lstStyle/>
          <a:p>
            <a:fld id="{5BE61564-B33B-4413-BF33-83BEAA43F4CA}" type="slidenum">
              <a:rPr lang="en-US" altLang="zh-TW" smtClean="0"/>
              <a:pPr/>
              <a:t>110</a:t>
            </a:fld>
            <a:endParaRPr lang="en-US" altLang="zh-TW"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ChangeArrowheads="1"/>
          </p:cNvSpPr>
          <p:nvPr/>
        </p:nvSpPr>
        <p:spPr bwMode="auto">
          <a:xfrm>
            <a:off x="539750" y="1484313"/>
            <a:ext cx="7993063" cy="4340225"/>
          </a:xfrm>
          <a:prstGeom prst="rect">
            <a:avLst/>
          </a:prstGeom>
          <a:noFill/>
          <a:ln w="3175">
            <a:noFill/>
            <a:miter lim="800000"/>
            <a:headEnd/>
            <a:tailEnd/>
          </a:ln>
        </p:spPr>
        <p:txBody>
          <a:bodyPr>
            <a:spAutoFit/>
          </a:bodyPr>
          <a:lstStyle/>
          <a:p>
            <a:pPr marL="342900" indent="-342900" eaLnBrk="0" hangingPunct="0">
              <a:buSzPct val="65000"/>
              <a:buFont typeface="Wingdings" pitchFamily="2" charset="2"/>
              <a:buChar char="Ø"/>
            </a:pPr>
            <a:r>
              <a:rPr lang="zh-TW" altLang="en-US" sz="2700" b="1">
                <a:solidFill>
                  <a:srgbClr val="000099"/>
                </a:solidFill>
                <a:latin typeface="Verdana" pitchFamily="34" charset="0"/>
                <a:ea typeface="標楷體" pitchFamily="65" charset="-120"/>
              </a:rPr>
              <a:t>零利率債券利息之認列</a:t>
            </a:r>
          </a:p>
          <a:p>
            <a:pPr marL="800100" lvl="1" indent="-342900" eaLnBrk="0" hangingPunct="0">
              <a:buSzPct val="65000"/>
              <a:buFont typeface="Wingdings" pitchFamily="2" charset="2"/>
              <a:buChar char="ü"/>
            </a:pPr>
            <a:r>
              <a:rPr lang="zh-TW" altLang="en-US" sz="2400">
                <a:ea typeface="標楷體" pitchFamily="65" charset="-120"/>
              </a:rPr>
              <a:t>債券購</a:t>
            </a:r>
            <a:r>
              <a:rPr lang="zh-TW" altLang="en-US" sz="2400">
                <a:latin typeface="Verdana" pitchFamily="34" charset="0"/>
                <a:ea typeface="標楷體" pitchFamily="65" charset="-120"/>
              </a:rPr>
              <a:t>入價格與面額之</a:t>
            </a:r>
            <a:r>
              <a:rPr lang="zh-TW" altLang="en-US" sz="2400">
                <a:solidFill>
                  <a:srgbClr val="FF0000"/>
                </a:solidFill>
                <a:latin typeface="Verdana" pitchFamily="34" charset="0"/>
                <a:ea typeface="標楷體" pitchFamily="65" charset="-120"/>
              </a:rPr>
              <a:t>差額為利息收入</a:t>
            </a:r>
            <a:endParaRPr lang="zh-TW" altLang="en-US" sz="2400">
              <a:solidFill>
                <a:srgbClr val="FF0000"/>
              </a:solidFill>
              <a:ea typeface="標楷體" pitchFamily="65" charset="-120"/>
            </a:endParaRPr>
          </a:p>
          <a:p>
            <a:pPr marL="800100" lvl="1" indent="-342900" eaLnBrk="0" hangingPunct="0">
              <a:buSzPct val="65000"/>
              <a:buFont typeface="Wingdings" pitchFamily="2" charset="2"/>
              <a:buChar char="ü"/>
            </a:pPr>
            <a:r>
              <a:rPr lang="zh-TW" altLang="en-US" sz="2400">
                <a:ea typeface="標楷體" pitchFamily="65" charset="-120"/>
              </a:rPr>
              <a:t>應於債券償還期間平均分攤計算每日應攤計之利息</a:t>
            </a:r>
          </a:p>
          <a:p>
            <a:pPr marL="800100" lvl="1" indent="-342900" eaLnBrk="0" hangingPunct="0">
              <a:buSzPct val="65000"/>
              <a:buFont typeface="Wingdings" pitchFamily="2" charset="2"/>
              <a:buChar char="ü"/>
            </a:pPr>
            <a:r>
              <a:rPr lang="zh-TW" altLang="en-US" sz="2400">
                <a:ea typeface="標楷體" pitchFamily="65" charset="-120"/>
              </a:rPr>
              <a:t>按每日應攤計之利息乘以其持有天數</a:t>
            </a:r>
            <a:r>
              <a:rPr lang="en-US" altLang="zh-TW" sz="2400">
                <a:ea typeface="標楷體" pitchFamily="65" charset="-120"/>
              </a:rPr>
              <a:t>,</a:t>
            </a:r>
            <a:r>
              <a:rPr lang="zh-TW" altLang="en-US" sz="2400">
                <a:ea typeface="標楷體" pitchFamily="65" charset="-120"/>
              </a:rPr>
              <a:t>計算利息收入</a:t>
            </a:r>
          </a:p>
          <a:p>
            <a:pPr marL="800100" lvl="1" indent="-342900" eaLnBrk="0" hangingPunct="0">
              <a:buFont typeface="Wingdings" pitchFamily="2" charset="2"/>
              <a:buChar char="ü"/>
            </a:pPr>
            <a:endParaRPr lang="zh-TW" altLang="en-US" b="1">
              <a:ea typeface="標楷體" pitchFamily="65" charset="-120"/>
            </a:endParaRPr>
          </a:p>
          <a:p>
            <a:pPr marL="342900" indent="-342900" eaLnBrk="0" hangingPunct="0">
              <a:buSzPct val="65000"/>
              <a:buFont typeface="Wingdings" pitchFamily="2" charset="2"/>
              <a:buChar char="Ø"/>
            </a:pPr>
            <a:r>
              <a:rPr lang="zh-TW" altLang="en-US" sz="2700" b="1">
                <a:solidFill>
                  <a:srgbClr val="000099"/>
                </a:solidFill>
                <a:latin typeface="Verdana" pitchFamily="34" charset="0"/>
                <a:ea typeface="標楷體" pitchFamily="65" charset="-120"/>
              </a:rPr>
              <a:t>含選擇權債券利息之認列</a:t>
            </a:r>
          </a:p>
          <a:p>
            <a:pPr marL="800100" lvl="1" indent="-342900" eaLnBrk="0" hangingPunct="0">
              <a:buSzPct val="65000"/>
              <a:buFont typeface="Wingdings" pitchFamily="2" charset="2"/>
              <a:buChar char="ü"/>
            </a:pPr>
            <a:r>
              <a:rPr lang="zh-TW" altLang="en-US" sz="2400">
                <a:ea typeface="標楷體" pitchFamily="65" charset="-120"/>
              </a:rPr>
              <a:t>有票面利率者</a:t>
            </a:r>
            <a:r>
              <a:rPr lang="en-US" altLang="zh-TW" sz="2400">
                <a:ea typeface="標楷體" pitchFamily="65" charset="-120"/>
              </a:rPr>
              <a:t>,</a:t>
            </a:r>
            <a:r>
              <a:rPr lang="zh-TW" altLang="en-US" sz="2400">
                <a:ea typeface="標楷體" pitchFamily="65" charset="-120"/>
              </a:rPr>
              <a:t>應以票面金額乘以票面利率</a:t>
            </a:r>
            <a:r>
              <a:rPr lang="en-US" altLang="zh-TW" sz="2400">
                <a:ea typeface="標楷體" pitchFamily="65" charset="-120"/>
              </a:rPr>
              <a:t>,</a:t>
            </a:r>
            <a:r>
              <a:rPr lang="zh-TW" altLang="en-US" sz="2400">
                <a:ea typeface="標楷體" pitchFamily="65" charset="-120"/>
              </a:rPr>
              <a:t>按</a:t>
            </a:r>
            <a:r>
              <a:rPr lang="zh-TW" altLang="en-US" sz="2400">
                <a:solidFill>
                  <a:srgbClr val="FF0000"/>
                </a:solidFill>
                <a:ea typeface="標楷體" pitchFamily="65" charset="-120"/>
              </a:rPr>
              <a:t>持有期間</a:t>
            </a:r>
            <a:r>
              <a:rPr lang="zh-TW" altLang="en-US" sz="2400">
                <a:ea typeface="標楷體" pitchFamily="65" charset="-120"/>
              </a:rPr>
              <a:t>計算利息收入</a:t>
            </a:r>
          </a:p>
          <a:p>
            <a:pPr marL="800100" lvl="1" indent="-342900" eaLnBrk="0" hangingPunct="0">
              <a:buSzPct val="65000"/>
              <a:buFont typeface="Wingdings" pitchFamily="2" charset="2"/>
              <a:buChar char="ü"/>
            </a:pPr>
            <a:r>
              <a:rPr lang="zh-TW" altLang="en-US" sz="2400">
                <a:ea typeface="標楷體" pitchFamily="65" charset="-120"/>
              </a:rPr>
              <a:t>票面利率為零</a:t>
            </a:r>
            <a:r>
              <a:rPr lang="en-US" altLang="zh-TW" sz="2400">
                <a:ea typeface="標楷體" pitchFamily="65" charset="-120"/>
              </a:rPr>
              <a:t>,</a:t>
            </a:r>
            <a:r>
              <a:rPr lang="zh-TW" altLang="en-US" sz="2400">
                <a:ea typeface="標楷體" pitchFamily="65" charset="-120"/>
              </a:rPr>
              <a:t>惟有利息補償者</a:t>
            </a:r>
            <a:r>
              <a:rPr lang="en-US" altLang="zh-TW" sz="2400">
                <a:ea typeface="標楷體" pitchFamily="65" charset="-120"/>
              </a:rPr>
              <a:t>,</a:t>
            </a:r>
            <a:r>
              <a:rPr lang="zh-TW" altLang="en-US" sz="2400">
                <a:ea typeface="標楷體" pitchFamily="65" charset="-120"/>
              </a:rPr>
              <a:t>應計入</a:t>
            </a:r>
            <a:r>
              <a:rPr lang="zh-TW" altLang="en-US" sz="2400">
                <a:solidFill>
                  <a:srgbClr val="FF0000"/>
                </a:solidFill>
                <a:ea typeface="標楷體" pitchFamily="65" charset="-120"/>
              </a:rPr>
              <a:t>取得年度</a:t>
            </a:r>
            <a:r>
              <a:rPr lang="zh-TW" altLang="en-US" sz="2400">
                <a:ea typeface="標楷體" pitchFamily="65" charset="-120"/>
              </a:rPr>
              <a:t>之所得</a:t>
            </a:r>
          </a:p>
          <a:p>
            <a:pPr marL="800100" lvl="1" indent="-342900" eaLnBrk="0" hangingPunct="0">
              <a:buFont typeface="Wingdings" pitchFamily="2" charset="2"/>
              <a:buChar char="ü"/>
            </a:pPr>
            <a:endParaRPr lang="zh-TW" altLang="en-US">
              <a:ea typeface="標楷體" pitchFamily="65" charset="-120"/>
            </a:endParaRPr>
          </a:p>
          <a:p>
            <a:pPr marL="800100" lvl="1" indent="-342900" eaLnBrk="0" hangingPunct="0">
              <a:buFont typeface="Wingdings" pitchFamily="2" charset="2"/>
              <a:buChar char="ü"/>
            </a:pPr>
            <a:endParaRPr lang="en-US" altLang="zh-TW">
              <a:ea typeface="標楷體" pitchFamily="65" charset="-120"/>
            </a:endParaRPr>
          </a:p>
        </p:txBody>
      </p:sp>
      <p:sp>
        <p:nvSpPr>
          <p:cNvPr id="6" name="Rectangle 2050"/>
          <p:cNvSpPr>
            <a:spLocks noChangeArrowheads="1"/>
          </p:cNvSpPr>
          <p:nvPr/>
        </p:nvSpPr>
        <p:spPr bwMode="auto">
          <a:xfrm>
            <a:off x="533400" y="549275"/>
            <a:ext cx="7999413" cy="839788"/>
          </a:xfrm>
          <a:prstGeom prst="rect">
            <a:avLst/>
          </a:prstGeom>
          <a:noFill/>
          <a:ln w="9525">
            <a:noFill/>
            <a:miter lim="800000"/>
            <a:headEnd/>
            <a:tailEnd/>
          </a:ln>
        </p:spPr>
        <p:txBody>
          <a:bodyPr/>
          <a:lstStyle/>
          <a:p>
            <a:pPr algn="ctr">
              <a:defRPr/>
            </a:pPr>
            <a:r>
              <a:rPr lang="zh-TW" altLang="en-US" sz="3600" b="1" dirty="0">
                <a:solidFill>
                  <a:srgbClr val="000099"/>
                </a:solidFill>
                <a:latin typeface="+mj-ea"/>
                <a:ea typeface="+mj-ea"/>
              </a:rPr>
              <a:t>利息所得稅相關法條</a:t>
            </a:r>
            <a:r>
              <a:rPr lang="en-US" altLang="zh-TW" sz="3600" b="1" dirty="0">
                <a:solidFill>
                  <a:srgbClr val="000099"/>
                </a:solidFill>
                <a:latin typeface="+mj-ea"/>
                <a:ea typeface="+mj-ea"/>
              </a:rPr>
              <a:t>-</a:t>
            </a:r>
            <a:r>
              <a:rPr lang="zh-TW" altLang="en-US" sz="3600" b="1" dirty="0">
                <a:solidFill>
                  <a:srgbClr val="000099"/>
                </a:solidFill>
                <a:latin typeface="+mj-ea"/>
                <a:ea typeface="+mj-ea"/>
              </a:rPr>
              <a:t>營利事業</a:t>
            </a:r>
            <a:r>
              <a:rPr lang="en-US" altLang="zh-TW" sz="3600" b="1" dirty="0">
                <a:solidFill>
                  <a:srgbClr val="000099"/>
                </a:solidFill>
                <a:latin typeface="+mj-ea"/>
                <a:ea typeface="+mj-ea"/>
              </a:rPr>
              <a:t>(</a:t>
            </a:r>
            <a:r>
              <a:rPr lang="zh-TW" altLang="en-US" sz="3600" b="1" dirty="0">
                <a:solidFill>
                  <a:srgbClr val="000099"/>
                </a:solidFill>
                <a:latin typeface="+mj-ea"/>
                <a:ea typeface="+mj-ea"/>
              </a:rPr>
              <a:t>續</a:t>
            </a:r>
            <a:r>
              <a:rPr lang="en-US" altLang="zh-TW" sz="3600" b="1" dirty="0">
                <a:solidFill>
                  <a:srgbClr val="000099"/>
                </a:solidFill>
                <a:latin typeface="+mj-ea"/>
                <a:ea typeface="+mj-ea"/>
              </a:rPr>
              <a:t>)</a:t>
            </a:r>
          </a:p>
        </p:txBody>
      </p:sp>
      <p:sp>
        <p:nvSpPr>
          <p:cNvPr id="116740"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6741" name="投影片編號版面配置區 4"/>
          <p:cNvSpPr>
            <a:spLocks noGrp="1"/>
          </p:cNvSpPr>
          <p:nvPr>
            <p:ph type="sldNum" sz="quarter" idx="12"/>
          </p:nvPr>
        </p:nvSpPr>
        <p:spPr>
          <a:noFill/>
        </p:spPr>
        <p:txBody>
          <a:bodyPr/>
          <a:lstStyle/>
          <a:p>
            <a:fld id="{5328E8E7-B7A4-4DB4-A472-E5EE610744B7}" type="slidenum">
              <a:rPr lang="en-US" altLang="zh-TW" smtClean="0"/>
              <a:pPr/>
              <a:t>111</a:t>
            </a:fld>
            <a:endParaRPr lang="en-US" altLang="zh-TW"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117763"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395288" y="1628775"/>
            <a:ext cx="8424862" cy="1871663"/>
          </a:xfrm>
          <a:prstGeom prst="rect">
            <a:avLst/>
          </a:prstGeom>
          <a:noFill/>
          <a:ln w="9525">
            <a:noFill/>
            <a:miter lim="800000"/>
            <a:headEnd/>
            <a:tailEnd/>
          </a:ln>
        </p:spPr>
        <p:txBody>
          <a:bodyPr wrap="none" anchor="ctr"/>
          <a:lstStyle/>
          <a:p>
            <a:pPr indent="-417600">
              <a:spcBef>
                <a:spcPts val="24"/>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債券商品重要觀察指標</a:t>
            </a:r>
            <a:endParaRPr lang="en-US" altLang="zh-TW" sz="3600" b="1" dirty="0">
              <a:solidFill>
                <a:srgbClr val="000099"/>
              </a:solidFill>
              <a:latin typeface="標楷體" pitchFamily="65" charset="-120"/>
              <a:ea typeface="標楷體" pitchFamily="65" charset="-120"/>
            </a:endParaRPr>
          </a:p>
          <a:p>
            <a:pPr indent="-417600">
              <a:spcBef>
                <a:spcPts val="1200"/>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本中心提供之債券資訊</a:t>
            </a:r>
            <a:endParaRPr lang="en-US" altLang="zh-TW" sz="3600" b="1" dirty="0">
              <a:solidFill>
                <a:srgbClr val="000099"/>
              </a:solidFill>
              <a:latin typeface="標楷體" pitchFamily="65" charset="-120"/>
              <a:ea typeface="標楷體" pitchFamily="65" charset="-120"/>
            </a:endParaRPr>
          </a:p>
        </p:txBody>
      </p:sp>
      <p:sp>
        <p:nvSpPr>
          <p:cNvPr id="11776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7766" name="Rectangle 2"/>
          <p:cNvSpPr>
            <a:spLocks noGrp="1" noChangeArrowheads="1"/>
          </p:cNvSpPr>
          <p:nvPr>
            <p:ph type="title"/>
          </p:nvPr>
        </p:nvSpPr>
        <p:spPr>
          <a:xfrm>
            <a:off x="539750" y="534988"/>
            <a:ext cx="8229600" cy="708025"/>
          </a:xfrm>
        </p:spPr>
        <p:txBody>
          <a:bodyPr/>
          <a:lstStyle/>
          <a:p>
            <a:pPr marL="365125" indent="-255588">
              <a:lnSpc>
                <a:spcPts val="4500"/>
              </a:lnSpc>
            </a:pPr>
            <a:r>
              <a:rPr lang="zh-TW" altLang="en-US" smtClean="0">
                <a:solidFill>
                  <a:srgbClr val="000099"/>
                </a:solidFill>
                <a:latin typeface="微軟正黑體" pitchFamily="34" charset="-120"/>
              </a:rPr>
              <a:t>如何閱讀債券相關資料</a:t>
            </a:r>
            <a:r>
              <a:rPr lang="en-US" altLang="zh-TW" smtClean="0">
                <a:solidFill>
                  <a:srgbClr val="000099"/>
                </a:solidFill>
                <a:latin typeface="微軟正黑體" pitchFamily="34" charset="-120"/>
              </a:rPr>
              <a:t/>
            </a:r>
            <a:br>
              <a:rPr lang="en-US" altLang="zh-TW" smtClean="0">
                <a:solidFill>
                  <a:srgbClr val="000099"/>
                </a:solidFill>
                <a:latin typeface="微軟正黑體" pitchFamily="34" charset="-120"/>
              </a:rPr>
            </a:br>
            <a:endParaRPr lang="en-US" altLang="zh-TW" smtClean="0">
              <a:solidFill>
                <a:srgbClr val="000099"/>
              </a:solidFill>
              <a:latin typeface="微軟正黑體" pitchFamily="34" charset="-120"/>
            </a:endParaRPr>
          </a:p>
        </p:txBody>
      </p:sp>
      <p:sp>
        <p:nvSpPr>
          <p:cNvPr id="117767" name="投影片編號版面配置區 7"/>
          <p:cNvSpPr>
            <a:spLocks noGrp="1"/>
          </p:cNvSpPr>
          <p:nvPr>
            <p:ph type="sldNum" sz="quarter" idx="12"/>
          </p:nvPr>
        </p:nvSpPr>
        <p:spPr>
          <a:noFill/>
        </p:spPr>
        <p:txBody>
          <a:bodyPr/>
          <a:lstStyle/>
          <a:p>
            <a:fld id="{01546EE3-E953-41C9-BB75-6482FEEED3FB}" type="slidenum">
              <a:rPr lang="en-US" altLang="zh-TW" smtClean="0"/>
              <a:pPr/>
              <a:t>112</a:t>
            </a:fld>
            <a:endParaRPr lang="en-US" altLang="zh-TW"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098"/>
          <p:cNvSpPr>
            <a:spLocks noGrp="1" noChangeArrowheads="1"/>
          </p:cNvSpPr>
          <p:nvPr>
            <p:ph type="title"/>
          </p:nvPr>
        </p:nvSpPr>
        <p:spPr>
          <a:xfrm>
            <a:off x="762000" y="457200"/>
            <a:ext cx="7772400" cy="609600"/>
          </a:xfrm>
        </p:spPr>
        <p:txBody>
          <a:bodyPr/>
          <a:lstStyle/>
          <a:p>
            <a:pPr eaLnBrk="1" hangingPunct="1">
              <a:spcBef>
                <a:spcPct val="50000"/>
              </a:spcBef>
              <a:defRPr/>
            </a:pPr>
            <a:r>
              <a:rPr lang="zh-TW" altLang="en-US" sz="4200" kern="1200" dirty="0" smtClean="0">
                <a:solidFill>
                  <a:srgbClr val="000099"/>
                </a:solidFill>
                <a:latin typeface="Arial" pitchFamily="34" charset="0"/>
                <a:cs typeface="+mn-cs"/>
              </a:rPr>
              <a:t>債券商品重要觀察指標</a:t>
            </a:r>
          </a:p>
        </p:txBody>
      </p:sp>
      <p:sp>
        <p:nvSpPr>
          <p:cNvPr id="34821" name="Rectangle 1028"/>
          <p:cNvSpPr>
            <a:spLocks noChangeArrowheads="1"/>
          </p:cNvSpPr>
          <p:nvPr/>
        </p:nvSpPr>
        <p:spPr bwMode="auto">
          <a:xfrm>
            <a:off x="539750" y="1484313"/>
            <a:ext cx="7288213" cy="504825"/>
          </a:xfrm>
          <a:prstGeom prst="rect">
            <a:avLst/>
          </a:prstGeom>
          <a:noFill/>
          <a:ln w="9525">
            <a:noFill/>
            <a:miter lim="800000"/>
            <a:headEnd/>
            <a:tailEnd/>
          </a:ln>
        </p:spPr>
        <p:txBody>
          <a:bodyPr/>
          <a:lstStyle/>
          <a:p>
            <a:pPr>
              <a:spcBef>
                <a:spcPct val="20000"/>
              </a:spcBef>
              <a:buFont typeface="Wingdings" pitchFamily="2" charset="2"/>
              <a:buChar char="Ø"/>
              <a:defRPr/>
            </a:pPr>
            <a:r>
              <a:rPr lang="zh-TW" altLang="en-US" sz="2600" b="1" dirty="0">
                <a:solidFill>
                  <a:srgbClr val="000099"/>
                </a:solidFill>
                <a:latin typeface="+mn-lt"/>
                <a:ea typeface="+mn-ea"/>
              </a:rPr>
              <a:t>  利率走勢</a:t>
            </a:r>
          </a:p>
        </p:txBody>
      </p:sp>
      <p:sp>
        <p:nvSpPr>
          <p:cNvPr id="118788"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graphicFrame>
        <p:nvGraphicFramePr>
          <p:cNvPr id="8" name="表格 7"/>
          <p:cNvGraphicFramePr>
            <a:graphicFrameLocks noGrp="1"/>
          </p:cNvGraphicFramePr>
          <p:nvPr/>
        </p:nvGraphicFramePr>
        <p:xfrm>
          <a:off x="1331913" y="2060575"/>
          <a:ext cx="6337300" cy="4032252"/>
        </p:xfrm>
        <a:graphic>
          <a:graphicData uri="http://schemas.openxmlformats.org/drawingml/2006/table">
            <a:tbl>
              <a:tblPr/>
              <a:tblGrid>
                <a:gridCol w="2338034"/>
                <a:gridCol w="3999266"/>
              </a:tblGrid>
              <a:tr h="336021">
                <a:tc rowSpan="7">
                  <a:txBody>
                    <a:bodyPr/>
                    <a:lstStyle/>
                    <a:p>
                      <a:pPr algn="l" fontAlgn="ctr"/>
                      <a:r>
                        <a:rPr lang="zh-TW" altLang="en-US" sz="2000" b="0" i="0" u="none" strike="noStrike" dirty="0">
                          <a:solidFill>
                            <a:srgbClr val="000000"/>
                          </a:solidFill>
                          <a:latin typeface="標楷體"/>
                        </a:rPr>
                        <a:t>台灣重要總經指標</a:t>
                      </a:r>
                      <a:r>
                        <a:rPr lang="zh-TW" altLang="en-US" sz="2000" b="0" i="0" u="none" strike="noStrike" dirty="0">
                          <a:solidFill>
                            <a:srgbClr val="000000"/>
                          </a:solidFill>
                          <a:latin typeface="Arial"/>
                        </a:rPr>
                        <a:t>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2000" b="0" i="0" u="none" strike="noStrike" dirty="0" smtClean="0">
                          <a:solidFill>
                            <a:srgbClr val="000000"/>
                          </a:solidFill>
                          <a:latin typeface="標楷體"/>
                        </a:rPr>
                        <a:t> 消費者</a:t>
                      </a:r>
                      <a:r>
                        <a:rPr lang="zh-TW" altLang="en-US" sz="2000" b="0" i="0" u="none" strike="noStrike" dirty="0">
                          <a:solidFill>
                            <a:srgbClr val="000000"/>
                          </a:solidFill>
                          <a:latin typeface="標楷體"/>
                        </a:rPr>
                        <a:t>物價指數</a:t>
                      </a:r>
                      <a:r>
                        <a:rPr lang="en-US" altLang="zh-TW" sz="2000" b="0" i="0" u="none" strike="noStrike" dirty="0">
                          <a:solidFill>
                            <a:srgbClr val="000000"/>
                          </a:solidFill>
                          <a:latin typeface="Arial"/>
                        </a:rPr>
                        <a:t>(CPI)</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rtl="0" fontAlgn="ctr"/>
                      <a:r>
                        <a:rPr lang="zh-TW" altLang="en-US" sz="2000" b="0" i="0" u="none" strike="noStrike" dirty="0" smtClean="0">
                          <a:solidFill>
                            <a:srgbClr val="000000"/>
                          </a:solidFill>
                          <a:latin typeface="標楷體"/>
                        </a:rPr>
                        <a:t> 躉售物價</a:t>
                      </a:r>
                      <a:r>
                        <a:rPr lang="zh-TW" altLang="en-US" sz="2000" b="0" i="0" u="none" strike="noStrike" dirty="0">
                          <a:solidFill>
                            <a:srgbClr val="000000"/>
                          </a:solidFill>
                          <a:latin typeface="標楷體"/>
                        </a:rPr>
                        <a:t>指數</a:t>
                      </a:r>
                      <a:r>
                        <a:rPr lang="en-US" altLang="zh-TW" sz="2000" b="0" i="0" u="none" strike="noStrike" dirty="0">
                          <a:solidFill>
                            <a:srgbClr val="000000"/>
                          </a:solidFill>
                          <a:latin typeface="Arial"/>
                        </a:rPr>
                        <a:t>(WPI)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rtl="0" fontAlgn="ctr"/>
                      <a:r>
                        <a:rPr lang="zh-TW" altLang="en-US" sz="2000" b="0" i="0" u="none" strike="noStrike" dirty="0" smtClean="0">
                          <a:solidFill>
                            <a:srgbClr val="000000"/>
                          </a:solidFill>
                          <a:latin typeface="標楷體"/>
                        </a:rPr>
                        <a:t> 外銷</a:t>
                      </a:r>
                      <a:r>
                        <a:rPr lang="zh-TW" altLang="en-US" sz="2000" b="0" i="0" u="none" strike="noStrike" dirty="0">
                          <a:solidFill>
                            <a:srgbClr val="000000"/>
                          </a:solidFill>
                          <a:latin typeface="標楷體"/>
                        </a:rPr>
                        <a:t>訂單與進出口值</a:t>
                      </a:r>
                      <a:r>
                        <a:rPr lang="zh-TW" altLang="en-US" sz="2000" b="0" i="0" u="none" strike="noStrike" dirty="0">
                          <a:solidFill>
                            <a:srgbClr val="000000"/>
                          </a:solidFill>
                          <a:latin typeface="Arial"/>
                        </a:rPr>
                        <a:t>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rtl="0" fontAlgn="ctr"/>
                      <a:r>
                        <a:rPr lang="zh-TW" altLang="en-US" sz="2000" b="0" i="0" u="none" strike="noStrike" dirty="0" smtClean="0">
                          <a:solidFill>
                            <a:srgbClr val="000000"/>
                          </a:solidFill>
                          <a:latin typeface="標楷體"/>
                        </a:rPr>
                        <a:t> 經濟</a:t>
                      </a:r>
                      <a:r>
                        <a:rPr lang="zh-TW" altLang="en-US" sz="2000" b="0" i="0" u="none" strike="noStrike" dirty="0">
                          <a:solidFill>
                            <a:srgbClr val="000000"/>
                          </a:solidFill>
                          <a:latin typeface="標楷體"/>
                        </a:rPr>
                        <a:t>成長率</a:t>
                      </a:r>
                      <a:r>
                        <a:rPr lang="en-US" altLang="zh-TW" sz="2000" b="0" i="0" u="none" strike="noStrike" dirty="0">
                          <a:solidFill>
                            <a:srgbClr val="000000"/>
                          </a:solidFill>
                          <a:latin typeface="Arial"/>
                        </a:rPr>
                        <a:t>(</a:t>
                      </a:r>
                      <a:r>
                        <a:rPr lang="en-US" sz="2000" b="0" i="0" u="none" strike="noStrike" dirty="0">
                          <a:solidFill>
                            <a:srgbClr val="000000"/>
                          </a:solidFill>
                          <a:latin typeface="Arial"/>
                        </a:rPr>
                        <a:t>GDP)</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rtl="0" fontAlgn="ctr"/>
                      <a:r>
                        <a:rPr lang="zh-TW" altLang="en-US" sz="2000" b="0" i="0" u="none" strike="noStrike" dirty="0" smtClean="0">
                          <a:solidFill>
                            <a:srgbClr val="000000"/>
                          </a:solidFill>
                          <a:latin typeface="標楷體"/>
                        </a:rPr>
                        <a:t> 景氣</a:t>
                      </a:r>
                      <a:r>
                        <a:rPr lang="zh-TW" altLang="en-US" sz="2000" b="0" i="0" u="none" strike="noStrike" dirty="0">
                          <a:solidFill>
                            <a:srgbClr val="000000"/>
                          </a:solidFill>
                          <a:latin typeface="標楷體"/>
                        </a:rPr>
                        <a:t>對策信號</a:t>
                      </a:r>
                      <a:r>
                        <a:rPr lang="zh-TW" altLang="en-US" sz="2000" b="0" i="0" u="none" strike="noStrike" dirty="0">
                          <a:solidFill>
                            <a:srgbClr val="000000"/>
                          </a:solidFill>
                          <a:latin typeface="Arial"/>
                        </a:rPr>
                        <a:t>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rtl="0" fontAlgn="ctr"/>
                      <a:r>
                        <a:rPr lang="zh-TW" altLang="en-US" sz="2000" b="0" i="0" u="none" strike="noStrike" dirty="0" smtClean="0">
                          <a:solidFill>
                            <a:srgbClr val="000000"/>
                          </a:solidFill>
                          <a:latin typeface="標楷體"/>
                        </a:rPr>
                        <a:t> 領先</a:t>
                      </a:r>
                      <a:r>
                        <a:rPr lang="zh-TW" altLang="en-US" sz="2000" b="0" i="0" u="none" strike="noStrike" dirty="0">
                          <a:solidFill>
                            <a:srgbClr val="000000"/>
                          </a:solidFill>
                          <a:latin typeface="標楷體"/>
                        </a:rPr>
                        <a:t>指標與同時指標</a:t>
                      </a:r>
                      <a:r>
                        <a:rPr lang="zh-TW" altLang="en-US" sz="2000" b="0" i="0" u="none" strike="noStrike" dirty="0">
                          <a:solidFill>
                            <a:srgbClr val="000000"/>
                          </a:solidFill>
                          <a:latin typeface="Arial"/>
                        </a:rPr>
                        <a:t>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rtl="0" fontAlgn="ctr"/>
                      <a:r>
                        <a:rPr lang="zh-TW" altLang="en-US" sz="2000" b="0" i="0" u="none" strike="noStrike" dirty="0" smtClean="0">
                          <a:solidFill>
                            <a:srgbClr val="000000"/>
                          </a:solidFill>
                          <a:latin typeface="標楷體"/>
                        </a:rPr>
                        <a:t> 貨幣</a:t>
                      </a:r>
                      <a:r>
                        <a:rPr lang="zh-TW" altLang="en-US" sz="2000" b="0" i="0" u="none" strike="noStrike" dirty="0">
                          <a:solidFill>
                            <a:srgbClr val="000000"/>
                          </a:solidFill>
                          <a:latin typeface="標楷體"/>
                        </a:rPr>
                        <a:t>供給額</a:t>
                      </a:r>
                      <a:r>
                        <a:rPr lang="zh-TW" altLang="en-US" sz="2000" b="0" i="0" u="none" strike="noStrike" dirty="0">
                          <a:solidFill>
                            <a:srgbClr val="000000"/>
                          </a:solidFill>
                          <a:latin typeface="Arial"/>
                        </a:rPr>
                        <a:t>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rowSpan="5">
                  <a:txBody>
                    <a:bodyPr/>
                    <a:lstStyle/>
                    <a:p>
                      <a:pPr algn="l" fontAlgn="ctr"/>
                      <a:r>
                        <a:rPr lang="zh-TW" altLang="en-US" sz="2000" b="0" i="0" u="none" strike="noStrike">
                          <a:solidFill>
                            <a:srgbClr val="000000"/>
                          </a:solidFill>
                          <a:latin typeface="標楷體"/>
                        </a:rPr>
                        <a:t>美國重要總經指標</a:t>
                      </a:r>
                      <a:endParaRPr lang="zh-TW" altLang="en-US" sz="2000" b="0" i="0" u="none" strike="noStrike">
                        <a:solidFill>
                          <a:srgbClr val="000000"/>
                        </a:solidFill>
                        <a:latin typeface="Arial"/>
                      </a:endParaRP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000" b="0" i="0" u="none" strike="noStrike" dirty="0" smtClean="0">
                          <a:solidFill>
                            <a:srgbClr val="000000"/>
                          </a:solidFill>
                          <a:latin typeface="標楷體"/>
                        </a:rPr>
                        <a:t> 消費者</a:t>
                      </a:r>
                      <a:r>
                        <a:rPr lang="zh-TW" altLang="en-US" sz="2000" b="0" i="0" u="none" strike="noStrike" dirty="0">
                          <a:solidFill>
                            <a:srgbClr val="000000"/>
                          </a:solidFill>
                          <a:latin typeface="標楷體"/>
                        </a:rPr>
                        <a:t>物價指數</a:t>
                      </a:r>
                      <a:r>
                        <a:rPr lang="en-US" altLang="zh-TW" sz="2000" b="0" i="0" u="none" strike="noStrike" dirty="0">
                          <a:solidFill>
                            <a:srgbClr val="000000"/>
                          </a:solidFill>
                          <a:latin typeface="Arial"/>
                        </a:rPr>
                        <a:t>(CPI)</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經濟</a:t>
                      </a:r>
                      <a:r>
                        <a:rPr lang="zh-TW" altLang="en-US" sz="2000" b="0" i="0" u="none" strike="noStrike" dirty="0">
                          <a:solidFill>
                            <a:srgbClr val="000000"/>
                          </a:solidFill>
                          <a:latin typeface="標楷體"/>
                        </a:rPr>
                        <a:t>成長率</a:t>
                      </a:r>
                      <a:r>
                        <a:rPr lang="en-US" altLang="zh-TW" sz="2000" b="0" i="0" u="none" strike="noStrike" dirty="0">
                          <a:solidFill>
                            <a:srgbClr val="000000"/>
                          </a:solidFill>
                          <a:latin typeface="Arial"/>
                        </a:rPr>
                        <a:t>(</a:t>
                      </a:r>
                      <a:r>
                        <a:rPr lang="en-US" sz="2000" b="0" i="0" u="none" strike="noStrike" dirty="0">
                          <a:solidFill>
                            <a:srgbClr val="000000"/>
                          </a:solidFill>
                          <a:latin typeface="Arial"/>
                        </a:rPr>
                        <a:t>GDP)</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Arial"/>
                        </a:rPr>
                        <a:t>  </a:t>
                      </a:r>
                      <a:r>
                        <a:rPr lang="en-US" sz="2000" b="0" i="0" u="none" strike="noStrike" dirty="0" smtClean="0">
                          <a:solidFill>
                            <a:srgbClr val="000000"/>
                          </a:solidFill>
                          <a:latin typeface="Arial"/>
                        </a:rPr>
                        <a:t>ISM</a:t>
                      </a:r>
                      <a:r>
                        <a:rPr lang="zh-TW" altLang="en-US" sz="2000" b="0" i="0" u="none" strike="noStrike" dirty="0">
                          <a:solidFill>
                            <a:srgbClr val="000000"/>
                          </a:solidFill>
                          <a:latin typeface="標楷體"/>
                        </a:rPr>
                        <a:t>指數</a:t>
                      </a:r>
                      <a:r>
                        <a:rPr lang="zh-TW" altLang="en-US" sz="2000" b="0" i="0" u="none" strike="noStrike" dirty="0">
                          <a:solidFill>
                            <a:srgbClr val="000000"/>
                          </a:solidFill>
                          <a:latin typeface="Arial"/>
                        </a:rPr>
                        <a:t>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消費者</a:t>
                      </a:r>
                      <a:r>
                        <a:rPr lang="zh-TW" altLang="en-US" sz="2000" b="0" i="0" u="none" strike="noStrike" dirty="0">
                          <a:solidFill>
                            <a:srgbClr val="000000"/>
                          </a:solidFill>
                          <a:latin typeface="標楷體"/>
                        </a:rPr>
                        <a:t>信心</a:t>
                      </a:r>
                      <a:r>
                        <a:rPr lang="zh-TW" altLang="en-US" sz="2000" b="0" i="0" u="none" strike="noStrike" dirty="0" smtClean="0">
                          <a:solidFill>
                            <a:srgbClr val="000000"/>
                          </a:solidFill>
                          <a:latin typeface="標楷體"/>
                        </a:rPr>
                        <a:t>指數</a:t>
                      </a:r>
                      <a:endParaRPr lang="en-US" sz="2000" b="0" i="0" u="none" strike="noStrike" dirty="0">
                        <a:solidFill>
                          <a:srgbClr val="000000"/>
                        </a:solidFill>
                        <a:latin typeface="Arial"/>
                      </a:endParaRP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21">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就業</a:t>
                      </a:r>
                      <a:r>
                        <a:rPr lang="zh-TW" altLang="en-US" sz="2000" b="0" i="0" u="none" strike="noStrike" dirty="0">
                          <a:solidFill>
                            <a:srgbClr val="000000"/>
                          </a:solidFill>
                          <a:latin typeface="標楷體"/>
                        </a:rPr>
                        <a:t>報告</a:t>
                      </a:r>
                      <a:r>
                        <a:rPr lang="zh-TW" altLang="en-US" sz="2000" b="0" i="0" u="none" strike="noStrike" dirty="0">
                          <a:solidFill>
                            <a:srgbClr val="000000"/>
                          </a:solidFill>
                          <a:latin typeface="Arial"/>
                        </a:rPr>
                        <a:t> </a:t>
                      </a:r>
                    </a:p>
                  </a:txBody>
                  <a:tcPr marL="8329" marR="8329"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8820"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0CCF35A7-3D2F-4A97-8245-059A2609E964}" type="slidenum">
              <a:rPr kumimoji="0" lang="en-US" altLang="zh-TW" sz="1400">
                <a:solidFill>
                  <a:srgbClr val="996633"/>
                </a:solidFill>
              </a:rPr>
              <a:pPr algn="r"/>
              <a:t>113</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1028"/>
          <p:cNvGraphicFramePr>
            <a:graphicFrameLocks noChangeAspect="1"/>
          </p:cNvGraphicFramePr>
          <p:nvPr/>
        </p:nvGraphicFramePr>
        <p:xfrm>
          <a:off x="1116013" y="1820863"/>
          <a:ext cx="6772275" cy="4691062"/>
        </p:xfrm>
        <a:graphic>
          <a:graphicData uri="http://schemas.openxmlformats.org/presentationml/2006/ole">
            <p:oleObj spid="_x0000_s119810" name="文件" r:id="rId3" imgW="5315712" imgH="4463796" progId="Word.Document.8">
              <p:embed/>
            </p:oleObj>
          </a:graphicData>
        </a:graphic>
      </p:graphicFrame>
      <p:sp>
        <p:nvSpPr>
          <p:cNvPr id="8197" name="Rectangle 1028"/>
          <p:cNvSpPr>
            <a:spLocks noChangeArrowheads="1"/>
          </p:cNvSpPr>
          <p:nvPr/>
        </p:nvSpPr>
        <p:spPr bwMode="auto">
          <a:xfrm>
            <a:off x="611188" y="1268413"/>
            <a:ext cx="6985000" cy="504825"/>
          </a:xfrm>
          <a:prstGeom prst="rect">
            <a:avLst/>
          </a:prstGeom>
          <a:noFill/>
          <a:ln w="9525">
            <a:noFill/>
            <a:miter lim="800000"/>
            <a:headEnd/>
            <a:tailEnd/>
          </a:ln>
        </p:spPr>
        <p:txBody>
          <a:bodyPr/>
          <a:lstStyle/>
          <a:p>
            <a:pPr>
              <a:spcBef>
                <a:spcPct val="20000"/>
              </a:spcBef>
              <a:buFont typeface="Wingdings" pitchFamily="2" charset="2"/>
              <a:buChar char="Ø"/>
              <a:defRPr/>
            </a:pPr>
            <a:r>
              <a:rPr lang="zh-TW" altLang="en-US" sz="2600" b="1" dirty="0">
                <a:solidFill>
                  <a:srgbClr val="000099"/>
                </a:solidFill>
                <a:latin typeface="+mn-lt"/>
                <a:ea typeface="+mn-ea"/>
              </a:rPr>
              <a:t>  長短期利率走勢</a:t>
            </a:r>
          </a:p>
        </p:txBody>
      </p:sp>
      <p:sp>
        <p:nvSpPr>
          <p:cNvPr id="119812" name="AutoShape 4"/>
          <p:cNvSpPr>
            <a:spLocks noChangeArrowheads="1"/>
          </p:cNvSpPr>
          <p:nvPr/>
        </p:nvSpPr>
        <p:spPr bwMode="auto">
          <a:xfrm>
            <a:off x="561975" y="11969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9" name="Rectangle 4098"/>
          <p:cNvSpPr>
            <a:spLocks noGrp="1" noChangeArrowheads="1"/>
          </p:cNvSpPr>
          <p:nvPr>
            <p:ph type="title"/>
          </p:nvPr>
        </p:nvSpPr>
        <p:spPr>
          <a:xfrm>
            <a:off x="762000" y="457200"/>
            <a:ext cx="7772400" cy="609600"/>
          </a:xfrm>
        </p:spPr>
        <p:txBody>
          <a:bodyPr/>
          <a:lstStyle/>
          <a:p>
            <a:pPr eaLnBrk="1" hangingPunct="1">
              <a:spcBef>
                <a:spcPct val="50000"/>
              </a:spcBef>
              <a:defRPr/>
            </a:pPr>
            <a:r>
              <a:rPr lang="zh-TW" altLang="en-US" sz="4200" kern="1200" dirty="0" smtClean="0">
                <a:solidFill>
                  <a:srgbClr val="000099"/>
                </a:solidFill>
                <a:cs typeface="+mn-cs"/>
              </a:rPr>
              <a:t>債券商品重要觀察指標</a:t>
            </a:r>
            <a:r>
              <a:rPr lang="en-US" altLang="zh-TW" sz="4200" kern="1200" dirty="0" smtClean="0">
                <a:solidFill>
                  <a:srgbClr val="000099"/>
                </a:solidFill>
                <a:cs typeface="+mn-cs"/>
              </a:rPr>
              <a:t>(</a:t>
            </a:r>
            <a:r>
              <a:rPr lang="zh-TW" altLang="en-US" sz="4200" kern="1200" dirty="0" smtClean="0">
                <a:solidFill>
                  <a:srgbClr val="000099"/>
                </a:solidFill>
                <a:cs typeface="+mn-cs"/>
              </a:rPr>
              <a:t>續</a:t>
            </a:r>
            <a:r>
              <a:rPr lang="en-US" altLang="zh-TW" sz="4200" kern="1200" dirty="0" smtClean="0">
                <a:solidFill>
                  <a:srgbClr val="000099"/>
                </a:solidFill>
                <a:cs typeface="+mn-cs"/>
              </a:rPr>
              <a:t>)</a:t>
            </a:r>
            <a:endParaRPr lang="zh-TW" altLang="en-US" sz="4200" kern="1200" dirty="0" smtClean="0">
              <a:solidFill>
                <a:srgbClr val="000099"/>
              </a:solidFill>
              <a:cs typeface="+mn-cs"/>
            </a:endParaRPr>
          </a:p>
        </p:txBody>
      </p:sp>
      <p:sp>
        <p:nvSpPr>
          <p:cNvPr id="119814"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5418E214-E106-4B8D-BDC0-13C2C1A81700}" type="slidenum">
              <a:rPr kumimoji="0" lang="en-US" altLang="zh-TW" sz="1400">
                <a:solidFill>
                  <a:srgbClr val="996633"/>
                </a:solidFill>
              </a:rPr>
              <a:pPr algn="r"/>
              <a:t>114</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8"/>
          <p:cNvSpPr>
            <a:spLocks noChangeArrowheads="1"/>
          </p:cNvSpPr>
          <p:nvPr/>
        </p:nvSpPr>
        <p:spPr bwMode="auto">
          <a:xfrm>
            <a:off x="611188" y="1484313"/>
            <a:ext cx="7288212" cy="504825"/>
          </a:xfrm>
          <a:prstGeom prst="rect">
            <a:avLst/>
          </a:prstGeom>
          <a:noFill/>
          <a:ln w="9525">
            <a:noFill/>
            <a:miter lim="800000"/>
            <a:headEnd/>
            <a:tailEnd/>
          </a:ln>
        </p:spPr>
        <p:txBody>
          <a:bodyPr/>
          <a:lstStyle/>
          <a:p>
            <a:pPr>
              <a:spcBef>
                <a:spcPct val="20000"/>
              </a:spcBef>
              <a:buFont typeface="Wingdings" pitchFamily="2" charset="2"/>
              <a:buChar char="Ø"/>
              <a:defRPr/>
            </a:pPr>
            <a:r>
              <a:rPr lang="zh-TW" altLang="en-US" sz="2600" b="1" dirty="0">
                <a:solidFill>
                  <a:srgbClr val="000099"/>
                </a:solidFill>
                <a:latin typeface="+mn-lt"/>
                <a:ea typeface="+mn-ea"/>
              </a:rPr>
              <a:t>  各國央行貨幣政策方向</a:t>
            </a:r>
          </a:p>
        </p:txBody>
      </p:sp>
      <p:sp>
        <p:nvSpPr>
          <p:cNvPr id="8" name="Rectangle 4098"/>
          <p:cNvSpPr>
            <a:spLocks noGrp="1" noChangeArrowheads="1"/>
          </p:cNvSpPr>
          <p:nvPr>
            <p:ph type="title"/>
          </p:nvPr>
        </p:nvSpPr>
        <p:spPr>
          <a:xfrm>
            <a:off x="762000" y="457200"/>
            <a:ext cx="7772400" cy="609600"/>
          </a:xfrm>
        </p:spPr>
        <p:txBody>
          <a:bodyPr/>
          <a:lstStyle/>
          <a:p>
            <a:pPr eaLnBrk="1" hangingPunct="1">
              <a:spcBef>
                <a:spcPct val="50000"/>
              </a:spcBef>
              <a:defRPr/>
            </a:pPr>
            <a:r>
              <a:rPr lang="zh-TW" altLang="en-US" sz="4200" kern="1200" dirty="0" smtClean="0">
                <a:solidFill>
                  <a:srgbClr val="000099"/>
                </a:solidFill>
                <a:latin typeface="Arial" pitchFamily="34" charset="0"/>
                <a:cs typeface="+mn-cs"/>
              </a:rPr>
              <a:t>債券商品重要觀察指標</a:t>
            </a:r>
            <a:r>
              <a:rPr lang="en-US" altLang="zh-TW" sz="4000" dirty="0" smtClean="0">
                <a:solidFill>
                  <a:srgbClr val="000099"/>
                </a:solidFill>
              </a:rPr>
              <a:t>(</a:t>
            </a:r>
            <a:r>
              <a:rPr lang="zh-TW" altLang="en-US" sz="4000" dirty="0" smtClean="0">
                <a:solidFill>
                  <a:srgbClr val="000099"/>
                </a:solidFill>
              </a:rPr>
              <a:t>續</a:t>
            </a:r>
            <a:r>
              <a:rPr lang="en-US" altLang="zh-TW" sz="4000" dirty="0" smtClean="0">
                <a:solidFill>
                  <a:srgbClr val="000099"/>
                </a:solidFill>
              </a:rPr>
              <a:t>)</a:t>
            </a:r>
            <a:endParaRPr lang="zh-TW" altLang="en-US" sz="4200" kern="1200" dirty="0" smtClean="0">
              <a:solidFill>
                <a:srgbClr val="000099"/>
              </a:solidFill>
              <a:latin typeface="Arial" pitchFamily="34" charset="0"/>
              <a:cs typeface="+mn-cs"/>
            </a:endParaRPr>
          </a:p>
        </p:txBody>
      </p:sp>
      <p:sp>
        <p:nvSpPr>
          <p:cNvPr id="120836"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graphicFrame>
        <p:nvGraphicFramePr>
          <p:cNvPr id="10" name="表格 9"/>
          <p:cNvGraphicFramePr>
            <a:graphicFrameLocks noGrp="1"/>
          </p:cNvGraphicFramePr>
          <p:nvPr/>
        </p:nvGraphicFramePr>
        <p:xfrm>
          <a:off x="1081088" y="2001838"/>
          <a:ext cx="7440810" cy="4103546"/>
        </p:xfrm>
        <a:graphic>
          <a:graphicData uri="http://schemas.openxmlformats.org/drawingml/2006/table">
            <a:tbl>
              <a:tblPr/>
              <a:tblGrid>
                <a:gridCol w="2976314"/>
                <a:gridCol w="4464496"/>
              </a:tblGrid>
              <a:tr h="381529">
                <a:tc rowSpan="5">
                  <a:txBody>
                    <a:bodyPr/>
                    <a:lstStyle/>
                    <a:p>
                      <a:pPr algn="l" fontAlgn="ctr"/>
                      <a:r>
                        <a:rPr lang="zh-TW" altLang="en-US" sz="2000" b="0" i="0" u="none" strike="noStrike" dirty="0">
                          <a:solidFill>
                            <a:srgbClr val="000000"/>
                          </a:solidFill>
                          <a:latin typeface="標楷體"/>
                        </a:rPr>
                        <a:t>國內央行貨幣政策方向</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000" b="0" i="0" u="none" strike="noStrike" dirty="0" smtClean="0">
                          <a:solidFill>
                            <a:srgbClr val="000000"/>
                          </a:solidFill>
                          <a:latin typeface="標楷體"/>
                        </a:rPr>
                        <a:t> 公開</a:t>
                      </a:r>
                      <a:r>
                        <a:rPr lang="zh-TW" altLang="en-US" sz="2000" b="0" i="0" u="none" strike="noStrike" dirty="0">
                          <a:solidFill>
                            <a:srgbClr val="000000"/>
                          </a:solidFill>
                          <a:latin typeface="標楷體"/>
                        </a:rPr>
                        <a:t>市場操作</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29">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重貼現率</a:t>
                      </a:r>
                      <a:r>
                        <a:rPr lang="zh-TW" altLang="en-US" sz="2000" b="0" i="0" u="none" strike="noStrike" dirty="0">
                          <a:solidFill>
                            <a:srgbClr val="000000"/>
                          </a:solidFill>
                          <a:latin typeface="標楷體"/>
                        </a:rPr>
                        <a:t>政策</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29">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存款</a:t>
                      </a:r>
                      <a:r>
                        <a:rPr lang="zh-TW" altLang="en-US" sz="2000" b="0" i="0" u="none" strike="noStrike" dirty="0">
                          <a:solidFill>
                            <a:srgbClr val="000000"/>
                          </a:solidFill>
                          <a:latin typeface="標楷體"/>
                        </a:rPr>
                        <a:t>準備率政策</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29">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外匯</a:t>
                      </a:r>
                      <a:r>
                        <a:rPr lang="zh-TW" altLang="en-US" sz="2000" b="0" i="0" u="none" strike="noStrike" dirty="0">
                          <a:solidFill>
                            <a:srgbClr val="000000"/>
                          </a:solidFill>
                          <a:latin typeface="標楷體"/>
                        </a:rPr>
                        <a:t>政策</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29">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選擇性</a:t>
                      </a:r>
                      <a:r>
                        <a:rPr lang="zh-TW" altLang="en-US" sz="2000" b="0" i="0" u="none" strike="noStrike" dirty="0">
                          <a:solidFill>
                            <a:srgbClr val="000000"/>
                          </a:solidFill>
                          <a:latin typeface="標楷體"/>
                        </a:rPr>
                        <a:t>信用管制</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29">
                <a:tc rowSpan="4">
                  <a:txBody>
                    <a:bodyPr/>
                    <a:lstStyle/>
                    <a:p>
                      <a:pPr algn="l" fontAlgn="ctr"/>
                      <a:r>
                        <a:rPr lang="zh-TW" altLang="en-US" sz="2000" b="0" i="0" u="none" strike="noStrike">
                          <a:solidFill>
                            <a:srgbClr val="000000"/>
                          </a:solidFill>
                          <a:latin typeface="標楷體"/>
                        </a:rPr>
                        <a:t>美國聯準會貨幣政策方向</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000" b="0" i="0" u="none" strike="noStrike" dirty="0" smtClean="0">
                          <a:solidFill>
                            <a:srgbClr val="000000"/>
                          </a:solidFill>
                          <a:latin typeface="標楷體"/>
                        </a:rPr>
                        <a:t> 聯邦</a:t>
                      </a:r>
                      <a:r>
                        <a:rPr lang="zh-TW" altLang="en-US" sz="2000" b="0" i="0" u="none" strike="noStrike" dirty="0">
                          <a:solidFill>
                            <a:srgbClr val="000000"/>
                          </a:solidFill>
                          <a:latin typeface="標楷體"/>
                        </a:rPr>
                        <a:t>基金利率</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29">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量化</a:t>
                      </a:r>
                      <a:r>
                        <a:rPr lang="zh-TW" altLang="en-US" sz="2000" b="0" i="0" u="none" strike="noStrike" dirty="0">
                          <a:solidFill>
                            <a:srgbClr val="000000"/>
                          </a:solidFill>
                          <a:latin typeface="標楷體"/>
                        </a:rPr>
                        <a:t>寬鬆政策</a:t>
                      </a:r>
                      <a:r>
                        <a:rPr lang="en-US" altLang="zh-TW" sz="2000" b="0" i="0" u="none" strike="noStrike" dirty="0">
                          <a:solidFill>
                            <a:srgbClr val="000000"/>
                          </a:solidFill>
                          <a:latin typeface="標楷體"/>
                        </a:rPr>
                        <a:t>(QE) </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14">
                <a:tc vMerge="1">
                  <a:txBody>
                    <a:bodyPr/>
                    <a:lstStyle/>
                    <a:p>
                      <a:endParaRPr lang="zh-TW" altLang="en-US"/>
                    </a:p>
                  </a:txBody>
                  <a:tcPr/>
                </a:tc>
                <a:tc>
                  <a:txBody>
                    <a:bodyPr/>
                    <a:lstStyle/>
                    <a:p>
                      <a:pPr marL="87313" indent="-87313" algn="just"/>
                      <a:r>
                        <a:rPr lang="zh-TW" altLang="en-US" sz="2000" b="0" i="0" u="none" strike="noStrike" dirty="0" smtClean="0">
                          <a:solidFill>
                            <a:srgbClr val="000000"/>
                          </a:solidFill>
                          <a:latin typeface="標楷體"/>
                        </a:rPr>
                        <a:t> 扭轉</a:t>
                      </a:r>
                      <a:r>
                        <a:rPr lang="zh-TW" altLang="en-US" sz="2000" b="0" i="0" u="none" strike="noStrike" dirty="0">
                          <a:solidFill>
                            <a:srgbClr val="000000"/>
                          </a:solidFill>
                          <a:latin typeface="標楷體"/>
                        </a:rPr>
                        <a:t>操作</a:t>
                      </a:r>
                      <a:r>
                        <a:rPr lang="en-US" altLang="zh-TW" sz="2000" b="0" i="0" u="none" strike="noStrike" dirty="0">
                          <a:solidFill>
                            <a:srgbClr val="000000"/>
                          </a:solidFill>
                          <a:latin typeface="標楷體"/>
                        </a:rPr>
                        <a:t>(</a:t>
                      </a:r>
                      <a:r>
                        <a:rPr lang="en-US" sz="2000" b="0" i="0" u="none" strike="noStrike" dirty="0">
                          <a:solidFill>
                            <a:srgbClr val="000000"/>
                          </a:solidFill>
                          <a:latin typeface="標楷體"/>
                        </a:rPr>
                        <a:t>OT</a:t>
                      </a:r>
                      <a:r>
                        <a:rPr lang="en-US" sz="2000" b="0" i="0" u="none" strike="noStrike" dirty="0" smtClean="0">
                          <a:solidFill>
                            <a:srgbClr val="000000"/>
                          </a:solidFill>
                          <a:latin typeface="標楷體"/>
                        </a:rPr>
                        <a:t>)</a:t>
                      </a:r>
                      <a:r>
                        <a:rPr lang="zh-TW" altLang="en-US" sz="2000" b="0" i="0" u="none" strike="noStrike" dirty="0" smtClean="0">
                          <a:solidFill>
                            <a:srgbClr val="000000"/>
                          </a:solidFill>
                          <a:latin typeface="標楷體"/>
                        </a:rPr>
                        <a:t>：</a:t>
                      </a:r>
                      <a:r>
                        <a:rPr lang="zh-TW" altLang="en-US" sz="2000" b="0" i="0" u="none" strike="noStrike" kern="1200" baseline="0" dirty="0" smtClean="0">
                          <a:solidFill>
                            <a:schemeClr val="tx1"/>
                          </a:solidFill>
                          <a:latin typeface="+mn-lt"/>
                          <a:ea typeface="+mn-ea"/>
                          <a:cs typeface="+mn-cs"/>
                        </a:rPr>
                        <a:t>係透過賣出短期資產、購買長期公債以壓低長期利率水準</a:t>
                      </a:r>
                      <a:endParaRPr lang="en-US" sz="2000" b="0" i="0" u="none" strike="noStrike" dirty="0">
                        <a:solidFill>
                          <a:srgbClr val="000000"/>
                        </a:solidFill>
                        <a:latin typeface="標楷體"/>
                      </a:endParaRP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29">
                <a:tc vMerge="1">
                  <a:txBody>
                    <a:bodyPr/>
                    <a:lstStyle/>
                    <a:p>
                      <a:endParaRPr lang="zh-TW" altLang="en-US"/>
                    </a:p>
                  </a:txBody>
                  <a:tcPr/>
                </a:tc>
                <a:tc>
                  <a:txBody>
                    <a:bodyPr/>
                    <a:lstStyle/>
                    <a:p>
                      <a:pPr algn="l" fontAlgn="ctr"/>
                      <a:r>
                        <a:rPr lang="zh-TW" altLang="en-US" sz="2000" b="0" i="0" u="none" strike="noStrike" dirty="0" smtClean="0">
                          <a:solidFill>
                            <a:srgbClr val="000000"/>
                          </a:solidFill>
                          <a:latin typeface="標楷體"/>
                        </a:rPr>
                        <a:t> 低</a:t>
                      </a:r>
                      <a:r>
                        <a:rPr lang="zh-TW" altLang="en-US" sz="2000" b="0" i="0" u="none" strike="noStrike" dirty="0">
                          <a:solidFill>
                            <a:srgbClr val="000000"/>
                          </a:solidFill>
                          <a:latin typeface="標楷體"/>
                        </a:rPr>
                        <a:t>利率水準至何時結束</a:t>
                      </a:r>
                    </a:p>
                  </a:txBody>
                  <a:tcPr marL="8329" marR="8329" marT="8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0862"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9BF5BEC9-88EC-42AA-B7AF-EF3C9625A904}" type="slidenum">
              <a:rPr kumimoji="0" lang="en-US" altLang="zh-TW" sz="1400">
                <a:solidFill>
                  <a:srgbClr val="996633"/>
                </a:solidFill>
              </a:rPr>
              <a:pPr algn="r"/>
              <a:t>115</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590550" y="531813"/>
            <a:ext cx="8229600" cy="708025"/>
          </a:xfrm>
        </p:spPr>
        <p:txBody>
          <a:bodyPr>
            <a:noAutofit/>
          </a:bodyPr>
          <a:lstStyle/>
          <a:p>
            <a:pPr>
              <a:defRPr/>
            </a:pPr>
            <a:r>
              <a:rPr lang="zh-TW" altLang="en-US" kern="1200" dirty="0" smtClean="0">
                <a:solidFill>
                  <a:srgbClr val="000099"/>
                </a:solidFill>
                <a:latin typeface="Garamond" pitchFamily="18" charset="0"/>
                <a:cs typeface="+mn-cs"/>
              </a:rPr>
              <a:t>本中心債券資訊提供</a:t>
            </a:r>
            <a:endParaRPr lang="zh-TW" altLang="en-US" kern="1200" dirty="0">
              <a:solidFill>
                <a:srgbClr val="000099"/>
              </a:solidFill>
              <a:latin typeface="Garamond" pitchFamily="18" charset="0"/>
              <a:cs typeface="+mn-cs"/>
            </a:endParaRPr>
          </a:p>
        </p:txBody>
      </p:sp>
      <p:sp>
        <p:nvSpPr>
          <p:cNvPr id="121859" name="內容版面配置區 6"/>
          <p:cNvSpPr>
            <a:spLocks noGrp="1"/>
          </p:cNvSpPr>
          <p:nvPr>
            <p:ph idx="1"/>
          </p:nvPr>
        </p:nvSpPr>
        <p:spPr>
          <a:xfrm>
            <a:off x="539750" y="1628775"/>
            <a:ext cx="7993063" cy="4392613"/>
          </a:xfrm>
        </p:spPr>
        <p:txBody>
          <a:bodyPr/>
          <a:lstStyle/>
          <a:p>
            <a:pPr marL="539750" lvl="1" indent="-419100" eaLnBrk="1" hangingPunct="1">
              <a:lnSpc>
                <a:spcPct val="90000"/>
              </a:lnSpc>
              <a:buClr>
                <a:schemeClr val="tx1"/>
              </a:buClr>
              <a:buFont typeface="Wingdings" pitchFamily="2" charset="2"/>
              <a:buChar char="Ø"/>
            </a:pPr>
            <a:r>
              <a:rPr lang="zh-TW" altLang="en-US" sz="2400" smtClean="0"/>
              <a:t>本中心網站（</a:t>
            </a:r>
            <a:r>
              <a:rPr lang="en-US" altLang="zh-TW" sz="2400" smtClean="0"/>
              <a:t>http://www.otc.org.tw</a:t>
            </a:r>
            <a:r>
              <a:rPr lang="zh-TW" altLang="en-US" sz="2400" smtClean="0"/>
              <a:t>）提供完整之債券資料，歡迎投資人上網瀏覽，其內容包括各類債券詳細之發行資料、證券商對中央登錄公債、公司債或金融債券之即時買賣報價行情、各種債券交易統計報表等。</a:t>
            </a:r>
            <a:endParaRPr lang="en-US" altLang="zh-TW" sz="2400" smtClean="0"/>
          </a:p>
          <a:p>
            <a:pPr marL="539750" lvl="1" indent="-419100" eaLnBrk="1" hangingPunct="1">
              <a:lnSpc>
                <a:spcPct val="90000"/>
              </a:lnSpc>
              <a:spcBef>
                <a:spcPts val="1200"/>
              </a:spcBef>
              <a:buClr>
                <a:schemeClr val="tx1"/>
              </a:buClr>
              <a:buFont typeface="Wingdings" pitchFamily="2" charset="2"/>
              <a:buChar char="Ø"/>
            </a:pPr>
            <a:r>
              <a:rPr lang="zh-TW" altLang="en-US" sz="2400" smtClean="0"/>
              <a:t>本中心定期出版「證券櫃檯月刊」及提供各種資料之閱覽室供投資人使用，對投資人買賣債券極有助益。如果投資人不便至本中心參閱資料，也可以就近在證券商營業處所蒐集資料或是洽詢資訊廠商。</a:t>
            </a:r>
            <a:endParaRPr lang="zh-TW" altLang="en-US" sz="2400" smtClean="0">
              <a:latin typeface="標楷體" pitchFamily="65" charset="-120"/>
            </a:endParaRPr>
          </a:p>
        </p:txBody>
      </p:sp>
      <p:sp>
        <p:nvSpPr>
          <p:cNvPr id="121860" name="AutoShape 4"/>
          <p:cNvSpPr>
            <a:spLocks noChangeArrowheads="1"/>
          </p:cNvSpPr>
          <p:nvPr/>
        </p:nvSpPr>
        <p:spPr bwMode="auto">
          <a:xfrm>
            <a:off x="561975" y="131286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pic>
        <p:nvPicPr>
          <p:cNvPr id="121861" name="圖片 4" descr="證券櫃檯月刊"/>
          <p:cNvPicPr>
            <a:picLocks noChangeAspect="1"/>
          </p:cNvPicPr>
          <p:nvPr/>
        </p:nvPicPr>
        <p:blipFill>
          <a:blip r:embed="rId2" cstate="print"/>
          <a:srcRect/>
          <a:stretch>
            <a:fillRect/>
          </a:stretch>
        </p:blipFill>
        <p:spPr bwMode="auto">
          <a:xfrm rot="1475464">
            <a:off x="6904038" y="4843463"/>
            <a:ext cx="1325562" cy="1820862"/>
          </a:xfrm>
          <a:prstGeom prst="rect">
            <a:avLst/>
          </a:prstGeom>
          <a:noFill/>
          <a:ln w="9525">
            <a:noFill/>
            <a:miter lim="800000"/>
            <a:headEnd/>
            <a:tailEnd/>
          </a:ln>
        </p:spPr>
      </p:pic>
      <p:sp>
        <p:nvSpPr>
          <p:cNvPr id="121862" name="投影片編號版面配置區 6"/>
          <p:cNvSpPr>
            <a:spLocks noGrp="1"/>
          </p:cNvSpPr>
          <p:nvPr>
            <p:ph type="sldNum" sz="quarter" idx="12"/>
          </p:nvPr>
        </p:nvSpPr>
        <p:spPr>
          <a:noFill/>
        </p:spPr>
        <p:txBody>
          <a:bodyPr/>
          <a:lstStyle/>
          <a:p>
            <a:fld id="{0475B6ED-ADDC-4C9D-8780-F0871DCDA86D}" type="slidenum">
              <a:rPr lang="en-US" altLang="zh-TW" smtClean="0"/>
              <a:pPr/>
              <a:t>116</a:t>
            </a:fld>
            <a:endParaRPr lang="en-US" altLang="zh-TW"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內容版面配置區 6"/>
          <p:cNvSpPr>
            <a:spLocks noGrp="1"/>
          </p:cNvSpPr>
          <p:nvPr>
            <p:ph idx="1"/>
          </p:nvPr>
        </p:nvSpPr>
        <p:spPr>
          <a:xfrm>
            <a:off x="539750" y="1484313"/>
            <a:ext cx="7993063" cy="4537075"/>
          </a:xfrm>
        </p:spPr>
        <p:txBody>
          <a:bodyPr/>
          <a:lstStyle/>
          <a:p>
            <a:pPr>
              <a:buClr>
                <a:schemeClr val="tx1"/>
              </a:buClr>
              <a:buFont typeface="Wingdings" pitchFamily="2" charset="2"/>
              <a:buChar char="Ø"/>
            </a:pPr>
            <a:r>
              <a:rPr lang="zh-TW" altLang="en-US" sz="2800" b="1" smtClean="0">
                <a:solidFill>
                  <a:srgbClr val="000099"/>
                </a:solidFill>
              </a:rPr>
              <a:t>「債券市場資訊」</a:t>
            </a:r>
            <a:endParaRPr lang="en-US" altLang="zh-TW" sz="2800" b="1" smtClean="0">
              <a:solidFill>
                <a:srgbClr val="000099"/>
              </a:solidFill>
            </a:endParaRPr>
          </a:p>
          <a:p>
            <a:pPr lvl="1">
              <a:buClr>
                <a:schemeClr val="tx1"/>
              </a:buClr>
              <a:buFont typeface="Wingdings" pitchFamily="2" charset="2"/>
              <a:buChar char="ü"/>
            </a:pPr>
            <a:r>
              <a:rPr lang="zh-TW" altLang="en-US" sz="2400" smtClean="0">
                <a:latin typeface="標楷體" pitchFamily="65" charset="-120"/>
              </a:rPr>
              <a:t>網址：</a:t>
            </a:r>
            <a:r>
              <a:rPr lang="en-US" altLang="zh-TW" sz="2400" b="1" smtClean="0">
                <a:solidFill>
                  <a:srgbClr val="0070C0"/>
                </a:solidFill>
                <a:latin typeface="標楷體" pitchFamily="65" charset="-120"/>
              </a:rPr>
              <a:t>http://www.otc.org.tw/ch/bond/</a:t>
            </a:r>
          </a:p>
          <a:p>
            <a:pPr lvl="1">
              <a:buClr>
                <a:schemeClr val="tx1"/>
              </a:buClr>
              <a:buFont typeface="Wingdings" pitchFamily="2" charset="2"/>
              <a:buChar char="ü"/>
            </a:pPr>
            <a:r>
              <a:rPr lang="zh-TW" altLang="en-US" sz="2400" smtClean="0">
                <a:latin typeface="標楷體" pitchFamily="65" charset="-120"/>
              </a:rPr>
              <a:t>目的：提供債券市場使用者更完整及有效率之服務，使投資人或發行公司查詢債券相關訊息時更為便利</a:t>
            </a:r>
            <a:endParaRPr lang="en-US" altLang="zh-TW" sz="2400" smtClean="0">
              <a:latin typeface="標楷體" pitchFamily="65" charset="-120"/>
            </a:endParaRPr>
          </a:p>
          <a:p>
            <a:pPr lvl="1">
              <a:buClr>
                <a:schemeClr val="tx1"/>
              </a:buClr>
              <a:buFont typeface="Wingdings" pitchFamily="2" charset="2"/>
              <a:buChar char="ü"/>
            </a:pPr>
            <a:r>
              <a:rPr lang="zh-TW" altLang="en-US" sz="2400" smtClean="0">
                <a:latin typeface="標楷體" pitchFamily="65" charset="-120"/>
              </a:rPr>
              <a:t>推出時間：</a:t>
            </a:r>
            <a:r>
              <a:rPr lang="en-US" altLang="zh-TW" sz="2400" smtClean="0">
                <a:latin typeface="標楷體" pitchFamily="65" charset="-120"/>
              </a:rPr>
              <a:t>101</a:t>
            </a:r>
            <a:r>
              <a:rPr lang="zh-TW" altLang="en-US" sz="2400" smtClean="0">
                <a:latin typeface="標楷體" pitchFamily="65" charset="-120"/>
              </a:rPr>
              <a:t>年</a:t>
            </a:r>
            <a:r>
              <a:rPr lang="en-US" altLang="zh-TW" sz="2400" smtClean="0">
                <a:latin typeface="標楷體" pitchFamily="65" charset="-120"/>
              </a:rPr>
              <a:t>1</a:t>
            </a:r>
            <a:r>
              <a:rPr lang="zh-TW" altLang="en-US" sz="2400" smtClean="0">
                <a:latin typeface="標楷體" pitchFamily="65" charset="-120"/>
              </a:rPr>
              <a:t>月</a:t>
            </a:r>
            <a:r>
              <a:rPr lang="en-US" altLang="zh-TW" sz="2400" smtClean="0">
                <a:latin typeface="標楷體" pitchFamily="65" charset="-120"/>
              </a:rPr>
              <a:t>2</a:t>
            </a:r>
            <a:r>
              <a:rPr lang="zh-TW" altLang="en-US" sz="2400" smtClean="0">
                <a:latin typeface="標楷體" pitchFamily="65" charset="-120"/>
              </a:rPr>
              <a:t>日</a:t>
            </a:r>
            <a:endParaRPr lang="en-US" altLang="zh-TW" sz="2400" smtClean="0">
              <a:latin typeface="標楷體" pitchFamily="65" charset="-120"/>
            </a:endParaRPr>
          </a:p>
          <a:p>
            <a:pPr lvl="1">
              <a:buClr>
                <a:schemeClr val="tx1"/>
              </a:buClr>
              <a:buFont typeface="Wingdings" pitchFamily="2" charset="2"/>
              <a:buChar char="ü"/>
            </a:pPr>
            <a:r>
              <a:rPr lang="zh-TW" altLang="en-US" sz="2400" smtClean="0">
                <a:latin typeface="標楷體" pitchFamily="65" charset="-120"/>
              </a:rPr>
              <a:t>內容：分為七大區塊</a:t>
            </a:r>
            <a:r>
              <a:rPr lang="en-US" altLang="zh-TW" sz="2400" smtClean="0">
                <a:latin typeface="標楷體" pitchFamily="65" charset="-120"/>
              </a:rPr>
              <a:t>﹝</a:t>
            </a:r>
            <a:r>
              <a:rPr lang="zh-TW" altLang="en-US" sz="2400" smtClean="0">
                <a:latin typeface="標楷體" pitchFamily="65" charset="-120"/>
              </a:rPr>
              <a:t>發行資料</a:t>
            </a:r>
            <a:r>
              <a:rPr lang="en-US" altLang="zh-TW" sz="2400" smtClean="0">
                <a:latin typeface="標楷體" pitchFamily="65" charset="-120"/>
              </a:rPr>
              <a:t>﹞﹝</a:t>
            </a:r>
            <a:r>
              <a:rPr lang="zh-TW" altLang="en-US" sz="2400" smtClean="0">
                <a:latin typeface="標楷體" pitchFamily="65" charset="-120"/>
              </a:rPr>
              <a:t>交易資訊</a:t>
            </a:r>
            <a:r>
              <a:rPr lang="en-US" altLang="zh-TW" sz="2400" smtClean="0">
                <a:latin typeface="標楷體" pitchFamily="65" charset="-120"/>
              </a:rPr>
              <a:t>﹞﹝</a:t>
            </a:r>
            <a:r>
              <a:rPr lang="zh-TW" altLang="en-US" sz="2400" smtClean="0">
                <a:latin typeface="標楷體" pitchFamily="65" charset="-120"/>
              </a:rPr>
              <a:t>市場公告</a:t>
            </a:r>
            <a:r>
              <a:rPr lang="en-US" altLang="zh-TW" sz="2400" smtClean="0">
                <a:latin typeface="標楷體" pitchFamily="65" charset="-120"/>
              </a:rPr>
              <a:t>﹞﹝</a:t>
            </a:r>
            <a:r>
              <a:rPr lang="zh-TW" altLang="en-US" sz="2400" smtClean="0">
                <a:latin typeface="標楷體" pitchFamily="65" charset="-120"/>
              </a:rPr>
              <a:t>業務服務</a:t>
            </a:r>
            <a:r>
              <a:rPr lang="en-US" altLang="zh-TW" sz="2400" smtClean="0">
                <a:latin typeface="標楷體" pitchFamily="65" charset="-120"/>
              </a:rPr>
              <a:t>﹞﹝</a:t>
            </a:r>
            <a:r>
              <a:rPr lang="zh-TW" altLang="en-US" sz="2400" smtClean="0">
                <a:latin typeface="標楷體" pitchFamily="65" charset="-120"/>
              </a:rPr>
              <a:t>法規查詢</a:t>
            </a:r>
            <a:r>
              <a:rPr lang="en-US" altLang="zh-TW" sz="2400" smtClean="0">
                <a:latin typeface="標楷體" pitchFamily="65" charset="-120"/>
              </a:rPr>
              <a:t>﹞﹝</a:t>
            </a:r>
            <a:r>
              <a:rPr lang="zh-TW" altLang="en-US" sz="2400" smtClean="0">
                <a:latin typeface="標楷體" pitchFamily="65" charset="-120"/>
              </a:rPr>
              <a:t>認識債券</a:t>
            </a:r>
            <a:r>
              <a:rPr lang="en-US" altLang="zh-TW" sz="2400" smtClean="0">
                <a:latin typeface="標楷體" pitchFamily="65" charset="-120"/>
              </a:rPr>
              <a:t>﹞﹝</a:t>
            </a:r>
            <a:r>
              <a:rPr lang="zh-TW" altLang="en-US" sz="2400" smtClean="0">
                <a:latin typeface="標楷體" pitchFamily="65" charset="-120"/>
              </a:rPr>
              <a:t>友善連結</a:t>
            </a:r>
            <a:r>
              <a:rPr lang="en-US" altLang="zh-TW" sz="2400" smtClean="0">
                <a:latin typeface="標楷體" pitchFamily="65" charset="-120"/>
              </a:rPr>
              <a:t>﹞</a:t>
            </a:r>
            <a:endParaRPr lang="zh-TW" altLang="en-US" sz="2400" smtClean="0">
              <a:latin typeface="標楷體" pitchFamily="65" charset="-120"/>
            </a:endParaRPr>
          </a:p>
        </p:txBody>
      </p:sp>
      <p:sp>
        <p:nvSpPr>
          <p:cNvPr id="5" name="標題 5"/>
          <p:cNvSpPr>
            <a:spLocks noGrp="1"/>
          </p:cNvSpPr>
          <p:nvPr>
            <p:ph type="title"/>
          </p:nvPr>
        </p:nvSpPr>
        <p:spPr>
          <a:xfrm>
            <a:off x="590550" y="531813"/>
            <a:ext cx="8229600" cy="708025"/>
          </a:xfrm>
        </p:spPr>
        <p:txBody>
          <a:bodyPr>
            <a:noAutofit/>
          </a:bodyPr>
          <a:lstStyle/>
          <a:p>
            <a:pPr>
              <a:defRPr/>
            </a:pPr>
            <a:r>
              <a:rPr lang="zh-TW" altLang="en-US" kern="1200" dirty="0" smtClean="0">
                <a:solidFill>
                  <a:srgbClr val="000099"/>
                </a:solidFill>
                <a:latin typeface="Garamond" pitchFamily="18" charset="0"/>
                <a:cs typeface="+mn-cs"/>
              </a:rPr>
              <a:t>本中心現有網站之資訊提供</a:t>
            </a:r>
            <a:endParaRPr lang="zh-TW" altLang="en-US" kern="1200" dirty="0">
              <a:solidFill>
                <a:srgbClr val="000099"/>
              </a:solidFill>
              <a:latin typeface="Garamond" pitchFamily="18" charset="0"/>
              <a:cs typeface="+mn-cs"/>
            </a:endParaRPr>
          </a:p>
        </p:txBody>
      </p:sp>
      <p:sp>
        <p:nvSpPr>
          <p:cNvPr id="122884" name="AutoShape 4"/>
          <p:cNvSpPr>
            <a:spLocks noChangeArrowheads="1"/>
          </p:cNvSpPr>
          <p:nvPr/>
        </p:nvSpPr>
        <p:spPr bwMode="auto">
          <a:xfrm>
            <a:off x="561975" y="131286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22885" name="投影片編號版面配置區 5"/>
          <p:cNvSpPr>
            <a:spLocks noGrp="1"/>
          </p:cNvSpPr>
          <p:nvPr>
            <p:ph type="sldNum" sz="quarter" idx="12"/>
          </p:nvPr>
        </p:nvSpPr>
        <p:spPr>
          <a:noFill/>
        </p:spPr>
        <p:txBody>
          <a:bodyPr/>
          <a:lstStyle/>
          <a:p>
            <a:fld id="{5BDF6FE9-36DD-443D-89D1-A824D11B1E92}" type="slidenum">
              <a:rPr lang="en-US" altLang="zh-TW" smtClean="0"/>
              <a:pPr/>
              <a:t>117</a:t>
            </a:fld>
            <a:endParaRPr lang="en-US" altLang="zh-TW"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539750" y="1484313"/>
            <a:ext cx="7993063" cy="4897437"/>
          </a:xfrm>
        </p:spPr>
        <p:txBody>
          <a:bodyPr>
            <a:normAutofit fontScale="92500"/>
          </a:bodyPr>
          <a:lstStyle/>
          <a:p>
            <a:pPr>
              <a:buClr>
                <a:schemeClr val="tx1"/>
              </a:buClr>
              <a:buFont typeface="Wingdings" pitchFamily="2" charset="2"/>
              <a:buChar char="Ø"/>
              <a:defRPr/>
            </a:pPr>
            <a:r>
              <a:rPr lang="zh-TW" altLang="en-US" b="1" dirty="0" smtClean="0">
                <a:solidFill>
                  <a:srgbClr val="000099"/>
                </a:solidFill>
              </a:rPr>
              <a:t>「債券市場資訊」首頁資訊</a:t>
            </a:r>
            <a:endParaRPr lang="en-US" altLang="zh-TW" b="1" dirty="0" smtClean="0">
              <a:solidFill>
                <a:srgbClr val="000099"/>
              </a:solidFill>
            </a:endParaRPr>
          </a:p>
          <a:p>
            <a:pPr lvl="1">
              <a:buClr>
                <a:schemeClr val="tx1"/>
              </a:buClr>
              <a:buFont typeface="Wingdings" pitchFamily="2" charset="2"/>
              <a:buChar char="ü"/>
              <a:defRPr/>
            </a:pPr>
            <a:r>
              <a:rPr lang="zh-TW" altLang="en-US" dirty="0" smtClean="0">
                <a:latin typeface="標楷體" pitchFamily="65" charset="-120"/>
              </a:rPr>
              <a:t>行情揭示圖表</a:t>
            </a:r>
            <a:endParaRPr lang="en-US" altLang="zh-TW" dirty="0" smtClean="0">
              <a:latin typeface="標楷體" pitchFamily="65" charset="-120"/>
            </a:endParaRPr>
          </a:p>
          <a:p>
            <a:pPr lvl="2">
              <a:buClr>
                <a:schemeClr val="tx1"/>
              </a:buClr>
              <a:buFont typeface="Arial" pitchFamily="34" charset="0"/>
              <a:buChar char="•"/>
              <a:defRPr/>
            </a:pPr>
            <a:r>
              <a:rPr lang="zh-TW" altLang="en-US" sz="2400" dirty="0" smtClean="0">
                <a:latin typeface="標楷體" pitchFamily="65" charset="-120"/>
              </a:rPr>
              <a:t>台灣指標公債指數圖</a:t>
            </a:r>
            <a:endParaRPr lang="en-US" altLang="zh-TW" sz="2400" dirty="0" smtClean="0">
              <a:latin typeface="標楷體" pitchFamily="65" charset="-120"/>
            </a:endParaRPr>
          </a:p>
          <a:p>
            <a:pPr lvl="2">
              <a:buClr>
                <a:schemeClr val="tx1"/>
              </a:buClr>
              <a:buFont typeface="Arial" pitchFamily="34" charset="0"/>
              <a:buChar char="•"/>
              <a:defRPr/>
            </a:pPr>
            <a:r>
              <a:rPr lang="zh-TW" altLang="en-US" sz="2400" dirty="0" smtClean="0">
                <a:latin typeface="標楷體" pitchFamily="65" charset="-120"/>
              </a:rPr>
              <a:t>公債</a:t>
            </a:r>
            <a:r>
              <a:rPr lang="zh-TW" altLang="en-US" sz="2400" dirty="0">
                <a:latin typeface="標楷體" pitchFamily="65" charset="-120"/>
              </a:rPr>
              <a:t>殖利率曲線</a:t>
            </a:r>
            <a:r>
              <a:rPr lang="zh-TW" altLang="en-US" sz="2400" dirty="0" smtClean="0">
                <a:latin typeface="標楷體" pitchFamily="65" charset="-120"/>
              </a:rPr>
              <a:t>圖</a:t>
            </a:r>
            <a:endParaRPr lang="en-US" altLang="zh-TW" sz="2400" dirty="0" smtClean="0">
              <a:latin typeface="標楷體" pitchFamily="65" charset="-120"/>
            </a:endParaRPr>
          </a:p>
          <a:p>
            <a:pPr lvl="2">
              <a:buClr>
                <a:schemeClr val="tx1"/>
              </a:buClr>
              <a:buFont typeface="Arial" pitchFamily="34" charset="0"/>
              <a:buChar char="•"/>
              <a:defRPr/>
            </a:pPr>
            <a:r>
              <a:rPr lang="zh-TW" altLang="en-US" sz="2400" dirty="0" smtClean="0">
                <a:latin typeface="標楷體" pitchFamily="65" charset="-120"/>
              </a:rPr>
              <a:t>公司債含息參考殖利率曲線圖</a:t>
            </a:r>
            <a:endParaRPr lang="en-US" altLang="zh-TW" sz="2400" dirty="0" smtClean="0">
              <a:latin typeface="標楷體" pitchFamily="65" charset="-120"/>
            </a:endParaRPr>
          </a:p>
          <a:p>
            <a:pPr lvl="2">
              <a:buClr>
                <a:schemeClr val="tx1"/>
              </a:buClr>
              <a:buFont typeface="Arial" pitchFamily="34" charset="0"/>
              <a:buChar char="•"/>
              <a:defRPr/>
            </a:pPr>
            <a:r>
              <a:rPr lang="zh-TW" altLang="en-US" sz="2400" dirty="0" smtClean="0">
                <a:latin typeface="標楷體" pitchFamily="65" charset="-120"/>
              </a:rPr>
              <a:t>台灣公債指數最近一年走勢圖</a:t>
            </a:r>
            <a:endParaRPr lang="en-US" altLang="zh-TW" sz="2400" dirty="0" smtClean="0">
              <a:latin typeface="標楷體" pitchFamily="65" charset="-120"/>
            </a:endParaRPr>
          </a:p>
          <a:p>
            <a:pPr lvl="2">
              <a:buClr>
                <a:schemeClr val="tx1"/>
              </a:buClr>
              <a:buFont typeface="Arial" pitchFamily="34" charset="0"/>
              <a:buChar char="•"/>
              <a:defRPr/>
            </a:pPr>
            <a:r>
              <a:rPr lang="zh-TW" altLang="en-US" sz="2400" dirty="0" smtClean="0">
                <a:latin typeface="標楷體" pitchFamily="65" charset="-120"/>
              </a:rPr>
              <a:t>公債等殖買賣斷盤中報價行情表及盤中成交行情表</a:t>
            </a:r>
            <a:endParaRPr lang="en-US" altLang="zh-TW" sz="2400" dirty="0" smtClean="0">
              <a:latin typeface="標楷體" pitchFamily="65" charset="-120"/>
            </a:endParaRPr>
          </a:p>
          <a:p>
            <a:pPr lvl="2">
              <a:buClr>
                <a:schemeClr val="tx1"/>
              </a:buClr>
              <a:buFont typeface="Arial" pitchFamily="34" charset="0"/>
              <a:buChar char="•"/>
              <a:defRPr/>
            </a:pPr>
            <a:r>
              <a:rPr lang="zh-TW" altLang="en-US" sz="2400" dirty="0" smtClean="0">
                <a:latin typeface="標楷體" pitchFamily="65" charset="-120"/>
              </a:rPr>
              <a:t>公司債處所盤中報價行情表及處所議價最新即時成交行情</a:t>
            </a:r>
            <a:endParaRPr lang="en-US" altLang="zh-TW" sz="2400" dirty="0">
              <a:latin typeface="標楷體" pitchFamily="65" charset="-120"/>
            </a:endParaRPr>
          </a:p>
          <a:p>
            <a:pPr lvl="1">
              <a:buClr>
                <a:schemeClr val="tx1"/>
              </a:buClr>
              <a:buFont typeface="Wingdings" pitchFamily="2" charset="2"/>
              <a:buChar char="ü"/>
              <a:defRPr/>
            </a:pPr>
            <a:r>
              <a:rPr lang="zh-TW" altLang="en-US" dirty="0" smtClean="0">
                <a:latin typeface="標楷體" pitchFamily="65" charset="-120"/>
              </a:rPr>
              <a:t>最新公告：最近發行債券資訊及最新債券上櫃公告</a:t>
            </a:r>
            <a:endParaRPr lang="en-US" altLang="zh-TW" dirty="0">
              <a:latin typeface="標楷體" pitchFamily="65" charset="-120"/>
            </a:endParaRPr>
          </a:p>
          <a:p>
            <a:pPr lvl="1">
              <a:buClr>
                <a:schemeClr val="tx1"/>
              </a:buClr>
              <a:buFont typeface="Wingdings" pitchFamily="2" charset="2"/>
              <a:buChar char="ü"/>
              <a:defRPr/>
            </a:pPr>
            <a:r>
              <a:rPr lang="zh-TW" altLang="en-US" dirty="0" smtClean="0">
                <a:latin typeface="標楷體" pitchFamily="65" charset="-120"/>
              </a:rPr>
              <a:t>活動訊息：最新活動、宣導會、競賽或其他重要訊息</a:t>
            </a:r>
            <a:endParaRPr lang="zh-TW" altLang="en-US" dirty="0">
              <a:latin typeface="標楷體" pitchFamily="65" charset="-120"/>
            </a:endParaRPr>
          </a:p>
        </p:txBody>
      </p:sp>
      <p:sp>
        <p:nvSpPr>
          <p:cNvPr id="5" name="標題 5"/>
          <p:cNvSpPr>
            <a:spLocks noGrp="1"/>
          </p:cNvSpPr>
          <p:nvPr>
            <p:ph type="title"/>
          </p:nvPr>
        </p:nvSpPr>
        <p:spPr>
          <a:xfrm>
            <a:off x="590550" y="531813"/>
            <a:ext cx="8229600" cy="708025"/>
          </a:xfrm>
        </p:spPr>
        <p:txBody>
          <a:bodyPr>
            <a:noAutofit/>
          </a:bodyPr>
          <a:lstStyle/>
          <a:p>
            <a:pPr>
              <a:defRPr/>
            </a:pPr>
            <a:r>
              <a:rPr lang="zh-TW" altLang="en-US" kern="1200" dirty="0" smtClean="0">
                <a:solidFill>
                  <a:srgbClr val="000099"/>
                </a:solidFill>
                <a:latin typeface="Garamond" pitchFamily="18" charset="0"/>
                <a:cs typeface="+mn-cs"/>
              </a:rPr>
              <a:t>本中心現有網站之資訊提供</a:t>
            </a:r>
            <a:r>
              <a:rPr lang="en-US" altLang="zh-TW" dirty="0" smtClean="0">
                <a:solidFill>
                  <a:srgbClr val="000099"/>
                </a:solidFill>
              </a:rPr>
              <a:t>(</a:t>
            </a:r>
            <a:r>
              <a:rPr lang="zh-TW" altLang="en-US" dirty="0" smtClean="0">
                <a:solidFill>
                  <a:srgbClr val="000099"/>
                </a:solidFill>
              </a:rPr>
              <a:t>續</a:t>
            </a:r>
            <a:r>
              <a:rPr lang="en-US" altLang="zh-TW" dirty="0" smtClean="0">
                <a:solidFill>
                  <a:srgbClr val="000099"/>
                </a:solidFill>
              </a:rPr>
              <a:t>)</a:t>
            </a:r>
            <a:endParaRPr lang="zh-TW" altLang="en-US" kern="1200" dirty="0">
              <a:solidFill>
                <a:srgbClr val="000099"/>
              </a:solidFill>
              <a:latin typeface="Garamond" pitchFamily="18" charset="0"/>
              <a:cs typeface="+mn-cs"/>
            </a:endParaRPr>
          </a:p>
        </p:txBody>
      </p:sp>
      <p:sp>
        <p:nvSpPr>
          <p:cNvPr id="123908" name="AutoShape 4"/>
          <p:cNvSpPr>
            <a:spLocks noChangeArrowheads="1"/>
          </p:cNvSpPr>
          <p:nvPr/>
        </p:nvSpPr>
        <p:spPr bwMode="auto">
          <a:xfrm>
            <a:off x="561975" y="131286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23909" name="投影片編號版面配置區 5"/>
          <p:cNvSpPr>
            <a:spLocks noGrp="1"/>
          </p:cNvSpPr>
          <p:nvPr>
            <p:ph type="sldNum" sz="quarter" idx="12"/>
          </p:nvPr>
        </p:nvSpPr>
        <p:spPr>
          <a:noFill/>
        </p:spPr>
        <p:txBody>
          <a:bodyPr/>
          <a:lstStyle/>
          <a:p>
            <a:fld id="{B7844D62-1EC2-4A43-A5A2-FD7B58F2F0AF}" type="slidenum">
              <a:rPr lang="en-US" altLang="zh-TW" smtClean="0"/>
              <a:pPr/>
              <a:t>118</a:t>
            </a:fld>
            <a:endParaRPr lang="en-US" altLang="zh-TW"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49275"/>
            <a:ext cx="8229600" cy="976313"/>
          </a:xfrm>
        </p:spPr>
        <p:txBody>
          <a:bodyPr/>
          <a:lstStyle/>
          <a:p>
            <a:r>
              <a:rPr lang="zh-TW" altLang="en-US" smtClean="0">
                <a:solidFill>
                  <a:srgbClr val="000099"/>
                </a:solidFill>
              </a:rPr>
              <a:t>債券相關名詞</a:t>
            </a:r>
            <a:r>
              <a:rPr lang="en-US" altLang="zh-TW" smtClean="0">
                <a:solidFill>
                  <a:srgbClr val="000099"/>
                </a:solidFill>
              </a:rPr>
              <a:t>(</a:t>
            </a:r>
            <a:r>
              <a:rPr lang="zh-TW" altLang="en-US" smtClean="0">
                <a:solidFill>
                  <a:srgbClr val="000099"/>
                </a:solidFill>
              </a:rPr>
              <a:t>續</a:t>
            </a:r>
            <a:r>
              <a:rPr lang="en-US" altLang="zh-TW" smtClean="0">
                <a:solidFill>
                  <a:srgbClr val="000099"/>
                </a:solidFill>
              </a:rPr>
              <a:t>)</a:t>
            </a:r>
            <a:endParaRPr lang="zh-TW" altLang="en-US" smtClean="0">
              <a:solidFill>
                <a:srgbClr val="000099"/>
              </a:solidFill>
            </a:endParaRPr>
          </a:p>
        </p:txBody>
      </p:sp>
      <p:sp>
        <p:nvSpPr>
          <p:cNvPr id="14339" name="Rectangle 3"/>
          <p:cNvSpPr>
            <a:spLocks noChangeArrowheads="1"/>
          </p:cNvSpPr>
          <p:nvPr/>
        </p:nvSpPr>
        <p:spPr bwMode="auto">
          <a:xfrm>
            <a:off x="592138" y="1165225"/>
            <a:ext cx="7969250" cy="5032375"/>
          </a:xfrm>
          <a:prstGeom prst="rect">
            <a:avLst/>
          </a:prstGeom>
          <a:noFill/>
          <a:ln w="12700">
            <a:noFill/>
            <a:miter lim="800000"/>
            <a:headEnd/>
            <a:tailEnd/>
          </a:ln>
        </p:spPr>
        <p:txBody>
          <a:bodyPr/>
          <a:lstStyle/>
          <a:p>
            <a:endParaRPr lang="zh-TW" altLang="en-US"/>
          </a:p>
        </p:txBody>
      </p:sp>
      <p:sp>
        <p:nvSpPr>
          <p:cNvPr id="14340" name="Rectangle 4"/>
          <p:cNvSpPr>
            <a:spLocks noChangeArrowheads="1"/>
          </p:cNvSpPr>
          <p:nvPr/>
        </p:nvSpPr>
        <p:spPr bwMode="auto">
          <a:xfrm>
            <a:off x="593725" y="1163638"/>
            <a:ext cx="7966075" cy="565150"/>
          </a:xfrm>
          <a:prstGeom prst="rect">
            <a:avLst/>
          </a:prstGeom>
          <a:noFill/>
          <a:ln w="12700">
            <a:noFill/>
            <a:miter lim="800000"/>
            <a:headEnd/>
            <a:tailEnd/>
          </a:ln>
        </p:spPr>
        <p:txBody>
          <a:bodyPr anchor="ctr"/>
          <a:lstStyle/>
          <a:p>
            <a:pPr marL="361950" indent="-361950" algn="ctr"/>
            <a:endParaRPr lang="zh-TW" altLang="en-US" sz="3600" b="1">
              <a:ea typeface="標楷體" pitchFamily="65" charset="-120"/>
            </a:endParaRPr>
          </a:p>
        </p:txBody>
      </p:sp>
      <p:sp>
        <p:nvSpPr>
          <p:cNvPr id="14341" name="Rectangle 5"/>
          <p:cNvSpPr>
            <a:spLocks noChangeArrowheads="1"/>
          </p:cNvSpPr>
          <p:nvPr/>
        </p:nvSpPr>
        <p:spPr bwMode="auto">
          <a:xfrm>
            <a:off x="576263" y="6146800"/>
            <a:ext cx="7989887" cy="42863"/>
          </a:xfrm>
          <a:prstGeom prst="rect">
            <a:avLst/>
          </a:prstGeom>
          <a:solidFill>
            <a:schemeClr val="hlink"/>
          </a:solidFill>
          <a:ln w="12700">
            <a:noFill/>
            <a:miter lim="800000"/>
            <a:headEnd/>
            <a:tailEnd/>
          </a:ln>
        </p:spPr>
        <p:txBody>
          <a:bodyPr anchor="ctr"/>
          <a:lstStyle/>
          <a:p>
            <a:pPr marL="361950" indent="-361950" algn="ctr"/>
            <a:r>
              <a:rPr lang="en-US" altLang="zh-TW" sz="1200" b="1">
                <a:solidFill>
                  <a:schemeClr val="bg1"/>
                </a:solidFill>
                <a:ea typeface="華康中黑體" pitchFamily="49" charset="-120"/>
              </a:rPr>
              <a:t>               </a:t>
            </a:r>
          </a:p>
        </p:txBody>
      </p:sp>
      <p:sp>
        <p:nvSpPr>
          <p:cNvPr id="542726" name="AutoShape 6"/>
          <p:cNvSpPr>
            <a:spLocks noChangeArrowheads="1"/>
          </p:cNvSpPr>
          <p:nvPr/>
        </p:nvSpPr>
        <p:spPr bwMode="auto">
          <a:xfrm>
            <a:off x="3048000" y="1828800"/>
            <a:ext cx="3789363" cy="676275"/>
          </a:xfrm>
          <a:prstGeom prst="roundRect">
            <a:avLst>
              <a:gd name="adj" fmla="val 16667"/>
            </a:avLst>
          </a:prstGeom>
          <a:noFill/>
          <a:ln w="9525">
            <a:noFill/>
            <a:round/>
            <a:headEnd/>
            <a:tailEnd/>
          </a:ln>
        </p:spPr>
        <p:txBody>
          <a:bodyPr lIns="0" tIns="0" rIns="0" bIns="0">
            <a:spAutoFit/>
          </a:bodyPr>
          <a:lstStyle/>
          <a:p>
            <a:pPr marL="457200" indent="-457200" defTabSz="950913" eaLnBrk="0" hangingPunct="0">
              <a:spcBef>
                <a:spcPct val="50000"/>
              </a:spcBef>
              <a:buClr>
                <a:schemeClr val="accent2"/>
              </a:buClr>
              <a:buFont typeface="Symbol" pitchFamily="18" charset="2"/>
              <a:buNone/>
              <a:defRPr/>
            </a:pPr>
            <a:r>
              <a:rPr kumimoji="0" lang="en-US" altLang="zh-TW" sz="4000" b="1" i="1" dirty="0">
                <a:solidFill>
                  <a:srgbClr val="0000CC"/>
                </a:solidFill>
                <a:latin typeface="+mn-ea"/>
                <a:ea typeface="+mn-ea"/>
                <a:cs typeface="arial,helvetica"/>
              </a:rPr>
              <a:t> </a:t>
            </a:r>
            <a:r>
              <a:rPr kumimoji="0" lang="zh-TW" altLang="en-US" sz="3200" b="1" i="1" dirty="0">
                <a:latin typeface="+mn-ea"/>
                <a:ea typeface="+mn-ea"/>
              </a:rPr>
              <a:t>可分割附息債券</a:t>
            </a:r>
          </a:p>
        </p:txBody>
      </p:sp>
      <p:sp>
        <p:nvSpPr>
          <p:cNvPr id="542727" name="AutoShape 7"/>
          <p:cNvSpPr>
            <a:spLocks noChangeArrowheads="1"/>
          </p:cNvSpPr>
          <p:nvPr/>
        </p:nvSpPr>
        <p:spPr bwMode="auto">
          <a:xfrm>
            <a:off x="5311775" y="3860800"/>
            <a:ext cx="3581400" cy="1338263"/>
          </a:xfrm>
          <a:prstGeom prst="roundRect">
            <a:avLst>
              <a:gd name="adj" fmla="val 16667"/>
            </a:avLst>
          </a:prstGeom>
          <a:noFill/>
          <a:ln w="9525">
            <a:noFill/>
            <a:round/>
            <a:headEnd/>
            <a:tailEnd/>
          </a:ln>
        </p:spPr>
        <p:txBody>
          <a:bodyPr lIns="0" tIns="0" rIns="0" bIns="0">
            <a:spAutoFit/>
          </a:bodyPr>
          <a:lstStyle/>
          <a:p>
            <a:pPr marL="457200" indent="-457200" defTabSz="950913" eaLnBrk="0" hangingPunct="0">
              <a:spcBef>
                <a:spcPct val="50000"/>
              </a:spcBef>
              <a:buClr>
                <a:schemeClr val="accent2"/>
              </a:buClr>
              <a:buFont typeface="Symbol" pitchFamily="18" charset="2"/>
              <a:buNone/>
              <a:defRPr/>
            </a:pPr>
            <a:r>
              <a:rPr kumimoji="0" lang="en-US" altLang="zh-TW" sz="4000" b="1" i="1" dirty="0">
                <a:solidFill>
                  <a:schemeClr val="bg1"/>
                </a:solidFill>
                <a:latin typeface="+mn-ea"/>
                <a:ea typeface="+mn-ea"/>
                <a:cs typeface="arial,helvetica"/>
              </a:rPr>
              <a:t> </a:t>
            </a:r>
            <a:r>
              <a:rPr kumimoji="0" lang="zh-TW" altLang="en-US" sz="2600" b="1" i="1" dirty="0">
                <a:solidFill>
                  <a:srgbClr val="000099"/>
                </a:solidFill>
                <a:latin typeface="+mn-ea"/>
                <a:ea typeface="+mn-ea"/>
              </a:rPr>
              <a:t>分割本金債券</a:t>
            </a:r>
          </a:p>
          <a:p>
            <a:pPr marL="457200" indent="-457200" defTabSz="950913" eaLnBrk="0" hangingPunct="0">
              <a:spcBef>
                <a:spcPct val="50000"/>
              </a:spcBef>
              <a:buClr>
                <a:schemeClr val="accent2"/>
              </a:buClr>
              <a:buFont typeface="Symbol" pitchFamily="18" charset="2"/>
              <a:buNone/>
              <a:defRPr/>
            </a:pPr>
            <a:r>
              <a:rPr kumimoji="0" lang="en-US" altLang="zh-TW" sz="2600" b="1" i="1" dirty="0">
                <a:ea typeface="+mn-ea"/>
                <a:cs typeface="Arial" pitchFamily="34" charset="0"/>
              </a:rPr>
              <a:t>(</a:t>
            </a:r>
            <a:r>
              <a:rPr kumimoji="0" lang="en-US" altLang="zh-TW" sz="2600" b="1" i="1" dirty="0" err="1">
                <a:ea typeface="+mn-ea"/>
                <a:cs typeface="Arial" pitchFamily="34" charset="0"/>
              </a:rPr>
              <a:t>PO,Principal</a:t>
            </a:r>
            <a:r>
              <a:rPr kumimoji="0" lang="en-US" altLang="zh-TW" sz="2600" b="1" i="1" dirty="0">
                <a:ea typeface="+mn-ea"/>
                <a:cs typeface="Arial" pitchFamily="34" charset="0"/>
              </a:rPr>
              <a:t> Only)</a:t>
            </a:r>
          </a:p>
        </p:txBody>
      </p:sp>
      <p:sp>
        <p:nvSpPr>
          <p:cNvPr id="542728" name="AutoShape 8"/>
          <p:cNvSpPr>
            <a:spLocks noChangeArrowheads="1"/>
          </p:cNvSpPr>
          <p:nvPr/>
        </p:nvSpPr>
        <p:spPr bwMode="auto">
          <a:xfrm>
            <a:off x="609600" y="4114800"/>
            <a:ext cx="3332163" cy="1100138"/>
          </a:xfrm>
          <a:prstGeom prst="roundRect">
            <a:avLst>
              <a:gd name="adj" fmla="val 16667"/>
            </a:avLst>
          </a:prstGeom>
          <a:noFill/>
          <a:ln w="9525">
            <a:noFill/>
            <a:round/>
            <a:headEnd/>
            <a:tailEnd/>
          </a:ln>
        </p:spPr>
        <p:txBody>
          <a:bodyPr lIns="0" tIns="0" rIns="0" bIns="0">
            <a:spAutoFit/>
          </a:bodyPr>
          <a:lstStyle/>
          <a:p>
            <a:pPr marL="457200" indent="-457200" defTabSz="950913" eaLnBrk="0" hangingPunct="0">
              <a:spcBef>
                <a:spcPct val="50000"/>
              </a:spcBef>
              <a:buClr>
                <a:schemeClr val="accent2"/>
              </a:buClr>
              <a:buFont typeface="Symbol" pitchFamily="18" charset="2"/>
              <a:buNone/>
              <a:defRPr/>
            </a:pPr>
            <a:r>
              <a:rPr kumimoji="0" lang="zh-TW" altLang="en-US" sz="2600" b="1" i="1" dirty="0">
                <a:solidFill>
                  <a:srgbClr val="000099"/>
                </a:solidFill>
                <a:latin typeface="+mn-ea"/>
                <a:ea typeface="+mn-ea"/>
              </a:rPr>
              <a:t>分割利息債券</a:t>
            </a:r>
          </a:p>
          <a:p>
            <a:pPr marL="457200" indent="-457200" defTabSz="950913" eaLnBrk="0" hangingPunct="0">
              <a:spcBef>
                <a:spcPct val="50000"/>
              </a:spcBef>
              <a:buClr>
                <a:schemeClr val="accent2"/>
              </a:buClr>
              <a:buFont typeface="Symbol" pitchFamily="18" charset="2"/>
              <a:buNone/>
              <a:defRPr/>
            </a:pPr>
            <a:r>
              <a:rPr kumimoji="0" lang="en-US" altLang="zh-TW" sz="2600" b="1" i="1" dirty="0">
                <a:ea typeface="+mn-ea"/>
                <a:cs typeface="Arial" pitchFamily="34" charset="0"/>
              </a:rPr>
              <a:t>(</a:t>
            </a:r>
            <a:r>
              <a:rPr kumimoji="0" lang="en-US" altLang="zh-TW" sz="2600" b="1" i="1" dirty="0" err="1">
                <a:ea typeface="+mn-ea"/>
                <a:cs typeface="Arial" pitchFamily="34" charset="0"/>
              </a:rPr>
              <a:t>IO,Interest</a:t>
            </a:r>
            <a:r>
              <a:rPr kumimoji="0" lang="en-US" altLang="zh-TW" sz="2600" b="1" i="1" dirty="0">
                <a:ea typeface="+mn-ea"/>
                <a:cs typeface="Arial" pitchFamily="34" charset="0"/>
              </a:rPr>
              <a:t> Only)</a:t>
            </a:r>
          </a:p>
        </p:txBody>
      </p:sp>
      <p:sp>
        <p:nvSpPr>
          <p:cNvPr id="542729" name="AutoShape 9"/>
          <p:cNvSpPr>
            <a:spLocks noChangeArrowheads="1"/>
          </p:cNvSpPr>
          <p:nvPr/>
        </p:nvSpPr>
        <p:spPr bwMode="auto">
          <a:xfrm>
            <a:off x="2627313" y="2514600"/>
            <a:ext cx="3971925" cy="968375"/>
          </a:xfrm>
          <a:prstGeom prst="irregularSeal2">
            <a:avLst/>
          </a:prstGeom>
          <a:solidFill>
            <a:srgbClr val="FFFFCC"/>
          </a:solidFill>
          <a:ln w="9525">
            <a:noFill/>
            <a:miter lim="800000"/>
            <a:headEnd/>
            <a:tailEnd/>
          </a:ln>
        </p:spPr>
        <p:txBody>
          <a:bodyPr lIns="0" tIns="0" rIns="0" bIns="0">
            <a:spAutoFit/>
          </a:bodyPr>
          <a:lstStyle/>
          <a:p>
            <a:pPr marL="457200" indent="-457200" defTabSz="950913" eaLnBrk="0" hangingPunct="0">
              <a:spcBef>
                <a:spcPct val="50000"/>
              </a:spcBef>
              <a:buClr>
                <a:schemeClr val="accent2"/>
              </a:buClr>
              <a:buFont typeface="Symbol" pitchFamily="18" charset="2"/>
              <a:buNone/>
              <a:defRPr/>
            </a:pPr>
            <a:r>
              <a:rPr kumimoji="0" lang="en-US" altLang="zh-TW" sz="2800" b="1" i="1" dirty="0">
                <a:solidFill>
                  <a:schemeClr val="bg1"/>
                </a:solidFill>
                <a:latin typeface="+mn-ea"/>
                <a:ea typeface="+mn-ea"/>
                <a:cs typeface="arial,helvetica"/>
              </a:rPr>
              <a:t> </a:t>
            </a:r>
            <a:r>
              <a:rPr kumimoji="0" lang="zh-TW" altLang="en-US" sz="2800" b="1" i="1" dirty="0">
                <a:latin typeface="+mn-ea"/>
                <a:ea typeface="+mn-ea"/>
              </a:rPr>
              <a:t>利息分割</a:t>
            </a:r>
          </a:p>
        </p:txBody>
      </p:sp>
      <p:grpSp>
        <p:nvGrpSpPr>
          <p:cNvPr id="14346" name="Group 10"/>
          <p:cNvGrpSpPr>
            <a:grpSpLocks/>
          </p:cNvGrpSpPr>
          <p:nvPr/>
        </p:nvGrpSpPr>
        <p:grpSpPr bwMode="auto">
          <a:xfrm rot="5400000">
            <a:off x="4268788" y="2898775"/>
            <a:ext cx="636588" cy="1557337"/>
            <a:chOff x="3913" y="1235"/>
            <a:chExt cx="280" cy="859"/>
          </a:xfrm>
        </p:grpSpPr>
        <p:sp>
          <p:nvSpPr>
            <p:cNvPr id="14350" name="AutoShape 11"/>
            <p:cNvSpPr>
              <a:spLocks noChangeArrowheads="1"/>
            </p:cNvSpPr>
            <p:nvPr/>
          </p:nvSpPr>
          <p:spPr bwMode="auto">
            <a:xfrm rot="2700000">
              <a:off x="3914" y="1840"/>
              <a:ext cx="280" cy="228"/>
            </a:xfrm>
            <a:prstGeom prst="rightArrow">
              <a:avLst>
                <a:gd name="adj1" fmla="val 37648"/>
                <a:gd name="adj2" fmla="val 36535"/>
              </a:avLst>
            </a:prstGeom>
            <a:solidFill>
              <a:schemeClr val="hlink"/>
            </a:solidFill>
            <a:ln w="9525">
              <a:solidFill>
                <a:schemeClr val="hlink"/>
              </a:solidFill>
              <a:miter lim="800000"/>
              <a:headEnd/>
              <a:tailEnd/>
            </a:ln>
          </p:spPr>
          <p:txBody>
            <a:bodyPr lIns="0" tIns="0" rIns="0" bIns="0" anchor="ctr">
              <a:spAutoFit/>
            </a:bodyPr>
            <a:lstStyle/>
            <a:p>
              <a:endParaRPr lang="zh-TW" altLang="en-US"/>
            </a:p>
          </p:txBody>
        </p:sp>
        <p:sp>
          <p:nvSpPr>
            <p:cNvPr id="14351" name="AutoShape 12"/>
            <p:cNvSpPr>
              <a:spLocks noChangeArrowheads="1"/>
            </p:cNvSpPr>
            <p:nvPr/>
          </p:nvSpPr>
          <p:spPr bwMode="auto">
            <a:xfrm rot="-2400000">
              <a:off x="3913" y="1235"/>
              <a:ext cx="280" cy="228"/>
            </a:xfrm>
            <a:prstGeom prst="rightArrow">
              <a:avLst>
                <a:gd name="adj1" fmla="val 37648"/>
                <a:gd name="adj2" fmla="val 36535"/>
              </a:avLst>
            </a:prstGeom>
            <a:solidFill>
              <a:schemeClr val="hlink"/>
            </a:solidFill>
            <a:ln w="9525">
              <a:solidFill>
                <a:schemeClr val="hlink"/>
              </a:solidFill>
              <a:miter lim="800000"/>
              <a:headEnd/>
              <a:tailEnd/>
            </a:ln>
          </p:spPr>
          <p:txBody>
            <a:bodyPr lIns="0" tIns="0" rIns="0" bIns="0" anchor="ctr">
              <a:spAutoFit/>
            </a:bodyPr>
            <a:lstStyle/>
            <a:p>
              <a:endParaRPr lang="zh-TW" altLang="en-US"/>
            </a:p>
          </p:txBody>
        </p:sp>
      </p:grpSp>
      <p:sp>
        <p:nvSpPr>
          <p:cNvPr id="542733" name="AutoShape 13"/>
          <p:cNvSpPr>
            <a:spLocks noChangeArrowheads="1"/>
          </p:cNvSpPr>
          <p:nvPr/>
        </p:nvSpPr>
        <p:spPr bwMode="auto">
          <a:xfrm>
            <a:off x="3505200" y="4267200"/>
            <a:ext cx="1660525" cy="803275"/>
          </a:xfrm>
          <a:prstGeom prst="leftRightArrow">
            <a:avLst>
              <a:gd name="adj1" fmla="val 50000"/>
              <a:gd name="adj2" fmla="val 41344"/>
            </a:avLst>
          </a:prstGeom>
          <a:noFill/>
          <a:ln w="9525">
            <a:solidFill>
              <a:schemeClr val="hlink"/>
            </a:solidFill>
            <a:miter lim="800000"/>
            <a:headEnd/>
            <a:tailEnd/>
          </a:ln>
        </p:spPr>
        <p:txBody>
          <a:bodyPr wrap="none" lIns="0" tIns="0" rIns="0" bIns="0" anchor="ctr">
            <a:spAutoFit/>
          </a:bodyPr>
          <a:lstStyle/>
          <a:p>
            <a:pPr algn="ctr" defTabSz="950913" eaLnBrk="0" hangingPunct="0">
              <a:buClr>
                <a:schemeClr val="accent2"/>
              </a:buClr>
              <a:buFont typeface="Symbol" pitchFamily="18" charset="2"/>
              <a:buNone/>
              <a:defRPr/>
            </a:pPr>
            <a:r>
              <a:rPr kumimoji="0" lang="zh-TW" altLang="en-US" sz="2600" b="1" i="1" dirty="0">
                <a:latin typeface="+mn-ea"/>
                <a:ea typeface="+mn-ea"/>
                <a:cs typeface="華康中黑體"/>
              </a:rPr>
              <a:t>皆為零息</a:t>
            </a:r>
          </a:p>
        </p:txBody>
      </p:sp>
      <p:sp>
        <p:nvSpPr>
          <p:cNvPr id="14348"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4349" name="投影片編號版面配置區 14"/>
          <p:cNvSpPr>
            <a:spLocks noGrp="1"/>
          </p:cNvSpPr>
          <p:nvPr>
            <p:ph type="sldNum" sz="quarter" idx="12"/>
          </p:nvPr>
        </p:nvSpPr>
        <p:spPr>
          <a:noFill/>
        </p:spPr>
        <p:txBody>
          <a:bodyPr/>
          <a:lstStyle/>
          <a:p>
            <a:fld id="{8D919984-2E16-481E-AF12-B9190012473C}" type="slidenum">
              <a:rPr lang="en-US" altLang="zh-TW" smtClean="0"/>
              <a:pPr/>
              <a:t>11</a:t>
            </a:fld>
            <a:endParaRPr lang="en-US" altLang="zh-TW" smtClean="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3"/>
          <p:cNvPicPr>
            <a:picLocks noChangeAspect="1" noChangeArrowheads="1"/>
          </p:cNvPicPr>
          <p:nvPr/>
        </p:nvPicPr>
        <p:blipFill>
          <a:blip r:embed="rId3" cstate="print"/>
          <a:srcRect/>
          <a:stretch>
            <a:fillRect/>
          </a:stretch>
        </p:blipFill>
        <p:spPr bwMode="auto">
          <a:xfrm>
            <a:off x="284163" y="244475"/>
            <a:ext cx="8609012" cy="5992813"/>
          </a:xfrm>
          <a:prstGeom prst="rect">
            <a:avLst/>
          </a:prstGeom>
          <a:noFill/>
          <a:ln w="9525">
            <a:noFill/>
            <a:miter lim="800000"/>
            <a:headEnd/>
            <a:tailEnd/>
          </a:ln>
        </p:spPr>
      </p:pic>
      <p:sp>
        <p:nvSpPr>
          <p:cNvPr id="4" name="圓角矩形圖說文字 3"/>
          <p:cNvSpPr/>
          <p:nvPr/>
        </p:nvSpPr>
        <p:spPr>
          <a:xfrm>
            <a:off x="3348038" y="1125538"/>
            <a:ext cx="1239837" cy="790575"/>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FF0000"/>
                </a:solidFill>
              </a:rPr>
              <a:t>行情揭示圖表</a:t>
            </a:r>
          </a:p>
        </p:txBody>
      </p:sp>
      <p:sp>
        <p:nvSpPr>
          <p:cNvPr id="124932" name="投影片編號版面配置區 4"/>
          <p:cNvSpPr>
            <a:spLocks noGrp="1"/>
          </p:cNvSpPr>
          <p:nvPr>
            <p:ph type="sldNum" sz="quarter" idx="12"/>
          </p:nvPr>
        </p:nvSpPr>
        <p:spPr>
          <a:noFill/>
        </p:spPr>
        <p:txBody>
          <a:bodyPr/>
          <a:lstStyle/>
          <a:p>
            <a:fld id="{17E38441-1D5F-428E-AA99-9113C5444754}" type="slidenum">
              <a:rPr lang="en-US" altLang="zh-TW" smtClean="0"/>
              <a:pPr/>
              <a:t>119</a:t>
            </a:fld>
            <a:endParaRPr lang="en-US" altLang="zh-TW" smtClean="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263525" y="404813"/>
            <a:ext cx="8701088" cy="5832475"/>
          </a:xfrm>
          <a:prstGeom prst="rect">
            <a:avLst/>
          </a:prstGeom>
          <a:noFill/>
          <a:ln w="9525">
            <a:noFill/>
            <a:miter lim="800000"/>
            <a:headEnd/>
            <a:tailEnd/>
          </a:ln>
        </p:spPr>
      </p:pic>
      <p:sp>
        <p:nvSpPr>
          <p:cNvPr id="4" name="圓角矩形圖說文字 3"/>
          <p:cNvSpPr/>
          <p:nvPr/>
        </p:nvSpPr>
        <p:spPr>
          <a:xfrm>
            <a:off x="263525" y="620713"/>
            <a:ext cx="1716088" cy="936625"/>
          </a:xfrm>
          <a:prstGeom prst="wedgeRoundRectCallout">
            <a:avLst>
              <a:gd name="adj1" fmla="val 50193"/>
              <a:gd name="adj2" fmla="val 9661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FF0000"/>
                </a:solidFill>
              </a:rPr>
              <a:t>最近發行債券</a:t>
            </a:r>
            <a:endParaRPr lang="en-US" altLang="zh-TW" b="1" dirty="0">
              <a:solidFill>
                <a:srgbClr val="FF0000"/>
              </a:solidFill>
            </a:endParaRPr>
          </a:p>
          <a:p>
            <a:pPr algn="ctr">
              <a:defRPr/>
            </a:pPr>
            <a:r>
              <a:rPr lang="zh-TW" altLang="en-US" b="1" dirty="0">
                <a:solidFill>
                  <a:srgbClr val="FF0000"/>
                </a:solidFill>
              </a:rPr>
              <a:t>最新公告</a:t>
            </a:r>
            <a:endParaRPr lang="en-US" altLang="zh-TW" b="1" dirty="0">
              <a:solidFill>
                <a:srgbClr val="FF0000"/>
              </a:solidFill>
            </a:endParaRPr>
          </a:p>
          <a:p>
            <a:pPr algn="ctr">
              <a:defRPr/>
            </a:pPr>
            <a:r>
              <a:rPr lang="zh-TW" altLang="en-US" b="1" dirty="0">
                <a:solidFill>
                  <a:srgbClr val="FF0000"/>
                </a:solidFill>
              </a:rPr>
              <a:t>活動訊息</a:t>
            </a:r>
          </a:p>
        </p:txBody>
      </p:sp>
      <p:sp>
        <p:nvSpPr>
          <p:cNvPr id="125956" name="投影片編號版面配置區 4"/>
          <p:cNvSpPr>
            <a:spLocks noGrp="1"/>
          </p:cNvSpPr>
          <p:nvPr>
            <p:ph type="sldNum" sz="quarter" idx="12"/>
          </p:nvPr>
        </p:nvSpPr>
        <p:spPr>
          <a:noFill/>
        </p:spPr>
        <p:txBody>
          <a:bodyPr/>
          <a:lstStyle/>
          <a:p>
            <a:fld id="{CCD8B2EA-F621-4E23-BB0B-EBB96E609B99}" type="slidenum">
              <a:rPr lang="en-US" altLang="zh-TW" smtClean="0"/>
              <a:pPr/>
              <a:t>120</a:t>
            </a:fld>
            <a:endParaRPr lang="en-US" altLang="zh-TW"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內容版面配置區 2"/>
          <p:cNvSpPr>
            <a:spLocks noGrp="1"/>
          </p:cNvSpPr>
          <p:nvPr>
            <p:ph sz="quarter" idx="1"/>
          </p:nvPr>
        </p:nvSpPr>
        <p:spPr>
          <a:xfrm>
            <a:off x="827088" y="1484313"/>
            <a:ext cx="7788275" cy="4710112"/>
          </a:xfrm>
        </p:spPr>
        <p:txBody>
          <a:bodyPr/>
          <a:lstStyle/>
          <a:p>
            <a:pPr>
              <a:buClr>
                <a:schemeClr val="tx1"/>
              </a:buClr>
              <a:buFont typeface="Wingdings" pitchFamily="2" charset="2"/>
              <a:buChar char="Ø"/>
            </a:pPr>
            <a:r>
              <a:rPr lang="zh-TW" altLang="en-US" sz="2800" b="1" smtClean="0">
                <a:solidFill>
                  <a:srgbClr val="000099"/>
                </a:solidFill>
              </a:rPr>
              <a:t>七大區塊內容</a:t>
            </a:r>
            <a:endParaRPr lang="en-US" altLang="zh-TW" sz="2800" b="1" smtClean="0">
              <a:solidFill>
                <a:srgbClr val="000099"/>
              </a:solidFill>
            </a:endParaRPr>
          </a:p>
          <a:p>
            <a:pPr lvl="1">
              <a:buClr>
                <a:schemeClr val="tx1"/>
              </a:buClr>
              <a:buSzPct val="65000"/>
              <a:buFont typeface="Wingdings" pitchFamily="2" charset="2"/>
              <a:buChar char="ü"/>
            </a:pPr>
            <a:r>
              <a:rPr lang="zh-TW" altLang="en-US" sz="2400" smtClean="0">
                <a:latin typeface="標楷體" pitchFamily="65" charset="-120"/>
              </a:rPr>
              <a:t>發行資料：提供使用者債券發行相關資訊</a:t>
            </a:r>
            <a:endParaRPr lang="en-US" altLang="zh-TW" sz="2400" smtClean="0">
              <a:latin typeface="標楷體" pitchFamily="65" charset="-120"/>
            </a:endParaRPr>
          </a:p>
          <a:p>
            <a:pPr lvl="1">
              <a:buClr>
                <a:schemeClr val="tx1"/>
              </a:buClr>
              <a:buSzPct val="65000"/>
              <a:buFont typeface="Wingdings" pitchFamily="2" charset="2"/>
              <a:buChar char="ü"/>
            </a:pPr>
            <a:r>
              <a:rPr lang="zh-TW" altLang="en-US" sz="2400" smtClean="0">
                <a:latin typeface="標楷體" pitchFamily="65" charset="-120"/>
              </a:rPr>
              <a:t>交易資訊：提供使用者查詢成交行情及債券相關統計報表</a:t>
            </a:r>
            <a:endParaRPr lang="en-US" altLang="zh-TW" sz="2400" smtClean="0">
              <a:latin typeface="標楷體" pitchFamily="65" charset="-120"/>
            </a:endParaRPr>
          </a:p>
          <a:p>
            <a:pPr lvl="1">
              <a:buClr>
                <a:schemeClr val="tx1"/>
              </a:buClr>
              <a:buSzPct val="65000"/>
              <a:buFont typeface="Wingdings" pitchFamily="2" charset="2"/>
              <a:buChar char="ü"/>
            </a:pPr>
            <a:r>
              <a:rPr lang="zh-TW" altLang="en-US" sz="2400" smtClean="0">
                <a:latin typeface="標楷體" pitchFamily="65" charset="-120"/>
              </a:rPr>
              <a:t>市場公告：提供使用者查詢櫃買中心及公開資訊觀測站之公告</a:t>
            </a:r>
            <a:endParaRPr lang="en-US" altLang="zh-TW" sz="2400" smtClean="0">
              <a:latin typeface="標楷體" pitchFamily="65" charset="-120"/>
            </a:endParaRPr>
          </a:p>
          <a:p>
            <a:pPr lvl="1">
              <a:buClr>
                <a:schemeClr val="tx1"/>
              </a:buClr>
              <a:buSzPct val="65000"/>
              <a:buFont typeface="Wingdings" pitchFamily="2" charset="2"/>
              <a:buChar char="ü"/>
            </a:pPr>
            <a:r>
              <a:rPr lang="zh-TW" altLang="en-US" sz="2400" smtClean="0">
                <a:latin typeface="標楷體" pitchFamily="65" charset="-120"/>
              </a:rPr>
              <a:t>業務服務：提供使用者相關業務辦理資訊</a:t>
            </a:r>
            <a:endParaRPr lang="en-US" altLang="zh-TW" sz="2400" smtClean="0">
              <a:latin typeface="標楷體" pitchFamily="65" charset="-120"/>
            </a:endParaRPr>
          </a:p>
          <a:p>
            <a:pPr lvl="1">
              <a:buClr>
                <a:schemeClr val="tx1"/>
              </a:buClr>
              <a:buSzPct val="65000"/>
              <a:buFont typeface="Wingdings" pitchFamily="2" charset="2"/>
              <a:buChar char="ü"/>
            </a:pPr>
            <a:r>
              <a:rPr lang="zh-TW" altLang="en-US" sz="2400" smtClean="0">
                <a:latin typeface="標楷體" pitchFamily="65" charset="-120"/>
              </a:rPr>
              <a:t>法規查詢：提供使用者查詢債券相關法規</a:t>
            </a:r>
            <a:endParaRPr lang="en-US" altLang="zh-TW" sz="2400" smtClean="0">
              <a:latin typeface="標楷體" pitchFamily="65" charset="-120"/>
            </a:endParaRPr>
          </a:p>
          <a:p>
            <a:pPr lvl="1">
              <a:buClr>
                <a:schemeClr val="tx1"/>
              </a:buClr>
              <a:buSzPct val="65000"/>
              <a:buFont typeface="Wingdings" pitchFamily="2" charset="2"/>
              <a:buChar char="ü"/>
            </a:pPr>
            <a:r>
              <a:rPr lang="zh-TW" altLang="en-US" sz="2400" smtClean="0">
                <a:latin typeface="標楷體" pitchFamily="65" charset="-120"/>
              </a:rPr>
              <a:t>認識債券：介紹債券商品及提供相關債券資訊</a:t>
            </a:r>
            <a:endParaRPr lang="en-US" altLang="zh-TW" sz="2400" smtClean="0">
              <a:latin typeface="標楷體" pitchFamily="65" charset="-120"/>
            </a:endParaRPr>
          </a:p>
          <a:p>
            <a:pPr lvl="1">
              <a:buClr>
                <a:schemeClr val="tx1"/>
              </a:buClr>
              <a:buSzPct val="65000"/>
              <a:buFont typeface="Wingdings" pitchFamily="2" charset="2"/>
              <a:buChar char="ü"/>
            </a:pPr>
            <a:r>
              <a:rPr lang="zh-TW" altLang="en-US" sz="2400" smtClean="0">
                <a:latin typeface="標楷體" pitchFamily="65" charset="-120"/>
              </a:rPr>
              <a:t>友善連結：提供使用者債券相關網站連結</a:t>
            </a:r>
          </a:p>
        </p:txBody>
      </p:sp>
      <p:sp>
        <p:nvSpPr>
          <p:cNvPr id="5" name="標題 5"/>
          <p:cNvSpPr>
            <a:spLocks noGrp="1"/>
          </p:cNvSpPr>
          <p:nvPr>
            <p:ph type="title"/>
          </p:nvPr>
        </p:nvSpPr>
        <p:spPr>
          <a:xfrm>
            <a:off x="590550" y="531813"/>
            <a:ext cx="8229600" cy="708025"/>
          </a:xfrm>
        </p:spPr>
        <p:txBody>
          <a:bodyPr>
            <a:noAutofit/>
          </a:bodyPr>
          <a:lstStyle/>
          <a:p>
            <a:pPr>
              <a:defRPr/>
            </a:pPr>
            <a:r>
              <a:rPr lang="zh-TW" altLang="en-US" kern="1200" dirty="0" smtClean="0">
                <a:solidFill>
                  <a:srgbClr val="000099"/>
                </a:solidFill>
                <a:latin typeface="Garamond" pitchFamily="18" charset="0"/>
                <a:cs typeface="+mn-cs"/>
              </a:rPr>
              <a:t>本中心現有網站之資訊提供</a:t>
            </a:r>
            <a:r>
              <a:rPr lang="en-US" altLang="zh-TW" dirty="0" smtClean="0">
                <a:solidFill>
                  <a:srgbClr val="000099"/>
                </a:solidFill>
              </a:rPr>
              <a:t>(</a:t>
            </a:r>
            <a:r>
              <a:rPr lang="zh-TW" altLang="en-US" dirty="0" smtClean="0">
                <a:solidFill>
                  <a:srgbClr val="000099"/>
                </a:solidFill>
              </a:rPr>
              <a:t>續</a:t>
            </a:r>
            <a:r>
              <a:rPr lang="en-US" altLang="zh-TW" dirty="0" smtClean="0">
                <a:solidFill>
                  <a:srgbClr val="000099"/>
                </a:solidFill>
              </a:rPr>
              <a:t>)</a:t>
            </a:r>
            <a:endParaRPr lang="zh-TW" altLang="en-US" kern="1200" dirty="0">
              <a:solidFill>
                <a:srgbClr val="000099"/>
              </a:solidFill>
              <a:latin typeface="Garamond" pitchFamily="18" charset="0"/>
              <a:cs typeface="+mn-cs"/>
            </a:endParaRPr>
          </a:p>
        </p:txBody>
      </p:sp>
      <p:sp>
        <p:nvSpPr>
          <p:cNvPr id="126980" name="AutoShape 4"/>
          <p:cNvSpPr>
            <a:spLocks noChangeArrowheads="1"/>
          </p:cNvSpPr>
          <p:nvPr/>
        </p:nvSpPr>
        <p:spPr bwMode="auto">
          <a:xfrm>
            <a:off x="561975" y="131286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26981" name="投影片編號版面配置區 5"/>
          <p:cNvSpPr>
            <a:spLocks noGrp="1"/>
          </p:cNvSpPr>
          <p:nvPr>
            <p:ph type="sldNum" sz="quarter" idx="12"/>
          </p:nvPr>
        </p:nvSpPr>
        <p:spPr>
          <a:noFill/>
        </p:spPr>
        <p:txBody>
          <a:bodyPr/>
          <a:lstStyle/>
          <a:p>
            <a:fld id="{55EEE825-C9D6-4119-8B6F-C7260C33217A}" type="slidenum">
              <a:rPr lang="en-US" altLang="zh-TW" smtClean="0"/>
              <a:pPr/>
              <a:t>121</a:t>
            </a:fld>
            <a:endParaRPr lang="en-US" altLang="zh-TW"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611188" y="433388"/>
            <a:ext cx="8064500" cy="5884862"/>
          </a:xfrm>
          <a:prstGeom prst="rect">
            <a:avLst/>
          </a:prstGeom>
          <a:noFill/>
          <a:ln w="9525">
            <a:noFill/>
            <a:miter lim="800000"/>
            <a:headEnd/>
            <a:tailEnd/>
          </a:ln>
        </p:spPr>
      </p:pic>
      <p:sp>
        <p:nvSpPr>
          <p:cNvPr id="4" name="圓角矩形圖說文字 3"/>
          <p:cNvSpPr/>
          <p:nvPr/>
        </p:nvSpPr>
        <p:spPr>
          <a:xfrm>
            <a:off x="1619250" y="1268413"/>
            <a:ext cx="1439863" cy="576262"/>
          </a:xfrm>
          <a:prstGeom prst="wedgeRoundRectCallout">
            <a:avLst>
              <a:gd name="adj1" fmla="val -46224"/>
              <a:gd name="adj2" fmla="val 12222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FF0000"/>
                </a:solidFill>
              </a:rPr>
              <a:t>七大區塊</a:t>
            </a:r>
          </a:p>
        </p:txBody>
      </p:sp>
      <p:sp>
        <p:nvSpPr>
          <p:cNvPr id="128004" name="投影片編號版面配置區 4"/>
          <p:cNvSpPr>
            <a:spLocks noGrp="1"/>
          </p:cNvSpPr>
          <p:nvPr>
            <p:ph type="sldNum" sz="quarter" idx="12"/>
          </p:nvPr>
        </p:nvSpPr>
        <p:spPr>
          <a:noFill/>
        </p:spPr>
        <p:txBody>
          <a:bodyPr/>
          <a:lstStyle/>
          <a:p>
            <a:fld id="{039DA04A-8720-4F95-BE2B-E7B285404597}" type="slidenum">
              <a:rPr lang="en-US" altLang="zh-TW" smtClean="0"/>
              <a:pPr/>
              <a:t>122</a:t>
            </a:fld>
            <a:endParaRPr lang="en-US" altLang="zh-TW" smtClean="0"/>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編號版面配置區 3"/>
          <p:cNvSpPr>
            <a:spLocks noGrp="1"/>
          </p:cNvSpPr>
          <p:nvPr>
            <p:ph type="sldNum" sz="quarter" idx="12"/>
          </p:nvPr>
        </p:nvSpPr>
        <p:spPr>
          <a:noFill/>
        </p:spPr>
        <p:txBody>
          <a:bodyPr/>
          <a:lstStyle/>
          <a:p>
            <a:fld id="{AE8348A3-0BCB-4FCA-ACCD-BC6A53A97D81}" type="slidenum">
              <a:rPr lang="en-US" altLang="zh-TW" smtClean="0"/>
              <a:pPr/>
              <a:t>123</a:t>
            </a:fld>
            <a:endParaRPr lang="en-US" altLang="zh-TW" smtClean="0"/>
          </a:p>
        </p:txBody>
      </p:sp>
      <p:sp>
        <p:nvSpPr>
          <p:cNvPr id="72707" name="Rectangle 2"/>
          <p:cNvSpPr>
            <a:spLocks noChangeArrowheads="1"/>
          </p:cNvSpPr>
          <p:nvPr/>
        </p:nvSpPr>
        <p:spPr bwMode="auto">
          <a:xfrm>
            <a:off x="323850" y="1676400"/>
            <a:ext cx="8424863" cy="4648200"/>
          </a:xfrm>
          <a:prstGeom prst="rect">
            <a:avLst/>
          </a:prstGeom>
          <a:noFill/>
          <a:ln w="9525">
            <a:noFill/>
            <a:miter lim="800000"/>
            <a:headEnd/>
            <a:tailEnd/>
          </a:ln>
        </p:spPr>
        <p:txBody>
          <a:bodyPr lIns="92075" tIns="46038" rIns="92075" bIns="46038"/>
          <a:lstStyle/>
          <a:p>
            <a:pPr marL="432000" lvl="1" indent="-325438">
              <a:spcBef>
                <a:spcPts val="600"/>
              </a:spcBef>
              <a:buClr>
                <a:schemeClr val="tx1"/>
              </a:buClr>
              <a:buSzPct val="60000"/>
              <a:buFont typeface="Wingdings" pitchFamily="2" charset="2"/>
              <a:buChar char="Ø"/>
              <a:defRPr/>
            </a:pPr>
            <a:r>
              <a:rPr lang="zh-TW" altLang="en-US" sz="3000" b="1" dirty="0">
                <a:latin typeface="Times New Roman" pitchFamily="18" charset="0"/>
                <a:ea typeface="標楷體" pitchFamily="65" charset="-120"/>
              </a:rPr>
              <a:t>投資人服務專線：</a:t>
            </a:r>
            <a:r>
              <a:rPr lang="en-US" altLang="zh-TW" sz="3000" b="1" dirty="0">
                <a:latin typeface="Times New Roman" pitchFamily="18" charset="0"/>
                <a:ea typeface="標楷體" pitchFamily="65" charset="-120"/>
              </a:rPr>
              <a:t>(02) 2366-6100</a:t>
            </a:r>
          </a:p>
          <a:p>
            <a:pPr marL="432000" lvl="1" indent="-325438">
              <a:spcBef>
                <a:spcPts val="600"/>
              </a:spcBef>
              <a:buClr>
                <a:schemeClr val="tx1"/>
              </a:buClr>
              <a:buSzPct val="60000"/>
              <a:buFont typeface="Wingdings" pitchFamily="2" charset="2"/>
              <a:buChar char="Ø"/>
              <a:defRPr/>
            </a:pPr>
            <a:endParaRPr lang="en-US" altLang="zh-TW" sz="1300" b="1" dirty="0">
              <a:latin typeface="Times New Roman" pitchFamily="18" charset="0"/>
              <a:ea typeface="標楷體" pitchFamily="65" charset="-120"/>
            </a:endParaRPr>
          </a:p>
          <a:p>
            <a:pPr marL="432000" lvl="1" indent="-325438" algn="just">
              <a:spcBef>
                <a:spcPts val="600"/>
              </a:spcBef>
              <a:buClr>
                <a:schemeClr val="tx1"/>
              </a:buClr>
              <a:buSzPct val="60000"/>
              <a:buFont typeface="Wingdings" pitchFamily="2" charset="2"/>
              <a:buChar char="Ø"/>
              <a:defRPr/>
            </a:pPr>
            <a:r>
              <a:rPr lang="zh-TW" altLang="en-US" sz="3000" b="1" dirty="0">
                <a:latin typeface="Times New Roman" pitchFamily="18" charset="0"/>
                <a:ea typeface="標楷體" pitchFamily="65" charset="-120"/>
              </a:rPr>
              <a:t>櫃檯買賣中心網站：</a:t>
            </a:r>
            <a:r>
              <a:rPr lang="en-US" altLang="zh-TW" sz="3000" b="1" dirty="0">
                <a:latin typeface="Times New Roman" pitchFamily="18" charset="0"/>
                <a:ea typeface="標楷體" pitchFamily="65" charset="-120"/>
              </a:rPr>
              <a:t>www.otc.org.tw</a:t>
            </a:r>
          </a:p>
          <a:p>
            <a:pPr marL="432000" lvl="1" indent="-325438">
              <a:spcBef>
                <a:spcPts val="600"/>
              </a:spcBef>
              <a:buClr>
                <a:schemeClr val="tx1"/>
              </a:buClr>
              <a:buSzPct val="60000"/>
              <a:buFont typeface="Wingdings" pitchFamily="2" charset="2"/>
              <a:buChar char="Ø"/>
              <a:defRPr/>
            </a:pPr>
            <a:endParaRPr lang="en-US" altLang="zh-TW" sz="1300" b="1" dirty="0">
              <a:latin typeface="Times New Roman" pitchFamily="18" charset="0"/>
              <a:ea typeface="標楷體" pitchFamily="65" charset="-120"/>
            </a:endParaRPr>
          </a:p>
          <a:p>
            <a:pPr marL="432000" lvl="1" indent="-325438" algn="just">
              <a:spcBef>
                <a:spcPts val="600"/>
              </a:spcBef>
              <a:buClr>
                <a:schemeClr val="tx1"/>
              </a:buClr>
              <a:buSzPct val="60000"/>
              <a:buFont typeface="Wingdings" pitchFamily="2" charset="2"/>
              <a:buChar char="Ø"/>
              <a:defRPr/>
            </a:pPr>
            <a:r>
              <a:rPr lang="zh-TW" altLang="en-US" sz="3000" b="1" dirty="0">
                <a:latin typeface="Times New Roman" pitchFamily="18" charset="0"/>
                <a:ea typeface="標楷體" pitchFamily="65" charset="-120"/>
              </a:rPr>
              <a:t>投資人閱覽室：台北市羅斯福路二段</a:t>
            </a:r>
            <a:r>
              <a:rPr lang="en-US" altLang="zh-TW" sz="3000" b="1" dirty="0">
                <a:latin typeface="Times New Roman" pitchFamily="18" charset="0"/>
                <a:ea typeface="標楷體" pitchFamily="65" charset="-120"/>
              </a:rPr>
              <a:t>100</a:t>
            </a:r>
            <a:r>
              <a:rPr lang="zh-TW" altLang="en-US" sz="3000" b="1" dirty="0">
                <a:latin typeface="Times New Roman" pitchFamily="18" charset="0"/>
                <a:ea typeface="標楷體" pitchFamily="65" charset="-120"/>
              </a:rPr>
              <a:t>號</a:t>
            </a:r>
            <a:r>
              <a:rPr lang="en-US" altLang="zh-TW" sz="3000" b="1" dirty="0">
                <a:latin typeface="Times New Roman" pitchFamily="18" charset="0"/>
                <a:ea typeface="標楷體" pitchFamily="65" charset="-120"/>
              </a:rPr>
              <a:t>11</a:t>
            </a:r>
            <a:r>
              <a:rPr lang="zh-TW" altLang="en-US" sz="3000" b="1" dirty="0">
                <a:latin typeface="Times New Roman" pitchFamily="18" charset="0"/>
                <a:ea typeface="標楷體" pitchFamily="65" charset="-120"/>
              </a:rPr>
              <a:t>樓</a:t>
            </a:r>
          </a:p>
          <a:p>
            <a:pPr marL="432000" lvl="1" indent="-325438">
              <a:spcBef>
                <a:spcPts val="600"/>
              </a:spcBef>
              <a:buClr>
                <a:schemeClr val="tx1"/>
              </a:buClr>
              <a:buSzPct val="60000"/>
              <a:buFont typeface="Wingdings" pitchFamily="2" charset="2"/>
              <a:buChar char="Ø"/>
              <a:defRPr/>
            </a:pPr>
            <a:endParaRPr lang="zh-TW" altLang="en-US" sz="1300" b="1" dirty="0">
              <a:latin typeface="Times New Roman" pitchFamily="18" charset="0"/>
              <a:ea typeface="標楷體" pitchFamily="65" charset="-120"/>
            </a:endParaRPr>
          </a:p>
          <a:p>
            <a:pPr marL="432000" lvl="1" indent="-325438" algn="just">
              <a:spcBef>
                <a:spcPts val="600"/>
              </a:spcBef>
              <a:buClr>
                <a:schemeClr val="tx1"/>
              </a:buClr>
              <a:buSzPct val="60000"/>
              <a:buFont typeface="Wingdings" pitchFamily="2" charset="2"/>
              <a:buChar char="Ø"/>
              <a:defRPr/>
            </a:pPr>
            <a:r>
              <a:rPr lang="zh-TW" altLang="en-US" sz="3000" b="1" dirty="0">
                <a:latin typeface="Times New Roman" pitchFamily="18" charset="0"/>
                <a:ea typeface="標楷體" pitchFamily="65" charset="-120"/>
              </a:rPr>
              <a:t>電子郵件信箱：</a:t>
            </a:r>
            <a:r>
              <a:rPr lang="en-US" altLang="zh-TW" sz="3000" b="1" dirty="0">
                <a:latin typeface="Times New Roman" pitchFamily="18" charset="0"/>
                <a:ea typeface="標楷體" pitchFamily="65" charset="-120"/>
              </a:rPr>
              <a:t>server@mail.gretai.org.tw</a:t>
            </a:r>
          </a:p>
          <a:p>
            <a:pPr marL="669925" lvl="1" indent="-325438">
              <a:spcBef>
                <a:spcPct val="20000"/>
              </a:spcBef>
              <a:buClr>
                <a:schemeClr val="accent2"/>
              </a:buClr>
              <a:buSzPct val="60000"/>
              <a:buFont typeface="Wingdings" pitchFamily="2" charset="2"/>
              <a:buChar char="ü"/>
              <a:defRPr/>
            </a:pPr>
            <a:endParaRPr lang="en-US" altLang="zh-TW" sz="700" dirty="0">
              <a:latin typeface="Times New Roman" pitchFamily="18" charset="0"/>
              <a:ea typeface="標楷體" pitchFamily="65" charset="-120"/>
            </a:endParaRPr>
          </a:p>
        </p:txBody>
      </p:sp>
      <p:sp>
        <p:nvSpPr>
          <p:cNvPr id="129028" name="Rectangle 3"/>
          <p:cNvSpPr>
            <a:spLocks noChangeArrowheads="1"/>
          </p:cNvSpPr>
          <p:nvPr/>
        </p:nvSpPr>
        <p:spPr bwMode="auto">
          <a:xfrm>
            <a:off x="722313" y="533400"/>
            <a:ext cx="7305675" cy="762000"/>
          </a:xfrm>
          <a:prstGeom prst="rect">
            <a:avLst/>
          </a:prstGeom>
          <a:noFill/>
          <a:ln w="9525">
            <a:noFill/>
            <a:miter lim="800000"/>
            <a:headEnd/>
            <a:tailEnd/>
          </a:ln>
        </p:spPr>
        <p:txBody>
          <a:bodyPr anchor="ctr"/>
          <a:lstStyle/>
          <a:p>
            <a:pPr algn="ctr"/>
            <a:r>
              <a:rPr lang="zh-TW" altLang="en-US" sz="4400" b="1">
                <a:solidFill>
                  <a:srgbClr val="000099"/>
                </a:solidFill>
                <a:latin typeface="Garamond" pitchFamily="18" charset="0"/>
                <a:ea typeface="標楷體" pitchFamily="65" charset="-120"/>
              </a:rPr>
              <a:t>資訊取得</a:t>
            </a:r>
          </a:p>
        </p:txBody>
      </p:sp>
      <p:sp>
        <p:nvSpPr>
          <p:cNvPr id="129029" name="AutoShape 4"/>
          <p:cNvSpPr>
            <a:spLocks noChangeArrowheads="1"/>
          </p:cNvSpPr>
          <p:nvPr/>
        </p:nvSpPr>
        <p:spPr bwMode="auto">
          <a:xfrm>
            <a:off x="561975" y="131286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編號版面配置區 3"/>
          <p:cNvSpPr>
            <a:spLocks noGrp="1"/>
          </p:cNvSpPr>
          <p:nvPr>
            <p:ph type="sldNum" sz="quarter" idx="12"/>
          </p:nvPr>
        </p:nvSpPr>
        <p:spPr>
          <a:noFill/>
        </p:spPr>
        <p:txBody>
          <a:bodyPr/>
          <a:lstStyle/>
          <a:p>
            <a:fld id="{473B3638-EF18-466A-BBE1-8A14C21819B6}" type="slidenum">
              <a:rPr lang="en-US" altLang="zh-TW" smtClean="0"/>
              <a:pPr/>
              <a:t>124</a:t>
            </a:fld>
            <a:endParaRPr lang="en-US" altLang="zh-TW" smtClean="0"/>
          </a:p>
        </p:txBody>
      </p:sp>
      <p:sp>
        <p:nvSpPr>
          <p:cNvPr id="130051" name="Rectangle 2"/>
          <p:cNvSpPr>
            <a:spLocks noChangeArrowheads="1"/>
          </p:cNvSpPr>
          <p:nvPr/>
        </p:nvSpPr>
        <p:spPr bwMode="auto">
          <a:xfrm>
            <a:off x="827088" y="1628775"/>
            <a:ext cx="7632700" cy="4467225"/>
          </a:xfrm>
          <a:prstGeom prst="rect">
            <a:avLst/>
          </a:prstGeom>
          <a:noFill/>
          <a:ln w="9525">
            <a:noFill/>
            <a:miter lim="800000"/>
            <a:headEnd/>
            <a:tailEnd/>
          </a:ln>
        </p:spPr>
        <p:txBody>
          <a:bodyPr/>
          <a:lstStyle/>
          <a:p>
            <a:pPr algn="ctr">
              <a:buClr>
                <a:schemeClr val="tx2"/>
              </a:buClr>
              <a:buFont typeface="Monotype Sorts" pitchFamily="2" charset="2"/>
              <a:buNone/>
            </a:pPr>
            <a:r>
              <a:rPr lang="zh-TW" altLang="en-US" sz="4800" b="1">
                <a:solidFill>
                  <a:srgbClr val="000099"/>
                </a:solidFill>
                <a:ea typeface="標楷體" pitchFamily="65" charset="-120"/>
              </a:rPr>
              <a:t>簡報完畢</a:t>
            </a:r>
          </a:p>
          <a:p>
            <a:pPr algn="ctr">
              <a:buClr>
                <a:schemeClr val="tx2"/>
              </a:buClr>
              <a:buFont typeface="Monotype Sorts" pitchFamily="2" charset="2"/>
              <a:buNone/>
            </a:pPr>
            <a:endParaRPr lang="zh-TW" altLang="en-US" sz="1400" b="1">
              <a:solidFill>
                <a:srgbClr val="000099"/>
              </a:solidFill>
              <a:ea typeface="標楷體" pitchFamily="65" charset="-120"/>
            </a:endParaRPr>
          </a:p>
          <a:p>
            <a:pPr algn="ctr">
              <a:buClr>
                <a:schemeClr val="tx2"/>
              </a:buClr>
              <a:buFont typeface="Monotype Sorts" pitchFamily="2" charset="2"/>
              <a:buNone/>
            </a:pPr>
            <a:r>
              <a:rPr lang="zh-TW" altLang="en-US" sz="4800" b="1">
                <a:solidFill>
                  <a:srgbClr val="000099"/>
                </a:solidFill>
                <a:ea typeface="標楷體" pitchFamily="65" charset="-120"/>
              </a:rPr>
              <a:t>敬請指教</a:t>
            </a:r>
          </a:p>
          <a:p>
            <a:pPr algn="ctr">
              <a:buClr>
                <a:schemeClr val="tx2"/>
              </a:buClr>
              <a:buFont typeface="Monotype Sorts" pitchFamily="2" charset="2"/>
              <a:buNone/>
            </a:pPr>
            <a:endParaRPr lang="zh-TW" altLang="en-US" sz="4400" b="1">
              <a:ea typeface="標楷體" pitchFamily="65" charset="-120"/>
            </a:endParaRPr>
          </a:p>
          <a:p>
            <a:pPr algn="ctr">
              <a:buClr>
                <a:schemeClr val="tx2"/>
              </a:buClr>
              <a:buFont typeface="Monotype Sorts" pitchFamily="2" charset="2"/>
              <a:buNone/>
            </a:pPr>
            <a:r>
              <a:rPr lang="en-US" altLang="zh-TW" sz="4400" b="1">
                <a:ea typeface="標楷體" pitchFamily="65" charset="-120"/>
              </a:rPr>
              <a:t>http://www.gretai.org.tw</a:t>
            </a:r>
          </a:p>
        </p:txBody>
      </p:sp>
      <p:sp>
        <p:nvSpPr>
          <p:cNvPr id="130052" name="Rectangle 3"/>
          <p:cNvSpPr>
            <a:spLocks noChangeArrowheads="1"/>
          </p:cNvSpPr>
          <p:nvPr/>
        </p:nvSpPr>
        <p:spPr bwMode="auto">
          <a:xfrm>
            <a:off x="639763" y="609600"/>
            <a:ext cx="8420100" cy="1143000"/>
          </a:xfrm>
          <a:prstGeom prst="rect">
            <a:avLst/>
          </a:prstGeom>
          <a:noFill/>
          <a:ln w="9525">
            <a:noFill/>
            <a:miter lim="800000"/>
            <a:headEnd/>
            <a:tailEnd/>
          </a:ln>
        </p:spPr>
        <p:txBody>
          <a:bodyPr anchor="ctr"/>
          <a:lstStyle/>
          <a:p>
            <a:pPr algn="ctr"/>
            <a:endParaRPr lang="zh-TW" altLang="zh-TW" sz="2400">
              <a:ea typeface="標楷體" pitchFamily="65" charset="-120"/>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755650" y="669925"/>
          <a:ext cx="7993063" cy="5638799"/>
        </p:xfrm>
        <a:graphic>
          <a:graphicData uri="http://schemas.openxmlformats.org/drawingml/2006/table">
            <a:tbl>
              <a:tblPr/>
              <a:tblGrid>
                <a:gridCol w="1736725"/>
                <a:gridCol w="1565275"/>
                <a:gridCol w="1563688"/>
                <a:gridCol w="1563687"/>
                <a:gridCol w="1563688"/>
              </a:tblGrid>
              <a:tr h="758052">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36838" algn="ctr"/>
                        </a:tabLst>
                      </a:pP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636838" algn="ctr"/>
                        </a:tabLst>
                      </a:pPr>
                      <a:r>
                        <a:rPr kumimoji="0" lang="zh-TW" sz="16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比較項目</a:t>
                      </a:r>
                      <a:endParaRPr kumimoji="0" 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銀行貸款</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現金增資</a:t>
                      </a:r>
                      <a:r>
                        <a:rPr kumimoji="0" 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a:t>
                      </a:r>
                      <a:r>
                        <a:rPr kumimoji="0" lang="zh-TW" sz="1600" b="1"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採詢價圈購</a:t>
                      </a:r>
                      <a:r>
                        <a:rPr kumimoji="0" 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普通公司債</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轉換公司債</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需股東會通過</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a:t>
                      </a:r>
                      <a:endParaRPr kumimoji="0" lang="zh-TW" alt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需董事會通過</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a:t>
                      </a:r>
                      <a:endParaRPr kumimoji="0" lang="zh-TW" alt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alt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性質</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間接融資</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直接融資</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直接融資</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直接融資</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流通性</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極佳</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普通</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佳</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1601">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利率形式</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短期浮動</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無利息支出</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常折價發行</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長期固定</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低或無票面利率</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常溢價發行</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052">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案件申請</a:t>
                      </a:r>
                      <a:r>
                        <a:rPr kumimoji="1" lang="en-US" altLang="zh-TW" sz="1600" b="1" i="0" u="none" strike="noStrike" cap="none" normalizeH="0" baseline="0" smtClean="0">
                          <a:ln>
                            <a:noFill/>
                          </a:ln>
                          <a:solidFill>
                            <a:srgbClr val="000000"/>
                          </a:solidFill>
                          <a:effectLst/>
                          <a:latin typeface="標楷體" pitchFamily="65" charset="-120"/>
                          <a:ea typeface="標楷體" pitchFamily="65" charset="-120"/>
                          <a:cs typeface="Arial" pitchFamily="34" charset="0"/>
                        </a:rPr>
                        <a:t>(</a:t>
                      </a: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報</a:t>
                      </a:r>
                      <a:r>
                        <a:rPr kumimoji="1" lang="en-US" altLang="zh-TW" sz="1600" b="1" i="0" u="none" strike="noStrike" cap="none" normalizeH="0" baseline="0" smtClean="0">
                          <a:ln>
                            <a:noFill/>
                          </a:ln>
                          <a:solidFill>
                            <a:srgbClr val="000000"/>
                          </a:solidFill>
                          <a:effectLst/>
                          <a:latin typeface="標楷體" pitchFamily="65" charset="-120"/>
                          <a:ea typeface="標楷體" pitchFamily="65" charset="-120"/>
                          <a:cs typeface="Arial" pitchFamily="34" charset="0"/>
                        </a:rPr>
                        <a:t>)</a:t>
                      </a: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需時</a:t>
                      </a:r>
                      <a:r>
                        <a:rPr kumimoji="1" lang="en-US" altLang="zh-TW" sz="1600" b="1" i="0" u="none" strike="noStrike" cap="none" normalizeH="0" baseline="0" smtClean="0">
                          <a:ln>
                            <a:noFill/>
                          </a:ln>
                          <a:solidFill>
                            <a:srgbClr val="000000"/>
                          </a:solidFill>
                          <a:effectLst/>
                          <a:latin typeface="標楷體" pitchFamily="65" charset="-120"/>
                          <a:ea typeface="標楷體" pitchFamily="65" charset="-120"/>
                          <a:cs typeface="Arial" pitchFamily="34" charset="0"/>
                        </a:rPr>
                        <a:t>(</a:t>
                      </a: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非金融業</a:t>
                      </a:r>
                      <a:r>
                        <a:rPr kumimoji="1" lang="en-US" altLang="zh-TW" sz="1600" b="1" i="0" u="none" strike="noStrike" cap="none" normalizeH="0" baseline="0" smtClean="0">
                          <a:ln>
                            <a:noFill/>
                          </a:ln>
                          <a:solidFill>
                            <a:srgbClr val="000000"/>
                          </a:solidFill>
                          <a:effectLst/>
                          <a:latin typeface="標楷體" pitchFamily="65" charset="-120"/>
                          <a:ea typeface="標楷體" pitchFamily="65" charset="-120"/>
                          <a:cs typeface="Arial" pitchFamily="34" charset="0"/>
                        </a:rPr>
                        <a:t>)</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不一定</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標楷體" pitchFamily="65" charset="-120"/>
                          <a:ea typeface="新細明體" pitchFamily="18" charset="-120"/>
                          <a:cs typeface="Arial" pitchFamily="34" charset="0"/>
                        </a:rPr>
                        <a:t>12</a:t>
                      </a: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個營業日</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標楷體" pitchFamily="65" charset="-120"/>
                          <a:ea typeface="新細明體" pitchFamily="18" charset="-120"/>
                          <a:cs typeface="Arial" pitchFamily="34" charset="0"/>
                        </a:rPr>
                        <a:t>7</a:t>
                      </a: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個營業日</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標楷體" pitchFamily="65" charset="-120"/>
                          <a:ea typeface="新細明體" pitchFamily="18" charset="-120"/>
                          <a:cs typeface="Arial" pitchFamily="34" charset="0"/>
                        </a:rPr>
                        <a:t>12</a:t>
                      </a: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個營業日</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5367">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核准到資金到位</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視銀行而定</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約一個月</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約二週</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約一個月</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盈餘稀釋</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大</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延緩</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5367">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原股東資金壓力</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有</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無</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負債比率</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提高</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降低</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提高</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提高</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發行額度限制</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有</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有</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有</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6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利息費用</a:t>
                      </a:r>
                      <a:r>
                        <a:rPr kumimoji="1" lang="en-US" altLang="zh-TW" sz="1600" b="1" i="0" u="none" strike="noStrike" cap="none" normalizeH="0" baseline="0" smtClean="0">
                          <a:ln>
                            <a:noFill/>
                          </a:ln>
                          <a:solidFill>
                            <a:srgbClr val="000000"/>
                          </a:solidFill>
                          <a:effectLst/>
                          <a:latin typeface="標楷體" pitchFamily="65" charset="-120"/>
                          <a:ea typeface="標楷體" pitchFamily="65" charset="-120"/>
                          <a:cs typeface="Arial" pitchFamily="34" charset="0"/>
                        </a:rPr>
                        <a:t>(</a:t>
                      </a: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註</a:t>
                      </a:r>
                      <a:r>
                        <a:rPr kumimoji="1" lang="en-US" altLang="zh-TW" sz="1600" b="1" i="0" u="none" strike="noStrike" cap="none" normalizeH="0" baseline="0" smtClean="0">
                          <a:ln>
                            <a:noFill/>
                          </a:ln>
                          <a:solidFill>
                            <a:srgbClr val="000000"/>
                          </a:solidFill>
                          <a:effectLst/>
                          <a:latin typeface="標楷體" pitchFamily="65" charset="-120"/>
                          <a:ea typeface="標楷體" pitchFamily="65" charset="-120"/>
                          <a:cs typeface="Arial" pitchFamily="34" charset="0"/>
                        </a:rPr>
                        <a:t>) </a:t>
                      </a:r>
                      <a:endParaRPr kumimoji="0" lang="zh-TW" alt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中</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低</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極</a:t>
                      </a: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低</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1600" b="1" i="0" u="none" strike="noStrike" cap="none" normalizeH="0" baseline="0" smtClean="0">
                          <a:ln>
                            <a:noFill/>
                          </a:ln>
                          <a:solidFill>
                            <a:srgbClr val="000000"/>
                          </a:solidFill>
                          <a:effectLst/>
                          <a:latin typeface="Calibri" pitchFamily="34" charset="0"/>
                          <a:ea typeface="標楷體" pitchFamily="65" charset="-120"/>
                          <a:cs typeface="Arial" pitchFamily="34" charset="0"/>
                        </a:rPr>
                        <a:t>保留員工認股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無</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有</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無</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1"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無</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1166" name="Rectangle 1"/>
          <p:cNvSpPr>
            <a:spLocks noChangeArrowheads="1"/>
          </p:cNvSpPr>
          <p:nvPr/>
        </p:nvSpPr>
        <p:spPr bwMode="auto">
          <a:xfrm>
            <a:off x="468313" y="130175"/>
            <a:ext cx="2954337" cy="461963"/>
          </a:xfrm>
          <a:prstGeom prst="rect">
            <a:avLst/>
          </a:prstGeom>
          <a:noFill/>
          <a:ln w="9525">
            <a:noFill/>
            <a:miter lim="800000"/>
            <a:headEnd/>
            <a:tailEnd/>
          </a:ln>
        </p:spPr>
        <p:txBody>
          <a:bodyPr wrap="none" anchor="ctr">
            <a:spAutoFit/>
          </a:bodyPr>
          <a:lstStyle/>
          <a:p>
            <a:pPr>
              <a:tabLst>
                <a:tab pos="2636838" algn="ctr"/>
              </a:tabLst>
            </a:pPr>
            <a:r>
              <a:rPr lang="zh-TW" sz="2400" b="1">
                <a:solidFill>
                  <a:srgbClr val="000099"/>
                </a:solidFill>
                <a:latin typeface="標楷體" pitchFamily="65" charset="-120"/>
                <a:ea typeface="標楷體" pitchFamily="65" charset="-120"/>
                <a:cs typeface="新細明體" pitchFamily="18" charset="-120"/>
              </a:rPr>
              <a:t>各</a:t>
            </a:r>
            <a:r>
              <a:rPr lang="zh-TW" altLang="en-US" sz="2400" b="1">
                <a:solidFill>
                  <a:srgbClr val="000099"/>
                </a:solidFill>
                <a:latin typeface="標楷體" pitchFamily="65" charset="-120"/>
                <a:ea typeface="標楷體" pitchFamily="65" charset="-120"/>
                <a:cs typeface="新細明體" pitchFamily="18" charset="-120"/>
              </a:rPr>
              <a:t>籌資方式</a:t>
            </a:r>
            <a:r>
              <a:rPr lang="zh-TW" sz="2400" b="1">
                <a:solidFill>
                  <a:srgbClr val="000099"/>
                </a:solidFill>
                <a:latin typeface="標楷體" pitchFamily="65" charset="-120"/>
                <a:ea typeface="標楷體" pitchFamily="65" charset="-120"/>
                <a:cs typeface="新細明體" pitchFamily="18" charset="-120"/>
              </a:rPr>
              <a:t>特性比較</a:t>
            </a:r>
            <a:endParaRPr lang="zh-TW" sz="2400">
              <a:solidFill>
                <a:srgbClr val="000099"/>
              </a:solidFill>
              <a:ea typeface="標楷體" pitchFamily="65" charset="-120"/>
              <a:cs typeface="新細明體" pitchFamily="18" charset="-120"/>
            </a:endParaRPr>
          </a:p>
        </p:txBody>
      </p:sp>
      <p:sp>
        <p:nvSpPr>
          <p:cNvPr id="131167" name="投影片編號版面配置區 5"/>
          <p:cNvSpPr>
            <a:spLocks noGrp="1"/>
          </p:cNvSpPr>
          <p:nvPr>
            <p:ph type="sldNum" sz="quarter" idx="12"/>
          </p:nvPr>
        </p:nvSpPr>
        <p:spPr>
          <a:noFill/>
        </p:spPr>
        <p:txBody>
          <a:bodyPr/>
          <a:lstStyle/>
          <a:p>
            <a:fld id="{BAB54158-6D1D-4665-B82E-DA5951A74E39}" type="slidenum">
              <a:rPr lang="en-US" altLang="zh-TW" smtClean="0"/>
              <a:pPr/>
              <a:t>125</a:t>
            </a:fld>
            <a:endParaRPr lang="en-US" altLang="zh-TW" smtClean="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23850" y="811213"/>
          <a:ext cx="8569325" cy="5497513"/>
        </p:xfrm>
        <a:graphic>
          <a:graphicData uri="http://schemas.openxmlformats.org/drawingml/2006/table">
            <a:tbl>
              <a:tblPr/>
              <a:tblGrid>
                <a:gridCol w="1223814"/>
                <a:gridCol w="1871811"/>
                <a:gridCol w="2089150"/>
                <a:gridCol w="3384550"/>
              </a:tblGrid>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36838" algn="ctr"/>
                        </a:tabLst>
                      </a:pPr>
                      <a:r>
                        <a:rPr kumimoji="0" lang="zh-TW" sz="16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商品別</a:t>
                      </a:r>
                      <a:endPar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成本</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有利因素</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不利因素</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7838">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20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銀行貸款</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若聯貸加計主辦費、管理費約</a:t>
                      </a:r>
                      <a:r>
                        <a:rPr kumimoji="1" lang="en-US" alt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cp+0.6%~0.9%</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1288" marR="0" lvl="0" indent="-15875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程序簡易，迅速取得資金，調度彈性大。</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41288" marR="0" lvl="0" indent="-15875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2</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利息可產生節稅效果。</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容易雨天收傘。</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2.</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需利息支出。</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3.</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負債比率上升。</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4.</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大部分需提供擔保品。</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5.</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期限短，續貸與否決定權在銀行。</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6.</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銀行的限制條款較多且嚴格，多有財務條款。</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4560">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20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現金增資</a:t>
                      </a:r>
                      <a:r>
                        <a:rPr kumimoji="0" lang="zh-TW" sz="20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a:t>
                      </a:r>
                      <a:r>
                        <a:rPr kumimoji="0" lang="zh-TW" sz="2000" b="1"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採詢價圈購</a:t>
                      </a:r>
                      <a:r>
                        <a:rPr kumimoji="0" lang="zh-TW" sz="20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承銷手續費約為發行總額之</a:t>
                      </a:r>
                      <a:r>
                        <a:rPr kumimoji="0" lang="en-US" alt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2.5</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％或</a:t>
                      </a:r>
                      <a:r>
                        <a:rPr kumimoji="0" lang="en-US" alt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500</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萬元。</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0813" marR="0" lvl="0" indent="-15081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降低負債比率，改善財務結構。</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50813" marR="0" lvl="0" indent="-15081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2.</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普通股無利息支出。</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50813" marR="0" lvl="0" indent="-15081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3.</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市場流通性較佳。</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6838" marR="0" lvl="0" indent="-109538"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股本膨脹速度快，將直接稀釋每股獲利。</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96838" marR="0" lvl="0" indent="-109538"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2.</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發行時總費用較高。</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96838" marR="0" lvl="0" indent="-109538"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3.</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分散股權，對原股東經營權穩定造成影響。</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96838" marR="0" lvl="0" indent="-109538"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4.</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需召開股東會，困難度較高與時程較久。</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96838" marR="0" lvl="0" indent="-109538"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5.</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現增價格常折價發行，獲利稀釋大。</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1275">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GDR/ADR</a:t>
                      </a:r>
                      <a:endParaRPr kumimoji="0" lang="zh-TW" altLang="zh-TW" sz="20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基本費用約</a:t>
                      </a:r>
                      <a:r>
                        <a:rPr kumimoji="0" lang="en-US" alt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30</a:t>
                      </a: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萬美元，另承銷手續費約為發行總額之</a:t>
                      </a:r>
                      <a:r>
                        <a:rPr kumimoji="0" lang="en-US" alt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2.5</a:t>
                      </a: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Calibri" pitchFamily="34" charset="0"/>
                          <a:ea typeface="標楷體" pitchFamily="65" charset="-120"/>
                          <a:cs typeface="Arial" pitchFamily="34" charset="0"/>
                        </a:rPr>
                        <a:t>提升發行公司國際知名度</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22238" marR="0" lvl="0" indent="-12065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標楷體" pitchFamily="65" charset="-120"/>
                          <a:ea typeface="新細明體" pitchFamily="18" charset="-120"/>
                          <a:cs typeface="Arial" pitchFamily="34" charset="0"/>
                        </a:rPr>
                        <a:t>1.</a:t>
                      </a:r>
                      <a:r>
                        <a:rPr kumimoji="0" lang="zh-TW" sz="1600" b="0" i="0" u="none" strike="noStrike" cap="none" normalizeH="0" baseline="0" dirty="0" smtClean="0">
                          <a:ln>
                            <a:noFill/>
                          </a:ln>
                          <a:solidFill>
                            <a:srgbClr val="000000"/>
                          </a:solidFill>
                          <a:effectLst/>
                          <a:latin typeface="Calibri" pitchFamily="34" charset="0"/>
                          <a:ea typeface="標楷體" pitchFamily="65" charset="-120"/>
                          <a:cs typeface="Arial" pitchFamily="34" charset="0"/>
                        </a:rPr>
                        <a:t>發行時程冗長，發行價格浮動，獲得資金不確定性增加。</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22238" marR="0" lvl="0" indent="-12065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標楷體" pitchFamily="65" charset="-120"/>
                          <a:ea typeface="新細明體" pitchFamily="18" charset="-120"/>
                          <a:cs typeface="Arial" pitchFamily="34" charset="0"/>
                        </a:rPr>
                        <a:t>2.</a:t>
                      </a:r>
                      <a:r>
                        <a:rPr kumimoji="0" lang="zh-TW" sz="1600" b="0" i="0" u="none" strike="noStrike" cap="none" normalizeH="0" baseline="0" dirty="0" smtClean="0">
                          <a:ln>
                            <a:noFill/>
                          </a:ln>
                          <a:solidFill>
                            <a:srgbClr val="000000"/>
                          </a:solidFill>
                          <a:effectLst/>
                          <a:latin typeface="Calibri" pitchFamily="34" charset="0"/>
                          <a:ea typeface="標楷體" pitchFamily="65" charset="-120"/>
                        </a:rPr>
                        <a:t>募集之總費用最高。</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22238" marR="0" lvl="0" indent="-12065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標楷體" pitchFamily="65" charset="-120"/>
                          <a:ea typeface="新細明體" pitchFamily="18" charset="-120"/>
                          <a:cs typeface="Arial" pitchFamily="34" charset="0"/>
                        </a:rPr>
                        <a:t>3.</a:t>
                      </a:r>
                      <a:r>
                        <a:rPr kumimoji="0" lang="zh-TW" sz="1600" b="0" i="0" u="none" strike="noStrike" cap="none" normalizeH="0" baseline="0" dirty="0" smtClean="0">
                          <a:ln>
                            <a:noFill/>
                          </a:ln>
                          <a:solidFill>
                            <a:srgbClr val="000000"/>
                          </a:solidFill>
                          <a:effectLst/>
                          <a:latin typeface="Calibri" pitchFamily="34" charset="0"/>
                          <a:ea typeface="標楷體" pitchFamily="65" charset="-120"/>
                        </a:rPr>
                        <a:t>股本稀釋。</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22238" marR="0" lvl="0" indent="-12065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標楷體" pitchFamily="65" charset="-120"/>
                          <a:ea typeface="新細明體" pitchFamily="18" charset="-120"/>
                          <a:cs typeface="Arial" pitchFamily="34" charset="0"/>
                        </a:rPr>
                        <a:t>4.</a:t>
                      </a:r>
                      <a:r>
                        <a:rPr kumimoji="0" lang="zh-TW" sz="1600" b="0" i="0" u="none" strike="noStrike" cap="none" normalizeH="0" baseline="0" dirty="0" smtClean="0">
                          <a:ln>
                            <a:noFill/>
                          </a:ln>
                          <a:solidFill>
                            <a:srgbClr val="000000"/>
                          </a:solidFill>
                          <a:effectLst/>
                          <a:latin typeface="Calibri" pitchFamily="34" charset="0"/>
                          <a:ea typeface="標楷體" pitchFamily="65" charset="-120"/>
                        </a:rPr>
                        <a:t>經營權較易受威脅。</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2125" name="Rectangle 1"/>
          <p:cNvSpPr>
            <a:spLocks noChangeArrowheads="1"/>
          </p:cNvSpPr>
          <p:nvPr/>
        </p:nvSpPr>
        <p:spPr bwMode="auto">
          <a:xfrm>
            <a:off x="395288" y="393700"/>
            <a:ext cx="4186237" cy="461963"/>
          </a:xfrm>
          <a:prstGeom prst="rect">
            <a:avLst/>
          </a:prstGeom>
          <a:noFill/>
          <a:ln w="9525">
            <a:noFill/>
            <a:miter lim="800000"/>
            <a:headEnd/>
            <a:tailEnd/>
          </a:ln>
        </p:spPr>
        <p:txBody>
          <a:bodyPr wrap="none" anchor="ctr">
            <a:spAutoFit/>
          </a:bodyPr>
          <a:lstStyle/>
          <a:p>
            <a:pPr>
              <a:tabLst>
                <a:tab pos="2636838" algn="ctr"/>
              </a:tabLst>
            </a:pPr>
            <a:r>
              <a:rPr lang="zh-TW" sz="2400" b="1">
                <a:solidFill>
                  <a:srgbClr val="000099"/>
                </a:solidFill>
                <a:latin typeface="標楷體" pitchFamily="65" charset="-120"/>
                <a:ea typeface="標楷體" pitchFamily="65" charset="-120"/>
                <a:cs typeface="新細明體" pitchFamily="18" charset="-120"/>
              </a:rPr>
              <a:t>各</a:t>
            </a:r>
            <a:r>
              <a:rPr lang="zh-TW" altLang="en-US" sz="2400" b="1">
                <a:solidFill>
                  <a:srgbClr val="000099"/>
                </a:solidFill>
                <a:latin typeface="標楷體" pitchFamily="65" charset="-120"/>
                <a:ea typeface="標楷體" pitchFamily="65" charset="-120"/>
                <a:cs typeface="新細明體" pitchFamily="18" charset="-120"/>
              </a:rPr>
              <a:t>籌資方式</a:t>
            </a:r>
            <a:r>
              <a:rPr lang="zh-TW" sz="2400" b="1">
                <a:solidFill>
                  <a:srgbClr val="000099"/>
                </a:solidFill>
                <a:latin typeface="標楷體" pitchFamily="65" charset="-120"/>
                <a:ea typeface="標楷體" pitchFamily="65" charset="-120"/>
                <a:cs typeface="新細明體" pitchFamily="18" charset="-120"/>
              </a:rPr>
              <a:t>成本及優缺點比較</a:t>
            </a:r>
            <a:endParaRPr lang="zh-TW" sz="2400">
              <a:solidFill>
                <a:srgbClr val="000099"/>
              </a:solidFill>
              <a:ea typeface="標楷體" pitchFamily="65" charset="-120"/>
              <a:cs typeface="新細明體" pitchFamily="18" charset="-120"/>
            </a:endParaRPr>
          </a:p>
        </p:txBody>
      </p:sp>
      <p:sp>
        <p:nvSpPr>
          <p:cNvPr id="132126" name="投影片編號版面配置區 4"/>
          <p:cNvSpPr>
            <a:spLocks noGrp="1"/>
          </p:cNvSpPr>
          <p:nvPr>
            <p:ph type="sldNum" sz="quarter" idx="12"/>
          </p:nvPr>
        </p:nvSpPr>
        <p:spPr>
          <a:noFill/>
        </p:spPr>
        <p:txBody>
          <a:bodyPr/>
          <a:lstStyle/>
          <a:p>
            <a:fld id="{4D794449-0905-47F3-AF33-D53609B02B0E}" type="slidenum">
              <a:rPr lang="en-US" altLang="zh-TW" smtClean="0"/>
              <a:pPr/>
              <a:t>126</a:t>
            </a:fld>
            <a:endParaRPr lang="en-US" altLang="zh-TW" smtClean="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ChangeArrowheads="1"/>
          </p:cNvSpPr>
          <p:nvPr/>
        </p:nvSpPr>
        <p:spPr bwMode="auto">
          <a:xfrm>
            <a:off x="468313" y="476250"/>
            <a:ext cx="4800600" cy="461963"/>
          </a:xfrm>
          <a:prstGeom prst="rect">
            <a:avLst/>
          </a:prstGeom>
          <a:noFill/>
          <a:ln w="9525">
            <a:noFill/>
            <a:miter lim="800000"/>
            <a:headEnd/>
            <a:tailEnd/>
          </a:ln>
        </p:spPr>
        <p:txBody>
          <a:bodyPr wrap="none" anchor="ctr">
            <a:spAutoFit/>
          </a:bodyPr>
          <a:lstStyle/>
          <a:p>
            <a:pPr>
              <a:tabLst>
                <a:tab pos="2636838" algn="ctr"/>
              </a:tabLst>
            </a:pPr>
            <a:r>
              <a:rPr lang="zh-TW" sz="2400" b="1">
                <a:solidFill>
                  <a:srgbClr val="000099"/>
                </a:solidFill>
                <a:latin typeface="標楷體" pitchFamily="65" charset="-120"/>
                <a:ea typeface="標楷體" pitchFamily="65" charset="-120"/>
                <a:cs typeface="新細明體" pitchFamily="18" charset="-120"/>
              </a:rPr>
              <a:t>各</a:t>
            </a:r>
            <a:r>
              <a:rPr lang="zh-TW" altLang="en-US" sz="2400" b="1">
                <a:solidFill>
                  <a:srgbClr val="000099"/>
                </a:solidFill>
                <a:latin typeface="標楷體" pitchFamily="65" charset="-120"/>
                <a:ea typeface="標楷體" pitchFamily="65" charset="-120"/>
                <a:cs typeface="新細明體" pitchFamily="18" charset="-120"/>
              </a:rPr>
              <a:t>籌資方式</a:t>
            </a:r>
            <a:r>
              <a:rPr lang="zh-TW" sz="2400" b="1">
                <a:solidFill>
                  <a:srgbClr val="000099"/>
                </a:solidFill>
                <a:latin typeface="標楷體" pitchFamily="65" charset="-120"/>
                <a:ea typeface="標楷體" pitchFamily="65" charset="-120"/>
                <a:cs typeface="新細明體" pitchFamily="18" charset="-120"/>
              </a:rPr>
              <a:t>成本及優缺點比較</a:t>
            </a:r>
            <a:r>
              <a:rPr lang="en-US" altLang="zh-TW" sz="2400" b="1">
                <a:solidFill>
                  <a:srgbClr val="000099"/>
                </a:solidFill>
                <a:latin typeface="標楷體" pitchFamily="65" charset="-120"/>
                <a:ea typeface="標楷體" pitchFamily="65" charset="-120"/>
                <a:cs typeface="新細明體" pitchFamily="18" charset="-120"/>
              </a:rPr>
              <a:t>(</a:t>
            </a:r>
            <a:r>
              <a:rPr lang="zh-TW" altLang="en-US" sz="2400" b="1">
                <a:solidFill>
                  <a:srgbClr val="000099"/>
                </a:solidFill>
                <a:latin typeface="標楷體" pitchFamily="65" charset="-120"/>
                <a:ea typeface="標楷體" pitchFamily="65" charset="-120"/>
                <a:cs typeface="新細明體" pitchFamily="18" charset="-120"/>
              </a:rPr>
              <a:t>續</a:t>
            </a:r>
            <a:r>
              <a:rPr lang="en-US" altLang="zh-TW" sz="2400" b="1">
                <a:solidFill>
                  <a:srgbClr val="000099"/>
                </a:solidFill>
                <a:latin typeface="標楷體" pitchFamily="65" charset="-120"/>
                <a:ea typeface="標楷體" pitchFamily="65" charset="-120"/>
                <a:cs typeface="新細明體" pitchFamily="18" charset="-120"/>
              </a:rPr>
              <a:t>)</a:t>
            </a:r>
            <a:endParaRPr lang="zh-TW" altLang="zh-TW" sz="2400">
              <a:solidFill>
                <a:srgbClr val="000099"/>
              </a:solidFill>
              <a:ea typeface="標楷體" pitchFamily="65" charset="-120"/>
              <a:cs typeface="新細明體" pitchFamily="18" charset="-120"/>
            </a:endParaRPr>
          </a:p>
        </p:txBody>
      </p:sp>
      <p:graphicFrame>
        <p:nvGraphicFramePr>
          <p:cNvPr id="5" name="表格 4"/>
          <p:cNvGraphicFramePr>
            <a:graphicFrameLocks noGrp="1"/>
          </p:cNvGraphicFramePr>
          <p:nvPr/>
        </p:nvGraphicFramePr>
        <p:xfrm>
          <a:off x="468313" y="1025525"/>
          <a:ext cx="8424862" cy="5140325"/>
        </p:xfrm>
        <a:graphic>
          <a:graphicData uri="http://schemas.openxmlformats.org/drawingml/2006/table">
            <a:tbl>
              <a:tblPr/>
              <a:tblGrid>
                <a:gridCol w="1223962"/>
                <a:gridCol w="1655763"/>
                <a:gridCol w="2979737"/>
                <a:gridCol w="2565400"/>
              </a:tblGrid>
              <a:tr h="24387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36838" algn="ctr"/>
                        </a:tabLst>
                      </a:pPr>
                      <a:r>
                        <a:rPr kumimoji="0" lang="zh-TW" sz="16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商品別</a:t>
                      </a:r>
                      <a:endParaRPr kumimoji="0" 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成本</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smtClean="0">
                          <a:ln>
                            <a:noFill/>
                          </a:ln>
                          <a:solidFill>
                            <a:schemeClr val="tx1"/>
                          </a:solidFill>
                          <a:effectLst/>
                          <a:latin typeface="Calibri" pitchFamily="34" charset="0"/>
                          <a:ea typeface="標楷體" pitchFamily="65" charset="-120"/>
                          <a:cs typeface="Arial" pitchFamily="34" charset="0"/>
                        </a:rPr>
                        <a:t>有利因素</a:t>
                      </a:r>
                      <a:endParaRPr kumimoji="0" lang="zh-TW" sz="16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38"/>
                        </a:spcBef>
                        <a:spcAft>
                          <a:spcPct val="0"/>
                        </a:spcAft>
                        <a:buClrTx/>
                        <a:buSzTx/>
                        <a:buFontTx/>
                        <a:buNone/>
                        <a:tabLst/>
                      </a:pPr>
                      <a:r>
                        <a:rPr kumimoji="0" lang="zh-TW" sz="16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不利因素</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9383">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24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普通公司債</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FF0000"/>
                          </a:solidFill>
                          <a:effectLst/>
                          <a:latin typeface="標楷體" pitchFamily="65" charset="-120"/>
                          <a:ea typeface="新細明體" pitchFamily="18" charset="-120"/>
                          <a:cs typeface="Arial" pitchFamily="34" charset="0"/>
                        </a:rPr>
                        <a:t>1.40%(</a:t>
                      </a:r>
                      <a:r>
                        <a:rPr kumimoji="0" lang="zh-TW" sz="1600" b="0"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無擔</a:t>
                      </a:r>
                      <a:r>
                        <a:rPr kumimoji="0" lang="en-US" altLang="zh-TW" sz="1600" b="0"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 ~ 1.90%(</a:t>
                      </a:r>
                      <a:r>
                        <a:rPr kumimoji="0" lang="zh-TW" sz="1600" b="0"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有擔</a:t>
                      </a:r>
                      <a:r>
                        <a:rPr kumimoji="0" lang="en-US" altLang="zh-TW" sz="1600" b="0"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a:t>
                      </a:r>
                      <a:r>
                        <a:rPr kumimoji="0" lang="zh-TW" sz="1600" b="0"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，約</a:t>
                      </a:r>
                      <a:r>
                        <a:rPr kumimoji="0" lang="en-US" altLang="zh-TW" sz="1600" b="0" i="0" u="none" strike="noStrike" cap="none" normalizeH="0" baseline="0" dirty="0" err="1" smtClean="0">
                          <a:ln>
                            <a:noFill/>
                          </a:ln>
                          <a:solidFill>
                            <a:srgbClr val="FF0000"/>
                          </a:solidFill>
                          <a:effectLst/>
                          <a:latin typeface="Calibri" pitchFamily="34" charset="0"/>
                          <a:ea typeface="標楷體" pitchFamily="65" charset="-120"/>
                          <a:cs typeface="Arial" pitchFamily="34" charset="0"/>
                        </a:rPr>
                        <a:t>cp</a:t>
                      </a:r>
                      <a:r>
                        <a:rPr kumimoji="0" lang="en-US" altLang="zh-TW" sz="1600" b="0"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 + 0.1% ~ 0.5%</a:t>
                      </a:r>
                      <a:r>
                        <a:rPr kumimoji="0" lang="zh-TW" sz="1600" b="0" i="0" u="none" strike="noStrike" cap="none" normalizeH="0" baseline="0" dirty="0" smtClean="0">
                          <a:ln>
                            <a:noFill/>
                          </a:ln>
                          <a:solidFill>
                            <a:srgbClr val="FF0000"/>
                          </a:solidFill>
                          <a:effectLst/>
                          <a:latin typeface="Calibri" pitchFamily="34" charset="0"/>
                          <a:ea typeface="標楷體" pitchFamily="65" charset="-120"/>
                          <a:cs typeface="Arial" pitchFamily="34" charset="0"/>
                        </a:rPr>
                        <a:t>。</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1288" marR="0" lvl="0" indent="-13970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核准及發行時程較快。</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141288" marR="0" lvl="0" indent="-13970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2.</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無稀釋盈餘之顧慮。</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41288" marR="0" lvl="0" indent="-13970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3.</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不具對公司經營權威脅。</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41288" marR="0" lvl="0" indent="-13970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4.</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屬於長期穩定資金。</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41288" marR="0" lvl="0" indent="-13970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5.</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債息可列費用，有節稅效果。</a:t>
                      </a:r>
                      <a:r>
                        <a:rPr kumimoji="0" lang="en-US" sz="1600" b="0" i="0" u="none" strike="noStrike" cap="none" normalizeH="0" baseline="0" dirty="0" smtClean="0">
                          <a:ln>
                            <a:noFill/>
                          </a:ln>
                          <a:solidFill>
                            <a:schemeClr val="tx1"/>
                          </a:solidFill>
                          <a:effectLst/>
                          <a:latin typeface="Calibri" pitchFamily="34" charset="0"/>
                          <a:ea typeface="標楷體" pitchFamily="65" charset="-120"/>
                        </a:rPr>
                        <a:t> </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41288" marR="0" lvl="0" indent="-13970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6.</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長期成本固定，有利於控制費用。</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itchFamily="65" charset="-120"/>
                          <a:ea typeface="新細明體" pitchFamily="18" charset="-120"/>
                          <a:cs typeface="Arial" pitchFamily="34" charset="0"/>
                        </a:rPr>
                        <a:t>1.</a:t>
                      </a:r>
                      <a:r>
                        <a:rPr kumimoji="0"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利息支出。</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itchFamily="65" charset="-120"/>
                          <a:ea typeface="新細明體" pitchFamily="18" charset="-120"/>
                          <a:cs typeface="Arial" pitchFamily="34" charset="0"/>
                        </a:rPr>
                        <a:t>2.</a:t>
                      </a:r>
                      <a:r>
                        <a:rPr kumimoji="0" lang="zh-TW" sz="1600" b="0" i="0" u="none" strike="noStrike" cap="none" normalizeH="0" baseline="0" smtClean="0">
                          <a:ln>
                            <a:noFill/>
                          </a:ln>
                          <a:solidFill>
                            <a:srgbClr val="000000"/>
                          </a:solidFill>
                          <a:effectLst/>
                          <a:latin typeface="Calibri" pitchFamily="34" charset="0"/>
                          <a:ea typeface="標楷體" pitchFamily="65" charset="-120"/>
                        </a:rPr>
                        <a:t>負債比率上升。</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itchFamily="65" charset="-120"/>
                          <a:ea typeface="新細明體" pitchFamily="18" charset="-120"/>
                          <a:cs typeface="Arial" pitchFamily="34" charset="0"/>
                        </a:rPr>
                        <a:t>3.</a:t>
                      </a:r>
                      <a:r>
                        <a:rPr kumimoji="0" lang="zh-TW" sz="1600" b="0" i="0" u="none" strike="noStrike" cap="none" normalizeH="0" baseline="0" smtClean="0">
                          <a:ln>
                            <a:noFill/>
                          </a:ln>
                          <a:solidFill>
                            <a:srgbClr val="000000"/>
                          </a:solidFill>
                          <a:effectLst/>
                          <a:latin typeface="Calibri" pitchFamily="34" charset="0"/>
                          <a:ea typeface="標楷體" pitchFamily="65" charset="-120"/>
                        </a:rPr>
                        <a:t>到期還款之資金壓力。</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7072">
                <a:tc>
                  <a:txBody>
                    <a:bodyPr/>
                    <a:lstStyle/>
                    <a:p>
                      <a:pPr marL="0" marR="0" lvl="0" indent="0" algn="l" defTabSz="914400" rtl="0" eaLnBrk="0" fontAlgn="base" latinLnBrk="0" hangingPunct="0">
                        <a:lnSpc>
                          <a:spcPct val="100000"/>
                        </a:lnSpc>
                        <a:spcBef>
                          <a:spcPts val="338"/>
                        </a:spcBef>
                        <a:spcAft>
                          <a:spcPct val="0"/>
                        </a:spcAft>
                        <a:buClrTx/>
                        <a:buSzTx/>
                        <a:buFontTx/>
                        <a:buNone/>
                        <a:tabLst/>
                      </a:pPr>
                      <a:r>
                        <a:rPr kumimoji="1" lang="zh-TW" sz="2400" b="1"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轉換公司債</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票面利率</a:t>
                      </a:r>
                      <a:r>
                        <a:rPr kumimoji="0" lang="en-US" alt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0~1%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，未轉換則需視其發行條件是否補貼利息。</a:t>
                      </a:r>
                      <a:endParaRPr kumimoji="0" lang="zh-TW" sz="16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1.</a:t>
                      </a:r>
                      <a:r>
                        <a:rPr kumimoji="0" lang="zh-TW" sz="1600" b="0" i="0" u="none" strike="noStrike" cap="none" normalizeH="0" baseline="0" dirty="0" smtClean="0">
                          <a:ln>
                            <a:noFill/>
                          </a:ln>
                          <a:solidFill>
                            <a:schemeClr val="tx1"/>
                          </a:solidFill>
                          <a:effectLst/>
                          <a:latin typeface="Calibri" pitchFamily="34" charset="0"/>
                          <a:ea typeface="標楷體" pitchFamily="65" charset="-120"/>
                          <a:cs typeface="Arial" pitchFamily="34" charset="0"/>
                        </a:rPr>
                        <a:t>資金募集成本低。</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2.</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具有高度的發行條件彈性，可依公司需求設定折溢價發行，轉換價格溢價率、利息、買回權、賣回權等條件。</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3.</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相較於現金增資，股權稀釋延後。</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4.</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轉換後，由負債變成資本，可節省利息支出，並避免到期還本之資金壓力。</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Arial" pitchFamily="34" charset="0"/>
                        </a:rPr>
                        <a:t>5.</a:t>
                      </a:r>
                      <a:r>
                        <a:rPr kumimoji="0" lang="zh-TW" sz="1600" b="0" i="0" u="none" strike="noStrike" cap="none" normalizeH="0" baseline="0" dirty="0" smtClean="0">
                          <a:ln>
                            <a:noFill/>
                          </a:ln>
                          <a:solidFill>
                            <a:schemeClr val="tx1"/>
                          </a:solidFill>
                          <a:effectLst/>
                          <a:latin typeface="Calibri" pitchFamily="34" charset="0"/>
                          <a:ea typeface="標楷體" pitchFamily="65" charset="-120"/>
                        </a:rPr>
                        <a:t>若有利息可產生節稅效果。</a:t>
                      </a:r>
                      <a:endParaRPr kumimoji="0" lang="zh-TW" sz="16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itchFamily="65" charset="-120"/>
                          <a:ea typeface="新細明體" pitchFamily="18" charset="-120"/>
                          <a:cs typeface="Arial" pitchFamily="34" charset="0"/>
                        </a:rPr>
                        <a:t>1.</a:t>
                      </a:r>
                      <a:r>
                        <a:rPr kumimoji="0" lang="zh-TW" sz="1600" b="0" i="0" u="none" strike="noStrike" cap="none" normalizeH="0" baseline="0" smtClean="0">
                          <a:ln>
                            <a:noFill/>
                          </a:ln>
                          <a:solidFill>
                            <a:srgbClr val="000000"/>
                          </a:solidFill>
                          <a:effectLst/>
                          <a:latin typeface="Calibri" pitchFamily="34" charset="0"/>
                          <a:ea typeface="標楷體" pitchFamily="65" charset="-120"/>
                          <a:cs typeface="Arial" pitchFamily="34" charset="0"/>
                        </a:rPr>
                        <a:t>轉換權利屬於債權人，難以掌握長期資金調度計畫。</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itchFamily="65" charset="-120"/>
                          <a:ea typeface="新細明體" pitchFamily="18" charset="-120"/>
                          <a:cs typeface="Arial" pitchFamily="34" charset="0"/>
                        </a:rPr>
                        <a:t>2.</a:t>
                      </a:r>
                      <a:r>
                        <a:rPr kumimoji="0" lang="zh-TW" sz="1600" b="0" i="0" u="none" strike="noStrike" cap="none" normalizeH="0" baseline="0" smtClean="0">
                          <a:ln>
                            <a:noFill/>
                          </a:ln>
                          <a:solidFill>
                            <a:srgbClr val="000000"/>
                          </a:solidFill>
                          <a:effectLst/>
                          <a:latin typeface="Calibri" pitchFamily="34" charset="0"/>
                          <a:ea typeface="標楷體" pitchFamily="65" charset="-120"/>
                        </a:rPr>
                        <a:t>募資時點需視股市表現狀況而定。</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p>
                      <a:pPr marL="131763" marR="0" lvl="0" indent="-131763" algn="just" defTabSz="914400"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itchFamily="65" charset="-120"/>
                          <a:ea typeface="新細明體" pitchFamily="18" charset="-120"/>
                          <a:cs typeface="Arial" pitchFamily="34" charset="0"/>
                        </a:rPr>
                        <a:t>3.</a:t>
                      </a:r>
                      <a:r>
                        <a:rPr kumimoji="0" lang="zh-TW" sz="1600" b="0" i="0" u="none" strike="noStrike" cap="none" normalizeH="0" baseline="0" smtClean="0">
                          <a:ln>
                            <a:noFill/>
                          </a:ln>
                          <a:solidFill>
                            <a:srgbClr val="000000"/>
                          </a:solidFill>
                          <a:effectLst/>
                          <a:latin typeface="Calibri" pitchFamily="34" charset="0"/>
                          <a:ea typeface="標楷體" pitchFamily="65" charset="-120"/>
                        </a:rPr>
                        <a:t>到期時未轉換，將面臨清償壓力。</a:t>
                      </a:r>
                      <a:endParaRPr kumimoji="0" lang="zh-TW" sz="16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marL="46182" marR="461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145" name="投影片編號版面配置區 5"/>
          <p:cNvSpPr>
            <a:spLocks noGrp="1"/>
          </p:cNvSpPr>
          <p:nvPr>
            <p:ph type="sldNum" sz="quarter" idx="12"/>
          </p:nvPr>
        </p:nvSpPr>
        <p:spPr>
          <a:noFill/>
        </p:spPr>
        <p:txBody>
          <a:bodyPr/>
          <a:lstStyle/>
          <a:p>
            <a:fld id="{08A3A97B-493C-4D72-A7F1-FDFE1A5950E6}" type="slidenum">
              <a:rPr lang="en-US" altLang="zh-TW" smtClean="0"/>
              <a:pPr/>
              <a:t>127</a:t>
            </a:fld>
            <a:endParaRPr lang="en-US" altLang="zh-TW"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92138" y="1165225"/>
            <a:ext cx="7969250" cy="5032375"/>
          </a:xfrm>
          <a:prstGeom prst="rect">
            <a:avLst/>
          </a:prstGeom>
          <a:noFill/>
          <a:ln w="12700">
            <a:noFill/>
            <a:miter lim="800000"/>
            <a:headEnd/>
            <a:tailEnd/>
          </a:ln>
        </p:spPr>
        <p:txBody>
          <a:bodyPr/>
          <a:lstStyle/>
          <a:p>
            <a:endParaRPr lang="zh-TW" altLang="en-US"/>
          </a:p>
        </p:txBody>
      </p:sp>
      <p:sp>
        <p:nvSpPr>
          <p:cNvPr id="15363" name="Rectangle 3"/>
          <p:cNvSpPr>
            <a:spLocks noChangeArrowheads="1"/>
          </p:cNvSpPr>
          <p:nvPr/>
        </p:nvSpPr>
        <p:spPr bwMode="auto">
          <a:xfrm>
            <a:off x="576263" y="6134100"/>
            <a:ext cx="7989887" cy="42863"/>
          </a:xfrm>
          <a:prstGeom prst="rect">
            <a:avLst/>
          </a:prstGeom>
          <a:solidFill>
            <a:schemeClr val="hlink"/>
          </a:solidFill>
          <a:ln w="12700">
            <a:noFill/>
            <a:miter lim="800000"/>
            <a:headEnd/>
            <a:tailEnd/>
          </a:ln>
        </p:spPr>
        <p:txBody>
          <a:bodyPr anchor="ctr"/>
          <a:lstStyle/>
          <a:p>
            <a:pPr marL="361950" indent="-361950" algn="ctr"/>
            <a:r>
              <a:rPr lang="en-US" altLang="zh-TW" sz="1200" b="1">
                <a:solidFill>
                  <a:schemeClr val="bg1"/>
                </a:solidFill>
                <a:ea typeface="華康中黑體" pitchFamily="49" charset="-120"/>
              </a:rPr>
              <a:t>               </a:t>
            </a:r>
          </a:p>
        </p:txBody>
      </p:sp>
      <p:sp>
        <p:nvSpPr>
          <p:cNvPr id="15364" name="Rectangle 4"/>
          <p:cNvSpPr>
            <a:spLocks noChangeArrowheads="1"/>
          </p:cNvSpPr>
          <p:nvPr/>
        </p:nvSpPr>
        <p:spPr bwMode="auto">
          <a:xfrm>
            <a:off x="733425" y="1323975"/>
            <a:ext cx="3843338" cy="809625"/>
          </a:xfrm>
          <a:prstGeom prst="rect">
            <a:avLst/>
          </a:prstGeom>
          <a:noFill/>
          <a:ln w="12700">
            <a:noFill/>
            <a:miter lim="800000"/>
            <a:headEnd type="none" w="sm" len="sm"/>
            <a:tailEnd type="none" w="sm" len="sm"/>
          </a:ln>
        </p:spPr>
        <p:txBody>
          <a:bodyPr anchor="b"/>
          <a:lstStyle/>
          <a:p>
            <a:pPr algn="ctr"/>
            <a:r>
              <a:rPr lang="zh-TW" altLang="en-US" sz="2800" b="1">
                <a:solidFill>
                  <a:srgbClr val="000099"/>
                </a:solidFill>
                <a:latin typeface="Garamond" pitchFamily="18" charset="0"/>
                <a:ea typeface="標楷體" pitchFamily="65" charset="-120"/>
              </a:rPr>
              <a:t>分割公債簡例說明：</a:t>
            </a:r>
          </a:p>
        </p:txBody>
      </p:sp>
      <p:sp>
        <p:nvSpPr>
          <p:cNvPr id="15365" name="Rectangle 5"/>
          <p:cNvSpPr>
            <a:spLocks noChangeArrowheads="1"/>
          </p:cNvSpPr>
          <p:nvPr/>
        </p:nvSpPr>
        <p:spPr bwMode="auto">
          <a:xfrm>
            <a:off x="593725" y="1163638"/>
            <a:ext cx="7966075" cy="565150"/>
          </a:xfrm>
          <a:prstGeom prst="rect">
            <a:avLst/>
          </a:prstGeom>
          <a:noFill/>
          <a:ln w="12700">
            <a:noFill/>
            <a:miter lim="800000"/>
            <a:headEnd/>
            <a:tailEnd/>
          </a:ln>
        </p:spPr>
        <p:txBody>
          <a:bodyPr anchor="ctr"/>
          <a:lstStyle/>
          <a:p>
            <a:pPr marL="361950" indent="-361950" algn="ctr"/>
            <a:endParaRPr lang="zh-TW" altLang="zh-TW" sz="3600" b="1">
              <a:solidFill>
                <a:schemeClr val="bg1"/>
              </a:solidFill>
              <a:ea typeface="標楷體" pitchFamily="65" charset="-120"/>
            </a:endParaRPr>
          </a:p>
        </p:txBody>
      </p:sp>
      <p:sp>
        <p:nvSpPr>
          <p:cNvPr id="15366" name="Text Box 6"/>
          <p:cNvSpPr txBox="1">
            <a:spLocks noChangeArrowheads="1"/>
          </p:cNvSpPr>
          <p:nvPr/>
        </p:nvSpPr>
        <p:spPr bwMode="auto">
          <a:xfrm>
            <a:off x="7418388" y="3835400"/>
            <a:ext cx="1147762" cy="1200150"/>
          </a:xfrm>
          <a:prstGeom prst="rect">
            <a:avLst/>
          </a:prstGeom>
          <a:noFill/>
          <a:ln w="19050">
            <a:solidFill>
              <a:schemeClr val="tx1"/>
            </a:solidFill>
            <a:miter lim="800000"/>
            <a:headEnd type="none" w="sm" len="sm"/>
            <a:tailEnd type="none" w="sm" len="sm"/>
          </a:ln>
        </p:spPr>
        <p:txBody>
          <a:bodyPr>
            <a:spAutoFit/>
          </a:bodyPr>
          <a:lstStyle/>
          <a:p>
            <a:r>
              <a:rPr lang="en-US" altLang="zh-TW" b="1">
                <a:latin typeface="標楷體" pitchFamily="65" charset="-120"/>
                <a:ea typeface="標楷體" pitchFamily="65" charset="-120"/>
              </a:rPr>
              <a:t>500</a:t>
            </a:r>
            <a:r>
              <a:rPr lang="zh-TW" altLang="en-US" b="1">
                <a:latin typeface="標楷體" pitchFamily="65" charset="-120"/>
                <a:ea typeface="標楷體" pitchFamily="65" charset="-120"/>
              </a:rPr>
              <a:t>萬元</a:t>
            </a:r>
          </a:p>
          <a:p>
            <a:r>
              <a:rPr lang="en-US" altLang="zh-TW" b="1">
                <a:latin typeface="標楷體" pitchFamily="65" charset="-120"/>
                <a:ea typeface="標楷體" pitchFamily="65" charset="-120"/>
              </a:rPr>
              <a:t>P06G20</a:t>
            </a:r>
          </a:p>
          <a:p>
            <a:r>
              <a:rPr lang="en-US" altLang="zh-TW" b="1">
                <a:latin typeface="標楷體" pitchFamily="65" charset="-120"/>
                <a:ea typeface="標楷體" pitchFamily="65" charset="-120"/>
              </a:rPr>
              <a:t>5</a:t>
            </a:r>
            <a:r>
              <a:rPr lang="zh-TW" altLang="en-US" b="1">
                <a:latin typeface="標楷體" pitchFamily="65" charset="-120"/>
                <a:ea typeface="標楷體" pitchFamily="65" charset="-120"/>
              </a:rPr>
              <a:t>年期本金券</a:t>
            </a:r>
          </a:p>
        </p:txBody>
      </p:sp>
      <p:grpSp>
        <p:nvGrpSpPr>
          <p:cNvPr id="15367" name="Group 7"/>
          <p:cNvGrpSpPr>
            <a:grpSpLocks/>
          </p:cNvGrpSpPr>
          <p:nvPr/>
        </p:nvGrpSpPr>
        <p:grpSpPr bwMode="auto">
          <a:xfrm>
            <a:off x="974725" y="4286250"/>
            <a:ext cx="6234113" cy="749300"/>
            <a:chOff x="665" y="2700"/>
            <a:chExt cx="4254" cy="472"/>
          </a:xfrm>
        </p:grpSpPr>
        <p:sp>
          <p:nvSpPr>
            <p:cNvPr id="15389" name="Text Box 8"/>
            <p:cNvSpPr txBox="1">
              <a:spLocks noChangeArrowheads="1"/>
            </p:cNvSpPr>
            <p:nvPr/>
          </p:nvSpPr>
          <p:spPr bwMode="auto">
            <a:xfrm>
              <a:off x="665" y="2700"/>
              <a:ext cx="851" cy="472"/>
            </a:xfrm>
            <a:prstGeom prst="rect">
              <a:avLst/>
            </a:prstGeom>
            <a:solidFill>
              <a:srgbClr val="CCFFCC">
                <a:alpha val="50195"/>
              </a:srgbClr>
            </a:solidFill>
            <a:ln w="19050">
              <a:solidFill>
                <a:schemeClr val="tx1"/>
              </a:solidFill>
              <a:miter lim="800000"/>
              <a:headEnd type="none" w="sm" len="sm"/>
              <a:tailEnd type="none" w="sm" len="sm"/>
            </a:ln>
          </p:spPr>
          <p:txBody>
            <a:bodyPr>
              <a:spAutoFit/>
            </a:bodyPr>
            <a:lstStyle/>
            <a:p>
              <a:r>
                <a:rPr lang="en-US" altLang="zh-TW" sz="1400" b="1">
                  <a:latin typeface="Times New Roman" pitchFamily="18" charset="0"/>
                  <a:ea typeface="標楷體" pitchFamily="65" charset="-120"/>
                </a:rPr>
                <a:t>10  </a:t>
              </a:r>
              <a:r>
                <a:rPr lang="zh-TW" altLang="en-US" sz="1400" b="1">
                  <a:latin typeface="Times New Roman" pitchFamily="18" charset="0"/>
                  <a:ea typeface="標楷體" pitchFamily="65" charset="-120"/>
                </a:rPr>
                <a:t>萬元</a:t>
              </a:r>
            </a:p>
            <a:p>
              <a:r>
                <a:rPr lang="en-US" altLang="zh-TW" sz="1400" b="1">
                  <a:latin typeface="Times New Roman" pitchFamily="18" charset="0"/>
                  <a:ea typeface="標楷體" pitchFamily="65" charset="-120"/>
                </a:rPr>
                <a:t>I02G20</a:t>
              </a:r>
              <a:endParaRPr lang="en-US" altLang="zh-TW" sz="1400" b="1">
                <a:latin typeface="Times New Roman" pitchFamily="18" charset="0"/>
                <a:cs typeface="Times New Roman" pitchFamily="18" charset="0"/>
              </a:endParaRPr>
            </a:p>
            <a:p>
              <a:r>
                <a:rPr lang="en-US" altLang="zh-TW" sz="1400" b="1">
                  <a:ea typeface="標楷體" pitchFamily="65" charset="-120"/>
                </a:rPr>
                <a:t>1</a:t>
              </a:r>
              <a:r>
                <a:rPr lang="zh-TW" altLang="en-US" sz="1400" b="1">
                  <a:ea typeface="標楷體" pitchFamily="65" charset="-120"/>
                </a:rPr>
                <a:t>年期</a:t>
              </a:r>
              <a:r>
                <a:rPr lang="zh-TW" altLang="en-US" sz="1200" b="1"/>
                <a:t>利息券</a:t>
              </a:r>
              <a:endParaRPr lang="zh-TW" altLang="en-US" sz="1200" b="1">
                <a:latin typeface="新細明體" pitchFamily="18" charset="-120"/>
              </a:endParaRPr>
            </a:p>
          </p:txBody>
        </p:sp>
        <p:sp>
          <p:nvSpPr>
            <p:cNvPr id="15390" name="Text Box 9"/>
            <p:cNvSpPr txBox="1">
              <a:spLocks noChangeArrowheads="1"/>
            </p:cNvSpPr>
            <p:nvPr/>
          </p:nvSpPr>
          <p:spPr bwMode="auto">
            <a:xfrm>
              <a:off x="1605" y="2700"/>
              <a:ext cx="762" cy="472"/>
            </a:xfrm>
            <a:prstGeom prst="rect">
              <a:avLst/>
            </a:prstGeom>
            <a:solidFill>
              <a:srgbClr val="CCFFCC">
                <a:alpha val="50195"/>
              </a:srgbClr>
            </a:solidFill>
            <a:ln w="19050">
              <a:solidFill>
                <a:schemeClr val="tx1"/>
              </a:solidFill>
              <a:miter lim="800000"/>
              <a:headEnd type="none" w="sm" len="sm"/>
              <a:tailEnd type="none" w="sm" len="sm"/>
            </a:ln>
          </p:spPr>
          <p:txBody>
            <a:bodyPr>
              <a:spAutoFit/>
            </a:bodyPr>
            <a:lstStyle/>
            <a:p>
              <a:r>
                <a:rPr lang="en-US" altLang="zh-TW" sz="1400" b="1">
                  <a:latin typeface="Times New Roman" pitchFamily="18" charset="0"/>
                  <a:ea typeface="標楷體" pitchFamily="65" charset="-120"/>
                </a:rPr>
                <a:t>10  </a:t>
              </a:r>
              <a:r>
                <a:rPr lang="zh-TW" altLang="en-US" sz="1400" b="1">
                  <a:latin typeface="Times New Roman" pitchFamily="18" charset="0"/>
                  <a:ea typeface="標楷體" pitchFamily="65" charset="-120"/>
                </a:rPr>
                <a:t>萬元</a:t>
              </a:r>
            </a:p>
            <a:p>
              <a:r>
                <a:rPr lang="en-US" altLang="zh-TW" sz="1400" b="1">
                  <a:latin typeface="Times New Roman" pitchFamily="18" charset="0"/>
                  <a:ea typeface="標楷體" pitchFamily="65" charset="-120"/>
                </a:rPr>
                <a:t>I03G20</a:t>
              </a:r>
              <a:endParaRPr lang="en-US" altLang="zh-TW" sz="1400" b="1">
                <a:latin typeface="Times New Roman" pitchFamily="18" charset="0"/>
                <a:cs typeface="Times New Roman" pitchFamily="18" charset="0"/>
              </a:endParaRPr>
            </a:p>
            <a:p>
              <a:r>
                <a:rPr lang="en-US" altLang="zh-TW" sz="1400" b="1">
                  <a:ea typeface="標楷體" pitchFamily="65" charset="-120"/>
                </a:rPr>
                <a:t>2</a:t>
              </a:r>
              <a:r>
                <a:rPr lang="zh-TW" altLang="en-US" sz="1400" b="1">
                  <a:ea typeface="標楷體" pitchFamily="65" charset="-120"/>
                </a:rPr>
                <a:t>年期</a:t>
              </a:r>
              <a:r>
                <a:rPr lang="zh-TW" altLang="en-US" sz="1200" b="1"/>
                <a:t>利息券</a:t>
              </a:r>
              <a:endParaRPr lang="zh-TW" altLang="en-US" b="1">
                <a:latin typeface="新細明體" pitchFamily="18" charset="-120"/>
              </a:endParaRPr>
            </a:p>
          </p:txBody>
        </p:sp>
        <p:sp>
          <p:nvSpPr>
            <p:cNvPr id="15391" name="Text Box 10"/>
            <p:cNvSpPr txBox="1">
              <a:spLocks noChangeArrowheads="1"/>
            </p:cNvSpPr>
            <p:nvPr/>
          </p:nvSpPr>
          <p:spPr bwMode="auto">
            <a:xfrm>
              <a:off x="2456" y="2700"/>
              <a:ext cx="761" cy="472"/>
            </a:xfrm>
            <a:prstGeom prst="rect">
              <a:avLst/>
            </a:prstGeom>
            <a:solidFill>
              <a:srgbClr val="CCFFCC">
                <a:alpha val="50195"/>
              </a:srgbClr>
            </a:solidFill>
            <a:ln w="19050">
              <a:solidFill>
                <a:schemeClr val="tx1"/>
              </a:solidFill>
              <a:miter lim="800000"/>
              <a:headEnd type="none" w="sm" len="sm"/>
              <a:tailEnd type="none" w="sm" len="sm"/>
            </a:ln>
          </p:spPr>
          <p:txBody>
            <a:bodyPr>
              <a:spAutoFit/>
            </a:bodyPr>
            <a:lstStyle/>
            <a:p>
              <a:r>
                <a:rPr lang="en-US" altLang="zh-TW" sz="1400" b="1">
                  <a:latin typeface="Times New Roman" pitchFamily="18" charset="0"/>
                  <a:ea typeface="標楷體" pitchFamily="65" charset="-120"/>
                </a:rPr>
                <a:t>10  </a:t>
              </a:r>
              <a:r>
                <a:rPr lang="zh-TW" altLang="en-US" sz="1400" b="1">
                  <a:latin typeface="Times New Roman" pitchFamily="18" charset="0"/>
                  <a:ea typeface="標楷體" pitchFamily="65" charset="-120"/>
                </a:rPr>
                <a:t>萬元</a:t>
              </a:r>
            </a:p>
            <a:p>
              <a:r>
                <a:rPr lang="en-US" altLang="zh-TW" sz="1400" b="1">
                  <a:latin typeface="Times New Roman" pitchFamily="18" charset="0"/>
                  <a:ea typeface="標楷體" pitchFamily="65" charset="-120"/>
                </a:rPr>
                <a:t>I04G20</a:t>
              </a:r>
              <a:endParaRPr lang="en-US" altLang="zh-TW" sz="1400" b="1">
                <a:latin typeface="Times New Roman" pitchFamily="18" charset="0"/>
                <a:cs typeface="Times New Roman" pitchFamily="18" charset="0"/>
              </a:endParaRPr>
            </a:p>
            <a:p>
              <a:r>
                <a:rPr lang="en-US" altLang="zh-TW" sz="1400" b="1">
                  <a:ea typeface="標楷體" pitchFamily="65" charset="-120"/>
                </a:rPr>
                <a:t>3</a:t>
              </a:r>
              <a:r>
                <a:rPr lang="zh-TW" altLang="en-US" sz="1400" b="1">
                  <a:ea typeface="標楷體" pitchFamily="65" charset="-120"/>
                </a:rPr>
                <a:t>年期</a:t>
              </a:r>
              <a:r>
                <a:rPr lang="zh-TW" altLang="en-US" sz="1200" b="1"/>
                <a:t>利息券</a:t>
              </a:r>
              <a:endParaRPr lang="zh-TW" altLang="en-US" b="1"/>
            </a:p>
          </p:txBody>
        </p:sp>
        <p:sp>
          <p:nvSpPr>
            <p:cNvPr id="15392" name="Text Box 11"/>
            <p:cNvSpPr txBox="1">
              <a:spLocks noChangeArrowheads="1"/>
            </p:cNvSpPr>
            <p:nvPr/>
          </p:nvSpPr>
          <p:spPr bwMode="auto">
            <a:xfrm>
              <a:off x="3307" y="2700"/>
              <a:ext cx="761" cy="472"/>
            </a:xfrm>
            <a:prstGeom prst="rect">
              <a:avLst/>
            </a:prstGeom>
            <a:solidFill>
              <a:srgbClr val="CCFFCC">
                <a:alpha val="50195"/>
              </a:srgbClr>
            </a:solidFill>
            <a:ln w="19050">
              <a:solidFill>
                <a:schemeClr val="tx1"/>
              </a:solidFill>
              <a:miter lim="800000"/>
              <a:headEnd type="none" w="sm" len="sm"/>
              <a:tailEnd type="none" w="sm" len="sm"/>
            </a:ln>
          </p:spPr>
          <p:txBody>
            <a:bodyPr>
              <a:spAutoFit/>
            </a:bodyPr>
            <a:lstStyle/>
            <a:p>
              <a:r>
                <a:rPr lang="en-US" altLang="zh-TW" sz="1400" b="1">
                  <a:latin typeface="Times New Roman" pitchFamily="18" charset="0"/>
                  <a:ea typeface="標楷體" pitchFamily="65" charset="-120"/>
                </a:rPr>
                <a:t>10  </a:t>
              </a:r>
              <a:r>
                <a:rPr lang="zh-TW" altLang="en-US" sz="1400" b="1">
                  <a:latin typeface="Times New Roman" pitchFamily="18" charset="0"/>
                  <a:ea typeface="標楷體" pitchFamily="65" charset="-120"/>
                </a:rPr>
                <a:t>萬元</a:t>
              </a:r>
            </a:p>
            <a:p>
              <a:r>
                <a:rPr lang="en-US" altLang="zh-TW" sz="1400" b="1">
                  <a:latin typeface="Times New Roman" pitchFamily="18" charset="0"/>
                  <a:ea typeface="標楷體" pitchFamily="65" charset="-120"/>
                </a:rPr>
                <a:t>I05G20</a:t>
              </a:r>
              <a:endParaRPr lang="en-US" altLang="zh-TW" sz="1400" b="1">
                <a:latin typeface="Times New Roman" pitchFamily="18" charset="0"/>
                <a:cs typeface="Times New Roman" pitchFamily="18" charset="0"/>
              </a:endParaRPr>
            </a:p>
            <a:p>
              <a:r>
                <a:rPr lang="en-US" altLang="zh-TW" sz="1400" b="1">
                  <a:ea typeface="標楷體" pitchFamily="65" charset="-120"/>
                </a:rPr>
                <a:t>4</a:t>
              </a:r>
              <a:r>
                <a:rPr lang="zh-TW" altLang="en-US" sz="1400" b="1">
                  <a:ea typeface="標楷體" pitchFamily="65" charset="-120"/>
                </a:rPr>
                <a:t>年期</a:t>
              </a:r>
              <a:r>
                <a:rPr lang="zh-TW" altLang="en-US" sz="1200" b="1"/>
                <a:t>利息券</a:t>
              </a:r>
            </a:p>
          </p:txBody>
        </p:sp>
        <p:sp>
          <p:nvSpPr>
            <p:cNvPr id="15393" name="Text Box 12"/>
            <p:cNvSpPr txBox="1">
              <a:spLocks noChangeArrowheads="1"/>
            </p:cNvSpPr>
            <p:nvPr/>
          </p:nvSpPr>
          <p:spPr bwMode="auto">
            <a:xfrm>
              <a:off x="4158" y="2700"/>
              <a:ext cx="761" cy="472"/>
            </a:xfrm>
            <a:prstGeom prst="rect">
              <a:avLst/>
            </a:prstGeom>
            <a:solidFill>
              <a:srgbClr val="CCFFCC">
                <a:alpha val="50195"/>
              </a:srgbClr>
            </a:solidFill>
            <a:ln w="19050">
              <a:solidFill>
                <a:schemeClr val="tx1"/>
              </a:solidFill>
              <a:miter lim="800000"/>
              <a:headEnd type="none" w="sm" len="sm"/>
              <a:tailEnd type="none" w="sm" len="sm"/>
            </a:ln>
          </p:spPr>
          <p:txBody>
            <a:bodyPr>
              <a:spAutoFit/>
            </a:bodyPr>
            <a:lstStyle/>
            <a:p>
              <a:r>
                <a:rPr lang="en-US" altLang="zh-TW" sz="1400" b="1">
                  <a:latin typeface="Times New Roman" pitchFamily="18" charset="0"/>
                  <a:ea typeface="標楷體" pitchFamily="65" charset="-120"/>
                </a:rPr>
                <a:t>10  </a:t>
              </a:r>
              <a:r>
                <a:rPr lang="zh-TW" altLang="en-US" sz="1400" b="1">
                  <a:latin typeface="Times New Roman" pitchFamily="18" charset="0"/>
                  <a:ea typeface="標楷體" pitchFamily="65" charset="-120"/>
                </a:rPr>
                <a:t>萬元</a:t>
              </a:r>
            </a:p>
            <a:p>
              <a:r>
                <a:rPr lang="en-US" altLang="zh-TW" sz="1400" b="1">
                  <a:latin typeface="Times New Roman" pitchFamily="18" charset="0"/>
                  <a:ea typeface="標楷體" pitchFamily="65" charset="-120"/>
                </a:rPr>
                <a:t>I06G20</a:t>
              </a:r>
              <a:endParaRPr lang="en-US" altLang="zh-TW" sz="1400" b="1">
                <a:latin typeface="Times New Roman" pitchFamily="18" charset="0"/>
                <a:cs typeface="Times New Roman" pitchFamily="18" charset="0"/>
              </a:endParaRPr>
            </a:p>
            <a:p>
              <a:r>
                <a:rPr lang="en-US" altLang="zh-TW" sz="1400" b="1">
                  <a:ea typeface="標楷體" pitchFamily="65" charset="-120"/>
                </a:rPr>
                <a:t>5</a:t>
              </a:r>
              <a:r>
                <a:rPr lang="zh-TW" altLang="en-US" sz="1400" b="1">
                  <a:ea typeface="標楷體" pitchFamily="65" charset="-120"/>
                </a:rPr>
                <a:t>年期</a:t>
              </a:r>
              <a:r>
                <a:rPr lang="zh-TW" altLang="en-US" sz="1200" b="1"/>
                <a:t>利息券</a:t>
              </a:r>
            </a:p>
          </p:txBody>
        </p:sp>
      </p:grpSp>
      <p:grpSp>
        <p:nvGrpSpPr>
          <p:cNvPr id="15368" name="Group 13"/>
          <p:cNvGrpSpPr>
            <a:grpSpLocks/>
          </p:cNvGrpSpPr>
          <p:nvPr/>
        </p:nvGrpSpPr>
        <p:grpSpPr bwMode="auto">
          <a:xfrm>
            <a:off x="2590800" y="3429000"/>
            <a:ext cx="4570413" cy="762000"/>
            <a:chOff x="1790" y="2220"/>
            <a:chExt cx="3118" cy="480"/>
          </a:xfrm>
        </p:grpSpPr>
        <p:sp>
          <p:nvSpPr>
            <p:cNvPr id="15387" name="Text Box 14"/>
            <p:cNvSpPr txBox="1">
              <a:spLocks noChangeArrowheads="1"/>
            </p:cNvSpPr>
            <p:nvPr/>
          </p:nvSpPr>
          <p:spPr bwMode="auto">
            <a:xfrm>
              <a:off x="1790" y="2220"/>
              <a:ext cx="3118" cy="252"/>
            </a:xfrm>
            <a:prstGeom prst="rect">
              <a:avLst/>
            </a:prstGeom>
            <a:noFill/>
            <a:ln w="12700">
              <a:noFill/>
              <a:miter lim="800000"/>
              <a:headEnd type="none" w="sm" len="sm"/>
              <a:tailEnd type="none" w="sm" len="sm"/>
            </a:ln>
          </p:spPr>
          <p:txBody>
            <a:bodyPr>
              <a:spAutoFit/>
            </a:bodyPr>
            <a:lstStyle/>
            <a:p>
              <a:pPr>
                <a:spcBef>
                  <a:spcPct val="50000"/>
                </a:spcBef>
              </a:pPr>
              <a:r>
                <a:rPr lang="en-US" altLang="zh-TW" b="1">
                  <a:solidFill>
                    <a:srgbClr val="003399"/>
                  </a:solidFill>
                  <a:latin typeface="新細明體" pitchFamily="18" charset="-120"/>
                </a:rPr>
                <a:t>	                  </a:t>
              </a:r>
              <a:r>
                <a:rPr lang="zh-TW" altLang="en-US" sz="2000" b="1">
                  <a:latin typeface="新細明體" pitchFamily="18" charset="-120"/>
                </a:rPr>
                <a:t>分割為六張</a:t>
              </a:r>
              <a:r>
                <a:rPr lang="zh-TW" altLang="en-US" sz="2000" b="1">
                  <a:solidFill>
                    <a:srgbClr val="FF0000"/>
                  </a:solidFill>
                  <a:latin typeface="新細明體" pitchFamily="18" charset="-120"/>
                </a:rPr>
                <a:t>零息債券 </a:t>
              </a:r>
            </a:p>
          </p:txBody>
        </p:sp>
        <p:sp>
          <p:nvSpPr>
            <p:cNvPr id="15388" name="Line 15"/>
            <p:cNvSpPr>
              <a:spLocks noChangeShapeType="1"/>
            </p:cNvSpPr>
            <p:nvPr/>
          </p:nvSpPr>
          <p:spPr bwMode="auto">
            <a:xfrm>
              <a:off x="3121" y="2220"/>
              <a:ext cx="0" cy="480"/>
            </a:xfrm>
            <a:prstGeom prst="line">
              <a:avLst/>
            </a:prstGeom>
            <a:noFill/>
            <a:ln w="38100">
              <a:solidFill>
                <a:schemeClr val="tx1"/>
              </a:solidFill>
              <a:round/>
              <a:headEnd type="none" w="sm" len="sm"/>
              <a:tailEnd type="stealth" w="lg" len="lg"/>
            </a:ln>
          </p:spPr>
          <p:txBody>
            <a:bodyPr/>
            <a:lstStyle/>
            <a:p>
              <a:endParaRPr lang="zh-TW" altLang="en-US"/>
            </a:p>
          </p:txBody>
        </p:sp>
      </p:grpSp>
      <p:sp>
        <p:nvSpPr>
          <p:cNvPr id="15369" name="Text Box 16"/>
          <p:cNvSpPr txBox="1">
            <a:spLocks noChangeArrowheads="1"/>
          </p:cNvSpPr>
          <p:nvPr/>
        </p:nvSpPr>
        <p:spPr bwMode="auto">
          <a:xfrm>
            <a:off x="1066800" y="2362200"/>
            <a:ext cx="7315200" cy="369888"/>
          </a:xfrm>
          <a:prstGeom prst="rect">
            <a:avLst/>
          </a:prstGeom>
          <a:noFill/>
          <a:ln w="25400">
            <a:solidFill>
              <a:schemeClr val="tx1"/>
            </a:solidFill>
            <a:miter lim="800000"/>
            <a:headEnd type="none" w="sm" len="sm"/>
            <a:tailEnd type="none" w="sm" len="sm"/>
          </a:ln>
        </p:spPr>
        <p:txBody>
          <a:bodyPr>
            <a:spAutoFit/>
          </a:bodyPr>
          <a:lstStyle/>
          <a:p>
            <a:pPr algn="ctr">
              <a:spcBef>
                <a:spcPct val="50000"/>
              </a:spcBef>
            </a:pPr>
            <a:r>
              <a:rPr lang="en-US" altLang="zh-TW" b="1">
                <a:latin typeface="Times New Roman" pitchFamily="18" charset="0"/>
                <a:ea typeface="標楷體" pitchFamily="65" charset="-120"/>
              </a:rPr>
              <a:t>500</a:t>
            </a:r>
            <a:r>
              <a:rPr lang="zh-TW" altLang="en-US" b="1">
                <a:latin typeface="Times New Roman" pitchFamily="18" charset="0"/>
                <a:ea typeface="標楷體" pitchFamily="65" charset="-120"/>
              </a:rPr>
              <a:t>萬元附息公債</a:t>
            </a:r>
            <a:r>
              <a:rPr lang="en-US" altLang="zh-TW" b="1">
                <a:latin typeface="Times New Roman" pitchFamily="18" charset="0"/>
                <a:ea typeface="標楷體" pitchFamily="65" charset="-120"/>
              </a:rPr>
              <a:t>A01106-</a:t>
            </a:r>
            <a:r>
              <a:rPr lang="en-US" altLang="zh-TW" b="1">
                <a:ea typeface="標楷體" pitchFamily="65" charset="-120"/>
              </a:rPr>
              <a:t>5</a:t>
            </a:r>
            <a:r>
              <a:rPr lang="zh-TW" altLang="en-US" b="1">
                <a:ea typeface="標楷體" pitchFamily="65" charset="-120"/>
              </a:rPr>
              <a:t>年期，票面利率</a:t>
            </a:r>
            <a:r>
              <a:rPr lang="en-US" altLang="zh-TW" b="1">
                <a:ea typeface="標楷體" pitchFamily="65" charset="-120"/>
              </a:rPr>
              <a:t>2</a:t>
            </a:r>
            <a:r>
              <a:rPr lang="zh-TW" altLang="en-US" b="1">
                <a:ea typeface="標楷體" pitchFamily="65" charset="-120"/>
              </a:rPr>
              <a:t>％</a:t>
            </a:r>
            <a:r>
              <a:rPr lang="zh-TW" altLang="en-US"/>
              <a:t> </a:t>
            </a:r>
          </a:p>
        </p:txBody>
      </p:sp>
      <p:sp>
        <p:nvSpPr>
          <p:cNvPr id="15370" name="Rectangle 17"/>
          <p:cNvSpPr>
            <a:spLocks noChangeArrowheads="1"/>
          </p:cNvSpPr>
          <p:nvPr/>
        </p:nvSpPr>
        <p:spPr bwMode="auto">
          <a:xfrm>
            <a:off x="5943600" y="2754313"/>
            <a:ext cx="1217613" cy="539750"/>
          </a:xfrm>
          <a:prstGeom prst="rect">
            <a:avLst/>
          </a:prstGeom>
          <a:solidFill>
            <a:srgbClr val="FFFFCC">
              <a:alpha val="50195"/>
            </a:srgbClr>
          </a:solidFill>
          <a:ln w="12700">
            <a:noFill/>
            <a:miter lim="800000"/>
            <a:headEnd type="none" w="sm" len="sm"/>
            <a:tailEnd type="none" w="sm" len="sm"/>
          </a:ln>
        </p:spPr>
        <p:txBody>
          <a:bodyPr/>
          <a:lstStyle/>
          <a:p>
            <a:pPr>
              <a:buClr>
                <a:schemeClr val="accent1"/>
              </a:buClr>
              <a:buSzPct val="65000"/>
              <a:buFont typeface="Wingdings" pitchFamily="2" charset="2"/>
              <a:buNone/>
            </a:pPr>
            <a:r>
              <a:rPr lang="zh-TW" altLang="en-US" sz="1600" b="1">
                <a:latin typeface="Times New Roman" pitchFamily="18" charset="0"/>
                <a:ea typeface="標楷體" pitchFamily="65" charset="-120"/>
              </a:rPr>
              <a:t>第五年利息</a:t>
            </a:r>
          </a:p>
          <a:p>
            <a:pPr>
              <a:buClr>
                <a:schemeClr val="accent1"/>
              </a:buClr>
              <a:buSzPct val="65000"/>
              <a:buFont typeface="Wingdings" pitchFamily="2" charset="2"/>
              <a:buNone/>
            </a:pPr>
            <a:r>
              <a:rPr lang="en-US" altLang="zh-TW" sz="1600" b="1">
                <a:latin typeface="Times New Roman" pitchFamily="18" charset="0"/>
                <a:ea typeface="標楷體" pitchFamily="65" charset="-120"/>
              </a:rPr>
              <a:t>10  </a:t>
            </a:r>
            <a:r>
              <a:rPr lang="zh-TW" altLang="en-US" sz="1600" b="1">
                <a:latin typeface="Times New Roman" pitchFamily="18" charset="0"/>
                <a:ea typeface="標楷體" pitchFamily="65" charset="-120"/>
              </a:rPr>
              <a:t>萬元</a:t>
            </a:r>
            <a:r>
              <a:rPr lang="zh-TW" altLang="en-US" sz="2000" b="1">
                <a:latin typeface="Times New Roman" pitchFamily="18" charset="0"/>
                <a:ea typeface="標楷體" pitchFamily="65" charset="-120"/>
              </a:rPr>
              <a:t> </a:t>
            </a:r>
          </a:p>
        </p:txBody>
      </p:sp>
      <p:sp>
        <p:nvSpPr>
          <p:cNvPr id="15371" name="Rectangle 18"/>
          <p:cNvSpPr>
            <a:spLocks noChangeArrowheads="1"/>
          </p:cNvSpPr>
          <p:nvPr/>
        </p:nvSpPr>
        <p:spPr bwMode="auto">
          <a:xfrm>
            <a:off x="4724400" y="2754313"/>
            <a:ext cx="1219200" cy="539750"/>
          </a:xfrm>
          <a:prstGeom prst="rect">
            <a:avLst/>
          </a:prstGeom>
          <a:solidFill>
            <a:srgbClr val="FFFFCC">
              <a:alpha val="50195"/>
            </a:srgbClr>
          </a:solidFill>
          <a:ln w="12700">
            <a:noFill/>
            <a:miter lim="800000"/>
            <a:headEnd type="none" w="sm" len="sm"/>
            <a:tailEnd type="none" w="sm" len="sm"/>
          </a:ln>
        </p:spPr>
        <p:txBody>
          <a:bodyPr/>
          <a:lstStyle/>
          <a:p>
            <a:pPr>
              <a:buClr>
                <a:schemeClr val="accent1"/>
              </a:buClr>
              <a:buSzPct val="65000"/>
              <a:buFont typeface="Wingdings" pitchFamily="2" charset="2"/>
              <a:buNone/>
            </a:pPr>
            <a:r>
              <a:rPr lang="zh-TW" altLang="en-US" sz="1600" b="1">
                <a:latin typeface="Times New Roman" pitchFamily="18" charset="0"/>
                <a:ea typeface="標楷體" pitchFamily="65" charset="-120"/>
              </a:rPr>
              <a:t>第四年利息</a:t>
            </a:r>
          </a:p>
          <a:p>
            <a:pPr>
              <a:buClr>
                <a:schemeClr val="accent1"/>
              </a:buClr>
              <a:buSzPct val="65000"/>
              <a:buFont typeface="Wingdings" pitchFamily="2" charset="2"/>
              <a:buNone/>
            </a:pPr>
            <a:r>
              <a:rPr lang="en-US" altLang="zh-TW" sz="1600" b="1">
                <a:latin typeface="Times New Roman" pitchFamily="18" charset="0"/>
                <a:ea typeface="標楷體" pitchFamily="65" charset="-120"/>
              </a:rPr>
              <a:t>10  </a:t>
            </a:r>
            <a:r>
              <a:rPr lang="zh-TW" altLang="en-US" sz="1600" b="1">
                <a:latin typeface="Times New Roman" pitchFamily="18" charset="0"/>
                <a:ea typeface="標楷體" pitchFamily="65" charset="-120"/>
              </a:rPr>
              <a:t>萬元</a:t>
            </a:r>
            <a:r>
              <a:rPr lang="zh-TW" altLang="en-US" sz="2000" b="1">
                <a:latin typeface="Times New Roman" pitchFamily="18" charset="0"/>
                <a:ea typeface="標楷體" pitchFamily="65" charset="-120"/>
              </a:rPr>
              <a:t> </a:t>
            </a:r>
          </a:p>
        </p:txBody>
      </p:sp>
      <p:sp>
        <p:nvSpPr>
          <p:cNvPr id="15372" name="Rectangle 19"/>
          <p:cNvSpPr>
            <a:spLocks noChangeArrowheads="1"/>
          </p:cNvSpPr>
          <p:nvPr/>
        </p:nvSpPr>
        <p:spPr bwMode="auto">
          <a:xfrm>
            <a:off x="3505200" y="2754313"/>
            <a:ext cx="1219200" cy="539750"/>
          </a:xfrm>
          <a:prstGeom prst="rect">
            <a:avLst/>
          </a:prstGeom>
          <a:solidFill>
            <a:srgbClr val="FFFFCC">
              <a:alpha val="50195"/>
            </a:srgbClr>
          </a:solidFill>
          <a:ln w="12700">
            <a:noFill/>
            <a:miter lim="800000"/>
            <a:headEnd type="none" w="sm" len="sm"/>
            <a:tailEnd type="none" w="sm" len="sm"/>
          </a:ln>
        </p:spPr>
        <p:txBody>
          <a:bodyPr/>
          <a:lstStyle/>
          <a:p>
            <a:pPr>
              <a:buClr>
                <a:schemeClr val="accent1"/>
              </a:buClr>
              <a:buSzPct val="65000"/>
              <a:buFont typeface="Wingdings" pitchFamily="2" charset="2"/>
              <a:buNone/>
            </a:pPr>
            <a:r>
              <a:rPr lang="zh-TW" altLang="en-US" sz="1600" b="1">
                <a:latin typeface="Times New Roman" pitchFamily="18" charset="0"/>
                <a:ea typeface="標楷體" pitchFamily="65" charset="-120"/>
              </a:rPr>
              <a:t>第三年利息</a:t>
            </a:r>
          </a:p>
          <a:p>
            <a:pPr>
              <a:buClr>
                <a:schemeClr val="accent1"/>
              </a:buClr>
              <a:buSzPct val="65000"/>
              <a:buFont typeface="Wingdings" pitchFamily="2" charset="2"/>
              <a:buNone/>
            </a:pPr>
            <a:r>
              <a:rPr lang="en-US" altLang="zh-TW" sz="1600" b="1">
                <a:latin typeface="Times New Roman" pitchFamily="18" charset="0"/>
                <a:ea typeface="標楷體" pitchFamily="65" charset="-120"/>
              </a:rPr>
              <a:t>10  </a:t>
            </a:r>
            <a:r>
              <a:rPr lang="zh-TW" altLang="en-US" sz="1600" b="1">
                <a:latin typeface="Times New Roman" pitchFamily="18" charset="0"/>
                <a:ea typeface="標楷體" pitchFamily="65" charset="-120"/>
              </a:rPr>
              <a:t>萬元</a:t>
            </a:r>
            <a:r>
              <a:rPr lang="zh-TW" altLang="en-US" sz="2000" b="1">
                <a:latin typeface="Times New Roman" pitchFamily="18" charset="0"/>
                <a:ea typeface="標楷體" pitchFamily="65" charset="-120"/>
              </a:rPr>
              <a:t> </a:t>
            </a:r>
          </a:p>
        </p:txBody>
      </p:sp>
      <p:sp>
        <p:nvSpPr>
          <p:cNvPr id="15373" name="Rectangle 20"/>
          <p:cNvSpPr>
            <a:spLocks noChangeArrowheads="1"/>
          </p:cNvSpPr>
          <p:nvPr/>
        </p:nvSpPr>
        <p:spPr bwMode="auto">
          <a:xfrm>
            <a:off x="2286000" y="2754313"/>
            <a:ext cx="1219200" cy="539750"/>
          </a:xfrm>
          <a:prstGeom prst="rect">
            <a:avLst/>
          </a:prstGeom>
          <a:solidFill>
            <a:srgbClr val="FFFFCC">
              <a:alpha val="50195"/>
            </a:srgbClr>
          </a:solidFill>
          <a:ln w="12700">
            <a:noFill/>
            <a:miter lim="800000"/>
            <a:headEnd type="none" w="sm" len="sm"/>
            <a:tailEnd type="none" w="sm" len="sm"/>
          </a:ln>
        </p:spPr>
        <p:txBody>
          <a:bodyPr/>
          <a:lstStyle/>
          <a:p>
            <a:pPr>
              <a:buClr>
                <a:schemeClr val="accent1"/>
              </a:buClr>
              <a:buSzPct val="65000"/>
              <a:buFont typeface="Wingdings" pitchFamily="2" charset="2"/>
              <a:buNone/>
            </a:pPr>
            <a:r>
              <a:rPr lang="zh-TW" altLang="en-US" sz="1600" b="1">
                <a:latin typeface="Times New Roman" pitchFamily="18" charset="0"/>
                <a:ea typeface="標楷體" pitchFamily="65" charset="-120"/>
              </a:rPr>
              <a:t>第二年利息</a:t>
            </a:r>
          </a:p>
          <a:p>
            <a:pPr>
              <a:buClr>
                <a:schemeClr val="accent1"/>
              </a:buClr>
              <a:buSzPct val="65000"/>
              <a:buFont typeface="Wingdings" pitchFamily="2" charset="2"/>
              <a:buNone/>
            </a:pPr>
            <a:r>
              <a:rPr lang="en-US" altLang="zh-TW" sz="1600" b="1">
                <a:latin typeface="Times New Roman" pitchFamily="18" charset="0"/>
                <a:ea typeface="標楷體" pitchFamily="65" charset="-120"/>
              </a:rPr>
              <a:t>10  </a:t>
            </a:r>
            <a:r>
              <a:rPr lang="zh-TW" altLang="en-US" sz="1600" b="1">
                <a:latin typeface="Times New Roman" pitchFamily="18" charset="0"/>
                <a:ea typeface="標楷體" pitchFamily="65" charset="-120"/>
              </a:rPr>
              <a:t>萬元</a:t>
            </a:r>
            <a:r>
              <a:rPr lang="zh-TW" altLang="en-US" sz="2000" b="1">
                <a:latin typeface="Times New Roman" pitchFamily="18" charset="0"/>
                <a:ea typeface="標楷體" pitchFamily="65" charset="-120"/>
              </a:rPr>
              <a:t> </a:t>
            </a:r>
          </a:p>
        </p:txBody>
      </p:sp>
      <p:sp>
        <p:nvSpPr>
          <p:cNvPr id="15374" name="Rectangle 21"/>
          <p:cNvSpPr>
            <a:spLocks noChangeArrowheads="1"/>
          </p:cNvSpPr>
          <p:nvPr/>
        </p:nvSpPr>
        <p:spPr bwMode="auto">
          <a:xfrm>
            <a:off x="1066800" y="2754313"/>
            <a:ext cx="1219200" cy="539750"/>
          </a:xfrm>
          <a:prstGeom prst="rect">
            <a:avLst/>
          </a:prstGeom>
          <a:solidFill>
            <a:srgbClr val="FFFFCC">
              <a:alpha val="50195"/>
            </a:srgbClr>
          </a:solidFill>
          <a:ln w="12700">
            <a:noFill/>
            <a:miter lim="800000"/>
            <a:headEnd type="none" w="sm" len="sm"/>
            <a:tailEnd type="none" w="sm" len="sm"/>
          </a:ln>
        </p:spPr>
        <p:txBody>
          <a:bodyPr/>
          <a:lstStyle/>
          <a:p>
            <a:pPr>
              <a:buClr>
                <a:schemeClr val="accent1"/>
              </a:buClr>
              <a:buSzPct val="65000"/>
              <a:buFont typeface="Wingdings" pitchFamily="2" charset="2"/>
              <a:buNone/>
            </a:pPr>
            <a:r>
              <a:rPr lang="zh-TW" altLang="en-US" sz="1600" b="1">
                <a:latin typeface="Times New Roman" pitchFamily="18" charset="0"/>
                <a:ea typeface="標楷體" pitchFamily="65" charset="-120"/>
              </a:rPr>
              <a:t>第一年利息</a:t>
            </a:r>
          </a:p>
          <a:p>
            <a:pPr>
              <a:buClr>
                <a:schemeClr val="accent1"/>
              </a:buClr>
              <a:buSzPct val="65000"/>
              <a:buFont typeface="Wingdings" pitchFamily="2" charset="2"/>
              <a:buNone/>
            </a:pPr>
            <a:r>
              <a:rPr lang="en-US" altLang="zh-TW" sz="1600" b="1">
                <a:latin typeface="Times New Roman" pitchFamily="18" charset="0"/>
                <a:ea typeface="標楷體" pitchFamily="65" charset="-120"/>
              </a:rPr>
              <a:t>10  </a:t>
            </a:r>
            <a:r>
              <a:rPr lang="zh-TW" altLang="en-US" sz="1600" b="1">
                <a:latin typeface="Times New Roman" pitchFamily="18" charset="0"/>
                <a:ea typeface="標楷體" pitchFamily="65" charset="-120"/>
              </a:rPr>
              <a:t>萬元</a:t>
            </a:r>
          </a:p>
        </p:txBody>
      </p:sp>
      <p:sp>
        <p:nvSpPr>
          <p:cNvPr id="15375" name="Line 22"/>
          <p:cNvSpPr>
            <a:spLocks noChangeShapeType="1"/>
          </p:cNvSpPr>
          <p:nvPr/>
        </p:nvSpPr>
        <p:spPr bwMode="auto">
          <a:xfrm>
            <a:off x="1066800" y="2754313"/>
            <a:ext cx="6094413" cy="0"/>
          </a:xfrm>
          <a:prstGeom prst="line">
            <a:avLst/>
          </a:prstGeom>
          <a:noFill/>
          <a:ln w="12700" cap="sq">
            <a:solidFill>
              <a:schemeClr val="tx1"/>
            </a:solidFill>
            <a:round/>
            <a:headEnd type="none" w="sm" len="sm"/>
            <a:tailEnd type="none" w="sm" len="sm"/>
          </a:ln>
        </p:spPr>
        <p:txBody>
          <a:bodyPr/>
          <a:lstStyle/>
          <a:p>
            <a:endParaRPr lang="zh-TW" altLang="en-US"/>
          </a:p>
        </p:txBody>
      </p:sp>
      <p:sp>
        <p:nvSpPr>
          <p:cNvPr id="15376" name="Line 23"/>
          <p:cNvSpPr>
            <a:spLocks noChangeShapeType="1"/>
          </p:cNvSpPr>
          <p:nvPr/>
        </p:nvSpPr>
        <p:spPr bwMode="auto">
          <a:xfrm>
            <a:off x="1066800" y="3294063"/>
            <a:ext cx="6094413" cy="0"/>
          </a:xfrm>
          <a:prstGeom prst="line">
            <a:avLst/>
          </a:prstGeom>
          <a:noFill/>
          <a:ln w="12700" cap="sq">
            <a:solidFill>
              <a:schemeClr val="tx1"/>
            </a:solidFill>
            <a:round/>
            <a:headEnd type="none" w="sm" len="sm"/>
            <a:tailEnd type="none" w="sm" len="sm"/>
          </a:ln>
        </p:spPr>
        <p:txBody>
          <a:bodyPr/>
          <a:lstStyle/>
          <a:p>
            <a:endParaRPr lang="zh-TW" altLang="en-US"/>
          </a:p>
        </p:txBody>
      </p:sp>
      <p:sp>
        <p:nvSpPr>
          <p:cNvPr id="15377" name="Line 24"/>
          <p:cNvSpPr>
            <a:spLocks noChangeShapeType="1"/>
          </p:cNvSpPr>
          <p:nvPr/>
        </p:nvSpPr>
        <p:spPr bwMode="auto">
          <a:xfrm>
            <a:off x="1066800" y="2754313"/>
            <a:ext cx="0" cy="539750"/>
          </a:xfrm>
          <a:prstGeom prst="line">
            <a:avLst/>
          </a:prstGeom>
          <a:noFill/>
          <a:ln w="12700" cap="sq">
            <a:solidFill>
              <a:schemeClr val="tx1"/>
            </a:solidFill>
            <a:round/>
            <a:headEnd type="none" w="sm" len="sm"/>
            <a:tailEnd type="none" w="sm" len="sm"/>
          </a:ln>
        </p:spPr>
        <p:txBody>
          <a:bodyPr/>
          <a:lstStyle/>
          <a:p>
            <a:endParaRPr lang="zh-TW" altLang="en-US"/>
          </a:p>
        </p:txBody>
      </p:sp>
      <p:sp>
        <p:nvSpPr>
          <p:cNvPr id="15378" name="Line 25"/>
          <p:cNvSpPr>
            <a:spLocks noChangeShapeType="1"/>
          </p:cNvSpPr>
          <p:nvPr/>
        </p:nvSpPr>
        <p:spPr bwMode="auto">
          <a:xfrm>
            <a:off x="7161213" y="2754313"/>
            <a:ext cx="0" cy="539750"/>
          </a:xfrm>
          <a:prstGeom prst="line">
            <a:avLst/>
          </a:prstGeom>
          <a:noFill/>
          <a:ln w="12700" cap="sq">
            <a:solidFill>
              <a:schemeClr val="tx1"/>
            </a:solidFill>
            <a:round/>
            <a:headEnd type="none" w="sm" len="sm"/>
            <a:tailEnd type="none" w="sm" len="sm"/>
          </a:ln>
        </p:spPr>
        <p:txBody>
          <a:bodyPr/>
          <a:lstStyle/>
          <a:p>
            <a:endParaRPr lang="zh-TW" altLang="en-US"/>
          </a:p>
        </p:txBody>
      </p:sp>
      <p:sp>
        <p:nvSpPr>
          <p:cNvPr id="15379" name="Line 26"/>
          <p:cNvSpPr>
            <a:spLocks noChangeShapeType="1"/>
          </p:cNvSpPr>
          <p:nvPr/>
        </p:nvSpPr>
        <p:spPr bwMode="auto">
          <a:xfrm>
            <a:off x="2286000" y="2754313"/>
            <a:ext cx="0" cy="539750"/>
          </a:xfrm>
          <a:prstGeom prst="line">
            <a:avLst/>
          </a:prstGeom>
          <a:noFill/>
          <a:ln w="12700">
            <a:solidFill>
              <a:schemeClr val="tx1"/>
            </a:solidFill>
            <a:round/>
            <a:headEnd type="none" w="sm" len="sm"/>
            <a:tailEnd type="none" w="sm" len="sm"/>
          </a:ln>
        </p:spPr>
        <p:txBody>
          <a:bodyPr/>
          <a:lstStyle/>
          <a:p>
            <a:endParaRPr lang="zh-TW" altLang="en-US"/>
          </a:p>
        </p:txBody>
      </p:sp>
      <p:sp>
        <p:nvSpPr>
          <p:cNvPr id="15380" name="Line 27"/>
          <p:cNvSpPr>
            <a:spLocks noChangeShapeType="1"/>
          </p:cNvSpPr>
          <p:nvPr/>
        </p:nvSpPr>
        <p:spPr bwMode="auto">
          <a:xfrm>
            <a:off x="3505200" y="2754313"/>
            <a:ext cx="0" cy="539750"/>
          </a:xfrm>
          <a:prstGeom prst="line">
            <a:avLst/>
          </a:prstGeom>
          <a:noFill/>
          <a:ln w="12700">
            <a:solidFill>
              <a:schemeClr val="tx1"/>
            </a:solidFill>
            <a:round/>
            <a:headEnd type="none" w="sm" len="sm"/>
            <a:tailEnd type="none" w="sm" len="sm"/>
          </a:ln>
        </p:spPr>
        <p:txBody>
          <a:bodyPr/>
          <a:lstStyle/>
          <a:p>
            <a:endParaRPr lang="zh-TW" altLang="en-US"/>
          </a:p>
        </p:txBody>
      </p:sp>
      <p:sp>
        <p:nvSpPr>
          <p:cNvPr id="15381" name="Line 28"/>
          <p:cNvSpPr>
            <a:spLocks noChangeShapeType="1"/>
          </p:cNvSpPr>
          <p:nvPr/>
        </p:nvSpPr>
        <p:spPr bwMode="auto">
          <a:xfrm>
            <a:off x="4724400" y="2754313"/>
            <a:ext cx="0" cy="539750"/>
          </a:xfrm>
          <a:prstGeom prst="line">
            <a:avLst/>
          </a:prstGeom>
          <a:noFill/>
          <a:ln w="12700">
            <a:solidFill>
              <a:schemeClr val="tx1"/>
            </a:solidFill>
            <a:round/>
            <a:headEnd type="none" w="sm" len="sm"/>
            <a:tailEnd type="none" w="sm" len="sm"/>
          </a:ln>
        </p:spPr>
        <p:txBody>
          <a:bodyPr/>
          <a:lstStyle/>
          <a:p>
            <a:endParaRPr lang="zh-TW" altLang="en-US"/>
          </a:p>
        </p:txBody>
      </p:sp>
      <p:sp>
        <p:nvSpPr>
          <p:cNvPr id="15382" name="Line 29"/>
          <p:cNvSpPr>
            <a:spLocks noChangeShapeType="1"/>
          </p:cNvSpPr>
          <p:nvPr/>
        </p:nvSpPr>
        <p:spPr bwMode="auto">
          <a:xfrm>
            <a:off x="5943600" y="2754313"/>
            <a:ext cx="0" cy="539750"/>
          </a:xfrm>
          <a:prstGeom prst="line">
            <a:avLst/>
          </a:prstGeom>
          <a:noFill/>
          <a:ln w="12700">
            <a:solidFill>
              <a:schemeClr val="tx1"/>
            </a:solidFill>
            <a:round/>
            <a:headEnd type="none" w="sm" len="sm"/>
            <a:tailEnd type="none" w="sm" len="sm"/>
          </a:ln>
        </p:spPr>
        <p:txBody>
          <a:bodyPr/>
          <a:lstStyle/>
          <a:p>
            <a:endParaRPr lang="zh-TW" altLang="en-US"/>
          </a:p>
        </p:txBody>
      </p:sp>
      <p:sp>
        <p:nvSpPr>
          <p:cNvPr id="15383" name="Rectangle 30"/>
          <p:cNvSpPr>
            <a:spLocks noChangeArrowheads="1"/>
          </p:cNvSpPr>
          <p:nvPr/>
        </p:nvSpPr>
        <p:spPr bwMode="auto">
          <a:xfrm>
            <a:off x="7167563" y="2755900"/>
            <a:ext cx="1219200" cy="539750"/>
          </a:xfrm>
          <a:prstGeom prst="rect">
            <a:avLst/>
          </a:prstGeom>
          <a:solidFill>
            <a:srgbClr val="FFFFCC">
              <a:alpha val="50195"/>
            </a:srgbClr>
          </a:solidFill>
          <a:ln w="12700">
            <a:solidFill>
              <a:schemeClr val="tx1"/>
            </a:solidFill>
            <a:miter lim="800000"/>
            <a:headEnd type="none" w="sm" len="sm"/>
            <a:tailEnd type="none" w="sm" len="sm"/>
          </a:ln>
        </p:spPr>
        <p:txBody>
          <a:bodyPr/>
          <a:lstStyle/>
          <a:p>
            <a:pPr>
              <a:buClr>
                <a:schemeClr val="accent1"/>
              </a:buClr>
              <a:buSzPct val="65000"/>
              <a:buFont typeface="Wingdings" pitchFamily="2" charset="2"/>
              <a:buNone/>
            </a:pPr>
            <a:r>
              <a:rPr lang="zh-TW" altLang="en-US" sz="1600" b="1">
                <a:latin typeface="Times New Roman" pitchFamily="18" charset="0"/>
                <a:ea typeface="標楷體" pitchFamily="65" charset="-120"/>
              </a:rPr>
              <a:t>第五年本金</a:t>
            </a:r>
          </a:p>
          <a:p>
            <a:pPr>
              <a:buClr>
                <a:schemeClr val="accent1"/>
              </a:buClr>
              <a:buSzPct val="65000"/>
              <a:buFont typeface="Wingdings" pitchFamily="2" charset="2"/>
              <a:buNone/>
            </a:pPr>
            <a:r>
              <a:rPr lang="en-US" altLang="zh-TW" sz="1600" b="1">
                <a:latin typeface="Times New Roman" pitchFamily="18" charset="0"/>
                <a:ea typeface="標楷體" pitchFamily="65" charset="-120"/>
              </a:rPr>
              <a:t>500</a:t>
            </a:r>
            <a:r>
              <a:rPr lang="zh-TW" altLang="en-US" sz="1600" b="1">
                <a:latin typeface="Times New Roman" pitchFamily="18" charset="0"/>
                <a:ea typeface="標楷體" pitchFamily="65" charset="-120"/>
              </a:rPr>
              <a:t>萬元</a:t>
            </a:r>
            <a:r>
              <a:rPr lang="zh-TW" altLang="en-US" sz="2000" b="1">
                <a:latin typeface="Times New Roman" pitchFamily="18" charset="0"/>
                <a:ea typeface="標楷體" pitchFamily="65" charset="-120"/>
              </a:rPr>
              <a:t> </a:t>
            </a:r>
          </a:p>
        </p:txBody>
      </p:sp>
      <p:sp>
        <p:nvSpPr>
          <p:cNvPr id="15384" name="AutoShape 31"/>
          <p:cNvSpPr>
            <a:spLocks noChangeArrowheads="1"/>
          </p:cNvSpPr>
          <p:nvPr/>
        </p:nvSpPr>
        <p:spPr bwMode="auto">
          <a:xfrm>
            <a:off x="5765800" y="5327650"/>
            <a:ext cx="1770063" cy="633413"/>
          </a:xfrm>
          <a:prstGeom prst="wedgeRoundRectCallout">
            <a:avLst>
              <a:gd name="adj1" fmla="val 43514"/>
              <a:gd name="adj2" fmla="val -102273"/>
              <a:gd name="adj3" fmla="val 16667"/>
            </a:avLst>
          </a:prstGeom>
          <a:noFill/>
          <a:ln w="9525">
            <a:solidFill>
              <a:schemeClr val="tx1"/>
            </a:solidFill>
            <a:miter lim="800000"/>
            <a:headEnd/>
            <a:tailEnd/>
          </a:ln>
        </p:spPr>
        <p:txBody>
          <a:bodyPr lIns="0" tIns="0" rIns="0" bIns="0"/>
          <a:lstStyle/>
          <a:p>
            <a:pPr defTabSz="950913" eaLnBrk="0" hangingPunct="0">
              <a:buClr>
                <a:schemeClr val="accent2"/>
              </a:buClr>
              <a:buFont typeface="Symbol" pitchFamily="18" charset="2"/>
              <a:buNone/>
            </a:pPr>
            <a:r>
              <a:rPr kumimoji="0" lang="zh-TW" altLang="en-US" sz="1500" b="1" i="1">
                <a:solidFill>
                  <a:srgbClr val="000099"/>
                </a:solidFill>
                <a:ea typeface="華康中黑體" pitchFamily="49" charset="-120"/>
              </a:rPr>
              <a:t>可分拆交易</a:t>
            </a:r>
            <a:r>
              <a:rPr kumimoji="0" lang="en-US" altLang="zh-TW" sz="1500" b="1" i="1">
                <a:solidFill>
                  <a:srgbClr val="000099"/>
                </a:solidFill>
                <a:ea typeface="華康中黑體" pitchFamily="49" charset="-120"/>
              </a:rPr>
              <a:t>,</a:t>
            </a:r>
            <a:r>
              <a:rPr kumimoji="0" lang="zh-TW" altLang="en-US" sz="1500" b="1" i="1">
                <a:solidFill>
                  <a:srgbClr val="000099"/>
                </a:solidFill>
                <a:ea typeface="華康中黑體" pitchFamily="49" charset="-120"/>
              </a:rPr>
              <a:t>最小交易單位為</a:t>
            </a:r>
            <a:r>
              <a:rPr kumimoji="0" lang="en-US" altLang="zh-TW" sz="1500" b="1" i="1">
                <a:solidFill>
                  <a:srgbClr val="000099"/>
                </a:solidFill>
                <a:ea typeface="華康中黑體" pitchFamily="49" charset="-120"/>
              </a:rPr>
              <a:t>10</a:t>
            </a:r>
            <a:r>
              <a:rPr kumimoji="0" lang="zh-TW" altLang="en-US" sz="1500" b="1" i="1">
                <a:solidFill>
                  <a:srgbClr val="000099"/>
                </a:solidFill>
                <a:ea typeface="華康中黑體" pitchFamily="49" charset="-120"/>
              </a:rPr>
              <a:t>萬元</a:t>
            </a:r>
          </a:p>
        </p:txBody>
      </p:sp>
      <p:sp>
        <p:nvSpPr>
          <p:cNvPr id="15385"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5386" name="投影片編號版面配置區 32"/>
          <p:cNvSpPr>
            <a:spLocks noGrp="1"/>
          </p:cNvSpPr>
          <p:nvPr>
            <p:ph type="sldNum" sz="quarter" idx="12"/>
          </p:nvPr>
        </p:nvSpPr>
        <p:spPr>
          <a:noFill/>
        </p:spPr>
        <p:txBody>
          <a:bodyPr/>
          <a:lstStyle/>
          <a:p>
            <a:fld id="{CC2CFB06-E3F4-491D-80D5-1D5C3C226B16}" type="slidenum">
              <a:rPr lang="en-US" altLang="zh-TW" smtClean="0"/>
              <a:pPr/>
              <a:t>12</a:t>
            </a:fld>
            <a:endParaRPr lang="en-US" altLang="zh-TW" smtClean="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5"/>
          <p:cNvSpPr>
            <a:spLocks noGrp="1"/>
          </p:cNvSpPr>
          <p:nvPr>
            <p:ph type="sldNum" sz="quarter" idx="12"/>
          </p:nvPr>
        </p:nvSpPr>
        <p:spPr>
          <a:xfrm>
            <a:off x="7034213" y="6400800"/>
            <a:ext cx="1905000" cy="457200"/>
          </a:xfrm>
          <a:noFill/>
        </p:spPr>
        <p:txBody>
          <a:bodyPr/>
          <a:lstStyle/>
          <a:p>
            <a:pPr algn="ctr"/>
            <a:fld id="{55671502-A7B9-48E6-8B25-91ED37F81042}" type="slidenum">
              <a:rPr lang="en-US" altLang="zh-TW" sz="1200" smtClean="0">
                <a:solidFill>
                  <a:schemeClr val="tx1"/>
                </a:solidFill>
                <a:latin typeface="Times New Roman" pitchFamily="18" charset="0"/>
              </a:rPr>
              <a:pPr algn="ctr"/>
              <a:t>13</a:t>
            </a:fld>
            <a:endParaRPr lang="en-US" altLang="zh-TW" sz="1200" smtClean="0">
              <a:solidFill>
                <a:schemeClr val="tx1"/>
              </a:solidFill>
              <a:latin typeface="Times New Roman" pitchFamily="18" charset="0"/>
            </a:endParaRPr>
          </a:p>
        </p:txBody>
      </p:sp>
      <p:sp>
        <p:nvSpPr>
          <p:cNvPr id="16387" name="Rectangle 2"/>
          <p:cNvSpPr>
            <a:spLocks noGrp="1" noChangeArrowheads="1"/>
          </p:cNvSpPr>
          <p:nvPr>
            <p:ph type="body" idx="1"/>
          </p:nvPr>
        </p:nvSpPr>
        <p:spPr>
          <a:xfrm>
            <a:off x="539750" y="1557338"/>
            <a:ext cx="8280400" cy="4413250"/>
          </a:xfrm>
        </p:spPr>
        <p:txBody>
          <a:bodyPr/>
          <a:lstStyle/>
          <a:p>
            <a:pPr marL="540000" lvl="1" indent="-419100" eaLnBrk="1" hangingPunct="1">
              <a:lnSpc>
                <a:spcPct val="90000"/>
              </a:lnSpc>
              <a:spcBef>
                <a:spcPts val="600"/>
              </a:spcBef>
              <a:buClr>
                <a:schemeClr val="tx1"/>
              </a:buClr>
              <a:buFont typeface="Wingdings" pitchFamily="2" charset="2"/>
              <a:buChar char="Ø"/>
              <a:defRPr/>
            </a:pPr>
            <a:r>
              <a:rPr lang="zh-TW" altLang="en-US" sz="2200" b="1" dirty="0" smtClean="0">
                <a:solidFill>
                  <a:srgbClr val="000099"/>
                </a:solidFill>
              </a:rPr>
              <a:t>普通公司債：</a:t>
            </a:r>
            <a:r>
              <a:rPr lang="zh-TW" altLang="en-US" sz="2200" dirty="0" smtClean="0"/>
              <a:t>發行人為民間企業，發行人約定於一定日期</a:t>
            </a:r>
            <a:r>
              <a:rPr lang="en-US" altLang="zh-TW" sz="2200" dirty="0" smtClean="0"/>
              <a:t>(</a:t>
            </a:r>
            <a:r>
              <a:rPr lang="zh-TW" altLang="en-US" sz="2200" dirty="0" smtClean="0"/>
              <a:t>或分期</a:t>
            </a:r>
            <a:r>
              <a:rPr lang="en-US" altLang="zh-TW" sz="2200" dirty="0" smtClean="0"/>
              <a:t>)</a:t>
            </a:r>
            <a:r>
              <a:rPr lang="zh-TW" altLang="en-US" sz="2200" dirty="0" smtClean="0"/>
              <a:t>支付一定之本金，並於固定期間</a:t>
            </a:r>
            <a:r>
              <a:rPr lang="en-US" altLang="zh-TW" sz="2200" dirty="0" smtClean="0"/>
              <a:t>(</a:t>
            </a:r>
            <a:r>
              <a:rPr lang="zh-TW" altLang="en-US" sz="2200" dirty="0" smtClean="0"/>
              <a:t>或到期</a:t>
            </a:r>
            <a:r>
              <a:rPr lang="en-US" altLang="zh-TW" sz="2200" dirty="0" smtClean="0"/>
              <a:t>)</a:t>
            </a:r>
            <a:r>
              <a:rPr lang="zh-TW" altLang="en-US" sz="2200" dirty="0" smtClean="0"/>
              <a:t>按照約定利率支付利息的債務憑證。</a:t>
            </a:r>
            <a:endParaRPr lang="en-US" altLang="zh-TW" sz="2200" b="1" dirty="0" smtClean="0">
              <a:solidFill>
                <a:srgbClr val="000099"/>
              </a:solidFill>
            </a:endParaRPr>
          </a:p>
          <a:p>
            <a:pPr marL="540000" lvl="1" indent="-419100" eaLnBrk="1" hangingPunct="1">
              <a:lnSpc>
                <a:spcPct val="90000"/>
              </a:lnSpc>
              <a:spcBef>
                <a:spcPts val="1800"/>
              </a:spcBef>
              <a:buClr>
                <a:schemeClr val="tx1"/>
              </a:buClr>
              <a:buFont typeface="Wingdings" pitchFamily="2" charset="2"/>
              <a:buChar char="Ø"/>
              <a:defRPr/>
            </a:pPr>
            <a:r>
              <a:rPr lang="zh-TW" altLang="en-US" sz="2200" b="1" dirty="0" smtClean="0">
                <a:solidFill>
                  <a:srgbClr val="000099"/>
                </a:solidFill>
              </a:rPr>
              <a:t>轉</a:t>
            </a:r>
            <a:r>
              <a:rPr lang="en-US" altLang="zh-TW" sz="2200" b="1" dirty="0" smtClean="0">
                <a:solidFill>
                  <a:srgbClr val="000099"/>
                </a:solidFill>
              </a:rPr>
              <a:t>(</a:t>
            </a:r>
            <a:r>
              <a:rPr lang="zh-TW" altLang="en-US" sz="2200" b="1" dirty="0" smtClean="0">
                <a:solidFill>
                  <a:srgbClr val="000099"/>
                </a:solidFill>
              </a:rPr>
              <a:t>交</a:t>
            </a:r>
            <a:r>
              <a:rPr lang="en-US" altLang="zh-TW" sz="2200" b="1" dirty="0" smtClean="0">
                <a:solidFill>
                  <a:srgbClr val="000099"/>
                </a:solidFill>
              </a:rPr>
              <a:t>)</a:t>
            </a:r>
            <a:r>
              <a:rPr lang="zh-TW" altLang="en-US" sz="2200" b="1" dirty="0" smtClean="0">
                <a:solidFill>
                  <a:srgbClr val="000099"/>
                </a:solidFill>
              </a:rPr>
              <a:t>換公司債：</a:t>
            </a:r>
            <a:r>
              <a:rPr lang="zh-TW" altLang="en-US" sz="2200" dirty="0" smtClean="0"/>
              <a:t>發行公司依發行時所訂定的發行條件，定期支付一定的利息予投資者，並附有可轉換為股</a:t>
            </a:r>
            <a:r>
              <a:rPr lang="zh-TW" altLang="en-US" sz="2200" dirty="0"/>
              <a:t>票</a:t>
            </a:r>
            <a:r>
              <a:rPr lang="zh-TW" altLang="en-US" sz="2200" dirty="0" smtClean="0"/>
              <a:t>的權利，持有此種公司債券之投資者，得在當轉換為股票的報酬率高於公司債可領取的利息時，於特定的期間內，依事先約定的轉換價格，將此公司債轉換為發行公司之股票，以獲取更高的報酬率，但若未行使轉換權的投資者，則發行公司於到期時依發行條件償還本金及補償利息。</a:t>
            </a:r>
            <a:endParaRPr lang="en-US" altLang="zh-TW" sz="2200" b="1" dirty="0" smtClean="0">
              <a:solidFill>
                <a:srgbClr val="000099"/>
              </a:solidFill>
            </a:endParaRPr>
          </a:p>
          <a:p>
            <a:pPr marL="900000" lvl="1" indent="-419100" eaLnBrk="1" hangingPunct="1">
              <a:lnSpc>
                <a:spcPct val="90000"/>
              </a:lnSpc>
              <a:buClr>
                <a:schemeClr val="tx1"/>
              </a:buClr>
              <a:buFont typeface="Arial" pitchFamily="34" charset="0"/>
              <a:buChar char="•"/>
              <a:defRPr/>
            </a:pPr>
            <a:r>
              <a:rPr lang="zh-TW" altLang="en-US" sz="2000" dirty="0" smtClean="0"/>
              <a:t>轉換公司債</a:t>
            </a:r>
            <a:r>
              <a:rPr lang="en-US" altLang="zh-TW" sz="2000" dirty="0" smtClean="0"/>
              <a:t>(Convertible Bond, CB)</a:t>
            </a:r>
          </a:p>
          <a:p>
            <a:pPr marL="900000" lvl="1" indent="-419100" eaLnBrk="1" hangingPunct="1">
              <a:lnSpc>
                <a:spcPct val="90000"/>
              </a:lnSpc>
              <a:buClr>
                <a:schemeClr val="tx1"/>
              </a:buClr>
              <a:buFont typeface="Wingdings" pitchFamily="2" charset="2"/>
              <a:buNone/>
              <a:defRPr/>
            </a:pPr>
            <a:r>
              <a:rPr lang="en-US" altLang="zh-TW" sz="2000" dirty="0" smtClean="0"/>
              <a:t>	</a:t>
            </a:r>
            <a:r>
              <a:rPr kumimoji="0" lang="en-US" altLang="zh-TW" sz="2000" dirty="0" smtClean="0">
                <a:latin typeface="標楷體" pitchFamily="65" charset="-120"/>
              </a:rPr>
              <a:t>--</a:t>
            </a:r>
            <a:r>
              <a:rPr lang="zh-TW" altLang="en-US" sz="2000" dirty="0" smtClean="0"/>
              <a:t>轉換標的為</a:t>
            </a:r>
            <a:r>
              <a:rPr lang="zh-TW" altLang="en-US" sz="2000" u="sng" dirty="0" smtClean="0">
                <a:solidFill>
                  <a:srgbClr val="FF3300"/>
                </a:solidFill>
              </a:rPr>
              <a:t>發行公司本身的股票</a:t>
            </a:r>
          </a:p>
          <a:p>
            <a:pPr marL="900000" lvl="1" indent="-419100" eaLnBrk="1" hangingPunct="1">
              <a:lnSpc>
                <a:spcPct val="90000"/>
              </a:lnSpc>
              <a:buClr>
                <a:schemeClr val="tx1"/>
              </a:buClr>
              <a:buFont typeface="Arial" pitchFamily="34" charset="0"/>
              <a:buChar char="•"/>
              <a:defRPr/>
            </a:pPr>
            <a:r>
              <a:rPr lang="zh-TW" altLang="en-US" sz="2000" dirty="0" smtClean="0"/>
              <a:t>交換公司債</a:t>
            </a:r>
            <a:r>
              <a:rPr lang="en-US" altLang="zh-TW" sz="2000" dirty="0" smtClean="0"/>
              <a:t>(Exchangeable Bond, EB)</a:t>
            </a:r>
          </a:p>
          <a:p>
            <a:pPr marL="900000" lvl="1" indent="-419100" eaLnBrk="1" hangingPunct="1">
              <a:lnSpc>
                <a:spcPct val="90000"/>
              </a:lnSpc>
              <a:buClr>
                <a:schemeClr val="tx1"/>
              </a:buClr>
              <a:buFont typeface="Wingdings" pitchFamily="2" charset="2"/>
              <a:buNone/>
              <a:defRPr/>
            </a:pPr>
            <a:r>
              <a:rPr lang="en-US" altLang="zh-TW" sz="2000" dirty="0" smtClean="0"/>
              <a:t>	</a:t>
            </a:r>
            <a:r>
              <a:rPr kumimoji="0" lang="en-US" altLang="zh-TW" sz="2000" dirty="0" smtClean="0">
                <a:latin typeface="標楷體" pitchFamily="65" charset="-120"/>
              </a:rPr>
              <a:t>--</a:t>
            </a:r>
            <a:r>
              <a:rPr lang="zh-TW" altLang="en-US" sz="2000" dirty="0" smtClean="0"/>
              <a:t>轉換標的為</a:t>
            </a:r>
            <a:r>
              <a:rPr lang="zh-TW" altLang="en-US" sz="2000" u="sng" dirty="0" smtClean="0">
                <a:solidFill>
                  <a:srgbClr val="FF3300"/>
                </a:solidFill>
              </a:rPr>
              <a:t>發行公司之外其他上市櫃公司的股票</a:t>
            </a:r>
          </a:p>
          <a:p>
            <a:pPr marL="540000" lvl="1" indent="-419100" eaLnBrk="1" hangingPunct="1">
              <a:lnSpc>
                <a:spcPct val="90000"/>
              </a:lnSpc>
              <a:buClr>
                <a:schemeClr val="tx1"/>
              </a:buClr>
              <a:buFont typeface="Arial" pitchFamily="34" charset="0"/>
              <a:buChar char="•"/>
              <a:defRPr/>
            </a:pPr>
            <a:endParaRPr lang="en-US" altLang="zh-TW" sz="2800" b="1" dirty="0" smtClean="0">
              <a:solidFill>
                <a:srgbClr val="000099"/>
              </a:solidFill>
            </a:endParaRPr>
          </a:p>
          <a:p>
            <a:pPr marL="540000" lvl="1" indent="-419100" eaLnBrk="1" hangingPunct="1">
              <a:lnSpc>
                <a:spcPct val="90000"/>
              </a:lnSpc>
              <a:buClr>
                <a:schemeClr val="tx1"/>
              </a:buClr>
              <a:buFont typeface="Wingdings" pitchFamily="2" charset="2"/>
              <a:buNone/>
              <a:defRPr/>
            </a:pPr>
            <a:r>
              <a:rPr lang="en-US" altLang="zh-TW" dirty="0" smtClean="0"/>
              <a:t>		</a:t>
            </a:r>
          </a:p>
          <a:p>
            <a:pPr marL="540000" lvl="1" indent="-419100" eaLnBrk="1" hangingPunct="1">
              <a:lnSpc>
                <a:spcPct val="90000"/>
              </a:lnSpc>
              <a:buClr>
                <a:schemeClr val="tx1"/>
              </a:buClr>
              <a:buFontTx/>
              <a:buBlip>
                <a:blip r:embed="rId2"/>
              </a:buBlip>
              <a:defRPr/>
            </a:pPr>
            <a:endParaRPr lang="en-US" altLang="zh-TW" dirty="0" smtClean="0"/>
          </a:p>
          <a:p>
            <a:pPr marL="540000" lvl="1" indent="-419100" eaLnBrk="1" hangingPunct="1">
              <a:lnSpc>
                <a:spcPct val="90000"/>
              </a:lnSpc>
              <a:buClr>
                <a:schemeClr val="tx1"/>
              </a:buClr>
              <a:buFont typeface="Wingdings" pitchFamily="2" charset="2"/>
              <a:buNone/>
              <a:defRPr/>
            </a:pPr>
            <a:r>
              <a:rPr lang="en-US" altLang="zh-TW" dirty="0" smtClean="0"/>
              <a:t>		</a:t>
            </a:r>
            <a:r>
              <a:rPr lang="zh-TW" altLang="en-US" dirty="0" smtClean="0"/>
              <a:t>    </a:t>
            </a:r>
            <a:br>
              <a:rPr lang="zh-TW" altLang="en-US" dirty="0" smtClean="0"/>
            </a:br>
            <a:endParaRPr lang="en-US" altLang="zh-TW" b="1" dirty="0" smtClean="0">
              <a:solidFill>
                <a:srgbClr val="000099"/>
              </a:solidFill>
            </a:endParaRPr>
          </a:p>
        </p:txBody>
      </p:sp>
      <p:sp>
        <p:nvSpPr>
          <p:cNvPr id="16388" name="Rectangle 3"/>
          <p:cNvSpPr>
            <a:spLocks noGrp="1" noChangeArrowheads="1"/>
          </p:cNvSpPr>
          <p:nvPr>
            <p:ph type="title"/>
          </p:nvPr>
        </p:nvSpPr>
        <p:spPr>
          <a:xfrm>
            <a:off x="611188" y="533400"/>
            <a:ext cx="7489825" cy="990600"/>
          </a:xfrm>
        </p:spPr>
        <p:txBody>
          <a:bodyPr/>
          <a:lstStyle/>
          <a:p>
            <a:pPr eaLnBrk="1" hangingPunct="1">
              <a:defRPr/>
            </a:pPr>
            <a:r>
              <a:rPr lang="zh-TW" altLang="en-US" dirty="0" smtClean="0">
                <a:solidFill>
                  <a:srgbClr val="000099"/>
                </a:solidFill>
              </a:rPr>
              <a:t>債券相關名詞</a:t>
            </a:r>
            <a:r>
              <a:rPr lang="en-US" altLang="zh-TW" dirty="0" smtClean="0">
                <a:solidFill>
                  <a:srgbClr val="000099"/>
                </a:solidFill>
              </a:rPr>
              <a:t>(</a:t>
            </a:r>
            <a:r>
              <a:rPr lang="zh-TW" altLang="en-US" dirty="0" smtClean="0">
                <a:solidFill>
                  <a:srgbClr val="000099"/>
                </a:solidFill>
              </a:rPr>
              <a:t>續</a:t>
            </a:r>
            <a:r>
              <a:rPr lang="en-US" altLang="zh-TW" dirty="0" smtClean="0">
                <a:solidFill>
                  <a:srgbClr val="000099"/>
                </a:solidFill>
              </a:rPr>
              <a:t>)</a:t>
            </a:r>
            <a:endParaRPr lang="zh-TW" altLang="en-US" dirty="0" smtClean="0">
              <a:solidFill>
                <a:srgbClr val="000099"/>
              </a:solidFill>
            </a:endParaRPr>
          </a:p>
        </p:txBody>
      </p:sp>
      <p:sp>
        <p:nvSpPr>
          <p:cNvPr id="16389"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6390"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4B234481-DE3A-424D-BED0-CE39D7D045BA}" type="slidenum">
              <a:rPr kumimoji="0" lang="en-US" altLang="zh-TW" sz="1400">
                <a:solidFill>
                  <a:srgbClr val="996633"/>
                </a:solidFill>
              </a:rPr>
              <a:pPr algn="r"/>
              <a:t>13</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476250"/>
            <a:ext cx="8229600" cy="936625"/>
          </a:xfrm>
        </p:spPr>
        <p:txBody>
          <a:bodyPr/>
          <a:lstStyle/>
          <a:p>
            <a:pPr>
              <a:defRPr/>
            </a:pPr>
            <a:r>
              <a:rPr lang="zh-TW" altLang="en-US" sz="4000" b="0" dirty="0" smtClean="0">
                <a:solidFill>
                  <a:srgbClr val="000099"/>
                </a:solidFill>
              </a:rPr>
              <a:t>何謂伊斯蘭債券</a:t>
            </a:r>
            <a:r>
              <a:rPr lang="en-US" altLang="zh-TW" sz="4000" b="0" dirty="0" smtClean="0">
                <a:solidFill>
                  <a:srgbClr val="000099"/>
                </a:solidFill>
              </a:rPr>
              <a:t>?</a:t>
            </a:r>
            <a:endParaRPr lang="zh-TW" altLang="en-US" sz="4000" b="0" dirty="0">
              <a:solidFill>
                <a:srgbClr val="000099"/>
              </a:solidFill>
            </a:endParaRPr>
          </a:p>
        </p:txBody>
      </p:sp>
      <p:sp>
        <p:nvSpPr>
          <p:cNvPr id="17411" name="內容版面配置區 2"/>
          <p:cNvSpPr>
            <a:spLocks noGrp="1"/>
          </p:cNvSpPr>
          <p:nvPr>
            <p:ph idx="1"/>
          </p:nvPr>
        </p:nvSpPr>
        <p:spPr>
          <a:xfrm>
            <a:off x="755650" y="1412875"/>
            <a:ext cx="8064500" cy="4679950"/>
          </a:xfrm>
        </p:spPr>
        <p:txBody>
          <a:bodyPr/>
          <a:lstStyle/>
          <a:p>
            <a:pPr>
              <a:spcBef>
                <a:spcPts val="0"/>
              </a:spcBef>
              <a:defRPr/>
            </a:pPr>
            <a:r>
              <a:rPr lang="zh-TW" altLang="en-US" dirty="0"/>
              <a:t>伊斯蘭債券</a:t>
            </a:r>
            <a:r>
              <a:rPr lang="en-US" altLang="zh-TW" dirty="0" smtClean="0"/>
              <a:t>(“</a:t>
            </a:r>
            <a:r>
              <a:rPr lang="en-US" altLang="zh-TW" dirty="0" err="1" smtClean="0"/>
              <a:t>Sukuk</a:t>
            </a:r>
            <a:r>
              <a:rPr lang="en-US" altLang="zh-TW" dirty="0" smtClean="0"/>
              <a:t>”)</a:t>
            </a:r>
            <a:r>
              <a:rPr lang="zh-TW" altLang="en-US" dirty="0"/>
              <a:t>是伊斯蘭融資活動一種常用的</a:t>
            </a:r>
            <a:r>
              <a:rPr lang="zh-TW" altLang="en-US" dirty="0" smtClean="0"/>
              <a:t>金融工具，投資原則需遵守伊斯蘭教義之精神，其投資者並不以回教徒為限。</a:t>
            </a:r>
            <a:endParaRPr lang="en-US" altLang="zh-TW" dirty="0" smtClean="0"/>
          </a:p>
          <a:p>
            <a:pPr>
              <a:spcBef>
                <a:spcPts val="0"/>
              </a:spcBef>
              <a:defRPr/>
            </a:pPr>
            <a:endParaRPr lang="en-US" altLang="zh-TW" dirty="0" smtClean="0"/>
          </a:p>
          <a:p>
            <a:pPr>
              <a:spcBef>
                <a:spcPts val="0"/>
              </a:spcBef>
              <a:defRPr/>
            </a:pPr>
            <a:r>
              <a:rPr lang="en-US" altLang="zh-TW" dirty="0" smtClean="0"/>
              <a:t>2011</a:t>
            </a:r>
            <a:r>
              <a:rPr lang="zh-TW" altLang="zh-TW" dirty="0" smtClean="0"/>
              <a:t>年的全球發行量約</a:t>
            </a:r>
            <a:r>
              <a:rPr lang="en-US" altLang="zh-TW" dirty="0" smtClean="0"/>
              <a:t>840</a:t>
            </a:r>
            <a:r>
              <a:rPr lang="zh-TW" altLang="en-US" dirty="0" smtClean="0"/>
              <a:t>億美元，</a:t>
            </a:r>
            <a:r>
              <a:rPr lang="zh-TW" altLang="zh-TW" dirty="0" smtClean="0"/>
              <a:t>馬來西亞</a:t>
            </a:r>
            <a:r>
              <a:rPr lang="zh-TW" altLang="en-US" dirty="0" smtClean="0"/>
              <a:t>即占</a:t>
            </a:r>
            <a:r>
              <a:rPr lang="zh-TW" altLang="zh-TW" dirty="0" smtClean="0"/>
              <a:t>七成</a:t>
            </a:r>
            <a:r>
              <a:rPr lang="zh-TW" altLang="en-US" dirty="0" smtClean="0"/>
              <a:t>。</a:t>
            </a:r>
            <a:endParaRPr lang="en-US" altLang="zh-TW" dirty="0" smtClean="0"/>
          </a:p>
          <a:p>
            <a:pPr>
              <a:spcBef>
                <a:spcPts val="0"/>
              </a:spcBef>
              <a:defRPr/>
            </a:pPr>
            <a:endParaRPr lang="en-US" altLang="zh-TW" dirty="0" smtClean="0"/>
          </a:p>
          <a:p>
            <a:pPr>
              <a:spcBef>
                <a:spcPts val="0"/>
              </a:spcBef>
              <a:defRPr/>
            </a:pPr>
            <a:r>
              <a:rPr lang="zh-TW" altLang="en-US" dirty="0" smtClean="0"/>
              <a:t>新加坡、香港及日本等正積極開發伊斯蘭金融工具，以吸引中東油元資金。</a:t>
            </a:r>
            <a:endParaRPr lang="en-US" altLang="zh-TW" dirty="0" smtClean="0"/>
          </a:p>
          <a:p>
            <a:pPr marL="0" indent="0">
              <a:buFont typeface="Wingdings" pitchFamily="2" charset="2"/>
              <a:buNone/>
              <a:defRPr/>
            </a:pPr>
            <a:endParaRPr lang="zh-TW" altLang="en-US" dirty="0" smtClean="0"/>
          </a:p>
        </p:txBody>
      </p:sp>
      <p:sp>
        <p:nvSpPr>
          <p:cNvPr id="17412" name="投影片編號版面配置區 3"/>
          <p:cNvSpPr>
            <a:spLocks noGrp="1"/>
          </p:cNvSpPr>
          <p:nvPr>
            <p:ph type="sldNum" sz="quarter" idx="12"/>
          </p:nvPr>
        </p:nvSpPr>
        <p:spPr>
          <a:noFill/>
        </p:spPr>
        <p:txBody>
          <a:bodyPr/>
          <a:lstStyle/>
          <a:p>
            <a:fld id="{338C78C8-55CC-49B6-BC89-863C263F00D6}" type="slidenum">
              <a:rPr lang="en-US" altLang="zh-TW" smtClean="0"/>
              <a:pPr/>
              <a:t>14</a:t>
            </a:fld>
            <a:endParaRPr lang="en-US" altLang="zh-TW" smtClean="0"/>
          </a:p>
        </p:txBody>
      </p:sp>
      <p:sp>
        <p:nvSpPr>
          <p:cNvPr id="5" name="AutoShape 4"/>
          <p:cNvSpPr>
            <a:spLocks noChangeArrowheads="1"/>
          </p:cNvSpPr>
          <p:nvPr/>
        </p:nvSpPr>
        <p:spPr bwMode="auto">
          <a:xfrm>
            <a:off x="561975" y="126876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476250"/>
            <a:ext cx="8229600" cy="936625"/>
          </a:xfrm>
        </p:spPr>
        <p:txBody>
          <a:bodyPr/>
          <a:lstStyle/>
          <a:p>
            <a:pPr>
              <a:defRPr/>
            </a:pPr>
            <a:r>
              <a:rPr lang="zh-TW" altLang="en-US" sz="4000" b="0" dirty="0" smtClean="0">
                <a:solidFill>
                  <a:srgbClr val="000099"/>
                </a:solidFill>
              </a:rPr>
              <a:t>何謂伊斯蘭債券</a:t>
            </a:r>
            <a:r>
              <a:rPr lang="en-US" altLang="zh-TW" sz="4000" b="0" dirty="0" smtClean="0">
                <a:solidFill>
                  <a:srgbClr val="000099"/>
                </a:solidFill>
              </a:rPr>
              <a:t>?</a:t>
            </a:r>
            <a:r>
              <a:rPr lang="zh-TW" altLang="en-US" sz="4000" b="0" dirty="0" smtClean="0">
                <a:solidFill>
                  <a:srgbClr val="000099"/>
                </a:solidFill>
              </a:rPr>
              <a:t> </a:t>
            </a:r>
            <a:r>
              <a:rPr lang="en-US" altLang="zh-TW" sz="4000" b="0" dirty="0" smtClean="0">
                <a:solidFill>
                  <a:srgbClr val="000099"/>
                </a:solidFill>
              </a:rPr>
              <a:t>(</a:t>
            </a:r>
            <a:r>
              <a:rPr lang="zh-TW" altLang="en-US" sz="4000" b="0" dirty="0" smtClean="0">
                <a:solidFill>
                  <a:srgbClr val="000099"/>
                </a:solidFill>
              </a:rPr>
              <a:t>續</a:t>
            </a:r>
            <a:r>
              <a:rPr lang="en-US" altLang="zh-TW" sz="4000" b="0" dirty="0" smtClean="0">
                <a:solidFill>
                  <a:srgbClr val="000099"/>
                </a:solidFill>
              </a:rPr>
              <a:t>)</a:t>
            </a:r>
            <a:endParaRPr lang="zh-TW" altLang="en-US" sz="4000" b="0" dirty="0">
              <a:solidFill>
                <a:srgbClr val="000099"/>
              </a:solidFill>
            </a:endParaRPr>
          </a:p>
        </p:txBody>
      </p:sp>
      <p:sp>
        <p:nvSpPr>
          <p:cNvPr id="18435" name="內容版面配置區 2"/>
          <p:cNvSpPr>
            <a:spLocks noGrp="1"/>
          </p:cNvSpPr>
          <p:nvPr>
            <p:ph idx="1"/>
          </p:nvPr>
        </p:nvSpPr>
        <p:spPr>
          <a:xfrm>
            <a:off x="250825" y="1130300"/>
            <a:ext cx="8509000" cy="5148263"/>
          </a:xfrm>
        </p:spPr>
        <p:txBody>
          <a:bodyPr/>
          <a:lstStyle/>
          <a:p>
            <a:r>
              <a:rPr lang="zh-TW" altLang="zh-TW" sz="2800" smtClean="0"/>
              <a:t>伊斯蘭教義</a:t>
            </a:r>
            <a:r>
              <a:rPr lang="zh-TW" altLang="en-US" sz="2800" smtClean="0"/>
              <a:t>中：</a:t>
            </a:r>
            <a:r>
              <a:rPr lang="zh-TW" altLang="zh-TW" sz="2800" smtClean="0"/>
              <a:t>「禁止坐享其成的利息或收入」</a:t>
            </a:r>
            <a:r>
              <a:rPr lang="zh-TW" altLang="en-US" sz="2800" smtClean="0"/>
              <a:t>，因此，有別於傳統債券是以債務為基礎並支付利息，伊斯蘭債券是以投資憑證形式發行，以</a:t>
            </a:r>
            <a:r>
              <a:rPr lang="zh-TW" altLang="zh-TW" sz="2800" u="sng" smtClean="0"/>
              <a:t>有形資產</a:t>
            </a:r>
            <a:r>
              <a:rPr lang="zh-TW" altLang="en-US" sz="2800" u="sng" smtClean="0"/>
              <a:t>為基礎，債券投資人有權分享該資產的收益及資本增值</a:t>
            </a:r>
            <a:r>
              <a:rPr lang="zh-TW" altLang="en-US" sz="2800" smtClean="0"/>
              <a:t>。舉例，租賃型伊斯蘭債券：</a:t>
            </a:r>
            <a:endParaRPr lang="en-US" altLang="zh-TW" sz="2800" smtClean="0"/>
          </a:p>
          <a:p>
            <a:pPr algn="ctr"/>
            <a:endParaRPr lang="zh-TW" altLang="en-US" smtClean="0"/>
          </a:p>
        </p:txBody>
      </p:sp>
      <p:sp>
        <p:nvSpPr>
          <p:cNvPr id="18436" name="投影片編號版面配置區 3"/>
          <p:cNvSpPr>
            <a:spLocks noGrp="1"/>
          </p:cNvSpPr>
          <p:nvPr>
            <p:ph type="sldNum" sz="quarter" idx="12"/>
          </p:nvPr>
        </p:nvSpPr>
        <p:spPr>
          <a:noFill/>
        </p:spPr>
        <p:txBody>
          <a:bodyPr/>
          <a:lstStyle/>
          <a:p>
            <a:fld id="{00A3034B-5A93-474C-8D89-A302BC589BFA}" type="slidenum">
              <a:rPr lang="en-US" altLang="zh-TW" smtClean="0"/>
              <a:pPr/>
              <a:t>15</a:t>
            </a:fld>
            <a:endParaRPr lang="en-US" altLang="zh-TW" smtClean="0"/>
          </a:p>
        </p:txBody>
      </p:sp>
      <p:sp>
        <p:nvSpPr>
          <p:cNvPr id="3" name="矩形 2"/>
          <p:cNvSpPr/>
          <p:nvPr/>
        </p:nvSpPr>
        <p:spPr bwMode="auto">
          <a:xfrm>
            <a:off x="3359150" y="3606800"/>
            <a:ext cx="1439863" cy="431800"/>
          </a:xfrm>
          <a:prstGeom prst="rect">
            <a:avLst/>
          </a:prstGeom>
          <a:solidFill>
            <a:srgbClr val="0070C0">
              <a:alpha val="90000"/>
            </a:srgbClr>
          </a:solidFill>
          <a:ln w="9525" cap="flat" cmpd="sng" algn="ctr">
            <a:solidFill>
              <a:srgbClr val="002060"/>
            </a:solidFill>
            <a:prstDash val="solid"/>
            <a:round/>
            <a:headEnd type="none" w="med" len="med"/>
            <a:tailEnd type="none" w="med" len="med"/>
          </a:ln>
          <a:effectLst/>
        </p:spPr>
        <p:txBody>
          <a:bodyPr/>
          <a:lstStyle/>
          <a:p>
            <a:pPr>
              <a:defRPr/>
            </a:pPr>
            <a:r>
              <a:rPr lang="zh-TW" altLang="en-US" b="1" dirty="0">
                <a:solidFill>
                  <a:schemeClr val="accent3">
                    <a:lumMod val="95000"/>
                  </a:schemeClr>
                </a:solidFill>
                <a:latin typeface="標楷體" pitchFamily="65" charset="-120"/>
                <a:ea typeface="標楷體" pitchFamily="65" charset="-120"/>
              </a:rPr>
              <a:t>不動產賣方</a:t>
            </a:r>
          </a:p>
        </p:txBody>
      </p:sp>
      <p:sp>
        <p:nvSpPr>
          <p:cNvPr id="6" name="矩形 5"/>
          <p:cNvSpPr/>
          <p:nvPr/>
        </p:nvSpPr>
        <p:spPr bwMode="auto">
          <a:xfrm>
            <a:off x="5292725" y="3617913"/>
            <a:ext cx="1655763" cy="431800"/>
          </a:xfrm>
          <a:prstGeom prst="rect">
            <a:avLst/>
          </a:prstGeom>
          <a:solidFill>
            <a:srgbClr val="0070C0">
              <a:alpha val="90000"/>
            </a:srgbClr>
          </a:solidFill>
          <a:ln w="9525" cap="flat" cmpd="sng" algn="ctr">
            <a:solidFill>
              <a:srgbClr val="002060"/>
            </a:solidFill>
            <a:prstDash val="solid"/>
            <a:round/>
            <a:headEnd type="none" w="med" len="med"/>
            <a:tailEnd type="none" w="med" len="med"/>
          </a:ln>
          <a:effectLst/>
        </p:spPr>
        <p:txBody>
          <a:bodyPr/>
          <a:lstStyle/>
          <a:p>
            <a:pPr>
              <a:defRPr/>
            </a:pPr>
            <a:r>
              <a:rPr lang="zh-TW" altLang="en-US" b="1" dirty="0">
                <a:solidFill>
                  <a:schemeClr val="accent3">
                    <a:lumMod val="95000"/>
                  </a:schemeClr>
                </a:solidFill>
                <a:latin typeface="標楷體" pitchFamily="65" charset="-120"/>
                <a:ea typeface="標楷體" pitchFamily="65" charset="-120"/>
              </a:rPr>
              <a:t>不動產承租方</a:t>
            </a:r>
          </a:p>
        </p:txBody>
      </p:sp>
      <p:sp>
        <p:nvSpPr>
          <p:cNvPr id="18439" name="矩形 6"/>
          <p:cNvSpPr>
            <a:spLocks noChangeArrowheads="1"/>
          </p:cNvSpPr>
          <p:nvPr/>
        </p:nvSpPr>
        <p:spPr bwMode="auto">
          <a:xfrm>
            <a:off x="4079875" y="4767263"/>
            <a:ext cx="1525588" cy="431800"/>
          </a:xfrm>
          <a:prstGeom prst="rect">
            <a:avLst/>
          </a:prstGeom>
          <a:noFill/>
          <a:ln w="9525" algn="ctr">
            <a:solidFill>
              <a:srgbClr val="002060"/>
            </a:solidFill>
            <a:round/>
            <a:headEnd/>
            <a:tailEnd/>
          </a:ln>
        </p:spPr>
        <p:txBody>
          <a:bodyPr/>
          <a:lstStyle/>
          <a:p>
            <a:pPr algn="ctr"/>
            <a:r>
              <a:rPr lang="zh-TW" altLang="en-US" b="1">
                <a:latin typeface="標楷體" pitchFamily="65" charset="-120"/>
                <a:ea typeface="標楷體" pitchFamily="65" charset="-120"/>
              </a:rPr>
              <a:t>發行人</a:t>
            </a:r>
          </a:p>
        </p:txBody>
      </p:sp>
      <p:sp>
        <p:nvSpPr>
          <p:cNvPr id="18440" name="矩形 7"/>
          <p:cNvSpPr>
            <a:spLocks noChangeArrowheads="1"/>
          </p:cNvSpPr>
          <p:nvPr/>
        </p:nvSpPr>
        <p:spPr bwMode="auto">
          <a:xfrm>
            <a:off x="4203700" y="5862638"/>
            <a:ext cx="1439863" cy="431800"/>
          </a:xfrm>
          <a:prstGeom prst="rect">
            <a:avLst/>
          </a:prstGeom>
          <a:noFill/>
          <a:ln w="9525" algn="ctr">
            <a:solidFill>
              <a:srgbClr val="002060"/>
            </a:solidFill>
            <a:round/>
            <a:headEnd/>
            <a:tailEnd/>
          </a:ln>
        </p:spPr>
        <p:txBody>
          <a:bodyPr/>
          <a:lstStyle/>
          <a:p>
            <a:r>
              <a:rPr lang="zh-TW" altLang="en-US" b="1">
                <a:latin typeface="標楷體" pitchFamily="65" charset="-120"/>
                <a:ea typeface="標楷體" pitchFamily="65" charset="-120"/>
              </a:rPr>
              <a:t>債券投資人</a:t>
            </a:r>
          </a:p>
        </p:txBody>
      </p:sp>
      <p:cxnSp>
        <p:nvCxnSpPr>
          <p:cNvPr id="18441" name="直線單箭頭接點 4"/>
          <p:cNvCxnSpPr>
            <a:cxnSpLocks noChangeShapeType="1"/>
          </p:cNvCxnSpPr>
          <p:nvPr/>
        </p:nvCxnSpPr>
        <p:spPr bwMode="auto">
          <a:xfrm>
            <a:off x="4643438" y="5200650"/>
            <a:ext cx="0" cy="647700"/>
          </a:xfrm>
          <a:prstGeom prst="straightConnector1">
            <a:avLst/>
          </a:prstGeom>
          <a:noFill/>
          <a:ln w="9525" algn="ctr">
            <a:solidFill>
              <a:schemeClr val="tx1"/>
            </a:solidFill>
            <a:round/>
            <a:headEnd/>
            <a:tailEnd type="arrow" w="med" len="med"/>
          </a:ln>
        </p:spPr>
      </p:cxnSp>
      <p:sp>
        <p:nvSpPr>
          <p:cNvPr id="9" name="文字方塊 8"/>
          <p:cNvSpPr txBox="1"/>
          <p:nvPr/>
        </p:nvSpPr>
        <p:spPr>
          <a:xfrm>
            <a:off x="3151188" y="5403850"/>
            <a:ext cx="1368425" cy="368300"/>
          </a:xfrm>
          <a:prstGeom prst="rect">
            <a:avLst/>
          </a:prstGeom>
          <a:noFill/>
        </p:spPr>
        <p:txBody>
          <a:bodyPr>
            <a:spAutoFit/>
          </a:bodyPr>
          <a:lstStyle/>
          <a:p>
            <a:pPr>
              <a:defRPr/>
            </a:pPr>
            <a:r>
              <a:rPr lang="en-US" altLang="zh-TW" dirty="0">
                <a:latin typeface="+mj-ea"/>
                <a:ea typeface="+mj-ea"/>
              </a:rPr>
              <a:t>1.</a:t>
            </a:r>
            <a:r>
              <a:rPr lang="zh-TW" altLang="en-US" dirty="0">
                <a:latin typeface="+mj-ea"/>
                <a:ea typeface="+mj-ea"/>
              </a:rPr>
              <a:t>發行債券</a:t>
            </a:r>
          </a:p>
        </p:txBody>
      </p:sp>
      <p:cxnSp>
        <p:nvCxnSpPr>
          <p:cNvPr id="18443" name="直線單箭頭接點 12"/>
          <p:cNvCxnSpPr>
            <a:cxnSpLocks noChangeShapeType="1"/>
          </p:cNvCxnSpPr>
          <p:nvPr/>
        </p:nvCxnSpPr>
        <p:spPr bwMode="auto">
          <a:xfrm flipV="1">
            <a:off x="5292725" y="5200650"/>
            <a:ext cx="0" cy="647700"/>
          </a:xfrm>
          <a:prstGeom prst="straightConnector1">
            <a:avLst/>
          </a:prstGeom>
          <a:noFill/>
          <a:ln w="9525" algn="ctr">
            <a:solidFill>
              <a:schemeClr val="tx1"/>
            </a:solidFill>
            <a:round/>
            <a:headEnd/>
            <a:tailEnd type="arrow" w="med" len="med"/>
          </a:ln>
        </p:spPr>
      </p:cxnSp>
      <p:sp>
        <p:nvSpPr>
          <p:cNvPr id="17" name="文字方塊 16"/>
          <p:cNvSpPr txBox="1"/>
          <p:nvPr/>
        </p:nvSpPr>
        <p:spPr>
          <a:xfrm>
            <a:off x="5384800" y="5375275"/>
            <a:ext cx="1368425" cy="368300"/>
          </a:xfrm>
          <a:prstGeom prst="rect">
            <a:avLst/>
          </a:prstGeom>
          <a:noFill/>
        </p:spPr>
        <p:txBody>
          <a:bodyPr>
            <a:spAutoFit/>
          </a:bodyPr>
          <a:lstStyle/>
          <a:p>
            <a:pPr>
              <a:defRPr/>
            </a:pPr>
            <a:r>
              <a:rPr lang="en-US" altLang="zh-TW" dirty="0">
                <a:latin typeface="+mj-ea"/>
                <a:ea typeface="+mj-ea"/>
              </a:rPr>
              <a:t>1.</a:t>
            </a:r>
            <a:r>
              <a:rPr lang="zh-TW" altLang="en-US" dirty="0">
                <a:latin typeface="+mj-ea"/>
                <a:ea typeface="+mj-ea"/>
              </a:rPr>
              <a:t>投資債券</a:t>
            </a:r>
          </a:p>
        </p:txBody>
      </p:sp>
      <p:cxnSp>
        <p:nvCxnSpPr>
          <p:cNvPr id="18445" name="直線單箭頭接點 17"/>
          <p:cNvCxnSpPr>
            <a:cxnSpLocks noChangeShapeType="1"/>
          </p:cNvCxnSpPr>
          <p:nvPr/>
        </p:nvCxnSpPr>
        <p:spPr bwMode="auto">
          <a:xfrm>
            <a:off x="4203700" y="4076700"/>
            <a:ext cx="0" cy="647700"/>
          </a:xfrm>
          <a:prstGeom prst="straightConnector1">
            <a:avLst/>
          </a:prstGeom>
          <a:noFill/>
          <a:ln w="9525" algn="ctr">
            <a:solidFill>
              <a:schemeClr val="tx1"/>
            </a:solidFill>
            <a:round/>
            <a:headEnd/>
            <a:tailEnd type="arrow" w="med" len="med"/>
          </a:ln>
        </p:spPr>
      </p:cxnSp>
      <p:cxnSp>
        <p:nvCxnSpPr>
          <p:cNvPr id="18446" name="直線單箭頭接點 18"/>
          <p:cNvCxnSpPr>
            <a:cxnSpLocks noChangeShapeType="1"/>
          </p:cNvCxnSpPr>
          <p:nvPr/>
        </p:nvCxnSpPr>
        <p:spPr bwMode="auto">
          <a:xfrm flipV="1">
            <a:off x="4427538" y="4049713"/>
            <a:ext cx="0" cy="647700"/>
          </a:xfrm>
          <a:prstGeom prst="straightConnector1">
            <a:avLst/>
          </a:prstGeom>
          <a:noFill/>
          <a:ln w="9525" algn="ctr">
            <a:solidFill>
              <a:schemeClr val="tx1"/>
            </a:solidFill>
            <a:round/>
            <a:headEnd/>
            <a:tailEnd type="arrow" w="med" len="med"/>
          </a:ln>
        </p:spPr>
      </p:cxnSp>
      <p:sp>
        <p:nvSpPr>
          <p:cNvPr id="20" name="文字方塊 19"/>
          <p:cNvSpPr txBox="1"/>
          <p:nvPr/>
        </p:nvSpPr>
        <p:spPr>
          <a:xfrm>
            <a:off x="2747963" y="4224338"/>
            <a:ext cx="1331912" cy="368300"/>
          </a:xfrm>
          <a:prstGeom prst="rect">
            <a:avLst/>
          </a:prstGeom>
          <a:noFill/>
        </p:spPr>
        <p:txBody>
          <a:bodyPr>
            <a:spAutoFit/>
          </a:bodyPr>
          <a:lstStyle/>
          <a:p>
            <a:pPr>
              <a:defRPr/>
            </a:pPr>
            <a:r>
              <a:rPr lang="en-US" altLang="zh-TW" dirty="0">
                <a:latin typeface="+mj-ea"/>
                <a:ea typeface="+mj-ea"/>
              </a:rPr>
              <a:t>2.</a:t>
            </a:r>
            <a:r>
              <a:rPr lang="zh-TW" altLang="en-US" dirty="0">
                <a:latin typeface="+mj-ea"/>
                <a:ea typeface="+mj-ea"/>
              </a:rPr>
              <a:t>出售資產</a:t>
            </a:r>
          </a:p>
        </p:txBody>
      </p:sp>
      <p:sp>
        <p:nvSpPr>
          <p:cNvPr id="21" name="文字方塊 20"/>
          <p:cNvSpPr txBox="1"/>
          <p:nvPr/>
        </p:nvSpPr>
        <p:spPr>
          <a:xfrm>
            <a:off x="4475163" y="4216400"/>
            <a:ext cx="1331912" cy="369888"/>
          </a:xfrm>
          <a:prstGeom prst="rect">
            <a:avLst/>
          </a:prstGeom>
          <a:noFill/>
        </p:spPr>
        <p:txBody>
          <a:bodyPr>
            <a:spAutoFit/>
          </a:bodyPr>
          <a:lstStyle/>
          <a:p>
            <a:pPr>
              <a:defRPr/>
            </a:pPr>
            <a:r>
              <a:rPr lang="en-US" altLang="zh-TW" dirty="0">
                <a:latin typeface="+mj-ea"/>
                <a:ea typeface="+mj-ea"/>
              </a:rPr>
              <a:t>2.</a:t>
            </a:r>
            <a:r>
              <a:rPr lang="zh-TW" altLang="en-US" dirty="0">
                <a:latin typeface="+mj-ea"/>
                <a:ea typeface="+mj-ea"/>
              </a:rPr>
              <a:t>支付價款</a:t>
            </a:r>
          </a:p>
        </p:txBody>
      </p:sp>
      <p:cxnSp>
        <p:nvCxnSpPr>
          <p:cNvPr id="18449" name="直線接點 26"/>
          <p:cNvCxnSpPr>
            <a:cxnSpLocks noChangeShapeType="1"/>
          </p:cNvCxnSpPr>
          <p:nvPr/>
        </p:nvCxnSpPr>
        <p:spPr bwMode="auto">
          <a:xfrm>
            <a:off x="5634038" y="4941888"/>
            <a:ext cx="869950" cy="0"/>
          </a:xfrm>
          <a:prstGeom prst="line">
            <a:avLst/>
          </a:prstGeom>
          <a:noFill/>
          <a:ln w="15875" algn="ctr">
            <a:solidFill>
              <a:srgbClr val="7030A0"/>
            </a:solidFill>
            <a:round/>
            <a:headEnd/>
            <a:tailEnd/>
          </a:ln>
        </p:spPr>
      </p:cxnSp>
      <p:cxnSp>
        <p:nvCxnSpPr>
          <p:cNvPr id="18450" name="直線單箭頭接點 29"/>
          <p:cNvCxnSpPr>
            <a:cxnSpLocks noChangeShapeType="1"/>
          </p:cNvCxnSpPr>
          <p:nvPr/>
        </p:nvCxnSpPr>
        <p:spPr bwMode="auto">
          <a:xfrm flipV="1">
            <a:off x="6516688" y="4049713"/>
            <a:ext cx="0" cy="863600"/>
          </a:xfrm>
          <a:prstGeom prst="straightConnector1">
            <a:avLst/>
          </a:prstGeom>
          <a:noFill/>
          <a:ln w="15875" algn="ctr">
            <a:solidFill>
              <a:srgbClr val="7030A0"/>
            </a:solidFill>
            <a:round/>
            <a:headEnd/>
            <a:tailEnd type="arrow" w="med" len="med"/>
          </a:ln>
        </p:spPr>
      </p:cxnSp>
      <p:sp>
        <p:nvSpPr>
          <p:cNvPr id="33" name="文字方塊 32"/>
          <p:cNvSpPr txBox="1"/>
          <p:nvPr/>
        </p:nvSpPr>
        <p:spPr>
          <a:xfrm>
            <a:off x="6516688" y="4376738"/>
            <a:ext cx="1368425" cy="369887"/>
          </a:xfrm>
          <a:prstGeom prst="rect">
            <a:avLst/>
          </a:prstGeom>
          <a:noFill/>
        </p:spPr>
        <p:txBody>
          <a:bodyPr>
            <a:spAutoFit/>
          </a:bodyPr>
          <a:lstStyle/>
          <a:p>
            <a:pPr>
              <a:defRPr/>
            </a:pPr>
            <a:r>
              <a:rPr lang="en-US" altLang="zh-TW" dirty="0">
                <a:latin typeface="+mj-ea"/>
                <a:ea typeface="+mj-ea"/>
              </a:rPr>
              <a:t>3.</a:t>
            </a:r>
            <a:r>
              <a:rPr lang="zh-TW" altLang="en-US" dirty="0">
                <a:latin typeface="+mj-ea"/>
                <a:ea typeface="+mj-ea"/>
              </a:rPr>
              <a:t>出租資產</a:t>
            </a:r>
          </a:p>
        </p:txBody>
      </p:sp>
      <p:sp>
        <p:nvSpPr>
          <p:cNvPr id="42" name="流程圖: 結束點 41"/>
          <p:cNvSpPr/>
          <p:nvPr/>
        </p:nvSpPr>
        <p:spPr bwMode="auto">
          <a:xfrm>
            <a:off x="539750" y="4552950"/>
            <a:ext cx="1511300" cy="358775"/>
          </a:xfrm>
          <a:prstGeom prst="flowChartTerminator">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sz="2400" b="1" dirty="0">
                <a:latin typeface="標楷體" pitchFamily="65" charset="-120"/>
                <a:ea typeface="標楷體" pitchFamily="65" charset="-120"/>
              </a:rPr>
              <a:t>發行時</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0688" y="404813"/>
            <a:ext cx="8229600" cy="936625"/>
          </a:xfrm>
        </p:spPr>
        <p:txBody>
          <a:bodyPr/>
          <a:lstStyle/>
          <a:p>
            <a:pPr>
              <a:defRPr/>
            </a:pPr>
            <a:r>
              <a:rPr lang="zh-TW" altLang="en-US" sz="4000" b="0" dirty="0" smtClean="0">
                <a:solidFill>
                  <a:srgbClr val="000099"/>
                </a:solidFill>
              </a:rPr>
              <a:t>何謂伊斯蘭債券</a:t>
            </a:r>
            <a:r>
              <a:rPr lang="en-US" altLang="zh-TW" sz="4000" b="0" dirty="0" smtClean="0">
                <a:solidFill>
                  <a:srgbClr val="000099"/>
                </a:solidFill>
              </a:rPr>
              <a:t>?</a:t>
            </a:r>
            <a:r>
              <a:rPr lang="zh-TW" altLang="en-US" sz="4000" b="0" dirty="0" smtClean="0">
                <a:solidFill>
                  <a:srgbClr val="000099"/>
                </a:solidFill>
              </a:rPr>
              <a:t> </a:t>
            </a:r>
            <a:r>
              <a:rPr lang="en-US" altLang="zh-TW" sz="4000" b="0" dirty="0" smtClean="0">
                <a:solidFill>
                  <a:srgbClr val="000099"/>
                </a:solidFill>
              </a:rPr>
              <a:t>(</a:t>
            </a:r>
            <a:r>
              <a:rPr lang="zh-TW" altLang="en-US" sz="4000" b="0" dirty="0" smtClean="0">
                <a:solidFill>
                  <a:srgbClr val="000099"/>
                </a:solidFill>
              </a:rPr>
              <a:t>續</a:t>
            </a:r>
            <a:r>
              <a:rPr lang="en-US" altLang="zh-TW" sz="4000" b="0" dirty="0" smtClean="0">
                <a:solidFill>
                  <a:srgbClr val="000099"/>
                </a:solidFill>
              </a:rPr>
              <a:t>)</a:t>
            </a:r>
            <a:endParaRPr lang="zh-TW" altLang="en-US" sz="4000" b="0" dirty="0">
              <a:solidFill>
                <a:srgbClr val="000099"/>
              </a:solidFill>
            </a:endParaRPr>
          </a:p>
        </p:txBody>
      </p:sp>
      <p:sp>
        <p:nvSpPr>
          <p:cNvPr id="19459" name="內容版面配置區 2"/>
          <p:cNvSpPr>
            <a:spLocks noGrp="1"/>
          </p:cNvSpPr>
          <p:nvPr>
            <p:ph idx="1"/>
          </p:nvPr>
        </p:nvSpPr>
        <p:spPr>
          <a:xfrm>
            <a:off x="323850" y="1168400"/>
            <a:ext cx="8569325" cy="5148263"/>
          </a:xfrm>
        </p:spPr>
        <p:txBody>
          <a:bodyPr/>
          <a:lstStyle/>
          <a:p>
            <a:endParaRPr lang="en-US" altLang="zh-TW" sz="2800" smtClean="0"/>
          </a:p>
          <a:p>
            <a:pPr algn="ctr"/>
            <a:endParaRPr lang="zh-TW" altLang="en-US" smtClean="0"/>
          </a:p>
        </p:txBody>
      </p:sp>
      <p:sp>
        <p:nvSpPr>
          <p:cNvPr id="19460" name="投影片編號版面配置區 3"/>
          <p:cNvSpPr>
            <a:spLocks noGrp="1"/>
          </p:cNvSpPr>
          <p:nvPr>
            <p:ph type="sldNum" sz="quarter" idx="12"/>
          </p:nvPr>
        </p:nvSpPr>
        <p:spPr>
          <a:noFill/>
        </p:spPr>
        <p:txBody>
          <a:bodyPr/>
          <a:lstStyle/>
          <a:p>
            <a:fld id="{70A1578C-8BC7-436C-B748-7C5D1F693861}" type="slidenum">
              <a:rPr lang="en-US" altLang="zh-TW" smtClean="0"/>
              <a:pPr/>
              <a:t>16</a:t>
            </a:fld>
            <a:endParaRPr lang="en-US" altLang="zh-TW" smtClean="0"/>
          </a:p>
        </p:txBody>
      </p:sp>
      <p:sp>
        <p:nvSpPr>
          <p:cNvPr id="6" name="矩形 5"/>
          <p:cNvSpPr/>
          <p:nvPr/>
        </p:nvSpPr>
        <p:spPr bwMode="auto">
          <a:xfrm>
            <a:off x="1431925" y="2089150"/>
            <a:ext cx="1657350" cy="433388"/>
          </a:xfrm>
          <a:prstGeom prst="rect">
            <a:avLst/>
          </a:prstGeom>
          <a:solidFill>
            <a:srgbClr val="0070C0">
              <a:alpha val="90000"/>
            </a:srgbClr>
          </a:solidFill>
          <a:ln w="9525" cap="flat" cmpd="sng" algn="ctr">
            <a:solidFill>
              <a:srgbClr val="002060"/>
            </a:solidFill>
            <a:prstDash val="solid"/>
            <a:round/>
            <a:headEnd type="none" w="med" len="med"/>
            <a:tailEnd type="none" w="med" len="med"/>
          </a:ln>
          <a:effectLst/>
        </p:spPr>
        <p:txBody>
          <a:bodyPr/>
          <a:lstStyle/>
          <a:p>
            <a:pPr>
              <a:defRPr/>
            </a:pPr>
            <a:r>
              <a:rPr lang="zh-TW" altLang="en-US" b="1" dirty="0">
                <a:solidFill>
                  <a:schemeClr val="accent3">
                    <a:lumMod val="95000"/>
                  </a:schemeClr>
                </a:solidFill>
                <a:latin typeface="標楷體" pitchFamily="65" charset="-120"/>
                <a:ea typeface="標楷體" pitchFamily="65" charset="-120"/>
              </a:rPr>
              <a:t>不動產承租方</a:t>
            </a:r>
          </a:p>
        </p:txBody>
      </p:sp>
      <p:sp>
        <p:nvSpPr>
          <p:cNvPr id="19462" name="矩形 6"/>
          <p:cNvSpPr>
            <a:spLocks noChangeArrowheads="1"/>
          </p:cNvSpPr>
          <p:nvPr/>
        </p:nvSpPr>
        <p:spPr bwMode="auto">
          <a:xfrm>
            <a:off x="1617663" y="3649663"/>
            <a:ext cx="1441450" cy="431800"/>
          </a:xfrm>
          <a:prstGeom prst="rect">
            <a:avLst/>
          </a:prstGeom>
          <a:noFill/>
          <a:ln w="9525" algn="ctr">
            <a:solidFill>
              <a:srgbClr val="002060"/>
            </a:solidFill>
            <a:round/>
            <a:headEnd/>
            <a:tailEnd/>
          </a:ln>
        </p:spPr>
        <p:txBody>
          <a:bodyPr/>
          <a:lstStyle/>
          <a:p>
            <a:pPr algn="ctr"/>
            <a:r>
              <a:rPr lang="zh-TW" altLang="en-US" b="1">
                <a:latin typeface="標楷體" pitchFamily="65" charset="-120"/>
                <a:ea typeface="標楷體" pitchFamily="65" charset="-120"/>
              </a:rPr>
              <a:t>發行人</a:t>
            </a:r>
          </a:p>
        </p:txBody>
      </p:sp>
      <p:sp>
        <p:nvSpPr>
          <p:cNvPr id="19463" name="矩形 7"/>
          <p:cNvSpPr>
            <a:spLocks noChangeArrowheads="1"/>
          </p:cNvSpPr>
          <p:nvPr/>
        </p:nvSpPr>
        <p:spPr bwMode="auto">
          <a:xfrm>
            <a:off x="1647825" y="4919663"/>
            <a:ext cx="1441450" cy="431800"/>
          </a:xfrm>
          <a:prstGeom prst="rect">
            <a:avLst/>
          </a:prstGeom>
          <a:noFill/>
          <a:ln w="9525" algn="ctr">
            <a:solidFill>
              <a:srgbClr val="002060"/>
            </a:solidFill>
            <a:round/>
            <a:headEnd/>
            <a:tailEnd/>
          </a:ln>
        </p:spPr>
        <p:txBody>
          <a:bodyPr/>
          <a:lstStyle/>
          <a:p>
            <a:r>
              <a:rPr lang="zh-TW" altLang="en-US" b="1">
                <a:latin typeface="標楷體" pitchFamily="65" charset="-120"/>
                <a:ea typeface="標楷體" pitchFamily="65" charset="-120"/>
              </a:rPr>
              <a:t>債券投資人</a:t>
            </a:r>
          </a:p>
        </p:txBody>
      </p:sp>
      <p:cxnSp>
        <p:nvCxnSpPr>
          <p:cNvPr id="19464" name="直線單箭頭接點 4"/>
          <p:cNvCxnSpPr>
            <a:cxnSpLocks noChangeShapeType="1"/>
          </p:cNvCxnSpPr>
          <p:nvPr/>
        </p:nvCxnSpPr>
        <p:spPr bwMode="auto">
          <a:xfrm>
            <a:off x="2338388" y="4087813"/>
            <a:ext cx="0" cy="831850"/>
          </a:xfrm>
          <a:prstGeom prst="straightConnector1">
            <a:avLst/>
          </a:prstGeom>
          <a:noFill/>
          <a:ln w="9525" algn="ctr">
            <a:solidFill>
              <a:schemeClr val="tx1"/>
            </a:solidFill>
            <a:round/>
            <a:headEnd/>
            <a:tailEnd type="arrow" w="med" len="med"/>
          </a:ln>
        </p:spPr>
      </p:cxnSp>
      <p:sp>
        <p:nvSpPr>
          <p:cNvPr id="17" name="文字方塊 16"/>
          <p:cNvSpPr txBox="1"/>
          <p:nvPr/>
        </p:nvSpPr>
        <p:spPr>
          <a:xfrm>
            <a:off x="2574925" y="4175125"/>
            <a:ext cx="1368425" cy="368300"/>
          </a:xfrm>
          <a:prstGeom prst="rect">
            <a:avLst/>
          </a:prstGeom>
          <a:noFill/>
        </p:spPr>
        <p:txBody>
          <a:bodyPr>
            <a:spAutoFit/>
          </a:bodyPr>
          <a:lstStyle/>
          <a:p>
            <a:pPr>
              <a:defRPr/>
            </a:pPr>
            <a:r>
              <a:rPr lang="en-US" altLang="zh-TW" dirty="0">
                <a:latin typeface="+mj-ea"/>
                <a:ea typeface="+mj-ea"/>
              </a:rPr>
              <a:t>5.</a:t>
            </a:r>
            <a:r>
              <a:rPr lang="zh-TW" altLang="en-US" dirty="0">
                <a:latin typeface="+mj-ea"/>
                <a:ea typeface="+mj-ea"/>
              </a:rPr>
              <a:t>分配利潤</a:t>
            </a:r>
          </a:p>
        </p:txBody>
      </p:sp>
      <p:cxnSp>
        <p:nvCxnSpPr>
          <p:cNvPr id="19466" name="直線單箭頭接點 17"/>
          <p:cNvCxnSpPr>
            <a:cxnSpLocks noChangeShapeType="1"/>
          </p:cNvCxnSpPr>
          <p:nvPr/>
        </p:nvCxnSpPr>
        <p:spPr bwMode="auto">
          <a:xfrm>
            <a:off x="2325688" y="2522538"/>
            <a:ext cx="0" cy="1114425"/>
          </a:xfrm>
          <a:prstGeom prst="straightConnector1">
            <a:avLst/>
          </a:prstGeom>
          <a:noFill/>
          <a:ln w="9525" algn="ctr">
            <a:solidFill>
              <a:schemeClr val="tx1"/>
            </a:solidFill>
            <a:round/>
            <a:headEnd/>
            <a:tailEnd type="arrow" w="med" len="med"/>
          </a:ln>
        </p:spPr>
      </p:cxnSp>
      <p:sp>
        <p:nvSpPr>
          <p:cNvPr id="21" name="文字方塊 20"/>
          <p:cNvSpPr txBox="1"/>
          <p:nvPr/>
        </p:nvSpPr>
        <p:spPr>
          <a:xfrm>
            <a:off x="2470150" y="2894013"/>
            <a:ext cx="1331913" cy="369887"/>
          </a:xfrm>
          <a:prstGeom prst="rect">
            <a:avLst/>
          </a:prstGeom>
          <a:noFill/>
        </p:spPr>
        <p:txBody>
          <a:bodyPr>
            <a:spAutoFit/>
          </a:bodyPr>
          <a:lstStyle/>
          <a:p>
            <a:pPr>
              <a:defRPr/>
            </a:pPr>
            <a:r>
              <a:rPr lang="en-US" altLang="zh-TW" dirty="0">
                <a:latin typeface="+mj-ea"/>
                <a:ea typeface="+mj-ea"/>
              </a:rPr>
              <a:t>4.</a:t>
            </a:r>
            <a:r>
              <a:rPr lang="zh-TW" altLang="en-US" dirty="0">
                <a:latin typeface="+mj-ea"/>
                <a:ea typeface="+mj-ea"/>
              </a:rPr>
              <a:t>支付租金</a:t>
            </a:r>
          </a:p>
        </p:txBody>
      </p:sp>
      <p:sp>
        <p:nvSpPr>
          <p:cNvPr id="33" name="文字方塊 32"/>
          <p:cNvSpPr txBox="1"/>
          <p:nvPr/>
        </p:nvSpPr>
        <p:spPr>
          <a:xfrm>
            <a:off x="5376863" y="2974975"/>
            <a:ext cx="1800225" cy="369888"/>
          </a:xfrm>
          <a:prstGeom prst="rect">
            <a:avLst/>
          </a:prstGeom>
          <a:noFill/>
        </p:spPr>
        <p:txBody>
          <a:bodyPr>
            <a:spAutoFit/>
          </a:bodyPr>
          <a:lstStyle/>
          <a:p>
            <a:pPr>
              <a:defRPr/>
            </a:pPr>
            <a:r>
              <a:rPr lang="en-US" altLang="zh-TW" dirty="0">
                <a:latin typeface="+mj-ea"/>
                <a:ea typeface="+mj-ea"/>
              </a:rPr>
              <a:t>6.</a:t>
            </a:r>
            <a:r>
              <a:rPr lang="zh-TW" altLang="en-US" dirty="0">
                <a:latin typeface="+mj-ea"/>
                <a:ea typeface="+mj-ea"/>
              </a:rPr>
              <a:t>賣回不動產</a:t>
            </a:r>
          </a:p>
        </p:txBody>
      </p:sp>
      <p:sp>
        <p:nvSpPr>
          <p:cNvPr id="34" name="矩形 33"/>
          <p:cNvSpPr/>
          <p:nvPr/>
        </p:nvSpPr>
        <p:spPr bwMode="auto">
          <a:xfrm>
            <a:off x="6516688" y="2101850"/>
            <a:ext cx="1439862" cy="431800"/>
          </a:xfrm>
          <a:prstGeom prst="rect">
            <a:avLst/>
          </a:prstGeom>
          <a:solidFill>
            <a:srgbClr val="0070C0">
              <a:alpha val="90000"/>
            </a:srgbClr>
          </a:solidFill>
          <a:ln w="9525" cap="flat" cmpd="sng" algn="ctr">
            <a:solidFill>
              <a:srgbClr val="002060"/>
            </a:solidFill>
            <a:prstDash val="solid"/>
            <a:round/>
            <a:headEnd type="none" w="med" len="med"/>
            <a:tailEnd type="none" w="med" len="med"/>
          </a:ln>
          <a:effectLst/>
        </p:spPr>
        <p:txBody>
          <a:bodyPr/>
          <a:lstStyle/>
          <a:p>
            <a:pPr>
              <a:defRPr/>
            </a:pPr>
            <a:r>
              <a:rPr lang="zh-TW" altLang="en-US" b="1" dirty="0">
                <a:solidFill>
                  <a:schemeClr val="accent3">
                    <a:lumMod val="95000"/>
                  </a:schemeClr>
                </a:solidFill>
                <a:latin typeface="標楷體" pitchFamily="65" charset="-120"/>
                <a:ea typeface="標楷體" pitchFamily="65" charset="-120"/>
              </a:rPr>
              <a:t>不動產買方</a:t>
            </a:r>
          </a:p>
        </p:txBody>
      </p:sp>
      <p:sp>
        <p:nvSpPr>
          <p:cNvPr id="19470" name="矩形 35"/>
          <p:cNvSpPr>
            <a:spLocks noChangeArrowheads="1"/>
          </p:cNvSpPr>
          <p:nvPr/>
        </p:nvSpPr>
        <p:spPr bwMode="auto">
          <a:xfrm>
            <a:off x="6516688" y="3743325"/>
            <a:ext cx="1439862" cy="431800"/>
          </a:xfrm>
          <a:prstGeom prst="rect">
            <a:avLst/>
          </a:prstGeom>
          <a:noFill/>
          <a:ln w="9525" algn="ctr">
            <a:solidFill>
              <a:srgbClr val="002060"/>
            </a:solidFill>
            <a:round/>
            <a:headEnd/>
            <a:tailEnd/>
          </a:ln>
        </p:spPr>
        <p:txBody>
          <a:bodyPr/>
          <a:lstStyle/>
          <a:p>
            <a:pPr algn="ctr"/>
            <a:r>
              <a:rPr lang="zh-TW" altLang="en-US" b="1">
                <a:latin typeface="標楷體" pitchFamily="65" charset="-120"/>
                <a:ea typeface="標楷體" pitchFamily="65" charset="-120"/>
              </a:rPr>
              <a:t>發行人</a:t>
            </a:r>
          </a:p>
        </p:txBody>
      </p:sp>
      <p:sp>
        <p:nvSpPr>
          <p:cNvPr id="19471" name="矩形 36"/>
          <p:cNvSpPr>
            <a:spLocks noChangeArrowheads="1"/>
          </p:cNvSpPr>
          <p:nvPr/>
        </p:nvSpPr>
        <p:spPr bwMode="auto">
          <a:xfrm>
            <a:off x="6618288" y="5011738"/>
            <a:ext cx="1441450" cy="431800"/>
          </a:xfrm>
          <a:prstGeom prst="rect">
            <a:avLst/>
          </a:prstGeom>
          <a:noFill/>
          <a:ln w="9525" algn="ctr">
            <a:solidFill>
              <a:srgbClr val="002060"/>
            </a:solidFill>
            <a:round/>
            <a:headEnd/>
            <a:tailEnd/>
          </a:ln>
        </p:spPr>
        <p:txBody>
          <a:bodyPr/>
          <a:lstStyle/>
          <a:p>
            <a:r>
              <a:rPr lang="zh-TW" altLang="en-US" b="1">
                <a:latin typeface="標楷體" pitchFamily="65" charset="-120"/>
                <a:ea typeface="標楷體" pitchFamily="65" charset="-120"/>
              </a:rPr>
              <a:t>債券投資人</a:t>
            </a:r>
          </a:p>
        </p:txBody>
      </p:sp>
      <p:cxnSp>
        <p:nvCxnSpPr>
          <p:cNvPr id="19472" name="直線單箭頭接點 37"/>
          <p:cNvCxnSpPr>
            <a:cxnSpLocks noChangeShapeType="1"/>
          </p:cNvCxnSpPr>
          <p:nvPr/>
        </p:nvCxnSpPr>
        <p:spPr bwMode="auto">
          <a:xfrm>
            <a:off x="7451725" y="2522538"/>
            <a:ext cx="0" cy="1220787"/>
          </a:xfrm>
          <a:prstGeom prst="straightConnector1">
            <a:avLst/>
          </a:prstGeom>
          <a:noFill/>
          <a:ln w="9525" algn="ctr">
            <a:solidFill>
              <a:schemeClr val="tx1"/>
            </a:solidFill>
            <a:round/>
            <a:headEnd/>
            <a:tailEnd type="arrow" w="med" len="med"/>
          </a:ln>
        </p:spPr>
      </p:cxnSp>
      <p:cxnSp>
        <p:nvCxnSpPr>
          <p:cNvPr id="19473" name="直線單箭頭接點 38"/>
          <p:cNvCxnSpPr>
            <a:cxnSpLocks noChangeShapeType="1"/>
          </p:cNvCxnSpPr>
          <p:nvPr/>
        </p:nvCxnSpPr>
        <p:spPr bwMode="auto">
          <a:xfrm flipV="1">
            <a:off x="6896100" y="2522538"/>
            <a:ext cx="0" cy="1220787"/>
          </a:xfrm>
          <a:prstGeom prst="straightConnector1">
            <a:avLst/>
          </a:prstGeom>
          <a:noFill/>
          <a:ln w="9525" algn="ctr">
            <a:solidFill>
              <a:schemeClr val="tx1"/>
            </a:solidFill>
            <a:round/>
            <a:headEnd/>
            <a:tailEnd type="arrow" w="med" len="med"/>
          </a:ln>
        </p:spPr>
      </p:cxnSp>
      <p:cxnSp>
        <p:nvCxnSpPr>
          <p:cNvPr id="19474" name="直線單箭頭接點 39"/>
          <p:cNvCxnSpPr>
            <a:cxnSpLocks noChangeShapeType="1"/>
          </p:cNvCxnSpPr>
          <p:nvPr/>
        </p:nvCxnSpPr>
        <p:spPr bwMode="auto">
          <a:xfrm flipV="1">
            <a:off x="6896100" y="4219575"/>
            <a:ext cx="0" cy="792163"/>
          </a:xfrm>
          <a:prstGeom prst="straightConnector1">
            <a:avLst/>
          </a:prstGeom>
          <a:noFill/>
          <a:ln w="9525" algn="ctr">
            <a:solidFill>
              <a:schemeClr val="tx1"/>
            </a:solidFill>
            <a:round/>
            <a:headEnd/>
            <a:tailEnd type="arrow" w="med" len="med"/>
          </a:ln>
        </p:spPr>
      </p:cxnSp>
      <p:cxnSp>
        <p:nvCxnSpPr>
          <p:cNvPr id="19475" name="直線單箭頭接點 40"/>
          <p:cNvCxnSpPr>
            <a:cxnSpLocks noChangeShapeType="1"/>
          </p:cNvCxnSpPr>
          <p:nvPr/>
        </p:nvCxnSpPr>
        <p:spPr bwMode="auto">
          <a:xfrm>
            <a:off x="7596188" y="4219575"/>
            <a:ext cx="0" cy="792163"/>
          </a:xfrm>
          <a:prstGeom prst="straightConnector1">
            <a:avLst/>
          </a:prstGeom>
          <a:noFill/>
          <a:ln w="9525" algn="ctr">
            <a:solidFill>
              <a:schemeClr val="tx1"/>
            </a:solidFill>
            <a:round/>
            <a:headEnd/>
            <a:tailEnd type="arrow" w="med" len="med"/>
          </a:ln>
        </p:spPr>
      </p:cxnSp>
      <p:sp>
        <p:nvSpPr>
          <p:cNvPr id="31" name="流程圖: 結束點 30"/>
          <p:cNvSpPr/>
          <p:nvPr/>
        </p:nvSpPr>
        <p:spPr bwMode="auto">
          <a:xfrm>
            <a:off x="1295400" y="1268413"/>
            <a:ext cx="1763713" cy="360362"/>
          </a:xfrm>
          <a:prstGeom prst="flowChartTerminator">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sz="2400" b="1" dirty="0">
                <a:latin typeface="標楷體" pitchFamily="65" charset="-120"/>
                <a:ea typeface="標楷體" pitchFamily="65" charset="-120"/>
              </a:rPr>
              <a:t>存續期間</a:t>
            </a:r>
          </a:p>
        </p:txBody>
      </p:sp>
      <p:sp>
        <p:nvSpPr>
          <p:cNvPr id="32" name="流程圖: 結束點 31"/>
          <p:cNvSpPr/>
          <p:nvPr/>
        </p:nvSpPr>
        <p:spPr bwMode="auto">
          <a:xfrm>
            <a:off x="6351588" y="1293813"/>
            <a:ext cx="1762125" cy="358775"/>
          </a:xfrm>
          <a:prstGeom prst="flowChartTerminator">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algn="ctr">
              <a:defRPr/>
            </a:pPr>
            <a:r>
              <a:rPr lang="zh-TW" altLang="en-US" sz="2400" b="1" dirty="0">
                <a:latin typeface="標楷體" pitchFamily="65" charset="-120"/>
                <a:ea typeface="標楷體" pitchFamily="65" charset="-120"/>
              </a:rPr>
              <a:t>到期日</a:t>
            </a:r>
          </a:p>
        </p:txBody>
      </p:sp>
      <p:sp>
        <p:nvSpPr>
          <p:cNvPr id="42" name="文字方塊 41"/>
          <p:cNvSpPr txBox="1"/>
          <p:nvPr/>
        </p:nvSpPr>
        <p:spPr>
          <a:xfrm>
            <a:off x="7483475" y="2940050"/>
            <a:ext cx="1331913" cy="647700"/>
          </a:xfrm>
          <a:prstGeom prst="rect">
            <a:avLst/>
          </a:prstGeom>
          <a:noFill/>
        </p:spPr>
        <p:txBody>
          <a:bodyPr>
            <a:spAutoFit/>
          </a:bodyPr>
          <a:lstStyle/>
          <a:p>
            <a:pPr>
              <a:defRPr/>
            </a:pPr>
            <a:r>
              <a:rPr lang="en-US" altLang="zh-TW" dirty="0">
                <a:latin typeface="+mj-ea"/>
                <a:ea typeface="+mj-ea"/>
              </a:rPr>
              <a:t>6.</a:t>
            </a:r>
            <a:r>
              <a:rPr lang="zh-TW" altLang="en-US" dirty="0">
                <a:latin typeface="+mj-ea"/>
                <a:ea typeface="+mj-ea"/>
              </a:rPr>
              <a:t>支付履約價款</a:t>
            </a:r>
          </a:p>
        </p:txBody>
      </p:sp>
      <p:sp>
        <p:nvSpPr>
          <p:cNvPr id="43" name="文字方塊 42"/>
          <p:cNvSpPr txBox="1"/>
          <p:nvPr/>
        </p:nvSpPr>
        <p:spPr>
          <a:xfrm>
            <a:off x="5508625" y="4359275"/>
            <a:ext cx="1387475" cy="369888"/>
          </a:xfrm>
          <a:prstGeom prst="rect">
            <a:avLst/>
          </a:prstGeom>
          <a:noFill/>
        </p:spPr>
        <p:txBody>
          <a:bodyPr>
            <a:spAutoFit/>
          </a:bodyPr>
          <a:lstStyle/>
          <a:p>
            <a:pPr>
              <a:defRPr/>
            </a:pPr>
            <a:r>
              <a:rPr lang="en-US" altLang="zh-TW" dirty="0">
                <a:latin typeface="+mj-ea"/>
                <a:ea typeface="+mj-ea"/>
              </a:rPr>
              <a:t>7.</a:t>
            </a:r>
            <a:r>
              <a:rPr lang="zh-TW" altLang="en-US" dirty="0">
                <a:latin typeface="+mj-ea"/>
                <a:ea typeface="+mj-ea"/>
              </a:rPr>
              <a:t>賣回債券</a:t>
            </a:r>
          </a:p>
        </p:txBody>
      </p:sp>
      <p:sp>
        <p:nvSpPr>
          <p:cNvPr id="44" name="文字方塊 43"/>
          <p:cNvSpPr txBox="1"/>
          <p:nvPr/>
        </p:nvSpPr>
        <p:spPr>
          <a:xfrm>
            <a:off x="7812088" y="4364038"/>
            <a:ext cx="1331912" cy="647700"/>
          </a:xfrm>
          <a:prstGeom prst="rect">
            <a:avLst/>
          </a:prstGeom>
          <a:noFill/>
        </p:spPr>
        <p:txBody>
          <a:bodyPr>
            <a:spAutoFit/>
          </a:bodyPr>
          <a:lstStyle/>
          <a:p>
            <a:pPr>
              <a:defRPr/>
            </a:pPr>
            <a:r>
              <a:rPr lang="en-US" altLang="zh-TW" dirty="0">
                <a:latin typeface="+mj-ea"/>
                <a:ea typeface="+mj-ea"/>
              </a:rPr>
              <a:t>7.</a:t>
            </a:r>
            <a:r>
              <a:rPr lang="zh-TW" altLang="en-US" dirty="0">
                <a:latin typeface="+mj-ea"/>
                <a:ea typeface="+mj-ea"/>
              </a:rPr>
              <a:t>支付到期本金</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20483"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395288" y="1844675"/>
            <a:ext cx="8424862" cy="3455988"/>
          </a:xfrm>
          <a:prstGeom prst="rect">
            <a:avLst/>
          </a:prstGeom>
          <a:noFill/>
          <a:ln w="9525">
            <a:noFill/>
            <a:miter lim="800000"/>
            <a:headEnd/>
            <a:tailEnd/>
          </a:ln>
        </p:spPr>
        <p:txBody>
          <a:bodyPr wrap="none" anchor="ctr"/>
          <a:lstStyle/>
          <a:p>
            <a:pPr marL="571500" indent="-571500">
              <a:spcAft>
                <a:spcPts val="600"/>
              </a:spcAft>
              <a:buFont typeface="Wingdings" pitchFamily="2" charset="2"/>
              <a:buChar char="n"/>
              <a:defRPr/>
            </a:pPr>
            <a:r>
              <a:rPr lang="en-US" altLang="zh-TW" sz="3600" dirty="0">
                <a:solidFill>
                  <a:schemeClr val="accent1">
                    <a:lumMod val="50000"/>
                  </a:schemeClr>
                </a:solidFill>
                <a:latin typeface="Times New Roman" pitchFamily="18" charset="0"/>
                <a:cs typeface="Times New Roman" pitchFamily="18" charset="0"/>
              </a:rPr>
              <a:t>1949</a:t>
            </a:r>
            <a:r>
              <a:rPr lang="zh-TW" altLang="en-US" sz="3600" dirty="0">
                <a:solidFill>
                  <a:schemeClr val="accent1">
                    <a:lumMod val="50000"/>
                  </a:schemeClr>
                </a:solidFill>
                <a:latin typeface="Times New Roman" pitchFamily="18" charset="0"/>
                <a:cs typeface="Times New Roman" pitchFamily="18" charset="0"/>
              </a:rPr>
              <a:t>年～</a:t>
            </a:r>
            <a:r>
              <a:rPr lang="en-US" altLang="zh-TW" sz="3600" dirty="0">
                <a:solidFill>
                  <a:schemeClr val="accent1">
                    <a:lumMod val="50000"/>
                  </a:schemeClr>
                </a:solidFill>
                <a:latin typeface="Times New Roman" pitchFamily="18" charset="0"/>
                <a:cs typeface="Times New Roman" pitchFamily="18" charset="0"/>
              </a:rPr>
              <a:t>1990</a:t>
            </a:r>
            <a:r>
              <a:rPr lang="zh-TW" altLang="en-US" sz="3600" dirty="0">
                <a:solidFill>
                  <a:schemeClr val="accent1">
                    <a:lumMod val="50000"/>
                  </a:schemeClr>
                </a:solidFill>
                <a:latin typeface="Times New Roman" pitchFamily="18" charset="0"/>
                <a:cs typeface="Times New Roman" pitchFamily="18" charset="0"/>
              </a:rPr>
              <a:t>年</a:t>
            </a:r>
            <a:r>
              <a:rPr lang="en-US" altLang="zh-TW" sz="3600" dirty="0">
                <a:latin typeface="Times New Roman" pitchFamily="18" charset="0"/>
                <a:cs typeface="Times New Roman" pitchFamily="18" charset="0"/>
              </a:rPr>
              <a:t>(42</a:t>
            </a:r>
            <a:r>
              <a:rPr lang="zh-TW" altLang="en-US" sz="3600" dirty="0">
                <a:latin typeface="Times New Roman" pitchFamily="18" charset="0"/>
                <a:cs typeface="Times New Roman" pitchFamily="18" charset="0"/>
              </a:rPr>
              <a:t>年</a:t>
            </a:r>
            <a:r>
              <a:rPr lang="en-US" altLang="zh-TW" sz="3600" dirty="0">
                <a:latin typeface="Times New Roman" pitchFamily="18" charset="0"/>
                <a:cs typeface="Times New Roman" pitchFamily="18" charset="0"/>
              </a:rPr>
              <a:t>)</a:t>
            </a:r>
          </a:p>
          <a:p>
            <a:pPr lvl="1">
              <a:spcAft>
                <a:spcPts val="300"/>
              </a:spcAft>
              <a:defRPr/>
            </a:pPr>
            <a:endParaRPr lang="en-US" altLang="zh-TW" sz="900" dirty="0"/>
          </a:p>
          <a:p>
            <a:pPr marL="971550" lvl="1" indent="-514350" algn="just">
              <a:spcAft>
                <a:spcPts val="300"/>
              </a:spcAft>
              <a:buFont typeface="+mj-lt"/>
              <a:buAutoNum type="arabicPeriod"/>
              <a:defRPr/>
            </a:pPr>
            <a:r>
              <a:rPr lang="zh-TW" altLang="en-US" sz="3200" dirty="0">
                <a:latin typeface="+mn-ea"/>
                <a:ea typeface="+mn-ea"/>
              </a:rPr>
              <a:t>債券發行籌碼有限。</a:t>
            </a:r>
            <a:endParaRPr lang="en-US" altLang="zh-TW" sz="3200" dirty="0">
              <a:latin typeface="+mn-ea"/>
              <a:ea typeface="+mn-ea"/>
            </a:endParaRPr>
          </a:p>
          <a:p>
            <a:pPr marL="971550" lvl="1" indent="-514350" algn="just">
              <a:spcAft>
                <a:spcPts val="300"/>
              </a:spcAft>
              <a:buFont typeface="+mj-lt"/>
              <a:buAutoNum type="arabicPeriod"/>
              <a:defRPr/>
            </a:pPr>
            <a:r>
              <a:rPr lang="zh-TW" altLang="en-US" sz="3200" dirty="0">
                <a:latin typeface="+mn-ea"/>
                <a:ea typeface="+mn-ea"/>
              </a:rPr>
              <a:t>公債均作銀行之流動準備金。</a:t>
            </a:r>
          </a:p>
          <a:p>
            <a:pPr marL="971550" lvl="1" indent="-514350" algn="just">
              <a:spcAft>
                <a:spcPts val="300"/>
              </a:spcAft>
              <a:buFont typeface="+mj-lt"/>
              <a:buAutoNum type="arabicPeriod"/>
              <a:defRPr/>
            </a:pPr>
            <a:r>
              <a:rPr lang="zh-TW" altLang="en-US" sz="3200" dirty="0">
                <a:latin typeface="+mn-ea"/>
                <a:ea typeface="+mn-ea"/>
              </a:rPr>
              <a:t>市場參與者少，交易市場冷清。</a:t>
            </a:r>
          </a:p>
          <a:p>
            <a:pPr marL="971550" lvl="1" indent="-514350" algn="just">
              <a:spcAft>
                <a:spcPts val="300"/>
              </a:spcAft>
              <a:buFont typeface="+mj-lt"/>
              <a:buAutoNum type="arabicPeriod"/>
              <a:defRPr/>
            </a:pPr>
            <a:r>
              <a:rPr lang="zh-TW" altLang="en-US" sz="3200" dirty="0">
                <a:latin typeface="+mn-ea"/>
                <a:ea typeface="+mn-ea"/>
              </a:rPr>
              <a:t>市場無法發揮調節資金供需的功能。</a:t>
            </a:r>
            <a:endParaRPr lang="zh-TW" altLang="en-US" sz="4000" b="1" dirty="0">
              <a:solidFill>
                <a:srgbClr val="000099"/>
              </a:solidFill>
              <a:latin typeface="+mn-ea"/>
              <a:ea typeface="+mn-ea"/>
            </a:endParaRPr>
          </a:p>
        </p:txBody>
      </p:sp>
      <p:sp>
        <p:nvSpPr>
          <p:cNvPr id="2048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20486" name="Rectangle 2"/>
          <p:cNvSpPr>
            <a:spLocks noGrp="1" noChangeArrowheads="1"/>
          </p:cNvSpPr>
          <p:nvPr>
            <p:ph type="title"/>
          </p:nvPr>
        </p:nvSpPr>
        <p:spPr>
          <a:xfrm>
            <a:off x="539750" y="519113"/>
            <a:ext cx="7488238" cy="708025"/>
          </a:xfrm>
        </p:spPr>
        <p:txBody>
          <a:bodyPr/>
          <a:lstStyle/>
          <a:p>
            <a:pPr marL="365125" indent="-255588">
              <a:lnSpc>
                <a:spcPts val="4500"/>
              </a:lnSpc>
            </a:pPr>
            <a:r>
              <a:rPr lang="zh-TW" altLang="en-US" sz="3600" smtClean="0">
                <a:solidFill>
                  <a:srgbClr val="000099"/>
                </a:solidFill>
                <a:latin typeface="微軟正黑體" pitchFamily="34" charset="-120"/>
              </a:rPr>
              <a:t>貳、臺灣債券市場發展歷程</a:t>
            </a:r>
            <a:endParaRPr lang="en-US" altLang="zh-TW" sz="3600" smtClean="0">
              <a:solidFill>
                <a:srgbClr val="000099"/>
              </a:solidFill>
              <a:latin typeface="微軟正黑體" pitchFamily="34" charset="-120"/>
            </a:endParaRPr>
          </a:p>
        </p:txBody>
      </p:sp>
      <p:sp>
        <p:nvSpPr>
          <p:cNvPr id="20487" name="投影片編號版面配置區 7"/>
          <p:cNvSpPr>
            <a:spLocks noGrp="1"/>
          </p:cNvSpPr>
          <p:nvPr>
            <p:ph type="sldNum" sz="quarter" idx="12"/>
          </p:nvPr>
        </p:nvSpPr>
        <p:spPr>
          <a:noFill/>
        </p:spPr>
        <p:txBody>
          <a:bodyPr/>
          <a:lstStyle/>
          <a:p>
            <a:fld id="{BEAF6FFC-9B69-46E2-BB92-B4378A4A6E46}" type="slidenum">
              <a:rPr lang="en-US" altLang="zh-TW" smtClean="0"/>
              <a:pPr/>
              <a:t>17</a:t>
            </a:fld>
            <a:endParaRPr lang="en-US" altLang="zh-TW"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21507"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293688" y="1484313"/>
            <a:ext cx="8424862" cy="4176712"/>
          </a:xfrm>
          <a:prstGeom prst="rect">
            <a:avLst/>
          </a:prstGeom>
          <a:noFill/>
          <a:ln w="9525">
            <a:noFill/>
            <a:miter lim="800000"/>
            <a:headEnd/>
            <a:tailEnd/>
          </a:ln>
        </p:spPr>
        <p:txBody>
          <a:bodyPr wrap="none" anchor="ctr"/>
          <a:lstStyle/>
          <a:p>
            <a:pPr marL="571500" indent="-571500">
              <a:spcAft>
                <a:spcPts val="600"/>
              </a:spcAft>
              <a:buFont typeface="Wingdings" pitchFamily="2" charset="2"/>
              <a:buChar char="n"/>
              <a:defRPr/>
            </a:pPr>
            <a:r>
              <a:rPr lang="en-US" altLang="zh-TW" sz="3600" dirty="0">
                <a:solidFill>
                  <a:schemeClr val="accent1">
                    <a:lumMod val="50000"/>
                  </a:schemeClr>
                </a:solidFill>
                <a:latin typeface="Times New Roman" pitchFamily="18" charset="0"/>
                <a:cs typeface="Times New Roman" pitchFamily="18" charset="0"/>
              </a:rPr>
              <a:t>1991</a:t>
            </a:r>
            <a:r>
              <a:rPr lang="zh-TW" altLang="en-US" sz="3600" dirty="0">
                <a:solidFill>
                  <a:schemeClr val="accent1">
                    <a:lumMod val="50000"/>
                  </a:schemeClr>
                </a:solidFill>
                <a:latin typeface="Times New Roman" pitchFamily="18" charset="0"/>
                <a:cs typeface="Times New Roman" pitchFamily="18" charset="0"/>
              </a:rPr>
              <a:t>年～</a:t>
            </a:r>
            <a:r>
              <a:rPr lang="en-US" altLang="zh-TW" sz="3600" dirty="0">
                <a:solidFill>
                  <a:schemeClr val="accent1">
                    <a:lumMod val="50000"/>
                  </a:schemeClr>
                </a:solidFill>
                <a:latin typeface="Times New Roman" pitchFamily="18" charset="0"/>
                <a:cs typeface="Times New Roman" pitchFamily="18" charset="0"/>
              </a:rPr>
              <a:t>1999</a:t>
            </a:r>
            <a:r>
              <a:rPr lang="zh-TW" altLang="en-US" sz="3600" dirty="0">
                <a:solidFill>
                  <a:schemeClr val="accent1">
                    <a:lumMod val="50000"/>
                  </a:schemeClr>
                </a:solidFill>
                <a:latin typeface="Times New Roman" pitchFamily="18" charset="0"/>
                <a:cs typeface="Times New Roman" pitchFamily="18" charset="0"/>
              </a:rPr>
              <a:t>年 </a:t>
            </a:r>
            <a:r>
              <a:rPr lang="en-US" altLang="zh-TW" sz="3600" dirty="0">
                <a:latin typeface="Times New Roman" pitchFamily="18" charset="0"/>
                <a:cs typeface="Times New Roman" pitchFamily="18" charset="0"/>
              </a:rPr>
              <a:t>(9</a:t>
            </a:r>
            <a:r>
              <a:rPr lang="zh-TW" altLang="en-US" sz="3600" dirty="0">
                <a:latin typeface="Times New Roman" pitchFamily="18" charset="0"/>
                <a:cs typeface="Times New Roman" pitchFamily="18" charset="0"/>
              </a:rPr>
              <a:t>年</a:t>
            </a:r>
            <a:r>
              <a:rPr lang="en-US" altLang="zh-TW" sz="3600" dirty="0">
                <a:latin typeface="Times New Roman" pitchFamily="18" charset="0"/>
                <a:cs typeface="Times New Roman" pitchFamily="18" charset="0"/>
              </a:rPr>
              <a:t>)</a:t>
            </a:r>
          </a:p>
          <a:p>
            <a:pPr marL="971550" lvl="1" indent="-514350" algn="just">
              <a:spcAft>
                <a:spcPts val="300"/>
              </a:spcAft>
              <a:buFont typeface="+mj-lt"/>
              <a:buAutoNum type="arabicPeriod"/>
              <a:defRPr/>
            </a:pPr>
            <a:endParaRPr lang="en-US" altLang="zh-TW" sz="3200" dirty="0">
              <a:latin typeface="+mn-ea"/>
              <a:ea typeface="+mn-ea"/>
            </a:endParaRPr>
          </a:p>
          <a:p>
            <a:pPr marL="971550" lvl="1" indent="-514350" algn="just">
              <a:spcAft>
                <a:spcPts val="300"/>
              </a:spcAft>
              <a:buFont typeface="+mj-lt"/>
              <a:buAutoNum type="arabicPeriod"/>
              <a:defRPr/>
            </a:pPr>
            <a:r>
              <a:rPr lang="zh-TW" altLang="en-US" sz="3200" dirty="0">
                <a:latin typeface="+mn-ea"/>
                <a:ea typeface="+mn-ea"/>
              </a:rPr>
              <a:t>籌措公共建設之財源－公債增加發行。</a:t>
            </a:r>
          </a:p>
          <a:p>
            <a:pPr marL="971550" lvl="1" indent="-514350" algn="just">
              <a:spcAft>
                <a:spcPts val="300"/>
              </a:spcAft>
              <a:buFont typeface="+mj-lt"/>
              <a:buAutoNum type="arabicPeriod"/>
              <a:defRPr/>
            </a:pPr>
            <a:r>
              <a:rPr lang="zh-TW" altLang="en-US" sz="3200" dirty="0">
                <a:latin typeface="+mn-ea"/>
                <a:ea typeface="+mn-ea"/>
              </a:rPr>
              <a:t>民間企業募集資金－發行公司債。</a:t>
            </a:r>
          </a:p>
          <a:p>
            <a:pPr marL="971550" lvl="1" indent="-514350" algn="just">
              <a:spcAft>
                <a:spcPts val="300"/>
              </a:spcAft>
              <a:buFont typeface="+mj-lt"/>
              <a:buAutoNum type="arabicPeriod"/>
              <a:defRPr/>
            </a:pPr>
            <a:r>
              <a:rPr lang="zh-TW" altLang="en-US" sz="3200" dirty="0">
                <a:latin typeface="+mn-ea"/>
                <a:ea typeface="+mn-ea"/>
              </a:rPr>
              <a:t>市場參與者擴大－銀行、證券、票券業等。</a:t>
            </a:r>
          </a:p>
          <a:p>
            <a:pPr marL="971550" lvl="1" indent="-514350" algn="just">
              <a:spcAft>
                <a:spcPts val="300"/>
              </a:spcAft>
              <a:buFont typeface="+mj-lt"/>
              <a:buAutoNum type="arabicPeriod"/>
              <a:defRPr/>
            </a:pPr>
            <a:r>
              <a:rPr lang="zh-TW" altLang="en-US" sz="3200" dirty="0">
                <a:latin typeface="+mn-ea"/>
                <a:ea typeface="+mn-ea"/>
              </a:rPr>
              <a:t>電腦輔助報價系統建立。</a:t>
            </a:r>
            <a:endParaRPr lang="zh-TW" altLang="en-US" sz="3200" dirty="0">
              <a:solidFill>
                <a:srgbClr val="000099"/>
              </a:solidFill>
              <a:latin typeface="+mn-ea"/>
              <a:ea typeface="+mn-ea"/>
            </a:endParaRPr>
          </a:p>
        </p:txBody>
      </p:sp>
      <p:sp>
        <p:nvSpPr>
          <p:cNvPr id="21509"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21510" name="Rectangle 2"/>
          <p:cNvSpPr>
            <a:spLocks noGrp="1" noChangeArrowheads="1"/>
          </p:cNvSpPr>
          <p:nvPr>
            <p:ph type="title"/>
          </p:nvPr>
        </p:nvSpPr>
        <p:spPr>
          <a:xfrm>
            <a:off x="539750" y="519113"/>
            <a:ext cx="7488238" cy="708025"/>
          </a:xfrm>
        </p:spPr>
        <p:txBody>
          <a:bodyPr/>
          <a:lstStyle/>
          <a:p>
            <a:pPr marL="365125" indent="-255588">
              <a:lnSpc>
                <a:spcPts val="4500"/>
              </a:lnSpc>
            </a:pPr>
            <a:r>
              <a:rPr lang="zh-TW" altLang="en-US" sz="3600" smtClean="0">
                <a:solidFill>
                  <a:srgbClr val="000099"/>
                </a:solidFill>
                <a:latin typeface="微軟正黑體" pitchFamily="34" charset="-120"/>
              </a:rPr>
              <a:t>貳、臺灣債券市場發展歷程</a:t>
            </a:r>
            <a:endParaRPr lang="en-US" altLang="zh-TW" sz="3600" smtClean="0">
              <a:solidFill>
                <a:srgbClr val="000099"/>
              </a:solidFill>
              <a:latin typeface="微軟正黑體" pitchFamily="34" charset="-120"/>
            </a:endParaRPr>
          </a:p>
        </p:txBody>
      </p:sp>
      <p:sp>
        <p:nvSpPr>
          <p:cNvPr id="21511" name="投影片編號版面配置區 7"/>
          <p:cNvSpPr>
            <a:spLocks noGrp="1"/>
          </p:cNvSpPr>
          <p:nvPr>
            <p:ph type="sldNum" sz="quarter" idx="12"/>
          </p:nvPr>
        </p:nvSpPr>
        <p:spPr>
          <a:noFill/>
        </p:spPr>
        <p:txBody>
          <a:bodyPr/>
          <a:lstStyle/>
          <a:p>
            <a:fld id="{E748FB68-FFBA-4978-9B78-9D4C8A6B7281}" type="slidenum">
              <a:rPr lang="en-US" altLang="zh-TW" smtClean="0"/>
              <a:pPr/>
              <a:t>18</a:t>
            </a:fld>
            <a:endParaRPr lang="en-US" altLang="zh-TW"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4099"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395288" y="1484313"/>
            <a:ext cx="8424862" cy="4392612"/>
          </a:xfrm>
          <a:prstGeom prst="rect">
            <a:avLst/>
          </a:prstGeom>
          <a:noFill/>
          <a:ln w="9525">
            <a:noFill/>
            <a:miter lim="800000"/>
            <a:headEnd/>
            <a:tailEnd/>
          </a:ln>
        </p:spPr>
        <p:txBody>
          <a:bodyPr wrap="none" anchor="ctr"/>
          <a:lstStyle/>
          <a:p>
            <a:pPr indent="-417600">
              <a:spcBef>
                <a:spcPts val="24"/>
              </a:spcBef>
              <a:buClr>
                <a:schemeClr val="accent5">
                  <a:lumMod val="75000"/>
                </a:schemeClr>
              </a:buClr>
              <a:buSzPct val="50000"/>
              <a:buFont typeface="Wingdings" pitchFamily="2" charset="2"/>
              <a:buChar char="n"/>
              <a:defRPr/>
            </a:pPr>
            <a:r>
              <a:rPr lang="zh-TW" altLang="en-US" sz="3600" b="1" dirty="0">
                <a:solidFill>
                  <a:srgbClr val="000099"/>
                </a:solidFill>
                <a:latin typeface="標楷體" pitchFamily="65" charset="-120"/>
                <a:ea typeface="標楷體" pitchFamily="65" charset="-120"/>
              </a:rPr>
              <a:t>壹、債券之介紹</a:t>
            </a:r>
            <a:endParaRPr lang="en-US" altLang="zh-TW" sz="3600" b="1" dirty="0">
              <a:solidFill>
                <a:srgbClr val="000099"/>
              </a:solidFill>
              <a:latin typeface="標楷體" pitchFamily="65" charset="-120"/>
              <a:ea typeface="標楷體" pitchFamily="65" charset="-120"/>
            </a:endParaRPr>
          </a:p>
          <a:p>
            <a:pPr indent="-417600">
              <a:lnSpc>
                <a:spcPct val="120000"/>
              </a:lnSpc>
              <a:spcBef>
                <a:spcPts val="24"/>
              </a:spcBef>
              <a:buClr>
                <a:schemeClr val="accent5">
                  <a:lumMod val="75000"/>
                </a:schemeClr>
              </a:buClr>
              <a:buSzPct val="50000"/>
              <a:buFont typeface="Wingdings" pitchFamily="2" charset="2"/>
              <a:buChar char="n"/>
              <a:defRPr/>
            </a:pPr>
            <a:r>
              <a:rPr lang="zh-TW" altLang="en-US" sz="3600" b="1" dirty="0">
                <a:solidFill>
                  <a:srgbClr val="000099"/>
                </a:solidFill>
                <a:latin typeface="標楷體" pitchFamily="65" charset="-120"/>
                <a:ea typeface="標楷體" pitchFamily="65" charset="-120"/>
              </a:rPr>
              <a:t>貳、臺灣債券市場發展歷程</a:t>
            </a:r>
            <a:endParaRPr lang="en-US" altLang="zh-TW" sz="3600" b="1" dirty="0">
              <a:solidFill>
                <a:srgbClr val="000099"/>
              </a:solidFill>
              <a:latin typeface="標楷體" pitchFamily="65" charset="-120"/>
              <a:ea typeface="標楷體" pitchFamily="65" charset="-120"/>
            </a:endParaRPr>
          </a:p>
          <a:p>
            <a:pPr indent="-417600">
              <a:lnSpc>
                <a:spcPct val="120000"/>
              </a:lnSpc>
              <a:spcBef>
                <a:spcPts val="24"/>
              </a:spcBef>
              <a:buClr>
                <a:schemeClr val="accent5">
                  <a:lumMod val="75000"/>
                </a:schemeClr>
              </a:buClr>
              <a:buSzPct val="50000"/>
              <a:buFont typeface="Wingdings" pitchFamily="2" charset="2"/>
              <a:buChar char="n"/>
              <a:defRPr/>
            </a:pPr>
            <a:r>
              <a:rPr lang="zh-TW" altLang="en-US" sz="3600" b="1" dirty="0">
                <a:solidFill>
                  <a:srgbClr val="000099"/>
                </a:solidFill>
                <a:latin typeface="標楷體" pitchFamily="65" charset="-120"/>
                <a:ea typeface="標楷體" pitchFamily="65" charset="-120"/>
              </a:rPr>
              <a:t>叁、債券發行人之資格、發債方式及條件</a:t>
            </a:r>
          </a:p>
          <a:p>
            <a:pPr marL="449263" indent="-449263">
              <a:lnSpc>
                <a:spcPct val="120000"/>
              </a:lnSpc>
              <a:spcBef>
                <a:spcPts val="24"/>
              </a:spcBef>
              <a:buClr>
                <a:schemeClr val="accent5">
                  <a:lumMod val="75000"/>
                </a:schemeClr>
              </a:buClr>
              <a:buSzPct val="50000"/>
              <a:buFont typeface="Wingdings" pitchFamily="2" charset="2"/>
              <a:buChar char="n"/>
              <a:defRPr/>
            </a:pPr>
            <a:r>
              <a:rPr lang="zh-TW" altLang="en-US" sz="3600" b="1" dirty="0">
                <a:solidFill>
                  <a:srgbClr val="000099"/>
                </a:solidFill>
                <a:latin typeface="標楷體" pitchFamily="65" charset="-120"/>
                <a:ea typeface="標楷體" pitchFamily="65" charset="-120"/>
              </a:rPr>
              <a:t>肆、債券市場交易系統之介紹</a:t>
            </a:r>
            <a:endParaRPr lang="en-US" altLang="zh-TW" sz="3600" b="1" dirty="0">
              <a:solidFill>
                <a:srgbClr val="000099"/>
              </a:solidFill>
              <a:latin typeface="標楷體" pitchFamily="65" charset="-120"/>
              <a:ea typeface="標楷體" pitchFamily="65" charset="-120"/>
            </a:endParaRPr>
          </a:p>
          <a:p>
            <a:pPr indent="-417600">
              <a:lnSpc>
                <a:spcPct val="120000"/>
              </a:lnSpc>
              <a:spcBef>
                <a:spcPts val="24"/>
              </a:spcBef>
              <a:buClr>
                <a:schemeClr val="accent5">
                  <a:lumMod val="75000"/>
                </a:schemeClr>
              </a:buClr>
              <a:buSzPct val="50000"/>
              <a:buFont typeface="Wingdings" pitchFamily="2" charset="2"/>
              <a:buChar char="n"/>
              <a:defRPr/>
            </a:pPr>
            <a:r>
              <a:rPr lang="zh-TW" altLang="en-US" sz="3600" b="1" dirty="0">
                <a:solidFill>
                  <a:srgbClr val="000099"/>
                </a:solidFill>
                <a:latin typeface="標楷體" pitchFamily="65" charset="-120"/>
                <a:ea typeface="標楷體" pitchFamily="65" charset="-120"/>
              </a:rPr>
              <a:t>伍、投資人如何買賣債券</a:t>
            </a:r>
            <a:endParaRPr lang="en-US" altLang="zh-TW" sz="3600" b="1" dirty="0">
              <a:solidFill>
                <a:srgbClr val="000099"/>
              </a:solidFill>
              <a:latin typeface="標楷體" pitchFamily="65" charset="-120"/>
              <a:ea typeface="標楷體" pitchFamily="65" charset="-120"/>
            </a:endParaRPr>
          </a:p>
          <a:p>
            <a:pPr indent="-417600">
              <a:lnSpc>
                <a:spcPct val="120000"/>
              </a:lnSpc>
              <a:spcBef>
                <a:spcPts val="24"/>
              </a:spcBef>
              <a:buClr>
                <a:schemeClr val="accent5">
                  <a:lumMod val="75000"/>
                </a:schemeClr>
              </a:buClr>
              <a:buSzPct val="50000"/>
              <a:buFont typeface="Wingdings" pitchFamily="2" charset="2"/>
              <a:buChar char="n"/>
              <a:defRPr/>
            </a:pPr>
            <a:r>
              <a:rPr lang="zh-TW" altLang="en-US" sz="3600" b="1" dirty="0">
                <a:solidFill>
                  <a:srgbClr val="000099"/>
                </a:solidFill>
                <a:latin typeface="標楷體" pitchFamily="65" charset="-120"/>
                <a:ea typeface="標楷體" pitchFamily="65" charset="-120"/>
              </a:rPr>
              <a:t>陸、如何閱讀債券相關資料</a:t>
            </a:r>
            <a:endParaRPr lang="en-US" altLang="zh-TW" sz="3600" b="1" dirty="0">
              <a:solidFill>
                <a:srgbClr val="000099"/>
              </a:solidFill>
              <a:latin typeface="標楷體" pitchFamily="65" charset="-120"/>
              <a:ea typeface="標楷體" pitchFamily="65" charset="-120"/>
            </a:endParaRPr>
          </a:p>
        </p:txBody>
      </p:sp>
      <p:sp>
        <p:nvSpPr>
          <p:cNvPr id="4101" name="Text Box 9"/>
          <p:cNvSpPr txBox="1">
            <a:spLocks noChangeArrowheads="1"/>
          </p:cNvSpPr>
          <p:nvPr/>
        </p:nvSpPr>
        <p:spPr bwMode="auto">
          <a:xfrm>
            <a:off x="3435350" y="404813"/>
            <a:ext cx="2125663" cy="823912"/>
          </a:xfrm>
          <a:prstGeom prst="rect">
            <a:avLst/>
          </a:prstGeom>
          <a:noFill/>
          <a:ln w="9525">
            <a:noFill/>
            <a:miter lim="800000"/>
            <a:headEnd/>
            <a:tailEnd/>
          </a:ln>
        </p:spPr>
        <p:txBody>
          <a:bodyPr>
            <a:spAutoFit/>
          </a:bodyPr>
          <a:lstStyle/>
          <a:p>
            <a:pPr>
              <a:spcBef>
                <a:spcPct val="50000"/>
              </a:spcBef>
            </a:pPr>
            <a:r>
              <a:rPr lang="zh-TW" altLang="en-US" sz="4800" b="1">
                <a:solidFill>
                  <a:srgbClr val="000099"/>
                </a:solidFill>
                <a:ea typeface="標楷體" pitchFamily="65" charset="-120"/>
              </a:rPr>
              <a:t>大    綱</a:t>
            </a:r>
          </a:p>
        </p:txBody>
      </p:sp>
      <p:sp>
        <p:nvSpPr>
          <p:cNvPr id="4102"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4103" name="投影片編號版面配置區 6"/>
          <p:cNvSpPr>
            <a:spLocks noGrp="1"/>
          </p:cNvSpPr>
          <p:nvPr>
            <p:ph type="sldNum" sz="quarter" idx="12"/>
          </p:nvPr>
        </p:nvSpPr>
        <p:spPr>
          <a:noFill/>
        </p:spPr>
        <p:txBody>
          <a:bodyPr/>
          <a:lstStyle/>
          <a:p>
            <a:fld id="{C54A84CA-FBFE-4328-AB8C-061B4BF50568}" type="slidenum">
              <a:rPr lang="en-US" altLang="zh-TW" smtClean="0"/>
              <a:pPr/>
              <a:t>1</a:t>
            </a:fld>
            <a:endParaRPr lang="en-US" altLang="zh-TW"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22531"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0" y="1244600"/>
            <a:ext cx="8853488" cy="4776788"/>
          </a:xfrm>
          <a:prstGeom prst="rect">
            <a:avLst/>
          </a:prstGeom>
          <a:noFill/>
          <a:ln w="9525">
            <a:noFill/>
            <a:miter lim="800000"/>
            <a:headEnd/>
            <a:tailEnd/>
          </a:ln>
        </p:spPr>
        <p:txBody>
          <a:bodyPr wrap="none" anchor="ctr"/>
          <a:lstStyle/>
          <a:p>
            <a:pPr marL="571500" indent="-571500">
              <a:lnSpc>
                <a:spcPct val="90000"/>
              </a:lnSpc>
              <a:buFont typeface="Wingdings" pitchFamily="2" charset="2"/>
              <a:buChar char="n"/>
              <a:defRPr/>
            </a:pPr>
            <a:r>
              <a:rPr lang="en-US" altLang="zh-TW" sz="3600" dirty="0">
                <a:solidFill>
                  <a:schemeClr val="accent1">
                    <a:lumMod val="50000"/>
                  </a:schemeClr>
                </a:solidFill>
                <a:latin typeface="+mn-lt"/>
                <a:ea typeface="+mn-ea"/>
                <a:cs typeface="Times New Roman" pitchFamily="18" charset="0"/>
              </a:rPr>
              <a:t>2000</a:t>
            </a:r>
            <a:r>
              <a:rPr lang="zh-TW" altLang="en-US" sz="3600" dirty="0">
                <a:solidFill>
                  <a:schemeClr val="accent1">
                    <a:lumMod val="50000"/>
                  </a:schemeClr>
                </a:solidFill>
                <a:latin typeface="+mn-ea"/>
                <a:ea typeface="+mn-ea"/>
                <a:cs typeface="Times New Roman" pitchFamily="18" charset="0"/>
              </a:rPr>
              <a:t>年～迄今</a:t>
            </a:r>
            <a:r>
              <a:rPr lang="en-US" altLang="zh-TW" sz="3600" dirty="0">
                <a:latin typeface="+mn-ea"/>
                <a:ea typeface="+mn-ea"/>
                <a:cs typeface="Times New Roman" pitchFamily="18" charset="0"/>
              </a:rPr>
              <a:t>(11</a:t>
            </a:r>
            <a:r>
              <a:rPr lang="zh-TW" altLang="en-US" sz="3600" dirty="0">
                <a:latin typeface="+mn-ea"/>
                <a:ea typeface="+mn-ea"/>
                <a:cs typeface="Times New Roman" pitchFamily="18" charset="0"/>
              </a:rPr>
              <a:t>年</a:t>
            </a:r>
            <a:r>
              <a:rPr lang="en-US" altLang="zh-TW" sz="3600" dirty="0">
                <a:latin typeface="+mn-ea"/>
                <a:ea typeface="+mn-ea"/>
                <a:cs typeface="Times New Roman" pitchFamily="18" charset="0"/>
              </a:rPr>
              <a:t>)</a:t>
            </a:r>
            <a:endParaRPr lang="zh-TW" altLang="en-US" sz="3600" dirty="0">
              <a:latin typeface="+mn-ea"/>
              <a:ea typeface="+mn-ea"/>
              <a:cs typeface="Times New Roman" pitchFamily="18" charset="0"/>
            </a:endParaRPr>
          </a:p>
          <a:p>
            <a:pPr lvl="1">
              <a:lnSpc>
                <a:spcPct val="90000"/>
              </a:lnSpc>
              <a:spcAft>
                <a:spcPts val="300"/>
              </a:spcAft>
              <a:defRPr/>
            </a:pPr>
            <a:endParaRPr lang="zh-TW" altLang="en-US" sz="900" dirty="0">
              <a:latin typeface="+mn-ea"/>
              <a:ea typeface="+mn-ea"/>
            </a:endParaRPr>
          </a:p>
          <a:p>
            <a:pPr marL="971550" lvl="1" indent="-514350">
              <a:lnSpc>
                <a:spcPct val="90000"/>
              </a:lnSpc>
              <a:spcAft>
                <a:spcPts val="300"/>
              </a:spcAft>
              <a:buFont typeface="+mj-lt"/>
              <a:buAutoNum type="arabicPeriod"/>
              <a:defRPr/>
            </a:pPr>
            <a:r>
              <a:rPr lang="zh-TW" altLang="en-US" sz="3100" b="1" dirty="0">
                <a:latin typeface="+mn-ea"/>
                <a:ea typeface="+mn-ea"/>
              </a:rPr>
              <a:t>邁入</a:t>
            </a:r>
            <a:r>
              <a:rPr lang="zh-TW" altLang="en-US" sz="3100" b="1" dirty="0">
                <a:solidFill>
                  <a:srgbClr val="FF0000"/>
                </a:solidFill>
                <a:latin typeface="+mn-ea"/>
                <a:ea typeface="+mn-ea"/>
              </a:rPr>
              <a:t>電子交易時代</a:t>
            </a:r>
          </a:p>
          <a:p>
            <a:pPr marL="711200" lvl="2" indent="203200" algn="just">
              <a:lnSpc>
                <a:spcPct val="150000"/>
              </a:lnSpc>
              <a:spcAft>
                <a:spcPts val="300"/>
              </a:spcAft>
              <a:buFont typeface="Arial" pitchFamily="34" charset="0"/>
              <a:buChar char="•"/>
              <a:defRPr/>
            </a:pPr>
            <a:r>
              <a:rPr lang="en-US" altLang="zh-TW" sz="2400" dirty="0">
                <a:latin typeface="+mn-ea"/>
                <a:ea typeface="+mn-ea"/>
                <a:cs typeface="Times New Roman" pitchFamily="18" charset="0"/>
              </a:rPr>
              <a:t>2000</a:t>
            </a:r>
            <a:r>
              <a:rPr lang="zh-TW" altLang="en-US" sz="2400" dirty="0">
                <a:latin typeface="+mn-ea"/>
                <a:ea typeface="+mn-ea"/>
                <a:cs typeface="Times New Roman" pitchFamily="18" charset="0"/>
              </a:rPr>
              <a:t>年</a:t>
            </a:r>
            <a:r>
              <a:rPr lang="en-US" altLang="zh-TW" sz="2400" dirty="0">
                <a:latin typeface="+mn-ea"/>
                <a:ea typeface="+mn-ea"/>
                <a:cs typeface="Times New Roman" pitchFamily="18" charset="0"/>
              </a:rPr>
              <a:t>7</a:t>
            </a:r>
            <a:r>
              <a:rPr lang="zh-TW" altLang="en-US" sz="2400" dirty="0">
                <a:latin typeface="+mn-ea"/>
                <a:ea typeface="+mn-ea"/>
                <a:cs typeface="Times New Roman" pitchFamily="18" charset="0"/>
              </a:rPr>
              <a:t>月建立電腦議價系統</a:t>
            </a:r>
            <a:r>
              <a:rPr lang="en-US" altLang="zh-TW" sz="2400" dirty="0">
                <a:latin typeface="+mn-ea"/>
                <a:ea typeface="+mn-ea"/>
                <a:cs typeface="Times New Roman" pitchFamily="18" charset="0"/>
              </a:rPr>
              <a:t>(</a:t>
            </a:r>
            <a:r>
              <a:rPr lang="zh-TW" altLang="en-US" sz="2400" dirty="0">
                <a:latin typeface="+mn-ea"/>
                <a:ea typeface="+mn-ea"/>
                <a:cs typeface="Times New Roman" pitchFamily="18" charset="0"/>
              </a:rPr>
              <a:t>債券等殖成交系統</a:t>
            </a:r>
            <a:r>
              <a:rPr lang="en-US" altLang="zh-TW" sz="2400" dirty="0">
                <a:latin typeface="+mn-ea"/>
                <a:ea typeface="+mn-ea"/>
                <a:cs typeface="Times New Roman" pitchFamily="18" charset="0"/>
              </a:rPr>
              <a:t>)</a:t>
            </a:r>
            <a:r>
              <a:rPr lang="zh-TW" altLang="en-US" sz="2400" dirty="0">
                <a:latin typeface="+mn-ea"/>
                <a:ea typeface="+mn-ea"/>
                <a:cs typeface="Times New Roman" pitchFamily="18" charset="0"/>
              </a:rPr>
              <a:t>。</a:t>
            </a:r>
            <a:endParaRPr lang="en-US" altLang="zh-TW" sz="2400" dirty="0">
              <a:latin typeface="+mn-ea"/>
              <a:ea typeface="+mn-ea"/>
              <a:cs typeface="Times New Roman" pitchFamily="18" charset="0"/>
            </a:endParaRPr>
          </a:p>
          <a:p>
            <a:pPr marL="900113" lvl="2" indent="-188913" algn="just">
              <a:lnSpc>
                <a:spcPct val="150000"/>
              </a:lnSpc>
              <a:spcAft>
                <a:spcPts val="300"/>
              </a:spcAft>
              <a:buFont typeface="Arial" pitchFamily="34" charset="0"/>
              <a:buChar char="•"/>
              <a:defRPr/>
            </a:pPr>
            <a:r>
              <a:rPr lang="en-US" altLang="zh-TW" sz="2400" dirty="0">
                <a:latin typeface="+mn-ea"/>
                <a:ea typeface="+mn-ea"/>
                <a:cs typeface="Times New Roman" pitchFamily="18" charset="0"/>
              </a:rPr>
              <a:t>2001</a:t>
            </a:r>
            <a:r>
              <a:rPr lang="zh-TW" altLang="en-US" sz="2400" dirty="0">
                <a:latin typeface="+mn-ea"/>
                <a:ea typeface="+mn-ea"/>
                <a:cs typeface="Times New Roman" pitchFamily="18" charset="0"/>
              </a:rPr>
              <a:t>年</a:t>
            </a:r>
            <a:r>
              <a:rPr lang="en-US" altLang="zh-TW" sz="2400" dirty="0">
                <a:latin typeface="+mn-ea"/>
                <a:ea typeface="+mn-ea"/>
                <a:cs typeface="Times New Roman" pitchFamily="18" charset="0"/>
              </a:rPr>
              <a:t>10</a:t>
            </a:r>
            <a:r>
              <a:rPr lang="zh-TW" altLang="en-US" sz="2400" dirty="0">
                <a:latin typeface="+mn-ea"/>
                <a:ea typeface="+mn-ea"/>
                <a:cs typeface="Times New Roman" pitchFamily="18" charset="0"/>
              </a:rPr>
              <a:t>月建立債券比對系統。</a:t>
            </a:r>
            <a:endParaRPr lang="en-US" altLang="zh-TW" sz="2400" dirty="0">
              <a:latin typeface="+mn-ea"/>
              <a:ea typeface="+mn-ea"/>
              <a:cs typeface="Times New Roman" pitchFamily="18" charset="0"/>
            </a:endParaRPr>
          </a:p>
          <a:p>
            <a:pPr marL="900113" lvl="2" indent="-188913" algn="just">
              <a:lnSpc>
                <a:spcPct val="150000"/>
              </a:lnSpc>
              <a:spcAft>
                <a:spcPts val="300"/>
              </a:spcAft>
              <a:buFont typeface="Arial" pitchFamily="34" charset="0"/>
              <a:buChar char="•"/>
              <a:defRPr/>
            </a:pPr>
            <a:r>
              <a:rPr lang="en-US" altLang="zh-TW" sz="2400" dirty="0">
                <a:latin typeface="+mn-ea"/>
                <a:ea typeface="+mn-ea"/>
                <a:cs typeface="Times New Roman" pitchFamily="18" charset="0"/>
              </a:rPr>
              <a:t>2002</a:t>
            </a:r>
            <a:r>
              <a:rPr lang="zh-TW" altLang="en-US" sz="2400" dirty="0">
                <a:latin typeface="+mn-ea"/>
                <a:ea typeface="+mn-ea"/>
                <a:cs typeface="Times New Roman" pitchFamily="18" charset="0"/>
              </a:rPr>
              <a:t>年</a:t>
            </a:r>
            <a:r>
              <a:rPr lang="en-US" altLang="zh-TW" sz="2400" dirty="0">
                <a:latin typeface="+mn-ea"/>
                <a:ea typeface="+mn-ea"/>
                <a:cs typeface="Times New Roman" pitchFamily="18" charset="0"/>
              </a:rPr>
              <a:t>7</a:t>
            </a:r>
            <a:r>
              <a:rPr lang="zh-TW" altLang="en-US" sz="2400" dirty="0">
                <a:latin typeface="+mn-ea"/>
                <a:ea typeface="+mn-ea"/>
                <a:cs typeface="Times New Roman" pitchFamily="18" charset="0"/>
              </a:rPr>
              <a:t>月建置第二代電腦議價系統</a:t>
            </a:r>
            <a:r>
              <a:rPr lang="en-US" altLang="zh-TW" sz="2400" dirty="0">
                <a:latin typeface="+mn-ea"/>
                <a:ea typeface="+mn-ea"/>
                <a:cs typeface="Times New Roman" pitchFamily="18" charset="0"/>
              </a:rPr>
              <a:t>(</a:t>
            </a:r>
            <a:r>
              <a:rPr lang="zh-TW" altLang="en-US" sz="2400" dirty="0">
                <a:latin typeface="+mn-ea"/>
                <a:ea typeface="+mn-ea"/>
                <a:cs typeface="Times New Roman" pitchFamily="18" charset="0"/>
              </a:rPr>
              <a:t>改善連線功能、</a:t>
            </a:r>
            <a:endParaRPr lang="en-US" altLang="zh-TW" sz="2400" dirty="0">
              <a:latin typeface="+mn-ea"/>
              <a:ea typeface="+mn-ea"/>
              <a:cs typeface="Times New Roman" pitchFamily="18" charset="0"/>
            </a:endParaRPr>
          </a:p>
          <a:p>
            <a:pPr marL="900113" lvl="2" indent="-87313" algn="just">
              <a:lnSpc>
                <a:spcPct val="150000"/>
              </a:lnSpc>
              <a:spcAft>
                <a:spcPts val="300"/>
              </a:spcAft>
              <a:defRPr/>
            </a:pPr>
            <a:r>
              <a:rPr lang="zh-TW" altLang="en-US" sz="2400" dirty="0">
                <a:latin typeface="+mn-ea"/>
                <a:ea typeface="+mn-ea"/>
                <a:cs typeface="Times New Roman" pitchFamily="18" charset="0"/>
              </a:rPr>
              <a:t>提升執行速度</a:t>
            </a:r>
            <a:r>
              <a:rPr lang="en-US" altLang="zh-TW" sz="2400" dirty="0">
                <a:latin typeface="+mn-ea"/>
                <a:ea typeface="+mn-ea"/>
                <a:cs typeface="Times New Roman" pitchFamily="18" charset="0"/>
              </a:rPr>
              <a:t>)</a:t>
            </a:r>
            <a:r>
              <a:rPr lang="zh-TW" altLang="en-US" sz="2400" dirty="0">
                <a:latin typeface="+mn-ea"/>
                <a:ea typeface="+mn-ea"/>
                <a:cs typeface="Times New Roman" pitchFamily="18" charset="0"/>
              </a:rPr>
              <a:t>、實施指標公債電腦議價制度，提升交易效率。</a:t>
            </a:r>
            <a:endParaRPr lang="en-US" altLang="zh-TW" sz="2400" dirty="0">
              <a:latin typeface="+mn-ea"/>
              <a:ea typeface="+mn-ea"/>
              <a:cs typeface="Times New Roman" pitchFamily="18" charset="0"/>
            </a:endParaRPr>
          </a:p>
          <a:p>
            <a:pPr marL="900113" lvl="2" indent="-188913" algn="just">
              <a:lnSpc>
                <a:spcPct val="150000"/>
              </a:lnSpc>
              <a:spcAft>
                <a:spcPts val="300"/>
              </a:spcAft>
              <a:buFont typeface="Arial" pitchFamily="34" charset="0"/>
              <a:buChar char="•"/>
              <a:defRPr/>
            </a:pPr>
            <a:r>
              <a:rPr lang="en-US" altLang="zh-TW" sz="2400" dirty="0">
                <a:latin typeface="+mn-ea"/>
                <a:ea typeface="+mn-ea"/>
                <a:cs typeface="Times New Roman" pitchFamily="18" charset="0"/>
              </a:rPr>
              <a:t>2005</a:t>
            </a:r>
            <a:r>
              <a:rPr lang="zh-TW" altLang="en-US" sz="2400" dirty="0">
                <a:latin typeface="+mn-ea"/>
                <a:ea typeface="+mn-ea"/>
                <a:cs typeface="Times New Roman" pitchFamily="18" charset="0"/>
              </a:rPr>
              <a:t>年</a:t>
            </a:r>
            <a:r>
              <a:rPr lang="en-US" altLang="zh-TW" sz="2400" dirty="0">
                <a:latin typeface="+mn-ea"/>
                <a:ea typeface="+mn-ea"/>
                <a:cs typeface="Times New Roman" pitchFamily="18" charset="0"/>
              </a:rPr>
              <a:t>3</a:t>
            </a:r>
            <a:r>
              <a:rPr lang="zh-TW" altLang="en-US" sz="2400" dirty="0">
                <a:latin typeface="+mn-ea"/>
                <a:ea typeface="+mn-ea"/>
                <a:cs typeface="Times New Roman" pitchFamily="18" charset="0"/>
              </a:rPr>
              <a:t>月櫃買中心建立債券附條件電腦議價系統。</a:t>
            </a:r>
            <a:endParaRPr lang="en-US" altLang="zh-TW" sz="2400" dirty="0">
              <a:latin typeface="+mn-ea"/>
              <a:ea typeface="+mn-ea"/>
              <a:cs typeface="Times New Roman" pitchFamily="18" charset="0"/>
            </a:endParaRPr>
          </a:p>
          <a:p>
            <a:pPr marL="971550" lvl="1" indent="-514350" algn="just">
              <a:lnSpc>
                <a:spcPct val="90000"/>
              </a:lnSpc>
              <a:spcAft>
                <a:spcPts val="300"/>
              </a:spcAft>
              <a:buFont typeface="+mj-lt"/>
              <a:buAutoNum type="arabicPeriod"/>
              <a:defRPr/>
            </a:pPr>
            <a:r>
              <a:rPr lang="zh-TW" altLang="en-US" sz="3100" b="1" dirty="0">
                <a:latin typeface="+mn-ea"/>
                <a:ea typeface="+mn-ea"/>
                <a:cs typeface="Times New Roman" pitchFamily="18" charset="0"/>
              </a:rPr>
              <a:t>持續推動債券市場新制度與新商品。</a:t>
            </a:r>
            <a:endParaRPr lang="zh-TW" altLang="en-US" sz="4000" b="1" dirty="0">
              <a:solidFill>
                <a:srgbClr val="000099"/>
              </a:solidFill>
              <a:latin typeface="+mn-ea"/>
              <a:ea typeface="+mn-ea"/>
            </a:endParaRPr>
          </a:p>
        </p:txBody>
      </p:sp>
      <p:sp>
        <p:nvSpPr>
          <p:cNvPr id="22533" name="AutoShape 4"/>
          <p:cNvSpPr>
            <a:spLocks noChangeArrowheads="1"/>
          </p:cNvSpPr>
          <p:nvPr/>
        </p:nvSpPr>
        <p:spPr bwMode="auto">
          <a:xfrm>
            <a:off x="573088" y="113506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22534" name="Rectangle 2"/>
          <p:cNvSpPr>
            <a:spLocks noGrp="1" noChangeArrowheads="1"/>
          </p:cNvSpPr>
          <p:nvPr>
            <p:ph type="title"/>
          </p:nvPr>
        </p:nvSpPr>
        <p:spPr>
          <a:xfrm>
            <a:off x="539750" y="519113"/>
            <a:ext cx="7488238" cy="708025"/>
          </a:xfrm>
        </p:spPr>
        <p:txBody>
          <a:bodyPr/>
          <a:lstStyle/>
          <a:p>
            <a:pPr marL="365125" indent="-255588">
              <a:lnSpc>
                <a:spcPts val="4500"/>
              </a:lnSpc>
            </a:pPr>
            <a:r>
              <a:rPr lang="zh-TW" altLang="en-US" sz="3600" smtClean="0">
                <a:solidFill>
                  <a:srgbClr val="000099"/>
                </a:solidFill>
                <a:latin typeface="微軟正黑體" pitchFamily="34" charset="-120"/>
              </a:rPr>
              <a:t>貳、臺灣債券市場發展歷程</a:t>
            </a:r>
            <a:endParaRPr lang="en-US" altLang="zh-TW" sz="3600" smtClean="0">
              <a:solidFill>
                <a:srgbClr val="000099"/>
              </a:solidFill>
              <a:latin typeface="微軟正黑體" pitchFamily="34" charset="-120"/>
            </a:endParaRPr>
          </a:p>
        </p:txBody>
      </p:sp>
      <p:sp>
        <p:nvSpPr>
          <p:cNvPr id="22535" name="投影片編號版面配置區 7"/>
          <p:cNvSpPr>
            <a:spLocks noGrp="1"/>
          </p:cNvSpPr>
          <p:nvPr>
            <p:ph type="sldNum" sz="quarter" idx="12"/>
          </p:nvPr>
        </p:nvSpPr>
        <p:spPr>
          <a:noFill/>
        </p:spPr>
        <p:txBody>
          <a:bodyPr/>
          <a:lstStyle/>
          <a:p>
            <a:fld id="{5A47399B-2303-4451-9088-1B21D81DEE98}" type="slidenum">
              <a:rPr lang="en-US" altLang="zh-TW" smtClean="0"/>
              <a:pPr/>
              <a:t>19</a:t>
            </a:fld>
            <a:endParaRPr lang="en-US" altLang="zh-TW"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a:xfrm>
            <a:off x="590550" y="560388"/>
            <a:ext cx="8229600" cy="781050"/>
          </a:xfrm>
        </p:spPr>
        <p:txBody>
          <a:bodyPr/>
          <a:lstStyle/>
          <a:p>
            <a:pPr eaLnBrk="1" hangingPunct="1">
              <a:defRPr/>
            </a:pPr>
            <a:r>
              <a:rPr lang="zh-TW" altLang="en-US" sz="3600" dirty="0" smtClean="0">
                <a:solidFill>
                  <a:srgbClr val="000099"/>
                </a:solidFill>
                <a:latin typeface="+mj-ea"/>
              </a:rPr>
              <a:t>台灣債券市場架構介紹</a:t>
            </a:r>
          </a:p>
        </p:txBody>
      </p:sp>
      <p:sp>
        <p:nvSpPr>
          <p:cNvPr id="125974" name="Text Box 2070"/>
          <p:cNvSpPr txBox="1">
            <a:spLocks noChangeArrowheads="1"/>
          </p:cNvSpPr>
          <p:nvPr/>
        </p:nvSpPr>
        <p:spPr bwMode="auto">
          <a:xfrm>
            <a:off x="5626100" y="3168650"/>
            <a:ext cx="3167063" cy="360363"/>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可交換債公司券</a:t>
            </a:r>
          </a:p>
        </p:txBody>
      </p:sp>
      <p:sp>
        <p:nvSpPr>
          <p:cNvPr id="125975" name="Text Box 2071"/>
          <p:cNvSpPr txBox="1">
            <a:spLocks noChangeArrowheads="1"/>
          </p:cNvSpPr>
          <p:nvPr/>
        </p:nvSpPr>
        <p:spPr bwMode="auto">
          <a:xfrm>
            <a:off x="5616575" y="2355850"/>
            <a:ext cx="3167063" cy="360363"/>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普通公司債</a:t>
            </a:r>
            <a:r>
              <a:rPr lang="en-US" altLang="zh-TW" sz="2000" dirty="0">
                <a:latin typeface="+mn-ea"/>
                <a:ea typeface="+mn-ea"/>
              </a:rPr>
              <a:t>/</a:t>
            </a:r>
            <a:r>
              <a:rPr lang="zh-TW" altLang="en-US" sz="2000" dirty="0">
                <a:latin typeface="+mn-ea"/>
                <a:ea typeface="+mn-ea"/>
              </a:rPr>
              <a:t>金融債券</a:t>
            </a:r>
          </a:p>
        </p:txBody>
      </p:sp>
      <p:sp>
        <p:nvSpPr>
          <p:cNvPr id="125977" name="Text Box 2073"/>
          <p:cNvSpPr txBox="1">
            <a:spLocks noChangeArrowheads="1"/>
          </p:cNvSpPr>
          <p:nvPr/>
        </p:nvSpPr>
        <p:spPr bwMode="auto">
          <a:xfrm>
            <a:off x="5616575" y="3568700"/>
            <a:ext cx="3167063" cy="360363"/>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附認股權公司債</a:t>
            </a:r>
          </a:p>
        </p:txBody>
      </p:sp>
      <p:sp>
        <p:nvSpPr>
          <p:cNvPr id="125980" name="Text Box 2076"/>
          <p:cNvSpPr txBox="1">
            <a:spLocks noChangeArrowheads="1"/>
          </p:cNvSpPr>
          <p:nvPr/>
        </p:nvSpPr>
        <p:spPr bwMode="auto">
          <a:xfrm>
            <a:off x="5616575" y="2759075"/>
            <a:ext cx="3167063" cy="360363"/>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可轉換公司債</a:t>
            </a:r>
          </a:p>
        </p:txBody>
      </p:sp>
      <p:sp>
        <p:nvSpPr>
          <p:cNvPr id="125955" name="Text Box 2051"/>
          <p:cNvSpPr txBox="1">
            <a:spLocks noChangeArrowheads="1"/>
          </p:cNvSpPr>
          <p:nvPr/>
        </p:nvSpPr>
        <p:spPr bwMode="auto">
          <a:xfrm>
            <a:off x="898525" y="2705100"/>
            <a:ext cx="431800" cy="2016125"/>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vert="eaVert" lIns="36000" tIns="36000" rIns="36000" bIns="36000" anchor="ctr"/>
          <a:lstStyle/>
          <a:p>
            <a:pPr algn="ctr">
              <a:spcBef>
                <a:spcPct val="50000"/>
              </a:spcBef>
              <a:defRPr/>
            </a:pPr>
            <a:r>
              <a:rPr lang="zh-TW" altLang="en-US" sz="2000" dirty="0">
                <a:latin typeface="+mn-ea"/>
                <a:ea typeface="+mn-ea"/>
              </a:rPr>
              <a:t>台灣債券市場</a:t>
            </a:r>
          </a:p>
        </p:txBody>
      </p:sp>
      <p:sp>
        <p:nvSpPr>
          <p:cNvPr id="125956" name="Line 2052"/>
          <p:cNvSpPr>
            <a:spLocks noChangeShapeType="1"/>
          </p:cNvSpPr>
          <p:nvPr/>
        </p:nvSpPr>
        <p:spPr bwMode="auto">
          <a:xfrm flipH="1">
            <a:off x="1500188" y="1982788"/>
            <a:ext cx="15875" cy="380365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57" name="Line 2053"/>
          <p:cNvSpPr>
            <a:spLocks noChangeShapeType="1"/>
          </p:cNvSpPr>
          <p:nvPr/>
        </p:nvSpPr>
        <p:spPr bwMode="auto">
          <a:xfrm>
            <a:off x="1516063" y="1976438"/>
            <a:ext cx="36036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58" name="Line 2054"/>
          <p:cNvSpPr>
            <a:spLocks noChangeShapeType="1"/>
          </p:cNvSpPr>
          <p:nvPr/>
        </p:nvSpPr>
        <p:spPr bwMode="auto">
          <a:xfrm>
            <a:off x="1516063" y="2695575"/>
            <a:ext cx="36036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59" name="Line 2055"/>
          <p:cNvSpPr>
            <a:spLocks noChangeShapeType="1"/>
          </p:cNvSpPr>
          <p:nvPr/>
        </p:nvSpPr>
        <p:spPr bwMode="auto">
          <a:xfrm>
            <a:off x="1516063" y="4960938"/>
            <a:ext cx="36036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60" name="Line 2056"/>
          <p:cNvSpPr>
            <a:spLocks noChangeShapeType="1"/>
          </p:cNvSpPr>
          <p:nvPr/>
        </p:nvSpPr>
        <p:spPr bwMode="auto">
          <a:xfrm>
            <a:off x="1344613" y="3614738"/>
            <a:ext cx="5222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61" name="Line 2057"/>
          <p:cNvSpPr>
            <a:spLocks noChangeShapeType="1"/>
          </p:cNvSpPr>
          <p:nvPr/>
        </p:nvSpPr>
        <p:spPr bwMode="auto">
          <a:xfrm>
            <a:off x="1516063" y="5834063"/>
            <a:ext cx="36036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62" name="Text Box 2058"/>
          <p:cNvSpPr txBox="1">
            <a:spLocks noChangeArrowheads="1"/>
          </p:cNvSpPr>
          <p:nvPr/>
        </p:nvSpPr>
        <p:spPr bwMode="auto">
          <a:xfrm>
            <a:off x="1874838" y="1798638"/>
            <a:ext cx="1331912" cy="360362"/>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a:latin typeface="+mn-ea"/>
                <a:ea typeface="+mn-ea"/>
              </a:rPr>
              <a:t>政府</a:t>
            </a:r>
          </a:p>
        </p:txBody>
      </p:sp>
      <p:sp>
        <p:nvSpPr>
          <p:cNvPr id="125963" name="Text Box 2059"/>
          <p:cNvSpPr txBox="1">
            <a:spLocks noChangeArrowheads="1"/>
          </p:cNvSpPr>
          <p:nvPr/>
        </p:nvSpPr>
        <p:spPr bwMode="auto">
          <a:xfrm>
            <a:off x="1874838" y="2517775"/>
            <a:ext cx="1331912" cy="360363"/>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金融機構</a:t>
            </a:r>
            <a:endParaRPr lang="zh-TW" altLang="en-US" dirty="0">
              <a:latin typeface="+mn-ea"/>
              <a:ea typeface="+mn-ea"/>
            </a:endParaRPr>
          </a:p>
        </p:txBody>
      </p:sp>
      <p:sp>
        <p:nvSpPr>
          <p:cNvPr id="125964" name="Text Box 2060"/>
          <p:cNvSpPr txBox="1">
            <a:spLocks noChangeArrowheads="1"/>
          </p:cNvSpPr>
          <p:nvPr/>
        </p:nvSpPr>
        <p:spPr bwMode="auto">
          <a:xfrm>
            <a:off x="1865313" y="3430588"/>
            <a:ext cx="1331912" cy="360362"/>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民間企業</a:t>
            </a:r>
          </a:p>
        </p:txBody>
      </p:sp>
      <p:sp>
        <p:nvSpPr>
          <p:cNvPr id="125965" name="Text Box 2061"/>
          <p:cNvSpPr txBox="1">
            <a:spLocks noChangeArrowheads="1"/>
          </p:cNvSpPr>
          <p:nvPr/>
        </p:nvSpPr>
        <p:spPr bwMode="auto">
          <a:xfrm>
            <a:off x="1874838" y="4783138"/>
            <a:ext cx="1482725" cy="360362"/>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spcBef>
                <a:spcPct val="50000"/>
              </a:spcBef>
              <a:defRPr/>
            </a:pPr>
            <a:r>
              <a:rPr lang="zh-TW" altLang="en-US" sz="2000" dirty="0">
                <a:latin typeface="+mn-ea"/>
                <a:ea typeface="+mn-ea"/>
              </a:rPr>
              <a:t>外國企業</a:t>
            </a:r>
          </a:p>
        </p:txBody>
      </p:sp>
      <p:sp>
        <p:nvSpPr>
          <p:cNvPr id="125966" name="Text Box 2062"/>
          <p:cNvSpPr txBox="1">
            <a:spLocks noChangeArrowheads="1"/>
          </p:cNvSpPr>
          <p:nvPr/>
        </p:nvSpPr>
        <p:spPr bwMode="auto">
          <a:xfrm>
            <a:off x="1874838" y="5637213"/>
            <a:ext cx="3959225" cy="360362"/>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信託機構（特殊目的公司）</a:t>
            </a:r>
          </a:p>
        </p:txBody>
      </p:sp>
      <p:sp>
        <p:nvSpPr>
          <p:cNvPr id="125969" name="Text Box 2065"/>
          <p:cNvSpPr txBox="1">
            <a:spLocks noChangeArrowheads="1"/>
          </p:cNvSpPr>
          <p:nvPr/>
        </p:nvSpPr>
        <p:spPr bwMode="auto">
          <a:xfrm>
            <a:off x="3554413" y="1866900"/>
            <a:ext cx="1363662" cy="366713"/>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政府公債</a:t>
            </a:r>
          </a:p>
        </p:txBody>
      </p:sp>
      <p:sp>
        <p:nvSpPr>
          <p:cNvPr id="125970" name="Text Box 2066"/>
          <p:cNvSpPr txBox="1">
            <a:spLocks noChangeArrowheads="1"/>
          </p:cNvSpPr>
          <p:nvPr/>
        </p:nvSpPr>
        <p:spPr bwMode="auto">
          <a:xfrm>
            <a:off x="3578225" y="2522538"/>
            <a:ext cx="1363663" cy="366712"/>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金融債券</a:t>
            </a:r>
          </a:p>
        </p:txBody>
      </p:sp>
      <p:sp>
        <p:nvSpPr>
          <p:cNvPr id="125971" name="Text Box 2067"/>
          <p:cNvSpPr txBox="1">
            <a:spLocks noChangeArrowheads="1"/>
          </p:cNvSpPr>
          <p:nvPr/>
        </p:nvSpPr>
        <p:spPr bwMode="auto">
          <a:xfrm>
            <a:off x="3554413" y="3390900"/>
            <a:ext cx="1363662" cy="381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公司債</a:t>
            </a:r>
          </a:p>
        </p:txBody>
      </p:sp>
      <p:sp>
        <p:nvSpPr>
          <p:cNvPr id="125973" name="Text Box 2069"/>
          <p:cNvSpPr txBox="1">
            <a:spLocks noChangeArrowheads="1"/>
          </p:cNvSpPr>
          <p:nvPr/>
        </p:nvSpPr>
        <p:spPr bwMode="auto">
          <a:xfrm>
            <a:off x="6192838" y="5640388"/>
            <a:ext cx="1690687" cy="360362"/>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證券化商品</a:t>
            </a:r>
          </a:p>
        </p:txBody>
      </p:sp>
      <p:sp>
        <p:nvSpPr>
          <p:cNvPr id="125982" name="Line 2078"/>
          <p:cNvSpPr>
            <a:spLocks noChangeShapeType="1"/>
          </p:cNvSpPr>
          <p:nvPr/>
        </p:nvSpPr>
        <p:spPr bwMode="auto">
          <a:xfrm>
            <a:off x="3211513" y="2019300"/>
            <a:ext cx="3556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3" name="Line 2079"/>
          <p:cNvSpPr>
            <a:spLocks noChangeShapeType="1"/>
          </p:cNvSpPr>
          <p:nvPr/>
        </p:nvSpPr>
        <p:spPr bwMode="auto">
          <a:xfrm>
            <a:off x="3230563" y="2705100"/>
            <a:ext cx="3556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4" name="Line 2080"/>
          <p:cNvSpPr>
            <a:spLocks noChangeShapeType="1"/>
          </p:cNvSpPr>
          <p:nvPr/>
        </p:nvSpPr>
        <p:spPr bwMode="auto">
          <a:xfrm flipV="1">
            <a:off x="3192463" y="3614738"/>
            <a:ext cx="360362" cy="4762"/>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5" name="Line 2081"/>
          <p:cNvSpPr>
            <a:spLocks noChangeShapeType="1"/>
          </p:cNvSpPr>
          <p:nvPr/>
        </p:nvSpPr>
        <p:spPr bwMode="auto">
          <a:xfrm>
            <a:off x="3357563" y="5000625"/>
            <a:ext cx="2159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6" name="Line 2082"/>
          <p:cNvSpPr>
            <a:spLocks noChangeShapeType="1"/>
          </p:cNvSpPr>
          <p:nvPr/>
        </p:nvSpPr>
        <p:spPr bwMode="auto">
          <a:xfrm>
            <a:off x="5829300" y="5821363"/>
            <a:ext cx="36036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8" name="Line 2084"/>
          <p:cNvSpPr>
            <a:spLocks noChangeShapeType="1"/>
          </p:cNvSpPr>
          <p:nvPr/>
        </p:nvSpPr>
        <p:spPr bwMode="auto">
          <a:xfrm>
            <a:off x="5429250" y="2571750"/>
            <a:ext cx="0" cy="1785938"/>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125989" name="Line 2085"/>
          <p:cNvSpPr>
            <a:spLocks noChangeShapeType="1"/>
          </p:cNvSpPr>
          <p:nvPr/>
        </p:nvSpPr>
        <p:spPr bwMode="auto">
          <a:xfrm>
            <a:off x="5430838" y="2562225"/>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0" name="Line 2086"/>
          <p:cNvSpPr>
            <a:spLocks noChangeShapeType="1"/>
          </p:cNvSpPr>
          <p:nvPr/>
        </p:nvSpPr>
        <p:spPr bwMode="auto">
          <a:xfrm>
            <a:off x="5430838" y="2933700"/>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3" name="Line 2089"/>
          <p:cNvSpPr>
            <a:spLocks noChangeShapeType="1"/>
          </p:cNvSpPr>
          <p:nvPr/>
        </p:nvSpPr>
        <p:spPr bwMode="auto">
          <a:xfrm>
            <a:off x="5430838" y="3332163"/>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4" name="Line 2090"/>
          <p:cNvSpPr>
            <a:spLocks noChangeShapeType="1"/>
          </p:cNvSpPr>
          <p:nvPr/>
        </p:nvSpPr>
        <p:spPr bwMode="auto">
          <a:xfrm>
            <a:off x="5430838" y="3730625"/>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5" name="Line 2091"/>
          <p:cNvSpPr>
            <a:spLocks noChangeShapeType="1"/>
          </p:cNvSpPr>
          <p:nvPr/>
        </p:nvSpPr>
        <p:spPr bwMode="auto">
          <a:xfrm flipH="1">
            <a:off x="4918075" y="3619500"/>
            <a:ext cx="25241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0" name="Text Box 2073"/>
          <p:cNvSpPr txBox="1">
            <a:spLocks noChangeArrowheads="1"/>
          </p:cNvSpPr>
          <p:nvPr/>
        </p:nvSpPr>
        <p:spPr bwMode="auto">
          <a:xfrm>
            <a:off x="5651500" y="4221163"/>
            <a:ext cx="3167063" cy="360362"/>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國際債券</a:t>
            </a:r>
          </a:p>
        </p:txBody>
      </p:sp>
      <p:sp>
        <p:nvSpPr>
          <p:cNvPr id="41" name="Line 2090"/>
          <p:cNvSpPr>
            <a:spLocks noChangeShapeType="1"/>
          </p:cNvSpPr>
          <p:nvPr/>
        </p:nvSpPr>
        <p:spPr bwMode="auto">
          <a:xfrm>
            <a:off x="5429250" y="4357688"/>
            <a:ext cx="21431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2" name="Line 2090"/>
          <p:cNvSpPr>
            <a:spLocks noChangeShapeType="1"/>
          </p:cNvSpPr>
          <p:nvPr/>
        </p:nvSpPr>
        <p:spPr bwMode="auto">
          <a:xfrm>
            <a:off x="4929188" y="2714625"/>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3" name="Line 2084"/>
          <p:cNvSpPr>
            <a:spLocks noChangeShapeType="1"/>
          </p:cNvSpPr>
          <p:nvPr/>
        </p:nvSpPr>
        <p:spPr bwMode="auto">
          <a:xfrm>
            <a:off x="5143500" y="2724150"/>
            <a:ext cx="0" cy="919163"/>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44" name="Line 2089"/>
          <p:cNvSpPr>
            <a:spLocks noChangeShapeType="1"/>
          </p:cNvSpPr>
          <p:nvPr/>
        </p:nvSpPr>
        <p:spPr bwMode="auto">
          <a:xfrm>
            <a:off x="5143500" y="3214688"/>
            <a:ext cx="28575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5" name="Text Box 2073"/>
          <p:cNvSpPr txBox="1">
            <a:spLocks noChangeArrowheads="1"/>
          </p:cNvSpPr>
          <p:nvPr/>
        </p:nvSpPr>
        <p:spPr bwMode="auto">
          <a:xfrm>
            <a:off x="5643563" y="4929188"/>
            <a:ext cx="3143250" cy="350837"/>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外國債券</a:t>
            </a:r>
          </a:p>
        </p:txBody>
      </p:sp>
      <p:sp>
        <p:nvSpPr>
          <p:cNvPr id="46" name="Line 2090"/>
          <p:cNvSpPr>
            <a:spLocks noChangeShapeType="1"/>
          </p:cNvSpPr>
          <p:nvPr/>
        </p:nvSpPr>
        <p:spPr bwMode="auto">
          <a:xfrm>
            <a:off x="3571875" y="4572000"/>
            <a:ext cx="142875"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7" name="Line 2084"/>
          <p:cNvSpPr>
            <a:spLocks noChangeShapeType="1"/>
          </p:cNvSpPr>
          <p:nvPr/>
        </p:nvSpPr>
        <p:spPr bwMode="auto">
          <a:xfrm>
            <a:off x="3571875" y="4572000"/>
            <a:ext cx="0" cy="714375"/>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49" name="Text Box 2067"/>
          <p:cNvSpPr txBox="1">
            <a:spLocks noChangeArrowheads="1"/>
          </p:cNvSpPr>
          <p:nvPr/>
        </p:nvSpPr>
        <p:spPr bwMode="auto">
          <a:xfrm>
            <a:off x="3706813" y="4333875"/>
            <a:ext cx="1363662" cy="381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sz="2000" dirty="0">
                <a:latin typeface="+mn-ea"/>
                <a:ea typeface="+mn-ea"/>
              </a:rPr>
              <a:t>一般企業</a:t>
            </a:r>
          </a:p>
        </p:txBody>
      </p:sp>
      <p:sp>
        <p:nvSpPr>
          <p:cNvPr id="50" name="Text Box 2067"/>
          <p:cNvSpPr txBox="1">
            <a:spLocks noChangeArrowheads="1"/>
          </p:cNvSpPr>
          <p:nvPr/>
        </p:nvSpPr>
        <p:spPr bwMode="auto">
          <a:xfrm>
            <a:off x="3714750" y="5119688"/>
            <a:ext cx="1363663" cy="381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en-US" altLang="zh-TW" sz="2000" dirty="0">
                <a:latin typeface="+mn-ea"/>
                <a:ea typeface="+mn-ea"/>
              </a:rPr>
              <a:t>SUPRA</a:t>
            </a:r>
            <a:endParaRPr lang="zh-TW" altLang="en-US" sz="2000" dirty="0">
              <a:latin typeface="+mn-ea"/>
              <a:ea typeface="+mn-ea"/>
            </a:endParaRPr>
          </a:p>
        </p:txBody>
      </p:sp>
      <p:sp>
        <p:nvSpPr>
          <p:cNvPr id="52" name="Line 2090"/>
          <p:cNvSpPr>
            <a:spLocks noChangeShapeType="1"/>
          </p:cNvSpPr>
          <p:nvPr/>
        </p:nvSpPr>
        <p:spPr bwMode="auto">
          <a:xfrm>
            <a:off x="3571875" y="5286375"/>
            <a:ext cx="142875"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4" name="Line 2090"/>
          <p:cNvSpPr>
            <a:spLocks noChangeShapeType="1"/>
          </p:cNvSpPr>
          <p:nvPr/>
        </p:nvSpPr>
        <p:spPr bwMode="auto">
          <a:xfrm>
            <a:off x="5429250" y="5143500"/>
            <a:ext cx="21431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5" name="Line 2084"/>
          <p:cNvSpPr>
            <a:spLocks noChangeShapeType="1"/>
          </p:cNvSpPr>
          <p:nvPr/>
        </p:nvSpPr>
        <p:spPr bwMode="auto">
          <a:xfrm>
            <a:off x="5429250" y="4500563"/>
            <a:ext cx="0" cy="642937"/>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56" name="Line 2090"/>
          <p:cNvSpPr>
            <a:spLocks noChangeShapeType="1"/>
          </p:cNvSpPr>
          <p:nvPr/>
        </p:nvSpPr>
        <p:spPr bwMode="auto">
          <a:xfrm>
            <a:off x="5072063" y="4500563"/>
            <a:ext cx="21431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7" name="Line 2090"/>
          <p:cNvSpPr>
            <a:spLocks noChangeShapeType="1"/>
          </p:cNvSpPr>
          <p:nvPr/>
        </p:nvSpPr>
        <p:spPr bwMode="auto">
          <a:xfrm>
            <a:off x="5072063" y="5357813"/>
            <a:ext cx="21431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8" name="Line 2090"/>
          <p:cNvSpPr>
            <a:spLocks noChangeShapeType="1"/>
          </p:cNvSpPr>
          <p:nvPr/>
        </p:nvSpPr>
        <p:spPr bwMode="auto">
          <a:xfrm>
            <a:off x="5286375" y="4786313"/>
            <a:ext cx="142875"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9" name="Line 2084"/>
          <p:cNvSpPr>
            <a:spLocks noChangeShapeType="1"/>
          </p:cNvSpPr>
          <p:nvPr/>
        </p:nvSpPr>
        <p:spPr bwMode="auto">
          <a:xfrm>
            <a:off x="5286375" y="4500563"/>
            <a:ext cx="0" cy="857250"/>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60" name="Line 2090"/>
          <p:cNvSpPr>
            <a:spLocks noChangeShapeType="1"/>
          </p:cNvSpPr>
          <p:nvPr/>
        </p:nvSpPr>
        <p:spPr bwMode="auto">
          <a:xfrm>
            <a:off x="5429250" y="4510088"/>
            <a:ext cx="21431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23604"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23605" name="投影片編號版面配置區 60"/>
          <p:cNvSpPr>
            <a:spLocks noGrp="1"/>
          </p:cNvSpPr>
          <p:nvPr>
            <p:ph type="sldNum" sz="quarter" idx="12"/>
          </p:nvPr>
        </p:nvSpPr>
        <p:spPr>
          <a:noFill/>
        </p:spPr>
        <p:txBody>
          <a:bodyPr/>
          <a:lstStyle/>
          <a:p>
            <a:fld id="{8C460C07-BDB7-42A8-93C0-341F012C4199}" type="slidenum">
              <a:rPr lang="en-US" altLang="zh-TW" smtClean="0"/>
              <a:pPr/>
              <a:t>20</a:t>
            </a:fld>
            <a:endParaRPr lang="en-US" altLang="zh-TW"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 name="Rectangle 2"/>
          <p:cNvSpPr txBox="1">
            <a:spLocks noChangeArrowheads="1"/>
          </p:cNvSpPr>
          <p:nvPr/>
        </p:nvSpPr>
        <p:spPr bwMode="auto">
          <a:xfrm>
            <a:off x="539750" y="1752600"/>
            <a:ext cx="7993063" cy="4124325"/>
          </a:xfrm>
          <a:prstGeom prst="rect">
            <a:avLst/>
          </a:prstGeom>
          <a:noFill/>
          <a:ln w="9525">
            <a:noFill/>
            <a:miter lim="800000"/>
            <a:headEnd/>
            <a:tailEnd/>
          </a:ln>
        </p:spPr>
        <p:txBody>
          <a:bodyPr/>
          <a:lstStyle/>
          <a:p>
            <a:pPr marL="540000" lvl="1" indent="-419100">
              <a:lnSpc>
                <a:spcPct val="90000"/>
              </a:lnSpc>
              <a:spcBef>
                <a:spcPts val="600"/>
              </a:spcBef>
              <a:buClr>
                <a:schemeClr val="tx1"/>
              </a:buClr>
              <a:buSzPct val="60000"/>
              <a:buFont typeface="Wingdings" pitchFamily="2" charset="2"/>
              <a:buChar char="Ø"/>
              <a:defRPr/>
            </a:pPr>
            <a:r>
              <a:rPr lang="zh-TW" altLang="en-US" sz="2400" b="1" kern="0" dirty="0">
                <a:solidFill>
                  <a:srgbClr val="000099"/>
                </a:solidFill>
                <a:latin typeface="+mn-lt"/>
                <a:ea typeface="+mn-ea"/>
              </a:rPr>
              <a:t>發行市場</a:t>
            </a:r>
            <a:r>
              <a:rPr lang="en-US" altLang="zh-TW" sz="2400" b="1" kern="0" dirty="0">
                <a:solidFill>
                  <a:srgbClr val="000099"/>
                </a:solidFill>
                <a:latin typeface="+mn-lt"/>
                <a:ea typeface="+mn-ea"/>
              </a:rPr>
              <a:t>(</a:t>
            </a:r>
            <a:r>
              <a:rPr lang="zh-TW" altLang="en-US" sz="2400" b="1" kern="0" dirty="0">
                <a:solidFill>
                  <a:srgbClr val="000099"/>
                </a:solidFill>
                <a:latin typeface="+mn-lt"/>
                <a:ea typeface="+mn-ea"/>
              </a:rPr>
              <a:t>初級市場</a:t>
            </a:r>
            <a:r>
              <a:rPr lang="en-US" altLang="zh-TW" sz="2400" b="1" kern="0" dirty="0">
                <a:solidFill>
                  <a:srgbClr val="000099"/>
                </a:solidFill>
                <a:latin typeface="+mn-lt"/>
                <a:ea typeface="+mn-ea"/>
              </a:rPr>
              <a:t>)</a:t>
            </a:r>
            <a:r>
              <a:rPr lang="zh-TW" altLang="en-US" sz="2400" b="1" kern="0" dirty="0">
                <a:solidFill>
                  <a:srgbClr val="000099"/>
                </a:solidFill>
                <a:latin typeface="+mn-lt"/>
                <a:ea typeface="+mn-ea"/>
              </a:rPr>
              <a:t>：</a:t>
            </a:r>
            <a:endParaRPr lang="en-US" altLang="zh-TW" sz="2400" b="1" kern="0" dirty="0">
              <a:solidFill>
                <a:srgbClr val="000099"/>
              </a:solidFill>
              <a:latin typeface="+mn-lt"/>
              <a:ea typeface="+mn-ea"/>
            </a:endParaRPr>
          </a:p>
          <a:p>
            <a:pPr marL="539750" lvl="1" indent="-3175">
              <a:lnSpc>
                <a:spcPct val="90000"/>
              </a:lnSpc>
              <a:spcBef>
                <a:spcPts val="600"/>
              </a:spcBef>
              <a:buClr>
                <a:schemeClr val="tx1"/>
              </a:buClr>
              <a:buSzPct val="60000"/>
              <a:defRPr/>
            </a:pPr>
            <a:r>
              <a:rPr lang="zh-TW" altLang="en-US" sz="2400" kern="0" dirty="0">
                <a:latin typeface="+mn-lt"/>
                <a:ea typeface="+mn-ea"/>
              </a:rPr>
              <a:t>初級市場由發行者、代理</a:t>
            </a:r>
            <a:r>
              <a:rPr lang="en-US" altLang="zh-TW" sz="2400" kern="0" dirty="0">
                <a:latin typeface="+mn-lt"/>
                <a:ea typeface="+mn-ea"/>
              </a:rPr>
              <a:t>(</a:t>
            </a:r>
            <a:r>
              <a:rPr lang="zh-TW" altLang="en-US" sz="2400" kern="0" dirty="0">
                <a:latin typeface="+mn-lt"/>
                <a:ea typeface="+mn-ea"/>
              </a:rPr>
              <a:t>中介</a:t>
            </a:r>
            <a:r>
              <a:rPr lang="en-US" altLang="zh-TW" sz="2400" kern="0" dirty="0">
                <a:latin typeface="+mn-lt"/>
                <a:ea typeface="+mn-ea"/>
              </a:rPr>
              <a:t>)</a:t>
            </a:r>
            <a:r>
              <a:rPr lang="zh-TW" altLang="en-US" sz="2400" kern="0" dirty="0">
                <a:latin typeface="+mn-lt"/>
                <a:ea typeface="+mn-ea"/>
              </a:rPr>
              <a:t>機構與投資者所組成，提供債券發行之功能，透過市場機制，將資金由投資者轉給發行者。</a:t>
            </a:r>
            <a:endParaRPr lang="en-US" altLang="zh-TW" sz="2400" kern="0" dirty="0">
              <a:latin typeface="+mn-lt"/>
              <a:ea typeface="+mn-ea"/>
            </a:endParaRPr>
          </a:p>
          <a:p>
            <a:pPr marL="540000" lvl="1" indent="-419100">
              <a:lnSpc>
                <a:spcPct val="90000"/>
              </a:lnSpc>
              <a:spcBef>
                <a:spcPts val="600"/>
              </a:spcBef>
              <a:buClr>
                <a:schemeClr val="tx1"/>
              </a:buClr>
              <a:buSzPct val="60000"/>
              <a:defRPr/>
            </a:pPr>
            <a:endParaRPr lang="en-US" altLang="zh-TW" sz="2400" kern="0" dirty="0">
              <a:latin typeface="+mn-lt"/>
              <a:ea typeface="+mn-ea"/>
            </a:endParaRPr>
          </a:p>
          <a:p>
            <a:pPr marL="540000" lvl="1" indent="-419100">
              <a:lnSpc>
                <a:spcPct val="90000"/>
              </a:lnSpc>
              <a:spcBef>
                <a:spcPts val="1800"/>
              </a:spcBef>
              <a:buClr>
                <a:schemeClr val="tx1"/>
              </a:buClr>
              <a:buSzPct val="60000"/>
              <a:buFont typeface="Wingdings" pitchFamily="2" charset="2"/>
              <a:buChar char="Ø"/>
              <a:defRPr/>
            </a:pPr>
            <a:r>
              <a:rPr lang="zh-TW" altLang="en-US" sz="2400" b="1" kern="0" dirty="0">
                <a:solidFill>
                  <a:srgbClr val="000099"/>
                </a:solidFill>
                <a:latin typeface="+mn-lt"/>
                <a:ea typeface="+mn-ea"/>
              </a:rPr>
              <a:t>交易市場</a:t>
            </a:r>
            <a:r>
              <a:rPr lang="en-US" altLang="zh-TW" sz="2400" b="1" kern="0" dirty="0">
                <a:solidFill>
                  <a:srgbClr val="000099"/>
                </a:solidFill>
                <a:latin typeface="+mn-lt"/>
                <a:ea typeface="+mn-ea"/>
              </a:rPr>
              <a:t>(</a:t>
            </a:r>
            <a:r>
              <a:rPr lang="zh-TW" altLang="en-US" sz="2400" b="1" kern="0" dirty="0">
                <a:solidFill>
                  <a:srgbClr val="000099"/>
                </a:solidFill>
                <a:latin typeface="+mn-lt"/>
                <a:ea typeface="+mn-ea"/>
              </a:rPr>
              <a:t>次級市場</a:t>
            </a:r>
            <a:r>
              <a:rPr lang="en-US" altLang="zh-TW" sz="2400" b="1" kern="0" dirty="0">
                <a:solidFill>
                  <a:srgbClr val="000099"/>
                </a:solidFill>
                <a:latin typeface="+mn-lt"/>
                <a:ea typeface="+mn-ea"/>
              </a:rPr>
              <a:t>)</a:t>
            </a:r>
            <a:r>
              <a:rPr lang="zh-TW" altLang="en-US" sz="2400" b="1" kern="0" dirty="0">
                <a:solidFill>
                  <a:srgbClr val="000099"/>
                </a:solidFill>
                <a:latin typeface="+mn-lt"/>
                <a:ea typeface="+mn-ea"/>
              </a:rPr>
              <a:t>：</a:t>
            </a:r>
            <a:endParaRPr lang="en-US" altLang="zh-TW" sz="2400" b="1" kern="0" dirty="0">
              <a:solidFill>
                <a:srgbClr val="000099"/>
              </a:solidFill>
              <a:latin typeface="+mn-lt"/>
              <a:ea typeface="+mn-ea"/>
            </a:endParaRPr>
          </a:p>
          <a:p>
            <a:pPr marL="540000" lvl="1" indent="-419100">
              <a:lnSpc>
                <a:spcPct val="90000"/>
              </a:lnSpc>
              <a:spcBef>
                <a:spcPts val="600"/>
              </a:spcBef>
              <a:buClr>
                <a:schemeClr val="tx1"/>
              </a:buClr>
              <a:buSzPct val="60000"/>
              <a:defRPr/>
            </a:pPr>
            <a:r>
              <a:rPr lang="en-US" altLang="zh-TW" sz="2400" b="1" kern="0" dirty="0">
                <a:solidFill>
                  <a:srgbClr val="000099"/>
                </a:solidFill>
                <a:latin typeface="+mn-lt"/>
                <a:ea typeface="+mn-ea"/>
              </a:rPr>
              <a:t>	</a:t>
            </a:r>
            <a:r>
              <a:rPr lang="zh-TW" altLang="en-US" sz="2400" kern="0" dirty="0">
                <a:latin typeface="+mn-lt"/>
                <a:ea typeface="+mn-ea"/>
              </a:rPr>
              <a:t>債券於發行市場發行後，即進入次級市場交易。債券持有人出售變現，或欲從事債券買賣的投資人進行交易的市場。次級市場由債券自營商</a:t>
            </a:r>
            <a:r>
              <a:rPr lang="en-US" altLang="zh-TW" sz="2400" kern="0" dirty="0">
                <a:latin typeface="+mn-lt"/>
                <a:ea typeface="+mn-ea"/>
              </a:rPr>
              <a:t>/</a:t>
            </a:r>
            <a:r>
              <a:rPr lang="zh-TW" altLang="en-US" sz="2400" kern="0" dirty="0">
                <a:latin typeface="+mn-lt"/>
                <a:ea typeface="+mn-ea"/>
              </a:rPr>
              <a:t>經紀商及投資人所組成。</a:t>
            </a:r>
            <a:r>
              <a:rPr lang="zh-TW" altLang="en-US" sz="2600" kern="0" dirty="0">
                <a:latin typeface="+mn-lt"/>
                <a:ea typeface="+mn-ea"/>
              </a:rPr>
              <a:t/>
            </a:r>
            <a:br>
              <a:rPr lang="zh-TW" altLang="en-US" sz="2600" kern="0" dirty="0">
                <a:latin typeface="+mn-lt"/>
                <a:ea typeface="+mn-ea"/>
              </a:rPr>
            </a:br>
            <a:endParaRPr lang="en-US" altLang="zh-TW" sz="2600" b="1" kern="0" dirty="0">
              <a:solidFill>
                <a:srgbClr val="000099"/>
              </a:solidFill>
              <a:latin typeface="+mn-lt"/>
              <a:ea typeface="+mn-ea"/>
            </a:endParaRPr>
          </a:p>
        </p:txBody>
      </p:sp>
      <p:sp>
        <p:nvSpPr>
          <p:cNvPr id="7" name="Rectangle 2050"/>
          <p:cNvSpPr txBox="1">
            <a:spLocks noChangeArrowheads="1"/>
          </p:cNvSpPr>
          <p:nvPr/>
        </p:nvSpPr>
        <p:spPr bwMode="auto">
          <a:xfrm>
            <a:off x="590550" y="560388"/>
            <a:ext cx="8229600" cy="781050"/>
          </a:xfrm>
          <a:prstGeom prst="rect">
            <a:avLst/>
          </a:prstGeom>
          <a:noFill/>
          <a:ln w="9525">
            <a:noFill/>
            <a:miter lim="800000"/>
            <a:headEnd/>
            <a:tailEnd/>
          </a:ln>
        </p:spPr>
        <p:txBody>
          <a:bodyPr/>
          <a:lstStyle/>
          <a:p>
            <a:pPr algn="ctr">
              <a:defRPr/>
            </a:pPr>
            <a:r>
              <a:rPr lang="zh-TW" altLang="en-US" sz="3600" b="1" kern="0" dirty="0">
                <a:solidFill>
                  <a:srgbClr val="000099"/>
                </a:solidFill>
                <a:latin typeface="+mj-ea"/>
                <a:ea typeface="+mj-ea"/>
                <a:cs typeface="+mj-cs"/>
              </a:rPr>
              <a:t>台灣債券市場架構介紹</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續</a:t>
            </a:r>
            <a:r>
              <a:rPr lang="en-US" altLang="zh-TW" sz="3600" b="1" kern="0" dirty="0">
                <a:solidFill>
                  <a:srgbClr val="000099"/>
                </a:solidFill>
                <a:latin typeface="+mj-ea"/>
                <a:ea typeface="+mj-ea"/>
                <a:cs typeface="+mj-cs"/>
              </a:rPr>
              <a:t>)</a:t>
            </a:r>
            <a:endParaRPr lang="zh-TW" altLang="en-US" sz="3600" b="1" kern="0" dirty="0">
              <a:solidFill>
                <a:srgbClr val="000099"/>
              </a:solidFill>
              <a:latin typeface="+mj-ea"/>
              <a:ea typeface="+mj-ea"/>
              <a:cs typeface="+mj-cs"/>
            </a:endParaRPr>
          </a:p>
        </p:txBody>
      </p:sp>
      <p:sp>
        <p:nvSpPr>
          <p:cNvPr id="24581"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B2740934-0319-47E9-A04D-6A4BE71B01CA}" type="slidenum">
              <a:rPr kumimoji="0" lang="en-US" altLang="zh-TW" sz="1400">
                <a:solidFill>
                  <a:srgbClr val="996633"/>
                </a:solidFill>
              </a:rPr>
              <a:pPr algn="r"/>
              <a:t>21</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075"/>
          <p:cNvSpPr>
            <a:spLocks noGrp="1" noChangeArrowheads="1"/>
          </p:cNvSpPr>
          <p:nvPr>
            <p:ph type="title"/>
          </p:nvPr>
        </p:nvSpPr>
        <p:spPr>
          <a:xfrm>
            <a:off x="984250" y="533400"/>
            <a:ext cx="7315200" cy="990600"/>
          </a:xfrm>
        </p:spPr>
        <p:txBody>
          <a:bodyPr/>
          <a:lstStyle/>
          <a:p>
            <a:pPr>
              <a:defRPr/>
            </a:pPr>
            <a:r>
              <a:rPr lang="zh-TW" altLang="en-US" sz="3600" dirty="0">
                <a:solidFill>
                  <a:srgbClr val="000099"/>
                </a:solidFill>
              </a:rPr>
              <a:t>台灣債券市場架構介紹</a:t>
            </a:r>
            <a:r>
              <a:rPr lang="en-US" altLang="zh-TW" sz="3600" dirty="0">
                <a:solidFill>
                  <a:srgbClr val="000099"/>
                </a:solidFill>
              </a:rPr>
              <a:t>(</a:t>
            </a:r>
            <a:r>
              <a:rPr lang="zh-TW" altLang="en-US" sz="3600" dirty="0">
                <a:solidFill>
                  <a:srgbClr val="000099"/>
                </a:solidFill>
              </a:rPr>
              <a:t>續</a:t>
            </a:r>
            <a:r>
              <a:rPr lang="en-US" altLang="zh-TW" sz="3600" dirty="0">
                <a:solidFill>
                  <a:srgbClr val="000099"/>
                </a:solidFill>
              </a:rPr>
              <a:t>)</a:t>
            </a:r>
            <a:endParaRPr lang="zh-TW" altLang="en-US" sz="3600" dirty="0">
              <a:solidFill>
                <a:srgbClr val="000099"/>
              </a:solidFill>
            </a:endParaRPr>
          </a:p>
        </p:txBody>
      </p:sp>
      <p:sp>
        <p:nvSpPr>
          <p:cNvPr id="25603" name="AutoShape 3076"/>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25604"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7E3CF8D8-1470-4B9E-A269-C46939CF6A32}" type="slidenum">
              <a:rPr kumimoji="0" lang="en-US" altLang="zh-TW" sz="1400">
                <a:solidFill>
                  <a:srgbClr val="996633"/>
                </a:solidFill>
              </a:rPr>
              <a:pPr algn="r"/>
              <a:t>22</a:t>
            </a:fld>
            <a:endParaRPr kumimoji="0" lang="en-US" altLang="zh-TW" sz="1400">
              <a:solidFill>
                <a:srgbClr val="996633"/>
              </a:solidFill>
            </a:endParaRPr>
          </a:p>
        </p:txBody>
      </p:sp>
      <p:sp>
        <p:nvSpPr>
          <p:cNvPr id="7" name="Rectangle 2"/>
          <p:cNvSpPr>
            <a:spLocks noGrp="1" noChangeArrowheads="1"/>
          </p:cNvSpPr>
          <p:nvPr>
            <p:ph idx="1"/>
          </p:nvPr>
        </p:nvSpPr>
        <p:spPr>
          <a:xfrm>
            <a:off x="755650" y="1522413"/>
            <a:ext cx="8064500" cy="4498975"/>
          </a:xfrm>
        </p:spPr>
        <p:txBody>
          <a:bodyPr/>
          <a:lstStyle/>
          <a:p>
            <a:pPr>
              <a:defRPr/>
            </a:pPr>
            <a:r>
              <a:rPr lang="zh-TW" altLang="en-US" sz="3200" kern="1200" dirty="0" smtClean="0"/>
              <a:t>各類債券流通餘額</a:t>
            </a:r>
            <a:r>
              <a:rPr lang="zh-TW" altLang="en-US" sz="3200" kern="1200" dirty="0" smtClean="0">
                <a:latin typeface="Garamond" pitchFamily="18" charset="0"/>
              </a:rPr>
              <a:t> </a:t>
            </a:r>
            <a:endParaRPr lang="zh-TW" altLang="en-US" sz="3200" dirty="0" smtClean="0"/>
          </a:p>
        </p:txBody>
      </p:sp>
      <p:pic>
        <p:nvPicPr>
          <p:cNvPr id="8" name="圖表 7"/>
          <p:cNvPicPr>
            <a:picLocks noChangeArrowheads="1"/>
          </p:cNvPicPr>
          <p:nvPr/>
        </p:nvPicPr>
        <p:blipFill>
          <a:blip r:embed="rId2" cstate="print"/>
          <a:srcRect/>
          <a:stretch>
            <a:fillRect/>
          </a:stretch>
        </p:blipFill>
        <p:spPr bwMode="auto">
          <a:xfrm>
            <a:off x="1189038" y="2047875"/>
            <a:ext cx="6991350" cy="4329113"/>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074"/>
          <p:cNvSpPr>
            <a:spLocks noGrp="1" noChangeArrowheads="1"/>
          </p:cNvSpPr>
          <p:nvPr>
            <p:ph type="body" idx="1"/>
          </p:nvPr>
        </p:nvSpPr>
        <p:spPr>
          <a:xfrm>
            <a:off x="566738" y="1916113"/>
            <a:ext cx="7993062" cy="3673475"/>
          </a:xfrm>
        </p:spPr>
        <p:txBody>
          <a:bodyPr/>
          <a:lstStyle/>
          <a:p>
            <a:pPr marL="539750" lvl="1" indent="-419100" eaLnBrk="1" hangingPunct="1">
              <a:lnSpc>
                <a:spcPct val="90000"/>
              </a:lnSpc>
              <a:spcBef>
                <a:spcPts val="600"/>
              </a:spcBef>
              <a:buClr>
                <a:schemeClr val="tx1"/>
              </a:buClr>
              <a:buFont typeface="Wingdings" pitchFamily="2" charset="2"/>
              <a:buNone/>
              <a:defRPr/>
            </a:pPr>
            <a:r>
              <a:rPr lang="en-US" altLang="zh-TW" sz="3200" dirty="0" smtClean="0"/>
              <a:t>(</a:t>
            </a:r>
            <a:r>
              <a:rPr lang="zh-TW" altLang="en-US" sz="3200" dirty="0" smtClean="0"/>
              <a:t>一</a:t>
            </a:r>
            <a:r>
              <a:rPr lang="en-US" altLang="zh-TW" sz="3200" dirty="0" smtClean="0"/>
              <a:t>) </a:t>
            </a:r>
            <a:r>
              <a:rPr lang="zh-TW" altLang="en-US" sz="3200" dirty="0" smtClean="0"/>
              <a:t>政府公債：</a:t>
            </a:r>
            <a:endParaRPr lang="en-US" altLang="zh-TW" sz="3200" dirty="0" smtClean="0"/>
          </a:p>
          <a:p>
            <a:pPr marL="539750" lvl="1" indent="-419100" eaLnBrk="1" hangingPunct="1">
              <a:lnSpc>
                <a:spcPct val="90000"/>
              </a:lnSpc>
              <a:spcBef>
                <a:spcPts val="600"/>
              </a:spcBef>
              <a:buClr>
                <a:schemeClr val="tx1"/>
              </a:buClr>
              <a:buFont typeface="Wingdings" pitchFamily="2" charset="2"/>
              <a:buNone/>
              <a:defRPr/>
            </a:pPr>
            <a:r>
              <a:rPr lang="zh-TW" altLang="en-US" sz="3200" dirty="0" smtClean="0"/>
              <a:t>    截至</a:t>
            </a:r>
            <a:r>
              <a:rPr lang="en-US" altLang="zh-TW" sz="3200" dirty="0" smtClean="0"/>
              <a:t>101</a:t>
            </a:r>
            <a:r>
              <a:rPr lang="zh-TW" altLang="en-US" sz="3200" dirty="0" smtClean="0"/>
              <a:t>年</a:t>
            </a:r>
            <a:r>
              <a:rPr lang="en-US" altLang="zh-TW" sz="3200" dirty="0" smtClean="0"/>
              <a:t>10</a:t>
            </a:r>
            <a:r>
              <a:rPr lang="zh-TW" altLang="en-US" sz="3200" dirty="0" smtClean="0"/>
              <a:t>月底之流通在外發行餘額</a:t>
            </a:r>
            <a:endParaRPr lang="en-US" altLang="zh-TW" sz="3200" dirty="0" smtClean="0"/>
          </a:p>
          <a:p>
            <a:pPr marL="539750">
              <a:spcBef>
                <a:spcPts val="600"/>
              </a:spcBef>
              <a:buFont typeface="Wingdings" pitchFamily="2" charset="2"/>
              <a:buChar char="ü"/>
              <a:defRPr/>
            </a:pPr>
            <a:r>
              <a:rPr lang="zh-TW" altLang="en-US" sz="2800" dirty="0" smtClean="0"/>
              <a:t>央債：</a:t>
            </a:r>
            <a:r>
              <a:rPr lang="en-US" altLang="zh-TW" sz="2800" dirty="0" smtClean="0"/>
              <a:t>4</a:t>
            </a:r>
            <a:r>
              <a:rPr lang="zh-TW" altLang="en-US" sz="2800" dirty="0" smtClean="0"/>
              <a:t>兆</a:t>
            </a:r>
            <a:r>
              <a:rPr lang="en-US" altLang="zh-TW" sz="2800" dirty="0" smtClean="0"/>
              <a:t>7,363</a:t>
            </a:r>
            <a:r>
              <a:rPr lang="zh-TW" altLang="en-US" sz="2800" dirty="0" smtClean="0"/>
              <a:t>億元（  </a:t>
            </a:r>
            <a:r>
              <a:rPr lang="en-US" altLang="zh-TW" sz="2800" dirty="0" smtClean="0"/>
              <a:t>86</a:t>
            </a:r>
            <a:r>
              <a:rPr lang="zh-TW" altLang="en-US" sz="2800" dirty="0" smtClean="0"/>
              <a:t>期） </a:t>
            </a:r>
          </a:p>
          <a:p>
            <a:pPr marL="539750">
              <a:buFont typeface="Wingdings" pitchFamily="2" charset="2"/>
              <a:buChar char="ü"/>
              <a:defRPr/>
            </a:pPr>
            <a:r>
              <a:rPr lang="zh-TW" altLang="en-US" sz="2800" dirty="0" smtClean="0"/>
              <a:t>北市債：</a:t>
            </a:r>
            <a:r>
              <a:rPr lang="en-US" sz="2800" dirty="0" smtClean="0"/>
              <a:t>     </a:t>
            </a:r>
            <a:r>
              <a:rPr lang="en-US" altLang="zh-TW" sz="2800" dirty="0" smtClean="0"/>
              <a:t>630</a:t>
            </a:r>
            <a:r>
              <a:rPr lang="zh-TW" altLang="en-US" sz="2800" dirty="0" smtClean="0"/>
              <a:t>億元（ </a:t>
            </a:r>
            <a:r>
              <a:rPr lang="en-US" sz="2800" dirty="0" smtClean="0"/>
              <a:t> </a:t>
            </a:r>
            <a:r>
              <a:rPr lang="zh-TW" altLang="en-US" sz="2800" dirty="0" smtClean="0"/>
              <a:t>  </a:t>
            </a:r>
            <a:r>
              <a:rPr lang="en-US" altLang="zh-TW" sz="2800" dirty="0" smtClean="0"/>
              <a:t>6</a:t>
            </a:r>
            <a:r>
              <a:rPr lang="zh-TW" altLang="en-US" sz="2800" dirty="0" smtClean="0"/>
              <a:t>期） </a:t>
            </a:r>
          </a:p>
          <a:p>
            <a:pPr marL="539750">
              <a:buFont typeface="Wingdings" pitchFamily="2" charset="2"/>
              <a:buChar char="ü"/>
              <a:defRPr/>
            </a:pPr>
            <a:r>
              <a:rPr lang="zh-TW" altLang="en-US" sz="2800" u="sng" dirty="0" smtClean="0"/>
              <a:t>高市債：</a:t>
            </a:r>
            <a:r>
              <a:rPr lang="en-US" sz="2800" u="sng" dirty="0" smtClean="0"/>
              <a:t>     </a:t>
            </a:r>
            <a:r>
              <a:rPr lang="en-US" altLang="zh-TW" sz="2800" u="sng" dirty="0" smtClean="0"/>
              <a:t>716</a:t>
            </a:r>
            <a:r>
              <a:rPr lang="zh-TW" altLang="en-US" sz="2800" u="sng" dirty="0" smtClean="0"/>
              <a:t>億元（ </a:t>
            </a:r>
            <a:r>
              <a:rPr lang="en-US" sz="2800" u="sng" dirty="0" smtClean="0"/>
              <a:t> </a:t>
            </a:r>
            <a:r>
              <a:rPr lang="zh-TW" altLang="en-US" sz="2800" u="sng" dirty="0" smtClean="0"/>
              <a:t>  </a:t>
            </a:r>
            <a:r>
              <a:rPr lang="en-US" altLang="zh-TW" sz="2800" u="sng" dirty="0" smtClean="0"/>
              <a:t>8</a:t>
            </a:r>
            <a:r>
              <a:rPr lang="zh-TW" altLang="en-US" sz="2800" u="sng" dirty="0" smtClean="0"/>
              <a:t>期）</a:t>
            </a:r>
            <a:r>
              <a:rPr lang="en-US" sz="2800" dirty="0" smtClean="0"/>
              <a:t>  </a:t>
            </a:r>
            <a:endParaRPr lang="zh-TW" altLang="en-US" sz="2800" dirty="0" smtClean="0"/>
          </a:p>
          <a:p>
            <a:pPr marL="539750">
              <a:buFont typeface="Wingdings" pitchFamily="2" charset="2"/>
              <a:buChar char="ü"/>
              <a:defRPr/>
            </a:pPr>
            <a:r>
              <a:rPr lang="en-US" sz="2800" u="dbl" dirty="0" smtClean="0"/>
              <a:t>            </a:t>
            </a:r>
            <a:r>
              <a:rPr lang="en-US" altLang="zh-TW" sz="2800" u="dbl" dirty="0" smtClean="0"/>
              <a:t>4</a:t>
            </a:r>
            <a:r>
              <a:rPr lang="zh-TW" altLang="en-US" sz="2800" u="dbl" dirty="0" smtClean="0"/>
              <a:t>兆</a:t>
            </a:r>
            <a:r>
              <a:rPr lang="en-US" altLang="zh-TW" sz="2800" u="dbl" dirty="0" smtClean="0"/>
              <a:t>8,709</a:t>
            </a:r>
            <a:r>
              <a:rPr lang="zh-TW" altLang="en-US" sz="2800" u="dbl" dirty="0" smtClean="0"/>
              <a:t>億元（</a:t>
            </a:r>
            <a:r>
              <a:rPr lang="en-US" altLang="zh-TW" sz="2800" u="dbl" dirty="0" smtClean="0"/>
              <a:t>100</a:t>
            </a:r>
            <a:r>
              <a:rPr lang="zh-TW" altLang="en-US" sz="2800" u="dbl" dirty="0" smtClean="0"/>
              <a:t>期）</a:t>
            </a:r>
            <a:endParaRPr lang="en-US" altLang="zh-TW" sz="2800" u="dbl" dirty="0" smtClean="0">
              <a:solidFill>
                <a:schemeClr val="accent2"/>
              </a:solidFill>
            </a:endParaRPr>
          </a:p>
        </p:txBody>
      </p:sp>
      <p:sp>
        <p:nvSpPr>
          <p:cNvPr id="20484" name="Rectangle 3075"/>
          <p:cNvSpPr>
            <a:spLocks noGrp="1" noChangeArrowheads="1"/>
          </p:cNvSpPr>
          <p:nvPr>
            <p:ph type="title"/>
          </p:nvPr>
        </p:nvSpPr>
        <p:spPr>
          <a:xfrm>
            <a:off x="984250" y="533400"/>
            <a:ext cx="7315200" cy="990600"/>
          </a:xfrm>
        </p:spPr>
        <p:txBody>
          <a:bodyPr/>
          <a:lstStyle/>
          <a:p>
            <a:pPr eaLnBrk="1" hangingPunct="1">
              <a:defRPr/>
            </a:pPr>
            <a:r>
              <a:rPr lang="zh-TW" altLang="en-US" sz="3600" dirty="0" smtClean="0">
                <a:solidFill>
                  <a:srgbClr val="000099"/>
                </a:solidFill>
              </a:rPr>
              <a:t>櫃檯買賣債券市場發行規模</a:t>
            </a:r>
          </a:p>
        </p:txBody>
      </p:sp>
      <p:sp>
        <p:nvSpPr>
          <p:cNvPr id="26628" name="AutoShape 3076"/>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26629"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CCA2EF1B-2CFF-4ECF-952B-0CC489CC4BC5}" type="slidenum">
              <a:rPr kumimoji="0" lang="en-US" altLang="zh-TW" sz="1400">
                <a:solidFill>
                  <a:srgbClr val="996633"/>
                </a:solidFill>
              </a:rPr>
              <a:pPr algn="r"/>
              <a:t>23</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074"/>
          <p:cNvSpPr>
            <a:spLocks noGrp="1" noChangeArrowheads="1"/>
          </p:cNvSpPr>
          <p:nvPr>
            <p:ph type="body" idx="1"/>
          </p:nvPr>
        </p:nvSpPr>
        <p:spPr>
          <a:xfrm>
            <a:off x="539750" y="1700213"/>
            <a:ext cx="7993063" cy="4443412"/>
          </a:xfrm>
        </p:spPr>
        <p:txBody>
          <a:bodyPr/>
          <a:lstStyle/>
          <a:p>
            <a:pPr marL="539750" lvl="1" indent="-419100" eaLnBrk="1" hangingPunct="1">
              <a:lnSpc>
                <a:spcPct val="90000"/>
              </a:lnSpc>
              <a:buClr>
                <a:schemeClr val="tx1"/>
              </a:buClr>
              <a:buFont typeface="Wingdings" pitchFamily="2" charset="2"/>
              <a:buNone/>
            </a:pPr>
            <a:r>
              <a:rPr lang="en-US" altLang="zh-TW" sz="3200" smtClean="0"/>
              <a:t>(</a:t>
            </a:r>
            <a:r>
              <a:rPr lang="zh-TW" altLang="en-US" sz="3200" smtClean="0"/>
              <a:t>一</a:t>
            </a:r>
            <a:r>
              <a:rPr lang="en-US" altLang="zh-TW" sz="3200" smtClean="0"/>
              <a:t>)</a:t>
            </a:r>
            <a:r>
              <a:rPr lang="zh-TW" altLang="en-US" sz="3200" smtClean="0"/>
              <a:t> 政府公債</a:t>
            </a:r>
            <a:r>
              <a:rPr lang="en-US" altLang="zh-TW" sz="3200" smtClean="0"/>
              <a:t>(</a:t>
            </a:r>
            <a:r>
              <a:rPr lang="zh-TW" altLang="en-US" sz="3200" smtClean="0"/>
              <a:t>歷年發行金額</a:t>
            </a:r>
            <a:r>
              <a:rPr lang="en-US" altLang="zh-TW" sz="3200" smtClean="0"/>
              <a:t>)</a:t>
            </a:r>
          </a:p>
          <a:p>
            <a:pPr marL="539750">
              <a:spcBef>
                <a:spcPts val="600"/>
              </a:spcBef>
              <a:buFont typeface="Wingdings" pitchFamily="2" charset="2"/>
              <a:buChar char="ü"/>
            </a:pPr>
            <a:r>
              <a:rPr lang="en-US" altLang="zh-TW" sz="2800" smtClean="0"/>
              <a:t>95</a:t>
            </a:r>
            <a:r>
              <a:rPr lang="zh-TW" altLang="en-US" sz="2800" smtClean="0"/>
              <a:t>年：</a:t>
            </a:r>
            <a:r>
              <a:rPr lang="en-US" altLang="zh-TW" sz="2800" smtClean="0"/>
              <a:t>4,400</a:t>
            </a:r>
            <a:r>
              <a:rPr lang="zh-TW" altLang="en-US" sz="2800" smtClean="0"/>
              <a:t>億元 </a:t>
            </a:r>
          </a:p>
          <a:p>
            <a:pPr marL="539750">
              <a:spcBef>
                <a:spcPts val="600"/>
              </a:spcBef>
              <a:buFont typeface="Wingdings" pitchFamily="2" charset="2"/>
              <a:buChar char="ü"/>
            </a:pPr>
            <a:r>
              <a:rPr lang="en-US" altLang="zh-TW" sz="2800" smtClean="0"/>
              <a:t>96</a:t>
            </a:r>
            <a:r>
              <a:rPr lang="zh-TW" altLang="en-US" sz="2800" smtClean="0"/>
              <a:t>年：</a:t>
            </a:r>
            <a:r>
              <a:rPr lang="en-US" altLang="zh-TW" sz="2800" smtClean="0"/>
              <a:t>3,931</a:t>
            </a:r>
            <a:r>
              <a:rPr lang="zh-TW" altLang="en-US" sz="2800" smtClean="0"/>
              <a:t>億元</a:t>
            </a:r>
          </a:p>
          <a:p>
            <a:pPr marL="539750">
              <a:spcBef>
                <a:spcPts val="600"/>
              </a:spcBef>
              <a:buFont typeface="Wingdings" pitchFamily="2" charset="2"/>
              <a:buChar char="ü"/>
            </a:pPr>
            <a:r>
              <a:rPr lang="en-US" altLang="zh-TW" sz="2800" smtClean="0"/>
              <a:t>97</a:t>
            </a:r>
            <a:r>
              <a:rPr lang="zh-TW" altLang="en-US" sz="2800" smtClean="0"/>
              <a:t>年：</a:t>
            </a:r>
            <a:r>
              <a:rPr lang="en-US" altLang="zh-TW" sz="2800" smtClean="0"/>
              <a:t>4,100</a:t>
            </a:r>
            <a:r>
              <a:rPr lang="zh-TW" altLang="en-US" sz="2800" smtClean="0"/>
              <a:t>億元 </a:t>
            </a:r>
          </a:p>
          <a:p>
            <a:pPr marL="539750">
              <a:spcBef>
                <a:spcPts val="600"/>
              </a:spcBef>
              <a:buFont typeface="Wingdings" pitchFamily="2" charset="2"/>
              <a:buChar char="ü"/>
            </a:pPr>
            <a:r>
              <a:rPr lang="en-US" altLang="zh-TW" sz="2800" smtClean="0"/>
              <a:t>98</a:t>
            </a:r>
            <a:r>
              <a:rPr lang="zh-TW" altLang="en-US" sz="2800" smtClean="0"/>
              <a:t>年：</a:t>
            </a:r>
            <a:r>
              <a:rPr lang="en-US" altLang="zh-TW" sz="2800" smtClean="0"/>
              <a:t>4,700</a:t>
            </a:r>
            <a:r>
              <a:rPr lang="zh-TW" altLang="en-US" sz="2800" smtClean="0"/>
              <a:t>億元 </a:t>
            </a:r>
          </a:p>
          <a:p>
            <a:pPr marL="539750">
              <a:spcBef>
                <a:spcPts val="600"/>
              </a:spcBef>
              <a:buFont typeface="Wingdings" pitchFamily="2" charset="2"/>
              <a:buChar char="ü"/>
            </a:pPr>
            <a:r>
              <a:rPr lang="en-US" altLang="zh-TW" sz="2800" smtClean="0"/>
              <a:t>99</a:t>
            </a:r>
            <a:r>
              <a:rPr lang="zh-TW" altLang="en-US" sz="2800" smtClean="0"/>
              <a:t>年：</a:t>
            </a:r>
            <a:r>
              <a:rPr lang="en-US" altLang="zh-TW" sz="2800" smtClean="0"/>
              <a:t>6,100</a:t>
            </a:r>
            <a:r>
              <a:rPr lang="zh-TW" altLang="en-US" sz="2800" smtClean="0"/>
              <a:t>億元 </a:t>
            </a:r>
            <a:endParaRPr lang="en-US" altLang="zh-TW" sz="2800" smtClean="0"/>
          </a:p>
          <a:p>
            <a:pPr marL="539750">
              <a:spcBef>
                <a:spcPts val="600"/>
              </a:spcBef>
              <a:buFont typeface="Wingdings" pitchFamily="2" charset="2"/>
              <a:buChar char="ü"/>
            </a:pPr>
            <a:r>
              <a:rPr lang="en-US" altLang="zh-TW" sz="2800" smtClean="0"/>
              <a:t>100</a:t>
            </a:r>
            <a:r>
              <a:rPr lang="zh-TW" altLang="en-US" sz="2800" smtClean="0"/>
              <a:t>年</a:t>
            </a:r>
            <a:r>
              <a:rPr lang="en-US" altLang="zh-TW" sz="2800" smtClean="0"/>
              <a:t>:</a:t>
            </a:r>
            <a:r>
              <a:rPr lang="zh-TW" altLang="en-US" sz="2800" smtClean="0"/>
              <a:t> </a:t>
            </a:r>
            <a:r>
              <a:rPr lang="en-US" altLang="zh-TW" sz="2800" smtClean="0"/>
              <a:t>6,200</a:t>
            </a:r>
            <a:r>
              <a:rPr lang="zh-TW" altLang="en-US" sz="2800" smtClean="0"/>
              <a:t>億元</a:t>
            </a:r>
            <a:endParaRPr lang="en-US" altLang="zh-TW" sz="2800" smtClean="0"/>
          </a:p>
          <a:p>
            <a:pPr marL="539750">
              <a:spcBef>
                <a:spcPts val="600"/>
              </a:spcBef>
              <a:buFont typeface="Wingdings" pitchFamily="2" charset="2"/>
              <a:buChar char="ü"/>
            </a:pPr>
            <a:r>
              <a:rPr lang="en-US" altLang="zh-TW" sz="2800" smtClean="0"/>
              <a:t>101</a:t>
            </a:r>
            <a:r>
              <a:rPr lang="zh-TW" altLang="en-US" sz="2800" smtClean="0"/>
              <a:t>年</a:t>
            </a:r>
            <a:r>
              <a:rPr lang="en-US" altLang="zh-TW" sz="2800" smtClean="0"/>
              <a:t>10</a:t>
            </a:r>
            <a:r>
              <a:rPr lang="zh-TW" altLang="en-US" sz="2800" smtClean="0"/>
              <a:t>月止：</a:t>
            </a:r>
            <a:r>
              <a:rPr lang="en-US" altLang="zh-TW" sz="2800" smtClean="0"/>
              <a:t>5,650</a:t>
            </a:r>
            <a:r>
              <a:rPr lang="zh-TW" altLang="en-US" sz="2800" smtClean="0"/>
              <a:t>億元</a:t>
            </a:r>
            <a:endParaRPr lang="en-US" altLang="zh-TW" sz="2800" smtClean="0"/>
          </a:p>
        </p:txBody>
      </p:sp>
      <p:sp>
        <p:nvSpPr>
          <p:cNvPr id="21508" name="Rectangle 3075"/>
          <p:cNvSpPr>
            <a:spLocks noGrp="1" noChangeArrowheads="1"/>
          </p:cNvSpPr>
          <p:nvPr>
            <p:ph type="title"/>
          </p:nvPr>
        </p:nvSpPr>
        <p:spPr>
          <a:xfrm>
            <a:off x="539750" y="533400"/>
            <a:ext cx="8135938" cy="990600"/>
          </a:xfrm>
        </p:spPr>
        <p:txBody>
          <a:bodyPr/>
          <a:lstStyle/>
          <a:p>
            <a:pPr eaLnBrk="1" hangingPunct="1">
              <a:defRPr/>
            </a:pPr>
            <a:r>
              <a:rPr lang="zh-TW" altLang="en-US" sz="3600" dirty="0" smtClean="0">
                <a:solidFill>
                  <a:srgbClr val="000099"/>
                </a:solidFill>
              </a:rPr>
              <a:t>櫃檯買賣債券市場發行規模</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endParaRPr lang="zh-TW" altLang="en-US" sz="3600" dirty="0" smtClean="0">
              <a:solidFill>
                <a:srgbClr val="000099"/>
              </a:solidFill>
            </a:endParaRPr>
          </a:p>
        </p:txBody>
      </p:sp>
      <p:sp>
        <p:nvSpPr>
          <p:cNvPr id="27652" name="AutoShape 3076"/>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27653"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B2A6A133-1D4A-46B1-907A-446497C16F8A}" type="slidenum">
              <a:rPr kumimoji="0" lang="en-US" altLang="zh-TW" sz="1400">
                <a:solidFill>
                  <a:srgbClr val="996633"/>
                </a:solidFill>
              </a:rPr>
              <a:pPr algn="r"/>
              <a:t>24</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2"/>
          <p:cNvSpPr>
            <a:spLocks noGrp="1"/>
          </p:cNvSpPr>
          <p:nvPr>
            <p:ph type="sldNum" sz="quarter" idx="12"/>
          </p:nvPr>
        </p:nvSpPr>
        <p:spPr>
          <a:noFill/>
        </p:spPr>
        <p:txBody>
          <a:bodyPr/>
          <a:lstStyle/>
          <a:p>
            <a:fld id="{B5446286-E285-469E-B93A-2E13B68144B5}" type="slidenum">
              <a:rPr lang="en-US" altLang="zh-TW" smtClean="0"/>
              <a:pPr/>
              <a:t>25</a:t>
            </a:fld>
            <a:endParaRPr lang="en-US" altLang="zh-TW" smtClean="0"/>
          </a:p>
        </p:txBody>
      </p:sp>
      <p:sp>
        <p:nvSpPr>
          <p:cNvPr id="28675" name="Rectangle 3"/>
          <p:cNvSpPr>
            <a:spLocks noChangeArrowheads="1"/>
          </p:cNvSpPr>
          <p:nvPr/>
        </p:nvSpPr>
        <p:spPr bwMode="auto">
          <a:xfrm>
            <a:off x="1028700" y="2209800"/>
            <a:ext cx="8420100" cy="4114800"/>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zh-TW" altLang="en-US" sz="2300" b="1">
                <a:ea typeface="標楷體" pitchFamily="65" charset="-120"/>
              </a:rPr>
              <a:t>　</a:t>
            </a:r>
            <a:endParaRPr lang="zh-TW" altLang="en-US" sz="1700" b="1">
              <a:ea typeface="標楷體" pitchFamily="65" charset="-120"/>
            </a:endParaRPr>
          </a:p>
        </p:txBody>
      </p:sp>
      <p:graphicFrame>
        <p:nvGraphicFramePr>
          <p:cNvPr id="28676" name="Object 9"/>
          <p:cNvGraphicFramePr>
            <a:graphicFrameLocks noChangeAspect="1"/>
          </p:cNvGraphicFramePr>
          <p:nvPr/>
        </p:nvGraphicFramePr>
        <p:xfrm>
          <a:off x="495300" y="1500188"/>
          <a:ext cx="8307388" cy="4581525"/>
        </p:xfrm>
        <a:graphic>
          <a:graphicData uri="http://schemas.openxmlformats.org/presentationml/2006/ole">
            <p:oleObj spid="_x0000_s28676" name="工作表" r:id="rId4" imgW="7943940" imgH="2914650" progId="Excel.Sheet.8">
              <p:embed/>
            </p:oleObj>
          </a:graphicData>
        </a:graphic>
      </p:graphicFrame>
      <p:sp>
        <p:nvSpPr>
          <p:cNvPr id="28677" name="Rectangle 4"/>
          <p:cNvSpPr>
            <a:spLocks noChangeArrowheads="1"/>
          </p:cNvSpPr>
          <p:nvPr/>
        </p:nvSpPr>
        <p:spPr bwMode="auto">
          <a:xfrm>
            <a:off x="6832600" y="1147763"/>
            <a:ext cx="2163763" cy="366712"/>
          </a:xfrm>
          <a:prstGeom prst="rect">
            <a:avLst/>
          </a:prstGeom>
          <a:noFill/>
          <a:ln w="12700" cap="sq">
            <a:noFill/>
            <a:miter lim="800000"/>
            <a:headEnd type="none" w="sm" len="sm"/>
            <a:tailEnd type="none" w="sm" len="sm"/>
          </a:ln>
        </p:spPr>
        <p:txBody>
          <a:bodyPr>
            <a:spAutoFit/>
          </a:bodyPr>
          <a:lstStyle/>
          <a:p>
            <a:r>
              <a:rPr lang="zh-TW" altLang="en-US">
                <a:latin typeface="Times New Roman" pitchFamily="18" charset="0"/>
                <a:ea typeface="標楷體" pitchFamily="65" charset="-120"/>
              </a:rPr>
              <a:t>（</a:t>
            </a:r>
            <a:r>
              <a:rPr lang="zh-TW" altLang="zh-TW">
                <a:latin typeface="Times New Roman" pitchFamily="18" charset="0"/>
                <a:ea typeface="標楷體" pitchFamily="65" charset="-120"/>
              </a:rPr>
              <a:t>新台幣</a:t>
            </a:r>
            <a:r>
              <a:rPr lang="zh-TW" altLang="en-US">
                <a:latin typeface="Times New Roman" pitchFamily="18" charset="0"/>
                <a:ea typeface="標楷體" pitchFamily="65" charset="-120"/>
              </a:rPr>
              <a:t>億元）</a:t>
            </a:r>
            <a:endParaRPr lang="zh-TW" altLang="en-US">
              <a:solidFill>
                <a:schemeClr val="bg1"/>
              </a:solidFill>
              <a:latin typeface="Times New Roman" pitchFamily="18" charset="0"/>
              <a:ea typeface="標楷體" pitchFamily="65" charset="-120"/>
            </a:endParaRPr>
          </a:p>
        </p:txBody>
      </p:sp>
      <p:sp>
        <p:nvSpPr>
          <p:cNvPr id="28678" name="Rectangle 3075"/>
          <p:cNvSpPr txBox="1">
            <a:spLocks noChangeArrowheads="1"/>
          </p:cNvSpPr>
          <p:nvPr/>
        </p:nvSpPr>
        <p:spPr bwMode="auto">
          <a:xfrm>
            <a:off x="730250" y="360363"/>
            <a:ext cx="8135938" cy="692150"/>
          </a:xfrm>
          <a:prstGeom prst="rect">
            <a:avLst/>
          </a:prstGeom>
          <a:noFill/>
          <a:ln w="9525">
            <a:noFill/>
            <a:miter lim="800000"/>
            <a:headEnd/>
            <a:tailEnd/>
          </a:ln>
        </p:spPr>
        <p:txBody>
          <a:bodyPr/>
          <a:lstStyle/>
          <a:p>
            <a:pPr algn="ctr"/>
            <a:r>
              <a:rPr lang="zh-TW" altLang="en-US" sz="3600" b="1">
                <a:solidFill>
                  <a:srgbClr val="000099"/>
                </a:solidFill>
                <a:latin typeface="Garamond" pitchFamily="18" charset="0"/>
                <a:ea typeface="標楷體" pitchFamily="65" charset="-120"/>
              </a:rPr>
              <a:t>櫃檯買賣債券市場發行規模</a:t>
            </a:r>
            <a:r>
              <a:rPr lang="en-US" altLang="zh-TW" sz="3600" b="1">
                <a:solidFill>
                  <a:srgbClr val="000099"/>
                </a:solidFill>
                <a:latin typeface="Garamond" pitchFamily="18" charset="0"/>
                <a:ea typeface="標楷體" pitchFamily="65" charset="-120"/>
              </a:rPr>
              <a:t>(</a:t>
            </a:r>
            <a:r>
              <a:rPr lang="zh-TW" altLang="en-US" sz="3600" b="1">
                <a:solidFill>
                  <a:srgbClr val="000099"/>
                </a:solidFill>
                <a:latin typeface="Garamond" pitchFamily="18" charset="0"/>
                <a:ea typeface="標楷體" pitchFamily="65" charset="-120"/>
              </a:rPr>
              <a:t>續</a:t>
            </a:r>
            <a:r>
              <a:rPr lang="en-US" altLang="zh-TW" sz="3600" b="1">
                <a:solidFill>
                  <a:srgbClr val="000099"/>
                </a:solidFill>
                <a:latin typeface="Garamond" pitchFamily="18" charset="0"/>
                <a:ea typeface="標楷體" pitchFamily="65" charset="-120"/>
              </a:rPr>
              <a:t>)</a:t>
            </a:r>
            <a:endParaRPr lang="zh-TW" altLang="en-US" sz="3600" b="1">
              <a:solidFill>
                <a:srgbClr val="000099"/>
              </a:solidFill>
              <a:latin typeface="Garamond" pitchFamily="18" charset="0"/>
              <a:ea typeface="標楷體" pitchFamily="65" charset="-120"/>
            </a:endParaRPr>
          </a:p>
        </p:txBody>
      </p:sp>
      <p:sp>
        <p:nvSpPr>
          <p:cNvPr id="28679" name="文字方塊 2"/>
          <p:cNvSpPr txBox="1">
            <a:spLocks noChangeArrowheads="1"/>
          </p:cNvSpPr>
          <p:nvPr/>
        </p:nvSpPr>
        <p:spPr bwMode="auto">
          <a:xfrm>
            <a:off x="1401763" y="1052513"/>
            <a:ext cx="6794500" cy="461962"/>
          </a:xfrm>
          <a:prstGeom prst="rect">
            <a:avLst/>
          </a:prstGeom>
          <a:noFill/>
          <a:ln w="9525">
            <a:noFill/>
            <a:miter lim="800000"/>
            <a:headEnd/>
            <a:tailEnd/>
          </a:ln>
        </p:spPr>
        <p:txBody>
          <a:bodyPr>
            <a:spAutoFit/>
          </a:bodyPr>
          <a:lstStyle/>
          <a:p>
            <a:r>
              <a:rPr lang="en-US" altLang="zh-TW" sz="2400" b="1">
                <a:latin typeface="標楷體" pitchFamily="65" charset="-120"/>
                <a:ea typeface="標楷體" pitchFamily="65" charset="-120"/>
              </a:rPr>
              <a:t>-</a:t>
            </a:r>
            <a:r>
              <a:rPr lang="zh-TW" altLang="en-US" sz="2400" b="1">
                <a:latin typeface="標楷體" pitchFamily="65" charset="-120"/>
                <a:ea typeface="標楷體" pitchFamily="65" charset="-120"/>
              </a:rPr>
              <a:t>以政府債券之發行金額占大宗</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6"/>
          <p:cNvSpPr>
            <a:spLocks noChangeArrowheads="1"/>
          </p:cNvSpPr>
          <p:nvPr/>
        </p:nvSpPr>
        <p:spPr bwMode="auto">
          <a:xfrm>
            <a:off x="7262813" y="1588"/>
            <a:ext cx="0" cy="276225"/>
          </a:xfrm>
          <a:prstGeom prst="rect">
            <a:avLst/>
          </a:prstGeom>
          <a:noFill/>
          <a:ln w="9525">
            <a:noFill/>
            <a:miter lim="800000"/>
            <a:headEnd/>
            <a:tailEnd/>
          </a:ln>
        </p:spPr>
        <p:txBody>
          <a:bodyPr wrap="none" lIns="0" tIns="0" rIns="0" bIns="0">
            <a:spAutoFit/>
          </a:bodyPr>
          <a:lstStyle/>
          <a:p>
            <a:pPr marL="457200" indent="-457200" defTabSz="950913" eaLnBrk="0" hangingPunct="0">
              <a:lnSpc>
                <a:spcPct val="90000"/>
              </a:lnSpc>
              <a:spcBef>
                <a:spcPct val="35000"/>
              </a:spcBef>
              <a:buClr>
                <a:srgbClr val="000099"/>
              </a:buClr>
              <a:buFont typeface="Symbol" pitchFamily="18" charset="2"/>
              <a:buNone/>
            </a:pPr>
            <a:endParaRPr kumimoji="0" lang="zh-TW" altLang="en-US" sz="2000" u="sng">
              <a:solidFill>
                <a:srgbClr val="CCECFF"/>
              </a:solidFill>
            </a:endParaRPr>
          </a:p>
        </p:txBody>
      </p:sp>
      <p:grpSp>
        <p:nvGrpSpPr>
          <p:cNvPr id="29699" name="群組 5"/>
          <p:cNvGrpSpPr>
            <a:grpSpLocks/>
          </p:cNvGrpSpPr>
          <p:nvPr/>
        </p:nvGrpSpPr>
        <p:grpSpPr bwMode="auto">
          <a:xfrm>
            <a:off x="374650" y="787400"/>
            <a:ext cx="8518525" cy="5695950"/>
            <a:chOff x="755576" y="1127125"/>
            <a:chExt cx="7874000" cy="5218113"/>
          </a:xfrm>
        </p:grpSpPr>
        <p:sp>
          <p:nvSpPr>
            <p:cNvPr id="29702" name="Rectangle 2050"/>
            <p:cNvSpPr>
              <a:spLocks noChangeArrowheads="1"/>
            </p:cNvSpPr>
            <p:nvPr/>
          </p:nvSpPr>
          <p:spPr bwMode="auto">
            <a:xfrm>
              <a:off x="755576" y="1127125"/>
              <a:ext cx="7776864" cy="5143500"/>
            </a:xfrm>
            <a:prstGeom prst="rect">
              <a:avLst/>
            </a:prstGeom>
            <a:solidFill>
              <a:srgbClr val="CCCCFF"/>
            </a:solidFill>
            <a:ln w="12700">
              <a:noFill/>
              <a:miter lim="800000"/>
              <a:headEnd/>
              <a:tailEnd/>
            </a:ln>
          </p:spPr>
          <p:txBody>
            <a:bodyPr/>
            <a:lstStyle/>
            <a:p>
              <a:endParaRPr lang="zh-TW" altLang="en-US"/>
            </a:p>
          </p:txBody>
        </p:sp>
        <p:pic>
          <p:nvPicPr>
            <p:cNvPr id="29703" name="Picture 10"/>
            <p:cNvPicPr>
              <a:picLocks noChangeAspect="1" noChangeArrowheads="1"/>
            </p:cNvPicPr>
            <p:nvPr/>
          </p:nvPicPr>
          <p:blipFill>
            <a:blip r:embed="rId2" cstate="print"/>
            <a:srcRect/>
            <a:stretch>
              <a:fillRect/>
            </a:stretch>
          </p:blipFill>
          <p:spPr bwMode="auto">
            <a:xfrm>
              <a:off x="755576" y="1187450"/>
              <a:ext cx="7874000" cy="5157788"/>
            </a:xfrm>
            <a:prstGeom prst="rect">
              <a:avLst/>
            </a:prstGeom>
            <a:noFill/>
            <a:ln w="12700">
              <a:noFill/>
              <a:miter lim="800000"/>
              <a:headEnd/>
              <a:tailEnd/>
            </a:ln>
          </p:spPr>
        </p:pic>
      </p:grpSp>
      <p:sp>
        <p:nvSpPr>
          <p:cNvPr id="29700" name="投影片編號版面配置區 6"/>
          <p:cNvSpPr>
            <a:spLocks noGrp="1"/>
          </p:cNvSpPr>
          <p:nvPr>
            <p:ph type="sldNum" sz="quarter" idx="12"/>
          </p:nvPr>
        </p:nvSpPr>
        <p:spPr>
          <a:noFill/>
        </p:spPr>
        <p:txBody>
          <a:bodyPr/>
          <a:lstStyle/>
          <a:p>
            <a:fld id="{3C6BD4E1-7DFA-48CF-B14B-061D3406A46C}" type="slidenum">
              <a:rPr lang="en-US" altLang="zh-TW" smtClean="0"/>
              <a:pPr/>
              <a:t>26</a:t>
            </a:fld>
            <a:endParaRPr lang="en-US" altLang="zh-TW" smtClean="0"/>
          </a:p>
        </p:txBody>
      </p:sp>
      <p:sp>
        <p:nvSpPr>
          <p:cNvPr id="29701" name="Rectangle 3075"/>
          <p:cNvSpPr txBox="1">
            <a:spLocks noChangeArrowheads="1"/>
          </p:cNvSpPr>
          <p:nvPr/>
        </p:nvSpPr>
        <p:spPr bwMode="auto">
          <a:xfrm>
            <a:off x="466725" y="277813"/>
            <a:ext cx="8135938" cy="990600"/>
          </a:xfrm>
          <a:prstGeom prst="rect">
            <a:avLst/>
          </a:prstGeom>
          <a:noFill/>
          <a:ln w="9525">
            <a:noFill/>
            <a:miter lim="800000"/>
            <a:headEnd/>
            <a:tailEnd/>
          </a:ln>
        </p:spPr>
        <p:txBody>
          <a:bodyPr/>
          <a:lstStyle/>
          <a:p>
            <a:pPr algn="ctr"/>
            <a:r>
              <a:rPr lang="zh-TW" altLang="en-US" sz="3600" b="1">
                <a:solidFill>
                  <a:srgbClr val="000099"/>
                </a:solidFill>
                <a:latin typeface="Garamond" pitchFamily="18" charset="0"/>
                <a:ea typeface="標楷體" pitchFamily="65" charset="-120"/>
              </a:rPr>
              <a:t>櫃檯買賣債券市場發行規模</a:t>
            </a:r>
            <a:r>
              <a:rPr lang="en-US" altLang="zh-TW" sz="3600" b="1">
                <a:solidFill>
                  <a:srgbClr val="000099"/>
                </a:solidFill>
                <a:latin typeface="Garamond" pitchFamily="18" charset="0"/>
                <a:ea typeface="標楷體" pitchFamily="65" charset="-120"/>
              </a:rPr>
              <a:t>(</a:t>
            </a:r>
            <a:r>
              <a:rPr lang="zh-TW" altLang="en-US" sz="3600" b="1">
                <a:solidFill>
                  <a:srgbClr val="000099"/>
                </a:solidFill>
                <a:latin typeface="Garamond" pitchFamily="18" charset="0"/>
                <a:ea typeface="標楷體" pitchFamily="65" charset="-120"/>
              </a:rPr>
              <a:t>續</a:t>
            </a:r>
            <a:r>
              <a:rPr lang="en-US" altLang="zh-TW" sz="3600" b="1">
                <a:solidFill>
                  <a:srgbClr val="000099"/>
                </a:solidFill>
                <a:latin typeface="Garamond" pitchFamily="18" charset="0"/>
                <a:ea typeface="標楷體" pitchFamily="65" charset="-120"/>
              </a:rPr>
              <a:t>)</a:t>
            </a:r>
            <a:endParaRPr lang="zh-TW" altLang="en-US" sz="3600" b="1">
              <a:solidFill>
                <a:srgbClr val="000099"/>
              </a:solidFill>
              <a:latin typeface="Garamond" pitchFamily="18" charset="0"/>
              <a:ea typeface="標楷體" pitchFamily="65" charset="-12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056"/>
          <p:cNvSpPr>
            <a:spLocks noChangeArrowheads="1"/>
          </p:cNvSpPr>
          <p:nvPr/>
        </p:nvSpPr>
        <p:spPr bwMode="auto">
          <a:xfrm>
            <a:off x="7262813" y="1588"/>
            <a:ext cx="0" cy="276225"/>
          </a:xfrm>
          <a:prstGeom prst="rect">
            <a:avLst/>
          </a:prstGeom>
          <a:noFill/>
          <a:ln w="9525">
            <a:noFill/>
            <a:miter lim="800000"/>
            <a:headEnd/>
            <a:tailEnd/>
          </a:ln>
        </p:spPr>
        <p:txBody>
          <a:bodyPr wrap="none" lIns="0" tIns="0" rIns="0" bIns="0">
            <a:spAutoFit/>
          </a:bodyPr>
          <a:lstStyle/>
          <a:p>
            <a:pPr marL="457200" indent="-457200" defTabSz="950913" eaLnBrk="0" hangingPunct="0">
              <a:lnSpc>
                <a:spcPct val="90000"/>
              </a:lnSpc>
              <a:spcBef>
                <a:spcPct val="35000"/>
              </a:spcBef>
              <a:buClr>
                <a:srgbClr val="000099"/>
              </a:buClr>
              <a:buFont typeface="Symbol" pitchFamily="18" charset="2"/>
              <a:buNone/>
            </a:pPr>
            <a:endParaRPr kumimoji="0" lang="zh-TW" altLang="en-US" sz="2000" u="sng">
              <a:solidFill>
                <a:srgbClr val="CCECFF"/>
              </a:solidFill>
            </a:endParaRPr>
          </a:p>
        </p:txBody>
      </p:sp>
      <p:grpSp>
        <p:nvGrpSpPr>
          <p:cNvPr id="30723" name="群組 5"/>
          <p:cNvGrpSpPr>
            <a:grpSpLocks/>
          </p:cNvGrpSpPr>
          <p:nvPr/>
        </p:nvGrpSpPr>
        <p:grpSpPr bwMode="auto">
          <a:xfrm>
            <a:off x="179388" y="787400"/>
            <a:ext cx="8785225" cy="5737225"/>
            <a:chOff x="527958" y="1127125"/>
            <a:chExt cx="8167688" cy="5219700"/>
          </a:xfrm>
        </p:grpSpPr>
        <p:sp>
          <p:nvSpPr>
            <p:cNvPr id="30726" name="Rectangle 2050"/>
            <p:cNvSpPr>
              <a:spLocks noChangeArrowheads="1"/>
            </p:cNvSpPr>
            <p:nvPr/>
          </p:nvSpPr>
          <p:spPr bwMode="auto">
            <a:xfrm>
              <a:off x="683568" y="1127125"/>
              <a:ext cx="7920880" cy="5143500"/>
            </a:xfrm>
            <a:prstGeom prst="rect">
              <a:avLst/>
            </a:prstGeom>
            <a:solidFill>
              <a:srgbClr val="CCCCFF"/>
            </a:solidFill>
            <a:ln w="12700">
              <a:noFill/>
              <a:miter lim="800000"/>
              <a:headEnd/>
              <a:tailEnd/>
            </a:ln>
          </p:spPr>
          <p:txBody>
            <a:bodyPr/>
            <a:lstStyle/>
            <a:p>
              <a:endParaRPr lang="zh-TW" altLang="en-US"/>
            </a:p>
          </p:txBody>
        </p:sp>
        <p:pic>
          <p:nvPicPr>
            <p:cNvPr id="30727" name="Picture 6"/>
            <p:cNvPicPr>
              <a:picLocks noChangeAspect="1" noChangeArrowheads="1"/>
            </p:cNvPicPr>
            <p:nvPr/>
          </p:nvPicPr>
          <p:blipFill>
            <a:blip r:embed="rId2" cstate="print"/>
            <a:srcRect/>
            <a:stretch>
              <a:fillRect/>
            </a:stretch>
          </p:blipFill>
          <p:spPr bwMode="auto">
            <a:xfrm>
              <a:off x="527958" y="1201738"/>
              <a:ext cx="8167688" cy="5145087"/>
            </a:xfrm>
            <a:prstGeom prst="rect">
              <a:avLst/>
            </a:prstGeom>
            <a:noFill/>
            <a:ln w="12700">
              <a:noFill/>
              <a:miter lim="800000"/>
              <a:headEnd/>
              <a:tailEnd/>
            </a:ln>
          </p:spPr>
        </p:pic>
      </p:grpSp>
      <p:sp>
        <p:nvSpPr>
          <p:cNvPr id="30724" name="投影片編號版面配置區 7"/>
          <p:cNvSpPr>
            <a:spLocks noGrp="1"/>
          </p:cNvSpPr>
          <p:nvPr>
            <p:ph type="sldNum" sz="quarter" idx="12"/>
          </p:nvPr>
        </p:nvSpPr>
        <p:spPr>
          <a:noFill/>
        </p:spPr>
        <p:txBody>
          <a:bodyPr/>
          <a:lstStyle/>
          <a:p>
            <a:fld id="{C0E1DC99-6574-41D4-8F44-5FBE6BFD75C1}" type="slidenum">
              <a:rPr lang="en-US" altLang="zh-TW" smtClean="0"/>
              <a:pPr/>
              <a:t>27</a:t>
            </a:fld>
            <a:endParaRPr lang="en-US" altLang="zh-TW" smtClean="0"/>
          </a:p>
        </p:txBody>
      </p:sp>
      <p:sp>
        <p:nvSpPr>
          <p:cNvPr id="30725" name="Rectangle 3075"/>
          <p:cNvSpPr txBox="1">
            <a:spLocks noChangeArrowheads="1"/>
          </p:cNvSpPr>
          <p:nvPr/>
        </p:nvSpPr>
        <p:spPr bwMode="auto">
          <a:xfrm>
            <a:off x="498475" y="265113"/>
            <a:ext cx="8135938" cy="495300"/>
          </a:xfrm>
          <a:prstGeom prst="rect">
            <a:avLst/>
          </a:prstGeom>
          <a:noFill/>
          <a:ln w="9525">
            <a:noFill/>
            <a:miter lim="800000"/>
            <a:headEnd/>
            <a:tailEnd/>
          </a:ln>
        </p:spPr>
        <p:txBody>
          <a:bodyPr/>
          <a:lstStyle/>
          <a:p>
            <a:pPr algn="ctr"/>
            <a:r>
              <a:rPr lang="zh-TW" altLang="en-US" sz="3600" b="1">
                <a:solidFill>
                  <a:srgbClr val="000099"/>
                </a:solidFill>
                <a:latin typeface="Garamond" pitchFamily="18" charset="0"/>
                <a:ea typeface="標楷體" pitchFamily="65" charset="-120"/>
              </a:rPr>
              <a:t>櫃檯買賣債券市場發行規模</a:t>
            </a:r>
            <a:r>
              <a:rPr lang="en-US" altLang="zh-TW" sz="3600" b="1">
                <a:solidFill>
                  <a:srgbClr val="000099"/>
                </a:solidFill>
                <a:latin typeface="Garamond" pitchFamily="18" charset="0"/>
                <a:ea typeface="標楷體" pitchFamily="65" charset="-120"/>
              </a:rPr>
              <a:t>(</a:t>
            </a:r>
            <a:r>
              <a:rPr lang="zh-TW" altLang="en-US" sz="3600" b="1">
                <a:solidFill>
                  <a:srgbClr val="000099"/>
                </a:solidFill>
                <a:latin typeface="Garamond" pitchFamily="18" charset="0"/>
                <a:ea typeface="標楷體" pitchFamily="65" charset="-120"/>
              </a:rPr>
              <a:t>續</a:t>
            </a:r>
            <a:r>
              <a:rPr lang="en-US" altLang="zh-TW" sz="3600" b="1">
                <a:solidFill>
                  <a:srgbClr val="000099"/>
                </a:solidFill>
                <a:latin typeface="Garamond" pitchFamily="18" charset="0"/>
                <a:ea typeface="標楷體" pitchFamily="65" charset="-120"/>
              </a:rPr>
              <a:t>)</a:t>
            </a:r>
            <a:endParaRPr lang="zh-TW" altLang="en-US" sz="3600" b="1">
              <a:solidFill>
                <a:srgbClr val="000099"/>
              </a:solidFill>
              <a:latin typeface="Garamond" pitchFamily="18" charset="0"/>
              <a:ea typeface="標楷體" pitchFamily="65" charset="-12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5"/>
          <p:cNvSpPr>
            <a:spLocks noChangeArrowheads="1"/>
          </p:cNvSpPr>
          <p:nvPr/>
        </p:nvSpPr>
        <p:spPr bwMode="auto">
          <a:xfrm>
            <a:off x="0" y="5157788"/>
            <a:ext cx="8675688" cy="1200150"/>
          </a:xfrm>
          <a:prstGeom prst="rect">
            <a:avLst/>
          </a:prstGeom>
          <a:noFill/>
          <a:ln w="9525">
            <a:noFill/>
            <a:miter lim="800000"/>
            <a:headEnd/>
            <a:tailEnd/>
          </a:ln>
        </p:spPr>
        <p:txBody>
          <a:bodyPr>
            <a:spAutoFit/>
          </a:bodyPr>
          <a:lstStyle/>
          <a:p>
            <a:pPr marL="539750" indent="-417513">
              <a:buFont typeface="Wingdings" pitchFamily="2" charset="2"/>
              <a:buChar char="Ø"/>
            </a:pPr>
            <a:r>
              <a:rPr lang="zh-TW" altLang="zh-TW" sz="2400">
                <a:latin typeface="標楷體" pitchFamily="65" charset="-120"/>
                <a:ea typeface="標楷體" pitchFamily="65" charset="-120"/>
              </a:rPr>
              <a:t>截至目前為止，市場上共發行</a:t>
            </a:r>
            <a:r>
              <a:rPr lang="en-US" altLang="zh-TW" sz="2400">
                <a:latin typeface="標楷體" pitchFamily="65" charset="-120"/>
                <a:ea typeface="標楷體" pitchFamily="65" charset="-120"/>
              </a:rPr>
              <a:t>7</a:t>
            </a:r>
            <a:r>
              <a:rPr lang="zh-TW" altLang="zh-TW" sz="2400">
                <a:latin typeface="標楷體" pitchFamily="65" charset="-120"/>
                <a:ea typeface="標楷體" pitchFamily="65" charset="-120"/>
              </a:rPr>
              <a:t>檔國際債券，仍存續者為</a:t>
            </a:r>
            <a:r>
              <a:rPr lang="en-US" altLang="zh-TW" sz="2400">
                <a:latin typeface="標楷體" pitchFamily="65" charset="-120"/>
                <a:ea typeface="標楷體" pitchFamily="65" charset="-120"/>
              </a:rPr>
              <a:t>4</a:t>
            </a:r>
            <a:r>
              <a:rPr lang="zh-TW" altLang="zh-TW" sz="2400">
                <a:latin typeface="標楷體" pitchFamily="65" charset="-120"/>
                <a:ea typeface="標楷體" pitchFamily="65" charset="-120"/>
              </a:rPr>
              <a:t>檔，最近</a:t>
            </a:r>
            <a:r>
              <a:rPr lang="zh-TW" altLang="en-US" sz="2400">
                <a:latin typeface="標楷體" pitchFamily="65" charset="-120"/>
                <a:ea typeface="標楷體" pitchFamily="65" charset="-120"/>
              </a:rPr>
              <a:t>一檔</a:t>
            </a:r>
            <a:r>
              <a:rPr lang="zh-TW" altLang="zh-TW" sz="2400">
                <a:latin typeface="標楷體" pitchFamily="65" charset="-120"/>
                <a:ea typeface="標楷體" pitchFamily="65" charset="-120"/>
              </a:rPr>
              <a:t>為法國巴黎銀行於</a:t>
            </a:r>
            <a:r>
              <a:rPr lang="en-US" altLang="zh-TW" sz="2400">
                <a:latin typeface="標楷體" pitchFamily="65" charset="-120"/>
                <a:ea typeface="標楷體" pitchFamily="65" charset="-120"/>
              </a:rPr>
              <a:t>101</a:t>
            </a:r>
            <a:r>
              <a:rPr lang="zh-TW" altLang="zh-TW" sz="2400">
                <a:latin typeface="標楷體" pitchFamily="65" charset="-120"/>
                <a:ea typeface="標楷體" pitchFamily="65" charset="-120"/>
              </a:rPr>
              <a:t>年</a:t>
            </a:r>
            <a:r>
              <a:rPr lang="en-US" altLang="zh-TW" sz="2400">
                <a:latin typeface="標楷體" pitchFamily="65" charset="-120"/>
                <a:ea typeface="標楷體" pitchFamily="65" charset="-120"/>
              </a:rPr>
              <a:t>10</a:t>
            </a:r>
            <a:r>
              <a:rPr lang="zh-TW" altLang="zh-TW" sz="2400">
                <a:latin typeface="標楷體" pitchFamily="65" charset="-120"/>
                <a:ea typeface="標楷體" pitchFamily="65" charset="-120"/>
              </a:rPr>
              <a:t>月</a:t>
            </a:r>
            <a:r>
              <a:rPr lang="en-US" altLang="zh-TW" sz="2400">
                <a:latin typeface="標楷體" pitchFamily="65" charset="-120"/>
                <a:ea typeface="標楷體" pitchFamily="65" charset="-120"/>
              </a:rPr>
              <a:t>23</a:t>
            </a:r>
            <a:r>
              <a:rPr lang="zh-TW" altLang="zh-TW" sz="2400">
                <a:latin typeface="標楷體" pitchFamily="65" charset="-120"/>
                <a:ea typeface="標楷體" pitchFamily="65" charset="-120"/>
              </a:rPr>
              <a:t>日所發行。</a:t>
            </a:r>
            <a:endParaRPr lang="en-US" altLang="zh-TW" sz="2400">
              <a:latin typeface="標楷體" pitchFamily="65" charset="-120"/>
              <a:ea typeface="標楷體" pitchFamily="65" charset="-120"/>
            </a:endParaRPr>
          </a:p>
          <a:p>
            <a:pPr marL="539750" indent="-417513">
              <a:buFont typeface="Wingdings" pitchFamily="2" charset="2"/>
              <a:buChar char="Ø"/>
            </a:pPr>
            <a:r>
              <a:rPr lang="zh-TW" altLang="en-US" sz="2400">
                <a:latin typeface="標楷體" pitchFamily="65" charset="-120"/>
                <a:ea typeface="標楷體" pitchFamily="65" charset="-120"/>
              </a:rPr>
              <a:t>以人民幣計價之國際債券別名為寶島債</a:t>
            </a:r>
            <a:r>
              <a:rPr lang="en-US" altLang="zh-TW" sz="2400">
                <a:latin typeface="標楷體" pitchFamily="65" charset="-120"/>
                <a:ea typeface="標楷體" pitchFamily="65" charset="-120"/>
              </a:rPr>
              <a:t>(Formasa Bond)</a:t>
            </a:r>
            <a:r>
              <a:rPr lang="zh-TW" altLang="en-US" sz="2400">
                <a:latin typeface="標楷體" pitchFamily="65" charset="-120"/>
                <a:ea typeface="標楷體" pitchFamily="65" charset="-120"/>
              </a:rPr>
              <a:t>。</a:t>
            </a:r>
          </a:p>
        </p:txBody>
      </p:sp>
      <p:graphicFrame>
        <p:nvGraphicFramePr>
          <p:cNvPr id="8" name="表格 7"/>
          <p:cNvGraphicFramePr>
            <a:graphicFrameLocks noGrp="1"/>
          </p:cNvGraphicFramePr>
          <p:nvPr/>
        </p:nvGraphicFramePr>
        <p:xfrm>
          <a:off x="539750" y="1700213"/>
          <a:ext cx="8064501" cy="3457576"/>
        </p:xfrm>
        <a:graphic>
          <a:graphicData uri="http://schemas.openxmlformats.org/drawingml/2006/table">
            <a:tbl>
              <a:tblPr/>
              <a:tblGrid>
                <a:gridCol w="930664"/>
                <a:gridCol w="1678706"/>
                <a:gridCol w="1178105"/>
                <a:gridCol w="1387332"/>
                <a:gridCol w="1385588"/>
                <a:gridCol w="650095"/>
                <a:gridCol w="854011"/>
              </a:tblGrid>
              <a:tr h="10383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rPr>
                        <a:t>債券</a:t>
                      </a:r>
                      <a:endParaRPr kumimoji="0" lang="en-US" altLang="zh-TW"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rPr>
                        <a:t>代碼</a:t>
                      </a: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rPr>
                        <a:t>發行人</a:t>
                      </a:r>
                      <a:endParaRPr kumimoji="0" lang="zh-TW"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rPr>
                        <a:t>發行總額</a:t>
                      </a:r>
                      <a:r>
                        <a:rPr kumimoji="0" lang="en-US"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rPr>
                        <a:t/>
                      </a:r>
                      <a:br>
                        <a:rPr kumimoji="0" lang="en-US"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rPr>
                      </a:br>
                      <a:r>
                        <a:rPr kumimoji="0" lang="zh-TW" sz="1800" b="1" i="0" u="none" strike="noStrike" cap="none" normalizeH="0" baseline="0" dirty="0" smtClean="0">
                          <a:ln>
                            <a:noFill/>
                          </a:ln>
                          <a:solidFill>
                            <a:srgbClr val="002060"/>
                          </a:solidFill>
                          <a:effectLst/>
                          <a:latin typeface="標楷體" pitchFamily="65" charset="-120"/>
                          <a:ea typeface="Arial Unicode MS" pitchFamily="34" charset="-120"/>
                          <a:cs typeface="Times New Roman" pitchFamily="18" charset="0"/>
                        </a:rPr>
                        <a:t>（百萬元）</a:t>
                      </a: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2060"/>
                          </a:solidFill>
                          <a:effectLst/>
                          <a:latin typeface="標楷體" pitchFamily="65" charset="-120"/>
                          <a:ea typeface="Arial Unicode MS" pitchFamily="34" charset="-120"/>
                          <a:cs typeface="Times New Roman" pitchFamily="18" charset="0"/>
                        </a:rPr>
                        <a:t>上櫃日期</a:t>
                      </a: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2060"/>
                          </a:solidFill>
                          <a:effectLst/>
                          <a:latin typeface="標楷體" pitchFamily="65" charset="-120"/>
                          <a:ea typeface="Arial Unicode MS" pitchFamily="34" charset="-120"/>
                          <a:cs typeface="Times New Roman" pitchFamily="18" charset="0"/>
                        </a:rPr>
                        <a:t>到期日期</a:t>
                      </a: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2060"/>
                          </a:solidFill>
                          <a:effectLst/>
                          <a:latin typeface="標楷體" pitchFamily="65" charset="-120"/>
                          <a:ea typeface="Arial Unicode MS" pitchFamily="34" charset="-120"/>
                          <a:cs typeface="Times New Roman" pitchFamily="18" charset="0"/>
                        </a:rPr>
                        <a:t>償還年限</a:t>
                      </a: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2060"/>
                          </a:solidFill>
                          <a:effectLst/>
                          <a:latin typeface="標楷體" pitchFamily="65" charset="-120"/>
                          <a:ea typeface="Arial Unicode MS" pitchFamily="34" charset="-120"/>
                          <a:cs typeface="Times New Roman" pitchFamily="18" charset="0"/>
                        </a:rPr>
                        <a:t>票面</a:t>
                      </a:r>
                      <a:endParaRPr kumimoji="0" lang="en-US" altLang="zh-TW" sz="1800" b="1" i="0" u="none" strike="noStrike" cap="none" normalizeH="0" baseline="0" smtClean="0">
                        <a:ln>
                          <a:noFill/>
                        </a:ln>
                        <a:solidFill>
                          <a:srgbClr val="002060"/>
                        </a:solidFill>
                        <a:effectLst/>
                        <a:latin typeface="標楷體" pitchFamily="65" charset="-120"/>
                        <a:ea typeface="Arial Unicode MS"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2060"/>
                          </a:solidFill>
                          <a:effectLst/>
                          <a:latin typeface="標楷體" pitchFamily="65" charset="-120"/>
                          <a:ea typeface="Arial Unicode MS" pitchFamily="34" charset="-120"/>
                          <a:cs typeface="Times New Roman" pitchFamily="18" charset="0"/>
                        </a:rPr>
                        <a:t>利率</a:t>
                      </a: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4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3366"/>
                          </a:solidFill>
                          <a:effectLst/>
                          <a:latin typeface="+mn-lt"/>
                          <a:ea typeface="新細明體" pitchFamily="18" charset="-120"/>
                          <a:cs typeface="Times New Roman" pitchFamily="18" charset="0"/>
                        </a:rPr>
                        <a:t>F89501</a:t>
                      </a:r>
                      <a:endParaRPr kumimoji="0" lang="zh-TW" altLang="zh-TW" sz="1800" b="0" i="0" u="none" strike="noStrike" cap="none" normalizeH="0" baseline="0" dirty="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3366"/>
                          </a:solidFill>
                          <a:effectLst/>
                          <a:latin typeface="+mn-ea"/>
                          <a:ea typeface="+mn-ea"/>
                          <a:cs typeface="Times New Roman" pitchFamily="18" charset="0"/>
                        </a:rPr>
                        <a:t>德意志銀行</a:t>
                      </a:r>
                      <a:endParaRPr kumimoji="0" lang="zh-TW" altLang="zh-TW" sz="1800" b="0" i="0" u="none" strike="noStrike" cap="none" normalizeH="0" baseline="0" dirty="0" smtClean="0">
                        <a:ln>
                          <a:noFill/>
                        </a:ln>
                        <a:solidFill>
                          <a:srgbClr val="FF0000"/>
                        </a:solidFill>
                        <a:effectLst/>
                        <a:latin typeface="+mn-ea"/>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3366"/>
                          </a:solidFill>
                          <a:effectLst/>
                          <a:latin typeface="+mn-lt"/>
                          <a:ea typeface="新細明體" pitchFamily="18" charset="-120"/>
                          <a:cs typeface="Times New Roman" pitchFamily="18" charset="0"/>
                        </a:rPr>
                        <a:t>USD250</a:t>
                      </a:r>
                      <a:endParaRPr kumimoji="0" lang="zh-TW" altLang="zh-TW" sz="1800" b="0" i="0" u="none" strike="noStrike" cap="none" normalizeH="0" baseline="0" dirty="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3366"/>
                          </a:solidFill>
                          <a:effectLst/>
                          <a:latin typeface="+mn-lt"/>
                          <a:ea typeface="新細明體" pitchFamily="18" charset="-120"/>
                          <a:cs typeface="Times New Roman" pitchFamily="18" charset="0"/>
                        </a:rPr>
                        <a:t>2006/11/1</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3366"/>
                          </a:solidFill>
                          <a:effectLst/>
                          <a:latin typeface="+mn-lt"/>
                          <a:ea typeface="新細明體" pitchFamily="18" charset="-120"/>
                          <a:cs typeface="Times New Roman" pitchFamily="18" charset="0"/>
                        </a:rPr>
                        <a:t>2009/11/1</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3366"/>
                          </a:solidFill>
                          <a:effectLst/>
                          <a:latin typeface="+mn-lt"/>
                          <a:ea typeface="新細明體" pitchFamily="18" charset="-120"/>
                          <a:cs typeface="Times New Roman" pitchFamily="18" charset="0"/>
                        </a:rPr>
                        <a:t>3</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3366"/>
                          </a:solidFill>
                          <a:effectLst/>
                          <a:latin typeface="+mn-lt"/>
                          <a:ea typeface="新細明體" pitchFamily="18" charset="-120"/>
                          <a:cs typeface="Times New Roman" pitchFamily="18" charset="0"/>
                        </a:rPr>
                        <a:t>4.85%</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4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F99601</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993300"/>
                          </a:solidFill>
                          <a:effectLst/>
                          <a:latin typeface="+mn-ea"/>
                          <a:ea typeface="+mn-ea"/>
                          <a:cs typeface="Times New Roman" pitchFamily="18" charset="0"/>
                        </a:rPr>
                        <a:t>法國巴黎銀行</a:t>
                      </a:r>
                      <a:endParaRPr kumimoji="0" lang="zh-TW" altLang="zh-TW" sz="1800" b="0" i="0" u="none" strike="noStrike" cap="none" normalizeH="0" baseline="0" dirty="0" smtClean="0">
                        <a:ln>
                          <a:noFill/>
                        </a:ln>
                        <a:solidFill>
                          <a:srgbClr val="FF0000"/>
                        </a:solidFill>
                        <a:effectLst/>
                        <a:latin typeface="+mn-ea"/>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993300"/>
                          </a:solidFill>
                          <a:effectLst/>
                          <a:latin typeface="+mn-lt"/>
                          <a:ea typeface="新細明體" pitchFamily="18" charset="-120"/>
                          <a:cs typeface="Times New Roman" pitchFamily="18" charset="0"/>
                        </a:rPr>
                        <a:t>AUD 308</a:t>
                      </a:r>
                      <a:endParaRPr kumimoji="0" lang="zh-TW" altLang="zh-TW" sz="1800" b="0" i="0" u="none" strike="noStrike" cap="none" normalizeH="0" baseline="0" dirty="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993300"/>
                          </a:solidFill>
                          <a:effectLst/>
                          <a:latin typeface="+mn-lt"/>
                          <a:ea typeface="新細明體" pitchFamily="18" charset="-120"/>
                          <a:cs typeface="Times New Roman" pitchFamily="18" charset="0"/>
                        </a:rPr>
                        <a:t>2007/4/10</a:t>
                      </a:r>
                      <a:endParaRPr kumimoji="0" lang="zh-TW" altLang="zh-TW" sz="1800" b="0" i="0" u="none" strike="noStrike" cap="none" normalizeH="0" baseline="0" dirty="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2010/4/10</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3</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6%</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4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1F497D"/>
                          </a:solidFill>
                          <a:effectLst/>
                          <a:latin typeface="+mn-lt"/>
                          <a:ea typeface="新細明體" pitchFamily="18" charset="-120"/>
                          <a:cs typeface="Times New Roman" pitchFamily="18" charset="0"/>
                        </a:rPr>
                        <a:t>F89801</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1F497D"/>
                          </a:solidFill>
                          <a:effectLst/>
                          <a:latin typeface="+mn-ea"/>
                          <a:ea typeface="+mn-ea"/>
                          <a:cs typeface="Times New Roman" pitchFamily="18" charset="0"/>
                        </a:rPr>
                        <a:t>德意志銀行</a:t>
                      </a:r>
                      <a:endParaRPr kumimoji="0" lang="zh-TW" altLang="zh-TW" sz="1800" b="0" i="0" u="none" strike="noStrike" cap="none" normalizeH="0" baseline="0" dirty="0" smtClean="0">
                        <a:ln>
                          <a:noFill/>
                        </a:ln>
                        <a:solidFill>
                          <a:srgbClr val="FF0000"/>
                        </a:solidFill>
                        <a:effectLst/>
                        <a:latin typeface="+mn-ea"/>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1F497D"/>
                          </a:solidFill>
                          <a:effectLst/>
                          <a:latin typeface="+mn-lt"/>
                          <a:ea typeface="新細明體" pitchFamily="18" charset="-120"/>
                          <a:cs typeface="Times New Roman" pitchFamily="18" charset="0"/>
                        </a:rPr>
                        <a:t>USD260</a:t>
                      </a:r>
                      <a:endParaRPr kumimoji="0" lang="zh-TW" altLang="zh-TW" sz="1800" b="0" i="0" u="none" strike="noStrike" cap="none" normalizeH="0" baseline="0" dirty="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1F497D"/>
                          </a:solidFill>
                          <a:effectLst/>
                          <a:latin typeface="+mn-lt"/>
                          <a:ea typeface="新細明體" pitchFamily="18" charset="-120"/>
                          <a:cs typeface="Times New Roman" pitchFamily="18" charset="0"/>
                        </a:rPr>
                        <a:t>2009/6/4</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1F497D"/>
                          </a:solidFill>
                          <a:effectLst/>
                          <a:latin typeface="+mn-lt"/>
                          <a:ea typeface="新細明體" pitchFamily="18" charset="-120"/>
                          <a:cs typeface="Times New Roman" pitchFamily="18" charset="0"/>
                        </a:rPr>
                        <a:t>2012/6/4</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1F497D"/>
                          </a:solidFill>
                          <a:effectLst/>
                          <a:latin typeface="+mn-lt"/>
                          <a:ea typeface="新細明體" pitchFamily="18" charset="-120"/>
                          <a:cs typeface="Times New Roman" pitchFamily="18" charset="0"/>
                        </a:rPr>
                        <a:t>3</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1F497D"/>
                          </a:solidFill>
                          <a:effectLst/>
                          <a:latin typeface="+mn-lt"/>
                          <a:ea typeface="新細明體" pitchFamily="18" charset="-120"/>
                          <a:cs typeface="Times New Roman" pitchFamily="18" charset="0"/>
                        </a:rPr>
                        <a:t>3%</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4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993300"/>
                          </a:solidFill>
                          <a:effectLst/>
                          <a:latin typeface="+mn-lt"/>
                          <a:ea typeface="新細明體" pitchFamily="18" charset="-120"/>
                          <a:cs typeface="Times New Roman" pitchFamily="18" charset="0"/>
                        </a:rPr>
                        <a:t>F99801</a:t>
                      </a:r>
                      <a:endParaRPr kumimoji="0" lang="zh-TW" altLang="zh-TW" sz="1800" b="0" i="0" u="none" strike="noStrike" cap="none" normalizeH="0" baseline="0" dirty="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zh-TW" altLang="en-US" sz="1800" b="0" i="0" u="none" strike="noStrike" cap="none" normalizeH="0" baseline="0" dirty="0" smtClean="0">
                          <a:ln>
                            <a:noFill/>
                          </a:ln>
                          <a:solidFill>
                            <a:srgbClr val="993300"/>
                          </a:solidFill>
                          <a:effectLst/>
                          <a:latin typeface="+mn-ea"/>
                          <a:ea typeface="+mn-ea"/>
                          <a:cs typeface="Times New Roman" pitchFamily="18" charset="0"/>
                        </a:rPr>
                        <a:t>法國巴黎銀行</a:t>
                      </a:r>
                      <a:endParaRPr kumimoji="0" lang="zh-TW" altLang="zh-TW" sz="1800" b="0" i="0" u="none" strike="noStrike" cap="none" normalizeH="0" baseline="0" dirty="0" smtClean="0">
                        <a:ln>
                          <a:noFill/>
                        </a:ln>
                        <a:solidFill>
                          <a:srgbClr val="FF0000"/>
                        </a:solidFill>
                        <a:effectLst/>
                        <a:latin typeface="+mn-ea"/>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993300"/>
                          </a:solidFill>
                          <a:effectLst/>
                          <a:latin typeface="+mn-lt"/>
                          <a:ea typeface="新細明體" pitchFamily="18" charset="-120"/>
                          <a:cs typeface="Times New Roman" pitchFamily="18" charset="0"/>
                        </a:rPr>
                        <a:t>AUD 290</a:t>
                      </a:r>
                      <a:endParaRPr kumimoji="0" lang="zh-TW" altLang="zh-TW" sz="1800" b="0" i="0" u="none" strike="noStrike" cap="none" normalizeH="0" baseline="0" dirty="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2009/11/5</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2012/11/5</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3</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993300"/>
                          </a:solidFill>
                          <a:effectLst/>
                          <a:latin typeface="+mn-lt"/>
                          <a:ea typeface="新細明體" pitchFamily="18" charset="-120"/>
                          <a:cs typeface="Times New Roman" pitchFamily="18" charset="0"/>
                        </a:rPr>
                        <a:t>5.75%</a:t>
                      </a:r>
                      <a:endParaRPr kumimoji="0" lang="zh-TW" altLang="zh-TW" sz="1800" b="0" i="0" u="none" strike="noStrike" cap="none" normalizeH="0" baseline="0" smtClean="0">
                        <a:ln>
                          <a:noFill/>
                        </a:ln>
                        <a:solidFill>
                          <a:srgbClr val="FF0000"/>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4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新細明體" pitchFamily="18" charset="-120"/>
                          <a:cs typeface="Times New Roman" pitchFamily="18" charset="0"/>
                        </a:rPr>
                        <a:t>FA9901</a:t>
                      </a:r>
                      <a:endParaRPr kumimoji="0" lang="zh-TW" altLang="zh-TW" sz="1800" b="0" i="0" u="none" strike="noStrike" kern="1200" cap="none" normalizeH="0" baseline="0" dirty="0" smtClean="0">
                        <a:ln>
                          <a:noFill/>
                        </a:ln>
                        <a:solidFill>
                          <a:srgbClr val="1F497D"/>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kern="1200" cap="none" normalizeH="0" baseline="0" dirty="0" smtClean="0">
                          <a:ln>
                            <a:noFill/>
                          </a:ln>
                          <a:solidFill>
                            <a:srgbClr val="1F497D"/>
                          </a:solidFill>
                          <a:effectLst/>
                          <a:latin typeface="+mn-ea"/>
                          <a:ea typeface="+mn-ea"/>
                          <a:cs typeface="Times New Roman" pitchFamily="18" charset="0"/>
                        </a:rPr>
                        <a:t>韓國輸出入銀行</a:t>
                      </a:r>
                      <a:endParaRPr kumimoji="0" lang="zh-TW" altLang="zh-TW" sz="1800" b="0" i="0" u="none" strike="noStrike" kern="1200" cap="none" normalizeH="0" baseline="0" dirty="0" smtClean="0">
                        <a:ln>
                          <a:noFill/>
                        </a:ln>
                        <a:solidFill>
                          <a:srgbClr val="1F497D"/>
                        </a:solidFill>
                        <a:effectLst/>
                        <a:latin typeface="+mn-ea"/>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USD270</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2010/6/23</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2013/12/23</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3.5</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2.65%</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45602">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zh-TW" sz="1800" b="0" i="0" u="none" strike="noStrike" kern="1200" cap="none" normalizeH="0" baseline="0" dirty="0" smtClean="0">
                          <a:ln>
                            <a:noFill/>
                          </a:ln>
                          <a:solidFill>
                            <a:srgbClr val="993300"/>
                          </a:solidFill>
                          <a:effectLst/>
                          <a:latin typeface="+mn-lt"/>
                          <a:ea typeface="新細明體" pitchFamily="18" charset="-120"/>
                          <a:cs typeface="Times New Roman" pitchFamily="18" charset="0"/>
                        </a:rPr>
                        <a:t>FB9901</a:t>
                      </a:r>
                      <a:endParaRPr kumimoji="0" lang="zh-TW" altLang="zh-TW" sz="1800" b="0" i="0" u="none" strike="noStrike" kern="1200" cap="none" normalizeH="0" baseline="0" dirty="0" smtClean="0">
                        <a:ln>
                          <a:noFill/>
                        </a:ln>
                        <a:solidFill>
                          <a:srgbClr val="993300"/>
                        </a:solidFill>
                        <a:effectLst/>
                        <a:latin typeface="+mn-lt"/>
                        <a:ea typeface="新細明體" pitchFamily="18" charset="-120"/>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zh-TW" altLang="en-US" sz="1800" b="0" i="0" u="none" strike="noStrike" kern="1200" cap="none" normalizeH="0" baseline="0" dirty="0" smtClean="0">
                          <a:ln>
                            <a:noFill/>
                          </a:ln>
                          <a:solidFill>
                            <a:srgbClr val="993300"/>
                          </a:solidFill>
                          <a:effectLst/>
                          <a:latin typeface="+mn-ea"/>
                          <a:ea typeface="+mn-ea"/>
                          <a:cs typeface="Times New Roman" pitchFamily="18" charset="0"/>
                        </a:rPr>
                        <a:t>花旗銀行</a:t>
                      </a:r>
                      <a:endParaRPr kumimoji="0" lang="zh-TW" altLang="zh-TW" sz="1800" b="0" i="0" u="none" strike="noStrike" kern="1200" cap="none" normalizeH="0" baseline="0" dirty="0" smtClean="0">
                        <a:ln>
                          <a:noFill/>
                        </a:ln>
                        <a:solidFill>
                          <a:srgbClr val="993300"/>
                        </a:solidFill>
                        <a:effectLst/>
                        <a:latin typeface="+mn-ea"/>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zh-TW" sz="1800" b="0" i="0" u="none" strike="noStrike" kern="1200" cap="none" normalizeH="0" baseline="0" dirty="0" smtClean="0">
                          <a:ln>
                            <a:noFill/>
                          </a:ln>
                          <a:solidFill>
                            <a:srgbClr val="993300"/>
                          </a:solidFill>
                          <a:effectLst/>
                          <a:latin typeface="+mn-lt"/>
                          <a:ea typeface="+mn-ea"/>
                          <a:cs typeface="Times New Roman" pitchFamily="18" charset="0"/>
                        </a:rPr>
                        <a:t>USD330</a:t>
                      </a:r>
                      <a:endParaRPr kumimoji="0" lang="zh-TW" altLang="zh-TW" sz="1800" b="0" i="0" u="none" strike="noStrike" kern="1200" cap="none" normalizeH="0" baseline="0" dirty="0" smtClean="0">
                        <a:ln>
                          <a:noFill/>
                        </a:ln>
                        <a:solidFill>
                          <a:srgbClr val="993300"/>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zh-TW" sz="1800" b="0" i="0" u="none" strike="noStrike" kern="1200" cap="none" normalizeH="0" baseline="0" dirty="0" smtClean="0">
                          <a:ln>
                            <a:noFill/>
                          </a:ln>
                          <a:solidFill>
                            <a:srgbClr val="993300"/>
                          </a:solidFill>
                          <a:effectLst/>
                          <a:latin typeface="+mn-lt"/>
                          <a:ea typeface="+mn-ea"/>
                          <a:cs typeface="Times New Roman" pitchFamily="18" charset="0"/>
                        </a:rPr>
                        <a:t>2010/7/16</a:t>
                      </a:r>
                      <a:endParaRPr kumimoji="0" lang="zh-TW" altLang="zh-TW" sz="1800" b="0" i="0" u="none" strike="noStrike" kern="1200" cap="none" normalizeH="0" baseline="0" dirty="0" smtClean="0">
                        <a:ln>
                          <a:noFill/>
                        </a:ln>
                        <a:solidFill>
                          <a:srgbClr val="993300"/>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zh-TW" sz="1800" b="0" i="0" u="none" strike="noStrike" kern="1200" cap="none" normalizeH="0" baseline="0" dirty="0" smtClean="0">
                          <a:ln>
                            <a:noFill/>
                          </a:ln>
                          <a:solidFill>
                            <a:srgbClr val="993300"/>
                          </a:solidFill>
                          <a:effectLst/>
                          <a:latin typeface="+mn-lt"/>
                          <a:ea typeface="+mn-ea"/>
                          <a:cs typeface="Times New Roman" pitchFamily="18" charset="0"/>
                        </a:rPr>
                        <a:t>2013/7/16</a:t>
                      </a:r>
                      <a:endParaRPr kumimoji="0" lang="zh-TW" altLang="zh-TW" sz="1800" b="0" i="0" u="none" strike="noStrike" kern="1200" cap="none" normalizeH="0" baseline="0" dirty="0" smtClean="0">
                        <a:ln>
                          <a:noFill/>
                        </a:ln>
                        <a:solidFill>
                          <a:srgbClr val="993300"/>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zh-TW" sz="1800" b="0" i="0" u="none" strike="noStrike" kern="1200" cap="none" normalizeH="0" baseline="0" dirty="0" smtClean="0">
                          <a:ln>
                            <a:noFill/>
                          </a:ln>
                          <a:solidFill>
                            <a:srgbClr val="993300"/>
                          </a:solidFill>
                          <a:effectLst/>
                          <a:latin typeface="+mn-lt"/>
                          <a:ea typeface="+mn-ea"/>
                          <a:cs typeface="Times New Roman" pitchFamily="18" charset="0"/>
                        </a:rPr>
                        <a:t>3</a:t>
                      </a:r>
                      <a:endParaRPr kumimoji="0" lang="zh-TW" altLang="zh-TW" sz="1800" b="0" i="0" u="none" strike="noStrike" kern="1200" cap="none" normalizeH="0" baseline="0" dirty="0" smtClean="0">
                        <a:ln>
                          <a:noFill/>
                        </a:ln>
                        <a:solidFill>
                          <a:srgbClr val="993300"/>
                        </a:solidFill>
                        <a:effectLst/>
                        <a:latin typeface="+mn-lt"/>
                        <a:ea typeface="+mn-ea"/>
                        <a:cs typeface="Times New Roman" pitchFamily="18" charset="0"/>
                      </a:endParaRPr>
                    </a:p>
                  </a:txBody>
                  <a:tcPr marL="17779" marR="17779"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zh-TW" sz="1800" b="0" i="0" u="none" strike="noStrike" kern="1200" cap="none" normalizeH="0" baseline="0" dirty="0" smtClean="0">
                          <a:ln>
                            <a:noFill/>
                          </a:ln>
                          <a:solidFill>
                            <a:srgbClr val="993300"/>
                          </a:solidFill>
                          <a:effectLst/>
                          <a:latin typeface="+mn-lt"/>
                          <a:ea typeface="+mn-ea"/>
                          <a:cs typeface="Times New Roman" pitchFamily="18" charset="0"/>
                        </a:rPr>
                        <a:t> 2.80%</a:t>
                      </a:r>
                      <a:endParaRPr kumimoji="0" lang="zh-TW" altLang="zh-TW" sz="1800" b="0" i="0" u="none" strike="noStrike" kern="1200" cap="none" normalizeH="0" baseline="0" dirty="0" smtClean="0">
                        <a:ln>
                          <a:noFill/>
                        </a:ln>
                        <a:solidFill>
                          <a:srgbClr val="993300"/>
                        </a:solidFill>
                        <a:effectLst/>
                        <a:latin typeface="+mn-lt"/>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45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新細明體" pitchFamily="18" charset="-120"/>
                          <a:cs typeface="Times New Roman" pitchFamily="18" charset="0"/>
                        </a:rPr>
                        <a:t>F90101</a:t>
                      </a:r>
                      <a:endParaRPr kumimoji="0" lang="zh-TW" altLang="zh-TW" sz="1800" b="0" i="0" u="none" strike="noStrike" kern="1200" cap="none" normalizeH="0" baseline="0" dirty="0" smtClean="0">
                        <a:ln>
                          <a:noFill/>
                        </a:ln>
                        <a:solidFill>
                          <a:srgbClr val="1F497D"/>
                        </a:solidFill>
                        <a:effectLst/>
                        <a:latin typeface="+mn-lt"/>
                        <a:ea typeface="新細明體" pitchFamily="18" charset="-120"/>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kern="1200" cap="none" normalizeH="0" baseline="0" dirty="0" smtClean="0">
                          <a:ln>
                            <a:noFill/>
                          </a:ln>
                          <a:solidFill>
                            <a:srgbClr val="1F497D"/>
                          </a:solidFill>
                          <a:effectLst/>
                          <a:latin typeface="+mn-ea"/>
                          <a:ea typeface="+mn-ea"/>
                          <a:cs typeface="Times New Roman" pitchFamily="18" charset="0"/>
                        </a:rPr>
                        <a:t>法國巴黎銀行</a:t>
                      </a:r>
                      <a:endParaRPr kumimoji="0" lang="zh-TW" altLang="zh-TW" sz="1800" b="0" i="0" u="none" strike="noStrike" kern="1200" cap="none" normalizeH="0" baseline="0" dirty="0" smtClean="0">
                        <a:ln>
                          <a:noFill/>
                        </a:ln>
                        <a:solidFill>
                          <a:srgbClr val="1F497D"/>
                        </a:solidFill>
                        <a:effectLst/>
                        <a:latin typeface="+mn-ea"/>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AUD 200</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2012/10/23</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2015/10/23</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3</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1F497D"/>
                          </a:solidFill>
                          <a:effectLst/>
                          <a:latin typeface="+mn-lt"/>
                          <a:ea typeface="+mn-ea"/>
                          <a:cs typeface="Times New Roman" pitchFamily="18" charset="0"/>
                        </a:rPr>
                        <a:t>4.30%</a:t>
                      </a:r>
                      <a:endParaRPr kumimoji="0" lang="zh-TW" altLang="zh-TW" sz="1800" b="0" i="0" u="none" strike="noStrike" kern="1200" cap="none" normalizeH="0" baseline="0" dirty="0" smtClean="0">
                        <a:ln>
                          <a:noFill/>
                        </a:ln>
                        <a:solidFill>
                          <a:srgbClr val="1F497D"/>
                        </a:solidFill>
                        <a:effectLst/>
                        <a:latin typeface="+mn-lt"/>
                        <a:ea typeface="+mn-ea"/>
                        <a:cs typeface="Times New Roman" pitchFamily="18" charset="0"/>
                      </a:endParaRPr>
                    </a:p>
                  </a:txBody>
                  <a:tcPr marL="17779" marR="17779"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821" name="標題 3"/>
          <p:cNvSpPr>
            <a:spLocks noGrp="1"/>
          </p:cNvSpPr>
          <p:nvPr>
            <p:ph type="title" idx="4294967295"/>
          </p:nvPr>
        </p:nvSpPr>
        <p:spPr>
          <a:xfrm>
            <a:off x="179388" y="828675"/>
            <a:ext cx="7561262" cy="727075"/>
          </a:xfrm>
        </p:spPr>
        <p:txBody>
          <a:bodyPr anchor="ctr"/>
          <a:lstStyle/>
          <a:p>
            <a:pPr marL="365125" indent="-255588">
              <a:lnSpc>
                <a:spcPts val="4500"/>
              </a:lnSpc>
            </a:pPr>
            <a:r>
              <a:rPr lang="zh-TW" altLang="en-US" sz="3600" b="0" smtClean="0">
                <a:solidFill>
                  <a:schemeClr val="tx1"/>
                </a:solidFill>
                <a:latin typeface="微軟正黑體" pitchFamily="34" charset="-120"/>
              </a:rPr>
              <a:t>     </a:t>
            </a:r>
            <a:r>
              <a:rPr lang="en-US" altLang="zh-TW" sz="3200" b="0" smtClean="0">
                <a:solidFill>
                  <a:schemeClr val="tx1"/>
                </a:solidFill>
                <a:latin typeface="微軟正黑體" pitchFamily="34" charset="-120"/>
              </a:rPr>
              <a:t>-</a:t>
            </a:r>
            <a:r>
              <a:rPr lang="zh-TW" altLang="en-US" sz="3200" b="0" smtClean="0">
                <a:solidFill>
                  <a:schemeClr val="tx1"/>
                </a:solidFill>
                <a:latin typeface="微軟正黑體" pitchFamily="34" charset="-120"/>
              </a:rPr>
              <a:t>國際債券市場發行概況</a:t>
            </a:r>
          </a:p>
        </p:txBody>
      </p:sp>
      <p:sp>
        <p:nvSpPr>
          <p:cNvPr id="31822" name="AutoShape 4"/>
          <p:cNvSpPr>
            <a:spLocks noChangeArrowheads="1"/>
          </p:cNvSpPr>
          <p:nvPr/>
        </p:nvSpPr>
        <p:spPr bwMode="auto">
          <a:xfrm>
            <a:off x="561975" y="15271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31823" name="投影片編號版面配置區 5"/>
          <p:cNvSpPr>
            <a:spLocks noGrp="1"/>
          </p:cNvSpPr>
          <p:nvPr>
            <p:ph type="sldNum" sz="quarter" idx="12"/>
          </p:nvPr>
        </p:nvSpPr>
        <p:spPr>
          <a:noFill/>
        </p:spPr>
        <p:txBody>
          <a:bodyPr/>
          <a:lstStyle/>
          <a:p>
            <a:fld id="{89301218-6179-4962-83D6-C273681B85B9}" type="slidenum">
              <a:rPr lang="en-US" altLang="zh-TW" smtClean="0"/>
              <a:pPr/>
              <a:t>28</a:t>
            </a:fld>
            <a:endParaRPr lang="en-US" altLang="zh-TW" smtClean="0"/>
          </a:p>
        </p:txBody>
      </p:sp>
      <p:sp>
        <p:nvSpPr>
          <p:cNvPr id="31824" name="Rectangle 3075"/>
          <p:cNvSpPr txBox="1">
            <a:spLocks noChangeArrowheads="1"/>
          </p:cNvSpPr>
          <p:nvPr/>
        </p:nvSpPr>
        <p:spPr bwMode="auto">
          <a:xfrm>
            <a:off x="498475" y="333375"/>
            <a:ext cx="8135938" cy="495300"/>
          </a:xfrm>
          <a:prstGeom prst="rect">
            <a:avLst/>
          </a:prstGeom>
          <a:noFill/>
          <a:ln w="9525">
            <a:noFill/>
            <a:miter lim="800000"/>
            <a:headEnd/>
            <a:tailEnd/>
          </a:ln>
        </p:spPr>
        <p:txBody>
          <a:bodyPr/>
          <a:lstStyle/>
          <a:p>
            <a:pPr algn="ctr"/>
            <a:r>
              <a:rPr lang="zh-TW" altLang="en-US" sz="3600" b="1">
                <a:solidFill>
                  <a:srgbClr val="000099"/>
                </a:solidFill>
                <a:latin typeface="Garamond" pitchFamily="18" charset="0"/>
                <a:ea typeface="標楷體" pitchFamily="65" charset="-120"/>
              </a:rPr>
              <a:t>櫃檯買賣債券市場發行規模</a:t>
            </a:r>
            <a:r>
              <a:rPr lang="en-US" altLang="zh-TW" sz="3600" b="1">
                <a:solidFill>
                  <a:srgbClr val="000099"/>
                </a:solidFill>
                <a:latin typeface="Garamond" pitchFamily="18" charset="0"/>
                <a:ea typeface="標楷體" pitchFamily="65" charset="-120"/>
              </a:rPr>
              <a:t>(</a:t>
            </a:r>
            <a:r>
              <a:rPr lang="zh-TW" altLang="en-US" sz="3600" b="1">
                <a:solidFill>
                  <a:srgbClr val="000099"/>
                </a:solidFill>
                <a:latin typeface="Garamond" pitchFamily="18" charset="0"/>
                <a:ea typeface="標楷體" pitchFamily="65" charset="-120"/>
              </a:rPr>
              <a:t>續</a:t>
            </a:r>
            <a:r>
              <a:rPr lang="en-US" altLang="zh-TW" sz="3600" b="1">
                <a:solidFill>
                  <a:srgbClr val="000099"/>
                </a:solidFill>
                <a:latin typeface="Garamond" pitchFamily="18" charset="0"/>
                <a:ea typeface="標楷體" pitchFamily="65" charset="-120"/>
              </a:rPr>
              <a:t>)</a:t>
            </a:r>
            <a:endParaRPr lang="zh-TW" altLang="en-US" sz="3600" b="1">
              <a:solidFill>
                <a:srgbClr val="000099"/>
              </a:solidFill>
              <a:latin typeface="Garamond" pitchFamily="18" charset="0"/>
              <a:ea typeface="標楷體" pitchFamily="65"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5123"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395288" y="1844675"/>
            <a:ext cx="8424862" cy="3097213"/>
          </a:xfrm>
          <a:prstGeom prst="rect">
            <a:avLst/>
          </a:prstGeom>
          <a:noFill/>
          <a:ln w="9525">
            <a:noFill/>
            <a:miter lim="800000"/>
            <a:headEnd/>
            <a:tailEnd/>
          </a:ln>
        </p:spPr>
        <p:txBody>
          <a:bodyPr wrap="none" anchor="ctr"/>
          <a:lstStyle/>
          <a:p>
            <a:pPr indent="-417600">
              <a:spcBef>
                <a:spcPts val="24"/>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債券定義及一般特性</a:t>
            </a:r>
          </a:p>
          <a:p>
            <a:pPr indent="-417600">
              <a:lnSpc>
                <a:spcPct val="120000"/>
              </a:lnSpc>
              <a:spcBef>
                <a:spcPts val="24"/>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債券種類</a:t>
            </a:r>
            <a:endParaRPr lang="en-US" altLang="zh-TW" sz="3600" b="1" dirty="0">
              <a:solidFill>
                <a:srgbClr val="000099"/>
              </a:solidFill>
              <a:latin typeface="標楷體" pitchFamily="65" charset="-120"/>
              <a:ea typeface="標楷體" pitchFamily="65" charset="-120"/>
            </a:endParaRPr>
          </a:p>
          <a:p>
            <a:pPr indent="-417600">
              <a:lnSpc>
                <a:spcPct val="120000"/>
              </a:lnSpc>
              <a:spcBef>
                <a:spcPts val="24"/>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債券相關名詞</a:t>
            </a:r>
            <a:endParaRPr lang="en-US" altLang="zh-TW" sz="3600" b="1" dirty="0">
              <a:solidFill>
                <a:srgbClr val="000099"/>
              </a:solidFill>
              <a:latin typeface="標楷體" pitchFamily="65" charset="-120"/>
              <a:ea typeface="標楷體" pitchFamily="65" charset="-120"/>
            </a:endParaRPr>
          </a:p>
        </p:txBody>
      </p:sp>
      <p:sp>
        <p:nvSpPr>
          <p:cNvPr id="5125" name="Text Box 9"/>
          <p:cNvSpPr txBox="1">
            <a:spLocks noChangeArrowheads="1"/>
          </p:cNvSpPr>
          <p:nvPr/>
        </p:nvSpPr>
        <p:spPr bwMode="auto">
          <a:xfrm>
            <a:off x="1979613" y="404813"/>
            <a:ext cx="5113337" cy="830262"/>
          </a:xfrm>
          <a:prstGeom prst="rect">
            <a:avLst/>
          </a:prstGeom>
          <a:noFill/>
          <a:ln w="9525">
            <a:noFill/>
            <a:miter lim="800000"/>
            <a:headEnd/>
            <a:tailEnd/>
          </a:ln>
        </p:spPr>
        <p:txBody>
          <a:bodyPr>
            <a:spAutoFit/>
          </a:bodyPr>
          <a:lstStyle/>
          <a:p>
            <a:pPr algn="ctr">
              <a:spcBef>
                <a:spcPct val="50000"/>
              </a:spcBef>
            </a:pPr>
            <a:r>
              <a:rPr lang="zh-TW" altLang="en-US" sz="4800" b="1">
                <a:solidFill>
                  <a:srgbClr val="000099"/>
                </a:solidFill>
                <a:ea typeface="標楷體" pitchFamily="65" charset="-120"/>
              </a:rPr>
              <a:t>壹、債券之介紹</a:t>
            </a:r>
          </a:p>
        </p:txBody>
      </p:sp>
      <p:sp>
        <p:nvSpPr>
          <p:cNvPr id="5126"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5127" name="投影片編號版面配置區 6"/>
          <p:cNvSpPr>
            <a:spLocks noGrp="1"/>
          </p:cNvSpPr>
          <p:nvPr>
            <p:ph type="sldNum" sz="quarter" idx="12"/>
          </p:nvPr>
        </p:nvSpPr>
        <p:spPr>
          <a:noFill/>
        </p:spPr>
        <p:txBody>
          <a:bodyPr/>
          <a:lstStyle/>
          <a:p>
            <a:fld id="{770B41A7-9C3E-40E5-BB47-157D0BDCB7CC}" type="slidenum">
              <a:rPr lang="en-US" altLang="zh-TW" smtClean="0"/>
              <a:pPr/>
              <a:t>2</a:t>
            </a:fld>
            <a:endParaRPr lang="en-US" altLang="zh-TW"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49288" y="427038"/>
            <a:ext cx="7826375" cy="720725"/>
          </a:xfrm>
        </p:spPr>
        <p:txBody>
          <a:bodyPr/>
          <a:lstStyle/>
          <a:p>
            <a:r>
              <a:rPr lang="zh-TW" altLang="en-US" sz="3600" smtClean="0">
                <a:solidFill>
                  <a:srgbClr val="000099"/>
                </a:solidFill>
                <a:latin typeface="標楷體" pitchFamily="65" charset="-120"/>
              </a:rPr>
              <a:t>債券次級市場日平均成交量</a:t>
            </a:r>
            <a:br>
              <a:rPr lang="zh-TW" altLang="en-US" sz="3600" smtClean="0">
                <a:solidFill>
                  <a:srgbClr val="000099"/>
                </a:solidFill>
                <a:latin typeface="標楷體" pitchFamily="65" charset="-120"/>
              </a:rPr>
            </a:br>
            <a:endParaRPr lang="zh-TW" altLang="en-US" sz="3600" smtClean="0">
              <a:solidFill>
                <a:srgbClr val="000099"/>
              </a:solidFill>
              <a:latin typeface="標楷體" pitchFamily="65" charset="-120"/>
            </a:endParaRPr>
          </a:p>
        </p:txBody>
      </p:sp>
      <p:grpSp>
        <p:nvGrpSpPr>
          <p:cNvPr id="32771" name="群組 6"/>
          <p:cNvGrpSpPr>
            <a:grpSpLocks/>
          </p:cNvGrpSpPr>
          <p:nvPr/>
        </p:nvGrpSpPr>
        <p:grpSpPr bwMode="auto">
          <a:xfrm>
            <a:off x="542925" y="1052513"/>
            <a:ext cx="8135938" cy="4773612"/>
            <a:chOff x="539750" y="1556792"/>
            <a:chExt cx="8135938" cy="4774158"/>
          </a:xfrm>
        </p:grpSpPr>
        <p:graphicFrame>
          <p:nvGraphicFramePr>
            <p:cNvPr id="32774" name="Object 4"/>
            <p:cNvGraphicFramePr>
              <a:graphicFrameLocks noChangeAspect="1"/>
            </p:cNvGraphicFramePr>
            <p:nvPr/>
          </p:nvGraphicFramePr>
          <p:xfrm>
            <a:off x="539750" y="1557338"/>
            <a:ext cx="8135938" cy="4773612"/>
          </p:xfrm>
          <a:graphic>
            <a:graphicData uri="http://schemas.openxmlformats.org/presentationml/2006/ole">
              <p:oleObj spid="_x0000_s32774" name="Worksheet" r:id="rId3" imgW="6153302" imgH="2724302" progId="Excel.Sheet.8">
                <p:embed/>
              </p:oleObj>
            </a:graphicData>
          </a:graphic>
        </p:graphicFrame>
        <p:sp>
          <p:nvSpPr>
            <p:cNvPr id="32775" name="Rectangle 6"/>
            <p:cNvSpPr>
              <a:spLocks noChangeArrowheads="1"/>
            </p:cNvSpPr>
            <p:nvPr/>
          </p:nvSpPr>
          <p:spPr bwMode="auto">
            <a:xfrm>
              <a:off x="7308304" y="1556792"/>
              <a:ext cx="1296144" cy="369887"/>
            </a:xfrm>
            <a:prstGeom prst="rect">
              <a:avLst/>
            </a:prstGeom>
            <a:noFill/>
            <a:ln w="9525">
              <a:noFill/>
              <a:miter lim="800000"/>
              <a:headEnd/>
              <a:tailEnd/>
            </a:ln>
          </p:spPr>
          <p:txBody>
            <a:bodyPr>
              <a:spAutoFit/>
            </a:bodyPr>
            <a:lstStyle/>
            <a:p>
              <a:r>
                <a:rPr lang="zh-TW" altLang="en-US">
                  <a:latin typeface="標楷體" pitchFamily="65" charset="-120"/>
                  <a:ea typeface="標楷體" pitchFamily="65" charset="-120"/>
                </a:rPr>
                <a:t>單位</a:t>
              </a:r>
              <a:r>
                <a:rPr lang="en-US" altLang="zh-TW">
                  <a:latin typeface="標楷體" pitchFamily="65" charset="-120"/>
                  <a:ea typeface="標楷體" pitchFamily="65" charset="-120"/>
                </a:rPr>
                <a:t>:</a:t>
              </a:r>
              <a:r>
                <a:rPr lang="zh-TW" altLang="en-US">
                  <a:latin typeface="標楷體" pitchFamily="65" charset="-120"/>
                  <a:ea typeface="標楷體" pitchFamily="65" charset="-120"/>
                </a:rPr>
                <a:t>億元</a:t>
              </a:r>
            </a:p>
          </p:txBody>
        </p:sp>
      </p:grpSp>
      <p:sp>
        <p:nvSpPr>
          <p:cNvPr id="3077" name="Text Box 5"/>
          <p:cNvSpPr txBox="1">
            <a:spLocks noChangeArrowheads="1"/>
          </p:cNvSpPr>
          <p:nvPr/>
        </p:nvSpPr>
        <p:spPr bwMode="auto">
          <a:xfrm>
            <a:off x="582613" y="5075238"/>
            <a:ext cx="8043862" cy="1200150"/>
          </a:xfrm>
          <a:prstGeom prst="rect">
            <a:avLst/>
          </a:prstGeom>
          <a:noFill/>
          <a:ln w="9525">
            <a:noFill/>
            <a:miter lim="800000"/>
            <a:headEnd/>
            <a:tailEnd/>
          </a:ln>
        </p:spPr>
        <p:txBody>
          <a:bodyPr>
            <a:spAutoFit/>
          </a:bodyPr>
          <a:lstStyle/>
          <a:p>
            <a:pPr marL="285750" indent="-285750">
              <a:buFont typeface="Wingdings" pitchFamily="2" charset="2"/>
              <a:buChar char="p"/>
              <a:defRPr/>
            </a:pPr>
            <a:r>
              <a:rPr lang="zh-TW" altLang="zh-TW" dirty="0">
                <a:latin typeface="+mj-ea"/>
                <a:ea typeface="+mj-ea"/>
              </a:rPr>
              <a:t>過剩資金去化無處，為了維持報酬率而追逐有限籌碼</a:t>
            </a:r>
            <a:r>
              <a:rPr lang="zh-TW" altLang="en-US" dirty="0">
                <a:latin typeface="+mj-ea"/>
                <a:ea typeface="+mj-ea"/>
              </a:rPr>
              <a:t>：</a:t>
            </a:r>
            <a:endParaRPr lang="zh-TW" altLang="zh-TW" dirty="0">
              <a:latin typeface="+mj-ea"/>
              <a:ea typeface="+mj-ea"/>
            </a:endParaRPr>
          </a:p>
          <a:p>
            <a:pPr>
              <a:defRPr/>
            </a:pPr>
            <a:r>
              <a:rPr lang="zh-TW" altLang="zh-TW" dirty="0">
                <a:latin typeface="+mj-ea"/>
                <a:ea typeface="+mj-ea"/>
              </a:rPr>
              <a:t>→對投資標的之超額需求，成為殖利率處於歷史低檔的原因之一</a:t>
            </a:r>
            <a:r>
              <a:rPr lang="zh-TW" altLang="en-US" dirty="0">
                <a:latin typeface="+mj-ea"/>
                <a:ea typeface="+mj-ea"/>
              </a:rPr>
              <a:t>。</a:t>
            </a:r>
            <a:endParaRPr lang="en-US" altLang="zh-TW" dirty="0">
              <a:latin typeface="+mj-ea"/>
              <a:ea typeface="+mj-ea"/>
            </a:endParaRPr>
          </a:p>
          <a:p>
            <a:pPr marL="285750" indent="-285750">
              <a:buFont typeface="Wingdings" pitchFamily="2" charset="2"/>
              <a:buChar char="p"/>
              <a:defRPr/>
            </a:pPr>
            <a:r>
              <a:rPr lang="zh-TW" altLang="zh-TW" dirty="0">
                <a:latin typeface="+mj-ea"/>
                <a:ea typeface="+mj-ea"/>
              </a:rPr>
              <a:t>而有限的籌碼流入買方手中後，買方也無後續賣出意願</a:t>
            </a:r>
            <a:r>
              <a:rPr lang="zh-TW" altLang="en-US" dirty="0">
                <a:latin typeface="+mj-ea"/>
                <a:ea typeface="+mj-ea"/>
              </a:rPr>
              <a:t>：</a:t>
            </a:r>
            <a:endParaRPr lang="zh-TW" altLang="zh-TW" dirty="0">
              <a:latin typeface="+mj-ea"/>
              <a:ea typeface="+mj-ea"/>
            </a:endParaRPr>
          </a:p>
          <a:p>
            <a:pPr>
              <a:defRPr/>
            </a:pPr>
            <a:r>
              <a:rPr lang="zh-TW" altLang="zh-TW" dirty="0">
                <a:latin typeface="+mj-ea"/>
                <a:ea typeface="+mj-ea"/>
              </a:rPr>
              <a:t>→造成近年來債券</a:t>
            </a:r>
            <a:r>
              <a:rPr lang="zh-TW" altLang="zh-TW" b="1" dirty="0">
                <a:latin typeface="+mj-ea"/>
                <a:ea typeface="+mj-ea"/>
              </a:rPr>
              <a:t>買賣斷的成交量</a:t>
            </a:r>
            <a:r>
              <a:rPr lang="en-US" altLang="zh-TW" b="1" dirty="0">
                <a:latin typeface="+mj-ea"/>
                <a:ea typeface="+mj-ea"/>
              </a:rPr>
              <a:t>(</a:t>
            </a:r>
            <a:r>
              <a:rPr lang="zh-TW" altLang="zh-TW" b="1" dirty="0">
                <a:latin typeface="+mj-ea"/>
                <a:ea typeface="+mj-ea"/>
              </a:rPr>
              <a:t>流動性</a:t>
            </a:r>
            <a:r>
              <a:rPr lang="en-US" altLang="zh-TW" b="1" dirty="0">
                <a:latin typeface="+mj-ea"/>
                <a:ea typeface="+mj-ea"/>
              </a:rPr>
              <a:t>)</a:t>
            </a:r>
            <a:r>
              <a:rPr lang="zh-TW" altLang="zh-TW" b="1" dirty="0">
                <a:latin typeface="+mj-ea"/>
                <a:ea typeface="+mj-ea"/>
              </a:rPr>
              <a:t>和所占比重日趨下滑</a:t>
            </a:r>
            <a:r>
              <a:rPr lang="zh-TW" altLang="en-US" b="1" dirty="0">
                <a:latin typeface="+mj-ea"/>
                <a:ea typeface="+mj-ea"/>
              </a:rPr>
              <a:t>。</a:t>
            </a:r>
            <a:endParaRPr lang="zh-TW" altLang="en-US" b="1" dirty="0">
              <a:solidFill>
                <a:srgbClr val="000099"/>
              </a:solidFill>
              <a:latin typeface="+mj-ea"/>
              <a:ea typeface="+mj-ea"/>
            </a:endParaRPr>
          </a:p>
        </p:txBody>
      </p:sp>
      <p:sp>
        <p:nvSpPr>
          <p:cNvPr id="32773" name="投影片編號版面配置區 6"/>
          <p:cNvSpPr>
            <a:spLocks noGrp="1"/>
          </p:cNvSpPr>
          <p:nvPr>
            <p:ph type="sldNum" sz="quarter" idx="12"/>
          </p:nvPr>
        </p:nvSpPr>
        <p:spPr>
          <a:noFill/>
        </p:spPr>
        <p:txBody>
          <a:bodyPr/>
          <a:lstStyle/>
          <a:p>
            <a:fld id="{5F1F3691-C399-4430-A3E3-5C104262F6DF}" type="slidenum">
              <a:rPr lang="en-US" altLang="zh-TW" smtClean="0"/>
              <a:pPr/>
              <a:t>29</a:t>
            </a:fld>
            <a:endParaRPr lang="en-US" altLang="zh-TW"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33795"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395288" y="1844675"/>
            <a:ext cx="8424862" cy="3455988"/>
          </a:xfrm>
          <a:prstGeom prst="rect">
            <a:avLst/>
          </a:prstGeom>
          <a:noFill/>
          <a:ln w="9525">
            <a:noFill/>
            <a:miter lim="800000"/>
            <a:headEnd/>
            <a:tailEnd/>
          </a:ln>
        </p:spPr>
        <p:txBody>
          <a:bodyPr wrap="none" anchor="ctr"/>
          <a:lstStyle/>
          <a:p>
            <a:pPr indent="-417600">
              <a:spcBef>
                <a:spcPts val="24"/>
              </a:spcBef>
              <a:buClr>
                <a:schemeClr val="accent5">
                  <a:lumMod val="75000"/>
                </a:schemeClr>
              </a:buClr>
              <a:buSzPct val="50000"/>
              <a:buFont typeface="Wingdings" pitchFamily="2" charset="2"/>
              <a:buChar char="p"/>
              <a:defRPr/>
            </a:pPr>
            <a:r>
              <a:rPr lang="zh-TW" altLang="en-US" sz="3600" b="1" dirty="0">
                <a:latin typeface="標楷體" pitchFamily="65" charset="-120"/>
                <a:ea typeface="標楷體" pitchFamily="65" charset="-120"/>
              </a:rPr>
              <a:t>中央登錄公債</a:t>
            </a:r>
            <a:endParaRPr lang="en-US" altLang="zh-TW" sz="3600" b="1" dirty="0">
              <a:latin typeface="標楷體" pitchFamily="65" charset="-120"/>
              <a:ea typeface="標楷體" pitchFamily="65" charset="-120"/>
            </a:endParaRPr>
          </a:p>
          <a:p>
            <a:pPr indent="-417600">
              <a:spcBef>
                <a:spcPts val="24"/>
              </a:spcBef>
              <a:buClr>
                <a:schemeClr val="accent5">
                  <a:lumMod val="75000"/>
                </a:schemeClr>
              </a:buClr>
              <a:buSzPct val="50000"/>
              <a:buFont typeface="Wingdings" pitchFamily="2" charset="2"/>
              <a:buChar char="p"/>
              <a:defRPr/>
            </a:pPr>
            <a:r>
              <a:rPr lang="zh-TW" altLang="en-US" sz="3600" b="1" dirty="0">
                <a:latin typeface="標楷體" pitchFamily="65" charset="-120"/>
                <a:ea typeface="標楷體" pitchFamily="65" charset="-120"/>
              </a:rPr>
              <a:t>公司債</a:t>
            </a:r>
          </a:p>
          <a:p>
            <a:pPr marL="720000" indent="-417600">
              <a:spcBef>
                <a:spcPts val="24"/>
              </a:spcBef>
              <a:buClr>
                <a:schemeClr val="accent5">
                  <a:lumMod val="75000"/>
                </a:schemeClr>
              </a:buClr>
              <a:buSzPct val="50000"/>
              <a:buFont typeface="Wingdings" pitchFamily="2" charset="2"/>
              <a:buChar char="p"/>
              <a:defRPr/>
            </a:pPr>
            <a:r>
              <a:rPr lang="zh-TW" altLang="en-US" sz="3600" b="1" dirty="0">
                <a:latin typeface="標楷體" pitchFamily="65" charset="-120"/>
                <a:ea typeface="標楷體" pitchFamily="65" charset="-120"/>
              </a:rPr>
              <a:t>普通公司債</a:t>
            </a:r>
          </a:p>
          <a:p>
            <a:pPr marL="720000" indent="-417600">
              <a:spcBef>
                <a:spcPts val="24"/>
              </a:spcBef>
              <a:buClr>
                <a:schemeClr val="accent5">
                  <a:lumMod val="75000"/>
                </a:schemeClr>
              </a:buClr>
              <a:buSzPct val="50000"/>
              <a:buFont typeface="Wingdings" pitchFamily="2" charset="2"/>
              <a:buChar char="p"/>
              <a:defRPr/>
            </a:pPr>
            <a:r>
              <a:rPr lang="zh-TW" altLang="en-US" sz="3600" b="1" dirty="0">
                <a:latin typeface="標楷體" pitchFamily="65" charset="-120"/>
                <a:ea typeface="標楷體" pitchFamily="65" charset="-120"/>
              </a:rPr>
              <a:t>轉換公司債</a:t>
            </a:r>
          </a:p>
          <a:p>
            <a:pPr indent="-417600">
              <a:lnSpc>
                <a:spcPct val="120000"/>
              </a:lnSpc>
              <a:spcBef>
                <a:spcPts val="24"/>
              </a:spcBef>
              <a:buClr>
                <a:schemeClr val="accent5">
                  <a:lumMod val="75000"/>
                </a:schemeClr>
              </a:buClr>
              <a:buSzPct val="50000"/>
              <a:buFont typeface="Wingdings" pitchFamily="2" charset="2"/>
              <a:buChar char="p"/>
              <a:defRPr/>
            </a:pPr>
            <a:r>
              <a:rPr lang="zh-TW" altLang="en-US" sz="3600" b="1" dirty="0">
                <a:latin typeface="標楷體" pitchFamily="65" charset="-120"/>
                <a:ea typeface="標楷體" pitchFamily="65" charset="-120"/>
              </a:rPr>
              <a:t>金融債券</a:t>
            </a:r>
            <a:endParaRPr lang="en-US" altLang="zh-TW" sz="3600" b="1" dirty="0">
              <a:latin typeface="標楷體" pitchFamily="65" charset="-120"/>
              <a:ea typeface="標楷體" pitchFamily="65" charset="-120"/>
            </a:endParaRPr>
          </a:p>
          <a:p>
            <a:pPr indent="-417600">
              <a:lnSpc>
                <a:spcPct val="120000"/>
              </a:lnSpc>
              <a:spcBef>
                <a:spcPts val="24"/>
              </a:spcBef>
              <a:buClr>
                <a:schemeClr val="accent5">
                  <a:lumMod val="75000"/>
                </a:schemeClr>
              </a:buClr>
              <a:buSzPct val="50000"/>
              <a:buFont typeface="Wingdings" pitchFamily="2" charset="2"/>
              <a:buChar char="p"/>
              <a:defRPr/>
            </a:pPr>
            <a:r>
              <a:rPr lang="zh-TW" altLang="en-US" sz="3600" b="1" dirty="0">
                <a:latin typeface="標楷體" pitchFamily="65" charset="-120"/>
                <a:ea typeface="標楷體" pitchFamily="65" charset="-120"/>
              </a:rPr>
              <a:t>國際債券</a:t>
            </a:r>
            <a:endParaRPr lang="en-US" altLang="zh-TW" sz="3600" b="1" dirty="0">
              <a:latin typeface="標楷體" pitchFamily="65" charset="-120"/>
              <a:ea typeface="標楷體" pitchFamily="65" charset="-120"/>
            </a:endParaRPr>
          </a:p>
        </p:txBody>
      </p:sp>
      <p:sp>
        <p:nvSpPr>
          <p:cNvPr id="33797"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33798" name="Rectangle 2"/>
          <p:cNvSpPr>
            <a:spLocks noGrp="1" noChangeArrowheads="1"/>
          </p:cNvSpPr>
          <p:nvPr>
            <p:ph type="title"/>
          </p:nvPr>
        </p:nvSpPr>
        <p:spPr>
          <a:xfrm>
            <a:off x="395288" y="519113"/>
            <a:ext cx="8569325" cy="708025"/>
          </a:xfrm>
        </p:spPr>
        <p:txBody>
          <a:bodyPr/>
          <a:lstStyle/>
          <a:p>
            <a:pPr marL="365125" indent="-255588" algn="l">
              <a:lnSpc>
                <a:spcPts val="4500"/>
              </a:lnSpc>
            </a:pPr>
            <a:r>
              <a:rPr lang="zh-TW" altLang="en-US" sz="3600" smtClean="0">
                <a:solidFill>
                  <a:srgbClr val="000099"/>
                </a:solidFill>
                <a:latin typeface="微軟正黑體" pitchFamily="34" charset="-120"/>
              </a:rPr>
              <a:t>叁、債券發行人之資格、發債方式及條件</a:t>
            </a:r>
            <a:r>
              <a:rPr lang="en-US" altLang="zh-TW" sz="3600" smtClean="0">
                <a:solidFill>
                  <a:srgbClr val="000099"/>
                </a:solidFill>
                <a:latin typeface="微軟正黑體" pitchFamily="34" charset="-120"/>
              </a:rPr>
              <a:t/>
            </a:r>
            <a:br>
              <a:rPr lang="en-US" altLang="zh-TW" sz="3600" smtClean="0">
                <a:solidFill>
                  <a:srgbClr val="000099"/>
                </a:solidFill>
                <a:latin typeface="微軟正黑體" pitchFamily="34" charset="-120"/>
              </a:rPr>
            </a:br>
            <a:endParaRPr lang="en-US" altLang="zh-TW" sz="3600" smtClean="0">
              <a:solidFill>
                <a:srgbClr val="000099"/>
              </a:solidFill>
              <a:latin typeface="微軟正黑體" pitchFamily="34" charset="-120"/>
            </a:endParaRPr>
          </a:p>
        </p:txBody>
      </p:sp>
      <p:sp>
        <p:nvSpPr>
          <p:cNvPr id="33799" name="投影片編號版面配置區 7"/>
          <p:cNvSpPr>
            <a:spLocks noGrp="1"/>
          </p:cNvSpPr>
          <p:nvPr>
            <p:ph type="sldNum" sz="quarter" idx="12"/>
          </p:nvPr>
        </p:nvSpPr>
        <p:spPr>
          <a:noFill/>
        </p:spPr>
        <p:txBody>
          <a:bodyPr/>
          <a:lstStyle/>
          <a:p>
            <a:fld id="{EF29ED94-5027-4509-B300-F1762E0564CB}" type="slidenum">
              <a:rPr lang="en-US" altLang="zh-TW" smtClean="0"/>
              <a:pPr/>
              <a:t>30</a:t>
            </a:fld>
            <a:endParaRPr lang="en-US" altLang="zh-TW"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8424863" y="6467475"/>
            <a:ext cx="177800" cy="365125"/>
          </a:xfrm>
          <a:prstGeom prst="rect">
            <a:avLst/>
          </a:prstGeom>
          <a:noFill/>
          <a:ln w="9525">
            <a:noFill/>
            <a:miter lim="800000"/>
            <a:headEnd/>
            <a:tailEnd/>
          </a:ln>
        </p:spPr>
        <p:txBody>
          <a:bodyPr wrap="none" lIns="87889" tIns="43945" rIns="87889" bIns="43945">
            <a:spAutoFit/>
          </a:bodyPr>
          <a:lstStyle/>
          <a:p>
            <a:pPr defTabSz="728663"/>
            <a:endParaRPr lang="zh-TW" altLang="zh-TW">
              <a:ea typeface="華康楷書體W5" pitchFamily="49" charset="-120"/>
            </a:endParaRPr>
          </a:p>
        </p:txBody>
      </p:sp>
      <p:sp>
        <p:nvSpPr>
          <p:cNvPr id="34819"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 name="Rectangle 2"/>
          <p:cNvSpPr txBox="1">
            <a:spLocks noChangeArrowheads="1"/>
          </p:cNvSpPr>
          <p:nvPr/>
        </p:nvSpPr>
        <p:spPr>
          <a:xfrm>
            <a:off x="539750" y="563563"/>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中央登錄公債發行制度</a:t>
            </a:r>
            <a:endParaRPr lang="en-US" altLang="zh-TW" sz="3600" b="1" kern="0" dirty="0">
              <a:solidFill>
                <a:srgbClr val="000099"/>
              </a:solidFill>
              <a:latin typeface="+mj-ea"/>
              <a:ea typeface="+mj-ea"/>
              <a:cs typeface="+mj-cs"/>
            </a:endParaRPr>
          </a:p>
        </p:txBody>
      </p:sp>
      <p:sp>
        <p:nvSpPr>
          <p:cNvPr id="34821"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AA3F7384-D96D-41E8-968B-021BD70B6805}" type="slidenum">
              <a:rPr kumimoji="0" lang="en-US" altLang="zh-TW" sz="1400">
                <a:solidFill>
                  <a:srgbClr val="996633"/>
                </a:solidFill>
              </a:rPr>
              <a:pPr algn="r"/>
              <a:t>31</a:t>
            </a:fld>
            <a:endParaRPr kumimoji="0" lang="en-US" altLang="zh-TW" sz="1400">
              <a:solidFill>
                <a:srgbClr val="996633"/>
              </a:solidFill>
            </a:endParaRPr>
          </a:p>
        </p:txBody>
      </p:sp>
      <p:sp>
        <p:nvSpPr>
          <p:cNvPr id="2" name="矩形 1"/>
          <p:cNvSpPr/>
          <p:nvPr/>
        </p:nvSpPr>
        <p:spPr>
          <a:xfrm>
            <a:off x="471488" y="4751388"/>
            <a:ext cx="8339137" cy="1570037"/>
          </a:xfrm>
          <a:prstGeom prst="rect">
            <a:avLst/>
          </a:prstGeom>
        </p:spPr>
        <p:txBody>
          <a:bodyPr>
            <a:spAutoFit/>
          </a:bodyPr>
          <a:lstStyle/>
          <a:p>
            <a:pPr>
              <a:defRPr/>
            </a:pPr>
            <a:r>
              <a:rPr lang="en-US" altLang="zh-TW" sz="2400" dirty="0">
                <a:latin typeface="+mn-ea"/>
                <a:ea typeface="+mn-ea"/>
              </a:rPr>
              <a:t>3.</a:t>
            </a:r>
            <a:r>
              <a:rPr lang="zh-TW" altLang="en-US" sz="2400" dirty="0">
                <a:latin typeface="+mn-ea"/>
                <a:ea typeface="+mn-ea"/>
              </a:rPr>
              <a:t>中央公債交易商資格：</a:t>
            </a:r>
          </a:p>
          <a:p>
            <a:pPr marL="363538" indent="-363538">
              <a:defRPr/>
            </a:pPr>
            <a:r>
              <a:rPr lang="en-US" altLang="zh-TW" sz="2400" dirty="0">
                <a:latin typeface="+mn-ea"/>
                <a:ea typeface="+mn-ea"/>
              </a:rPr>
              <a:t>	(1)</a:t>
            </a:r>
            <a:r>
              <a:rPr lang="zh-TW" altLang="en-US" sz="2400" dirty="0">
                <a:latin typeface="+mn-ea"/>
                <a:ea typeface="+mn-ea"/>
              </a:rPr>
              <a:t>經證券主管機關核准</a:t>
            </a:r>
          </a:p>
          <a:p>
            <a:pPr indent="363538">
              <a:defRPr/>
            </a:pPr>
            <a:r>
              <a:rPr lang="en-US" altLang="zh-TW" sz="2400" dirty="0">
                <a:latin typeface="+mn-ea"/>
                <a:ea typeface="+mn-ea"/>
              </a:rPr>
              <a:t>(2)</a:t>
            </a:r>
            <a:r>
              <a:rPr lang="zh-TW" altLang="en-US" sz="2400" dirty="0">
                <a:latin typeface="+mn-ea"/>
                <a:ea typeface="+mn-ea"/>
              </a:rPr>
              <a:t>最近一年決算有稅後純益</a:t>
            </a:r>
          </a:p>
          <a:p>
            <a:pPr marL="900113" indent="-536575" algn="just">
              <a:defRPr/>
            </a:pPr>
            <a:r>
              <a:rPr lang="en-US" altLang="zh-TW" sz="2400" dirty="0">
                <a:latin typeface="+mn-ea"/>
                <a:ea typeface="+mn-ea"/>
              </a:rPr>
              <a:t>(3)</a:t>
            </a:r>
            <a:r>
              <a:rPr lang="zh-TW" altLang="en-US" sz="2400" dirty="0">
                <a:latin typeface="+mn-ea"/>
                <a:ea typeface="+mn-ea"/>
              </a:rPr>
              <a:t>實收資本額在新台幣十億以上且每股淨值高於票面金額</a:t>
            </a:r>
          </a:p>
        </p:txBody>
      </p:sp>
      <p:sp>
        <p:nvSpPr>
          <p:cNvPr id="3" name="矩形 2"/>
          <p:cNvSpPr/>
          <p:nvPr/>
        </p:nvSpPr>
        <p:spPr>
          <a:xfrm>
            <a:off x="471488" y="2133600"/>
            <a:ext cx="8164512" cy="2676525"/>
          </a:xfrm>
          <a:prstGeom prst="rect">
            <a:avLst/>
          </a:prstGeom>
        </p:spPr>
        <p:txBody>
          <a:bodyPr>
            <a:spAutoFit/>
          </a:bodyPr>
          <a:lstStyle/>
          <a:p>
            <a:pPr marL="363538" indent="-363538">
              <a:defRPr/>
            </a:pPr>
            <a:r>
              <a:rPr lang="en-US" altLang="zh-TW" sz="2400" dirty="0">
                <a:latin typeface="+mn-ea"/>
                <a:ea typeface="+mn-ea"/>
              </a:rPr>
              <a:t>2.</a:t>
            </a:r>
            <a:r>
              <a:rPr lang="zh-TW" altLang="en-US" sz="2400" dirty="0">
                <a:latin typeface="+mn-ea"/>
                <a:ea typeface="+mn-ea"/>
              </a:rPr>
              <a:t>公債發行之法源</a:t>
            </a:r>
            <a:r>
              <a:rPr lang="en-US" altLang="zh-TW" sz="2400" dirty="0">
                <a:latin typeface="+mn-ea"/>
                <a:ea typeface="+mn-ea"/>
              </a:rPr>
              <a:t>-</a:t>
            </a:r>
            <a:r>
              <a:rPr lang="zh-TW" altLang="en-US" sz="2400" dirty="0">
                <a:solidFill>
                  <a:srgbClr val="FF0000"/>
                </a:solidFill>
                <a:latin typeface="+mn-ea"/>
                <a:ea typeface="+mn-ea"/>
              </a:rPr>
              <a:t>「公共債務法」</a:t>
            </a:r>
            <a:r>
              <a:rPr lang="zh-TW" altLang="en-US" sz="2400" dirty="0">
                <a:latin typeface="+mn-ea"/>
                <a:ea typeface="+mn-ea"/>
              </a:rPr>
              <a:t>主要規範發行債券額度上限；</a:t>
            </a:r>
            <a:r>
              <a:rPr lang="zh-TW" altLang="en-US" sz="2400" dirty="0">
                <a:solidFill>
                  <a:srgbClr val="FF0000"/>
                </a:solidFill>
                <a:latin typeface="+mn-ea"/>
                <a:ea typeface="+mn-ea"/>
              </a:rPr>
              <a:t>「中央政府建設公債及借款條例」</a:t>
            </a:r>
            <a:r>
              <a:rPr lang="zh-TW" altLang="en-US" sz="2400" dirty="0">
                <a:latin typeface="+mn-ea"/>
                <a:ea typeface="+mn-ea"/>
              </a:rPr>
              <a:t>主要規範發行種類及發行方式等。</a:t>
            </a:r>
          </a:p>
          <a:p>
            <a:pPr marL="820738" indent="-457200" algn="just">
              <a:buFont typeface="Wingdings" pitchFamily="2" charset="2"/>
              <a:buChar char="Ø"/>
              <a:defRPr/>
            </a:pPr>
            <a:r>
              <a:rPr lang="zh-TW" altLang="en-US" sz="2400" dirty="0">
                <a:latin typeface="+mn-ea"/>
                <a:ea typeface="+mn-ea"/>
              </a:rPr>
              <a:t>甲類公債及借款指支應非自償之建設資金，還本付息財源由財政部編列預算支應；</a:t>
            </a:r>
            <a:endParaRPr lang="en-US" altLang="zh-TW" sz="2400" dirty="0">
              <a:latin typeface="+mn-ea"/>
              <a:ea typeface="+mn-ea"/>
            </a:endParaRPr>
          </a:p>
          <a:p>
            <a:pPr marL="820738" indent="-457200" algn="just">
              <a:buFont typeface="Wingdings" pitchFamily="2" charset="2"/>
              <a:buChar char="Ø"/>
              <a:defRPr/>
            </a:pPr>
            <a:r>
              <a:rPr lang="zh-TW" altLang="en-US" sz="2400" dirty="0">
                <a:latin typeface="+mn-ea"/>
                <a:ea typeface="+mn-ea"/>
              </a:rPr>
              <a:t>乙類公債及借款指支應自償之建設資金，由各建設主管機關成立之附屬單位預算特種基金編列償付。</a:t>
            </a:r>
            <a:endParaRPr lang="en-US" altLang="zh-TW" sz="2400" dirty="0">
              <a:latin typeface="+mn-ea"/>
              <a:ea typeface="+mn-ea"/>
            </a:endParaRPr>
          </a:p>
        </p:txBody>
      </p:sp>
      <p:sp>
        <p:nvSpPr>
          <p:cNvPr id="8" name="矩形 7"/>
          <p:cNvSpPr/>
          <p:nvPr/>
        </p:nvSpPr>
        <p:spPr>
          <a:xfrm>
            <a:off x="533400" y="1428750"/>
            <a:ext cx="8164513" cy="830263"/>
          </a:xfrm>
          <a:prstGeom prst="rect">
            <a:avLst/>
          </a:prstGeom>
        </p:spPr>
        <p:txBody>
          <a:bodyPr>
            <a:spAutoFit/>
          </a:bodyPr>
          <a:lstStyle/>
          <a:p>
            <a:pPr marL="261938" indent="-261938">
              <a:defRPr/>
            </a:pPr>
            <a:r>
              <a:rPr lang="en-US" altLang="zh-TW" sz="2400" dirty="0">
                <a:latin typeface="+mn-ea"/>
                <a:ea typeface="+mn-ea"/>
              </a:rPr>
              <a:t>1</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政府為解決</a:t>
            </a:r>
            <a:r>
              <a:rPr lang="zh-TW" altLang="en-US" sz="2400" u="sng" dirty="0">
                <a:latin typeface="標楷體" pitchFamily="65" charset="-120"/>
                <a:ea typeface="標楷體" pitchFamily="65" charset="-120"/>
              </a:rPr>
              <a:t>財務收支問題</a:t>
            </a:r>
            <a:r>
              <a:rPr lang="zh-TW" altLang="en-US" sz="2400" dirty="0">
                <a:latin typeface="標楷體" pitchFamily="65" charset="-120"/>
                <a:ea typeface="標楷體" pitchFamily="65" charset="-120"/>
              </a:rPr>
              <a:t>或為</a:t>
            </a:r>
            <a:r>
              <a:rPr lang="zh-TW" altLang="en-US" sz="2400" u="sng" dirty="0">
                <a:latin typeface="標楷體" pitchFamily="65" charset="-120"/>
                <a:ea typeface="標楷體" pitchFamily="65" charset="-120"/>
              </a:rPr>
              <a:t>募集資金</a:t>
            </a:r>
            <a:r>
              <a:rPr lang="zh-TW" altLang="en-US" sz="2400" dirty="0">
                <a:latin typeface="標楷體" pitchFamily="65" charset="-120"/>
                <a:ea typeface="標楷體" pitchFamily="65" charset="-120"/>
              </a:rPr>
              <a:t>而發行的</a:t>
            </a:r>
            <a:r>
              <a:rPr lang="en-US" altLang="zh-TW" sz="2400" dirty="0">
                <a:latin typeface="標楷體" pitchFamily="65" charset="-120"/>
                <a:ea typeface="標楷體" pitchFamily="65" charset="-120"/>
              </a:rPr>
              <a:t>1</a:t>
            </a:r>
            <a:r>
              <a:rPr lang="zh-TW" altLang="en-US" sz="2400" dirty="0">
                <a:latin typeface="標楷體" pitchFamily="65" charset="-120"/>
                <a:ea typeface="標楷體" pitchFamily="65" charset="-120"/>
              </a:rPr>
              <a:t>年期以上可轉讓的債務憑證。</a:t>
            </a:r>
            <a:endParaRPr lang="en-US" altLang="zh-TW" sz="2400" dirty="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9750" y="2025650"/>
            <a:ext cx="8229600" cy="4498975"/>
          </a:xfrm>
        </p:spPr>
        <p:txBody>
          <a:bodyPr/>
          <a:lstStyle/>
          <a:p>
            <a:pPr marL="374650" lvl="2" indent="-374650" eaLnBrk="1" hangingPunct="1">
              <a:spcBef>
                <a:spcPct val="0"/>
              </a:spcBef>
              <a:spcAft>
                <a:spcPct val="50000"/>
              </a:spcAft>
              <a:buClrTx/>
              <a:buFont typeface="Wingdings" pitchFamily="2" charset="2"/>
              <a:buChar char="Ø"/>
              <a:defRPr/>
            </a:pPr>
            <a:r>
              <a:rPr lang="zh-TW" altLang="en-US" sz="2800" dirty="0" smtClean="0">
                <a:cs typeface="Times New Roman" pitchFamily="18" charset="0"/>
              </a:rPr>
              <a:t>採用「定期、適量」的發行原則，</a:t>
            </a:r>
            <a:r>
              <a:rPr lang="zh-TW" altLang="en-US" sz="2800" dirty="0" smtClean="0">
                <a:latin typeface="標楷體" pitchFamily="65" charset="-120"/>
              </a:rPr>
              <a:t>各期發債額度為</a:t>
            </a:r>
            <a:r>
              <a:rPr lang="en-US" altLang="zh-TW" sz="2800" b="1" dirty="0" smtClean="0">
                <a:solidFill>
                  <a:srgbClr val="FF3300"/>
                </a:solidFill>
                <a:latin typeface="標楷體" pitchFamily="65" charset="-120"/>
              </a:rPr>
              <a:t>300</a:t>
            </a:r>
            <a:r>
              <a:rPr lang="zh-TW" altLang="en-US" sz="2800" b="1" dirty="0" smtClean="0">
                <a:solidFill>
                  <a:srgbClr val="FF3300"/>
                </a:solidFill>
                <a:latin typeface="標楷體" pitchFamily="65" charset="-120"/>
              </a:rPr>
              <a:t>～</a:t>
            </a:r>
            <a:r>
              <a:rPr lang="en-US" altLang="zh-TW" sz="2800" b="1" dirty="0" smtClean="0">
                <a:solidFill>
                  <a:srgbClr val="FF3300"/>
                </a:solidFill>
                <a:latin typeface="標楷體" pitchFamily="65" charset="-120"/>
              </a:rPr>
              <a:t>500</a:t>
            </a:r>
            <a:r>
              <a:rPr lang="zh-TW" altLang="en-US" sz="2800" dirty="0" smtClean="0">
                <a:latin typeface="標楷體" pitchFamily="65" charset="-120"/>
              </a:rPr>
              <a:t>億元。</a:t>
            </a:r>
          </a:p>
          <a:p>
            <a:pPr eaLnBrk="1" hangingPunct="1">
              <a:spcBef>
                <a:spcPts val="0"/>
              </a:spcBef>
              <a:spcAft>
                <a:spcPct val="50000"/>
              </a:spcAft>
              <a:buClrTx/>
              <a:defRPr/>
            </a:pPr>
            <a:r>
              <a:rPr lang="zh-TW" altLang="en-US" sz="2800" dirty="0" smtClean="0"/>
              <a:t>第一階段通知</a:t>
            </a:r>
          </a:p>
          <a:p>
            <a:pPr lvl="1">
              <a:spcBef>
                <a:spcPts val="0"/>
              </a:spcBef>
              <a:defRPr/>
            </a:pPr>
            <a:r>
              <a:rPr lang="zh-TW" altLang="en-US" sz="2800" dirty="0" smtClean="0"/>
              <a:t>每年年底公告</a:t>
            </a:r>
            <a:r>
              <a:rPr lang="zh-TW" altLang="en-US" sz="2800" dirty="0" smtClean="0">
                <a:solidFill>
                  <a:srgbClr val="FF0000"/>
                </a:solidFill>
              </a:rPr>
              <a:t>隔年</a:t>
            </a:r>
            <a:r>
              <a:rPr lang="zh-TW" altLang="en-US" sz="2800" dirty="0" smtClean="0"/>
              <a:t>發行計劃。</a:t>
            </a:r>
          </a:p>
          <a:p>
            <a:pPr lvl="1">
              <a:defRPr/>
            </a:pPr>
            <a:r>
              <a:rPr lang="zh-TW" altLang="en-US" sz="2800" dirty="0" smtClean="0"/>
              <a:t>公告內容:每月計劃發行公債之年期。</a:t>
            </a:r>
          </a:p>
          <a:p>
            <a:pPr marL="457200" lvl="1" indent="-457200" eaLnBrk="1" hangingPunct="1">
              <a:buClrTx/>
              <a:buFont typeface="Wingdings" pitchFamily="2" charset="2"/>
              <a:buChar char="n"/>
              <a:defRPr/>
            </a:pPr>
            <a:r>
              <a:rPr lang="zh-TW" altLang="en-US" sz="2800" dirty="0" smtClean="0"/>
              <a:t>第二階段通知</a:t>
            </a:r>
          </a:p>
          <a:p>
            <a:pPr marL="820737" lvl="2" indent="-457200">
              <a:buClr>
                <a:schemeClr val="accent2"/>
              </a:buClr>
              <a:buFont typeface="Wingdings" pitchFamily="2" charset="2"/>
              <a:buChar char="p"/>
              <a:defRPr/>
            </a:pPr>
            <a:r>
              <a:rPr lang="zh-TW" altLang="en-US" sz="2800" dirty="0" smtClean="0"/>
              <a:t>每季季底公告下季發行計劃。</a:t>
            </a:r>
          </a:p>
          <a:p>
            <a:pPr marL="820737" lvl="2" indent="-457200">
              <a:buClr>
                <a:schemeClr val="accent2"/>
              </a:buClr>
              <a:buFont typeface="Wingdings" pitchFamily="2" charset="2"/>
              <a:buChar char="p"/>
              <a:defRPr/>
            </a:pPr>
            <a:r>
              <a:rPr lang="zh-TW" altLang="en-US" sz="2800" dirty="0" smtClean="0"/>
              <a:t>公告內容:債券類別</a:t>
            </a:r>
            <a:r>
              <a:rPr lang="zh-TW" altLang="en-US" sz="2800" dirty="0" smtClean="0">
                <a:latin typeface="新細明體" pitchFamily="18" charset="-120"/>
              </a:rPr>
              <a:t>、金額、標售日及發行日</a:t>
            </a:r>
            <a:r>
              <a:rPr lang="zh-TW" altLang="en-US" sz="2800" dirty="0" smtClean="0"/>
              <a:t>。</a:t>
            </a:r>
            <a:endParaRPr lang="en-US" altLang="zh-TW" sz="2800" dirty="0" smtClean="0"/>
          </a:p>
        </p:txBody>
      </p:sp>
      <p:sp>
        <p:nvSpPr>
          <p:cNvPr id="28675" name="Rectangle 6"/>
          <p:cNvSpPr>
            <a:spLocks noChangeArrowheads="1"/>
          </p:cNvSpPr>
          <p:nvPr/>
        </p:nvSpPr>
        <p:spPr bwMode="auto">
          <a:xfrm>
            <a:off x="682625" y="1377950"/>
            <a:ext cx="732631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buClr>
                <a:schemeClr val="tx2"/>
              </a:buClr>
              <a:buSzPct val="110000"/>
              <a:defRPr/>
            </a:pPr>
            <a:r>
              <a:rPr kumimoji="0" lang="en-US" altLang="zh-TW" sz="3600" b="1" dirty="0">
                <a:solidFill>
                  <a:srgbClr val="000099"/>
                </a:solidFill>
                <a:ea typeface="標楷體" pitchFamily="65" charset="-120"/>
              </a:rPr>
              <a:t>-</a:t>
            </a:r>
            <a:r>
              <a:rPr kumimoji="0" lang="zh-TW" altLang="en-US" sz="3600" b="1" dirty="0">
                <a:solidFill>
                  <a:srgbClr val="000099"/>
                </a:solidFill>
                <a:ea typeface="標楷體" pitchFamily="65" charset="-120"/>
              </a:rPr>
              <a:t>定期適量發行機制</a:t>
            </a:r>
            <a:r>
              <a:rPr kumimoji="0" lang="en-US" altLang="zh-TW" sz="2800" b="1" dirty="0">
                <a:latin typeface="+mn-ea"/>
                <a:ea typeface="+mn-ea"/>
              </a:rPr>
              <a:t>(</a:t>
            </a:r>
            <a:r>
              <a:rPr lang="en-US" altLang="zh-TW" sz="2800" dirty="0">
                <a:latin typeface="+mn-ea"/>
                <a:ea typeface="+mn-ea"/>
                <a:cs typeface="Times New Roman" pitchFamily="18" charset="0"/>
              </a:rPr>
              <a:t>2002</a:t>
            </a:r>
            <a:r>
              <a:rPr lang="zh-TW" altLang="en-US" sz="2800" dirty="0">
                <a:latin typeface="+mn-ea"/>
                <a:ea typeface="+mn-ea"/>
                <a:cs typeface="Times New Roman" pitchFamily="18" charset="0"/>
              </a:rPr>
              <a:t>年起實施</a:t>
            </a:r>
            <a:r>
              <a:rPr lang="en-US" altLang="zh-TW" sz="2800" dirty="0">
                <a:latin typeface="+mn-ea"/>
                <a:ea typeface="+mn-ea"/>
                <a:cs typeface="Times New Roman" pitchFamily="18" charset="0"/>
              </a:rPr>
              <a:t>)</a:t>
            </a:r>
          </a:p>
        </p:txBody>
      </p:sp>
      <p:sp>
        <p:nvSpPr>
          <p:cNvPr id="35844" name="Text Box 8"/>
          <p:cNvSpPr txBox="1">
            <a:spLocks noChangeArrowheads="1"/>
          </p:cNvSpPr>
          <p:nvPr/>
        </p:nvSpPr>
        <p:spPr bwMode="auto">
          <a:xfrm>
            <a:off x="1949450" y="5638800"/>
            <a:ext cx="4792663" cy="519113"/>
          </a:xfrm>
          <a:prstGeom prst="rect">
            <a:avLst/>
          </a:prstGeom>
          <a:noFill/>
          <a:ln w="9525">
            <a:noFill/>
            <a:miter lim="800000"/>
            <a:headEnd/>
            <a:tailEnd/>
          </a:ln>
        </p:spPr>
        <p:txBody>
          <a:bodyPr lIns="92075" tIns="46038" rIns="92075" bIns="46038">
            <a:spAutoFit/>
          </a:bodyPr>
          <a:lstStyle/>
          <a:p>
            <a:pPr eaLnBrk="0" hangingPunct="0">
              <a:spcBef>
                <a:spcPct val="50000"/>
              </a:spcBef>
              <a:buClr>
                <a:schemeClr val="tx2"/>
              </a:buClr>
              <a:buSzPct val="110000"/>
            </a:pPr>
            <a:r>
              <a:rPr kumimoji="0" lang="zh-TW" altLang="en-US" sz="2800" b="1">
                <a:ea typeface="標楷體" pitchFamily="65" charset="-120"/>
              </a:rPr>
              <a:t>　</a:t>
            </a:r>
          </a:p>
        </p:txBody>
      </p:sp>
      <p:sp>
        <p:nvSpPr>
          <p:cNvPr id="3584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35846"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462493B2-69E7-4613-A6A4-040D17D3F25F}" type="slidenum">
              <a:rPr kumimoji="0" lang="en-US" altLang="zh-TW" sz="1400">
                <a:solidFill>
                  <a:srgbClr val="996633"/>
                </a:solidFill>
              </a:rPr>
              <a:pPr algn="r"/>
              <a:t>32</a:t>
            </a:fld>
            <a:endParaRPr kumimoji="0" lang="en-US" altLang="zh-TW" sz="1400">
              <a:solidFill>
                <a:srgbClr val="996633"/>
              </a:solidFill>
            </a:endParaRPr>
          </a:p>
        </p:txBody>
      </p:sp>
      <p:sp>
        <p:nvSpPr>
          <p:cNvPr id="8" name="Rectangle 2"/>
          <p:cNvSpPr txBox="1">
            <a:spLocks noChangeArrowheads="1"/>
          </p:cNvSpPr>
          <p:nvPr/>
        </p:nvSpPr>
        <p:spPr>
          <a:xfrm>
            <a:off x="539750" y="557213"/>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中央公債發行制度</a:t>
            </a:r>
            <a:endParaRPr lang="en-US" altLang="zh-TW" sz="3600" b="1" kern="0" dirty="0">
              <a:solidFill>
                <a:srgbClr val="000099"/>
              </a:solidFill>
              <a:latin typeface="+mj-ea"/>
              <a:ea typeface="+mj-ea"/>
              <a:cs typeface="+mj-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44475" y="1997075"/>
            <a:ext cx="8524875" cy="3971925"/>
          </a:xfrm>
        </p:spPr>
        <p:txBody>
          <a:bodyPr/>
          <a:lstStyle/>
          <a:p>
            <a:pPr eaLnBrk="1" hangingPunct="1"/>
            <a:r>
              <a:rPr lang="zh-TW" altLang="en-US" sz="2800" smtClean="0"/>
              <a:t>債券發行後一年的期間內，</a:t>
            </a:r>
            <a:r>
              <a:rPr lang="zh-TW" altLang="en-US" sz="2800" smtClean="0">
                <a:cs typeface="Times New Roman" pitchFamily="18" charset="0"/>
              </a:rPr>
              <a:t>以相同之發行條件增量發行。</a:t>
            </a:r>
          </a:p>
          <a:p>
            <a:pPr lvl="1"/>
            <a:r>
              <a:rPr lang="zh-TW" altLang="en-US" smtClean="0">
                <a:cs typeface="Times New Roman" pitchFamily="18" charset="0"/>
              </a:rPr>
              <a:t>與原始公債相同處：票面利率、到期日及還本付息條件</a:t>
            </a:r>
            <a:r>
              <a:rPr lang="zh-TW" altLang="en-US" sz="2400" smtClean="0">
                <a:cs typeface="Times New Roman" pitchFamily="18" charset="0"/>
              </a:rPr>
              <a:t>。</a:t>
            </a:r>
            <a:endParaRPr lang="zh-TW" altLang="en-US" smtClean="0">
              <a:cs typeface="Times New Roman" pitchFamily="18" charset="0"/>
            </a:endParaRPr>
          </a:p>
          <a:p>
            <a:pPr lvl="1"/>
            <a:r>
              <a:rPr lang="zh-TW" altLang="en-US" smtClean="0">
                <a:cs typeface="Times New Roman" pitchFamily="18" charset="0"/>
              </a:rPr>
              <a:t>與原始公債相異處：標售日、發行日及標售價格</a:t>
            </a:r>
            <a:r>
              <a:rPr lang="zh-TW" altLang="en-US" sz="2400" smtClean="0">
                <a:cs typeface="Times New Roman" pitchFamily="18" charset="0"/>
              </a:rPr>
              <a:t>。</a:t>
            </a:r>
            <a:endParaRPr lang="zh-TW" altLang="en-US" smtClean="0">
              <a:cs typeface="Times New Roman" pitchFamily="18" charset="0"/>
            </a:endParaRPr>
          </a:p>
          <a:p>
            <a:pPr lvl="1"/>
            <a:r>
              <a:rPr lang="zh-TW" altLang="en-US" smtClean="0">
                <a:cs typeface="Times New Roman" pitchFamily="18" charset="0"/>
              </a:rPr>
              <a:t>一旦發行後，於次級市場中與原始公債無異</a:t>
            </a:r>
            <a:r>
              <a:rPr lang="zh-TW" altLang="en-US" sz="2400" smtClean="0">
                <a:cs typeface="Times New Roman" pitchFamily="18" charset="0"/>
              </a:rPr>
              <a:t>。</a:t>
            </a:r>
            <a:endParaRPr lang="zh-TW" altLang="en-US" smtClean="0">
              <a:cs typeface="Times New Roman" pitchFamily="18" charset="0"/>
            </a:endParaRPr>
          </a:p>
          <a:p>
            <a:pPr eaLnBrk="1" hangingPunct="1"/>
            <a:r>
              <a:rPr lang="zh-TW" altLang="en-US" smtClean="0">
                <a:cs typeface="Times New Roman" pitchFamily="18" charset="0"/>
              </a:rPr>
              <a:t>目的</a:t>
            </a:r>
          </a:p>
          <a:p>
            <a:pPr lvl="1"/>
            <a:r>
              <a:rPr lang="zh-TW" altLang="en-US" smtClean="0">
                <a:cs typeface="Times New Roman" pitchFamily="18" charset="0"/>
              </a:rPr>
              <a:t>增加債券流動性及維持市場交易穩定</a:t>
            </a:r>
            <a:r>
              <a:rPr lang="zh-TW" altLang="en-US" sz="2400" smtClean="0">
                <a:cs typeface="Times New Roman" pitchFamily="18" charset="0"/>
              </a:rPr>
              <a:t>。</a:t>
            </a:r>
            <a:endParaRPr lang="zh-TW" altLang="en-US" smtClean="0">
              <a:cs typeface="Times New Roman" pitchFamily="18" charset="0"/>
            </a:endParaRPr>
          </a:p>
          <a:p>
            <a:pPr lvl="1"/>
            <a:r>
              <a:rPr lang="zh-TW" altLang="en-US" smtClean="0">
                <a:cs typeface="Times New Roman" pitchFamily="18" charset="0"/>
              </a:rPr>
              <a:t>延長指標公債交易壽命，建構完整債券殖利率</a:t>
            </a:r>
            <a:r>
              <a:rPr lang="zh-TW" altLang="en-US" smtClean="0"/>
              <a:t>曲線</a:t>
            </a:r>
            <a:r>
              <a:rPr lang="zh-TW" altLang="en-US" sz="2400" smtClean="0"/>
              <a:t>。</a:t>
            </a:r>
            <a:endParaRPr lang="en-US" altLang="zh-TW" sz="2800" smtClean="0"/>
          </a:p>
        </p:txBody>
      </p:sp>
      <p:sp>
        <p:nvSpPr>
          <p:cNvPr id="36867" name="Rectangle 7"/>
          <p:cNvSpPr>
            <a:spLocks noChangeArrowheads="1"/>
          </p:cNvSpPr>
          <p:nvPr/>
        </p:nvSpPr>
        <p:spPr bwMode="auto">
          <a:xfrm>
            <a:off x="600075" y="1349375"/>
            <a:ext cx="7788275" cy="647700"/>
          </a:xfrm>
          <a:prstGeom prst="rect">
            <a:avLst/>
          </a:prstGeom>
          <a:noFill/>
          <a:ln w="9525">
            <a:noFill/>
            <a:miter lim="800000"/>
            <a:headEnd/>
            <a:tailEnd/>
          </a:ln>
        </p:spPr>
        <p:txBody>
          <a:bodyPr lIns="92075" tIns="46038" rIns="92075" bIns="46038">
            <a:spAutoFit/>
          </a:bodyPr>
          <a:lstStyle/>
          <a:p>
            <a:pPr eaLnBrk="0" hangingPunct="0">
              <a:spcBef>
                <a:spcPct val="50000"/>
              </a:spcBef>
              <a:buClr>
                <a:schemeClr val="tx2"/>
              </a:buClr>
              <a:buSzPct val="110000"/>
            </a:pPr>
            <a:r>
              <a:rPr kumimoji="0" lang="en-US" altLang="zh-TW" sz="3600" b="1">
                <a:solidFill>
                  <a:srgbClr val="000099"/>
                </a:solidFill>
                <a:ea typeface="標楷體" pitchFamily="65" charset="-120"/>
              </a:rPr>
              <a:t>-</a:t>
            </a:r>
            <a:r>
              <a:rPr kumimoji="0" lang="zh-TW" altLang="en-US" sz="3600" b="1">
                <a:solidFill>
                  <a:srgbClr val="000099"/>
                </a:solidFill>
                <a:ea typeface="標楷體" pitchFamily="65" charset="-120"/>
              </a:rPr>
              <a:t>增額發行機制</a:t>
            </a:r>
            <a:r>
              <a:rPr kumimoji="0" lang="en-US" altLang="zh-TW" sz="3600" b="1">
                <a:solidFill>
                  <a:srgbClr val="000099"/>
                </a:solidFill>
                <a:ea typeface="標楷體" pitchFamily="65" charset="-120"/>
              </a:rPr>
              <a:t>;</a:t>
            </a:r>
            <a:r>
              <a:rPr kumimoji="0" lang="en-US" altLang="zh-TW" sz="3600" b="1">
                <a:solidFill>
                  <a:srgbClr val="000099"/>
                </a:solidFill>
                <a:latin typeface="標楷體" pitchFamily="65" charset="-120"/>
                <a:ea typeface="標楷體" pitchFamily="65" charset="-120"/>
              </a:rPr>
              <a:t>Reopen </a:t>
            </a:r>
            <a:r>
              <a:rPr kumimoji="0" lang="en-US" altLang="zh-TW" sz="2800" b="1">
                <a:latin typeface="標楷體" pitchFamily="65" charset="-120"/>
                <a:ea typeface="標楷體" pitchFamily="65" charset="-120"/>
              </a:rPr>
              <a:t>(</a:t>
            </a:r>
            <a:r>
              <a:rPr kumimoji="0" lang="en-US" altLang="zh-TW" sz="2800">
                <a:latin typeface="標楷體" pitchFamily="65" charset="-120"/>
                <a:ea typeface="標楷體" pitchFamily="65" charset="-120"/>
              </a:rPr>
              <a:t>2003</a:t>
            </a:r>
            <a:r>
              <a:rPr kumimoji="0" lang="zh-TW" altLang="en-US" sz="2800">
                <a:latin typeface="標楷體" pitchFamily="65" charset="-120"/>
                <a:ea typeface="標楷體" pitchFamily="65" charset="-120"/>
              </a:rPr>
              <a:t>年起實施</a:t>
            </a:r>
            <a:r>
              <a:rPr kumimoji="0" lang="en-US" altLang="zh-TW" sz="2800">
                <a:latin typeface="標楷體" pitchFamily="65" charset="-120"/>
                <a:ea typeface="標楷體" pitchFamily="65" charset="-120"/>
              </a:rPr>
              <a:t>)</a:t>
            </a:r>
          </a:p>
        </p:txBody>
      </p:sp>
      <p:sp>
        <p:nvSpPr>
          <p:cNvPr id="36868" name="AutoShape 4"/>
          <p:cNvSpPr>
            <a:spLocks noChangeArrowheads="1"/>
          </p:cNvSpPr>
          <p:nvPr/>
        </p:nvSpPr>
        <p:spPr bwMode="auto">
          <a:xfrm>
            <a:off x="561975" y="13033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36869"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1E207600-F754-4131-AA1D-E016411D882C}" type="slidenum">
              <a:rPr kumimoji="0" lang="en-US" altLang="zh-TW" sz="1400">
                <a:solidFill>
                  <a:srgbClr val="996633"/>
                </a:solidFill>
              </a:rPr>
              <a:pPr algn="r"/>
              <a:t>33</a:t>
            </a:fld>
            <a:endParaRPr kumimoji="0" lang="en-US" altLang="zh-TW" sz="1400">
              <a:solidFill>
                <a:srgbClr val="996633"/>
              </a:solidFill>
            </a:endParaRPr>
          </a:p>
        </p:txBody>
      </p:sp>
      <p:sp>
        <p:nvSpPr>
          <p:cNvPr id="6" name="Rectangle 2"/>
          <p:cNvSpPr txBox="1">
            <a:spLocks noChangeArrowheads="1"/>
          </p:cNvSpPr>
          <p:nvPr/>
        </p:nvSpPr>
        <p:spPr>
          <a:xfrm>
            <a:off x="539750" y="557213"/>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中央公債發行制度</a:t>
            </a:r>
            <a:endParaRPr lang="en-US" altLang="zh-TW" sz="3600" b="1" kern="0" dirty="0">
              <a:solidFill>
                <a:srgbClr val="000099"/>
              </a:solidFill>
              <a:latin typeface="+mj-ea"/>
              <a:ea typeface="+mj-ea"/>
              <a:cs typeface="+mj-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312863" y="4070350"/>
            <a:ext cx="6696075" cy="519113"/>
          </a:xfrm>
          <a:prstGeom prst="rect">
            <a:avLst/>
          </a:prstGeom>
          <a:noFill/>
          <a:ln w="9525">
            <a:noFill/>
            <a:miter lim="800000"/>
            <a:headEnd/>
            <a:tailEnd/>
          </a:ln>
        </p:spPr>
        <p:txBody>
          <a:bodyPr lIns="92075" tIns="46038" rIns="92075" bIns="46038">
            <a:spAutoFit/>
          </a:bodyPr>
          <a:lstStyle/>
          <a:p>
            <a:pPr eaLnBrk="0" hangingPunct="0">
              <a:spcBef>
                <a:spcPct val="50000"/>
              </a:spcBef>
              <a:buClr>
                <a:schemeClr val="tx2"/>
              </a:buClr>
              <a:buSzPct val="110000"/>
            </a:pPr>
            <a:endParaRPr kumimoji="0" lang="zh-TW" altLang="zh-TW" sz="2800">
              <a:solidFill>
                <a:srgbClr val="000099"/>
              </a:solidFill>
              <a:ea typeface="標楷體" pitchFamily="65" charset="-120"/>
            </a:endParaRPr>
          </a:p>
        </p:txBody>
      </p:sp>
      <p:graphicFrame>
        <p:nvGraphicFramePr>
          <p:cNvPr id="3" name="內容版面配置區 2"/>
          <p:cNvGraphicFramePr>
            <a:graphicFrameLocks noGrp="1"/>
          </p:cNvGraphicFramePr>
          <p:nvPr>
            <p:ph idx="1"/>
          </p:nvPr>
        </p:nvGraphicFramePr>
        <p:xfrm>
          <a:off x="539750" y="1412875"/>
          <a:ext cx="8229600" cy="4692649"/>
        </p:xfrm>
        <a:graphic>
          <a:graphicData uri="http://schemas.openxmlformats.org/drawingml/2006/table">
            <a:tbl>
              <a:tblPr/>
              <a:tblGrid>
                <a:gridCol w="615619"/>
                <a:gridCol w="1208766"/>
                <a:gridCol w="1233689"/>
                <a:gridCol w="1109074"/>
                <a:gridCol w="1283536"/>
                <a:gridCol w="1345843"/>
                <a:gridCol w="1433073"/>
              </a:tblGrid>
              <a:tr h="1229859">
                <a:tc gridSpan="7">
                  <a:txBody>
                    <a:bodyPr/>
                    <a:lstStyle/>
                    <a:p>
                      <a:pPr algn="ctr" fontAlgn="t"/>
                      <a:endParaRPr lang="en-US" altLang="zh-TW" sz="2400" b="1" i="0" u="none" strike="noStrike" baseline="0" dirty="0" smtClean="0">
                        <a:effectLst/>
                        <a:latin typeface="標楷體"/>
                        <a:ea typeface="標楷體" pitchFamily="65" charset="-120"/>
                      </a:endParaRPr>
                    </a:p>
                    <a:p>
                      <a:pPr algn="ctr" fontAlgn="t"/>
                      <a:r>
                        <a:rPr lang="en-US" altLang="zh-TW" sz="2400" b="1" i="0" u="none" strike="noStrike" baseline="0" dirty="0" smtClean="0">
                          <a:effectLst/>
                          <a:latin typeface="標楷體"/>
                          <a:ea typeface="標楷體" pitchFamily="65" charset="-120"/>
                        </a:rPr>
                        <a:t>101</a:t>
                      </a:r>
                      <a:r>
                        <a:rPr lang="zh-TW" altLang="en-US" sz="2400" b="1" i="0" u="none" strike="noStrike" baseline="0" dirty="0">
                          <a:effectLst/>
                          <a:latin typeface="標楷體"/>
                          <a:ea typeface="標楷體" pitchFamily="65" charset="-120"/>
                        </a:rPr>
                        <a:t>年度公債發行計畫表</a:t>
                      </a:r>
                    </a:p>
                  </a:txBody>
                  <a:tcPr marL="5810" marR="5810" marT="5811"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0175">
                <a:tc>
                  <a:txBody>
                    <a:bodyPr/>
                    <a:lstStyle/>
                    <a:p>
                      <a:pPr algn="ctr" fontAlgn="t"/>
                      <a:r>
                        <a:rPr lang="zh-TW" altLang="en-US" sz="1400" b="1" i="0" u="none" strike="noStrike" dirty="0">
                          <a:effectLst/>
                          <a:latin typeface="標楷體"/>
                        </a:rPr>
                        <a:t>月  份</a:t>
                      </a:r>
                    </a:p>
                  </a:txBody>
                  <a:tcPr marL="5810" marR="5810" marT="581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dirty="0">
                          <a:effectLst/>
                          <a:latin typeface="標楷體"/>
                        </a:rPr>
                        <a:t>一</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dirty="0">
                          <a:effectLst/>
                          <a:latin typeface="標楷體"/>
                        </a:rPr>
                        <a:t>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dirty="0">
                          <a:effectLst/>
                          <a:latin typeface="標楷體"/>
                        </a:rPr>
                        <a:t>三</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a:effectLst/>
                          <a:latin typeface="標楷體"/>
                        </a:rPr>
                        <a:t>四</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a:effectLst/>
                          <a:latin typeface="標楷體"/>
                        </a:rPr>
                        <a:t>五</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a:effectLst/>
                          <a:latin typeface="標楷體"/>
                        </a:rPr>
                        <a:t>六</a:t>
                      </a:r>
                    </a:p>
                  </a:txBody>
                  <a:tcPr marL="5810" marR="5810" marT="581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75">
                <a:tc>
                  <a:txBody>
                    <a:bodyPr/>
                    <a:lstStyle/>
                    <a:p>
                      <a:pPr algn="ctr" fontAlgn="ctr"/>
                      <a:r>
                        <a:rPr lang="zh-TW" altLang="en-US" sz="1400" b="1" i="0" u="none" strike="noStrike">
                          <a:effectLst/>
                          <a:latin typeface="標楷體"/>
                        </a:rPr>
                        <a:t>　</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dirty="0">
                          <a:effectLst/>
                          <a:latin typeface="標楷體"/>
                        </a:rPr>
                        <a:t>新發行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a:effectLst/>
                          <a:latin typeface="標楷體"/>
                        </a:rPr>
                        <a:t>新發行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dirty="0">
                          <a:effectLst/>
                          <a:latin typeface="標楷體"/>
                        </a:rPr>
                        <a:t>新發行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dirty="0">
                          <a:effectLst/>
                          <a:latin typeface="標楷體"/>
                        </a:rPr>
                        <a:t>增額發行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a:effectLst/>
                          <a:latin typeface="標楷體"/>
                        </a:rPr>
                        <a:t>增額發行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a:effectLst/>
                          <a:latin typeface="標楷體"/>
                        </a:rPr>
                        <a:t>　</a:t>
                      </a:r>
                    </a:p>
                  </a:txBody>
                  <a:tcPr marL="5810" marR="5810" marT="581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53255">
                <a:tc>
                  <a:txBody>
                    <a:bodyPr/>
                    <a:lstStyle/>
                    <a:p>
                      <a:pPr algn="ctr" fontAlgn="ctr"/>
                      <a:r>
                        <a:rPr lang="zh-TW" altLang="en-US" sz="1400" b="1" i="0" u="none" strike="noStrike">
                          <a:effectLst/>
                          <a:latin typeface="標楷體"/>
                        </a:rPr>
                        <a:t>種  類</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a:effectLst/>
                          <a:latin typeface="標楷體"/>
                        </a:rPr>
                        <a:t>5</a:t>
                      </a:r>
                      <a:r>
                        <a:rPr lang="zh-TW" altLang="en-US" sz="1400" b="1" i="0" u="none" strike="noStrike">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dirty="0">
                          <a:effectLst/>
                          <a:latin typeface="標楷體"/>
                        </a:rPr>
                        <a:t>2</a:t>
                      </a:r>
                      <a:r>
                        <a:rPr lang="zh-TW" altLang="en-US" sz="1400" b="1" i="0" u="none" strike="noStrike" dirty="0">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a:effectLst/>
                          <a:latin typeface="標楷體"/>
                        </a:rPr>
                        <a:t>10</a:t>
                      </a:r>
                      <a:r>
                        <a:rPr lang="zh-TW" altLang="en-US" sz="1400" b="1" i="0" u="none" strike="noStrike">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dirty="0">
                          <a:effectLst/>
                          <a:latin typeface="標楷體"/>
                        </a:rPr>
                        <a:t>5</a:t>
                      </a:r>
                      <a:r>
                        <a:rPr lang="zh-TW" altLang="en-US" sz="1400" b="1" i="0" u="none" strike="noStrike" dirty="0">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dirty="0">
                          <a:effectLst/>
                          <a:latin typeface="標楷體"/>
                        </a:rPr>
                        <a:t>30</a:t>
                      </a:r>
                      <a:r>
                        <a:rPr lang="zh-TW" altLang="en-US" sz="1400" b="1" i="0" u="none" strike="noStrike" dirty="0">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a:effectLst/>
                          <a:latin typeface="標楷體"/>
                        </a:rPr>
                        <a:t>增額發行</a:t>
                      </a:r>
                    </a:p>
                  </a:txBody>
                  <a:tcPr marL="5810" marR="5810" marT="581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3255">
                <a:tc>
                  <a:txBody>
                    <a:bodyPr/>
                    <a:lstStyle/>
                    <a:p>
                      <a:pPr algn="ctr" fontAlgn="ctr"/>
                      <a:r>
                        <a:rPr lang="zh-TW" altLang="en-US" sz="1400" b="1" i="0" u="none" strike="noStrike">
                          <a:effectLst/>
                          <a:latin typeface="標楷體"/>
                        </a:rPr>
                        <a:t>年  期</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a:effectLst/>
                          <a:latin typeface="標楷體"/>
                        </a:rPr>
                        <a:t>新發行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a:effectLst/>
                          <a:latin typeface="標楷體"/>
                        </a:rPr>
                        <a:t>新發行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dirty="0">
                          <a:effectLst/>
                          <a:latin typeface="標楷體"/>
                        </a:rPr>
                        <a:t>新發行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a:effectLst/>
                          <a:latin typeface="標楷體"/>
                        </a:rPr>
                        <a:t>增額發行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dirty="0">
                          <a:effectLst/>
                          <a:latin typeface="標楷體"/>
                        </a:rPr>
                        <a:t>新發行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dirty="0">
                          <a:effectLst/>
                          <a:latin typeface="標楷體"/>
                        </a:rPr>
                        <a:t>10</a:t>
                      </a:r>
                      <a:r>
                        <a:rPr lang="zh-TW" altLang="en-US" sz="1400" b="1" i="0" u="none" strike="noStrike" dirty="0">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0175">
                <a:tc>
                  <a:txBody>
                    <a:bodyPr/>
                    <a:lstStyle/>
                    <a:p>
                      <a:pPr algn="ctr" fontAlgn="ctr"/>
                      <a:r>
                        <a:rPr lang="zh-TW" altLang="en-US" sz="1400" b="1" i="0" u="none" strike="noStrike">
                          <a:effectLst/>
                          <a:latin typeface="標楷體"/>
                        </a:rPr>
                        <a:t>　</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altLang="zh-TW" sz="1400" b="1" i="0" u="none" strike="noStrike">
                          <a:effectLst/>
                          <a:latin typeface="標楷體"/>
                        </a:rPr>
                        <a:t>20</a:t>
                      </a:r>
                      <a:r>
                        <a:rPr lang="zh-TW" altLang="en-US" sz="1400" b="1" i="0" u="none" strike="noStrike">
                          <a:effectLst/>
                          <a:latin typeface="標楷體"/>
                        </a:rPr>
                        <a:t>年期</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altLang="zh-TW" sz="1400" b="1" i="0" u="none" strike="noStrike">
                          <a:effectLst/>
                          <a:latin typeface="標楷體"/>
                        </a:rPr>
                        <a:t>30</a:t>
                      </a:r>
                      <a:r>
                        <a:rPr lang="zh-TW" altLang="en-US" sz="1400" b="1" i="0" u="none" strike="noStrike">
                          <a:effectLst/>
                          <a:latin typeface="標楷體"/>
                        </a:rPr>
                        <a:t>年期</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altLang="zh-TW" sz="1400" b="1" i="0" u="none" strike="noStrike" dirty="0">
                          <a:effectLst/>
                          <a:latin typeface="標楷體"/>
                        </a:rPr>
                        <a:t>20</a:t>
                      </a:r>
                      <a:r>
                        <a:rPr lang="zh-TW" altLang="en-US" sz="1400" b="1" i="0" u="none" strike="noStrike" dirty="0">
                          <a:effectLst/>
                          <a:latin typeface="標楷體"/>
                        </a:rPr>
                        <a:t>年</a:t>
                      </a:r>
                      <a:r>
                        <a:rPr lang="zh-TW" altLang="en-US" sz="1400" b="1" i="0" u="none" strike="noStrike" dirty="0" smtClean="0">
                          <a:effectLst/>
                          <a:latin typeface="標楷體"/>
                        </a:rPr>
                        <a:t>期</a:t>
                      </a:r>
                      <a:endParaRPr lang="en-US" altLang="zh-TW" sz="1400" b="1" i="0" u="none" strike="noStrike" dirty="0">
                        <a:effectLst/>
                        <a:latin typeface="標楷體"/>
                      </a:endParaRP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altLang="zh-TW" sz="1400" b="1" i="0" u="none" strike="noStrike">
                          <a:effectLst/>
                          <a:latin typeface="標楷體"/>
                        </a:rPr>
                        <a:t>20</a:t>
                      </a:r>
                      <a:r>
                        <a:rPr lang="zh-TW" altLang="en-US" sz="1400" b="1" i="0" u="none" strike="noStrike">
                          <a:effectLst/>
                          <a:latin typeface="標楷體"/>
                        </a:rPr>
                        <a:t>年期</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altLang="zh-TW" sz="1400" b="1" i="0" u="none" strike="noStrike" dirty="0">
                          <a:effectLst/>
                          <a:latin typeface="標楷體"/>
                        </a:rPr>
                        <a:t>10</a:t>
                      </a:r>
                      <a:r>
                        <a:rPr lang="zh-TW" altLang="en-US" sz="1400" b="1" i="0" u="none" strike="noStrike" dirty="0">
                          <a:effectLst/>
                          <a:latin typeface="標楷體"/>
                        </a:rPr>
                        <a:t>年</a:t>
                      </a:r>
                      <a:r>
                        <a:rPr lang="zh-TW" altLang="en-US" sz="1400" b="1" i="0" u="none" strike="noStrike" dirty="0" smtClean="0">
                          <a:effectLst/>
                          <a:latin typeface="標楷體"/>
                        </a:rPr>
                        <a:t>期</a:t>
                      </a:r>
                      <a:endParaRPr lang="en-US" altLang="zh-TW" sz="1400" b="1" i="0" u="none" strike="noStrike" dirty="0">
                        <a:effectLst/>
                        <a:latin typeface="標楷體"/>
                      </a:endParaRP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zh-TW" altLang="en-US" sz="1400" b="1" i="0" u="none" strike="noStrike" dirty="0">
                          <a:effectLst/>
                          <a:latin typeface="新細明體"/>
                        </a:rPr>
                        <a:t>　</a:t>
                      </a:r>
                    </a:p>
                  </a:txBody>
                  <a:tcPr marL="5810" marR="5810" marT="581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0175">
                <a:tc>
                  <a:txBody>
                    <a:bodyPr/>
                    <a:lstStyle/>
                    <a:p>
                      <a:pPr algn="ctr" fontAlgn="ctr"/>
                      <a:r>
                        <a:rPr lang="zh-TW" altLang="en-US" sz="1400" b="1" i="0" u="none" strike="noStrike">
                          <a:effectLst/>
                          <a:latin typeface="標楷體"/>
                        </a:rPr>
                        <a:t>月  份</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a:effectLst/>
                          <a:latin typeface="標楷體"/>
                        </a:rPr>
                        <a:t>七</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a:effectLst/>
                          <a:latin typeface="標楷體"/>
                        </a:rPr>
                        <a:t>八</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a:effectLst/>
                          <a:latin typeface="標楷體"/>
                        </a:rPr>
                        <a:t>九</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dirty="0">
                          <a:effectLst/>
                          <a:latin typeface="標楷體"/>
                        </a:rPr>
                        <a:t>十</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a:effectLst/>
                          <a:latin typeface="標楷體"/>
                        </a:rPr>
                        <a:t>十一</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dirty="0">
                          <a:effectLst/>
                          <a:latin typeface="標楷體"/>
                        </a:rPr>
                        <a:t>十二</a:t>
                      </a:r>
                    </a:p>
                  </a:txBody>
                  <a:tcPr marL="5810" marR="5810" marT="581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75">
                <a:tc>
                  <a:txBody>
                    <a:bodyPr/>
                    <a:lstStyle/>
                    <a:p>
                      <a:pPr algn="ctr" fontAlgn="ctr"/>
                      <a:r>
                        <a:rPr lang="zh-TW" altLang="en-US" sz="1400" b="1" i="0" u="none" strike="noStrike">
                          <a:effectLst/>
                          <a:latin typeface="標楷體"/>
                        </a:rPr>
                        <a:t>　</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a:effectLst/>
                          <a:latin typeface="標楷體"/>
                        </a:rPr>
                        <a:t>新發行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a:effectLst/>
                          <a:latin typeface="標楷體"/>
                        </a:rPr>
                        <a:t>新發行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a:effectLst/>
                          <a:latin typeface="標楷體"/>
                        </a:rPr>
                        <a:t>　</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a:effectLst/>
                          <a:latin typeface="標楷體"/>
                        </a:rPr>
                        <a:t>增額發行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dirty="0">
                          <a:effectLst/>
                          <a:latin typeface="標楷體"/>
                        </a:rPr>
                        <a:t>增額發行</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zh-TW" altLang="en-US" sz="1400" b="1" i="0" u="none" strike="noStrike" dirty="0">
                          <a:effectLst/>
                          <a:latin typeface="標楷體"/>
                        </a:rPr>
                        <a:t>　</a:t>
                      </a:r>
                    </a:p>
                  </a:txBody>
                  <a:tcPr marL="5810" marR="5810" marT="581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53255">
                <a:tc>
                  <a:txBody>
                    <a:bodyPr/>
                    <a:lstStyle/>
                    <a:p>
                      <a:pPr algn="ctr" fontAlgn="ctr"/>
                      <a:r>
                        <a:rPr lang="zh-TW" altLang="en-US" sz="1400" b="1" i="0" u="none" strike="noStrike">
                          <a:effectLst/>
                          <a:latin typeface="標楷體"/>
                        </a:rPr>
                        <a:t>種  類</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dirty="0">
                          <a:solidFill>
                            <a:srgbClr val="000099"/>
                          </a:solidFill>
                          <a:effectLst/>
                          <a:latin typeface="標楷體"/>
                        </a:rPr>
                        <a:t>可分割</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a:effectLst/>
                          <a:latin typeface="標楷體"/>
                        </a:rPr>
                        <a:t>20</a:t>
                      </a:r>
                      <a:r>
                        <a:rPr lang="zh-TW" altLang="en-US" sz="1400" b="1" i="0" u="none" strike="noStrike">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a:effectLst/>
                          <a:latin typeface="標楷體"/>
                        </a:rPr>
                        <a:t>新發行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dirty="0">
                          <a:solidFill>
                            <a:srgbClr val="000099"/>
                          </a:solidFill>
                          <a:effectLst/>
                          <a:latin typeface="標楷體"/>
                        </a:rPr>
                        <a:t>可分割</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a:effectLst/>
                          <a:latin typeface="標楷體"/>
                        </a:rPr>
                        <a:t>20</a:t>
                      </a:r>
                      <a:r>
                        <a:rPr lang="zh-TW" altLang="en-US" sz="1400" b="1" i="0" u="none" strike="noStrike">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dirty="0">
                          <a:effectLst/>
                          <a:latin typeface="標楷體"/>
                        </a:rPr>
                        <a:t>增額發行</a:t>
                      </a:r>
                    </a:p>
                  </a:txBody>
                  <a:tcPr marL="5810" marR="5810" marT="581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3255">
                <a:tc>
                  <a:txBody>
                    <a:bodyPr/>
                    <a:lstStyle/>
                    <a:p>
                      <a:pPr algn="ctr" fontAlgn="ctr"/>
                      <a:r>
                        <a:rPr lang="zh-TW" altLang="en-US" sz="1400" b="1" i="0" u="none" strike="noStrike">
                          <a:effectLst/>
                          <a:latin typeface="標楷體"/>
                        </a:rPr>
                        <a:t>年  期</a:t>
                      </a:r>
                    </a:p>
                  </a:txBody>
                  <a:tcPr marL="5810" marR="5810" marT="581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a:effectLst/>
                          <a:latin typeface="標楷體"/>
                        </a:rPr>
                        <a:t>5</a:t>
                      </a:r>
                      <a:r>
                        <a:rPr lang="zh-TW" altLang="en-US" sz="1400" b="1" i="0" u="none" strike="noStrike">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a:effectLst/>
                          <a:latin typeface="標楷體"/>
                        </a:rPr>
                        <a:t>新發行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a:effectLst/>
                          <a:latin typeface="標楷體"/>
                        </a:rPr>
                        <a:t>10</a:t>
                      </a:r>
                      <a:r>
                        <a:rPr lang="zh-TW" altLang="en-US" sz="1400" b="1" i="0" u="none" strike="noStrike">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a:effectLst/>
                          <a:latin typeface="標楷體"/>
                        </a:rPr>
                        <a:t>5</a:t>
                      </a:r>
                      <a:r>
                        <a:rPr lang="zh-TW" altLang="en-US" sz="1400" b="1" i="0" u="none" strike="noStrike">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400" b="1" i="0" u="none" strike="noStrike">
                          <a:effectLst/>
                          <a:latin typeface="標楷體"/>
                        </a:rPr>
                        <a:t>增額發行</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zh-TW" sz="1400" b="1" i="0" u="none" strike="noStrike" dirty="0">
                          <a:effectLst/>
                          <a:latin typeface="標楷體"/>
                        </a:rPr>
                        <a:t>10</a:t>
                      </a:r>
                      <a:r>
                        <a:rPr lang="zh-TW" altLang="en-US" sz="1400" b="1" i="0" u="none" strike="noStrike" dirty="0">
                          <a:effectLst/>
                          <a:latin typeface="標楷體"/>
                        </a:rPr>
                        <a:t>年期</a:t>
                      </a:r>
                    </a:p>
                  </a:txBody>
                  <a:tcPr marL="5810" marR="5810" marT="581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8895">
                <a:tc>
                  <a:txBody>
                    <a:bodyPr/>
                    <a:lstStyle/>
                    <a:p>
                      <a:pPr algn="ctr" fontAlgn="t"/>
                      <a:r>
                        <a:rPr lang="zh-TW" altLang="en-US" sz="1400" b="1" i="0" u="none" strike="noStrike" dirty="0">
                          <a:effectLst/>
                          <a:latin typeface="標楷體"/>
                        </a:rPr>
                        <a:t>　</a:t>
                      </a:r>
                    </a:p>
                  </a:txBody>
                  <a:tcPr marL="5810" marR="5810" marT="581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1" i="0" u="none" strike="noStrike">
                          <a:effectLst/>
                          <a:latin typeface="新細明體"/>
                        </a:rPr>
                        <a:t>　</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altLang="zh-TW" sz="1400" b="1" i="0" u="none" strike="noStrike">
                          <a:effectLst/>
                          <a:latin typeface="標楷體"/>
                        </a:rPr>
                        <a:t>30</a:t>
                      </a:r>
                      <a:r>
                        <a:rPr lang="zh-TW" altLang="en-US" sz="1400" b="1" i="0" u="none" strike="noStrike">
                          <a:effectLst/>
                          <a:latin typeface="標楷體"/>
                        </a:rPr>
                        <a:t>年期</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zh-TW" altLang="en-US" sz="1400" b="1" i="0" u="none" strike="noStrike">
                          <a:effectLst/>
                          <a:latin typeface="新細明體"/>
                        </a:rPr>
                        <a:t>　</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zh-TW" altLang="en-US" sz="1400" b="1" i="0" u="none" strike="noStrike">
                          <a:effectLst/>
                          <a:latin typeface="標楷體"/>
                        </a:rPr>
                        <a:t>　</a:t>
                      </a:r>
                    </a:p>
                  </a:txBody>
                  <a:tcPr marL="5810" marR="5810" marT="5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altLang="zh-TW" sz="1400" b="1" i="0" u="none" strike="noStrike">
                          <a:effectLst/>
                          <a:latin typeface="標楷體"/>
                        </a:rPr>
                        <a:t>30</a:t>
                      </a:r>
                      <a:r>
                        <a:rPr lang="zh-TW" altLang="en-US" sz="1400" b="1" i="0" u="none" strike="noStrike">
                          <a:effectLst/>
                          <a:latin typeface="標楷體"/>
                        </a:rPr>
                        <a:t>年期</a:t>
                      </a:r>
                    </a:p>
                  </a:txBody>
                  <a:tcPr marL="5810" marR="5810" marT="58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zh-TW" altLang="en-US" sz="1400" b="1" i="0" u="none" strike="noStrike" dirty="0">
                          <a:effectLst/>
                          <a:latin typeface="標楷體"/>
                        </a:rPr>
                        <a:t>　</a:t>
                      </a:r>
                    </a:p>
                  </a:txBody>
                  <a:tcPr marL="5810" marR="5810" marT="581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7976" name="AutoShape 4"/>
          <p:cNvSpPr>
            <a:spLocks noChangeArrowheads="1"/>
          </p:cNvSpPr>
          <p:nvPr/>
        </p:nvSpPr>
        <p:spPr bwMode="auto">
          <a:xfrm>
            <a:off x="561975" y="13033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37977"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C48CAC28-EAF3-4B5F-8132-D43564178A1A}" type="slidenum">
              <a:rPr kumimoji="0" lang="en-US" altLang="zh-TW" sz="1400">
                <a:solidFill>
                  <a:srgbClr val="996633"/>
                </a:solidFill>
              </a:rPr>
              <a:pPr algn="r"/>
              <a:t>34</a:t>
            </a:fld>
            <a:endParaRPr kumimoji="0" lang="en-US" altLang="zh-TW" sz="1400">
              <a:solidFill>
                <a:srgbClr val="996633"/>
              </a:solidFill>
            </a:endParaRPr>
          </a:p>
        </p:txBody>
      </p:sp>
      <p:sp>
        <p:nvSpPr>
          <p:cNvPr id="8" name="Rectangle 2"/>
          <p:cNvSpPr txBox="1">
            <a:spLocks noChangeArrowheads="1"/>
          </p:cNvSpPr>
          <p:nvPr/>
        </p:nvSpPr>
        <p:spPr>
          <a:xfrm>
            <a:off x="539750" y="557213"/>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中央公債發行制度</a:t>
            </a:r>
            <a:endParaRPr lang="en-US" altLang="zh-TW" sz="3600" b="1" kern="0" dirty="0">
              <a:solidFill>
                <a:srgbClr val="000099"/>
              </a:solidFill>
              <a:latin typeface="+mj-ea"/>
              <a:ea typeface="+mj-ea"/>
              <a:cs typeface="+mj-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8424863" y="6467475"/>
            <a:ext cx="177800" cy="365125"/>
          </a:xfrm>
          <a:prstGeom prst="rect">
            <a:avLst/>
          </a:prstGeom>
          <a:noFill/>
          <a:ln w="9525">
            <a:noFill/>
            <a:miter lim="800000"/>
            <a:headEnd/>
            <a:tailEnd/>
          </a:ln>
        </p:spPr>
        <p:txBody>
          <a:bodyPr wrap="none" lIns="87889" tIns="43945" rIns="87889" bIns="43945">
            <a:spAutoFit/>
          </a:bodyPr>
          <a:lstStyle/>
          <a:p>
            <a:pPr defTabSz="728663"/>
            <a:endParaRPr lang="zh-TW" altLang="zh-TW">
              <a:ea typeface="華康楷書體W5" pitchFamily="49" charset="-120"/>
            </a:endParaRPr>
          </a:p>
        </p:txBody>
      </p:sp>
      <p:sp>
        <p:nvSpPr>
          <p:cNvPr id="3891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 name="Rectangle 2"/>
          <p:cNvSpPr txBox="1">
            <a:spLocks noChangeArrowheads="1"/>
          </p:cNvSpPr>
          <p:nvPr/>
        </p:nvSpPr>
        <p:spPr>
          <a:xfrm>
            <a:off x="427038" y="476250"/>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中央公債發行制度</a:t>
            </a:r>
            <a:r>
              <a:rPr lang="en-US" altLang="zh-TW" sz="4400" b="1" kern="0" dirty="0">
                <a:solidFill>
                  <a:srgbClr val="000099"/>
                </a:solidFill>
                <a:latin typeface="+mj-ea"/>
                <a:ea typeface="+mj-ea"/>
                <a:cs typeface="+mj-cs"/>
              </a:rPr>
              <a:t/>
            </a:r>
            <a:br>
              <a:rPr lang="en-US" altLang="zh-TW" sz="4400" b="1" kern="0" dirty="0">
                <a:solidFill>
                  <a:srgbClr val="000099"/>
                </a:solidFill>
                <a:latin typeface="+mj-ea"/>
                <a:ea typeface="+mj-ea"/>
                <a:cs typeface="+mj-cs"/>
              </a:rPr>
            </a:br>
            <a:endParaRPr lang="en-US" altLang="zh-TW" sz="4400" b="1" kern="0" dirty="0">
              <a:solidFill>
                <a:srgbClr val="000099"/>
              </a:solidFill>
              <a:latin typeface="+mj-ea"/>
              <a:ea typeface="+mj-ea"/>
              <a:cs typeface="+mj-cs"/>
            </a:endParaRPr>
          </a:p>
        </p:txBody>
      </p:sp>
      <p:sp>
        <p:nvSpPr>
          <p:cNvPr id="38917"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E8F79567-C1CD-44A4-962E-AEB7AF675C65}" type="slidenum">
              <a:rPr kumimoji="0" lang="en-US" altLang="zh-TW" sz="1400">
                <a:solidFill>
                  <a:srgbClr val="996633"/>
                </a:solidFill>
              </a:rPr>
              <a:pPr algn="r"/>
              <a:t>35</a:t>
            </a:fld>
            <a:endParaRPr kumimoji="0" lang="en-US" altLang="zh-TW" sz="1400">
              <a:solidFill>
                <a:srgbClr val="996633"/>
              </a:solidFill>
            </a:endParaRPr>
          </a:p>
        </p:txBody>
      </p:sp>
      <p:sp>
        <p:nvSpPr>
          <p:cNvPr id="38918" name="Rectangle 6"/>
          <p:cNvSpPr>
            <a:spLocks noChangeArrowheads="1"/>
          </p:cNvSpPr>
          <p:nvPr/>
        </p:nvSpPr>
        <p:spPr bwMode="auto">
          <a:xfrm>
            <a:off x="1077913" y="1423988"/>
            <a:ext cx="4913312" cy="709612"/>
          </a:xfrm>
          <a:prstGeom prst="rect">
            <a:avLst/>
          </a:prstGeom>
          <a:noFill/>
          <a:ln w="9525">
            <a:noFill/>
            <a:miter lim="800000"/>
            <a:headEnd/>
            <a:tailEnd/>
          </a:ln>
        </p:spPr>
        <p:txBody>
          <a:bodyPr lIns="92075" tIns="46038" rIns="92075" bIns="46038">
            <a:spAutoFit/>
          </a:bodyPr>
          <a:lstStyle/>
          <a:p>
            <a:pPr eaLnBrk="0" hangingPunct="0">
              <a:spcBef>
                <a:spcPct val="50000"/>
              </a:spcBef>
              <a:buClr>
                <a:schemeClr val="tx2"/>
              </a:buClr>
              <a:buSzPct val="110000"/>
            </a:pPr>
            <a:r>
              <a:rPr kumimoji="0" lang="en-US" altLang="zh-TW" sz="4000" b="1">
                <a:solidFill>
                  <a:srgbClr val="000099"/>
                </a:solidFill>
                <a:ea typeface="標楷體" pitchFamily="65" charset="-120"/>
              </a:rPr>
              <a:t>-</a:t>
            </a:r>
            <a:r>
              <a:rPr kumimoji="0" lang="zh-TW" altLang="en-US" sz="4000" b="1">
                <a:solidFill>
                  <a:srgbClr val="000099"/>
                </a:solidFill>
                <a:ea typeface="標楷體" pitchFamily="65" charset="-120"/>
              </a:rPr>
              <a:t>標售制度</a:t>
            </a:r>
          </a:p>
        </p:txBody>
      </p:sp>
      <p:sp>
        <p:nvSpPr>
          <p:cNvPr id="2" name="矩形 1"/>
          <p:cNvSpPr/>
          <p:nvPr/>
        </p:nvSpPr>
        <p:spPr>
          <a:xfrm>
            <a:off x="684213" y="2420938"/>
            <a:ext cx="7972425" cy="3046412"/>
          </a:xfrm>
          <a:prstGeom prst="rect">
            <a:avLst/>
          </a:prstGeom>
        </p:spPr>
        <p:txBody>
          <a:bodyPr>
            <a:spAutoFit/>
          </a:bodyPr>
          <a:lstStyle/>
          <a:p>
            <a:pPr>
              <a:defRPr/>
            </a:pPr>
            <a:r>
              <a:rPr lang="zh-TW" altLang="en-US" sz="3200" dirty="0">
                <a:latin typeface="+mn-ea"/>
                <a:ea typeface="+mn-ea"/>
              </a:rPr>
              <a:t>中央公債之標售方式分為兩類：</a:t>
            </a:r>
            <a:endParaRPr lang="en-US" altLang="zh-TW" sz="3200" dirty="0">
              <a:latin typeface="+mn-ea"/>
              <a:ea typeface="+mn-ea"/>
            </a:endParaRPr>
          </a:p>
          <a:p>
            <a:pPr marL="623888" indent="-623888">
              <a:defRPr/>
            </a:pPr>
            <a:endParaRPr lang="en-US" altLang="zh-TW" sz="3200" dirty="0">
              <a:latin typeface="+mn-ea"/>
              <a:ea typeface="+mn-ea"/>
            </a:endParaRPr>
          </a:p>
          <a:p>
            <a:pPr marL="623888" indent="-623888">
              <a:defRPr/>
            </a:pPr>
            <a:r>
              <a:rPr lang="en-US" altLang="zh-TW" sz="3200" dirty="0">
                <a:latin typeface="+mn-ea"/>
                <a:ea typeface="+mn-ea"/>
              </a:rPr>
              <a:t>(1)</a:t>
            </a:r>
            <a:r>
              <a:rPr lang="zh-TW" altLang="en-US" sz="3200" dirty="0">
                <a:latin typeface="+mn-ea"/>
                <a:ea typeface="+mn-ea"/>
              </a:rPr>
              <a:t>複數利率</a:t>
            </a:r>
            <a:r>
              <a:rPr lang="en-US" altLang="zh-TW" sz="3200" dirty="0">
                <a:latin typeface="+mn-ea"/>
                <a:ea typeface="+mn-ea"/>
              </a:rPr>
              <a:t>(</a:t>
            </a:r>
            <a:r>
              <a:rPr lang="zh-TW" altLang="en-US" sz="3200" dirty="0">
                <a:latin typeface="+mn-ea"/>
                <a:ea typeface="+mn-ea"/>
              </a:rPr>
              <a:t>價格</a:t>
            </a:r>
            <a:r>
              <a:rPr lang="en-US" altLang="zh-TW" sz="3200" dirty="0">
                <a:latin typeface="+mn-ea"/>
                <a:ea typeface="+mn-ea"/>
              </a:rPr>
              <a:t>)</a:t>
            </a:r>
            <a:r>
              <a:rPr lang="zh-TW" altLang="en-US" sz="3200" dirty="0">
                <a:latin typeface="+mn-ea"/>
                <a:ea typeface="+mn-ea"/>
              </a:rPr>
              <a:t>標：可採競標或非競標。</a:t>
            </a:r>
            <a:endParaRPr lang="en-US" altLang="zh-TW" sz="3200" dirty="0">
              <a:latin typeface="+mn-ea"/>
              <a:ea typeface="+mn-ea"/>
            </a:endParaRPr>
          </a:p>
          <a:p>
            <a:pPr marL="623888" indent="-623888">
              <a:defRPr/>
            </a:pPr>
            <a:endParaRPr lang="en-US" altLang="zh-TW" sz="3200" dirty="0">
              <a:latin typeface="+mn-ea"/>
              <a:ea typeface="+mn-ea"/>
            </a:endParaRPr>
          </a:p>
          <a:p>
            <a:pPr marL="623888" indent="-623888">
              <a:defRPr/>
            </a:pPr>
            <a:r>
              <a:rPr lang="en-US" altLang="zh-TW" sz="3200" dirty="0">
                <a:latin typeface="+mn-ea"/>
                <a:ea typeface="+mn-ea"/>
              </a:rPr>
              <a:t>(2)</a:t>
            </a:r>
            <a:r>
              <a:rPr lang="zh-TW" altLang="en-US" sz="3200" dirty="0">
                <a:latin typeface="+mn-ea"/>
                <a:ea typeface="+mn-ea"/>
              </a:rPr>
              <a:t>單一利率</a:t>
            </a:r>
            <a:r>
              <a:rPr lang="en-US" altLang="zh-TW" sz="3200" dirty="0">
                <a:latin typeface="+mn-ea"/>
                <a:ea typeface="+mn-ea"/>
              </a:rPr>
              <a:t>(</a:t>
            </a:r>
            <a:r>
              <a:rPr lang="zh-TW" altLang="en-US" sz="3200" dirty="0">
                <a:latin typeface="+mn-ea"/>
                <a:ea typeface="+mn-ea"/>
              </a:rPr>
              <a:t>價格</a:t>
            </a:r>
            <a:r>
              <a:rPr lang="en-US" altLang="zh-TW" sz="3200" dirty="0">
                <a:latin typeface="+mn-ea"/>
                <a:ea typeface="+mn-ea"/>
              </a:rPr>
              <a:t>)</a:t>
            </a:r>
            <a:r>
              <a:rPr lang="zh-TW" altLang="en-US" sz="3200" dirty="0">
                <a:latin typeface="+mn-ea"/>
                <a:ea typeface="+mn-ea"/>
              </a:rPr>
              <a:t>標：均採競標。</a:t>
            </a:r>
            <a:r>
              <a:rPr lang="zh-TW" altLang="en-US" sz="3200" dirty="0">
                <a:latin typeface="標楷體" pitchFamily="65" charset="-120"/>
                <a:ea typeface="標楷體" pitchFamily="65" charset="-120"/>
              </a:rPr>
              <a:t>為我國現行公債標售制度所使用的方式。</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8424863" y="6467475"/>
            <a:ext cx="177800" cy="365125"/>
          </a:xfrm>
          <a:prstGeom prst="rect">
            <a:avLst/>
          </a:prstGeom>
          <a:noFill/>
          <a:ln w="9525">
            <a:noFill/>
            <a:miter lim="800000"/>
            <a:headEnd/>
            <a:tailEnd/>
          </a:ln>
        </p:spPr>
        <p:txBody>
          <a:bodyPr wrap="none" lIns="87889" tIns="43945" rIns="87889" bIns="43945">
            <a:spAutoFit/>
          </a:bodyPr>
          <a:lstStyle/>
          <a:p>
            <a:pPr defTabSz="728663"/>
            <a:endParaRPr lang="zh-TW" altLang="zh-TW">
              <a:ea typeface="華康楷書體W5" pitchFamily="49" charset="-120"/>
            </a:endParaRPr>
          </a:p>
        </p:txBody>
      </p:sp>
      <p:sp>
        <p:nvSpPr>
          <p:cNvPr id="23558" name="Rectangle 7"/>
          <p:cNvSpPr>
            <a:spLocks noChangeArrowheads="1"/>
          </p:cNvSpPr>
          <p:nvPr/>
        </p:nvSpPr>
        <p:spPr bwMode="auto">
          <a:xfrm>
            <a:off x="674688" y="1557338"/>
            <a:ext cx="7927975" cy="4548187"/>
          </a:xfrm>
          <a:prstGeom prst="rect">
            <a:avLst/>
          </a:prstGeom>
          <a:noFill/>
          <a:ln w="9525">
            <a:noFill/>
            <a:miter lim="800000"/>
            <a:headEnd/>
            <a:tailEnd/>
          </a:ln>
        </p:spPr>
        <p:txBody>
          <a:bodyPr lIns="92075" tIns="46038" rIns="92075" bIns="46038"/>
          <a:lstStyle/>
          <a:p>
            <a:pPr marL="540000" lvl="1" indent="-419100">
              <a:lnSpc>
                <a:spcPct val="90000"/>
              </a:lnSpc>
              <a:spcBef>
                <a:spcPct val="20000"/>
              </a:spcBef>
              <a:buClr>
                <a:schemeClr val="tx1"/>
              </a:buClr>
              <a:buSzPct val="60000"/>
              <a:buFont typeface="Wingdings" pitchFamily="2" charset="2"/>
              <a:buChar char="Ø"/>
              <a:tabLst>
                <a:tab pos="476250" algn="l"/>
              </a:tabLst>
              <a:defRPr/>
            </a:pPr>
            <a:r>
              <a:rPr lang="zh-TW" altLang="en-US" sz="2600" b="1" dirty="0">
                <a:solidFill>
                  <a:srgbClr val="000099"/>
                </a:solidFill>
                <a:latin typeface="+mn-lt"/>
                <a:ea typeface="+mn-ea"/>
              </a:rPr>
              <a:t>複數利率（價格）標</a:t>
            </a:r>
          </a:p>
          <a:p>
            <a:pPr marL="711200" lvl="1" indent="-233363" algn="just" eaLnBrk="0" hangingPunct="0">
              <a:buClr>
                <a:schemeClr val="tx2"/>
              </a:buClr>
              <a:buSzPct val="110000"/>
              <a:tabLst>
                <a:tab pos="476250" algn="l"/>
              </a:tabLst>
              <a:defRPr/>
            </a:pPr>
            <a:r>
              <a:rPr kumimoji="0" lang="en-US" altLang="zh-TW" sz="2300" dirty="0">
                <a:latin typeface="標楷體" pitchFamily="65" charset="-120"/>
                <a:ea typeface="標楷體" pitchFamily="65" charset="-120"/>
              </a:rPr>
              <a:t>--</a:t>
            </a:r>
            <a:r>
              <a:rPr lang="zh-TW" altLang="en-US" sz="2400" dirty="0">
                <a:latin typeface="+mn-ea"/>
                <a:ea typeface="+mn-ea"/>
              </a:rPr>
              <a:t>俗稱為複式標，係開標後按競標價格高低決定得標順序，並按其得標價格為公債發行價格，故各得標者應付金額因得標價格高低而不同</a:t>
            </a:r>
            <a:r>
              <a:rPr kumimoji="0" lang="zh-TW" altLang="en-US" sz="2400" dirty="0">
                <a:latin typeface="+mn-ea"/>
                <a:ea typeface="+mn-ea"/>
              </a:rPr>
              <a:t>。</a:t>
            </a:r>
          </a:p>
          <a:p>
            <a:pPr marL="954088" lvl="1" indent="-476250" eaLnBrk="0" hangingPunct="0">
              <a:buClr>
                <a:schemeClr val="tx2"/>
              </a:buClr>
              <a:buSzPct val="110000"/>
              <a:tabLst>
                <a:tab pos="476250" algn="l"/>
              </a:tabLst>
              <a:defRPr/>
            </a:pPr>
            <a:r>
              <a:rPr kumimoji="0" lang="en-US" altLang="zh-TW" sz="2300" dirty="0">
                <a:latin typeface="標楷體" pitchFamily="65" charset="-120"/>
                <a:ea typeface="標楷體" pitchFamily="65" charset="-120"/>
              </a:rPr>
              <a:t>-- </a:t>
            </a:r>
            <a:r>
              <a:rPr kumimoji="0" lang="zh-TW" altLang="en-US" sz="2300" dirty="0">
                <a:latin typeface="標楷體" pitchFamily="65" charset="-120"/>
                <a:ea typeface="標楷體" pitchFamily="65" charset="-120"/>
              </a:rPr>
              <a:t>票面利率以</a:t>
            </a:r>
            <a:r>
              <a:rPr kumimoji="0" lang="en-US" altLang="zh-TW" sz="2300" dirty="0">
                <a:solidFill>
                  <a:srgbClr val="FF0000"/>
                </a:solidFill>
                <a:latin typeface="標楷體" pitchFamily="65" charset="-120"/>
                <a:ea typeface="標楷體" pitchFamily="65" charset="-120"/>
              </a:rPr>
              <a:t>0.125%</a:t>
            </a:r>
            <a:r>
              <a:rPr kumimoji="0" lang="zh-TW" altLang="en-US" sz="2300" dirty="0">
                <a:latin typeface="標楷體" pitchFamily="65" charset="-120"/>
                <a:ea typeface="標楷體" pitchFamily="65" charset="-120"/>
              </a:rPr>
              <a:t>為級距，並以開標後得標</a:t>
            </a:r>
            <a:r>
              <a:rPr kumimoji="0" lang="zh-TW" altLang="en-US" sz="2300" dirty="0">
                <a:solidFill>
                  <a:srgbClr val="FF0000"/>
                </a:solidFill>
                <a:latin typeface="標楷體" pitchFamily="65" charset="-120"/>
                <a:ea typeface="標楷體" pitchFamily="65" charset="-120"/>
              </a:rPr>
              <a:t>加權平均</a:t>
            </a:r>
          </a:p>
          <a:p>
            <a:pPr marL="954088" lvl="1" indent="-476250" eaLnBrk="0" hangingPunct="0">
              <a:buClr>
                <a:schemeClr val="tx2"/>
              </a:buClr>
              <a:buSzPct val="110000"/>
              <a:tabLst>
                <a:tab pos="476250" algn="l"/>
              </a:tabLst>
              <a:defRPr/>
            </a:pPr>
            <a:r>
              <a:rPr kumimoji="0" lang="zh-TW" altLang="en-US" sz="2300" dirty="0">
                <a:solidFill>
                  <a:srgbClr val="0001FB"/>
                </a:solidFill>
                <a:latin typeface="標楷體" pitchFamily="65" charset="-120"/>
                <a:ea typeface="標楷體" pitchFamily="65" charset="-120"/>
              </a:rPr>
              <a:t>   </a:t>
            </a:r>
            <a:r>
              <a:rPr kumimoji="0" lang="zh-TW" altLang="en-US" sz="2300" dirty="0">
                <a:solidFill>
                  <a:srgbClr val="FF0000"/>
                </a:solidFill>
                <a:latin typeface="標楷體" pitchFamily="65" charset="-120"/>
                <a:ea typeface="標楷體" pitchFamily="65" charset="-120"/>
              </a:rPr>
              <a:t>利率</a:t>
            </a:r>
            <a:r>
              <a:rPr kumimoji="0" lang="zh-TW" altLang="en-US" sz="2300" dirty="0">
                <a:latin typeface="標楷體" pitchFamily="65" charset="-120"/>
                <a:ea typeface="標楷體" pitchFamily="65" charset="-120"/>
              </a:rPr>
              <a:t>之相等或最接近且較低之數訂定。</a:t>
            </a:r>
            <a:endParaRPr kumimoji="0" lang="zh-TW" altLang="en-US" sz="2600" dirty="0">
              <a:latin typeface="標楷體" pitchFamily="65" charset="-120"/>
              <a:ea typeface="標楷體" pitchFamily="65" charset="-120"/>
            </a:endParaRPr>
          </a:p>
          <a:p>
            <a:pPr marL="540000" lvl="1" indent="-419100" eaLnBrk="0" hangingPunct="0">
              <a:lnSpc>
                <a:spcPct val="90000"/>
              </a:lnSpc>
              <a:spcBef>
                <a:spcPts val="1200"/>
              </a:spcBef>
              <a:buClr>
                <a:schemeClr val="tx1"/>
              </a:buClr>
              <a:buSzPct val="60000"/>
              <a:buFont typeface="Wingdings" pitchFamily="2" charset="2"/>
              <a:buChar char="Ø"/>
              <a:tabLst>
                <a:tab pos="476250" algn="l"/>
              </a:tabLst>
              <a:defRPr/>
            </a:pPr>
            <a:r>
              <a:rPr lang="zh-TW" altLang="en-US" sz="2600" b="1" dirty="0">
                <a:solidFill>
                  <a:srgbClr val="000099"/>
                </a:solidFill>
                <a:latin typeface="+mn-lt"/>
                <a:ea typeface="+mn-ea"/>
              </a:rPr>
              <a:t>單一利率（價格）標</a:t>
            </a:r>
          </a:p>
          <a:p>
            <a:pPr marL="711200" indent="-711200" algn="just" eaLnBrk="0" hangingPunct="0">
              <a:buClr>
                <a:schemeClr val="tx1"/>
              </a:buClr>
              <a:buSzPct val="110000"/>
              <a:tabLst>
                <a:tab pos="476250" algn="l"/>
              </a:tabLst>
              <a:defRPr/>
            </a:pPr>
            <a:r>
              <a:rPr kumimoji="0" lang="zh-TW" altLang="en-US" sz="2300" dirty="0">
                <a:solidFill>
                  <a:srgbClr val="0000FF"/>
                </a:solidFill>
                <a:latin typeface="華康楷書體W5" charset="-120"/>
                <a:ea typeface="華康楷書體W5" charset="-120"/>
              </a:rPr>
              <a:t>   </a:t>
            </a:r>
            <a:r>
              <a:rPr kumimoji="0" lang="en-US" altLang="zh-TW" sz="2400" dirty="0">
                <a:latin typeface="+mn-ea"/>
                <a:ea typeface="+mn-ea"/>
              </a:rPr>
              <a:t>--</a:t>
            </a:r>
            <a:r>
              <a:rPr lang="zh-TW" altLang="en-US" sz="2400" dirty="0">
                <a:latin typeface="+mn-ea"/>
                <a:ea typeface="+mn-ea"/>
              </a:rPr>
              <a:t>不論得標價格高低，全部按最低得標價格作為發行價格以計算得標人應付金額，故各得標人取得公債之成本均相同。</a:t>
            </a:r>
            <a:endParaRPr kumimoji="0" lang="zh-TW" altLang="en-US" sz="2400" dirty="0">
              <a:latin typeface="+mn-ea"/>
              <a:ea typeface="+mn-ea"/>
            </a:endParaRPr>
          </a:p>
          <a:p>
            <a:pPr marL="187325" indent="-187325" eaLnBrk="0" hangingPunct="0">
              <a:buClr>
                <a:schemeClr val="tx1"/>
              </a:buClr>
              <a:buSzPct val="110000"/>
              <a:tabLst>
                <a:tab pos="476250" algn="l"/>
              </a:tabLst>
              <a:defRPr/>
            </a:pPr>
            <a:r>
              <a:rPr kumimoji="0" lang="zh-TW" altLang="en-US" sz="2300" dirty="0">
                <a:solidFill>
                  <a:srgbClr val="0000FF"/>
                </a:solidFill>
                <a:latin typeface="標楷體" pitchFamily="65" charset="-120"/>
                <a:ea typeface="標楷體" pitchFamily="65" charset="-120"/>
              </a:rPr>
              <a:t>   </a:t>
            </a:r>
            <a:r>
              <a:rPr kumimoji="0" lang="en-US" altLang="zh-TW" sz="2300" dirty="0">
                <a:latin typeface="標楷體" pitchFamily="65" charset="-120"/>
                <a:ea typeface="標楷體" pitchFamily="65" charset="-120"/>
              </a:rPr>
              <a:t>-- </a:t>
            </a:r>
            <a:r>
              <a:rPr kumimoji="0" lang="zh-TW" altLang="en-US" sz="2300" dirty="0">
                <a:latin typeface="標楷體" pitchFamily="65" charset="-120"/>
                <a:ea typeface="標楷體" pitchFamily="65" charset="-120"/>
              </a:rPr>
              <a:t>票面利率以</a:t>
            </a:r>
            <a:r>
              <a:rPr kumimoji="0" lang="en-US" altLang="zh-TW" sz="2300" dirty="0">
                <a:solidFill>
                  <a:srgbClr val="FF0000"/>
                </a:solidFill>
                <a:latin typeface="標楷體" pitchFamily="65" charset="-120"/>
                <a:ea typeface="標楷體" pitchFamily="65" charset="-120"/>
              </a:rPr>
              <a:t>0.125%</a:t>
            </a:r>
            <a:r>
              <a:rPr kumimoji="0" lang="zh-TW" altLang="en-US" sz="2300" dirty="0">
                <a:latin typeface="標楷體" pitchFamily="65" charset="-120"/>
                <a:ea typeface="標楷體" pitchFamily="65" charset="-120"/>
              </a:rPr>
              <a:t>為級距，並以開標後得標</a:t>
            </a:r>
            <a:r>
              <a:rPr kumimoji="0" lang="zh-TW" altLang="en-US" sz="2300" dirty="0">
                <a:solidFill>
                  <a:srgbClr val="FF0000"/>
                </a:solidFill>
                <a:latin typeface="標楷體" pitchFamily="65" charset="-120"/>
                <a:ea typeface="標楷體" pitchFamily="65" charset="-120"/>
              </a:rPr>
              <a:t>最高利率</a:t>
            </a:r>
          </a:p>
          <a:p>
            <a:pPr marL="187325" indent="-187325" eaLnBrk="0" hangingPunct="0">
              <a:buClr>
                <a:schemeClr val="tx1"/>
              </a:buClr>
              <a:buSzPct val="110000"/>
              <a:tabLst>
                <a:tab pos="476250" algn="l"/>
              </a:tabLst>
              <a:defRPr/>
            </a:pPr>
            <a:r>
              <a:rPr kumimoji="0" lang="zh-TW" altLang="en-US" sz="2300" dirty="0">
                <a:solidFill>
                  <a:srgbClr val="0001FB"/>
                </a:solidFill>
                <a:latin typeface="標楷體" pitchFamily="65" charset="-120"/>
                <a:ea typeface="標楷體" pitchFamily="65" charset="-120"/>
              </a:rPr>
              <a:t>      </a:t>
            </a:r>
            <a:r>
              <a:rPr kumimoji="0" lang="zh-TW" altLang="en-US" sz="2300" dirty="0">
                <a:latin typeface="標楷體" pitchFamily="65" charset="-120"/>
                <a:ea typeface="標楷體" pitchFamily="65" charset="-120"/>
              </a:rPr>
              <a:t>之相等或最接近且較低之數訂定。</a:t>
            </a:r>
          </a:p>
        </p:txBody>
      </p:sp>
      <p:sp>
        <p:nvSpPr>
          <p:cNvPr id="39940"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 name="Rectangle 2"/>
          <p:cNvSpPr txBox="1">
            <a:spLocks noChangeArrowheads="1"/>
          </p:cNvSpPr>
          <p:nvPr/>
        </p:nvSpPr>
        <p:spPr>
          <a:xfrm>
            <a:off x="427038" y="476250"/>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中央公債發行制度</a:t>
            </a:r>
            <a:r>
              <a:rPr lang="en-US" altLang="zh-TW" sz="4400" b="1" kern="0" dirty="0">
                <a:solidFill>
                  <a:srgbClr val="000099"/>
                </a:solidFill>
                <a:latin typeface="+mj-ea"/>
                <a:ea typeface="+mj-ea"/>
                <a:cs typeface="+mj-cs"/>
              </a:rPr>
              <a:t/>
            </a:r>
            <a:br>
              <a:rPr lang="en-US" altLang="zh-TW" sz="4400" b="1" kern="0" dirty="0">
                <a:solidFill>
                  <a:srgbClr val="000099"/>
                </a:solidFill>
                <a:latin typeface="+mj-ea"/>
                <a:ea typeface="+mj-ea"/>
                <a:cs typeface="+mj-cs"/>
              </a:rPr>
            </a:br>
            <a:endParaRPr lang="en-US" altLang="zh-TW" sz="4400" b="1" kern="0" dirty="0">
              <a:solidFill>
                <a:srgbClr val="000099"/>
              </a:solidFill>
              <a:latin typeface="+mj-ea"/>
              <a:ea typeface="+mj-ea"/>
              <a:cs typeface="+mj-cs"/>
            </a:endParaRPr>
          </a:p>
        </p:txBody>
      </p:sp>
      <p:sp>
        <p:nvSpPr>
          <p:cNvPr id="39942"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9EE48AAA-80F1-4D4F-B044-DB47E38B335D}" type="slidenum">
              <a:rPr kumimoji="0" lang="en-US" altLang="zh-TW" sz="1400">
                <a:solidFill>
                  <a:srgbClr val="996633"/>
                </a:solidFill>
              </a:rPr>
              <a:pPr algn="r"/>
              <a:t>36</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61975" y="1322388"/>
            <a:ext cx="6384925" cy="649287"/>
          </a:xfrm>
        </p:spPr>
        <p:txBody>
          <a:bodyPr/>
          <a:lstStyle/>
          <a:p>
            <a:pPr marL="365125" indent="-255588" algn="l">
              <a:lnSpc>
                <a:spcPts val="4500"/>
              </a:lnSpc>
            </a:pPr>
            <a:r>
              <a:rPr lang="zh-TW" altLang="en-US" sz="3600" smtClean="0">
                <a:solidFill>
                  <a:srgbClr val="000099"/>
                </a:solidFill>
                <a:latin typeface="微軟正黑體" pitchFamily="34" charset="-120"/>
              </a:rPr>
              <a:t>票面利率決定之實例</a:t>
            </a:r>
          </a:p>
        </p:txBody>
      </p:sp>
      <p:sp>
        <p:nvSpPr>
          <p:cNvPr id="24580" name="Rectangle 3"/>
          <p:cNvSpPr>
            <a:spLocks noGrp="1" noChangeArrowheads="1"/>
          </p:cNvSpPr>
          <p:nvPr>
            <p:ph type="body" idx="1"/>
          </p:nvPr>
        </p:nvSpPr>
        <p:spPr>
          <a:xfrm>
            <a:off x="446088" y="2708275"/>
            <a:ext cx="8280400" cy="3787775"/>
          </a:xfrm>
        </p:spPr>
        <p:txBody>
          <a:bodyPr/>
          <a:lstStyle/>
          <a:p>
            <a:pPr marL="540000" lvl="1" indent="-419100">
              <a:lnSpc>
                <a:spcPct val="90000"/>
              </a:lnSpc>
              <a:buClr>
                <a:schemeClr val="tx1"/>
              </a:buClr>
              <a:buFont typeface="Wingdings" pitchFamily="2" charset="2"/>
              <a:buChar char="Ø"/>
              <a:tabLst>
                <a:tab pos="476250" algn="l"/>
              </a:tabLst>
              <a:defRPr/>
            </a:pPr>
            <a:r>
              <a:rPr lang="en-US" altLang="zh-TW" sz="2800" kern="1200" dirty="0" smtClean="0">
                <a:cs typeface="+mn-cs"/>
              </a:rPr>
              <a:t>101</a:t>
            </a:r>
            <a:r>
              <a:rPr lang="zh-TW" altLang="en-US" sz="2800" kern="1200" dirty="0" smtClean="0">
                <a:cs typeface="+mn-cs"/>
              </a:rPr>
              <a:t>年</a:t>
            </a:r>
            <a:r>
              <a:rPr lang="en-US" altLang="zh-TW" sz="2800" kern="1200" dirty="0" smtClean="0">
                <a:cs typeface="+mn-cs"/>
              </a:rPr>
              <a:t>9</a:t>
            </a:r>
            <a:r>
              <a:rPr lang="zh-TW" altLang="en-US" sz="2800" kern="1200" dirty="0" smtClean="0">
                <a:cs typeface="+mn-cs"/>
              </a:rPr>
              <a:t>月</a:t>
            </a:r>
            <a:r>
              <a:rPr lang="en-US" altLang="zh-TW" sz="2800" kern="1200" dirty="0" smtClean="0">
                <a:cs typeface="+mn-cs"/>
              </a:rPr>
              <a:t>24</a:t>
            </a:r>
            <a:r>
              <a:rPr lang="zh-TW" altLang="en-US" sz="2800" kern="1200" dirty="0" smtClean="0">
                <a:cs typeface="+mn-cs"/>
              </a:rPr>
              <a:t>日中央銀行標售央債</a:t>
            </a:r>
            <a:r>
              <a:rPr lang="en-US" altLang="zh-TW" sz="2800" kern="1200" dirty="0" smtClean="0">
                <a:cs typeface="+mn-cs"/>
              </a:rPr>
              <a:t>350</a:t>
            </a:r>
            <a:r>
              <a:rPr lang="zh-TW" altLang="en-US" sz="2800" kern="1200" dirty="0" smtClean="0">
                <a:cs typeface="+mn-cs"/>
              </a:rPr>
              <a:t>億</a:t>
            </a:r>
            <a:r>
              <a:rPr lang="en-US" altLang="zh-TW" sz="2800" kern="1200" dirty="0" smtClean="0">
                <a:cs typeface="+mn-cs"/>
              </a:rPr>
              <a:t>(</a:t>
            </a:r>
            <a:r>
              <a:rPr lang="en-US" altLang="zh-TW" sz="2800" u="sng" kern="1200" dirty="0" smtClean="0">
                <a:solidFill>
                  <a:srgbClr val="FF0000"/>
                </a:solidFill>
                <a:cs typeface="+mn-cs"/>
              </a:rPr>
              <a:t>A01109</a:t>
            </a:r>
            <a:r>
              <a:rPr lang="en-US" altLang="zh-TW" sz="2800" kern="1200" dirty="0" smtClean="0">
                <a:cs typeface="+mn-cs"/>
              </a:rPr>
              <a:t>)</a:t>
            </a:r>
          </a:p>
          <a:p>
            <a:pPr marL="540000" lvl="1" indent="-419100">
              <a:lnSpc>
                <a:spcPct val="90000"/>
              </a:lnSpc>
              <a:buClr>
                <a:schemeClr val="tx1"/>
              </a:buClr>
              <a:buFont typeface="Wingdings" pitchFamily="2" charset="2"/>
              <a:buChar char="Ø"/>
              <a:tabLst>
                <a:tab pos="476250" algn="l"/>
              </a:tabLst>
              <a:defRPr/>
            </a:pPr>
            <a:r>
              <a:rPr lang="zh-TW" altLang="en-US" sz="2800" kern="1200" dirty="0" smtClean="0">
                <a:cs typeface="+mn-cs"/>
              </a:rPr>
              <a:t>開標結果─最高得標利率：</a:t>
            </a:r>
            <a:r>
              <a:rPr lang="en-US" altLang="zh-TW" sz="2800" kern="1200" dirty="0" smtClean="0">
                <a:cs typeface="+mn-cs"/>
              </a:rPr>
              <a:t>1.187%</a:t>
            </a:r>
          </a:p>
          <a:p>
            <a:pPr marL="540000" lvl="1" indent="-419100">
              <a:lnSpc>
                <a:spcPct val="90000"/>
              </a:lnSpc>
              <a:buClr>
                <a:schemeClr val="tx1"/>
              </a:buClr>
              <a:buFont typeface="Wingdings" pitchFamily="2" charset="2"/>
              <a:buNone/>
              <a:tabLst>
                <a:tab pos="476250" algn="l"/>
              </a:tabLst>
              <a:defRPr/>
            </a:pPr>
            <a:r>
              <a:rPr lang="en-US" altLang="zh-TW" sz="2800" kern="1200" dirty="0" smtClean="0">
                <a:cs typeface="+mn-cs"/>
              </a:rPr>
              <a:t>				</a:t>
            </a:r>
            <a:r>
              <a:rPr lang="zh-TW" altLang="en-US" sz="2800" kern="1200" dirty="0" smtClean="0">
                <a:cs typeface="+mn-cs"/>
              </a:rPr>
              <a:t> </a:t>
            </a:r>
            <a:r>
              <a:rPr lang="en-US" altLang="zh-TW" sz="2800" kern="1200" dirty="0" smtClean="0">
                <a:cs typeface="+mn-cs"/>
              </a:rPr>
              <a:t>─</a:t>
            </a:r>
            <a:r>
              <a:rPr lang="zh-TW" altLang="en-US" sz="2800" kern="1200" dirty="0" smtClean="0">
                <a:cs typeface="+mn-cs"/>
              </a:rPr>
              <a:t>最低得標利率：</a:t>
            </a:r>
            <a:r>
              <a:rPr lang="en-US" altLang="zh-TW" sz="2800" kern="1200" dirty="0" smtClean="0">
                <a:cs typeface="+mn-cs"/>
              </a:rPr>
              <a:t>0.120%</a:t>
            </a:r>
          </a:p>
          <a:p>
            <a:pPr marL="540000" lvl="1" indent="-419100">
              <a:lnSpc>
                <a:spcPct val="90000"/>
              </a:lnSpc>
              <a:buClr>
                <a:schemeClr val="tx1"/>
              </a:buClr>
              <a:buFont typeface="Wingdings" pitchFamily="2" charset="2"/>
              <a:buNone/>
              <a:tabLst>
                <a:tab pos="476250" algn="l"/>
              </a:tabLst>
              <a:defRPr/>
            </a:pPr>
            <a:r>
              <a:rPr lang="en-US" altLang="zh-TW" sz="2800" kern="1200" dirty="0" smtClean="0">
                <a:cs typeface="+mn-cs"/>
              </a:rPr>
              <a:t>				</a:t>
            </a:r>
            <a:r>
              <a:rPr lang="zh-TW" altLang="en-US" sz="2800" kern="1200" dirty="0" smtClean="0">
                <a:cs typeface="+mn-cs"/>
              </a:rPr>
              <a:t> </a:t>
            </a:r>
            <a:r>
              <a:rPr lang="en-US" altLang="zh-TW" sz="2800" kern="1200" dirty="0" smtClean="0">
                <a:cs typeface="+mn-cs"/>
              </a:rPr>
              <a:t>─</a:t>
            </a:r>
            <a:r>
              <a:rPr lang="zh-TW" altLang="en-US" sz="2800" kern="1200" dirty="0" smtClean="0">
                <a:cs typeface="+mn-cs"/>
              </a:rPr>
              <a:t>加權平均得標利率：</a:t>
            </a:r>
            <a:r>
              <a:rPr lang="en-US" altLang="zh-TW" sz="2800" kern="1200" dirty="0" smtClean="0">
                <a:cs typeface="+mn-cs"/>
              </a:rPr>
              <a:t>1.171%</a:t>
            </a:r>
          </a:p>
          <a:p>
            <a:pPr marL="540000" lvl="1" indent="-419100">
              <a:lnSpc>
                <a:spcPct val="90000"/>
              </a:lnSpc>
              <a:buClr>
                <a:schemeClr val="tx1"/>
              </a:buClr>
              <a:buFont typeface="Wingdings" pitchFamily="2" charset="2"/>
              <a:buChar char="Ø"/>
              <a:tabLst>
                <a:tab pos="476250" algn="l"/>
              </a:tabLst>
              <a:defRPr/>
            </a:pPr>
            <a:r>
              <a:rPr lang="zh-TW" altLang="en-US" sz="2800" kern="1200" dirty="0" smtClean="0">
                <a:cs typeface="+mn-cs"/>
              </a:rPr>
              <a:t>票面利率─單一利率標：</a:t>
            </a:r>
            <a:r>
              <a:rPr lang="en-US" altLang="zh-TW" sz="2800" kern="1200" dirty="0" smtClean="0">
                <a:cs typeface="+mn-cs"/>
              </a:rPr>
              <a:t>1.125%</a:t>
            </a:r>
          </a:p>
          <a:p>
            <a:pPr marL="540000" lvl="1" indent="-419100">
              <a:lnSpc>
                <a:spcPct val="90000"/>
              </a:lnSpc>
              <a:buClr>
                <a:schemeClr val="tx1"/>
              </a:buClr>
              <a:buFont typeface="Wingdings" pitchFamily="2" charset="2"/>
              <a:buNone/>
              <a:tabLst>
                <a:tab pos="476250" algn="l"/>
              </a:tabLst>
              <a:defRPr/>
            </a:pPr>
            <a:r>
              <a:rPr lang="en-US" altLang="zh-TW" sz="2800" kern="1200" dirty="0" smtClean="0">
                <a:cs typeface="+mn-cs"/>
              </a:rPr>
              <a:t>				</a:t>
            </a:r>
            <a:r>
              <a:rPr lang="zh-TW" altLang="en-US" sz="2800" kern="1200" dirty="0" smtClean="0">
                <a:cs typeface="+mn-cs"/>
              </a:rPr>
              <a:t> </a:t>
            </a:r>
            <a:r>
              <a:rPr lang="en-US" altLang="zh-TW" sz="2800" kern="1200" dirty="0" smtClean="0">
                <a:cs typeface="+mn-cs"/>
              </a:rPr>
              <a:t>─</a:t>
            </a:r>
            <a:r>
              <a:rPr lang="zh-TW" altLang="en-US" sz="2800" kern="1200" dirty="0" smtClean="0">
                <a:cs typeface="+mn-cs"/>
              </a:rPr>
              <a:t>複數利率標：</a:t>
            </a:r>
            <a:r>
              <a:rPr lang="en-US" altLang="zh-TW" sz="2800" kern="1200" dirty="0" smtClean="0">
                <a:cs typeface="+mn-cs"/>
              </a:rPr>
              <a:t>1.125%</a:t>
            </a:r>
          </a:p>
        </p:txBody>
      </p:sp>
      <p:sp>
        <p:nvSpPr>
          <p:cNvPr id="40964"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40965"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525676ED-D239-4208-A501-718B6598F235}" type="slidenum">
              <a:rPr kumimoji="0" lang="en-US" altLang="zh-TW" sz="1400">
                <a:solidFill>
                  <a:srgbClr val="996633"/>
                </a:solidFill>
              </a:rPr>
              <a:pPr algn="r"/>
              <a:t>37</a:t>
            </a:fld>
            <a:endParaRPr kumimoji="0" lang="en-US" altLang="zh-TW" sz="1400">
              <a:solidFill>
                <a:srgbClr val="996633"/>
              </a:solidFill>
            </a:endParaRPr>
          </a:p>
        </p:txBody>
      </p:sp>
      <p:sp>
        <p:nvSpPr>
          <p:cNvPr id="6" name="Rectangle 2"/>
          <p:cNvSpPr txBox="1">
            <a:spLocks noChangeArrowheads="1"/>
          </p:cNvSpPr>
          <p:nvPr/>
        </p:nvSpPr>
        <p:spPr>
          <a:xfrm>
            <a:off x="427038" y="476250"/>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中央公債發行制度</a:t>
            </a:r>
            <a:r>
              <a:rPr lang="en-US" altLang="zh-TW" sz="4400" b="1" kern="0" dirty="0">
                <a:solidFill>
                  <a:srgbClr val="000099"/>
                </a:solidFill>
                <a:latin typeface="+mj-ea"/>
                <a:ea typeface="+mj-ea"/>
                <a:cs typeface="+mj-cs"/>
              </a:rPr>
              <a:t/>
            </a:r>
            <a:br>
              <a:rPr lang="en-US" altLang="zh-TW" sz="4400" b="1" kern="0" dirty="0">
                <a:solidFill>
                  <a:srgbClr val="000099"/>
                </a:solidFill>
                <a:latin typeface="+mj-ea"/>
                <a:ea typeface="+mj-ea"/>
                <a:cs typeface="+mj-cs"/>
              </a:rPr>
            </a:br>
            <a:endParaRPr lang="en-US" altLang="zh-TW" sz="4400" b="1" kern="0" dirty="0">
              <a:solidFill>
                <a:srgbClr val="000099"/>
              </a:solidFill>
              <a:latin typeface="+mj-ea"/>
              <a:ea typeface="+mj-ea"/>
              <a:cs typeface="+mj-cs"/>
            </a:endParaRPr>
          </a:p>
        </p:txBody>
      </p:sp>
      <p:sp>
        <p:nvSpPr>
          <p:cNvPr id="3" name="矩形圖說文字 2"/>
          <p:cNvSpPr/>
          <p:nvPr/>
        </p:nvSpPr>
        <p:spPr bwMode="auto">
          <a:xfrm>
            <a:off x="6372225" y="1347788"/>
            <a:ext cx="2447925" cy="1254125"/>
          </a:xfrm>
          <a:prstGeom prst="wedgeRectCallout">
            <a:avLst>
              <a:gd name="adj1" fmla="val 6375"/>
              <a:gd name="adj2" fmla="val 58101"/>
            </a:avLst>
          </a:prstGeom>
          <a:noFill/>
          <a:ln w="9525" cap="flat" cmpd="sng" algn="ctr">
            <a:solidFill>
              <a:schemeClr val="tx2">
                <a:lumMod val="75000"/>
              </a:schemeClr>
            </a:solidFill>
            <a:prstDash val="solid"/>
            <a:round/>
            <a:headEnd type="none" w="med" len="med"/>
            <a:tailEnd type="none" w="med" len="med"/>
          </a:ln>
          <a:effectLst/>
        </p:spPr>
        <p:txBody>
          <a:bodyPr/>
          <a:lstStyle/>
          <a:p>
            <a:pPr>
              <a:defRPr/>
            </a:pPr>
            <a:r>
              <a:rPr lang="zh-TW" altLang="en-US" b="1" dirty="0">
                <a:latin typeface="+mn-ea"/>
                <a:ea typeface="+mn-ea"/>
              </a:rPr>
              <a:t>依中華民國證券市場編碼原則：</a:t>
            </a:r>
            <a:r>
              <a:rPr lang="en-US" altLang="zh-TW" b="1" dirty="0">
                <a:latin typeface="+mn-ea"/>
                <a:ea typeface="+mn-ea"/>
              </a:rPr>
              <a:t>A(</a:t>
            </a:r>
            <a:r>
              <a:rPr lang="zh-TW" altLang="en-US" b="1" dirty="0">
                <a:latin typeface="+mn-ea"/>
                <a:ea typeface="+mn-ea"/>
              </a:rPr>
              <a:t>表中央公債</a:t>
            </a:r>
            <a:r>
              <a:rPr lang="en-US" altLang="zh-TW" b="1" dirty="0">
                <a:latin typeface="+mn-ea"/>
                <a:ea typeface="+mn-ea"/>
              </a:rPr>
              <a:t>)+2</a:t>
            </a:r>
            <a:r>
              <a:rPr lang="zh-TW" altLang="en-US" b="1" dirty="0">
                <a:latin typeface="+mn-ea"/>
                <a:ea typeface="+mn-ea"/>
              </a:rPr>
              <a:t>碼年度別</a:t>
            </a:r>
            <a:r>
              <a:rPr lang="en-US" altLang="zh-TW" b="1" dirty="0">
                <a:latin typeface="+mn-ea"/>
                <a:ea typeface="+mn-ea"/>
              </a:rPr>
              <a:t>+1</a:t>
            </a:r>
            <a:r>
              <a:rPr lang="zh-TW" altLang="en-US" b="1" dirty="0">
                <a:latin typeface="+mn-ea"/>
                <a:ea typeface="+mn-ea"/>
              </a:rPr>
              <a:t>碼債券別</a:t>
            </a:r>
            <a:r>
              <a:rPr lang="en-US" altLang="zh-TW" b="1" dirty="0">
                <a:latin typeface="+mn-ea"/>
                <a:ea typeface="+mn-ea"/>
              </a:rPr>
              <a:t>+2</a:t>
            </a:r>
            <a:r>
              <a:rPr lang="zh-TW" altLang="en-US" b="1" dirty="0">
                <a:latin typeface="+mn-ea"/>
                <a:ea typeface="+mn-ea"/>
              </a:rPr>
              <a:t>碼期別</a:t>
            </a:r>
          </a:p>
          <a:p>
            <a:pPr>
              <a:defRPr/>
            </a:pPr>
            <a:endParaRPr lang="zh-TW" altLang="en-US" b="1" dirty="0">
              <a:latin typeface="+mn-ea"/>
              <a:ea typeface="+mn-ea"/>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8424863" y="6467475"/>
            <a:ext cx="177800" cy="365125"/>
          </a:xfrm>
          <a:prstGeom prst="rect">
            <a:avLst/>
          </a:prstGeom>
          <a:noFill/>
          <a:ln w="9525">
            <a:noFill/>
            <a:miter lim="800000"/>
            <a:headEnd/>
            <a:tailEnd/>
          </a:ln>
        </p:spPr>
        <p:txBody>
          <a:bodyPr wrap="none" lIns="87889" tIns="43945" rIns="87889" bIns="43945">
            <a:spAutoFit/>
          </a:bodyPr>
          <a:lstStyle/>
          <a:p>
            <a:pPr defTabSz="728663"/>
            <a:endParaRPr lang="zh-TW" altLang="zh-TW">
              <a:ea typeface="華康楷書體W5" pitchFamily="49" charset="-120"/>
            </a:endParaRPr>
          </a:p>
        </p:txBody>
      </p:sp>
      <p:sp>
        <p:nvSpPr>
          <p:cNvPr id="23558" name="Rectangle 7"/>
          <p:cNvSpPr>
            <a:spLocks noChangeArrowheads="1"/>
          </p:cNvSpPr>
          <p:nvPr/>
        </p:nvSpPr>
        <p:spPr bwMode="auto">
          <a:xfrm>
            <a:off x="674688" y="1557338"/>
            <a:ext cx="7927975" cy="4548187"/>
          </a:xfrm>
          <a:prstGeom prst="rect">
            <a:avLst/>
          </a:prstGeom>
          <a:noFill/>
          <a:ln w="9525">
            <a:noFill/>
            <a:miter lim="800000"/>
            <a:headEnd/>
            <a:tailEnd/>
          </a:ln>
        </p:spPr>
        <p:txBody>
          <a:bodyPr lIns="92075" tIns="46038" rIns="92075" bIns="46038"/>
          <a:lstStyle/>
          <a:p>
            <a:pPr>
              <a:defRPr/>
            </a:pPr>
            <a:r>
              <a:rPr lang="zh-TW" altLang="en-US" sz="3200" b="1" dirty="0">
                <a:solidFill>
                  <a:srgbClr val="000099"/>
                </a:solidFill>
                <a:latin typeface="微軟正黑體" pitchFamily="34" charset="-120"/>
                <a:ea typeface="+mj-ea"/>
                <a:cs typeface="+mj-cs"/>
              </a:rPr>
              <a:t>標售結果研判：</a:t>
            </a:r>
          </a:p>
          <a:p>
            <a:pPr>
              <a:defRPr/>
            </a:pPr>
            <a:endParaRPr lang="en-US" altLang="zh-TW" sz="2400" b="1" dirty="0">
              <a:latin typeface="+mn-ea"/>
              <a:ea typeface="+mn-ea"/>
            </a:endParaRPr>
          </a:p>
          <a:p>
            <a:pPr marL="342900" indent="-342900">
              <a:spcBef>
                <a:spcPts val="600"/>
              </a:spcBef>
              <a:buFont typeface="Wingdings" pitchFamily="2" charset="2"/>
              <a:buChar char="Ø"/>
              <a:defRPr/>
            </a:pPr>
            <a:r>
              <a:rPr lang="zh-TW" altLang="en-US" sz="2400" b="1" dirty="0">
                <a:solidFill>
                  <a:srgbClr val="663300"/>
                </a:solidFill>
                <a:latin typeface="+mn-ea"/>
                <a:ea typeface="+mn-ea"/>
              </a:rPr>
              <a:t>得標者的意義</a:t>
            </a:r>
            <a:r>
              <a:rPr lang="zh-TW" altLang="en-US" sz="2400" dirty="0">
                <a:solidFill>
                  <a:srgbClr val="663300"/>
                </a:solidFill>
                <a:latin typeface="+mn-ea"/>
                <a:ea typeface="+mn-ea"/>
              </a:rPr>
              <a:t>：</a:t>
            </a:r>
          </a:p>
          <a:p>
            <a:pPr marL="261938" algn="just">
              <a:spcBef>
                <a:spcPts val="600"/>
              </a:spcBef>
              <a:defRPr/>
            </a:pPr>
            <a:r>
              <a:rPr lang="zh-TW" altLang="en-US" sz="2400" dirty="0">
                <a:latin typeface="+mn-ea"/>
                <a:ea typeface="+mn-ea"/>
              </a:rPr>
              <a:t>壽險業或銀行比重高，代表該期公債籌碼極為穩定，適合長期投資；證券或票券業比重高，代表該期公債短線籌碼較為活潑；一般而言，投資信託公司持有比重不大。</a:t>
            </a:r>
            <a:endParaRPr lang="en-US" altLang="zh-TW" sz="2400" dirty="0">
              <a:latin typeface="+mn-ea"/>
              <a:ea typeface="+mn-ea"/>
            </a:endParaRPr>
          </a:p>
          <a:p>
            <a:pPr marL="261938">
              <a:defRPr/>
            </a:pPr>
            <a:endParaRPr kumimoji="0" lang="en-US" altLang="zh-TW" sz="2400" dirty="0">
              <a:latin typeface="+mn-ea"/>
              <a:ea typeface="+mn-ea"/>
            </a:endParaRPr>
          </a:p>
          <a:p>
            <a:pPr marL="342900" indent="-342900">
              <a:spcBef>
                <a:spcPts val="600"/>
              </a:spcBef>
              <a:buFont typeface="Wingdings" pitchFamily="2" charset="2"/>
              <a:buChar char="Ø"/>
              <a:defRPr/>
            </a:pPr>
            <a:r>
              <a:rPr lang="zh-TW" altLang="en-US" sz="2400" b="1" dirty="0">
                <a:solidFill>
                  <a:srgbClr val="663300"/>
                </a:solidFill>
                <a:latin typeface="+mn-ea"/>
                <a:ea typeface="+mn-ea"/>
              </a:rPr>
              <a:t>加權平均利率與最高利率之差</a:t>
            </a:r>
            <a:r>
              <a:rPr lang="en-US" altLang="zh-TW" sz="2400" b="1" dirty="0">
                <a:solidFill>
                  <a:srgbClr val="663300"/>
                </a:solidFill>
                <a:latin typeface="+mn-ea"/>
                <a:ea typeface="+mn-ea"/>
              </a:rPr>
              <a:t>(Tail)</a:t>
            </a:r>
            <a:r>
              <a:rPr lang="zh-TW" altLang="en-US" sz="2400" b="1" dirty="0">
                <a:solidFill>
                  <a:srgbClr val="663300"/>
                </a:solidFill>
                <a:latin typeface="+mn-ea"/>
                <a:ea typeface="+mn-ea"/>
              </a:rPr>
              <a:t>：</a:t>
            </a:r>
            <a:endParaRPr lang="en-US" altLang="zh-TW" sz="2400" b="1" dirty="0">
              <a:solidFill>
                <a:srgbClr val="663300"/>
              </a:solidFill>
              <a:latin typeface="+mn-ea"/>
              <a:ea typeface="+mn-ea"/>
            </a:endParaRPr>
          </a:p>
          <a:p>
            <a:pPr marL="261938">
              <a:spcBef>
                <a:spcPts val="600"/>
              </a:spcBef>
              <a:defRPr/>
            </a:pPr>
            <a:r>
              <a:rPr lang="zh-TW" altLang="en-US" sz="2400" dirty="0">
                <a:latin typeface="+mn-ea"/>
                <a:ea typeface="+mn-ea"/>
              </a:rPr>
              <a:t>當競標最高利率與加權平均利率相距太大時，代表市場的看法極為分歧；反之則為接近。</a:t>
            </a:r>
          </a:p>
        </p:txBody>
      </p:sp>
      <p:sp>
        <p:nvSpPr>
          <p:cNvPr id="41988"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 name="Rectangle 2"/>
          <p:cNvSpPr txBox="1">
            <a:spLocks noChangeArrowheads="1"/>
          </p:cNvSpPr>
          <p:nvPr/>
        </p:nvSpPr>
        <p:spPr>
          <a:xfrm>
            <a:off x="427038" y="476250"/>
            <a:ext cx="8229600" cy="708025"/>
          </a:xfrm>
          <a:prstGeom prst="rect">
            <a:avLst/>
          </a:prstGeom>
        </p:spPr>
        <p:txBody>
          <a:bodyPr/>
          <a:lstStyle/>
          <a:p>
            <a:pPr marL="365125" indent="-255588" eaLnBrk="0" hangingPunct="0">
              <a:lnSpc>
                <a:spcPts val="4500"/>
              </a:lnSpc>
              <a:defRPr/>
            </a:pP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一</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中央公債發行制度</a:t>
            </a:r>
            <a:r>
              <a:rPr lang="en-US" altLang="zh-TW" sz="4400" b="1" kern="0" dirty="0">
                <a:solidFill>
                  <a:srgbClr val="000099"/>
                </a:solidFill>
                <a:latin typeface="+mj-ea"/>
                <a:ea typeface="+mj-ea"/>
                <a:cs typeface="+mj-cs"/>
              </a:rPr>
              <a:t/>
            </a:r>
            <a:br>
              <a:rPr lang="en-US" altLang="zh-TW" sz="4400" b="1" kern="0" dirty="0">
                <a:solidFill>
                  <a:srgbClr val="000099"/>
                </a:solidFill>
                <a:latin typeface="+mj-ea"/>
                <a:ea typeface="+mj-ea"/>
                <a:cs typeface="+mj-cs"/>
              </a:rPr>
            </a:br>
            <a:endParaRPr lang="en-US" altLang="zh-TW" sz="4400" b="1" kern="0" dirty="0">
              <a:solidFill>
                <a:srgbClr val="000099"/>
              </a:solidFill>
              <a:latin typeface="+mj-ea"/>
              <a:ea typeface="+mj-ea"/>
              <a:cs typeface="+mj-cs"/>
            </a:endParaRPr>
          </a:p>
        </p:txBody>
      </p:sp>
      <p:sp>
        <p:nvSpPr>
          <p:cNvPr id="41990"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307FA107-E54C-4A0D-8819-13867145E5F6}" type="slidenum">
              <a:rPr kumimoji="0" lang="en-US" altLang="zh-TW" sz="1400">
                <a:solidFill>
                  <a:srgbClr val="996633"/>
                </a:solidFill>
              </a:rPr>
              <a:pPr algn="r"/>
              <a:t>38</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539750" y="1752600"/>
            <a:ext cx="8135938" cy="4267200"/>
          </a:xfrm>
        </p:spPr>
        <p:txBody>
          <a:bodyPr/>
          <a:lstStyle/>
          <a:p>
            <a:pPr marL="540000" lvl="1" indent="-419100" eaLnBrk="1" hangingPunct="1">
              <a:lnSpc>
                <a:spcPct val="90000"/>
              </a:lnSpc>
              <a:buClr>
                <a:schemeClr val="tx1"/>
              </a:buClr>
              <a:buFont typeface="Wingdings" pitchFamily="2" charset="2"/>
              <a:buChar char="Ø"/>
              <a:defRPr/>
            </a:pPr>
            <a:r>
              <a:rPr lang="zh-TW" altLang="en-US" sz="2800" b="1" dirty="0" smtClean="0">
                <a:solidFill>
                  <a:srgbClr val="000099"/>
                </a:solidFill>
              </a:rPr>
              <a:t>何謂債券：</a:t>
            </a:r>
            <a:endParaRPr lang="en-US" altLang="zh-TW" sz="2800" b="1" dirty="0" smtClean="0">
              <a:solidFill>
                <a:srgbClr val="000099"/>
              </a:solidFill>
            </a:endParaRPr>
          </a:p>
          <a:p>
            <a:pPr marL="174625" lvl="1" indent="-52388" eaLnBrk="1" hangingPunct="1">
              <a:spcBef>
                <a:spcPts val="1200"/>
              </a:spcBef>
              <a:spcAft>
                <a:spcPts val="600"/>
              </a:spcAft>
              <a:buClr>
                <a:schemeClr val="tx1"/>
              </a:buClr>
              <a:buFont typeface="Wingdings" pitchFamily="2" charset="2"/>
              <a:buNone/>
              <a:defRPr/>
            </a:pPr>
            <a:r>
              <a:rPr lang="en-US" altLang="zh-TW" sz="2000" dirty="0" smtClean="0"/>
              <a:t>		</a:t>
            </a:r>
            <a:r>
              <a:rPr lang="zh-TW" altLang="en-US" sz="2000" dirty="0" smtClean="0"/>
              <a:t>  </a:t>
            </a:r>
            <a:r>
              <a:rPr lang="zh-TW" altLang="en-US" sz="3200" dirty="0" smtClean="0"/>
              <a:t>債券為一長期債權契約，通常發行日至到期日為一年至三十年，為一具流通性的債權憑證，發行人是債務人，而購買債券之投資人則是債權人；發行者承諾在債券存續期間內，依約定之條件支付利息並償還本金給投資人，此項約定可為按期支付債券票面利息給投資人或遞延至到期日一次支付。</a:t>
            </a:r>
            <a:endParaRPr lang="en-US" altLang="zh-TW" sz="3200" dirty="0" smtClean="0"/>
          </a:p>
        </p:txBody>
      </p:sp>
      <p:sp>
        <p:nvSpPr>
          <p:cNvPr id="10244" name="Rectangle 3"/>
          <p:cNvSpPr>
            <a:spLocks noGrp="1" noChangeArrowheads="1"/>
          </p:cNvSpPr>
          <p:nvPr>
            <p:ph type="title"/>
          </p:nvPr>
        </p:nvSpPr>
        <p:spPr>
          <a:xfrm>
            <a:off x="611188" y="533400"/>
            <a:ext cx="7489825" cy="990600"/>
          </a:xfrm>
        </p:spPr>
        <p:txBody>
          <a:bodyPr/>
          <a:lstStyle/>
          <a:p>
            <a:pPr eaLnBrk="1" hangingPunct="1">
              <a:defRPr/>
            </a:pPr>
            <a:r>
              <a:rPr lang="zh-TW" altLang="en-US" dirty="0" smtClean="0">
                <a:solidFill>
                  <a:srgbClr val="000099"/>
                </a:solidFill>
              </a:rPr>
              <a:t>債券定義</a:t>
            </a:r>
          </a:p>
        </p:txBody>
      </p:sp>
      <p:sp>
        <p:nvSpPr>
          <p:cNvPr id="6148"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6149"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5F992767-DFFA-4D4D-AE65-F594DC8D2F54}" type="slidenum">
              <a:rPr kumimoji="0" lang="en-US" altLang="zh-TW" sz="1400">
                <a:solidFill>
                  <a:srgbClr val="996633"/>
                </a:solidFill>
              </a:rPr>
              <a:pPr algn="r"/>
              <a:t>3</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29195" y="491186"/>
            <a:ext cx="8391277" cy="720080"/>
          </a:xfrm>
        </p:spPr>
        <p:txBody>
          <a:bodyPr/>
          <a:lstStyle/>
          <a:p>
            <a:pPr algn="l">
              <a:defRPr/>
            </a:pPr>
            <a:r>
              <a:rPr lang="en-US" altLang="zh-TW" sz="3600" dirty="0">
                <a:solidFill>
                  <a:srgbClr val="000099"/>
                </a:solidFill>
              </a:rPr>
              <a:t>(</a:t>
            </a:r>
            <a:r>
              <a:rPr lang="zh-TW" altLang="en-US" sz="3600" dirty="0">
                <a:solidFill>
                  <a:srgbClr val="000099"/>
                </a:solidFill>
              </a:rPr>
              <a:t>一</a:t>
            </a:r>
            <a:r>
              <a:rPr lang="en-US" altLang="zh-TW" sz="3600" dirty="0">
                <a:solidFill>
                  <a:srgbClr val="000099"/>
                </a:solidFill>
              </a:rPr>
              <a:t>)</a:t>
            </a:r>
            <a:r>
              <a:rPr lang="zh-TW" altLang="en-US" sz="3600" dirty="0">
                <a:solidFill>
                  <a:srgbClr val="000099"/>
                </a:solidFill>
              </a:rPr>
              <a:t>中央公債發行</a:t>
            </a:r>
            <a:r>
              <a:rPr lang="zh-TW" altLang="en-US" sz="3600" dirty="0" smtClean="0">
                <a:solidFill>
                  <a:srgbClr val="000099"/>
                </a:solidFill>
              </a:rPr>
              <a:t>制度</a:t>
            </a:r>
            <a:endParaRPr lang="en-US" altLang="zh-TW" sz="1200" b="0" dirty="0" smtClean="0">
              <a:solidFill>
                <a:schemeClr val="tx1"/>
              </a:solidFill>
            </a:endParaRPr>
          </a:p>
        </p:txBody>
      </p:sp>
      <p:sp>
        <p:nvSpPr>
          <p:cNvPr id="46084" name="Rectangle 3"/>
          <p:cNvSpPr>
            <a:spLocks noGrp="1" noChangeArrowheads="1"/>
          </p:cNvSpPr>
          <p:nvPr>
            <p:ph idx="1"/>
          </p:nvPr>
        </p:nvSpPr>
        <p:spPr>
          <a:xfrm>
            <a:off x="611188" y="1700808"/>
            <a:ext cx="8281987" cy="4585692"/>
          </a:xfrm>
        </p:spPr>
        <p:txBody>
          <a:bodyPr/>
          <a:lstStyle/>
          <a:p>
            <a:pPr marL="342900" lvl="1" indent="-342900">
              <a:lnSpc>
                <a:spcPct val="90000"/>
              </a:lnSpc>
              <a:buNone/>
              <a:defRPr/>
            </a:pPr>
            <a:r>
              <a:rPr lang="zh-TW" altLang="en-US" sz="3200" dirty="0" smtClean="0"/>
              <a:t>債券指數之編製：</a:t>
            </a:r>
            <a:endParaRPr lang="en-US" altLang="zh-TW" sz="3200" dirty="0" smtClean="0"/>
          </a:p>
          <a:p>
            <a:pPr marL="342900" lvl="1" indent="-342900">
              <a:lnSpc>
                <a:spcPct val="90000"/>
              </a:lnSpc>
              <a:buClr>
                <a:schemeClr val="accent5">
                  <a:lumMod val="50000"/>
                </a:schemeClr>
              </a:buClr>
              <a:buFont typeface="Wingdings" pitchFamily="2" charset="2"/>
              <a:buChar char="Ø"/>
              <a:defRPr/>
            </a:pPr>
            <a:r>
              <a:rPr lang="en-US" altLang="zh-TW" sz="2800" dirty="0" smtClean="0">
                <a:cs typeface="Times New Roman" pitchFamily="18" charset="0"/>
              </a:rPr>
              <a:t>2004</a:t>
            </a:r>
            <a:r>
              <a:rPr lang="zh-TW" altLang="en-US" sz="2800" dirty="0" smtClean="0">
                <a:cs typeface="Times New Roman" pitchFamily="18" charset="0"/>
              </a:rPr>
              <a:t>年推出「</a:t>
            </a:r>
            <a:r>
              <a:rPr lang="en-US" altLang="zh-TW" sz="2800" dirty="0" smtClean="0">
                <a:cs typeface="Times New Roman" pitchFamily="18" charset="0"/>
              </a:rPr>
              <a:t>10</a:t>
            </a:r>
            <a:r>
              <a:rPr lang="zh-TW" altLang="en-US" sz="2800" dirty="0" smtClean="0">
                <a:cs typeface="Times New Roman" pitchFamily="18" charset="0"/>
              </a:rPr>
              <a:t>年期公債指標」 。 </a:t>
            </a:r>
          </a:p>
          <a:p>
            <a:pPr marL="342900" lvl="1" indent="-342900">
              <a:lnSpc>
                <a:spcPct val="90000"/>
              </a:lnSpc>
              <a:buClr>
                <a:schemeClr val="accent5">
                  <a:lumMod val="50000"/>
                </a:schemeClr>
              </a:buClr>
              <a:buFont typeface="Wingdings" pitchFamily="2" charset="2"/>
              <a:buChar char="Ø"/>
              <a:defRPr/>
            </a:pPr>
            <a:r>
              <a:rPr lang="en-US" altLang="zh-TW" sz="2800" dirty="0" smtClean="0">
                <a:cs typeface="Times New Roman" pitchFamily="18" charset="0"/>
              </a:rPr>
              <a:t>2005</a:t>
            </a:r>
            <a:r>
              <a:rPr lang="zh-TW" altLang="en-US" sz="2800" dirty="0" smtClean="0">
                <a:cs typeface="Times New Roman" pitchFamily="18" charset="0"/>
              </a:rPr>
              <a:t>年推出「台灣公債指數」 。</a:t>
            </a:r>
            <a:endParaRPr lang="en-US" altLang="zh-TW" sz="2800" dirty="0" smtClean="0">
              <a:cs typeface="Times New Roman" pitchFamily="18" charset="0"/>
            </a:endParaRPr>
          </a:p>
          <a:p>
            <a:pPr marL="342900" lvl="1" indent="-342900">
              <a:lnSpc>
                <a:spcPct val="90000"/>
              </a:lnSpc>
              <a:buClr>
                <a:schemeClr val="accent5">
                  <a:lumMod val="50000"/>
                </a:schemeClr>
              </a:buClr>
              <a:buFont typeface="Wingdings" pitchFamily="2" charset="2"/>
              <a:buChar char="Ø"/>
              <a:defRPr/>
            </a:pPr>
            <a:r>
              <a:rPr lang="en-US" altLang="zh-TW" sz="2800" dirty="0" smtClean="0">
                <a:cs typeface="Times New Roman" pitchFamily="18" charset="0"/>
              </a:rPr>
              <a:t>2005</a:t>
            </a:r>
            <a:r>
              <a:rPr lang="zh-TW" altLang="en-US" sz="2800" dirty="0" smtClean="0">
                <a:cs typeface="Times New Roman" pitchFamily="18" charset="0"/>
              </a:rPr>
              <a:t>年花旗集團編製「花旗台灣公債指數」</a:t>
            </a:r>
            <a:endParaRPr lang="en-US" altLang="zh-TW" sz="2800" dirty="0" smtClean="0">
              <a:cs typeface="Times New Roman" pitchFamily="18" charset="0"/>
            </a:endParaRPr>
          </a:p>
          <a:p>
            <a:pPr marL="342900" lvl="1" indent="-342900">
              <a:lnSpc>
                <a:spcPct val="90000"/>
              </a:lnSpc>
              <a:buClr>
                <a:schemeClr val="accent5">
                  <a:lumMod val="50000"/>
                </a:schemeClr>
              </a:buClr>
              <a:buFont typeface="Wingdings" pitchFamily="2" charset="2"/>
              <a:buChar char="Ø"/>
              <a:defRPr/>
            </a:pPr>
            <a:r>
              <a:rPr lang="en-US" altLang="zh-TW" sz="2800" dirty="0" smtClean="0">
                <a:cs typeface="Times New Roman" pitchFamily="18" charset="0"/>
              </a:rPr>
              <a:t>2006</a:t>
            </a:r>
            <a:r>
              <a:rPr lang="zh-TW" altLang="en-US" sz="2800" dirty="0" smtClean="0">
                <a:cs typeface="Times New Roman" pitchFamily="18" charset="0"/>
              </a:rPr>
              <a:t>年台灣公債納入雷曼兄弟之「全球綜合債券指數」</a:t>
            </a:r>
            <a:r>
              <a:rPr lang="en-US" altLang="zh-TW" sz="2800" dirty="0" smtClean="0">
                <a:cs typeface="Times New Roman" pitchFamily="18" charset="0"/>
              </a:rPr>
              <a:t>(</a:t>
            </a:r>
            <a:r>
              <a:rPr lang="zh-TW" altLang="en-US" sz="2800" dirty="0" smtClean="0">
                <a:cs typeface="Times New Roman" pitchFamily="18" charset="0"/>
              </a:rPr>
              <a:t>現改為巴克萊資本全球綜合債券指數</a:t>
            </a:r>
            <a:r>
              <a:rPr lang="en-US" altLang="zh-TW" sz="2800" dirty="0" smtClean="0">
                <a:cs typeface="Times New Roman" pitchFamily="18" charset="0"/>
              </a:rPr>
              <a:t>)</a:t>
            </a:r>
            <a:r>
              <a:rPr lang="zh-TW" altLang="en-US" sz="2800" dirty="0" smtClean="0">
                <a:cs typeface="Times New Roman" pitchFamily="18" charset="0"/>
              </a:rPr>
              <a:t> 。</a:t>
            </a:r>
            <a:endParaRPr lang="en-US" altLang="zh-TW" sz="2800" dirty="0" smtClean="0">
              <a:cs typeface="Times New Roman" pitchFamily="18" charset="0"/>
            </a:endParaRPr>
          </a:p>
          <a:p>
            <a:pPr marL="342900" lvl="1" indent="-342900">
              <a:lnSpc>
                <a:spcPct val="90000"/>
              </a:lnSpc>
              <a:buClr>
                <a:schemeClr val="accent5">
                  <a:lumMod val="50000"/>
                </a:schemeClr>
              </a:buClr>
              <a:buFont typeface="Wingdings" pitchFamily="2" charset="2"/>
              <a:buChar char="Ø"/>
              <a:defRPr/>
            </a:pPr>
            <a:r>
              <a:rPr lang="en-US" altLang="zh-TW" sz="2800" dirty="0" smtClean="0">
                <a:cs typeface="Times New Roman" pitchFamily="18" charset="0"/>
              </a:rPr>
              <a:t>2010</a:t>
            </a:r>
            <a:r>
              <a:rPr lang="zh-TW" altLang="en-US" sz="2800" dirty="0" smtClean="0">
                <a:cs typeface="Times New Roman" pitchFamily="18" charset="0"/>
              </a:rPr>
              <a:t>年最新推出「</a:t>
            </a:r>
            <a:r>
              <a:rPr lang="zh-TW" altLang="en-US" sz="2800" dirty="0" smtClean="0">
                <a:solidFill>
                  <a:srgbClr val="FF0000"/>
                </a:solidFill>
                <a:cs typeface="Times New Roman" pitchFamily="18" charset="0"/>
              </a:rPr>
              <a:t>台灣指標公債指數</a:t>
            </a:r>
            <a:r>
              <a:rPr lang="zh-TW" altLang="en-US" sz="2800" dirty="0" smtClean="0">
                <a:cs typeface="Times New Roman" pitchFamily="18" charset="0"/>
              </a:rPr>
              <a:t>」</a:t>
            </a:r>
            <a:endParaRPr lang="en-US" altLang="zh-TW" sz="2800" dirty="0" smtClean="0">
              <a:cs typeface="Times New Roman" pitchFamily="18" charset="0"/>
            </a:endParaRPr>
          </a:p>
          <a:p>
            <a:pPr lvl="1">
              <a:lnSpc>
                <a:spcPct val="90000"/>
              </a:lnSpc>
              <a:defRPr/>
            </a:pPr>
            <a:r>
              <a:rPr lang="en-US" altLang="zh-TW" sz="2400" b="1" dirty="0" smtClean="0">
                <a:cs typeface="Times New Roman" pitchFamily="18" charset="0"/>
              </a:rPr>
              <a:t>5</a:t>
            </a:r>
            <a:r>
              <a:rPr lang="zh-TW" altLang="en-US" sz="2400" b="1" dirty="0" smtClean="0">
                <a:cs typeface="Times New Roman" pitchFamily="18" charset="0"/>
              </a:rPr>
              <a:t>年、</a:t>
            </a:r>
            <a:r>
              <a:rPr lang="en-US" altLang="zh-TW" sz="2400" b="1" dirty="0" smtClean="0">
                <a:cs typeface="Times New Roman" pitchFamily="18" charset="0"/>
              </a:rPr>
              <a:t>10</a:t>
            </a:r>
            <a:r>
              <a:rPr lang="zh-TW" altLang="en-US" sz="2400" b="1" dirty="0" smtClean="0">
                <a:cs typeface="Times New Roman" pitchFamily="18" charset="0"/>
              </a:rPr>
              <a:t>年、</a:t>
            </a:r>
            <a:r>
              <a:rPr lang="en-US" altLang="zh-TW" sz="2400" b="1" dirty="0" smtClean="0">
                <a:cs typeface="Times New Roman" pitchFamily="18" charset="0"/>
              </a:rPr>
              <a:t>20</a:t>
            </a:r>
            <a:r>
              <a:rPr lang="zh-TW" altLang="en-US" sz="2400" b="1" dirty="0" smtClean="0">
                <a:cs typeface="Times New Roman" pitchFamily="18" charset="0"/>
              </a:rPr>
              <a:t>年期最新發行之公債，共</a:t>
            </a:r>
            <a:r>
              <a:rPr lang="en-US" altLang="zh-TW" sz="2400" b="1" dirty="0" smtClean="0">
                <a:cs typeface="Times New Roman" pitchFamily="18" charset="0"/>
              </a:rPr>
              <a:t>3</a:t>
            </a:r>
            <a:r>
              <a:rPr lang="zh-TW" altLang="en-US" sz="2400" b="1" dirty="0" smtClean="0">
                <a:cs typeface="Times New Roman" pitchFamily="18" charset="0"/>
              </a:rPr>
              <a:t>期債券納入計算</a:t>
            </a:r>
            <a:r>
              <a:rPr lang="zh-TW" altLang="en-US" sz="2400" dirty="0" smtClean="0">
                <a:cs typeface="Times New Roman" pitchFamily="18" charset="0"/>
              </a:rPr>
              <a:t>。</a:t>
            </a:r>
            <a:endParaRPr lang="en-US" altLang="zh-TW" sz="2400" dirty="0" smtClean="0">
              <a:cs typeface="Times New Roman" pitchFamily="18" charset="0"/>
            </a:endParaRPr>
          </a:p>
        </p:txBody>
      </p:sp>
      <p:sp>
        <p:nvSpPr>
          <p:cNvPr id="43012" name="投影片編號版面配置區 4"/>
          <p:cNvSpPr>
            <a:spLocks noGrp="1"/>
          </p:cNvSpPr>
          <p:nvPr>
            <p:ph type="sldNum" sz="quarter" idx="12"/>
          </p:nvPr>
        </p:nvSpPr>
        <p:spPr>
          <a:noFill/>
        </p:spPr>
        <p:txBody>
          <a:bodyPr/>
          <a:lstStyle/>
          <a:p>
            <a:fld id="{8D55589E-F618-49B3-B34E-150D172E4F75}" type="slidenum">
              <a:rPr lang="en-US" altLang="zh-TW" smtClean="0"/>
              <a:pPr/>
              <a:t>39</a:t>
            </a:fld>
            <a:endParaRPr lang="en-US" altLang="zh-TW" smtClean="0"/>
          </a:p>
        </p:txBody>
      </p:sp>
      <p:sp>
        <p:nvSpPr>
          <p:cNvPr id="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Rectangle 3"/>
          <p:cNvSpPr>
            <a:spLocks noGrp="1" noChangeArrowheads="1"/>
          </p:cNvSpPr>
          <p:nvPr>
            <p:ph type="title"/>
          </p:nvPr>
        </p:nvSpPr>
        <p:spPr>
          <a:xfrm>
            <a:off x="561975" y="476250"/>
            <a:ext cx="7793038" cy="647700"/>
          </a:xfrm>
        </p:spPr>
        <p:txBody>
          <a:bodyPr lIns="92075" tIns="46038" rIns="92075" bIns="46038">
            <a:spAutoFit/>
          </a:bodyPr>
          <a:lstStyle/>
          <a:p>
            <a:pPr algn="l">
              <a:spcBef>
                <a:spcPct val="50000"/>
              </a:spcBef>
              <a:buClr>
                <a:schemeClr val="tx2"/>
              </a:buClr>
              <a:buSzPct val="110000"/>
              <a:defRPr/>
            </a:pPr>
            <a:r>
              <a:rPr kumimoji="0" lang="en-US" altLang="zh-TW" sz="3600" kern="1200" dirty="0" smtClean="0">
                <a:solidFill>
                  <a:srgbClr val="000099"/>
                </a:solidFill>
                <a:cs typeface="+mn-cs"/>
              </a:rPr>
              <a:t>(</a:t>
            </a:r>
            <a:r>
              <a:rPr kumimoji="0" lang="zh-TW" altLang="en-US" sz="3600" kern="1200" dirty="0" smtClean="0">
                <a:solidFill>
                  <a:srgbClr val="000099"/>
                </a:solidFill>
                <a:cs typeface="+mn-cs"/>
              </a:rPr>
              <a:t>二</a:t>
            </a:r>
            <a:r>
              <a:rPr kumimoji="0" lang="en-US" altLang="zh-TW" sz="3600" kern="1200" dirty="0" smtClean="0">
                <a:solidFill>
                  <a:srgbClr val="000099"/>
                </a:solidFill>
                <a:cs typeface="+mn-cs"/>
              </a:rPr>
              <a:t>)</a:t>
            </a:r>
            <a:r>
              <a:rPr kumimoji="0" lang="zh-TW" altLang="en-US" sz="3600" kern="1200" dirty="0" smtClean="0">
                <a:solidFill>
                  <a:srgbClr val="000099"/>
                </a:solidFill>
                <a:cs typeface="+mn-cs"/>
              </a:rPr>
              <a:t>普通公司債之發行及掛牌作業</a:t>
            </a:r>
          </a:p>
        </p:txBody>
      </p:sp>
      <p:grpSp>
        <p:nvGrpSpPr>
          <p:cNvPr id="44035" name="群組 14"/>
          <p:cNvGrpSpPr>
            <a:grpSpLocks/>
          </p:cNvGrpSpPr>
          <p:nvPr/>
        </p:nvGrpSpPr>
        <p:grpSpPr bwMode="auto">
          <a:xfrm>
            <a:off x="742950" y="1912938"/>
            <a:ext cx="7596188" cy="3889375"/>
            <a:chOff x="937082" y="1484313"/>
            <a:chExt cx="7595731" cy="3889375"/>
          </a:xfrm>
        </p:grpSpPr>
        <p:sp>
          <p:nvSpPr>
            <p:cNvPr id="21" name="Rectangle 44"/>
            <p:cNvSpPr>
              <a:spLocks noChangeArrowheads="1"/>
            </p:cNvSpPr>
            <p:nvPr/>
          </p:nvSpPr>
          <p:spPr bwMode="auto">
            <a:xfrm>
              <a:off x="3421371" y="1522413"/>
              <a:ext cx="4047881" cy="350837"/>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i="1" dirty="0">
                  <a:solidFill>
                    <a:schemeClr val="accent2"/>
                  </a:solidFill>
                  <a:latin typeface="標楷體" pitchFamily="65" charset="-120"/>
                  <a:ea typeface="標楷體" pitchFamily="65" charset="-120"/>
                  <a:cs typeface="華康中黑體"/>
                </a:rPr>
                <a:t>發行公司</a:t>
              </a:r>
            </a:p>
          </p:txBody>
        </p:sp>
        <p:sp>
          <p:nvSpPr>
            <p:cNvPr id="22" name="Rectangle 44"/>
            <p:cNvSpPr>
              <a:spLocks noChangeArrowheads="1"/>
            </p:cNvSpPr>
            <p:nvPr/>
          </p:nvSpPr>
          <p:spPr bwMode="auto">
            <a:xfrm>
              <a:off x="2546710" y="2713038"/>
              <a:ext cx="1876312" cy="350837"/>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i="1" dirty="0">
                  <a:solidFill>
                    <a:schemeClr val="accent2"/>
                  </a:solidFill>
                  <a:latin typeface="標楷體" pitchFamily="65" charset="-120"/>
                  <a:ea typeface="標楷體" pitchFamily="65" charset="-120"/>
                  <a:cs typeface="華康中黑體"/>
                </a:rPr>
                <a:t>證期局</a:t>
              </a:r>
            </a:p>
          </p:txBody>
        </p:sp>
        <p:sp>
          <p:nvSpPr>
            <p:cNvPr id="44040" name="AutoShape 20"/>
            <p:cNvSpPr>
              <a:spLocks noChangeArrowheads="1"/>
            </p:cNvSpPr>
            <p:nvPr/>
          </p:nvSpPr>
          <p:spPr bwMode="auto">
            <a:xfrm>
              <a:off x="3124184" y="2271714"/>
              <a:ext cx="477838" cy="317500"/>
            </a:xfrm>
            <a:prstGeom prst="downArrow">
              <a:avLst>
                <a:gd name="adj1" fmla="val 73991"/>
                <a:gd name="adj2" fmla="val 41986"/>
              </a:avLst>
            </a:prstGeom>
            <a:solidFill>
              <a:srgbClr val="0000FF"/>
            </a:solidFill>
            <a:ln w="9525">
              <a:solidFill>
                <a:schemeClr val="hlink"/>
              </a:solidFill>
              <a:miter lim="800000"/>
              <a:headEnd/>
              <a:tailEnd/>
            </a:ln>
          </p:spPr>
          <p:txBody>
            <a:bodyPr lIns="0" tIns="0" rIns="0" bIns="0" anchor="ctr">
              <a:spAutoFit/>
            </a:bodyPr>
            <a:lstStyle/>
            <a:p>
              <a:pPr eaLnBrk="0" hangingPunct="0">
                <a:buClr>
                  <a:schemeClr val="accent2"/>
                </a:buClr>
                <a:buFont typeface="Symbol" pitchFamily="18" charset="2"/>
                <a:buNone/>
              </a:pPr>
              <a:endParaRPr kumimoji="0" lang="zh-TW" altLang="zh-TW" b="1" i="1">
                <a:latin typeface="標楷體" pitchFamily="65" charset="-120"/>
                <a:ea typeface="標楷體" pitchFamily="65" charset="-120"/>
                <a:cs typeface="華康中黑體" pitchFamily="49" charset="-120"/>
              </a:endParaRPr>
            </a:p>
          </p:txBody>
        </p:sp>
        <p:sp>
          <p:nvSpPr>
            <p:cNvPr id="40969" name="AutoShape 22"/>
            <p:cNvSpPr>
              <a:spLocks noChangeArrowheads="1"/>
            </p:cNvSpPr>
            <p:nvPr/>
          </p:nvSpPr>
          <p:spPr bwMode="auto">
            <a:xfrm>
              <a:off x="937082" y="1484313"/>
              <a:ext cx="2111248" cy="895350"/>
            </a:xfrm>
            <a:prstGeom prst="wedgeRoundRectCallout">
              <a:avLst>
                <a:gd name="adj1" fmla="val 59056"/>
                <a:gd name="adj2" fmla="val 27907"/>
                <a:gd name="adj3" fmla="val 16667"/>
              </a:avLst>
            </a:prstGeom>
            <a:gradFill rotWithShape="0">
              <a:gsLst>
                <a:gs pos="0">
                  <a:srgbClr val="FFDFC9"/>
                </a:gs>
                <a:gs pos="100000">
                  <a:srgbClr val="FF66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eaLnBrk="0" hangingPunct="0">
                <a:buClr>
                  <a:schemeClr val="accent2"/>
                </a:buClr>
                <a:buFont typeface="Symbol" pitchFamily="18" charset="2"/>
                <a:buNone/>
                <a:defRPr/>
              </a:pPr>
              <a:r>
                <a:rPr kumimoji="0" lang="en-US" altLang="zh-TW" b="1" i="1" dirty="0">
                  <a:latin typeface="標楷體" pitchFamily="65" charset="-120"/>
                  <a:ea typeface="標楷體" pitchFamily="65" charset="-120"/>
                  <a:cs typeface="華康中黑體" pitchFamily="49" charset="-120"/>
                </a:rPr>
                <a:t>1.</a:t>
              </a:r>
              <a:r>
                <a:rPr kumimoji="0" lang="zh-TW" altLang="en-US" b="1" i="1" dirty="0">
                  <a:latin typeface="標楷體" pitchFamily="65" charset="-120"/>
                  <a:ea typeface="標楷體" pitchFamily="65" charset="-120"/>
                  <a:cs typeface="華康中黑體" pitchFamily="49" charset="-120"/>
                </a:rPr>
                <a:t>向證期局申報</a:t>
              </a:r>
            </a:p>
            <a:p>
              <a:pPr marL="261938" eaLnBrk="0" hangingPunct="0">
                <a:buClr>
                  <a:schemeClr val="accent2"/>
                </a:buClr>
                <a:buFont typeface="Symbol" pitchFamily="18" charset="2"/>
                <a:buNone/>
                <a:defRPr/>
              </a:pPr>
              <a:r>
                <a:rPr kumimoji="0" lang="zh-TW" altLang="en-US" b="1" i="1" dirty="0">
                  <a:latin typeface="標楷體" pitchFamily="65" charset="-120"/>
                  <a:ea typeface="標楷體" pitchFamily="65" charset="-120"/>
                  <a:cs typeface="華康中黑體" pitchFamily="49" charset="-120"/>
                </a:rPr>
                <a:t>發行公司債</a:t>
              </a:r>
            </a:p>
          </p:txBody>
        </p:sp>
        <p:sp>
          <p:nvSpPr>
            <p:cNvPr id="25" name="Rectangle 44"/>
            <p:cNvSpPr>
              <a:spLocks noChangeArrowheads="1"/>
            </p:cNvSpPr>
            <p:nvPr/>
          </p:nvSpPr>
          <p:spPr bwMode="auto">
            <a:xfrm>
              <a:off x="5791365" y="3613150"/>
              <a:ext cx="1895361" cy="350838"/>
            </a:xfrm>
            <a:prstGeom prst="rect">
              <a:avLst/>
            </a:prstGeom>
            <a:gradFill rotWithShape="0">
              <a:gsLst>
                <a:gs pos="0">
                  <a:schemeClr val="accent1"/>
                </a:gs>
                <a:gs pos="100000">
                  <a:schemeClr val="accent1">
                    <a:gamma/>
                    <a:tint val="42353"/>
                    <a:invGamma/>
                  </a:schemeClr>
                </a:gs>
              </a:gsLst>
              <a:lin ang="5400000" scaled="1"/>
            </a:gradFill>
            <a:ln w="9525">
              <a:solidFill>
                <a:schemeClr val="bg1"/>
              </a:solidFill>
              <a:miter lim="800000"/>
              <a:headEnd/>
              <a:tailEnd/>
            </a:ln>
            <a:effectLst/>
          </p:spPr>
          <p:txBody>
            <a:bodyPr lIns="0" tIns="0" rIns="0" bIns="0" anchor="ctr"/>
            <a:lstStyle/>
            <a:p>
              <a:pPr algn="ctr" defTabSz="950913" eaLnBrk="0" hangingPunct="0">
                <a:buClr>
                  <a:schemeClr val="accent2"/>
                </a:buClr>
                <a:buFont typeface="Symbol" pitchFamily="18" charset="2"/>
                <a:buNone/>
                <a:defRPr/>
              </a:pPr>
              <a:r>
                <a:rPr kumimoji="0" lang="zh-TW" altLang="en-US" sz="2600" b="1" i="1">
                  <a:solidFill>
                    <a:srgbClr val="000099"/>
                  </a:solidFill>
                  <a:latin typeface="標楷體" pitchFamily="65" charset="-120"/>
                  <a:ea typeface="標楷體" pitchFamily="65" charset="-120"/>
                  <a:cs typeface="華康中黑體"/>
                </a:rPr>
                <a:t>櫃買中心</a:t>
              </a:r>
            </a:p>
          </p:txBody>
        </p:sp>
        <p:sp>
          <p:nvSpPr>
            <p:cNvPr id="44043" name="AutoShape 28"/>
            <p:cNvSpPr>
              <a:spLocks noChangeArrowheads="1"/>
            </p:cNvSpPr>
            <p:nvPr/>
          </p:nvSpPr>
          <p:spPr bwMode="auto">
            <a:xfrm rot="10800000">
              <a:off x="3675518" y="2114550"/>
              <a:ext cx="539750" cy="315913"/>
            </a:xfrm>
            <a:prstGeom prst="downArrow">
              <a:avLst>
                <a:gd name="adj1" fmla="val 73991"/>
                <a:gd name="adj2" fmla="val 41986"/>
              </a:avLst>
            </a:prstGeom>
            <a:solidFill>
              <a:srgbClr val="0000FF"/>
            </a:solidFill>
            <a:ln w="9525">
              <a:solidFill>
                <a:schemeClr val="hlink"/>
              </a:solidFill>
              <a:miter lim="800000"/>
              <a:headEnd/>
              <a:tailEnd/>
            </a:ln>
          </p:spPr>
          <p:txBody>
            <a:bodyPr rot="10800000" lIns="0" tIns="0" rIns="0" bIns="0" anchor="ctr">
              <a:spAutoFit/>
            </a:bodyPr>
            <a:lstStyle/>
            <a:p>
              <a:pPr eaLnBrk="0" hangingPunct="0">
                <a:buClr>
                  <a:schemeClr val="accent2"/>
                </a:buClr>
                <a:buFont typeface="Symbol" pitchFamily="18" charset="2"/>
                <a:buNone/>
              </a:pPr>
              <a:endParaRPr kumimoji="0" lang="zh-TW" altLang="zh-TW" b="1" i="1">
                <a:latin typeface="標楷體" pitchFamily="65" charset="-120"/>
                <a:ea typeface="標楷體" pitchFamily="65" charset="-120"/>
                <a:cs typeface="華康中黑體" pitchFamily="49" charset="-120"/>
              </a:endParaRPr>
            </a:p>
          </p:txBody>
        </p:sp>
        <p:sp>
          <p:nvSpPr>
            <p:cNvPr id="44044" name="AutoShape 29"/>
            <p:cNvSpPr>
              <a:spLocks noChangeArrowheads="1"/>
            </p:cNvSpPr>
            <p:nvPr/>
          </p:nvSpPr>
          <p:spPr bwMode="auto">
            <a:xfrm>
              <a:off x="4422775" y="1957388"/>
              <a:ext cx="1166813" cy="792162"/>
            </a:xfrm>
            <a:prstGeom prst="wedgeRoundRectCallout">
              <a:avLst>
                <a:gd name="adj1" fmla="val -74491"/>
                <a:gd name="adj2" fmla="val 3106"/>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eaLnBrk="0" hangingPunct="0">
                <a:buClr>
                  <a:schemeClr val="accent2"/>
                </a:buClr>
                <a:buFont typeface="Symbol" pitchFamily="18" charset="2"/>
                <a:buNone/>
              </a:pPr>
              <a:r>
                <a:rPr kumimoji="0" lang="en-US" altLang="zh-TW" b="1" i="1">
                  <a:latin typeface="標楷體" pitchFamily="65" charset="-120"/>
                  <a:ea typeface="標楷體" pitchFamily="65" charset="-120"/>
                  <a:cs typeface="華康中黑體" pitchFamily="49" charset="-120"/>
                </a:rPr>
                <a:t>2.</a:t>
              </a:r>
              <a:r>
                <a:rPr kumimoji="0" lang="zh-TW" altLang="en-US" b="1" i="1">
                  <a:latin typeface="標楷體" pitchFamily="65" charset="-120"/>
                  <a:ea typeface="標楷體" pitchFamily="65" charset="-120"/>
                  <a:cs typeface="華康中黑體" pitchFamily="49" charset="-120"/>
                </a:rPr>
                <a:t>申報生效</a:t>
              </a:r>
            </a:p>
          </p:txBody>
        </p:sp>
        <p:sp>
          <p:nvSpPr>
            <p:cNvPr id="44045" name="AutoShape 27"/>
            <p:cNvSpPr>
              <a:spLocks noChangeArrowheads="1"/>
            </p:cNvSpPr>
            <p:nvPr/>
          </p:nvSpPr>
          <p:spPr bwMode="auto">
            <a:xfrm>
              <a:off x="6372225" y="2708275"/>
              <a:ext cx="2154238" cy="600075"/>
            </a:xfrm>
            <a:prstGeom prst="wedgeRoundRectCallout">
              <a:avLst>
                <a:gd name="adj1" fmla="val -35292"/>
                <a:gd name="adj2" fmla="val 87292"/>
                <a:gd name="adj3" fmla="val 16667"/>
              </a:avLst>
            </a:prstGeom>
            <a:gradFill rotWithShape="0">
              <a:gsLst>
                <a:gs pos="0">
                  <a:srgbClr val="FFDFC9"/>
                </a:gs>
                <a:gs pos="100000">
                  <a:srgbClr val="FF6600"/>
                </a:gs>
              </a:gsLst>
              <a:lin ang="5400000" scaled="1"/>
            </a:gradFill>
            <a:ln w="9525">
              <a:noFill/>
              <a:miter lim="800000"/>
              <a:headEnd/>
              <a:tailEnd/>
            </a:ln>
          </p:spPr>
          <p:txBody>
            <a:bodyPr lIns="0" tIns="0" rIns="0" bIns="0"/>
            <a:lstStyle/>
            <a:p>
              <a:pPr defTabSz="190500" eaLnBrk="0" hangingPunct="0">
                <a:buClr>
                  <a:schemeClr val="accent2"/>
                </a:buClr>
                <a:buFont typeface="Symbol" pitchFamily="18" charset="2"/>
                <a:buNone/>
              </a:pPr>
              <a:r>
                <a:rPr kumimoji="0" lang="en-US" altLang="zh-TW" b="1" i="1">
                  <a:latin typeface="標楷體" pitchFamily="65" charset="-120"/>
                  <a:ea typeface="標楷體" pitchFamily="65" charset="-120"/>
                  <a:cs typeface="華康中黑體" pitchFamily="49" charset="-120"/>
                </a:rPr>
                <a:t>3</a:t>
              </a:r>
              <a:r>
                <a:rPr kumimoji="0" lang="zh-TW" altLang="en-US" b="1" i="1">
                  <a:latin typeface="標楷體" pitchFamily="65" charset="-120"/>
                  <a:ea typeface="標楷體" pitchFamily="65" charset="-120"/>
                  <a:cs typeface="華康中黑體" pitchFamily="49" charset="-120"/>
                </a:rPr>
                <a:t> 申報公司債掛牌</a:t>
              </a:r>
            </a:p>
            <a:p>
              <a:pPr defTabSz="190500" eaLnBrk="0" hangingPunct="0">
                <a:buClr>
                  <a:schemeClr val="accent2"/>
                </a:buClr>
                <a:buFont typeface="Symbol" pitchFamily="18" charset="2"/>
                <a:buNone/>
              </a:pPr>
              <a:endParaRPr kumimoji="0" lang="en-US" altLang="zh-TW" b="1" i="1">
                <a:latin typeface="標楷體" pitchFamily="65" charset="-120"/>
                <a:ea typeface="標楷體" pitchFamily="65" charset="-120"/>
                <a:cs typeface="華康中黑體" pitchFamily="49" charset="-120"/>
              </a:endParaRPr>
            </a:p>
          </p:txBody>
        </p:sp>
        <p:sp>
          <p:nvSpPr>
            <p:cNvPr id="44046" name="AutoShape 35"/>
            <p:cNvSpPr>
              <a:spLocks noChangeArrowheads="1"/>
            </p:cNvSpPr>
            <p:nvPr/>
          </p:nvSpPr>
          <p:spPr bwMode="auto">
            <a:xfrm>
              <a:off x="5589588" y="4476750"/>
              <a:ext cx="2943225" cy="896938"/>
            </a:xfrm>
            <a:prstGeom prst="roundRect">
              <a:avLst>
                <a:gd name="adj" fmla="val 16667"/>
              </a:avLst>
            </a:prstGeom>
            <a:gradFill rotWithShape="0">
              <a:gsLst>
                <a:gs pos="0">
                  <a:srgbClr val="EDEDFF"/>
                </a:gs>
                <a:gs pos="100000">
                  <a:srgbClr val="9999FF"/>
                </a:gs>
              </a:gsLst>
              <a:lin ang="5400000" scaled="1"/>
            </a:gradFill>
            <a:ln w="9525">
              <a:noFill/>
              <a:round/>
              <a:headEnd/>
              <a:tailEnd/>
            </a:ln>
          </p:spPr>
          <p:txBody>
            <a:bodyPr lIns="0" tIns="0" rIns="0" bIns="0"/>
            <a:lstStyle/>
            <a:p>
              <a:pPr defTabSz="190500" eaLnBrk="0" hangingPunct="0">
                <a:buClr>
                  <a:schemeClr val="accent2"/>
                </a:buClr>
                <a:buFont typeface="Symbol" pitchFamily="18" charset="2"/>
                <a:buNone/>
              </a:pPr>
              <a:r>
                <a:rPr kumimoji="0" lang="en-US" altLang="zh-TW" b="1" i="1">
                  <a:latin typeface="標楷體" pitchFamily="65" charset="-120"/>
                  <a:ea typeface="標楷體" pitchFamily="65" charset="-120"/>
                  <a:cs typeface="華康中黑體" pitchFamily="49" charset="-120"/>
                </a:rPr>
                <a:t>4.</a:t>
              </a:r>
              <a:r>
                <a:rPr kumimoji="0" lang="zh-TW" altLang="en-US" b="1" i="1">
                  <a:latin typeface="標楷體" pitchFamily="65" charset="-120"/>
                  <a:ea typeface="標楷體" pitchFamily="65" charset="-120"/>
                  <a:cs typeface="華康中黑體" pitchFamily="49" charset="-120"/>
                </a:rPr>
                <a:t>檢具“公司債櫃檯買賣申請</a:t>
              </a:r>
              <a:r>
                <a:rPr kumimoji="0" lang="en-US" altLang="zh-TW" b="1" i="1">
                  <a:latin typeface="標楷體" pitchFamily="65" charset="-120"/>
                  <a:ea typeface="標楷體" pitchFamily="65" charset="-120"/>
                  <a:cs typeface="華康中黑體" pitchFamily="49" charset="-120"/>
                </a:rPr>
                <a:t>(</a:t>
              </a:r>
              <a:r>
                <a:rPr kumimoji="0" lang="zh-TW" altLang="en-US" b="1" i="1">
                  <a:latin typeface="標楷體" pitchFamily="65" charset="-120"/>
                  <a:ea typeface="標楷體" pitchFamily="65" charset="-120"/>
                  <a:cs typeface="華康中黑體" pitchFamily="49" charset="-120"/>
                </a:rPr>
                <a:t>報</a:t>
              </a:r>
              <a:r>
                <a:rPr kumimoji="0" lang="en-US" altLang="zh-TW" b="1" i="1">
                  <a:latin typeface="標楷體" pitchFamily="65" charset="-120"/>
                  <a:ea typeface="標楷體" pitchFamily="65" charset="-120"/>
                  <a:cs typeface="華康中黑體" pitchFamily="49" charset="-120"/>
                </a:rPr>
                <a:t>)</a:t>
              </a:r>
              <a:r>
                <a:rPr kumimoji="0" lang="zh-TW" altLang="en-US" b="1" i="1">
                  <a:latin typeface="標楷體" pitchFamily="65" charset="-120"/>
                  <a:ea typeface="標楷體" pitchFamily="65" charset="-120"/>
                  <a:cs typeface="華康中黑體" pitchFamily="49" charset="-120"/>
                </a:rPr>
                <a:t>書”</a:t>
              </a:r>
              <a:r>
                <a:rPr kumimoji="0" lang="en-US" altLang="zh-TW" b="1" i="1">
                  <a:latin typeface="標楷體" pitchFamily="65" charset="-120"/>
                  <a:ea typeface="標楷體" pitchFamily="65" charset="-120"/>
                  <a:cs typeface="華康中黑體" pitchFamily="49" charset="-120"/>
                </a:rPr>
                <a:t>,</a:t>
              </a:r>
              <a:r>
                <a:rPr kumimoji="0" lang="zh-TW" altLang="en-US" b="1" i="1">
                  <a:latin typeface="標楷體" pitchFamily="65" charset="-120"/>
                  <a:ea typeface="標楷體" pitchFamily="65" charset="-120"/>
                  <a:cs typeface="華康中黑體" pitchFamily="49" charset="-120"/>
                </a:rPr>
                <a:t>於相關書件備齊後</a:t>
              </a:r>
              <a:r>
                <a:rPr kumimoji="0" lang="en-US" altLang="zh-TW" b="1" i="1">
                  <a:latin typeface="標楷體" pitchFamily="65" charset="-120"/>
                  <a:ea typeface="標楷體" pitchFamily="65" charset="-120"/>
                  <a:cs typeface="華康中黑體" pitchFamily="49" charset="-120"/>
                </a:rPr>
                <a:t>5</a:t>
              </a:r>
              <a:r>
                <a:rPr kumimoji="0" lang="zh-TW" altLang="en-US" b="1" i="1">
                  <a:latin typeface="標楷體" pitchFamily="65" charset="-120"/>
                  <a:ea typeface="標楷體" pitchFamily="65" charset="-120"/>
                  <a:cs typeface="華康中黑體" pitchFamily="49" charset="-120"/>
                </a:rPr>
                <a:t>個營業日掛牌</a:t>
              </a:r>
            </a:p>
          </p:txBody>
        </p:sp>
        <p:sp>
          <p:nvSpPr>
            <p:cNvPr id="44047" name="AutoShape 32"/>
            <p:cNvSpPr>
              <a:spLocks noChangeArrowheads="1"/>
            </p:cNvSpPr>
            <p:nvPr/>
          </p:nvSpPr>
          <p:spPr bwMode="auto">
            <a:xfrm>
              <a:off x="6727825" y="4044950"/>
              <a:ext cx="687388" cy="320675"/>
            </a:xfrm>
            <a:prstGeom prst="downArrow">
              <a:avLst>
                <a:gd name="adj1" fmla="val 73991"/>
                <a:gd name="adj2" fmla="val 41986"/>
              </a:avLst>
            </a:prstGeom>
            <a:solidFill>
              <a:srgbClr val="0000FF"/>
            </a:solidFill>
            <a:ln w="9525">
              <a:solidFill>
                <a:schemeClr val="hlink"/>
              </a:solidFill>
              <a:miter lim="800000"/>
              <a:headEnd/>
              <a:tailEnd/>
            </a:ln>
          </p:spPr>
          <p:txBody>
            <a:bodyPr lIns="0" tIns="0" rIns="0" bIns="0" anchor="ctr">
              <a:spAutoFit/>
            </a:bodyPr>
            <a:lstStyle/>
            <a:p>
              <a:pPr eaLnBrk="0" hangingPunct="0">
                <a:buClr>
                  <a:schemeClr val="accent2"/>
                </a:buClr>
                <a:buFont typeface="Symbol" pitchFamily="18" charset="2"/>
                <a:buNone/>
              </a:pPr>
              <a:endParaRPr kumimoji="0" lang="zh-TW" altLang="zh-TW" b="1" i="1">
                <a:latin typeface="標楷體" pitchFamily="65" charset="-120"/>
                <a:ea typeface="標楷體" pitchFamily="65" charset="-120"/>
                <a:cs typeface="華康中黑體" pitchFamily="49" charset="-120"/>
              </a:endParaRPr>
            </a:p>
          </p:txBody>
        </p:sp>
        <p:sp>
          <p:nvSpPr>
            <p:cNvPr id="44048" name="AutoShape 30"/>
            <p:cNvSpPr>
              <a:spLocks noChangeArrowheads="1"/>
            </p:cNvSpPr>
            <p:nvPr/>
          </p:nvSpPr>
          <p:spPr bwMode="auto">
            <a:xfrm>
              <a:off x="5500688" y="1957388"/>
              <a:ext cx="795337" cy="1584325"/>
            </a:xfrm>
            <a:prstGeom prst="downArrow">
              <a:avLst>
                <a:gd name="adj1" fmla="val 50000"/>
                <a:gd name="adj2" fmla="val 78408"/>
              </a:avLst>
            </a:prstGeom>
            <a:gradFill rotWithShape="1">
              <a:gsLst>
                <a:gs pos="0">
                  <a:srgbClr val="99CC00"/>
                </a:gs>
                <a:gs pos="100000">
                  <a:srgbClr val="475E00"/>
                </a:gs>
              </a:gsLst>
              <a:lin ang="5400000" scaled="1"/>
            </a:gradFill>
            <a:ln w="9525" algn="ctr">
              <a:noFill/>
              <a:miter lim="800000"/>
              <a:headEnd/>
              <a:tailEnd/>
            </a:ln>
          </p:spPr>
          <p:txBody>
            <a:bodyPr rot="10800000" vert="eaVert" anchor="ctr">
              <a:spAutoFit/>
            </a:bodyPr>
            <a:lstStyle/>
            <a:p>
              <a:endParaRPr lang="zh-TW" altLang="en-US" b="1">
                <a:latin typeface="標楷體" pitchFamily="65" charset="-120"/>
                <a:ea typeface="標楷體" pitchFamily="65" charset="-120"/>
              </a:endParaRPr>
            </a:p>
          </p:txBody>
        </p:sp>
      </p:grpSp>
      <p:sp>
        <p:nvSpPr>
          <p:cNvPr id="44036" name="AutoShape 4"/>
          <p:cNvSpPr>
            <a:spLocks noChangeArrowheads="1"/>
          </p:cNvSpPr>
          <p:nvPr/>
        </p:nvSpPr>
        <p:spPr bwMode="auto">
          <a:xfrm>
            <a:off x="561975" y="11969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44037" name="投影片編號版面配置區 15"/>
          <p:cNvSpPr>
            <a:spLocks noGrp="1"/>
          </p:cNvSpPr>
          <p:nvPr>
            <p:ph type="sldNum" sz="quarter" idx="12"/>
          </p:nvPr>
        </p:nvSpPr>
        <p:spPr>
          <a:noFill/>
        </p:spPr>
        <p:txBody>
          <a:bodyPr/>
          <a:lstStyle/>
          <a:p>
            <a:fld id="{231F05B2-5317-4961-B812-E93E59A9249E}" type="slidenum">
              <a:rPr lang="en-US" altLang="zh-TW" smtClean="0"/>
              <a:pPr/>
              <a:t>40</a:t>
            </a:fld>
            <a:endParaRPr lang="en-US" altLang="zh-TW"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3"/>
          <p:cNvSpPr txBox="1">
            <a:spLocks noChangeArrowheads="1"/>
          </p:cNvSpPr>
          <p:nvPr/>
        </p:nvSpPr>
        <p:spPr bwMode="auto">
          <a:xfrm>
            <a:off x="611188" y="260350"/>
            <a:ext cx="3532187" cy="523875"/>
          </a:xfrm>
          <a:prstGeom prst="rect">
            <a:avLst/>
          </a:prstGeom>
          <a:solidFill>
            <a:srgbClr val="7030A0"/>
          </a:solidFill>
          <a:ln w="12700">
            <a:noFill/>
            <a:miter lim="800000"/>
            <a:headEnd type="none" w="sm" len="sm"/>
            <a:tailEnd type="none" w="sm" len="sm"/>
          </a:ln>
        </p:spPr>
        <p:txBody>
          <a:bodyPr>
            <a:spAutoFit/>
          </a:bodyPr>
          <a:lstStyle/>
          <a:p>
            <a:pPr>
              <a:spcBef>
                <a:spcPct val="50000"/>
              </a:spcBef>
              <a:buClr>
                <a:schemeClr val="tx2"/>
              </a:buClr>
              <a:buFont typeface="Wingdings" pitchFamily="2" charset="2"/>
              <a:buNone/>
            </a:pPr>
            <a:r>
              <a:rPr lang="zh-TW" altLang="en-US" sz="2800" b="1">
                <a:solidFill>
                  <a:schemeClr val="bg1"/>
                </a:solidFill>
                <a:ea typeface="標楷體" pitchFamily="65" charset="-120"/>
              </a:rPr>
              <a:t>普通公司債發行架構</a:t>
            </a:r>
          </a:p>
        </p:txBody>
      </p:sp>
      <p:sp>
        <p:nvSpPr>
          <p:cNvPr id="45059" name="投影片編號版面配置區 3"/>
          <p:cNvSpPr>
            <a:spLocks noGrp="1"/>
          </p:cNvSpPr>
          <p:nvPr>
            <p:ph type="sldNum" sz="quarter" idx="12"/>
          </p:nvPr>
        </p:nvSpPr>
        <p:spPr>
          <a:noFill/>
        </p:spPr>
        <p:txBody>
          <a:bodyPr/>
          <a:lstStyle/>
          <a:p>
            <a:fld id="{3E21AB19-68DC-4F6F-99DE-F749AD49251B}" type="slidenum">
              <a:rPr lang="en-US" altLang="zh-TW" smtClean="0"/>
              <a:pPr/>
              <a:t>41</a:t>
            </a:fld>
            <a:endParaRPr lang="en-US" altLang="zh-TW" smtClean="0"/>
          </a:p>
        </p:txBody>
      </p:sp>
      <p:grpSp>
        <p:nvGrpSpPr>
          <p:cNvPr id="45060" name="群組 7"/>
          <p:cNvGrpSpPr>
            <a:grpSpLocks/>
          </p:cNvGrpSpPr>
          <p:nvPr/>
        </p:nvGrpSpPr>
        <p:grpSpPr bwMode="auto">
          <a:xfrm>
            <a:off x="539750" y="836613"/>
            <a:ext cx="8208963" cy="5472112"/>
            <a:chOff x="539750" y="836613"/>
            <a:chExt cx="8208963" cy="5472112"/>
          </a:xfrm>
        </p:grpSpPr>
        <p:grpSp>
          <p:nvGrpSpPr>
            <p:cNvPr id="45061" name="群組 5"/>
            <p:cNvGrpSpPr>
              <a:grpSpLocks/>
            </p:cNvGrpSpPr>
            <p:nvPr/>
          </p:nvGrpSpPr>
          <p:grpSpPr bwMode="auto">
            <a:xfrm>
              <a:off x="539750" y="836613"/>
              <a:ext cx="8208963" cy="5472112"/>
              <a:chOff x="539750" y="836613"/>
              <a:chExt cx="8208963" cy="5472112"/>
            </a:xfrm>
          </p:grpSpPr>
          <p:pic>
            <p:nvPicPr>
              <p:cNvPr id="45063" name="物件 5"/>
              <p:cNvPicPr>
                <a:picLocks noChangeArrowheads="1"/>
              </p:cNvPicPr>
              <p:nvPr/>
            </p:nvPicPr>
            <p:blipFill>
              <a:blip r:embed="rId2" cstate="print"/>
              <a:srcRect t="-217" b="-1385"/>
              <a:stretch>
                <a:fillRect/>
              </a:stretch>
            </p:blipFill>
            <p:spPr bwMode="auto">
              <a:xfrm>
                <a:off x="539750" y="836613"/>
                <a:ext cx="8208963" cy="5472112"/>
              </a:xfrm>
              <a:prstGeom prst="rect">
                <a:avLst/>
              </a:prstGeom>
              <a:noFill/>
              <a:ln w="9525">
                <a:noFill/>
                <a:miter lim="800000"/>
                <a:headEnd/>
                <a:tailEnd/>
              </a:ln>
            </p:spPr>
          </p:pic>
          <p:sp>
            <p:nvSpPr>
              <p:cNvPr id="45064" name="文字方塊 4"/>
              <p:cNvSpPr txBox="1">
                <a:spLocks noChangeArrowheads="1"/>
              </p:cNvSpPr>
              <p:nvPr/>
            </p:nvSpPr>
            <p:spPr bwMode="auto">
              <a:xfrm>
                <a:off x="1403648" y="6021288"/>
                <a:ext cx="5328592" cy="276999"/>
              </a:xfrm>
              <a:prstGeom prst="rect">
                <a:avLst/>
              </a:prstGeom>
              <a:solidFill>
                <a:schemeClr val="bg1"/>
              </a:solidFill>
              <a:ln w="9525">
                <a:noFill/>
                <a:miter lim="800000"/>
                <a:headEnd/>
                <a:tailEnd/>
              </a:ln>
            </p:spPr>
            <p:txBody>
              <a:bodyPr tIns="0" bIns="0">
                <a:spAutoFit/>
              </a:bodyPr>
              <a:lstStyle/>
              <a:p>
                <a:endParaRPr lang="zh-TW" altLang="en-US"/>
              </a:p>
            </p:txBody>
          </p:sp>
        </p:grpSp>
        <p:sp>
          <p:nvSpPr>
            <p:cNvPr id="45062" name="矩形 6"/>
            <p:cNvSpPr>
              <a:spLocks noChangeArrowheads="1"/>
            </p:cNvSpPr>
            <p:nvPr/>
          </p:nvSpPr>
          <p:spPr bwMode="auto">
            <a:xfrm>
              <a:off x="1475656" y="5805264"/>
              <a:ext cx="144016" cy="216024"/>
            </a:xfrm>
            <a:prstGeom prst="rect">
              <a:avLst/>
            </a:prstGeom>
            <a:solidFill>
              <a:schemeClr val="bg1"/>
            </a:solidFill>
            <a:ln w="9525" algn="ctr">
              <a:noFill/>
              <a:round/>
              <a:headEnd/>
              <a:tailEnd/>
            </a:ln>
          </p:spPr>
          <p:txBody>
            <a:bodyPr/>
            <a:lstStyle/>
            <a:p>
              <a:endParaRPr lang="zh-TW" altLang="en-US"/>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593725" y="1047750"/>
            <a:ext cx="7002463" cy="365125"/>
          </a:xfrm>
          <a:prstGeom prst="rect">
            <a:avLst/>
          </a:prstGeom>
          <a:noFill/>
          <a:ln w="9525">
            <a:noFill/>
            <a:miter lim="800000"/>
            <a:headEnd/>
            <a:tailEnd/>
          </a:ln>
        </p:spPr>
        <p:txBody>
          <a:bodyPr wrap="none" lIns="0" tIns="0" rIns="0" bIns="0"/>
          <a:lstStyle/>
          <a:p>
            <a:pPr algn="just">
              <a:lnSpc>
                <a:spcPct val="120000"/>
              </a:lnSpc>
              <a:defRPr/>
            </a:pPr>
            <a:r>
              <a:rPr lang="zh-TW" altLang="en-US" sz="2000" b="1" u="sng" dirty="0">
                <a:solidFill>
                  <a:srgbClr val="C00000"/>
                </a:solidFill>
                <a:latin typeface="+mn-ea"/>
                <a:ea typeface="+mn-ea"/>
              </a:rPr>
              <a:t>由送件至掛牌需時約</a:t>
            </a:r>
            <a:r>
              <a:rPr lang="en-US" altLang="zh-TW" sz="2000" b="1" u="sng" dirty="0">
                <a:solidFill>
                  <a:srgbClr val="C00000"/>
                </a:solidFill>
                <a:latin typeface="+mn-ea"/>
                <a:ea typeface="+mn-ea"/>
              </a:rPr>
              <a:t>12</a:t>
            </a:r>
            <a:r>
              <a:rPr lang="zh-TW" altLang="en-US" sz="2000" b="1" u="sng" dirty="0">
                <a:solidFill>
                  <a:srgbClr val="C00000"/>
                </a:solidFill>
                <a:latin typeface="+mn-ea"/>
                <a:ea typeface="+mn-ea"/>
              </a:rPr>
              <a:t>個營業日</a:t>
            </a:r>
          </a:p>
        </p:txBody>
      </p:sp>
      <p:sp>
        <p:nvSpPr>
          <p:cNvPr id="5" name="Rectangle 3"/>
          <p:cNvSpPr>
            <a:spLocks noGrp="1" noChangeArrowheads="1"/>
          </p:cNvSpPr>
          <p:nvPr>
            <p:ph type="title"/>
          </p:nvPr>
        </p:nvSpPr>
        <p:spPr>
          <a:xfrm>
            <a:off x="593725" y="401638"/>
            <a:ext cx="7793038" cy="646112"/>
          </a:xfrm>
        </p:spPr>
        <p:txBody>
          <a:bodyPr lIns="92075" tIns="46038" rIns="92075" bIns="46038">
            <a:spAutoFit/>
          </a:bodyPr>
          <a:lstStyle/>
          <a:p>
            <a:pPr>
              <a:spcBef>
                <a:spcPct val="50000"/>
              </a:spcBef>
              <a:buClr>
                <a:schemeClr val="tx2"/>
              </a:buClr>
              <a:buSzPct val="110000"/>
              <a:defRPr/>
            </a:pPr>
            <a:r>
              <a:rPr kumimoji="0" lang="zh-TW" altLang="en-US" sz="3600" kern="1200" dirty="0" smtClean="0">
                <a:solidFill>
                  <a:srgbClr val="000099"/>
                </a:solidFill>
                <a:latin typeface="Arial" pitchFamily="34" charset="0"/>
                <a:cs typeface="+mn-cs"/>
              </a:rPr>
              <a:t>普通公司債發行時程與作業</a:t>
            </a:r>
          </a:p>
        </p:txBody>
      </p:sp>
      <p:sp>
        <p:nvSpPr>
          <p:cNvPr id="46084" name="投影片編號版面配置區 5"/>
          <p:cNvSpPr>
            <a:spLocks noGrp="1"/>
          </p:cNvSpPr>
          <p:nvPr>
            <p:ph type="sldNum" sz="quarter" idx="12"/>
          </p:nvPr>
        </p:nvSpPr>
        <p:spPr>
          <a:noFill/>
        </p:spPr>
        <p:txBody>
          <a:bodyPr/>
          <a:lstStyle/>
          <a:p>
            <a:fld id="{9D08C68F-7582-4F0E-8C80-C892A73A12B2}" type="slidenum">
              <a:rPr lang="en-US" altLang="zh-TW" smtClean="0"/>
              <a:pPr/>
              <a:t>42</a:t>
            </a:fld>
            <a:endParaRPr lang="en-US" altLang="zh-TW" smtClean="0"/>
          </a:p>
        </p:txBody>
      </p:sp>
      <p:grpSp>
        <p:nvGrpSpPr>
          <p:cNvPr id="46085" name="群組 10"/>
          <p:cNvGrpSpPr>
            <a:grpSpLocks/>
          </p:cNvGrpSpPr>
          <p:nvPr/>
        </p:nvGrpSpPr>
        <p:grpSpPr bwMode="auto">
          <a:xfrm>
            <a:off x="468313" y="1412875"/>
            <a:ext cx="8351837" cy="4989513"/>
            <a:chOff x="468313" y="1412875"/>
            <a:chExt cx="8351837" cy="4989513"/>
          </a:xfrm>
        </p:grpSpPr>
        <p:pic>
          <p:nvPicPr>
            <p:cNvPr id="46086" name="Picture 2"/>
            <p:cNvPicPr>
              <a:picLocks noChangeAspect="1" noChangeArrowheads="1"/>
            </p:cNvPicPr>
            <p:nvPr/>
          </p:nvPicPr>
          <p:blipFill>
            <a:blip r:embed="rId3" cstate="print"/>
            <a:srcRect/>
            <a:stretch>
              <a:fillRect/>
            </a:stretch>
          </p:blipFill>
          <p:spPr bwMode="auto">
            <a:xfrm>
              <a:off x="468313" y="1412875"/>
              <a:ext cx="8351837" cy="4989513"/>
            </a:xfrm>
            <a:prstGeom prst="rect">
              <a:avLst/>
            </a:prstGeom>
            <a:noFill/>
            <a:ln w="9525">
              <a:noFill/>
              <a:miter lim="800000"/>
              <a:headEnd/>
              <a:tailEnd/>
            </a:ln>
          </p:spPr>
        </p:pic>
        <p:sp>
          <p:nvSpPr>
            <p:cNvPr id="46087" name="矩形 6"/>
            <p:cNvSpPr>
              <a:spLocks noChangeArrowheads="1"/>
            </p:cNvSpPr>
            <p:nvPr/>
          </p:nvSpPr>
          <p:spPr bwMode="auto">
            <a:xfrm>
              <a:off x="2411760" y="3717032"/>
              <a:ext cx="174848" cy="174848"/>
            </a:xfrm>
            <a:prstGeom prst="rect">
              <a:avLst/>
            </a:prstGeom>
            <a:solidFill>
              <a:schemeClr val="bg1"/>
            </a:solidFill>
            <a:ln w="9525" algn="ctr">
              <a:noFill/>
              <a:round/>
              <a:headEnd/>
              <a:tailEnd/>
            </a:ln>
          </p:spPr>
          <p:txBody>
            <a:bodyPr/>
            <a:lstStyle/>
            <a:p>
              <a:endParaRPr lang="zh-TW" altLang="en-US"/>
            </a:p>
          </p:txBody>
        </p:sp>
        <p:sp>
          <p:nvSpPr>
            <p:cNvPr id="46088" name="矩形 5"/>
            <p:cNvSpPr>
              <a:spLocks noChangeArrowheads="1"/>
            </p:cNvSpPr>
            <p:nvPr/>
          </p:nvSpPr>
          <p:spPr bwMode="auto">
            <a:xfrm>
              <a:off x="2344264" y="3658939"/>
              <a:ext cx="144016" cy="288032"/>
            </a:xfrm>
            <a:prstGeom prst="rect">
              <a:avLst/>
            </a:prstGeom>
            <a:noFill/>
            <a:ln w="9525" algn="ctr">
              <a:noFill/>
              <a:round/>
              <a:headEnd/>
              <a:tailEnd/>
            </a:ln>
          </p:spPr>
          <p:txBody>
            <a:bodyPr/>
            <a:lstStyle/>
            <a:p>
              <a:r>
                <a:rPr lang="zh-TW" altLang="en-US" sz="1200" b="1">
                  <a:latin typeface="標楷體" pitchFamily="65" charset="-120"/>
                  <a:ea typeface="標楷體" pitchFamily="65" charset="-120"/>
                </a:rPr>
                <a:t>檢</a:t>
              </a:r>
            </a:p>
          </p:txBody>
        </p:sp>
        <p:sp>
          <p:nvSpPr>
            <p:cNvPr id="46089" name="文字方塊 8"/>
            <p:cNvSpPr txBox="1">
              <a:spLocks noChangeArrowheads="1"/>
            </p:cNvSpPr>
            <p:nvPr/>
          </p:nvSpPr>
          <p:spPr bwMode="auto">
            <a:xfrm>
              <a:off x="2621017" y="3573016"/>
              <a:ext cx="184666" cy="1728192"/>
            </a:xfrm>
            <a:prstGeom prst="rect">
              <a:avLst/>
            </a:prstGeom>
            <a:solidFill>
              <a:schemeClr val="bg1"/>
            </a:solidFill>
            <a:ln w="9525">
              <a:noFill/>
              <a:miter lim="800000"/>
              <a:headEnd/>
              <a:tailEnd/>
            </a:ln>
          </p:spPr>
          <p:txBody>
            <a:bodyPr vert="eaVert" lIns="0" tIns="0" rIns="0" bIns="0">
              <a:spAutoFit/>
            </a:bodyPr>
            <a:lstStyle/>
            <a:p>
              <a:r>
                <a:rPr lang="zh-TW" altLang="en-US" sz="1200" b="1">
                  <a:latin typeface="標楷體" pitchFamily="65" charset="-120"/>
                  <a:ea typeface="標楷體" pitchFamily="65" charset="-120"/>
                </a:rPr>
                <a:t>報書件與公開說明書</a:t>
              </a:r>
            </a:p>
          </p:txBody>
        </p:sp>
        <p:sp>
          <p:nvSpPr>
            <p:cNvPr id="46090" name="文字方塊 9"/>
            <p:cNvSpPr txBox="1">
              <a:spLocks noChangeArrowheads="1"/>
            </p:cNvSpPr>
            <p:nvPr/>
          </p:nvSpPr>
          <p:spPr bwMode="auto">
            <a:xfrm>
              <a:off x="2771800" y="3645024"/>
              <a:ext cx="246221" cy="1728192"/>
            </a:xfrm>
            <a:prstGeom prst="rect">
              <a:avLst/>
            </a:prstGeom>
            <a:solidFill>
              <a:schemeClr val="bg1"/>
            </a:solidFill>
            <a:ln w="9525">
              <a:noFill/>
              <a:miter lim="800000"/>
              <a:headEnd/>
              <a:tailEnd/>
            </a:ln>
          </p:spPr>
          <p:txBody>
            <a:bodyPr vert="eaVert" lIns="0" tIns="0" rIns="0" bIns="0">
              <a:spAutoFit/>
            </a:bodyPr>
            <a:lstStyle/>
            <a:p>
              <a:r>
                <a:rPr lang="zh-TW" altLang="en-US" sz="1600" b="1">
                  <a:solidFill>
                    <a:srgbClr val="FF0000"/>
                  </a:solidFill>
                  <a:latin typeface="標楷體" pitchFamily="65" charset="-120"/>
                  <a:ea typeface="標楷體" pitchFamily="65" charset="-120"/>
                </a:rPr>
                <a:t>報募集公司債</a:t>
              </a: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ChangeArrowheads="1"/>
          </p:cNvSpPr>
          <p:nvPr/>
        </p:nvSpPr>
        <p:spPr bwMode="auto">
          <a:xfrm>
            <a:off x="539750" y="1412875"/>
            <a:ext cx="7993063" cy="4786313"/>
          </a:xfrm>
          <a:prstGeom prst="rect">
            <a:avLst/>
          </a:prstGeom>
          <a:noFill/>
          <a:ln w="19050">
            <a:noFill/>
            <a:miter lim="800000"/>
            <a:headEnd/>
            <a:tailEnd/>
          </a:ln>
        </p:spPr>
        <p:txBody>
          <a:bodyPr>
            <a:spAutoFit/>
          </a:bodyPr>
          <a:lstStyle/>
          <a:p>
            <a:pPr marL="432000" indent="-417600">
              <a:lnSpc>
                <a:spcPct val="90000"/>
              </a:lnSpc>
              <a:spcBef>
                <a:spcPts val="600"/>
              </a:spcBef>
              <a:buSzPct val="60000"/>
              <a:buFont typeface="Wingdings" pitchFamily="2" charset="2"/>
              <a:buChar char="Ø"/>
              <a:defRPr/>
            </a:pPr>
            <a:r>
              <a:rPr lang="zh-TW" altLang="zh-TW" sz="2400" dirty="0">
                <a:latin typeface="+mn-ea"/>
                <a:ea typeface="+mn-ea"/>
              </a:rPr>
              <a:t>發行年限：目前較為流通為</a:t>
            </a:r>
            <a:r>
              <a:rPr lang="en-US" altLang="zh-TW" sz="2400" dirty="0">
                <a:latin typeface="+mn-ea"/>
                <a:ea typeface="+mn-ea"/>
              </a:rPr>
              <a:t>3</a:t>
            </a:r>
            <a:r>
              <a:rPr lang="zh-TW" altLang="zh-TW" sz="2400" dirty="0">
                <a:latin typeface="+mn-ea"/>
                <a:ea typeface="+mn-ea"/>
              </a:rPr>
              <a:t>、</a:t>
            </a:r>
            <a:r>
              <a:rPr lang="en-US" altLang="zh-TW" sz="2400" dirty="0">
                <a:latin typeface="+mn-ea"/>
                <a:ea typeface="+mn-ea"/>
              </a:rPr>
              <a:t>5</a:t>
            </a:r>
            <a:r>
              <a:rPr lang="zh-TW" altLang="zh-TW" sz="2400" dirty="0">
                <a:latin typeface="+mn-ea"/>
                <a:ea typeface="+mn-ea"/>
              </a:rPr>
              <a:t>、</a:t>
            </a:r>
            <a:r>
              <a:rPr lang="en-US" altLang="zh-TW" sz="2400" dirty="0">
                <a:latin typeface="+mn-ea"/>
                <a:ea typeface="+mn-ea"/>
              </a:rPr>
              <a:t>7</a:t>
            </a:r>
            <a:r>
              <a:rPr lang="zh-TW" altLang="zh-TW" sz="2400" dirty="0">
                <a:latin typeface="+mn-ea"/>
                <a:ea typeface="+mn-ea"/>
              </a:rPr>
              <a:t>及</a:t>
            </a:r>
            <a:r>
              <a:rPr lang="en-US" altLang="zh-TW" sz="2400" dirty="0">
                <a:latin typeface="+mn-ea"/>
                <a:ea typeface="+mn-ea"/>
              </a:rPr>
              <a:t>10</a:t>
            </a:r>
            <a:r>
              <a:rPr lang="zh-TW" altLang="zh-TW" sz="2400" dirty="0">
                <a:latin typeface="+mn-ea"/>
                <a:ea typeface="+mn-ea"/>
              </a:rPr>
              <a:t>年期。</a:t>
            </a:r>
          </a:p>
          <a:p>
            <a:pPr marL="432000" indent="-417600">
              <a:lnSpc>
                <a:spcPct val="90000"/>
              </a:lnSpc>
              <a:spcBef>
                <a:spcPts val="600"/>
              </a:spcBef>
              <a:buSzPct val="60000"/>
              <a:buFont typeface="Wingdings" pitchFamily="2" charset="2"/>
              <a:buChar char="Ø"/>
              <a:defRPr/>
            </a:pPr>
            <a:r>
              <a:rPr lang="zh-TW" altLang="zh-TW" sz="2400" dirty="0">
                <a:latin typeface="+mn-ea"/>
                <a:ea typeface="+mn-ea"/>
              </a:rPr>
              <a:t>還本方式：到期一次還本或分期還本。</a:t>
            </a:r>
            <a:r>
              <a:rPr lang="en-US" altLang="zh-TW" sz="2400" dirty="0">
                <a:latin typeface="+mn-ea"/>
                <a:ea typeface="+mn-ea"/>
              </a:rPr>
              <a:t>          </a:t>
            </a:r>
            <a:endParaRPr lang="zh-TW" altLang="zh-TW" sz="2400" dirty="0">
              <a:latin typeface="+mn-ea"/>
              <a:ea typeface="+mn-ea"/>
            </a:endParaRPr>
          </a:p>
          <a:p>
            <a:pPr marL="432000" indent="-417600">
              <a:lnSpc>
                <a:spcPct val="90000"/>
              </a:lnSpc>
              <a:spcBef>
                <a:spcPts val="600"/>
              </a:spcBef>
              <a:buSzPct val="60000"/>
              <a:buFont typeface="Wingdings" pitchFamily="2" charset="2"/>
              <a:buChar char="Ø"/>
              <a:defRPr/>
            </a:pPr>
            <a:r>
              <a:rPr lang="zh-TW" altLang="zh-TW" sz="2400" dirty="0">
                <a:latin typeface="+mn-ea"/>
                <a:ea typeface="+mn-ea"/>
              </a:rPr>
              <a:t>計息方式：每月、每季、每半年、每年複利一次</a:t>
            </a:r>
          </a:p>
          <a:p>
            <a:pPr marL="432000" indent="-417600">
              <a:lnSpc>
                <a:spcPct val="90000"/>
              </a:lnSpc>
              <a:spcBef>
                <a:spcPts val="600"/>
              </a:spcBef>
              <a:buSzPct val="60000"/>
              <a:buFont typeface="Wingdings" pitchFamily="2" charset="2"/>
              <a:buChar char="Ø"/>
              <a:defRPr/>
            </a:pPr>
            <a:r>
              <a:rPr lang="zh-TW" altLang="zh-TW" sz="2400" dirty="0">
                <a:latin typeface="+mn-ea"/>
                <a:ea typeface="+mn-ea"/>
              </a:rPr>
              <a:t>付息方式：每季、每半年、每年付息一次、還本時一次付息（零息債券）</a:t>
            </a:r>
          </a:p>
          <a:p>
            <a:pPr marL="432000" indent="-417600">
              <a:lnSpc>
                <a:spcPct val="90000"/>
              </a:lnSpc>
              <a:spcBef>
                <a:spcPts val="600"/>
              </a:spcBef>
              <a:buSzPct val="60000"/>
              <a:buFont typeface="Wingdings" pitchFamily="2" charset="2"/>
              <a:buChar char="Ø"/>
              <a:defRPr/>
            </a:pPr>
            <a:r>
              <a:rPr lang="zh-TW" altLang="zh-TW" sz="2400" dirty="0">
                <a:latin typeface="+mn-ea"/>
                <a:ea typeface="+mn-ea"/>
              </a:rPr>
              <a:t>票面利率：</a:t>
            </a:r>
          </a:p>
          <a:p>
            <a:pPr marL="711200" indent="-696913">
              <a:lnSpc>
                <a:spcPct val="90000"/>
              </a:lnSpc>
              <a:spcBef>
                <a:spcPts val="600"/>
              </a:spcBef>
              <a:buSzPct val="60000"/>
              <a:defRPr/>
            </a:pPr>
            <a:r>
              <a:rPr lang="en-US" altLang="zh-TW" sz="2400" dirty="0">
                <a:latin typeface="+mn-ea"/>
                <a:ea typeface="+mn-ea"/>
              </a:rPr>
              <a:t>	-</a:t>
            </a:r>
            <a:r>
              <a:rPr lang="zh-TW" altLang="zh-TW" sz="2400" dirty="0">
                <a:latin typeface="+mn-ea"/>
                <a:ea typeface="+mn-ea"/>
              </a:rPr>
              <a:t>固定利率</a:t>
            </a:r>
          </a:p>
          <a:p>
            <a:pPr marL="900113" indent="-188913">
              <a:lnSpc>
                <a:spcPct val="90000"/>
              </a:lnSpc>
              <a:spcBef>
                <a:spcPts val="600"/>
              </a:spcBef>
              <a:buSzPct val="60000"/>
              <a:defRPr/>
            </a:pPr>
            <a:r>
              <a:rPr lang="en-US" altLang="zh-TW" sz="2400" dirty="0">
                <a:latin typeface="+mn-ea"/>
                <a:ea typeface="+mn-ea"/>
              </a:rPr>
              <a:t>-</a:t>
            </a:r>
            <a:r>
              <a:rPr lang="zh-TW" altLang="zh-TW" sz="2400" dirty="0">
                <a:latin typeface="+mn-ea"/>
                <a:ea typeface="+mn-ea"/>
              </a:rPr>
              <a:t>浮動利率：指標利率</a:t>
            </a:r>
            <a:r>
              <a:rPr lang="zh-TW" altLang="en-US" sz="2400" dirty="0">
                <a:latin typeface="+mn-ea"/>
                <a:ea typeface="+mn-ea"/>
              </a:rPr>
              <a:t>包含</a:t>
            </a:r>
            <a:r>
              <a:rPr lang="zh-TW" altLang="zh-TW" sz="2400" dirty="0">
                <a:latin typeface="+mn-ea"/>
                <a:ea typeface="+mn-ea"/>
              </a:rPr>
              <a:t>有定存利率</a:t>
            </a:r>
            <a:r>
              <a:rPr lang="en-US" altLang="zh-TW" sz="2400" dirty="0">
                <a:latin typeface="+mn-ea"/>
                <a:ea typeface="+mn-ea"/>
              </a:rPr>
              <a:t>(</a:t>
            </a:r>
            <a:r>
              <a:rPr lang="zh-TW" altLang="zh-TW" sz="2400" dirty="0">
                <a:latin typeface="+mn-ea"/>
                <a:ea typeface="+mn-ea"/>
              </a:rPr>
              <a:t>銀行、郵儲金</a:t>
            </a:r>
            <a:r>
              <a:rPr lang="en-US" altLang="zh-TW" sz="2400" dirty="0">
                <a:latin typeface="+mn-ea"/>
                <a:ea typeface="+mn-ea"/>
              </a:rPr>
              <a:t>)</a:t>
            </a:r>
            <a:r>
              <a:rPr lang="zh-TW" altLang="zh-TW" sz="2400" dirty="0">
                <a:latin typeface="+mn-ea"/>
                <a:ea typeface="+mn-ea"/>
              </a:rPr>
              <a:t>、</a:t>
            </a:r>
            <a:r>
              <a:rPr lang="en-US" altLang="zh-TW" sz="2400" dirty="0">
                <a:latin typeface="+mn-ea"/>
                <a:ea typeface="+mn-ea"/>
              </a:rPr>
              <a:t>90</a:t>
            </a:r>
            <a:r>
              <a:rPr lang="zh-TW" altLang="zh-TW" sz="2400" dirty="0">
                <a:latin typeface="+mn-ea"/>
                <a:ea typeface="+mn-ea"/>
              </a:rPr>
              <a:t>天期商業本票、隔夜平均拆款利率</a:t>
            </a:r>
            <a:r>
              <a:rPr lang="en-US" altLang="zh-TW" sz="2400" dirty="0">
                <a:latin typeface="+mn-ea"/>
                <a:ea typeface="+mn-ea"/>
              </a:rPr>
              <a:t>(</a:t>
            </a:r>
            <a:r>
              <a:rPr lang="zh-TW" altLang="zh-TW" sz="2400" dirty="0">
                <a:latin typeface="+mn-ea"/>
                <a:ea typeface="+mn-ea"/>
              </a:rPr>
              <a:t>倫敦銀行間拆款利率</a:t>
            </a:r>
            <a:r>
              <a:rPr lang="en-US" altLang="zh-TW" sz="2400" dirty="0">
                <a:latin typeface="+mn-ea"/>
                <a:ea typeface="+mn-ea"/>
              </a:rPr>
              <a:t>)</a:t>
            </a:r>
            <a:r>
              <a:rPr lang="zh-TW" altLang="zh-TW" sz="2400" dirty="0">
                <a:latin typeface="+mn-ea"/>
                <a:ea typeface="+mn-ea"/>
              </a:rPr>
              <a:t>等</a:t>
            </a:r>
            <a:r>
              <a:rPr lang="zh-TW" altLang="en-US" sz="2400" dirty="0">
                <a:latin typeface="+mn-ea"/>
                <a:ea typeface="+mn-ea"/>
              </a:rPr>
              <a:t>，目前以</a:t>
            </a:r>
            <a:r>
              <a:rPr lang="en-US" altLang="zh-TW" sz="2400" dirty="0">
                <a:latin typeface="+mn-ea"/>
                <a:ea typeface="+mn-ea"/>
              </a:rPr>
              <a:t>90</a:t>
            </a:r>
            <a:r>
              <a:rPr lang="zh-TW" altLang="en-US" sz="2400" dirty="0">
                <a:latin typeface="+mn-ea"/>
                <a:ea typeface="+mn-ea"/>
              </a:rPr>
              <a:t>天期商業本票為主。</a:t>
            </a:r>
            <a:endParaRPr lang="zh-TW" altLang="zh-TW" sz="2400" dirty="0">
              <a:latin typeface="+mn-ea"/>
              <a:ea typeface="+mn-ea"/>
            </a:endParaRPr>
          </a:p>
          <a:p>
            <a:pPr marL="431800" indent="279400">
              <a:lnSpc>
                <a:spcPct val="90000"/>
              </a:lnSpc>
              <a:spcBef>
                <a:spcPts val="600"/>
              </a:spcBef>
              <a:buSzPct val="60000"/>
              <a:defRPr/>
            </a:pPr>
            <a:r>
              <a:rPr lang="en-US" altLang="zh-TW" sz="2400" dirty="0">
                <a:latin typeface="+mn-ea"/>
                <a:ea typeface="+mn-ea"/>
              </a:rPr>
              <a:t>-</a:t>
            </a:r>
            <a:r>
              <a:rPr lang="zh-TW" altLang="zh-TW" sz="2400" dirty="0">
                <a:latin typeface="+mn-ea"/>
                <a:ea typeface="+mn-ea"/>
              </a:rPr>
              <a:t>其他：如結構式條件。</a:t>
            </a:r>
            <a:r>
              <a:rPr lang="en-US" altLang="zh-TW" dirty="0">
                <a:latin typeface="+mn-ea"/>
                <a:ea typeface="+mn-ea"/>
              </a:rPr>
              <a:t>(</a:t>
            </a:r>
            <a:r>
              <a:rPr lang="zh-TW" altLang="zh-TW" dirty="0">
                <a:latin typeface="+mn-ea"/>
                <a:ea typeface="+mn-ea"/>
              </a:rPr>
              <a:t>主管機關雖未明文禁止結構式條件票面利率普通公司債發行，但於</a:t>
            </a:r>
            <a:r>
              <a:rPr lang="en-US" altLang="zh-TW" dirty="0">
                <a:latin typeface="+mn-ea"/>
                <a:ea typeface="+mn-ea"/>
              </a:rPr>
              <a:t>93</a:t>
            </a:r>
            <a:r>
              <a:rPr lang="zh-TW" altLang="zh-TW" dirty="0">
                <a:latin typeface="+mn-ea"/>
                <a:ea typeface="+mn-ea"/>
              </a:rPr>
              <a:t>年聯合投信事件後，已無結構式條件票面利率普通公司債發行掛牌。</a:t>
            </a:r>
            <a:r>
              <a:rPr lang="en-US" altLang="zh-TW" dirty="0">
                <a:latin typeface="+mn-ea"/>
                <a:ea typeface="+mn-ea"/>
              </a:rPr>
              <a:t>)</a:t>
            </a:r>
            <a:endParaRPr lang="zh-TW" altLang="zh-TW" dirty="0">
              <a:latin typeface="+mn-ea"/>
              <a:ea typeface="+mn-ea"/>
            </a:endParaRPr>
          </a:p>
        </p:txBody>
      </p:sp>
      <p:sp>
        <p:nvSpPr>
          <p:cNvPr id="47107" name="Rectangle 4"/>
          <p:cNvSpPr>
            <a:spLocks noChangeArrowheads="1"/>
          </p:cNvSpPr>
          <p:nvPr/>
        </p:nvSpPr>
        <p:spPr bwMode="auto">
          <a:xfrm>
            <a:off x="715963" y="2565400"/>
            <a:ext cx="185737" cy="400050"/>
          </a:xfrm>
          <a:prstGeom prst="rect">
            <a:avLst/>
          </a:prstGeom>
          <a:noFill/>
          <a:ln w="19050">
            <a:noFill/>
            <a:miter lim="800000"/>
            <a:headEnd/>
            <a:tailEnd/>
          </a:ln>
        </p:spPr>
        <p:txBody>
          <a:bodyPr wrap="none">
            <a:spAutoFit/>
          </a:bodyPr>
          <a:lstStyle/>
          <a:p>
            <a:pPr eaLnBrk="0" hangingPunct="0">
              <a:spcBef>
                <a:spcPct val="50000"/>
              </a:spcBef>
            </a:pPr>
            <a:endParaRPr lang="zh-TW" altLang="zh-TW" sz="2000" b="1" u="sng">
              <a:solidFill>
                <a:srgbClr val="0000FF"/>
              </a:solidFill>
              <a:latin typeface="標楷體" pitchFamily="65" charset="-120"/>
            </a:endParaRPr>
          </a:p>
        </p:txBody>
      </p:sp>
      <p:sp>
        <p:nvSpPr>
          <p:cNvPr id="47108" name="Text Box 5"/>
          <p:cNvSpPr txBox="1">
            <a:spLocks noChangeArrowheads="1"/>
          </p:cNvSpPr>
          <p:nvPr/>
        </p:nvSpPr>
        <p:spPr bwMode="auto">
          <a:xfrm>
            <a:off x="901700" y="514350"/>
            <a:ext cx="6183313" cy="671513"/>
          </a:xfrm>
          <a:prstGeom prst="rect">
            <a:avLst/>
          </a:prstGeom>
          <a:noFill/>
          <a:ln w="9525" algn="ctr">
            <a:noFill/>
            <a:miter lim="800000"/>
            <a:headEnd/>
            <a:tailEnd/>
          </a:ln>
        </p:spPr>
        <p:txBody>
          <a:bodyPr lIns="92075" tIns="46038" rIns="92075" bIns="46038" anchor="b"/>
          <a:lstStyle/>
          <a:p>
            <a:r>
              <a:rPr lang="zh-TW" altLang="en-US" sz="3600" b="1">
                <a:solidFill>
                  <a:srgbClr val="000099"/>
                </a:solidFill>
                <a:latin typeface="標楷體" pitchFamily="65" charset="-120"/>
                <a:ea typeface="標楷體" pitchFamily="65" charset="-120"/>
              </a:rPr>
              <a:t>普通公司債發行條件概要</a:t>
            </a:r>
            <a:endParaRPr lang="en-US" altLang="zh-TW" sz="2800" b="1">
              <a:solidFill>
                <a:srgbClr val="006600"/>
              </a:solidFill>
              <a:latin typeface="標楷體" pitchFamily="65" charset="-120"/>
            </a:endParaRPr>
          </a:p>
        </p:txBody>
      </p:sp>
      <p:sp>
        <p:nvSpPr>
          <p:cNvPr id="47109" name="AutoShape 4"/>
          <p:cNvSpPr>
            <a:spLocks noChangeArrowheads="1"/>
          </p:cNvSpPr>
          <p:nvPr/>
        </p:nvSpPr>
        <p:spPr bwMode="auto">
          <a:xfrm>
            <a:off x="561975" y="11969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47110" name="投影片編號版面配置區 6"/>
          <p:cNvSpPr>
            <a:spLocks noGrp="1"/>
          </p:cNvSpPr>
          <p:nvPr>
            <p:ph type="sldNum" sz="quarter" idx="12"/>
          </p:nvPr>
        </p:nvSpPr>
        <p:spPr>
          <a:noFill/>
        </p:spPr>
        <p:txBody>
          <a:bodyPr/>
          <a:lstStyle/>
          <a:p>
            <a:fld id="{57FC7E3A-A4DF-48D5-89E9-A5A1CE7101EA}" type="slidenum">
              <a:rPr lang="en-US" altLang="zh-TW" smtClean="0"/>
              <a:pPr/>
              <a:t>43</a:t>
            </a:fld>
            <a:endParaRPr lang="en-US" altLang="zh-TW"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ChangeArrowheads="1"/>
          </p:cNvSpPr>
          <p:nvPr/>
        </p:nvSpPr>
        <p:spPr bwMode="auto">
          <a:xfrm>
            <a:off x="539750" y="1773238"/>
            <a:ext cx="8064500" cy="3502025"/>
          </a:xfrm>
          <a:prstGeom prst="rect">
            <a:avLst/>
          </a:prstGeom>
          <a:noFill/>
          <a:ln w="19050">
            <a:noFill/>
            <a:miter lim="800000"/>
            <a:headEnd/>
            <a:tailEnd/>
          </a:ln>
        </p:spPr>
        <p:txBody>
          <a:bodyPr>
            <a:spAutoFit/>
          </a:bodyPr>
          <a:lstStyle/>
          <a:p>
            <a:pPr marL="432000" indent="-417600">
              <a:lnSpc>
                <a:spcPct val="90000"/>
              </a:lnSpc>
              <a:spcBef>
                <a:spcPts val="1200"/>
              </a:spcBef>
              <a:buSzPct val="60000"/>
              <a:buFont typeface="Wingdings" pitchFamily="2" charset="2"/>
              <a:buChar char="Ø"/>
              <a:defRPr/>
            </a:pPr>
            <a:r>
              <a:rPr lang="zh-TW" altLang="zh-TW" sz="2800" dirty="0">
                <a:latin typeface="+mn-ea"/>
                <a:ea typeface="+mn-ea"/>
              </a:rPr>
              <a:t>發行形式：自</a:t>
            </a:r>
            <a:r>
              <a:rPr lang="en-US" altLang="zh-TW" sz="2800" dirty="0">
                <a:latin typeface="+mn-ea"/>
                <a:ea typeface="+mn-ea"/>
              </a:rPr>
              <a:t>95</a:t>
            </a:r>
            <a:r>
              <a:rPr lang="zh-TW" altLang="zh-TW" sz="2800" dirty="0">
                <a:latin typeface="+mn-ea"/>
                <a:ea typeface="+mn-ea"/>
              </a:rPr>
              <a:t>年</a:t>
            </a:r>
            <a:r>
              <a:rPr lang="en-US" altLang="zh-TW" sz="2800" dirty="0">
                <a:latin typeface="+mn-ea"/>
                <a:ea typeface="+mn-ea"/>
              </a:rPr>
              <a:t>7</a:t>
            </a:r>
            <a:r>
              <a:rPr lang="zh-TW" altLang="zh-TW" sz="2800" dirty="0">
                <a:latin typeface="+mn-ea"/>
                <a:ea typeface="+mn-ea"/>
              </a:rPr>
              <a:t>月股票上櫃、市公司有價證券需全面無實體政策後，其發行之普通公司債皆</a:t>
            </a:r>
            <a:r>
              <a:rPr lang="zh-TW" altLang="en-US" sz="2800" dirty="0">
                <a:latin typeface="+mn-ea"/>
                <a:ea typeface="+mn-ea"/>
              </a:rPr>
              <a:t>需</a:t>
            </a:r>
            <a:r>
              <a:rPr lang="zh-TW" altLang="zh-TW" sz="2800" dirty="0">
                <a:latin typeface="+mn-ea"/>
                <a:ea typeface="+mn-ea"/>
              </a:rPr>
              <a:t>採無實體發行，惟公開發行公司發行者不在此限。 </a:t>
            </a:r>
          </a:p>
          <a:p>
            <a:pPr marL="432000" indent="-417600">
              <a:lnSpc>
                <a:spcPct val="90000"/>
              </a:lnSpc>
              <a:spcBef>
                <a:spcPts val="1200"/>
              </a:spcBef>
              <a:buSzPct val="60000"/>
              <a:buFont typeface="Wingdings" pitchFamily="2" charset="2"/>
              <a:buChar char="Ø"/>
              <a:defRPr/>
            </a:pPr>
            <a:r>
              <a:rPr lang="zh-TW" altLang="zh-TW" sz="2800" dirty="0">
                <a:latin typeface="+mn-ea"/>
                <a:ea typeface="+mn-ea"/>
              </a:rPr>
              <a:t>償還順位：依償還債務順序可分為主順位及次順位。</a:t>
            </a:r>
          </a:p>
          <a:p>
            <a:pPr marL="432000" indent="-417600">
              <a:lnSpc>
                <a:spcPct val="90000"/>
              </a:lnSpc>
              <a:spcBef>
                <a:spcPts val="1200"/>
              </a:spcBef>
              <a:buSzPct val="60000"/>
              <a:buFont typeface="Wingdings" pitchFamily="2" charset="2"/>
              <a:buChar char="Ø"/>
              <a:defRPr/>
            </a:pPr>
            <a:r>
              <a:rPr lang="zh-TW" altLang="zh-TW" sz="2800" dirty="0">
                <a:latin typeface="+mn-ea"/>
                <a:ea typeface="+mn-ea"/>
              </a:rPr>
              <a:t>擔保條件：依</a:t>
            </a:r>
            <a:r>
              <a:rPr lang="zh-TW" altLang="en-US" sz="2800" dirty="0">
                <a:latin typeface="+mn-ea"/>
                <a:ea typeface="+mn-ea"/>
              </a:rPr>
              <a:t>有無提供</a:t>
            </a:r>
            <a:r>
              <a:rPr lang="zh-TW" altLang="zh-TW" sz="2800" dirty="0">
                <a:latin typeface="+mn-ea"/>
                <a:ea typeface="+mn-ea"/>
              </a:rPr>
              <a:t>擔保可分為無擔保債券及有擔保債券。</a:t>
            </a:r>
          </a:p>
        </p:txBody>
      </p:sp>
      <p:sp>
        <p:nvSpPr>
          <p:cNvPr id="48131" name="Rectangle 4"/>
          <p:cNvSpPr>
            <a:spLocks noChangeArrowheads="1"/>
          </p:cNvSpPr>
          <p:nvPr/>
        </p:nvSpPr>
        <p:spPr bwMode="auto">
          <a:xfrm>
            <a:off x="715963" y="2565400"/>
            <a:ext cx="185737" cy="400050"/>
          </a:xfrm>
          <a:prstGeom prst="rect">
            <a:avLst/>
          </a:prstGeom>
          <a:noFill/>
          <a:ln w="19050">
            <a:noFill/>
            <a:miter lim="800000"/>
            <a:headEnd/>
            <a:tailEnd/>
          </a:ln>
        </p:spPr>
        <p:txBody>
          <a:bodyPr wrap="none">
            <a:spAutoFit/>
          </a:bodyPr>
          <a:lstStyle/>
          <a:p>
            <a:pPr eaLnBrk="0" hangingPunct="0">
              <a:spcBef>
                <a:spcPct val="50000"/>
              </a:spcBef>
            </a:pPr>
            <a:endParaRPr lang="zh-TW" altLang="zh-TW" sz="2000" b="1" u="sng">
              <a:solidFill>
                <a:srgbClr val="0000FF"/>
              </a:solidFill>
              <a:latin typeface="標楷體" pitchFamily="65" charset="-120"/>
            </a:endParaRPr>
          </a:p>
        </p:txBody>
      </p:sp>
      <p:sp>
        <p:nvSpPr>
          <p:cNvPr id="48132" name="Text Box 5"/>
          <p:cNvSpPr txBox="1">
            <a:spLocks noChangeArrowheads="1"/>
          </p:cNvSpPr>
          <p:nvPr/>
        </p:nvSpPr>
        <p:spPr bwMode="auto">
          <a:xfrm>
            <a:off x="901700" y="582613"/>
            <a:ext cx="6735763" cy="671512"/>
          </a:xfrm>
          <a:prstGeom prst="rect">
            <a:avLst/>
          </a:prstGeom>
          <a:noFill/>
          <a:ln w="9525" algn="ctr">
            <a:noFill/>
            <a:miter lim="800000"/>
            <a:headEnd/>
            <a:tailEnd/>
          </a:ln>
        </p:spPr>
        <p:txBody>
          <a:bodyPr lIns="92075" tIns="46038" rIns="92075" bIns="46038" anchor="b"/>
          <a:lstStyle/>
          <a:p>
            <a:r>
              <a:rPr lang="zh-TW" altLang="en-US" sz="3600" b="1">
                <a:solidFill>
                  <a:srgbClr val="000099"/>
                </a:solidFill>
                <a:latin typeface="標楷體" pitchFamily="65" charset="-120"/>
                <a:ea typeface="標楷體" pitchFamily="65" charset="-120"/>
              </a:rPr>
              <a:t>普通公司債發行條件</a:t>
            </a:r>
            <a:endParaRPr lang="en-US" altLang="zh-TW" sz="2800" b="1">
              <a:solidFill>
                <a:srgbClr val="006600"/>
              </a:solidFill>
              <a:latin typeface="標楷體" pitchFamily="65" charset="-120"/>
            </a:endParaRPr>
          </a:p>
        </p:txBody>
      </p:sp>
      <p:sp>
        <p:nvSpPr>
          <p:cNvPr id="48133" name="AutoShape 4"/>
          <p:cNvSpPr>
            <a:spLocks noChangeArrowheads="1"/>
          </p:cNvSpPr>
          <p:nvPr/>
        </p:nvSpPr>
        <p:spPr bwMode="auto">
          <a:xfrm>
            <a:off x="561975" y="136048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48134" name="投影片編號版面配置區 6"/>
          <p:cNvSpPr>
            <a:spLocks noGrp="1"/>
          </p:cNvSpPr>
          <p:nvPr>
            <p:ph type="sldNum" sz="quarter" idx="12"/>
          </p:nvPr>
        </p:nvSpPr>
        <p:spPr>
          <a:noFill/>
        </p:spPr>
        <p:txBody>
          <a:bodyPr/>
          <a:lstStyle/>
          <a:p>
            <a:fld id="{361189C2-14CC-453B-A0DD-ECEE81967468}" type="slidenum">
              <a:rPr lang="en-US" altLang="zh-TW" smtClean="0"/>
              <a:pPr/>
              <a:t>44</a:t>
            </a:fld>
            <a:endParaRPr lang="en-US" altLang="zh-TW"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088" y="476250"/>
            <a:ext cx="6697662" cy="647700"/>
          </a:xfrm>
          <a:ln algn="ctr"/>
        </p:spPr>
        <p:txBody>
          <a:bodyPr lIns="92075" tIns="46038" rIns="92075" bIns="46038" anchor="b"/>
          <a:lstStyle/>
          <a:p>
            <a:pPr>
              <a:defRPr/>
            </a:pPr>
            <a:r>
              <a:rPr lang="zh-TW" altLang="en-US" sz="3600" kern="1200" dirty="0" smtClean="0">
                <a:solidFill>
                  <a:srgbClr val="000099"/>
                </a:solidFill>
                <a:cs typeface="+mn-cs"/>
              </a:rPr>
              <a:t>轉換公司債發行流程與作業</a:t>
            </a:r>
            <a:endParaRPr lang="zh-TW" altLang="en-US" sz="3600" kern="1200" dirty="0">
              <a:solidFill>
                <a:srgbClr val="000099"/>
              </a:solidFill>
              <a:cs typeface="+mn-cs"/>
            </a:endParaRPr>
          </a:p>
        </p:txBody>
      </p:sp>
      <p:sp>
        <p:nvSpPr>
          <p:cNvPr id="49155" name="AutoShape 4"/>
          <p:cNvSpPr>
            <a:spLocks noChangeArrowheads="1"/>
          </p:cNvSpPr>
          <p:nvPr/>
        </p:nvSpPr>
        <p:spPr bwMode="auto">
          <a:xfrm>
            <a:off x="561975" y="11255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49156" name="投影片編號版面配置區 5"/>
          <p:cNvSpPr>
            <a:spLocks noGrp="1"/>
          </p:cNvSpPr>
          <p:nvPr>
            <p:ph type="sldNum" sz="quarter" idx="12"/>
          </p:nvPr>
        </p:nvSpPr>
        <p:spPr>
          <a:noFill/>
        </p:spPr>
        <p:txBody>
          <a:bodyPr/>
          <a:lstStyle/>
          <a:p>
            <a:fld id="{1F1D03F4-DE2A-4AE3-B3C2-EAE9FA515CA8}" type="slidenum">
              <a:rPr lang="en-US" altLang="zh-TW" smtClean="0"/>
              <a:pPr/>
              <a:t>45</a:t>
            </a:fld>
            <a:endParaRPr lang="en-US" altLang="zh-TW" smtClean="0"/>
          </a:p>
        </p:txBody>
      </p:sp>
      <p:grpSp>
        <p:nvGrpSpPr>
          <p:cNvPr id="49157" name="群組 9"/>
          <p:cNvGrpSpPr>
            <a:grpSpLocks/>
          </p:cNvGrpSpPr>
          <p:nvPr/>
        </p:nvGrpSpPr>
        <p:grpSpPr bwMode="auto">
          <a:xfrm>
            <a:off x="561975" y="1457325"/>
            <a:ext cx="8101013" cy="5400675"/>
            <a:chOff x="647700" y="1557338"/>
            <a:chExt cx="8101013" cy="5400675"/>
          </a:xfrm>
        </p:grpSpPr>
        <p:pic>
          <p:nvPicPr>
            <p:cNvPr id="49158" name="物件 2"/>
            <p:cNvPicPr>
              <a:picLocks noChangeArrowheads="1"/>
            </p:cNvPicPr>
            <p:nvPr/>
          </p:nvPicPr>
          <p:blipFill>
            <a:blip r:embed="rId2" cstate="print"/>
            <a:srcRect r="-558" b="-16522"/>
            <a:stretch>
              <a:fillRect/>
            </a:stretch>
          </p:blipFill>
          <p:spPr bwMode="auto">
            <a:xfrm>
              <a:off x="647700" y="1557338"/>
              <a:ext cx="8101013" cy="5400675"/>
            </a:xfrm>
            <a:prstGeom prst="rect">
              <a:avLst/>
            </a:prstGeom>
            <a:noFill/>
            <a:ln w="9525">
              <a:noFill/>
              <a:miter lim="800000"/>
              <a:headEnd/>
              <a:tailEnd/>
            </a:ln>
          </p:spPr>
        </p:pic>
        <p:sp>
          <p:nvSpPr>
            <p:cNvPr id="8" name="文字方塊 7"/>
            <p:cNvSpPr txBox="1"/>
            <p:nvPr/>
          </p:nvSpPr>
          <p:spPr>
            <a:xfrm>
              <a:off x="1158875" y="2032001"/>
              <a:ext cx="576263" cy="200025"/>
            </a:xfrm>
            <a:prstGeom prst="rect">
              <a:avLst/>
            </a:prstGeom>
            <a:solidFill>
              <a:schemeClr val="accent3"/>
            </a:solidFill>
            <a:ln>
              <a:solidFill>
                <a:schemeClr val="bg1"/>
              </a:solidFill>
            </a:ln>
          </p:spPr>
          <p:txBody>
            <a:bodyPr lIns="0" tIns="0" rIns="36000" bIns="0">
              <a:spAutoFit/>
            </a:bodyPr>
            <a:lstStyle/>
            <a:p>
              <a:pPr algn="r">
                <a:defRPr/>
              </a:pPr>
              <a:r>
                <a:rPr lang="en-US" altLang="zh-TW" sz="1300" b="1" dirty="0">
                  <a:latin typeface="標楷體" pitchFamily="65" charset="-120"/>
                  <a:ea typeface="標楷體" pitchFamily="65" charset="-120"/>
                </a:rPr>
                <a:t>12</a:t>
              </a:r>
              <a:endParaRPr lang="zh-TW" altLang="en-US" sz="1300" b="1" dirty="0">
                <a:latin typeface="標楷體" pitchFamily="65" charset="-120"/>
                <a:ea typeface="標楷體" pitchFamily="65" charset="-120"/>
              </a:endParaRPr>
            </a:p>
          </p:txBody>
        </p:sp>
        <p:pic>
          <p:nvPicPr>
            <p:cNvPr id="49160" name="Picture 6"/>
            <p:cNvPicPr>
              <a:picLocks noChangeAspect="1" noChangeArrowheads="1"/>
            </p:cNvPicPr>
            <p:nvPr/>
          </p:nvPicPr>
          <p:blipFill>
            <a:blip r:embed="rId3" cstate="print"/>
            <a:srcRect/>
            <a:stretch>
              <a:fillRect/>
            </a:stretch>
          </p:blipFill>
          <p:spPr bwMode="auto">
            <a:xfrm>
              <a:off x="827584" y="2708920"/>
              <a:ext cx="180975" cy="381000"/>
            </a:xfrm>
            <a:prstGeom prst="rect">
              <a:avLst/>
            </a:prstGeom>
            <a:noFill/>
            <a:ln w="9525">
              <a:noFill/>
              <a:miter lim="800000"/>
              <a:headEnd/>
              <a:tailEnd/>
            </a:ln>
          </p:spPr>
        </p:pic>
        <p:sp>
          <p:nvSpPr>
            <p:cNvPr id="49161" name="文字方塊 8"/>
            <p:cNvSpPr txBox="1">
              <a:spLocks noChangeArrowheads="1"/>
            </p:cNvSpPr>
            <p:nvPr/>
          </p:nvSpPr>
          <p:spPr bwMode="auto">
            <a:xfrm>
              <a:off x="715268" y="2701280"/>
              <a:ext cx="461665" cy="789558"/>
            </a:xfrm>
            <a:prstGeom prst="rect">
              <a:avLst/>
            </a:prstGeom>
            <a:noFill/>
            <a:ln w="9525">
              <a:noFill/>
              <a:miter lim="800000"/>
              <a:headEnd/>
              <a:tailEnd/>
            </a:ln>
          </p:spPr>
          <p:txBody>
            <a:bodyPr vert="eaVert">
              <a:spAutoFit/>
            </a:bodyPr>
            <a:lstStyle/>
            <a:p>
              <a:pPr>
                <a:lnSpc>
                  <a:spcPct val="150000"/>
                </a:lnSpc>
                <a:spcBef>
                  <a:spcPts val="600"/>
                </a:spcBef>
              </a:pPr>
              <a:r>
                <a:rPr lang="zh-TW" altLang="en-US" sz="1200" b="1">
                  <a:latin typeface="標楷體" pitchFamily="65" charset="-120"/>
                  <a:ea typeface="標楷體" pitchFamily="65" charset="-120"/>
                </a:rPr>
                <a:t>董</a:t>
              </a:r>
              <a:r>
                <a:rPr lang="zh-TW" altLang="en-US" sz="600" b="1">
                  <a:latin typeface="標楷體" pitchFamily="65" charset="-120"/>
                  <a:ea typeface="標楷體" pitchFamily="65" charset="-120"/>
                </a:rPr>
                <a:t> </a:t>
              </a:r>
              <a:r>
                <a:rPr lang="zh-TW" altLang="en-US" sz="1200" b="1">
                  <a:latin typeface="標楷體" pitchFamily="65" charset="-120"/>
                  <a:ea typeface="標楷體" pitchFamily="65" charset="-120"/>
                </a:rPr>
                <a:t>事</a:t>
              </a: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5"/>
          <p:cNvSpPr>
            <a:spLocks noGrp="1"/>
          </p:cNvSpPr>
          <p:nvPr>
            <p:ph type="sldNum" sz="quarter" idx="12"/>
          </p:nvPr>
        </p:nvSpPr>
        <p:spPr>
          <a:noFill/>
        </p:spPr>
        <p:txBody>
          <a:bodyPr/>
          <a:lstStyle/>
          <a:p>
            <a:fld id="{9DAAFF12-1CB1-439D-9BE3-3AC401C32699}" type="slidenum">
              <a:rPr lang="en-US" altLang="zh-TW" smtClean="0"/>
              <a:pPr/>
              <a:t>46</a:t>
            </a:fld>
            <a:endParaRPr lang="en-US" altLang="zh-TW" smtClean="0"/>
          </a:p>
        </p:txBody>
      </p:sp>
      <p:sp>
        <p:nvSpPr>
          <p:cNvPr id="41987" name="Rectangle 2"/>
          <p:cNvSpPr>
            <a:spLocks noChangeArrowheads="1"/>
          </p:cNvSpPr>
          <p:nvPr/>
        </p:nvSpPr>
        <p:spPr bwMode="auto">
          <a:xfrm>
            <a:off x="611188" y="1773238"/>
            <a:ext cx="8064500" cy="3600450"/>
          </a:xfrm>
          <a:prstGeom prst="rect">
            <a:avLst/>
          </a:prstGeom>
          <a:noFill/>
          <a:ln w="19050">
            <a:noFill/>
            <a:miter lim="800000"/>
            <a:headEnd/>
            <a:tailEnd/>
          </a:ln>
        </p:spPr>
        <p:txBody>
          <a:bodyPr>
            <a:spAutoFit/>
          </a:bodyPr>
          <a:lstStyle/>
          <a:p>
            <a:pPr marL="180000" indent="-417600" algn="just" eaLnBrk="0" hangingPunct="0">
              <a:lnSpc>
                <a:spcPct val="90000"/>
              </a:lnSpc>
              <a:spcBef>
                <a:spcPts val="0"/>
              </a:spcBef>
              <a:spcAft>
                <a:spcPts val="600"/>
              </a:spcAft>
              <a:buSzPct val="60000"/>
              <a:buFont typeface="Wingdings" pitchFamily="2" charset="2"/>
              <a:buChar char="Ø"/>
              <a:defRPr/>
            </a:pPr>
            <a:r>
              <a:rPr lang="zh-TW" altLang="en-US" sz="2800" b="1" dirty="0">
                <a:solidFill>
                  <a:srgbClr val="000099"/>
                </a:solidFill>
                <a:latin typeface="標楷體" pitchFamily="65" charset="-120"/>
                <a:ea typeface="標楷體" pitchFamily="65" charset="-120"/>
              </a:rPr>
              <a:t>常見之條件</a:t>
            </a: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發行期間：三或五年期為主</a:t>
            </a:r>
            <a:endParaRPr kumimoji="0" lang="en-US" altLang="zh-TW" sz="2400" dirty="0">
              <a:solidFill>
                <a:srgbClr val="000000"/>
              </a:solidFill>
              <a:latin typeface="標楷體" pitchFamily="65" charset="-120"/>
              <a:ea typeface="標楷體" pitchFamily="65" charset="-120"/>
            </a:endParaRP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發行金額：依票面金額十足發行</a:t>
            </a:r>
            <a:r>
              <a:rPr kumimoji="0" lang="en-US" altLang="zh-TW" sz="2400"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極少公司以高於面額   發行</a:t>
            </a:r>
            <a:r>
              <a:rPr kumimoji="0" lang="en-US" altLang="zh-TW" sz="2400" dirty="0">
                <a:solidFill>
                  <a:srgbClr val="000000"/>
                </a:solidFill>
                <a:latin typeface="標楷體" pitchFamily="65" charset="-120"/>
                <a:ea typeface="標楷體" pitchFamily="65" charset="-120"/>
              </a:rPr>
              <a:t>)</a:t>
            </a:r>
            <a:endParaRPr kumimoji="0" lang="zh-TW" altLang="en-US" sz="2400" dirty="0">
              <a:solidFill>
                <a:srgbClr val="000000"/>
              </a:solidFill>
              <a:latin typeface="標楷體" pitchFamily="65" charset="-120"/>
              <a:ea typeface="標楷體" pitchFamily="65" charset="-120"/>
            </a:endParaRP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還本方式：到期時依債券面額以現金一次還本</a:t>
            </a: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發行票面利率：</a:t>
            </a:r>
            <a:r>
              <a:rPr kumimoji="0" lang="en-US" altLang="zh-TW" sz="2400" dirty="0">
                <a:solidFill>
                  <a:srgbClr val="000000"/>
                </a:solidFill>
                <a:latin typeface="標楷體" pitchFamily="65" charset="-120"/>
                <a:ea typeface="標楷體" pitchFamily="65" charset="-120"/>
              </a:rPr>
              <a:t>0%</a:t>
            </a:r>
            <a:r>
              <a:rPr lang="en-US" altLang="zh-TW" sz="2400" dirty="0">
                <a:solidFill>
                  <a:srgbClr val="FF0000"/>
                </a:solidFill>
              </a:rPr>
              <a:t> </a:t>
            </a:r>
            <a:r>
              <a:rPr lang="en-US" altLang="zh-TW" sz="2400" dirty="0">
                <a:solidFill>
                  <a:srgbClr val="FF0000"/>
                </a:solidFill>
                <a:ea typeface="標楷體" pitchFamily="65" charset="-120"/>
              </a:rPr>
              <a:t>(99</a:t>
            </a:r>
            <a:r>
              <a:rPr lang="zh-TW" altLang="en-US" sz="2400" dirty="0">
                <a:solidFill>
                  <a:srgbClr val="FF0000"/>
                </a:solidFill>
                <a:ea typeface="標楷體" pitchFamily="65" charset="-120"/>
              </a:rPr>
              <a:t>年度中只有</a:t>
            </a:r>
            <a:r>
              <a:rPr lang="en-US" altLang="zh-TW" sz="2400" dirty="0">
                <a:solidFill>
                  <a:srgbClr val="FF0000"/>
                </a:solidFill>
                <a:ea typeface="標楷體" pitchFamily="65" charset="-120"/>
              </a:rPr>
              <a:t>4</a:t>
            </a:r>
            <a:r>
              <a:rPr lang="zh-TW" altLang="en-US" sz="2400" dirty="0">
                <a:solidFill>
                  <a:srgbClr val="FF0000"/>
                </a:solidFill>
                <a:ea typeface="標楷體" pitchFamily="65" charset="-120"/>
              </a:rPr>
              <a:t>檔有票面利率</a:t>
            </a:r>
            <a:r>
              <a:rPr lang="en-US" altLang="zh-TW" sz="2400" dirty="0">
                <a:solidFill>
                  <a:srgbClr val="FF0000"/>
                </a:solidFill>
                <a:ea typeface="標楷體" pitchFamily="65" charset="-120"/>
              </a:rPr>
              <a:t>, </a:t>
            </a:r>
            <a:r>
              <a:rPr lang="zh-TW" altLang="en-US" sz="2400" dirty="0">
                <a:solidFill>
                  <a:srgbClr val="FF0000"/>
                </a:solidFill>
                <a:ea typeface="標楷體" pitchFamily="65" charset="-120"/>
              </a:rPr>
              <a:t>各為</a:t>
            </a:r>
            <a:r>
              <a:rPr lang="en-US" altLang="zh-TW" sz="2400" dirty="0">
                <a:solidFill>
                  <a:srgbClr val="FF0000"/>
                </a:solidFill>
                <a:ea typeface="標楷體" pitchFamily="65" charset="-120"/>
              </a:rPr>
              <a:t>1</a:t>
            </a:r>
            <a:r>
              <a:rPr lang="zh-TW" altLang="en-US" sz="2400" dirty="0">
                <a:solidFill>
                  <a:srgbClr val="FF0000"/>
                </a:solidFill>
                <a:ea typeface="標楷體" pitchFamily="65" charset="-120"/>
              </a:rPr>
              <a:t>、</a:t>
            </a:r>
            <a:r>
              <a:rPr lang="en-US" altLang="zh-TW" sz="2400" dirty="0">
                <a:solidFill>
                  <a:srgbClr val="FF0000"/>
                </a:solidFill>
                <a:ea typeface="標楷體" pitchFamily="65" charset="-120"/>
              </a:rPr>
              <a:t>1.5</a:t>
            </a:r>
            <a:r>
              <a:rPr lang="zh-TW" altLang="en-US" sz="2400" dirty="0">
                <a:solidFill>
                  <a:srgbClr val="FF0000"/>
                </a:solidFill>
                <a:ea typeface="標楷體" pitchFamily="65" charset="-120"/>
              </a:rPr>
              <a:t>、</a:t>
            </a:r>
            <a:r>
              <a:rPr lang="en-US" altLang="zh-TW" sz="2400" dirty="0">
                <a:solidFill>
                  <a:srgbClr val="FF0000"/>
                </a:solidFill>
                <a:ea typeface="標楷體" pitchFamily="65" charset="-120"/>
              </a:rPr>
              <a:t>1.5</a:t>
            </a:r>
            <a:r>
              <a:rPr lang="zh-TW" altLang="en-US" sz="2400" dirty="0">
                <a:solidFill>
                  <a:srgbClr val="FF0000"/>
                </a:solidFill>
                <a:ea typeface="標楷體" pitchFamily="65" charset="-120"/>
              </a:rPr>
              <a:t>及</a:t>
            </a:r>
            <a:r>
              <a:rPr lang="en-US" altLang="zh-TW" sz="2400" dirty="0">
                <a:solidFill>
                  <a:srgbClr val="FF0000"/>
                </a:solidFill>
                <a:ea typeface="標楷體" pitchFamily="65" charset="-120"/>
              </a:rPr>
              <a:t>2%,</a:t>
            </a:r>
            <a:r>
              <a:rPr lang="zh-TW" altLang="en-US" sz="2400" dirty="0">
                <a:solidFill>
                  <a:srgbClr val="FF0000"/>
                </a:solidFill>
                <a:ea typeface="標楷體" pitchFamily="65" charset="-120"/>
              </a:rPr>
              <a:t> </a:t>
            </a:r>
            <a:r>
              <a:rPr lang="en-US" altLang="zh-TW" sz="2400" dirty="0">
                <a:solidFill>
                  <a:srgbClr val="FF0000"/>
                </a:solidFill>
                <a:ea typeface="標楷體" pitchFamily="65" charset="-120"/>
              </a:rPr>
              <a:t>100</a:t>
            </a:r>
            <a:r>
              <a:rPr lang="zh-TW" altLang="en-US" sz="2400" dirty="0">
                <a:solidFill>
                  <a:srgbClr val="FF0000"/>
                </a:solidFill>
                <a:ea typeface="標楷體" pitchFamily="65" charset="-120"/>
              </a:rPr>
              <a:t>年度中只有</a:t>
            </a:r>
            <a:r>
              <a:rPr lang="en-US" altLang="zh-TW" sz="2400" dirty="0">
                <a:solidFill>
                  <a:srgbClr val="FF0000"/>
                </a:solidFill>
                <a:ea typeface="標楷體" pitchFamily="65" charset="-120"/>
              </a:rPr>
              <a:t>2</a:t>
            </a:r>
            <a:r>
              <a:rPr lang="zh-TW" altLang="en-US" sz="2400" dirty="0">
                <a:solidFill>
                  <a:srgbClr val="FF0000"/>
                </a:solidFill>
                <a:ea typeface="標楷體" pitchFamily="65" charset="-120"/>
              </a:rPr>
              <a:t>檔有票面利率</a:t>
            </a:r>
            <a:r>
              <a:rPr lang="en-US" altLang="zh-TW" sz="2400" dirty="0">
                <a:solidFill>
                  <a:srgbClr val="FF0000"/>
                </a:solidFill>
                <a:ea typeface="標楷體" pitchFamily="65" charset="-120"/>
              </a:rPr>
              <a:t>, </a:t>
            </a:r>
            <a:r>
              <a:rPr lang="zh-TW" altLang="en-US" sz="2400" dirty="0">
                <a:solidFill>
                  <a:srgbClr val="FF0000"/>
                </a:solidFill>
                <a:ea typeface="標楷體" pitchFamily="65" charset="-120"/>
              </a:rPr>
              <a:t>各為</a:t>
            </a:r>
            <a:r>
              <a:rPr lang="en-US" altLang="zh-TW" sz="2400" dirty="0">
                <a:solidFill>
                  <a:srgbClr val="FF0000"/>
                </a:solidFill>
                <a:ea typeface="標楷體" pitchFamily="65" charset="-120"/>
              </a:rPr>
              <a:t>0.7</a:t>
            </a:r>
            <a:r>
              <a:rPr lang="zh-TW" altLang="en-US" sz="2400" dirty="0">
                <a:solidFill>
                  <a:srgbClr val="FF0000"/>
                </a:solidFill>
                <a:ea typeface="標楷體" pitchFamily="65" charset="-120"/>
              </a:rPr>
              <a:t>及</a:t>
            </a:r>
            <a:r>
              <a:rPr lang="en-US" altLang="zh-TW" sz="2400" dirty="0">
                <a:solidFill>
                  <a:srgbClr val="FF0000"/>
                </a:solidFill>
                <a:ea typeface="標楷體" pitchFamily="65" charset="-120"/>
              </a:rPr>
              <a:t>3%, 101</a:t>
            </a:r>
            <a:r>
              <a:rPr lang="zh-TW" altLang="en-US" sz="2400" dirty="0">
                <a:solidFill>
                  <a:srgbClr val="FF0000"/>
                </a:solidFill>
                <a:ea typeface="標楷體" pitchFamily="65" charset="-120"/>
              </a:rPr>
              <a:t>年度則完全為</a:t>
            </a:r>
            <a:r>
              <a:rPr lang="en-US" altLang="zh-TW" sz="2400" dirty="0">
                <a:solidFill>
                  <a:srgbClr val="FF0000"/>
                </a:solidFill>
                <a:ea typeface="標楷體" pitchFamily="65" charset="-120"/>
              </a:rPr>
              <a:t>0%</a:t>
            </a:r>
            <a:r>
              <a:rPr lang="zh-TW" altLang="en-US" sz="2400" dirty="0">
                <a:solidFill>
                  <a:srgbClr val="FF0000"/>
                </a:solidFill>
                <a:ea typeface="標楷體" pitchFamily="65" charset="-120"/>
              </a:rPr>
              <a:t>票面利率</a:t>
            </a:r>
            <a:r>
              <a:rPr lang="en-US" altLang="zh-TW" sz="2400" dirty="0">
                <a:solidFill>
                  <a:srgbClr val="FF0000"/>
                </a:solidFill>
                <a:ea typeface="標楷體" pitchFamily="65" charset="-120"/>
              </a:rPr>
              <a:t>)</a:t>
            </a:r>
            <a:endParaRPr kumimoji="0" lang="en-US" altLang="zh-TW" sz="2400" dirty="0">
              <a:solidFill>
                <a:srgbClr val="000000"/>
              </a:solidFill>
              <a:latin typeface="標楷體" pitchFamily="65" charset="-120"/>
              <a:ea typeface="標楷體" pitchFamily="65" charset="-120"/>
            </a:endParaRP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擔保情形：無擔保或有擔保</a:t>
            </a:r>
          </a:p>
        </p:txBody>
      </p:sp>
      <p:sp>
        <p:nvSpPr>
          <p:cNvPr id="50180" name="Rectangle 4"/>
          <p:cNvSpPr>
            <a:spLocks noChangeArrowheads="1"/>
          </p:cNvSpPr>
          <p:nvPr/>
        </p:nvSpPr>
        <p:spPr bwMode="auto">
          <a:xfrm>
            <a:off x="715963" y="2565400"/>
            <a:ext cx="185737" cy="400050"/>
          </a:xfrm>
          <a:prstGeom prst="rect">
            <a:avLst/>
          </a:prstGeom>
          <a:noFill/>
          <a:ln w="19050">
            <a:noFill/>
            <a:miter lim="800000"/>
            <a:headEnd/>
            <a:tailEnd/>
          </a:ln>
        </p:spPr>
        <p:txBody>
          <a:bodyPr wrap="none">
            <a:spAutoFit/>
          </a:bodyPr>
          <a:lstStyle/>
          <a:p>
            <a:pPr eaLnBrk="0" hangingPunct="0">
              <a:spcBef>
                <a:spcPct val="50000"/>
              </a:spcBef>
            </a:pPr>
            <a:endParaRPr lang="zh-TW" altLang="zh-TW" sz="2000" b="1" u="sng">
              <a:solidFill>
                <a:srgbClr val="0000FF"/>
              </a:solidFill>
              <a:latin typeface="標楷體" pitchFamily="65" charset="-120"/>
            </a:endParaRPr>
          </a:p>
        </p:txBody>
      </p:sp>
      <p:sp>
        <p:nvSpPr>
          <p:cNvPr id="50181" name="Text Box 5"/>
          <p:cNvSpPr txBox="1">
            <a:spLocks noChangeArrowheads="1"/>
          </p:cNvSpPr>
          <p:nvPr/>
        </p:nvSpPr>
        <p:spPr bwMode="auto">
          <a:xfrm>
            <a:off x="352425" y="563563"/>
            <a:ext cx="6164263" cy="671512"/>
          </a:xfrm>
          <a:prstGeom prst="rect">
            <a:avLst/>
          </a:prstGeom>
          <a:noFill/>
          <a:ln w="9525" algn="ctr">
            <a:noFill/>
            <a:miter lim="800000"/>
            <a:headEnd/>
            <a:tailEnd/>
          </a:ln>
        </p:spPr>
        <p:txBody>
          <a:bodyPr lIns="92075" tIns="46038" rIns="92075" bIns="46038" anchor="b"/>
          <a:lstStyle/>
          <a:p>
            <a:pPr algn="ctr"/>
            <a:r>
              <a:rPr lang="zh-TW" altLang="en-US" sz="3600" b="1">
                <a:solidFill>
                  <a:srgbClr val="000099"/>
                </a:solidFill>
                <a:latin typeface="標楷體" pitchFamily="65" charset="-120"/>
                <a:ea typeface="標楷體" pitchFamily="65" charset="-120"/>
              </a:rPr>
              <a:t>轉換公司債發行條件</a:t>
            </a:r>
            <a:endParaRPr lang="en-US" altLang="zh-TW" sz="2800" b="1">
              <a:solidFill>
                <a:srgbClr val="006600"/>
              </a:solidFill>
              <a:latin typeface="標楷體" pitchFamily="65" charset="-120"/>
            </a:endParaRPr>
          </a:p>
        </p:txBody>
      </p:sp>
      <p:sp>
        <p:nvSpPr>
          <p:cNvPr id="50182"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5"/>
          <p:cNvSpPr>
            <a:spLocks noGrp="1"/>
          </p:cNvSpPr>
          <p:nvPr>
            <p:ph type="sldNum" sz="quarter" idx="12"/>
          </p:nvPr>
        </p:nvSpPr>
        <p:spPr>
          <a:noFill/>
        </p:spPr>
        <p:txBody>
          <a:bodyPr/>
          <a:lstStyle/>
          <a:p>
            <a:fld id="{3046DA69-0903-40ED-9B0F-9197042DB405}" type="slidenum">
              <a:rPr lang="en-US" altLang="zh-TW" smtClean="0"/>
              <a:pPr/>
              <a:t>47</a:t>
            </a:fld>
            <a:endParaRPr lang="en-US" altLang="zh-TW" smtClean="0"/>
          </a:p>
        </p:txBody>
      </p:sp>
      <p:sp>
        <p:nvSpPr>
          <p:cNvPr id="43011" name="Rectangle 2"/>
          <p:cNvSpPr>
            <a:spLocks noChangeArrowheads="1"/>
          </p:cNvSpPr>
          <p:nvPr/>
        </p:nvSpPr>
        <p:spPr bwMode="auto">
          <a:xfrm>
            <a:off x="539750" y="1557338"/>
            <a:ext cx="7993063" cy="4667250"/>
          </a:xfrm>
          <a:prstGeom prst="rect">
            <a:avLst/>
          </a:prstGeom>
          <a:noFill/>
          <a:ln w="19050">
            <a:noFill/>
            <a:miter lim="800000"/>
            <a:headEnd/>
            <a:tailEnd/>
          </a:ln>
        </p:spPr>
        <p:txBody>
          <a:bodyPr>
            <a:spAutoFit/>
          </a:bodyPr>
          <a:lstStyle/>
          <a:p>
            <a:pPr indent="-417600" algn="just" eaLnBrk="0" hangingPunct="0">
              <a:lnSpc>
                <a:spcPct val="90000"/>
              </a:lnSpc>
              <a:spcBef>
                <a:spcPts val="0"/>
              </a:spcBef>
              <a:spcAft>
                <a:spcPts val="600"/>
              </a:spcAft>
              <a:buSzPct val="60000"/>
              <a:buFont typeface="Wingdings" pitchFamily="2" charset="2"/>
              <a:buChar char="Ø"/>
              <a:defRPr/>
            </a:pPr>
            <a:r>
              <a:rPr lang="zh-TW" altLang="en-US" sz="2800" b="1" dirty="0">
                <a:solidFill>
                  <a:srgbClr val="000099"/>
                </a:solidFill>
                <a:latin typeface="標楷體" pitchFamily="65" charset="-120"/>
                <a:ea typeface="標楷體" pitchFamily="65" charset="-120"/>
              </a:rPr>
              <a:t>常見之條件</a:t>
            </a: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轉換價格之訂定</a:t>
            </a:r>
            <a:r>
              <a:rPr kumimoji="0" lang="en-US" altLang="zh-TW" sz="2400"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按基準日前一</a:t>
            </a:r>
            <a:r>
              <a:rPr kumimoji="0" lang="en-US" altLang="zh-TW" sz="2400"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三</a:t>
            </a:r>
            <a:r>
              <a:rPr kumimoji="0" lang="en-US" altLang="zh-TW" sz="2400"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五個營業日股票收盤價之簡單算術平均數擇一乘以轉換溢價率</a:t>
            </a:r>
            <a:r>
              <a:rPr kumimoji="0" lang="en-US" altLang="zh-TW" sz="2400"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目前市場多採</a:t>
            </a:r>
            <a:r>
              <a:rPr kumimoji="0" lang="en-US" altLang="zh-TW" sz="2400" dirty="0">
                <a:solidFill>
                  <a:srgbClr val="000000"/>
                </a:solidFill>
                <a:latin typeface="標楷體" pitchFamily="65" charset="-120"/>
                <a:ea typeface="標楷體" pitchFamily="65" charset="-120"/>
              </a:rPr>
              <a:t>101%</a:t>
            </a:r>
            <a:r>
              <a:rPr kumimoji="0" lang="zh-TW" altLang="en-US" sz="2400" dirty="0">
                <a:solidFill>
                  <a:srgbClr val="000000"/>
                </a:solidFill>
                <a:latin typeface="標楷體" pitchFamily="65" charset="-120"/>
                <a:ea typeface="標楷體" pitchFamily="65" charset="-120"/>
              </a:rPr>
              <a:t>為主</a:t>
            </a:r>
            <a:r>
              <a:rPr lang="en-US" altLang="zh-TW" sz="2400" dirty="0">
                <a:ea typeface="標楷體" pitchFamily="65" charset="-120"/>
              </a:rPr>
              <a:t>)</a:t>
            </a:r>
            <a:endParaRPr kumimoji="0" lang="en-US" altLang="zh-TW" sz="2400" dirty="0">
              <a:solidFill>
                <a:srgbClr val="000000"/>
              </a:solidFill>
              <a:latin typeface="標楷體" pitchFamily="65" charset="-120"/>
              <a:ea typeface="標楷體" pitchFamily="65" charset="-120"/>
            </a:endParaRP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價格重設</a:t>
            </a:r>
            <a:r>
              <a:rPr kumimoji="0" lang="en-US" altLang="zh-TW" sz="2400"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近年來幾乎</a:t>
            </a:r>
            <a:r>
              <a:rPr kumimoji="0" lang="zh-TW" altLang="en-US" sz="2400" dirty="0">
                <a:solidFill>
                  <a:srgbClr val="FF0000"/>
                </a:solidFill>
                <a:latin typeface="標楷體" pitchFamily="65" charset="-120"/>
                <a:ea typeface="標楷體" pitchFamily="65" charset="-120"/>
              </a:rPr>
              <a:t>無</a:t>
            </a:r>
            <a:r>
              <a:rPr lang="zh-TW" altLang="en-US" sz="2400" dirty="0">
                <a:ea typeface="標楷體" pitchFamily="65" charset="-120"/>
              </a:rPr>
              <a:t>重設條款</a:t>
            </a:r>
            <a:endParaRPr lang="en-US" altLang="zh-TW" sz="2400" dirty="0">
              <a:ea typeface="標楷體" pitchFamily="65" charset="-120"/>
            </a:endParaRPr>
          </a:p>
          <a:p>
            <a:pPr marL="432000" indent="-417600" algn="just" eaLnBrk="0" hangingPunct="0">
              <a:lnSpc>
                <a:spcPct val="90000"/>
              </a:lnSpc>
              <a:spcBef>
                <a:spcPts val="0"/>
              </a:spcBef>
              <a:buSzPct val="60000"/>
              <a:defRPr/>
            </a:pPr>
            <a:r>
              <a:rPr kumimoji="0" lang="en-US" altLang="zh-TW" sz="2400" dirty="0">
                <a:solidFill>
                  <a:srgbClr val="000000"/>
                </a:solidFill>
                <a:latin typeface="標楷體" pitchFamily="65" charset="-120"/>
                <a:ea typeface="標楷體" pitchFamily="65" charset="-120"/>
              </a:rPr>
              <a:t>	</a:t>
            </a:r>
            <a:r>
              <a:rPr kumimoji="0" lang="en-US" altLang="zh-TW" sz="2400" dirty="0">
                <a:solidFill>
                  <a:srgbClr val="663300"/>
                </a:solidFill>
                <a:latin typeface="標楷體" pitchFamily="65" charset="-120"/>
                <a:ea typeface="標楷體" pitchFamily="65" charset="-120"/>
              </a:rPr>
              <a:t>(</a:t>
            </a:r>
            <a:r>
              <a:rPr kumimoji="0" lang="zh-TW" altLang="en-US" sz="2400" dirty="0">
                <a:solidFill>
                  <a:srgbClr val="663300"/>
                </a:solidFill>
                <a:latin typeface="標楷體" pitchFamily="65" charset="-120"/>
                <a:ea typeface="標楷體" pitchFamily="65" charset="-120"/>
              </a:rPr>
              <a:t>價格重設為於未來特定基準日，得以基準日之時價將轉換價格向下重設之機制，幅度以</a:t>
            </a:r>
            <a:r>
              <a:rPr kumimoji="0" lang="en-US" altLang="zh-TW" sz="2400" dirty="0">
                <a:solidFill>
                  <a:srgbClr val="663300"/>
                </a:solidFill>
                <a:latin typeface="標楷體" pitchFamily="65" charset="-120"/>
                <a:ea typeface="標楷體" pitchFamily="65" charset="-120"/>
              </a:rPr>
              <a:t>20%</a:t>
            </a:r>
            <a:r>
              <a:rPr kumimoji="0" lang="zh-TW" altLang="en-US" sz="2400" dirty="0">
                <a:solidFill>
                  <a:srgbClr val="663300"/>
                </a:solidFill>
                <a:latin typeface="標楷體" pitchFamily="65" charset="-120"/>
                <a:ea typeface="標楷體" pitchFamily="65" charset="-120"/>
              </a:rPr>
              <a:t>為上限</a:t>
            </a:r>
            <a:r>
              <a:rPr kumimoji="0" lang="en-US" altLang="zh-TW" sz="2400" dirty="0">
                <a:solidFill>
                  <a:srgbClr val="663300"/>
                </a:solidFill>
                <a:latin typeface="標楷體" pitchFamily="65" charset="-120"/>
                <a:ea typeface="標楷體" pitchFamily="65" charset="-120"/>
              </a:rPr>
              <a:t>)</a:t>
            </a:r>
          </a:p>
          <a:p>
            <a:pPr marL="432000" indent="-417600" algn="just" eaLnBrk="0" hangingPunct="0">
              <a:lnSpc>
                <a:spcPct val="90000"/>
              </a:lnSpc>
              <a:spcBef>
                <a:spcPts val="600"/>
              </a:spcBef>
              <a:buSzPct val="60000"/>
              <a:buFont typeface="Wingdings" pitchFamily="2" charset="2"/>
              <a:buChar char="ü"/>
              <a:defRPr/>
            </a:pPr>
            <a:r>
              <a:rPr kumimoji="0" lang="zh-TW" altLang="en-US" sz="2400" dirty="0">
                <a:solidFill>
                  <a:srgbClr val="000000"/>
                </a:solidFill>
                <a:latin typeface="標楷體" pitchFamily="65" charset="-120"/>
                <a:ea typeface="標楷體" pitchFamily="65" charset="-120"/>
              </a:rPr>
              <a:t>發行方式</a:t>
            </a:r>
            <a:r>
              <a:rPr kumimoji="0" lang="en-US" altLang="zh-TW" sz="2400" dirty="0">
                <a:solidFill>
                  <a:srgbClr val="000000"/>
                </a:solidFill>
                <a:latin typeface="標楷體" pitchFamily="65" charset="-120"/>
                <a:ea typeface="標楷體" pitchFamily="65" charset="-120"/>
              </a:rPr>
              <a:t>:</a:t>
            </a:r>
            <a:r>
              <a:rPr kumimoji="0" lang="zh-TW" altLang="en-US" sz="2400" dirty="0">
                <a:solidFill>
                  <a:srgbClr val="000000"/>
                </a:solidFill>
                <a:latin typeface="標楷體" pitchFamily="65" charset="-120"/>
                <a:ea typeface="標楷體" pitchFamily="65" charset="-120"/>
              </a:rPr>
              <a:t>應採無實體發行</a:t>
            </a:r>
            <a:r>
              <a:rPr kumimoji="0" lang="en-US" altLang="zh-TW" sz="2400" dirty="0">
                <a:solidFill>
                  <a:srgbClr val="000000"/>
                </a:solidFill>
                <a:latin typeface="標楷體" pitchFamily="65" charset="-120"/>
                <a:ea typeface="標楷體" pitchFamily="65" charset="-120"/>
              </a:rPr>
              <a:t>(95/07/01</a:t>
            </a:r>
            <a:r>
              <a:rPr kumimoji="0" lang="zh-TW" altLang="en-US" sz="2400" dirty="0">
                <a:solidFill>
                  <a:srgbClr val="000000"/>
                </a:solidFill>
                <a:latin typeface="標楷體" pitchFamily="65" charset="-120"/>
                <a:ea typeface="標楷體" pitchFamily="65" charset="-120"/>
              </a:rPr>
              <a:t>開始</a:t>
            </a:r>
            <a:r>
              <a:rPr kumimoji="0" lang="en-US" altLang="zh-TW" sz="2400" dirty="0">
                <a:solidFill>
                  <a:srgbClr val="000000"/>
                </a:solidFill>
                <a:latin typeface="標楷體" pitchFamily="65" charset="-120"/>
                <a:ea typeface="標楷體" pitchFamily="65" charset="-120"/>
              </a:rPr>
              <a:t>)</a:t>
            </a:r>
          </a:p>
          <a:p>
            <a:pPr marL="432000" indent="-417600" algn="just" eaLnBrk="0" hangingPunct="0">
              <a:lnSpc>
                <a:spcPct val="90000"/>
              </a:lnSpc>
              <a:spcBef>
                <a:spcPts val="600"/>
              </a:spcBef>
              <a:buSzPct val="60000"/>
              <a:buFont typeface="Wingdings" pitchFamily="2" charset="2"/>
              <a:buChar char="ü"/>
              <a:defRPr/>
            </a:pPr>
            <a:r>
              <a:rPr lang="zh-TW" altLang="en-US" sz="2400" dirty="0">
                <a:ea typeface="標楷體" pitchFamily="65" charset="-120"/>
              </a:rPr>
              <a:t>賣回權之利息補償金</a:t>
            </a:r>
            <a:r>
              <a:rPr lang="en-US" altLang="zh-TW" sz="2400" dirty="0">
                <a:ea typeface="標楷體" pitchFamily="65" charset="-120"/>
              </a:rPr>
              <a:t>(</a:t>
            </a:r>
            <a:r>
              <a:rPr lang="zh-TW" altLang="en-US" sz="2400" dirty="0">
                <a:ea typeface="標楷體" pitchFamily="65" charset="-120"/>
              </a:rPr>
              <a:t>以</a:t>
            </a:r>
            <a:r>
              <a:rPr lang="en-US" altLang="zh-TW" sz="2400" dirty="0">
                <a:ea typeface="標楷體" pitchFamily="65" charset="-120"/>
              </a:rPr>
              <a:t>5</a:t>
            </a:r>
            <a:r>
              <a:rPr lang="zh-TW" altLang="en-US" sz="2400" dirty="0">
                <a:ea typeface="標楷體" pitchFamily="65" charset="-120"/>
              </a:rPr>
              <a:t>年期</a:t>
            </a:r>
            <a:r>
              <a:rPr lang="en-US" altLang="zh-TW" sz="2400" dirty="0">
                <a:ea typeface="標楷體" pitchFamily="65" charset="-120"/>
              </a:rPr>
              <a:t>CB</a:t>
            </a:r>
            <a:r>
              <a:rPr lang="zh-TW" altLang="en-US" sz="2400" dirty="0">
                <a:ea typeface="標楷體" pitchFamily="65" charset="-120"/>
              </a:rPr>
              <a:t>而言多設計在</a:t>
            </a:r>
            <a:r>
              <a:rPr lang="en-US" altLang="zh-TW" sz="2400" dirty="0">
                <a:ea typeface="標楷體" pitchFamily="65" charset="-120"/>
              </a:rPr>
              <a:t>2</a:t>
            </a:r>
            <a:r>
              <a:rPr lang="zh-TW" altLang="en-US" sz="2400" dirty="0">
                <a:ea typeface="標楷體" pitchFamily="65" charset="-120"/>
              </a:rPr>
              <a:t>、</a:t>
            </a:r>
            <a:r>
              <a:rPr lang="en-US" altLang="zh-TW" sz="2400" dirty="0">
                <a:ea typeface="標楷體" pitchFamily="65" charset="-120"/>
              </a:rPr>
              <a:t>3</a:t>
            </a:r>
            <a:r>
              <a:rPr lang="zh-TW" altLang="en-US" sz="2400" dirty="0">
                <a:ea typeface="標楷體" pitchFamily="65" charset="-120"/>
              </a:rPr>
              <a:t>、</a:t>
            </a:r>
            <a:r>
              <a:rPr lang="en-US" altLang="zh-TW" sz="2400" dirty="0">
                <a:ea typeface="標楷體" pitchFamily="65" charset="-120"/>
              </a:rPr>
              <a:t>4</a:t>
            </a:r>
            <a:r>
              <a:rPr lang="zh-TW" altLang="en-US" sz="2400" dirty="0">
                <a:ea typeface="標楷體" pitchFamily="65" charset="-120"/>
              </a:rPr>
              <a:t>年以面額加上</a:t>
            </a:r>
            <a:r>
              <a:rPr lang="zh-TW" altLang="zh-TW" sz="2400" dirty="0">
                <a:latin typeface="標楷體" pitchFamily="65" charset="-120"/>
                <a:ea typeface="標楷體" pitchFamily="65" charset="-120"/>
              </a:rPr>
              <a:t>利息補償金</a:t>
            </a:r>
            <a:r>
              <a:rPr lang="zh-TW" altLang="en-US" sz="2400" dirty="0">
                <a:latin typeface="標楷體" pitchFamily="65" charset="-120"/>
                <a:ea typeface="標楷體" pitchFamily="65" charset="-120"/>
              </a:rPr>
              <a:t>賣</a:t>
            </a:r>
            <a:r>
              <a:rPr lang="zh-TW" altLang="en-US" sz="2400" dirty="0">
                <a:ea typeface="標楷體" pitchFamily="65" charset="-120"/>
              </a:rPr>
              <a:t>回該債券 </a:t>
            </a:r>
            <a:r>
              <a:rPr lang="en-US" altLang="zh-TW" sz="2400" dirty="0">
                <a:ea typeface="標楷體" pitchFamily="65" charset="-120"/>
              </a:rPr>
              <a:t>)</a:t>
            </a:r>
            <a:endParaRPr lang="zh-TW" altLang="en-US" sz="2400" dirty="0">
              <a:ea typeface="標楷體" pitchFamily="65" charset="-120"/>
            </a:endParaRPr>
          </a:p>
          <a:p>
            <a:pPr marL="432000" indent="-417600" algn="just" eaLnBrk="0" hangingPunct="0">
              <a:lnSpc>
                <a:spcPct val="90000"/>
              </a:lnSpc>
              <a:spcBef>
                <a:spcPts val="600"/>
              </a:spcBef>
              <a:buSzPct val="60000"/>
              <a:buFont typeface="Wingdings" pitchFamily="2" charset="2"/>
              <a:buChar char="ü"/>
              <a:defRPr/>
            </a:pPr>
            <a:r>
              <a:rPr lang="zh-TW" altLang="en-US" sz="2400" dirty="0">
                <a:ea typeface="標楷體" pitchFamily="65" charset="-120"/>
              </a:rPr>
              <a:t>收回權</a:t>
            </a:r>
            <a:r>
              <a:rPr lang="en-US" altLang="zh-TW" sz="2400" dirty="0">
                <a:ea typeface="標楷體" pitchFamily="65" charset="-120"/>
              </a:rPr>
              <a:t>(</a:t>
            </a:r>
            <a:r>
              <a:rPr lang="zh-TW" altLang="en-US" sz="2400" dirty="0">
                <a:ea typeface="標楷體" pitchFamily="65" charset="-120"/>
              </a:rPr>
              <a:t>強制贖回權</a:t>
            </a:r>
            <a:r>
              <a:rPr lang="en-US" altLang="zh-TW" sz="2400" dirty="0">
                <a:ea typeface="標楷體" pitchFamily="65" charset="-120"/>
              </a:rPr>
              <a:t>)</a:t>
            </a:r>
            <a:endParaRPr lang="zh-TW" altLang="en-US" sz="2400" dirty="0">
              <a:ea typeface="標楷體" pitchFamily="65" charset="-120"/>
            </a:endParaRPr>
          </a:p>
          <a:p>
            <a:pPr algn="just" eaLnBrk="0" hangingPunct="0">
              <a:lnSpc>
                <a:spcPct val="130000"/>
              </a:lnSpc>
              <a:spcBef>
                <a:spcPct val="15000"/>
              </a:spcBef>
              <a:buFont typeface="Wingdings" pitchFamily="2" charset="2"/>
              <a:buChar char="n"/>
              <a:defRPr/>
            </a:pPr>
            <a:endParaRPr kumimoji="0" lang="zh-TW" altLang="en-US" b="1" dirty="0">
              <a:solidFill>
                <a:srgbClr val="000000"/>
              </a:solidFill>
              <a:latin typeface="標楷體" pitchFamily="65" charset="-120"/>
              <a:ea typeface="標楷體" pitchFamily="65" charset="-120"/>
            </a:endParaRPr>
          </a:p>
        </p:txBody>
      </p:sp>
      <p:sp>
        <p:nvSpPr>
          <p:cNvPr id="51204" name="Rectangle 4"/>
          <p:cNvSpPr>
            <a:spLocks noChangeArrowheads="1"/>
          </p:cNvSpPr>
          <p:nvPr/>
        </p:nvSpPr>
        <p:spPr bwMode="auto">
          <a:xfrm>
            <a:off x="715963" y="2565400"/>
            <a:ext cx="185737" cy="400050"/>
          </a:xfrm>
          <a:prstGeom prst="rect">
            <a:avLst/>
          </a:prstGeom>
          <a:noFill/>
          <a:ln w="19050">
            <a:noFill/>
            <a:miter lim="800000"/>
            <a:headEnd/>
            <a:tailEnd/>
          </a:ln>
        </p:spPr>
        <p:txBody>
          <a:bodyPr wrap="none">
            <a:spAutoFit/>
          </a:bodyPr>
          <a:lstStyle/>
          <a:p>
            <a:pPr eaLnBrk="0" hangingPunct="0">
              <a:spcBef>
                <a:spcPct val="50000"/>
              </a:spcBef>
            </a:pPr>
            <a:endParaRPr lang="zh-TW" altLang="zh-TW" sz="2000" b="1" u="sng">
              <a:solidFill>
                <a:srgbClr val="0000FF"/>
              </a:solidFill>
              <a:latin typeface="標楷體" pitchFamily="65" charset="-120"/>
            </a:endParaRPr>
          </a:p>
        </p:txBody>
      </p:sp>
      <p:sp>
        <p:nvSpPr>
          <p:cNvPr id="51205"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51206" name="Text Box 5"/>
          <p:cNvSpPr txBox="1">
            <a:spLocks noChangeArrowheads="1"/>
          </p:cNvSpPr>
          <p:nvPr/>
        </p:nvSpPr>
        <p:spPr bwMode="auto">
          <a:xfrm>
            <a:off x="352425" y="563563"/>
            <a:ext cx="6164263" cy="671512"/>
          </a:xfrm>
          <a:prstGeom prst="rect">
            <a:avLst/>
          </a:prstGeom>
          <a:noFill/>
          <a:ln w="9525" algn="ctr">
            <a:noFill/>
            <a:miter lim="800000"/>
            <a:headEnd/>
            <a:tailEnd/>
          </a:ln>
        </p:spPr>
        <p:txBody>
          <a:bodyPr lIns="92075" tIns="46038" rIns="92075" bIns="46038" anchor="b"/>
          <a:lstStyle/>
          <a:p>
            <a:pPr algn="ctr"/>
            <a:r>
              <a:rPr lang="zh-TW" altLang="en-US" sz="3600" b="1">
                <a:solidFill>
                  <a:srgbClr val="000099"/>
                </a:solidFill>
                <a:latin typeface="標楷體" pitchFamily="65" charset="-120"/>
                <a:ea typeface="標楷體" pitchFamily="65" charset="-120"/>
              </a:rPr>
              <a:t>轉換公司債發行條件</a:t>
            </a:r>
            <a:r>
              <a:rPr lang="en-US" altLang="zh-TW" sz="3600" b="1">
                <a:solidFill>
                  <a:srgbClr val="000099"/>
                </a:solidFill>
                <a:latin typeface="標楷體" pitchFamily="65" charset="-120"/>
                <a:ea typeface="標楷體" pitchFamily="65" charset="-120"/>
              </a:rPr>
              <a:t>(</a:t>
            </a:r>
            <a:r>
              <a:rPr lang="zh-TW" altLang="en-US" sz="3600" b="1">
                <a:solidFill>
                  <a:srgbClr val="000099"/>
                </a:solidFill>
                <a:latin typeface="標楷體" pitchFamily="65" charset="-120"/>
                <a:ea typeface="標楷體" pitchFamily="65" charset="-120"/>
              </a:rPr>
              <a:t>續</a:t>
            </a:r>
            <a:r>
              <a:rPr lang="en-US" altLang="zh-TW" sz="3600" b="1">
                <a:solidFill>
                  <a:srgbClr val="000099"/>
                </a:solidFill>
                <a:latin typeface="標楷體" pitchFamily="65" charset="-120"/>
                <a:ea typeface="標楷體" pitchFamily="65" charset="-120"/>
              </a:rPr>
              <a:t>)</a:t>
            </a:r>
            <a:endParaRPr lang="en-US" altLang="zh-TW" sz="2800" b="1">
              <a:solidFill>
                <a:srgbClr val="006600"/>
              </a:solidFill>
              <a:latin typeface="標楷體" pitchFamily="65" charset="-12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609600" y="433388"/>
            <a:ext cx="7562850" cy="798512"/>
          </a:xfrm>
        </p:spPr>
        <p:txBody>
          <a:bodyPr/>
          <a:lstStyle/>
          <a:p>
            <a:pPr algn="l" eaLnBrk="1" hangingPunct="1">
              <a:defRPr/>
            </a:pPr>
            <a:r>
              <a:rPr lang="en-US" altLang="zh-TW" sz="3600" dirty="0" smtClean="0">
                <a:solidFill>
                  <a:srgbClr val="000099"/>
                </a:solidFill>
              </a:rPr>
              <a:t>(</a:t>
            </a:r>
            <a:r>
              <a:rPr lang="zh-TW" altLang="en-US" sz="3600" dirty="0" smtClean="0">
                <a:solidFill>
                  <a:srgbClr val="000099"/>
                </a:solidFill>
              </a:rPr>
              <a:t>三</a:t>
            </a:r>
            <a:r>
              <a:rPr lang="en-US" altLang="zh-TW" sz="3600" dirty="0" smtClean="0">
                <a:solidFill>
                  <a:srgbClr val="000099"/>
                </a:solidFill>
              </a:rPr>
              <a:t>)</a:t>
            </a:r>
            <a:r>
              <a:rPr lang="zh-TW" altLang="en-US" sz="3600" dirty="0" smtClean="0">
                <a:solidFill>
                  <a:srgbClr val="000099"/>
                </a:solidFill>
              </a:rPr>
              <a:t>金融債券發行之規範</a:t>
            </a:r>
            <a:endParaRPr lang="en-US" altLang="zh-TW" sz="3600" dirty="0" smtClean="0">
              <a:solidFill>
                <a:srgbClr val="000099"/>
              </a:solidFill>
            </a:endParaRPr>
          </a:p>
        </p:txBody>
      </p:sp>
      <p:sp>
        <p:nvSpPr>
          <p:cNvPr id="33795" name="Rectangle 1027"/>
          <p:cNvSpPr>
            <a:spLocks noGrp="1" noChangeArrowheads="1"/>
          </p:cNvSpPr>
          <p:nvPr>
            <p:ph type="body" idx="1"/>
          </p:nvPr>
        </p:nvSpPr>
        <p:spPr>
          <a:xfrm>
            <a:off x="511175" y="1287463"/>
            <a:ext cx="8064500" cy="4791075"/>
          </a:xfrm>
          <a:solidFill>
            <a:schemeClr val="bg1"/>
          </a:solidFill>
        </p:spPr>
        <p:txBody>
          <a:bodyPr/>
          <a:lstStyle/>
          <a:p>
            <a:pPr eaLnBrk="1" hangingPunct="1">
              <a:buClrTx/>
              <a:buFont typeface="Wingdings" pitchFamily="2" charset="2"/>
              <a:buChar char="Ø"/>
              <a:defRPr/>
            </a:pPr>
            <a:r>
              <a:rPr lang="zh-TW" altLang="en-US" sz="2400" dirty="0" smtClean="0">
                <a:latin typeface="+mn-ea"/>
              </a:rPr>
              <a:t>係</a:t>
            </a:r>
            <a:r>
              <a:rPr lang="zh-TW" altLang="en-US" sz="2400" dirty="0">
                <a:latin typeface="+mn-ea"/>
              </a:rPr>
              <a:t>銀行依照</a:t>
            </a:r>
            <a:r>
              <a:rPr lang="zh-TW" altLang="en-US" sz="2400" b="1" dirty="0">
                <a:latin typeface="+mn-ea"/>
              </a:rPr>
              <a:t>銀行法</a:t>
            </a:r>
            <a:r>
              <a:rPr lang="zh-TW" altLang="en-US" sz="2400" dirty="0">
                <a:latin typeface="+mn-ea"/>
              </a:rPr>
              <a:t>有關規定，為供給中期或長期信用，報經</a:t>
            </a:r>
            <a:r>
              <a:rPr lang="zh-TW" altLang="en-US" sz="2400" dirty="0" smtClean="0">
                <a:latin typeface="+mn-ea"/>
              </a:rPr>
              <a:t>主管機關申報生效發行之債券。</a:t>
            </a:r>
            <a:endParaRPr lang="en-US" altLang="zh-TW" sz="2400" dirty="0" smtClean="0">
              <a:latin typeface="+mn-ea"/>
            </a:endParaRPr>
          </a:p>
          <a:p>
            <a:pPr eaLnBrk="1" hangingPunct="1">
              <a:buClrTx/>
              <a:buFont typeface="Wingdings" pitchFamily="2" charset="2"/>
              <a:buChar char="Ø"/>
              <a:defRPr/>
            </a:pPr>
            <a:r>
              <a:rPr lang="zh-TW" altLang="en-US" sz="2400" dirty="0" smtClean="0">
                <a:latin typeface="+mn-ea"/>
              </a:rPr>
              <a:t>申報生效制</a:t>
            </a:r>
            <a:r>
              <a:rPr lang="en-US" altLang="zh-TW" sz="2400" dirty="0" smtClean="0">
                <a:latin typeface="+mn-ea"/>
              </a:rPr>
              <a:t>:</a:t>
            </a:r>
            <a:r>
              <a:rPr lang="zh-TW" altLang="en-US" sz="2400" dirty="0" smtClean="0">
                <a:latin typeface="+mn-ea"/>
              </a:rPr>
              <a:t>主管機關自申請書件送達即日起屆滿</a:t>
            </a:r>
            <a:r>
              <a:rPr lang="zh-TW" altLang="en-US" sz="2400" dirty="0" smtClean="0">
                <a:solidFill>
                  <a:srgbClr val="FF0000"/>
                </a:solidFill>
                <a:latin typeface="+mn-ea"/>
              </a:rPr>
              <a:t>十二個營業日</a:t>
            </a:r>
            <a:r>
              <a:rPr lang="zh-TW" altLang="en-US" sz="2400" dirty="0" smtClean="0">
                <a:latin typeface="+mn-ea"/>
              </a:rPr>
              <a:t>，未表示反對者，即為申報生效。</a:t>
            </a:r>
            <a:endParaRPr lang="en-US" altLang="zh-TW" sz="2400" dirty="0" smtClean="0">
              <a:latin typeface="+mn-ea"/>
            </a:endParaRPr>
          </a:p>
          <a:p>
            <a:pPr eaLnBrk="1" hangingPunct="1">
              <a:buClrTx/>
              <a:buFont typeface="Wingdings" pitchFamily="2" charset="2"/>
              <a:buChar char="Ø"/>
              <a:defRPr/>
            </a:pPr>
            <a:r>
              <a:rPr lang="zh-TW" altLang="en-US" sz="2400" dirty="0" smtClean="0">
                <a:latin typeface="+mn-ea"/>
              </a:rPr>
              <a:t>發行人之資格</a:t>
            </a:r>
            <a:r>
              <a:rPr lang="en-US" altLang="zh-TW" sz="2400" dirty="0" smtClean="0">
                <a:latin typeface="+mn-ea"/>
              </a:rPr>
              <a:t>:</a:t>
            </a:r>
            <a:r>
              <a:rPr lang="zh-TW" altLang="en-US" sz="2400" dirty="0" smtClean="0">
                <a:latin typeface="+mn-ea"/>
              </a:rPr>
              <a:t>商業銀行及專業銀行。</a:t>
            </a:r>
            <a:endParaRPr lang="en-US" altLang="zh-TW" sz="2400" dirty="0" smtClean="0">
              <a:latin typeface="+mn-ea"/>
            </a:endParaRPr>
          </a:p>
          <a:p>
            <a:pPr eaLnBrk="1" hangingPunct="1">
              <a:buClrTx/>
              <a:buFont typeface="Wingdings" pitchFamily="2" charset="2"/>
              <a:buChar char="Ø"/>
              <a:defRPr/>
            </a:pPr>
            <a:r>
              <a:rPr lang="zh-TW" altLang="en-US" sz="2400" dirty="0" smtClean="0">
                <a:latin typeface="+mn-ea"/>
              </a:rPr>
              <a:t>發行條件</a:t>
            </a:r>
            <a:r>
              <a:rPr lang="en-US" altLang="zh-TW" sz="2400" dirty="0" smtClean="0">
                <a:latin typeface="+mn-ea"/>
              </a:rPr>
              <a:t>:</a:t>
            </a:r>
          </a:p>
          <a:p>
            <a:pPr marL="720000" indent="-417600" eaLnBrk="1" hangingPunct="1">
              <a:lnSpc>
                <a:spcPct val="90000"/>
              </a:lnSpc>
              <a:spcBef>
                <a:spcPts val="600"/>
              </a:spcBef>
              <a:buClrTx/>
              <a:buFont typeface="Wingdings" pitchFamily="2" charset="2"/>
              <a:buChar char="ü"/>
              <a:defRPr/>
            </a:pPr>
            <a:r>
              <a:rPr lang="zh-TW" altLang="en-US" sz="2400" dirty="0" smtClean="0">
                <a:latin typeface="+mn-ea"/>
              </a:rPr>
              <a:t>發行期間</a:t>
            </a:r>
            <a:r>
              <a:rPr lang="en-US" altLang="zh-TW" sz="2400" dirty="0" smtClean="0">
                <a:latin typeface="+mn-ea"/>
              </a:rPr>
              <a:t>:</a:t>
            </a:r>
            <a:r>
              <a:rPr lang="zh-TW" altLang="en-US" sz="2400" dirty="0" smtClean="0">
                <a:latin typeface="+mn-ea"/>
              </a:rPr>
              <a:t>需</a:t>
            </a:r>
            <a:r>
              <a:rPr lang="en-US" altLang="zh-TW" sz="2400" dirty="0" smtClean="0">
                <a:latin typeface="+mn-ea"/>
              </a:rPr>
              <a:t>2</a:t>
            </a:r>
            <a:r>
              <a:rPr lang="zh-TW" altLang="en-US" sz="2400" dirty="0" smtClean="0">
                <a:latin typeface="+mn-ea"/>
              </a:rPr>
              <a:t>年以上</a:t>
            </a:r>
            <a:endParaRPr lang="en-US" altLang="zh-TW" sz="2400" dirty="0" smtClean="0">
              <a:latin typeface="+mn-ea"/>
            </a:endParaRPr>
          </a:p>
          <a:p>
            <a:pPr marL="720000" indent="-417600" eaLnBrk="1" hangingPunct="1">
              <a:lnSpc>
                <a:spcPct val="90000"/>
              </a:lnSpc>
              <a:spcBef>
                <a:spcPts val="600"/>
              </a:spcBef>
              <a:buClrTx/>
              <a:buFont typeface="Wingdings" pitchFamily="2" charset="2"/>
              <a:buChar char="ü"/>
              <a:defRPr/>
            </a:pPr>
            <a:r>
              <a:rPr lang="zh-TW" altLang="en-US" sz="2400" dirty="0" smtClean="0">
                <a:latin typeface="+mn-ea"/>
              </a:rPr>
              <a:t>償債順位</a:t>
            </a:r>
            <a:r>
              <a:rPr lang="en-US" altLang="zh-TW" sz="2400" dirty="0" smtClean="0">
                <a:latin typeface="+mn-ea"/>
              </a:rPr>
              <a:t>:</a:t>
            </a:r>
            <a:r>
              <a:rPr lang="zh-TW" altLang="en-US" sz="2400" dirty="0" smtClean="0">
                <a:latin typeface="+mn-ea"/>
              </a:rPr>
              <a:t>主順位與次順位</a:t>
            </a:r>
            <a:endParaRPr lang="en-US" altLang="zh-TW" sz="2400" dirty="0" smtClean="0">
              <a:latin typeface="+mn-ea"/>
            </a:endParaRPr>
          </a:p>
          <a:p>
            <a:pPr marL="720000" indent="-417600" eaLnBrk="1" hangingPunct="1">
              <a:lnSpc>
                <a:spcPct val="90000"/>
              </a:lnSpc>
              <a:spcBef>
                <a:spcPts val="600"/>
              </a:spcBef>
              <a:buClrTx/>
              <a:buFont typeface="Wingdings" pitchFamily="2" charset="2"/>
              <a:buChar char="ü"/>
              <a:defRPr/>
            </a:pPr>
            <a:r>
              <a:rPr lang="zh-TW" altLang="en-US" sz="2400" dirty="0" smtClean="0">
                <a:latin typeface="+mn-ea"/>
              </a:rPr>
              <a:t>類型</a:t>
            </a:r>
            <a:r>
              <a:rPr lang="en-US" altLang="zh-TW" sz="2400" dirty="0" smtClean="0">
                <a:latin typeface="+mn-ea"/>
              </a:rPr>
              <a:t>:</a:t>
            </a:r>
            <a:r>
              <a:rPr lang="zh-TW" altLang="en-US" sz="2400" dirty="0" smtClean="0">
                <a:latin typeface="+mn-ea"/>
              </a:rPr>
              <a:t>普通金融債券、轉換金融債券及交換金融債券</a:t>
            </a:r>
            <a:endParaRPr lang="en-US" altLang="zh-TW" sz="2400" dirty="0" smtClean="0">
              <a:latin typeface="+mn-ea"/>
            </a:endParaRPr>
          </a:p>
          <a:p>
            <a:pPr marL="720000" indent="-417600" eaLnBrk="1" hangingPunct="1">
              <a:lnSpc>
                <a:spcPct val="90000"/>
              </a:lnSpc>
              <a:spcBef>
                <a:spcPts val="600"/>
              </a:spcBef>
              <a:buClrTx/>
              <a:buFont typeface="Wingdings" pitchFamily="2" charset="2"/>
              <a:buChar char="ü"/>
              <a:defRPr/>
            </a:pPr>
            <a:r>
              <a:rPr lang="zh-TW" altLang="en-US" sz="2400" dirty="0" smtClean="0">
                <a:latin typeface="+mn-ea"/>
              </a:rPr>
              <a:t>幣別</a:t>
            </a:r>
            <a:r>
              <a:rPr lang="en-US" altLang="zh-TW" sz="2400" dirty="0" smtClean="0">
                <a:latin typeface="+mn-ea"/>
              </a:rPr>
              <a:t>:</a:t>
            </a:r>
            <a:r>
              <a:rPr lang="zh-TW" altLang="en-US" sz="2400" dirty="0" smtClean="0">
                <a:latin typeface="+mn-ea"/>
              </a:rPr>
              <a:t>台幣與外幣</a:t>
            </a:r>
            <a:endParaRPr lang="en-US" altLang="zh-TW" sz="2400" dirty="0" smtClean="0">
              <a:latin typeface="+mn-ea"/>
            </a:endParaRPr>
          </a:p>
          <a:p>
            <a:pPr marL="720000" indent="-417600" eaLnBrk="1" hangingPunct="1">
              <a:lnSpc>
                <a:spcPct val="90000"/>
              </a:lnSpc>
              <a:spcBef>
                <a:spcPts val="600"/>
              </a:spcBef>
              <a:buClrTx/>
              <a:buFont typeface="Wingdings" pitchFamily="2" charset="2"/>
              <a:buChar char="ü"/>
              <a:defRPr/>
            </a:pPr>
            <a:r>
              <a:rPr lang="zh-TW" altLang="en-US" sz="2400" dirty="0" smtClean="0">
                <a:latin typeface="+mn-ea"/>
              </a:rPr>
              <a:t>債券型式</a:t>
            </a:r>
            <a:r>
              <a:rPr lang="en-US" altLang="zh-TW" sz="2400" dirty="0" smtClean="0">
                <a:latin typeface="+mn-ea"/>
              </a:rPr>
              <a:t>:</a:t>
            </a:r>
            <a:r>
              <a:rPr lang="zh-TW" altLang="en-US" sz="2400" dirty="0" smtClean="0">
                <a:latin typeface="+mn-ea"/>
              </a:rPr>
              <a:t>強制無實體登錄</a:t>
            </a:r>
            <a:endParaRPr lang="en-US" altLang="zh-TW" sz="2400" dirty="0" smtClean="0">
              <a:latin typeface="+mn-ea"/>
            </a:endParaRPr>
          </a:p>
          <a:p>
            <a:pPr marL="720000" indent="-417600" eaLnBrk="1" hangingPunct="1">
              <a:lnSpc>
                <a:spcPct val="90000"/>
              </a:lnSpc>
              <a:spcBef>
                <a:spcPts val="600"/>
              </a:spcBef>
              <a:buClrTx/>
              <a:buFont typeface="Wingdings" pitchFamily="2" charset="2"/>
              <a:buChar char="ü"/>
              <a:defRPr/>
            </a:pPr>
            <a:r>
              <a:rPr lang="zh-TW" altLang="en-US" sz="2400" dirty="0" smtClean="0">
                <a:latin typeface="+mn-ea"/>
              </a:rPr>
              <a:t>利率型態</a:t>
            </a:r>
            <a:r>
              <a:rPr lang="en-US" altLang="zh-TW" sz="2400" dirty="0" smtClean="0">
                <a:latin typeface="+mn-ea"/>
              </a:rPr>
              <a:t>:</a:t>
            </a:r>
            <a:r>
              <a:rPr lang="zh-TW" altLang="en-US" sz="2400" dirty="0" smtClean="0">
                <a:latin typeface="+mn-ea"/>
              </a:rPr>
              <a:t>固定利率、浮動利率</a:t>
            </a:r>
            <a:endParaRPr lang="en-US" altLang="zh-TW" sz="2400" dirty="0" smtClean="0">
              <a:latin typeface="+mn-ea"/>
            </a:endParaRPr>
          </a:p>
          <a:p>
            <a:pPr eaLnBrk="1" hangingPunct="1">
              <a:defRPr/>
            </a:pPr>
            <a:endParaRPr lang="en-US" altLang="zh-TW" sz="2400" dirty="0" smtClean="0">
              <a:latin typeface="+mn-ea"/>
            </a:endParaRPr>
          </a:p>
          <a:p>
            <a:pPr eaLnBrk="1" hangingPunct="1">
              <a:defRPr/>
            </a:pPr>
            <a:endParaRPr lang="en-US" altLang="zh-TW" sz="2400" dirty="0" smtClean="0">
              <a:latin typeface="+mn-ea"/>
            </a:endParaRPr>
          </a:p>
          <a:p>
            <a:pPr eaLnBrk="1" hangingPunct="1">
              <a:defRPr/>
            </a:pPr>
            <a:endParaRPr lang="zh-TW" altLang="en-US" sz="2400" dirty="0" smtClean="0">
              <a:latin typeface="+mn-ea"/>
            </a:endParaRPr>
          </a:p>
        </p:txBody>
      </p:sp>
      <p:sp>
        <p:nvSpPr>
          <p:cNvPr id="52228" name="AutoShape 4"/>
          <p:cNvSpPr>
            <a:spLocks noChangeArrowheads="1"/>
          </p:cNvSpPr>
          <p:nvPr/>
        </p:nvSpPr>
        <p:spPr bwMode="auto">
          <a:xfrm>
            <a:off x="573088" y="12319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52229" name="投影片編號版面配置區 4"/>
          <p:cNvSpPr>
            <a:spLocks noGrp="1"/>
          </p:cNvSpPr>
          <p:nvPr>
            <p:ph type="sldNum" sz="quarter" idx="12"/>
          </p:nvPr>
        </p:nvSpPr>
        <p:spPr>
          <a:noFill/>
        </p:spPr>
        <p:txBody>
          <a:bodyPr/>
          <a:lstStyle/>
          <a:p>
            <a:fld id="{EC53B875-06E5-43CE-ADFD-E3D04C45DC0B}" type="slidenum">
              <a:rPr lang="en-US" altLang="zh-TW" smtClean="0"/>
              <a:pPr/>
              <a:t>48</a:t>
            </a:fld>
            <a:endParaRPr lang="en-US" altLang="zh-TW"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39750" y="1752600"/>
            <a:ext cx="8064500" cy="4267200"/>
          </a:xfrm>
        </p:spPr>
        <p:txBody>
          <a:bodyPr/>
          <a:lstStyle/>
          <a:p>
            <a:pPr marL="539750" lvl="1" indent="-417513" eaLnBrk="1" hangingPunct="1">
              <a:lnSpc>
                <a:spcPct val="90000"/>
              </a:lnSpc>
              <a:spcBef>
                <a:spcPts val="600"/>
              </a:spcBef>
              <a:spcAft>
                <a:spcPts val="600"/>
              </a:spcAft>
              <a:buClr>
                <a:schemeClr val="tx1"/>
              </a:buClr>
              <a:buFont typeface="Wingdings" pitchFamily="2" charset="2"/>
              <a:buChar char="Ø"/>
            </a:pPr>
            <a:r>
              <a:rPr lang="zh-TW" altLang="en-US" sz="2800" smtClean="0"/>
              <a:t>為一</a:t>
            </a:r>
            <a:r>
              <a:rPr lang="zh-TW" altLang="en-US" sz="2800" smtClean="0">
                <a:solidFill>
                  <a:srgbClr val="FF0000"/>
                </a:solidFill>
              </a:rPr>
              <a:t>有價證券</a:t>
            </a:r>
            <a:r>
              <a:rPr lang="zh-TW" altLang="en-US" sz="2800" smtClean="0"/>
              <a:t>，用以表彰債權之借款憑證，具有流通及交易的功能。</a:t>
            </a:r>
            <a:endParaRPr lang="en-US" altLang="zh-TW" sz="2800" smtClean="0"/>
          </a:p>
          <a:p>
            <a:pPr marL="539750" lvl="1" indent="-417513" eaLnBrk="1" hangingPunct="1">
              <a:lnSpc>
                <a:spcPct val="90000"/>
              </a:lnSpc>
              <a:spcBef>
                <a:spcPts val="600"/>
              </a:spcBef>
              <a:spcAft>
                <a:spcPts val="600"/>
              </a:spcAft>
              <a:buClr>
                <a:schemeClr val="tx1"/>
              </a:buClr>
              <a:buFont typeface="Wingdings" pitchFamily="2" charset="2"/>
              <a:buChar char="Ø"/>
            </a:pPr>
            <a:r>
              <a:rPr lang="zh-TW" altLang="en-US" sz="2800" smtClean="0"/>
              <a:t>發行人（發行主體）：可為政府機關、金融機構、公司企業；外國之政府或機構；國際性之機構、公司企業。故因發行主體之不同以致有各種債券之分類。 </a:t>
            </a:r>
            <a:endParaRPr lang="en-US" altLang="zh-TW" sz="2800" smtClean="0"/>
          </a:p>
          <a:p>
            <a:pPr marL="539750" lvl="1" indent="-417513" eaLnBrk="1" hangingPunct="1">
              <a:lnSpc>
                <a:spcPct val="90000"/>
              </a:lnSpc>
              <a:spcBef>
                <a:spcPts val="600"/>
              </a:spcBef>
              <a:spcAft>
                <a:spcPts val="600"/>
              </a:spcAft>
              <a:buClr>
                <a:schemeClr val="tx1"/>
              </a:buClr>
              <a:buFont typeface="Wingdings" pitchFamily="2" charset="2"/>
              <a:buChar char="Ø"/>
            </a:pPr>
            <a:r>
              <a:rPr lang="zh-TW" altLang="en-US" sz="2800" smtClean="0"/>
              <a:t>屬固定收益（利息收入）之證券，不因發行人之期間營收與財務狀況而有增損。 </a:t>
            </a:r>
            <a:endParaRPr lang="en-US" altLang="zh-TW" sz="2800" smtClean="0"/>
          </a:p>
          <a:p>
            <a:pPr marL="539750" lvl="1" indent="-417513" eaLnBrk="1" hangingPunct="1">
              <a:lnSpc>
                <a:spcPct val="90000"/>
              </a:lnSpc>
              <a:spcBef>
                <a:spcPts val="600"/>
              </a:spcBef>
              <a:spcAft>
                <a:spcPts val="600"/>
              </a:spcAft>
              <a:buClr>
                <a:schemeClr val="tx1"/>
              </a:buClr>
              <a:buFont typeface="Wingdings" pitchFamily="2" charset="2"/>
              <a:buChar char="Ø"/>
            </a:pPr>
            <a:r>
              <a:rPr lang="zh-TW" altLang="en-US" sz="2800" smtClean="0"/>
              <a:t>有固定之還款期限，到期發行人需還本（息）。 </a:t>
            </a:r>
            <a:endParaRPr lang="en-US" altLang="zh-TW" sz="2800" smtClean="0"/>
          </a:p>
        </p:txBody>
      </p:sp>
      <p:sp>
        <p:nvSpPr>
          <p:cNvPr id="11268" name="Rectangle 3"/>
          <p:cNvSpPr>
            <a:spLocks noGrp="1" noChangeArrowheads="1"/>
          </p:cNvSpPr>
          <p:nvPr>
            <p:ph type="title"/>
          </p:nvPr>
        </p:nvSpPr>
        <p:spPr>
          <a:xfrm>
            <a:off x="611188" y="533400"/>
            <a:ext cx="7489825" cy="990600"/>
          </a:xfrm>
        </p:spPr>
        <p:txBody>
          <a:bodyPr/>
          <a:lstStyle/>
          <a:p>
            <a:pPr eaLnBrk="1" hangingPunct="1">
              <a:defRPr/>
            </a:pPr>
            <a:r>
              <a:rPr lang="zh-TW" altLang="en-US" dirty="0" smtClean="0">
                <a:solidFill>
                  <a:srgbClr val="000099"/>
                </a:solidFill>
              </a:rPr>
              <a:t>債券</a:t>
            </a:r>
            <a:r>
              <a:rPr lang="zh-TW" altLang="en-US" dirty="0">
                <a:solidFill>
                  <a:srgbClr val="000099"/>
                </a:solidFill>
              </a:rPr>
              <a:t>之一般</a:t>
            </a:r>
            <a:r>
              <a:rPr lang="zh-TW" altLang="en-US" dirty="0" smtClean="0">
                <a:solidFill>
                  <a:srgbClr val="000099"/>
                </a:solidFill>
              </a:rPr>
              <a:t>特性</a:t>
            </a:r>
          </a:p>
        </p:txBody>
      </p:sp>
      <p:sp>
        <p:nvSpPr>
          <p:cNvPr id="7172"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173"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E6C37E82-4D2D-4429-80A5-4565C5496C90}" type="slidenum">
              <a:rPr kumimoji="0" lang="en-US" altLang="zh-TW" sz="1400">
                <a:solidFill>
                  <a:srgbClr val="996633"/>
                </a:solidFill>
              </a:rPr>
              <a:pPr algn="r"/>
              <a:t>4</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611188" y="404813"/>
            <a:ext cx="7632700" cy="647700"/>
          </a:xfrm>
        </p:spPr>
        <p:txBody>
          <a:bodyPr/>
          <a:lstStyle/>
          <a:p>
            <a:pPr algn="l" eaLnBrk="1" hangingPunct="1">
              <a:defRPr/>
            </a:pPr>
            <a:r>
              <a:rPr lang="en-US" altLang="zh-TW" sz="3600" dirty="0">
                <a:solidFill>
                  <a:srgbClr val="000099"/>
                </a:solidFill>
              </a:rPr>
              <a:t>(</a:t>
            </a:r>
            <a:r>
              <a:rPr lang="zh-TW" altLang="en-US" sz="3600" dirty="0">
                <a:solidFill>
                  <a:srgbClr val="000099"/>
                </a:solidFill>
              </a:rPr>
              <a:t>三</a:t>
            </a:r>
            <a:r>
              <a:rPr lang="en-US" altLang="zh-TW" sz="3600" dirty="0">
                <a:solidFill>
                  <a:srgbClr val="000099"/>
                </a:solidFill>
              </a:rPr>
              <a:t>)</a:t>
            </a:r>
            <a:r>
              <a:rPr lang="zh-TW" altLang="en-US" sz="3600" dirty="0">
                <a:solidFill>
                  <a:srgbClr val="000099"/>
                </a:solidFill>
              </a:rPr>
              <a:t>金融債券發行之規範</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p>
        </p:txBody>
      </p:sp>
      <p:sp>
        <p:nvSpPr>
          <p:cNvPr id="33795" name="Rectangle 1027"/>
          <p:cNvSpPr>
            <a:spLocks noGrp="1" noChangeArrowheads="1"/>
          </p:cNvSpPr>
          <p:nvPr>
            <p:ph type="body" idx="1"/>
          </p:nvPr>
        </p:nvSpPr>
        <p:spPr>
          <a:xfrm>
            <a:off x="395288" y="1052513"/>
            <a:ext cx="8569325" cy="5040312"/>
          </a:xfrm>
          <a:solidFill>
            <a:schemeClr val="bg1"/>
          </a:solidFill>
        </p:spPr>
        <p:txBody>
          <a:bodyPr/>
          <a:lstStyle/>
          <a:p>
            <a:pPr eaLnBrk="1" hangingPunct="1">
              <a:defRPr/>
            </a:pPr>
            <a:r>
              <a:rPr lang="zh-TW" altLang="en-US" sz="2200" dirty="0" smtClean="0">
                <a:latin typeface="+mn-ea"/>
              </a:rPr>
              <a:t>銀行有下列情形之一者，除另有規定外，</a:t>
            </a:r>
            <a:r>
              <a:rPr lang="zh-TW" altLang="en-US" sz="2200" dirty="0" smtClean="0">
                <a:solidFill>
                  <a:srgbClr val="FF0000"/>
                </a:solidFill>
                <a:latin typeface="+mn-ea"/>
              </a:rPr>
              <a:t>不得</a:t>
            </a:r>
            <a:r>
              <a:rPr lang="zh-TW" altLang="en-US" sz="2200" dirty="0" smtClean="0">
                <a:latin typeface="+mn-ea"/>
              </a:rPr>
              <a:t>發行金融債券</a:t>
            </a:r>
            <a:r>
              <a:rPr lang="en-US" altLang="zh-TW" sz="2200" dirty="0" smtClean="0">
                <a:latin typeface="+mn-ea"/>
              </a:rPr>
              <a:t>(</a:t>
            </a:r>
            <a:r>
              <a:rPr lang="zh-TW" altLang="en-US" sz="2200" dirty="0" smtClean="0">
                <a:latin typeface="+mn-ea"/>
              </a:rPr>
              <a:t>銀行發行金融債券辦法第</a:t>
            </a:r>
            <a:r>
              <a:rPr lang="en-US" altLang="zh-TW" sz="2200" dirty="0" smtClean="0">
                <a:latin typeface="+mn-ea"/>
              </a:rPr>
              <a:t>4</a:t>
            </a:r>
            <a:r>
              <a:rPr lang="zh-TW" altLang="en-US" sz="2200" dirty="0" smtClean="0">
                <a:latin typeface="+mn-ea"/>
              </a:rPr>
              <a:t>條</a:t>
            </a:r>
            <a:r>
              <a:rPr lang="en-US" altLang="zh-TW" sz="2200" dirty="0" smtClean="0">
                <a:latin typeface="+mn-ea"/>
              </a:rPr>
              <a:t>)</a:t>
            </a:r>
            <a:r>
              <a:rPr lang="zh-TW" altLang="en-US" sz="2200" dirty="0" smtClean="0">
                <a:latin typeface="+mn-ea"/>
              </a:rPr>
              <a:t>：</a:t>
            </a:r>
            <a:endParaRPr lang="en-US" altLang="zh-TW" sz="2200" dirty="0" smtClean="0">
              <a:latin typeface="+mn-ea"/>
            </a:endParaRPr>
          </a:p>
          <a:p>
            <a:pPr eaLnBrk="1" hangingPunct="1">
              <a:buFont typeface="Wingdings" pitchFamily="2" charset="2"/>
              <a:buNone/>
              <a:defRPr/>
            </a:pPr>
            <a:r>
              <a:rPr lang="zh-TW" altLang="en-US" sz="2200" dirty="0" smtClean="0">
                <a:latin typeface="+mn-ea"/>
              </a:rPr>
              <a:t> 一、備抵</a:t>
            </a:r>
            <a:r>
              <a:rPr lang="zh-TW" altLang="en-US" sz="2200" dirty="0" smtClean="0">
                <a:solidFill>
                  <a:srgbClr val="000099"/>
                </a:solidFill>
                <a:latin typeface="+mn-ea"/>
              </a:rPr>
              <a:t>呆帳提列不足</a:t>
            </a:r>
            <a:r>
              <a:rPr lang="zh-TW" altLang="en-US" sz="2200" dirty="0" smtClean="0">
                <a:latin typeface="+mn-ea"/>
              </a:rPr>
              <a:t>尚未改善者。</a:t>
            </a:r>
            <a:endParaRPr lang="en-US" altLang="zh-TW" sz="2200" dirty="0" smtClean="0">
              <a:latin typeface="+mn-ea"/>
            </a:endParaRPr>
          </a:p>
          <a:p>
            <a:pPr eaLnBrk="1" hangingPunct="1">
              <a:buFont typeface="Wingdings" pitchFamily="2" charset="2"/>
              <a:buNone/>
              <a:defRPr/>
            </a:pPr>
            <a:r>
              <a:rPr lang="zh-TW" altLang="en-US" sz="2200" dirty="0" smtClean="0">
                <a:latin typeface="+mn-ea"/>
              </a:rPr>
              <a:t> 二、申請發行時最近三個月平均</a:t>
            </a:r>
            <a:r>
              <a:rPr lang="zh-TW" altLang="en-US" sz="2200" dirty="0" smtClean="0">
                <a:solidFill>
                  <a:srgbClr val="000099"/>
                </a:solidFill>
                <a:latin typeface="+mn-ea"/>
              </a:rPr>
              <a:t>逾放比率</a:t>
            </a:r>
            <a:r>
              <a:rPr lang="zh-TW" altLang="en-US" sz="2200" dirty="0" smtClean="0">
                <a:latin typeface="+mn-ea"/>
              </a:rPr>
              <a:t>達百分之五以上尚未改善者。</a:t>
            </a:r>
            <a:endParaRPr lang="en-US" altLang="zh-TW" sz="2200" dirty="0" smtClean="0">
              <a:latin typeface="+mn-ea"/>
            </a:endParaRPr>
          </a:p>
          <a:p>
            <a:pPr eaLnBrk="1" hangingPunct="1">
              <a:buFont typeface="Wingdings" pitchFamily="2" charset="2"/>
              <a:buNone/>
              <a:defRPr/>
            </a:pPr>
            <a:r>
              <a:rPr lang="zh-TW" altLang="en-US" sz="2200" dirty="0" smtClean="0">
                <a:latin typeface="+mn-ea"/>
              </a:rPr>
              <a:t> 三、申請發行前一年內，因違反法令，經主管機關核處</a:t>
            </a:r>
            <a:r>
              <a:rPr lang="zh-TW" altLang="en-US" sz="2200" dirty="0" smtClean="0">
                <a:solidFill>
                  <a:srgbClr val="000099"/>
                </a:solidFill>
                <a:latin typeface="+mn-ea"/>
              </a:rPr>
              <a:t>罰鍰</a:t>
            </a:r>
            <a:r>
              <a:rPr lang="zh-TW" altLang="en-US" sz="2200" dirty="0" smtClean="0">
                <a:latin typeface="+mn-ea"/>
              </a:rPr>
              <a:t>次數達三次以上或累計罰鍰金額達新台幣一千萬元以上尚未改善者。</a:t>
            </a:r>
            <a:endParaRPr lang="en-US" altLang="zh-TW" sz="2200" dirty="0" smtClean="0">
              <a:latin typeface="+mn-ea"/>
            </a:endParaRPr>
          </a:p>
          <a:p>
            <a:pPr eaLnBrk="1" hangingPunct="1">
              <a:buFont typeface="Wingdings" pitchFamily="2" charset="2"/>
              <a:buNone/>
              <a:defRPr/>
            </a:pPr>
            <a:r>
              <a:rPr lang="zh-TW" altLang="en-US" sz="2200" dirty="0" smtClean="0">
                <a:latin typeface="+mn-ea"/>
              </a:rPr>
              <a:t> 四、申請發行時自有資本與風險性資產之比率（簡稱</a:t>
            </a:r>
            <a:r>
              <a:rPr lang="zh-TW" altLang="en-US" sz="2200" dirty="0" smtClean="0">
                <a:solidFill>
                  <a:srgbClr val="000099"/>
                </a:solidFill>
                <a:latin typeface="+mn-ea"/>
              </a:rPr>
              <a:t>資本適足率</a:t>
            </a:r>
            <a:r>
              <a:rPr lang="zh-TW" altLang="en-US" sz="2200" dirty="0" smtClean="0">
                <a:latin typeface="+mn-ea"/>
              </a:rPr>
              <a:t>）低於百分之八者。 </a:t>
            </a:r>
            <a:endParaRPr lang="en-US" altLang="zh-TW" sz="2200" dirty="0" smtClean="0">
              <a:latin typeface="+mn-ea"/>
            </a:endParaRPr>
          </a:p>
          <a:p>
            <a:pPr eaLnBrk="1" hangingPunct="1">
              <a:buFont typeface="Wingdings" pitchFamily="2" charset="2"/>
              <a:buNone/>
              <a:defRPr/>
            </a:pPr>
            <a:r>
              <a:rPr lang="zh-TW" altLang="en-US" sz="2200" dirty="0" smtClean="0">
                <a:latin typeface="+mn-ea"/>
              </a:rPr>
              <a:t> 五、最近一期經會計師查核簽證或經主管機關檢查之</a:t>
            </a:r>
            <a:r>
              <a:rPr lang="zh-TW" altLang="en-US" sz="2200" dirty="0" smtClean="0">
                <a:solidFill>
                  <a:srgbClr val="000099"/>
                </a:solidFill>
                <a:latin typeface="+mn-ea"/>
              </a:rPr>
              <a:t>累積盈虧</a:t>
            </a:r>
            <a:r>
              <a:rPr lang="zh-TW" altLang="en-US" sz="2200" dirty="0" smtClean="0">
                <a:latin typeface="+mn-ea"/>
              </a:rPr>
              <a:t>扣除出售不良債權未攤銷損失後</a:t>
            </a:r>
            <a:r>
              <a:rPr lang="zh-TW" altLang="en-US" sz="2200" dirty="0" smtClean="0">
                <a:solidFill>
                  <a:srgbClr val="000099"/>
                </a:solidFill>
                <a:latin typeface="+mn-ea"/>
              </a:rPr>
              <a:t>為負</a:t>
            </a:r>
            <a:r>
              <a:rPr lang="zh-TW" altLang="en-US" sz="2200" dirty="0" smtClean="0">
                <a:latin typeface="+mn-ea"/>
              </a:rPr>
              <a:t>者。</a:t>
            </a:r>
            <a:endParaRPr lang="en-US" altLang="zh-TW" sz="2200" dirty="0" smtClean="0">
              <a:latin typeface="+mn-ea"/>
            </a:endParaRPr>
          </a:p>
          <a:p>
            <a:pPr eaLnBrk="1" hangingPunct="1">
              <a:buFont typeface="Wingdings" pitchFamily="2" charset="2"/>
              <a:buNone/>
              <a:defRPr/>
            </a:pPr>
            <a:r>
              <a:rPr lang="zh-TW" altLang="en-US" sz="2200" dirty="0" smtClean="0">
                <a:latin typeface="+mn-ea"/>
              </a:rPr>
              <a:t> 六、最近一期經會計師查核簽證之</a:t>
            </a:r>
            <a:r>
              <a:rPr lang="zh-TW" altLang="en-US" sz="2200" dirty="0" smtClean="0">
                <a:solidFill>
                  <a:srgbClr val="000099"/>
                </a:solidFill>
                <a:latin typeface="+mn-ea"/>
              </a:rPr>
              <a:t>淨值</a:t>
            </a:r>
            <a:r>
              <a:rPr lang="zh-TW" altLang="en-US" sz="2200" dirty="0" smtClean="0">
                <a:latin typeface="+mn-ea"/>
              </a:rPr>
              <a:t>或經主管機關檢查調整後之淨值，扣除出售不良債權未攤銷損失後</a:t>
            </a:r>
            <a:r>
              <a:rPr lang="zh-TW" altLang="en-US" sz="2200" dirty="0" smtClean="0">
                <a:solidFill>
                  <a:srgbClr val="000099"/>
                </a:solidFill>
                <a:latin typeface="+mn-ea"/>
              </a:rPr>
              <a:t>為負</a:t>
            </a:r>
            <a:r>
              <a:rPr lang="zh-TW" altLang="en-US" sz="2200" dirty="0" smtClean="0">
                <a:latin typeface="+mn-ea"/>
              </a:rPr>
              <a:t>，或經主管機關依銀行法第六十四條規定限期命其補足資本者。</a:t>
            </a:r>
            <a:endParaRPr lang="en-US" altLang="zh-TW" sz="2200" dirty="0" smtClean="0">
              <a:latin typeface="+mn-ea"/>
            </a:endParaRPr>
          </a:p>
          <a:p>
            <a:pPr eaLnBrk="1" hangingPunct="1">
              <a:buFont typeface="Wingdings" pitchFamily="2" charset="2"/>
              <a:buNone/>
              <a:defRPr/>
            </a:pPr>
            <a:endParaRPr lang="zh-TW" altLang="en-US" sz="2000" dirty="0" smtClean="0">
              <a:latin typeface="+mn-ea"/>
            </a:endParaRPr>
          </a:p>
        </p:txBody>
      </p:sp>
      <p:sp>
        <p:nvSpPr>
          <p:cNvPr id="53252" name="投影片編號版面配置區 3"/>
          <p:cNvSpPr>
            <a:spLocks noGrp="1"/>
          </p:cNvSpPr>
          <p:nvPr>
            <p:ph type="sldNum" sz="quarter" idx="12"/>
          </p:nvPr>
        </p:nvSpPr>
        <p:spPr>
          <a:noFill/>
        </p:spPr>
        <p:txBody>
          <a:bodyPr/>
          <a:lstStyle/>
          <a:p>
            <a:fld id="{12D69165-9502-4620-B3A2-DA132B7FF413}" type="slidenum">
              <a:rPr lang="en-US" altLang="zh-TW" smtClean="0"/>
              <a:pPr/>
              <a:t>49</a:t>
            </a:fld>
            <a:endParaRPr lang="en-US" altLang="zh-TW"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sz="quarter" idx="1"/>
          </p:nvPr>
        </p:nvSpPr>
        <p:spPr>
          <a:xfrm>
            <a:off x="114300" y="404813"/>
            <a:ext cx="9029700" cy="5903912"/>
          </a:xfrm>
        </p:spPr>
        <p:txBody>
          <a:bodyPr>
            <a:normAutofit/>
          </a:bodyPr>
          <a:lstStyle/>
          <a:p>
            <a:pPr marL="365760" indent="-256032" eaLnBrk="1" fontAlgn="auto" hangingPunct="1">
              <a:spcBef>
                <a:spcPct val="0"/>
              </a:spcBef>
              <a:spcAft>
                <a:spcPts val="0"/>
              </a:spcAft>
              <a:buFont typeface="Wingdings 3"/>
              <a:buNone/>
              <a:defRPr/>
            </a:pPr>
            <a:r>
              <a:rPr lang="en-US" altLang="zh-TW" sz="3600" b="1" dirty="0" smtClean="0">
                <a:solidFill>
                  <a:srgbClr val="000099"/>
                </a:solidFill>
                <a:latin typeface="+mj-ea"/>
                <a:ea typeface="+mj-ea"/>
                <a:cs typeface="+mj-cs"/>
              </a:rPr>
              <a:t>(</a:t>
            </a:r>
            <a:r>
              <a:rPr lang="zh-TW" altLang="en-US" sz="3600" b="1" dirty="0" smtClean="0">
                <a:solidFill>
                  <a:srgbClr val="000099"/>
                </a:solidFill>
                <a:latin typeface="+mj-ea"/>
                <a:ea typeface="+mj-ea"/>
                <a:cs typeface="+mj-cs"/>
              </a:rPr>
              <a:t>四</a:t>
            </a:r>
            <a:r>
              <a:rPr lang="en-US" altLang="zh-TW" sz="3600" b="1" dirty="0" smtClean="0">
                <a:solidFill>
                  <a:srgbClr val="000099"/>
                </a:solidFill>
                <a:latin typeface="+mj-ea"/>
                <a:ea typeface="+mj-ea"/>
                <a:cs typeface="+mj-cs"/>
              </a:rPr>
              <a:t>)</a:t>
            </a:r>
            <a:r>
              <a:rPr lang="zh-TW" altLang="en-US" sz="3600" b="1" dirty="0" smtClean="0">
                <a:solidFill>
                  <a:srgbClr val="000099"/>
                </a:solidFill>
                <a:latin typeface="+mj-ea"/>
                <a:ea typeface="+mj-ea"/>
                <a:cs typeface="+mj-cs"/>
              </a:rPr>
              <a:t>國際債券市場架構</a:t>
            </a:r>
            <a:r>
              <a:rPr lang="zh-TW" altLang="en-US" sz="3600" b="1" dirty="0">
                <a:solidFill>
                  <a:srgbClr val="000099"/>
                </a:solidFill>
                <a:latin typeface="+mj-ea"/>
                <a:ea typeface="+mj-ea"/>
                <a:cs typeface="+mj-cs"/>
              </a:rPr>
              <a:t>及</a:t>
            </a:r>
            <a:r>
              <a:rPr lang="zh-TW" altLang="en-US" sz="3600" b="1" dirty="0" smtClean="0">
                <a:solidFill>
                  <a:srgbClr val="000099"/>
                </a:solidFill>
                <a:latin typeface="+mj-ea"/>
                <a:ea typeface="+mj-ea"/>
                <a:cs typeface="+mj-cs"/>
              </a:rPr>
              <a:t>規範</a:t>
            </a:r>
          </a:p>
        </p:txBody>
      </p:sp>
      <p:grpSp>
        <p:nvGrpSpPr>
          <p:cNvPr id="2" name="Group 87"/>
          <p:cNvGrpSpPr>
            <a:grpSpLocks/>
          </p:cNvGrpSpPr>
          <p:nvPr/>
        </p:nvGrpSpPr>
        <p:grpSpPr bwMode="auto">
          <a:xfrm>
            <a:off x="395536" y="1412776"/>
            <a:ext cx="8586912" cy="4896544"/>
            <a:chOff x="384" y="1152"/>
            <a:chExt cx="5712" cy="2822"/>
          </a:xfrm>
          <a:solidFill>
            <a:schemeClr val="bg1"/>
          </a:solidFill>
        </p:grpSpPr>
        <p:sp>
          <p:nvSpPr>
            <p:cNvPr id="47110" name="Text Box 48"/>
            <p:cNvSpPr txBox="1">
              <a:spLocks noChangeArrowheads="1"/>
            </p:cNvSpPr>
            <p:nvPr/>
          </p:nvSpPr>
          <p:spPr bwMode="auto">
            <a:xfrm>
              <a:off x="4366" y="2014"/>
              <a:ext cx="1730" cy="36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dirty="0">
                  <a:solidFill>
                    <a:srgbClr val="000000"/>
                  </a:solidFill>
                  <a:latin typeface="+mn-ea"/>
                </a:rPr>
                <a:t>依據外國發行人募集與發行有價證券處理準則</a:t>
              </a:r>
            </a:p>
          </p:txBody>
        </p:sp>
        <p:sp>
          <p:nvSpPr>
            <p:cNvPr id="47111" name="Text Box 49"/>
            <p:cNvSpPr txBox="1">
              <a:spLocks noChangeArrowheads="1"/>
            </p:cNvSpPr>
            <p:nvPr/>
          </p:nvSpPr>
          <p:spPr bwMode="auto">
            <a:xfrm>
              <a:off x="4647" y="3102"/>
              <a:ext cx="1437" cy="62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dirty="0">
                  <a:solidFill>
                    <a:srgbClr val="000000"/>
                  </a:solidFill>
                  <a:latin typeface="+mn-ea"/>
                </a:rPr>
                <a:t>外幣計價之普通公司債或以現股或</a:t>
              </a:r>
              <a:r>
                <a:rPr kumimoji="0" lang="en-US" altLang="zh-TW" dirty="0">
                  <a:solidFill>
                    <a:srgbClr val="000000"/>
                  </a:solidFill>
                  <a:latin typeface="+mn-ea"/>
                </a:rPr>
                <a:t>TDR</a:t>
              </a:r>
              <a:r>
                <a:rPr kumimoji="0" lang="zh-TW" altLang="en-US" dirty="0">
                  <a:solidFill>
                    <a:srgbClr val="000000"/>
                  </a:solidFill>
                  <a:latin typeface="+mn-ea"/>
                </a:rPr>
                <a:t>為轉換或認股標的之</a:t>
              </a:r>
              <a:r>
                <a:rPr kumimoji="0" lang="en-US" altLang="zh-TW" dirty="0">
                  <a:solidFill>
                    <a:srgbClr val="000000"/>
                  </a:solidFill>
                  <a:latin typeface="+mn-ea"/>
                </a:rPr>
                <a:t>CB</a:t>
              </a:r>
              <a:r>
                <a:rPr kumimoji="0" lang="zh-TW" altLang="en-US" dirty="0">
                  <a:solidFill>
                    <a:srgbClr val="000000"/>
                  </a:solidFill>
                  <a:latin typeface="+mn-ea"/>
                </a:rPr>
                <a:t>或</a:t>
              </a:r>
              <a:r>
                <a:rPr kumimoji="0" lang="en-US" altLang="zh-TW" dirty="0">
                  <a:solidFill>
                    <a:srgbClr val="000000"/>
                  </a:solidFill>
                  <a:latin typeface="+mn-ea"/>
                </a:rPr>
                <a:t>WB</a:t>
              </a:r>
            </a:p>
            <a:p>
              <a:pPr algn="ctr" eaLnBrk="0" hangingPunct="0">
                <a:defRPr/>
              </a:pPr>
              <a:endParaRPr kumimoji="0" lang="en-US" altLang="zh-TW" dirty="0">
                <a:solidFill>
                  <a:srgbClr val="000000"/>
                </a:solidFill>
                <a:latin typeface="+mn-ea"/>
              </a:endParaRPr>
            </a:p>
          </p:txBody>
        </p:sp>
        <p:sp>
          <p:nvSpPr>
            <p:cNvPr id="47112" name="Text Box 50"/>
            <p:cNvSpPr txBox="1">
              <a:spLocks noChangeArrowheads="1"/>
            </p:cNvSpPr>
            <p:nvPr/>
          </p:nvSpPr>
          <p:spPr bwMode="auto">
            <a:xfrm>
              <a:off x="3570" y="1602"/>
              <a:ext cx="1064" cy="19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a:solidFill>
                    <a:srgbClr val="000000"/>
                  </a:solidFill>
                  <a:latin typeface="+mn-ea"/>
                </a:rPr>
                <a:t>證交法第</a:t>
              </a:r>
              <a:r>
                <a:rPr kumimoji="0" lang="en-US" altLang="zh-TW">
                  <a:solidFill>
                    <a:srgbClr val="000000"/>
                  </a:solidFill>
                  <a:latin typeface="+mn-ea"/>
                </a:rPr>
                <a:t>22</a:t>
              </a:r>
              <a:r>
                <a:rPr kumimoji="0" lang="zh-TW" altLang="en-US">
                  <a:solidFill>
                    <a:srgbClr val="000000"/>
                  </a:solidFill>
                  <a:latin typeface="+mn-ea"/>
                </a:rPr>
                <a:t>條</a:t>
              </a:r>
            </a:p>
          </p:txBody>
        </p:sp>
        <p:sp>
          <p:nvSpPr>
            <p:cNvPr id="47113" name="Text Box 51"/>
            <p:cNvSpPr txBox="1">
              <a:spLocks noChangeArrowheads="1"/>
            </p:cNvSpPr>
            <p:nvPr/>
          </p:nvSpPr>
          <p:spPr bwMode="auto">
            <a:xfrm>
              <a:off x="3725" y="2876"/>
              <a:ext cx="455" cy="32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dirty="0">
                  <a:latin typeface="+mn-ea"/>
                </a:rPr>
                <a:t>豁免</a:t>
              </a:r>
            </a:p>
            <a:p>
              <a:pPr algn="ctr" eaLnBrk="0" hangingPunct="0">
                <a:defRPr/>
              </a:pPr>
              <a:r>
                <a:rPr kumimoji="0" lang="zh-TW" altLang="en-US" dirty="0">
                  <a:latin typeface="+mn-ea"/>
                </a:rPr>
                <a:t>債券</a:t>
              </a:r>
            </a:p>
            <a:p>
              <a:pPr algn="ctr" eaLnBrk="0" hangingPunct="0">
                <a:defRPr/>
              </a:pPr>
              <a:endParaRPr kumimoji="0" lang="zh-TW" altLang="en-US" dirty="0">
                <a:latin typeface="+mn-ea"/>
              </a:endParaRPr>
            </a:p>
            <a:p>
              <a:pPr algn="ctr" eaLnBrk="0" hangingPunct="0">
                <a:defRPr/>
              </a:pPr>
              <a:endParaRPr kumimoji="0" lang="en-US" altLang="zh-TW" dirty="0">
                <a:latin typeface="+mn-ea"/>
              </a:endParaRPr>
            </a:p>
          </p:txBody>
        </p:sp>
        <p:sp>
          <p:nvSpPr>
            <p:cNvPr id="47114" name="Text Box 52"/>
            <p:cNvSpPr txBox="1">
              <a:spLocks noChangeArrowheads="1"/>
            </p:cNvSpPr>
            <p:nvPr/>
          </p:nvSpPr>
          <p:spPr bwMode="auto">
            <a:xfrm>
              <a:off x="1067" y="2053"/>
              <a:ext cx="682" cy="708"/>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defRPr/>
              </a:pPr>
              <a:r>
                <a:rPr kumimoji="0" lang="zh-TW" altLang="en-US" sz="1600" dirty="0">
                  <a:solidFill>
                    <a:srgbClr val="000000"/>
                  </a:solidFill>
                  <a:latin typeface="+mn-ea"/>
                </a:rPr>
                <a:t>發行人募集與發行有價證券處理準則</a:t>
              </a:r>
            </a:p>
          </p:txBody>
        </p:sp>
        <p:sp>
          <p:nvSpPr>
            <p:cNvPr id="47115" name="Text Box 53"/>
            <p:cNvSpPr txBox="1">
              <a:spLocks noChangeArrowheads="1"/>
            </p:cNvSpPr>
            <p:nvPr/>
          </p:nvSpPr>
          <p:spPr bwMode="auto">
            <a:xfrm>
              <a:off x="725" y="1602"/>
              <a:ext cx="1480" cy="322"/>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defRPr/>
              </a:pPr>
              <a:r>
                <a:rPr kumimoji="0" lang="zh-TW" altLang="en-US" dirty="0">
                  <a:solidFill>
                    <a:srgbClr val="000000"/>
                  </a:solidFill>
                  <a:latin typeface="+mn-ea"/>
                </a:rPr>
                <a:t>證交法第</a:t>
              </a:r>
              <a:r>
                <a:rPr kumimoji="0" lang="en-US" altLang="zh-TW" dirty="0">
                  <a:solidFill>
                    <a:srgbClr val="000000"/>
                  </a:solidFill>
                  <a:latin typeface="+mn-ea"/>
                </a:rPr>
                <a:t>22</a:t>
              </a:r>
              <a:r>
                <a:rPr kumimoji="0" lang="zh-TW" altLang="en-US" dirty="0">
                  <a:solidFill>
                    <a:srgbClr val="000000"/>
                  </a:solidFill>
                  <a:latin typeface="+mn-ea"/>
                </a:rPr>
                <a:t>條</a:t>
              </a:r>
            </a:p>
          </p:txBody>
        </p:sp>
        <p:sp>
          <p:nvSpPr>
            <p:cNvPr id="47116" name="Text Box 54"/>
            <p:cNvSpPr txBox="1">
              <a:spLocks noChangeArrowheads="1"/>
            </p:cNvSpPr>
            <p:nvPr/>
          </p:nvSpPr>
          <p:spPr bwMode="auto">
            <a:xfrm>
              <a:off x="1104" y="2889"/>
              <a:ext cx="816" cy="322"/>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0" tIns="0" rIns="0" bIns="0"/>
            <a:lstStyle/>
            <a:p>
              <a:pPr algn="ctr" eaLnBrk="0" hangingPunct="0">
                <a:defRPr/>
              </a:pPr>
              <a:r>
                <a:rPr kumimoji="0" lang="zh-TW" altLang="en-US" sz="1600" dirty="0">
                  <a:solidFill>
                    <a:srgbClr val="000000"/>
                  </a:solidFill>
                  <a:latin typeface="+mn-ea"/>
                </a:rPr>
                <a:t>外幣計價普通公司債</a:t>
              </a:r>
              <a:r>
                <a:rPr kumimoji="0" lang="en-US" altLang="zh-TW" sz="1600" dirty="0">
                  <a:solidFill>
                    <a:srgbClr val="000000"/>
                  </a:solidFill>
                  <a:latin typeface="+mn-ea"/>
                </a:rPr>
                <a:t>,CB,WB</a:t>
              </a:r>
            </a:p>
          </p:txBody>
        </p:sp>
        <p:sp>
          <p:nvSpPr>
            <p:cNvPr id="47117" name="Text Box 55"/>
            <p:cNvSpPr txBox="1">
              <a:spLocks noChangeArrowheads="1"/>
            </p:cNvSpPr>
            <p:nvPr/>
          </p:nvSpPr>
          <p:spPr bwMode="auto">
            <a:xfrm>
              <a:off x="432" y="2976"/>
              <a:ext cx="556" cy="198"/>
            </a:xfrm>
            <a:prstGeom prst="rect">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0" tIns="0" rIns="0" bIns="0"/>
            <a:lstStyle/>
            <a:p>
              <a:pPr algn="ctr" eaLnBrk="0" hangingPunct="0">
                <a:defRPr/>
              </a:pPr>
              <a:r>
                <a:rPr kumimoji="0" lang="en-US" altLang="zh-TW" sz="1050" dirty="0">
                  <a:solidFill>
                    <a:srgbClr val="000000"/>
                  </a:solidFill>
                  <a:latin typeface="+mn-ea"/>
                </a:rPr>
                <a:t>ECB,EWB</a:t>
              </a:r>
            </a:p>
            <a:p>
              <a:pPr algn="ctr" eaLnBrk="0" hangingPunct="0">
                <a:defRPr/>
              </a:pPr>
              <a:r>
                <a:rPr kumimoji="0" lang="en-US" altLang="zh-TW" sz="1050" dirty="0">
                  <a:solidFill>
                    <a:srgbClr val="000000"/>
                  </a:solidFill>
                  <a:latin typeface="+mn-ea"/>
                </a:rPr>
                <a:t>ESB,EFB</a:t>
              </a:r>
            </a:p>
          </p:txBody>
        </p:sp>
        <p:sp>
          <p:nvSpPr>
            <p:cNvPr id="47118" name="Line 56"/>
            <p:cNvSpPr>
              <a:spLocks noChangeShapeType="1"/>
            </p:cNvSpPr>
            <p:nvPr/>
          </p:nvSpPr>
          <p:spPr bwMode="auto">
            <a:xfrm>
              <a:off x="4366" y="1795"/>
              <a:ext cx="797" cy="258"/>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19" name="Line 57"/>
            <p:cNvSpPr>
              <a:spLocks noChangeShapeType="1"/>
            </p:cNvSpPr>
            <p:nvPr/>
          </p:nvSpPr>
          <p:spPr bwMode="auto">
            <a:xfrm>
              <a:off x="5277" y="2375"/>
              <a:ext cx="0" cy="193"/>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0" name="Line 58"/>
            <p:cNvSpPr>
              <a:spLocks noChangeShapeType="1"/>
            </p:cNvSpPr>
            <p:nvPr/>
          </p:nvSpPr>
          <p:spPr bwMode="auto">
            <a:xfrm flipH="1">
              <a:off x="3342" y="3193"/>
              <a:ext cx="629" cy="404"/>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1" name="Line 59"/>
            <p:cNvSpPr>
              <a:spLocks noChangeShapeType="1"/>
            </p:cNvSpPr>
            <p:nvPr/>
          </p:nvSpPr>
          <p:spPr bwMode="auto">
            <a:xfrm flipH="1">
              <a:off x="3684" y="3465"/>
              <a:ext cx="963" cy="197"/>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2" name="Line 60"/>
            <p:cNvSpPr>
              <a:spLocks noChangeShapeType="1"/>
            </p:cNvSpPr>
            <p:nvPr/>
          </p:nvSpPr>
          <p:spPr bwMode="auto">
            <a:xfrm>
              <a:off x="2205" y="1281"/>
              <a:ext cx="682" cy="321"/>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3" name="Line 61"/>
            <p:cNvSpPr>
              <a:spLocks noChangeShapeType="1"/>
            </p:cNvSpPr>
            <p:nvPr/>
          </p:nvSpPr>
          <p:spPr bwMode="auto">
            <a:xfrm flipH="1">
              <a:off x="3229" y="1281"/>
              <a:ext cx="455" cy="321"/>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4" name="Line 62"/>
            <p:cNvSpPr>
              <a:spLocks noChangeShapeType="1"/>
            </p:cNvSpPr>
            <p:nvPr/>
          </p:nvSpPr>
          <p:spPr bwMode="auto">
            <a:xfrm>
              <a:off x="4025" y="1345"/>
              <a:ext cx="0" cy="257"/>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5" name="Line 63"/>
            <p:cNvSpPr>
              <a:spLocks noChangeShapeType="1"/>
            </p:cNvSpPr>
            <p:nvPr/>
          </p:nvSpPr>
          <p:spPr bwMode="auto">
            <a:xfrm>
              <a:off x="3001" y="1924"/>
              <a:ext cx="0" cy="901"/>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6" name="Text Box 64"/>
            <p:cNvSpPr txBox="1">
              <a:spLocks noChangeArrowheads="1"/>
            </p:cNvSpPr>
            <p:nvPr/>
          </p:nvSpPr>
          <p:spPr bwMode="auto">
            <a:xfrm>
              <a:off x="2660" y="1602"/>
              <a:ext cx="779" cy="35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kumimoji="0" lang="zh-TW" altLang="en-US" dirty="0">
                  <a:solidFill>
                    <a:srgbClr val="000000"/>
                  </a:solidFill>
                  <a:latin typeface="+mn-ea"/>
                </a:rPr>
                <a:t>證交法第</a:t>
              </a:r>
              <a:r>
                <a:rPr kumimoji="0" lang="en-US" altLang="zh-TW" dirty="0">
                  <a:solidFill>
                    <a:srgbClr val="000000"/>
                  </a:solidFill>
                  <a:latin typeface="+mn-ea"/>
                </a:rPr>
                <a:t>43</a:t>
              </a:r>
              <a:r>
                <a:rPr kumimoji="0" lang="zh-TW" altLang="en-US" dirty="0">
                  <a:solidFill>
                    <a:srgbClr val="000000"/>
                  </a:solidFill>
                  <a:latin typeface="+mn-ea"/>
                </a:rPr>
                <a:t>條之</a:t>
              </a:r>
              <a:r>
                <a:rPr kumimoji="0" lang="en-US" altLang="zh-TW" dirty="0">
                  <a:solidFill>
                    <a:srgbClr val="000000"/>
                  </a:solidFill>
                  <a:latin typeface="+mn-ea"/>
                </a:rPr>
                <a:t>6</a:t>
              </a:r>
            </a:p>
          </p:txBody>
        </p:sp>
        <p:sp>
          <p:nvSpPr>
            <p:cNvPr id="47127" name="Text Box 65"/>
            <p:cNvSpPr txBox="1">
              <a:spLocks noChangeArrowheads="1"/>
            </p:cNvSpPr>
            <p:nvPr/>
          </p:nvSpPr>
          <p:spPr bwMode="auto">
            <a:xfrm>
              <a:off x="3684" y="1152"/>
              <a:ext cx="875" cy="22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b="1" dirty="0">
                  <a:solidFill>
                    <a:srgbClr val="000000"/>
                  </a:solidFill>
                  <a:latin typeface="+mn-ea"/>
                </a:rPr>
                <a:t>外國發行人</a:t>
              </a:r>
              <a:endParaRPr kumimoji="0" lang="zh-TW" altLang="en-US" dirty="0">
                <a:solidFill>
                  <a:srgbClr val="000000"/>
                </a:solidFill>
                <a:latin typeface="+mn-ea"/>
              </a:endParaRPr>
            </a:p>
          </p:txBody>
        </p:sp>
        <p:sp>
          <p:nvSpPr>
            <p:cNvPr id="47128" name="Line 66"/>
            <p:cNvSpPr>
              <a:spLocks noChangeShapeType="1"/>
            </p:cNvSpPr>
            <p:nvPr/>
          </p:nvSpPr>
          <p:spPr bwMode="auto">
            <a:xfrm>
              <a:off x="1180" y="1924"/>
              <a:ext cx="228" cy="129"/>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29" name="Line 67"/>
            <p:cNvSpPr>
              <a:spLocks noChangeShapeType="1"/>
            </p:cNvSpPr>
            <p:nvPr/>
          </p:nvSpPr>
          <p:spPr bwMode="auto">
            <a:xfrm flipH="1">
              <a:off x="612" y="1924"/>
              <a:ext cx="227" cy="129"/>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30" name="Line 68"/>
            <p:cNvSpPr>
              <a:spLocks noChangeShapeType="1"/>
            </p:cNvSpPr>
            <p:nvPr/>
          </p:nvSpPr>
          <p:spPr bwMode="auto">
            <a:xfrm>
              <a:off x="725" y="2761"/>
              <a:ext cx="0" cy="257"/>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31" name="Line 69"/>
            <p:cNvSpPr>
              <a:spLocks noChangeShapeType="1"/>
            </p:cNvSpPr>
            <p:nvPr/>
          </p:nvSpPr>
          <p:spPr bwMode="auto">
            <a:xfrm>
              <a:off x="1522" y="2761"/>
              <a:ext cx="0" cy="128"/>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32" name="Line 70"/>
            <p:cNvSpPr>
              <a:spLocks noChangeShapeType="1"/>
            </p:cNvSpPr>
            <p:nvPr/>
          </p:nvSpPr>
          <p:spPr bwMode="auto">
            <a:xfrm>
              <a:off x="3001" y="3211"/>
              <a:ext cx="0" cy="386"/>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33" name="Line 71"/>
            <p:cNvSpPr>
              <a:spLocks noChangeShapeType="1"/>
            </p:cNvSpPr>
            <p:nvPr/>
          </p:nvSpPr>
          <p:spPr bwMode="auto">
            <a:xfrm>
              <a:off x="1749" y="3211"/>
              <a:ext cx="1024" cy="386"/>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34" name="Line 72"/>
            <p:cNvSpPr>
              <a:spLocks noChangeShapeType="1"/>
            </p:cNvSpPr>
            <p:nvPr/>
          </p:nvSpPr>
          <p:spPr bwMode="auto">
            <a:xfrm>
              <a:off x="816" y="3168"/>
              <a:ext cx="1844" cy="494"/>
            </a:xfrm>
            <a:prstGeom prst="line">
              <a:avLst/>
            </a:prstGeom>
            <a:grpFill/>
            <a:ln w="3175">
              <a:solidFill>
                <a:srgbClr val="000000"/>
              </a:solidFill>
              <a:round/>
              <a:headEnd/>
              <a:tailEnd type="triangle" w="med" len="med"/>
            </a:ln>
          </p:spPr>
          <p:txBody>
            <a:bodyPr/>
            <a:lstStyle/>
            <a:p>
              <a:pPr>
                <a:defRPr/>
              </a:pPr>
              <a:endParaRPr lang="zh-TW" altLang="en-US">
                <a:latin typeface="+mn-ea"/>
                <a:ea typeface="+mn-ea"/>
              </a:endParaRPr>
            </a:p>
          </p:txBody>
        </p:sp>
        <p:sp>
          <p:nvSpPr>
            <p:cNvPr id="47135" name="Text Box 73"/>
            <p:cNvSpPr txBox="1">
              <a:spLocks noChangeArrowheads="1"/>
            </p:cNvSpPr>
            <p:nvPr/>
          </p:nvSpPr>
          <p:spPr bwMode="auto">
            <a:xfrm>
              <a:off x="384" y="2053"/>
              <a:ext cx="683" cy="708"/>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defRPr/>
              </a:pPr>
              <a:r>
                <a:rPr kumimoji="0" lang="zh-TW" altLang="en-US" sz="1600" dirty="0">
                  <a:solidFill>
                    <a:srgbClr val="000000"/>
                  </a:solidFill>
                  <a:latin typeface="+mn-ea"/>
                </a:rPr>
                <a:t>發行人募集與發行海外有價證券處理準則</a:t>
              </a:r>
            </a:p>
          </p:txBody>
        </p:sp>
        <p:sp>
          <p:nvSpPr>
            <p:cNvPr id="47136" name="Text Box 74"/>
            <p:cNvSpPr txBox="1">
              <a:spLocks noChangeArrowheads="1"/>
            </p:cNvSpPr>
            <p:nvPr/>
          </p:nvSpPr>
          <p:spPr bwMode="auto">
            <a:xfrm>
              <a:off x="4656" y="2448"/>
              <a:ext cx="1428" cy="5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dirty="0">
                  <a:solidFill>
                    <a:srgbClr val="000000"/>
                  </a:solidFill>
                  <a:latin typeface="+mn-ea"/>
                </a:rPr>
                <a:t>第一、二上市櫃或</a:t>
              </a:r>
            </a:p>
            <a:p>
              <a:pPr algn="ctr" eaLnBrk="0" hangingPunct="0">
                <a:defRPr/>
              </a:pPr>
              <a:r>
                <a:rPr kumimoji="0" lang="zh-TW" altLang="en-US" dirty="0">
                  <a:solidFill>
                    <a:srgbClr val="000000"/>
                  </a:solidFill>
                  <a:latin typeface="+mn-ea"/>
                </a:rPr>
                <a:t>金融機構分支機構</a:t>
              </a:r>
              <a:endParaRPr kumimoji="0" lang="en-US" altLang="zh-TW" dirty="0">
                <a:solidFill>
                  <a:srgbClr val="000000"/>
                </a:solidFill>
                <a:latin typeface="+mn-ea"/>
              </a:endParaRPr>
            </a:p>
            <a:p>
              <a:pPr algn="ctr" eaLnBrk="0" hangingPunct="0">
                <a:defRPr/>
              </a:pPr>
              <a:r>
                <a:rPr kumimoji="0" lang="zh-TW" altLang="en-US" dirty="0">
                  <a:solidFill>
                    <a:srgbClr val="000000"/>
                  </a:solidFill>
                  <a:latin typeface="+mn-ea"/>
                </a:rPr>
                <a:t>他公司的子公司</a:t>
              </a:r>
            </a:p>
          </p:txBody>
        </p:sp>
        <p:sp>
          <p:nvSpPr>
            <p:cNvPr id="47137" name="Line 75"/>
            <p:cNvSpPr>
              <a:spLocks noChangeShapeType="1"/>
            </p:cNvSpPr>
            <p:nvPr/>
          </p:nvSpPr>
          <p:spPr bwMode="auto">
            <a:xfrm flipH="1">
              <a:off x="1067" y="1345"/>
              <a:ext cx="455" cy="257"/>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38" name="Text Box 76"/>
            <p:cNvSpPr txBox="1">
              <a:spLocks noChangeArrowheads="1"/>
            </p:cNvSpPr>
            <p:nvPr/>
          </p:nvSpPr>
          <p:spPr bwMode="auto">
            <a:xfrm>
              <a:off x="2773" y="2825"/>
              <a:ext cx="569" cy="40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lgn="ctr" eaLnBrk="0" hangingPunct="0">
                <a:defRPr/>
              </a:pPr>
              <a:r>
                <a:rPr kumimoji="0" lang="zh-TW" altLang="en-US" sz="1600">
                  <a:solidFill>
                    <a:srgbClr val="000000"/>
                  </a:solidFill>
                  <a:latin typeface="+mn-ea"/>
                </a:rPr>
                <a:t>私募外幣計價普通公司債</a:t>
              </a:r>
            </a:p>
          </p:txBody>
        </p:sp>
        <p:sp>
          <p:nvSpPr>
            <p:cNvPr id="47139" name="Line 77"/>
            <p:cNvSpPr>
              <a:spLocks noChangeShapeType="1"/>
            </p:cNvSpPr>
            <p:nvPr/>
          </p:nvSpPr>
          <p:spPr bwMode="auto">
            <a:xfrm>
              <a:off x="1977" y="1924"/>
              <a:ext cx="341" cy="901"/>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40" name="Line 78"/>
            <p:cNvSpPr>
              <a:spLocks noChangeShapeType="1"/>
            </p:cNvSpPr>
            <p:nvPr/>
          </p:nvSpPr>
          <p:spPr bwMode="auto">
            <a:xfrm>
              <a:off x="2546" y="3211"/>
              <a:ext cx="341" cy="386"/>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42" name="Line 80"/>
            <p:cNvSpPr>
              <a:spLocks noChangeShapeType="1"/>
            </p:cNvSpPr>
            <p:nvPr/>
          </p:nvSpPr>
          <p:spPr bwMode="auto">
            <a:xfrm>
              <a:off x="4139" y="1795"/>
              <a:ext cx="0" cy="1094"/>
            </a:xfrm>
            <a:prstGeom prst="line">
              <a:avLst/>
            </a:prstGeom>
            <a:grpFill/>
            <a:ln w="9525">
              <a:solidFill>
                <a:srgbClr val="000000"/>
              </a:solidFill>
              <a:round/>
              <a:headEnd/>
              <a:tailEnd type="triangle" w="med" len="med"/>
            </a:ln>
          </p:spPr>
          <p:txBody>
            <a:bodyPr/>
            <a:lstStyle/>
            <a:p>
              <a:pPr>
                <a:defRPr/>
              </a:pPr>
              <a:endParaRPr lang="zh-TW" altLang="en-US">
                <a:latin typeface="+mn-ea"/>
                <a:ea typeface="+mn-ea"/>
              </a:endParaRPr>
            </a:p>
          </p:txBody>
        </p:sp>
        <p:sp>
          <p:nvSpPr>
            <p:cNvPr id="47143" name="Text Box 81"/>
            <p:cNvSpPr txBox="1">
              <a:spLocks noChangeArrowheads="1"/>
            </p:cNvSpPr>
            <p:nvPr/>
          </p:nvSpPr>
          <p:spPr bwMode="auto">
            <a:xfrm>
              <a:off x="1294" y="1152"/>
              <a:ext cx="911" cy="212"/>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defRPr/>
              </a:pPr>
              <a:r>
                <a:rPr kumimoji="0" lang="zh-TW" altLang="en-US" b="1">
                  <a:solidFill>
                    <a:srgbClr val="000000"/>
                  </a:solidFill>
                  <a:latin typeface="+mn-ea"/>
                </a:rPr>
                <a:t>本國發行人</a:t>
              </a:r>
              <a:endParaRPr kumimoji="0" lang="zh-TW" altLang="en-US">
                <a:solidFill>
                  <a:srgbClr val="000000"/>
                </a:solidFill>
                <a:latin typeface="+mn-ea"/>
              </a:endParaRPr>
            </a:p>
          </p:txBody>
        </p:sp>
        <p:sp>
          <p:nvSpPr>
            <p:cNvPr id="47144" name="Text Box 82"/>
            <p:cNvSpPr txBox="1">
              <a:spLocks noChangeArrowheads="1"/>
            </p:cNvSpPr>
            <p:nvPr/>
          </p:nvSpPr>
          <p:spPr bwMode="auto">
            <a:xfrm>
              <a:off x="1977" y="2825"/>
              <a:ext cx="683" cy="40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0" rIns="0" bIns="0"/>
            <a:lstStyle/>
            <a:p>
              <a:pPr algn="ctr" eaLnBrk="0" hangingPunct="0">
                <a:defRPr/>
              </a:pPr>
              <a:r>
                <a:rPr kumimoji="0" lang="zh-TW" altLang="en-US" sz="1600" dirty="0">
                  <a:solidFill>
                    <a:srgbClr val="000000"/>
                  </a:solidFill>
                  <a:latin typeface="+mn-ea"/>
                </a:rPr>
                <a:t>外幣計價普通金融債券</a:t>
              </a:r>
            </a:p>
          </p:txBody>
        </p:sp>
        <p:sp>
          <p:nvSpPr>
            <p:cNvPr id="47145" name="Text Box 83"/>
            <p:cNvSpPr txBox="1">
              <a:spLocks noChangeArrowheads="1"/>
            </p:cNvSpPr>
            <p:nvPr/>
          </p:nvSpPr>
          <p:spPr bwMode="auto">
            <a:xfrm>
              <a:off x="1863" y="2059"/>
              <a:ext cx="797" cy="68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kumimoji="0" lang="zh-TW" altLang="en-US" sz="1600" dirty="0">
                  <a:solidFill>
                    <a:srgbClr val="000000"/>
                  </a:solidFill>
                  <a:latin typeface="+mn-ea"/>
                </a:rPr>
                <a:t>銀行法及銀行發行金融債券辦法</a:t>
              </a:r>
            </a:p>
          </p:txBody>
        </p:sp>
        <p:sp>
          <p:nvSpPr>
            <p:cNvPr id="47146" name="Text Box 84"/>
            <p:cNvSpPr txBox="1">
              <a:spLocks noChangeArrowheads="1"/>
            </p:cNvSpPr>
            <p:nvPr/>
          </p:nvSpPr>
          <p:spPr bwMode="auto">
            <a:xfrm>
              <a:off x="2546" y="3662"/>
              <a:ext cx="1083" cy="3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zh-TW" altLang="en-US" b="1" dirty="0">
                  <a:solidFill>
                    <a:srgbClr val="000000"/>
                  </a:solidFill>
                  <a:latin typeface="+mn-ea"/>
                </a:rPr>
                <a:t>國際債券市場</a:t>
              </a:r>
            </a:p>
            <a:p>
              <a:pPr algn="ctr" eaLnBrk="0" hangingPunct="0">
                <a:defRPr/>
              </a:pPr>
              <a:endParaRPr kumimoji="0" lang="en-US" altLang="zh-TW" b="1" dirty="0">
                <a:solidFill>
                  <a:srgbClr val="000000"/>
                </a:solidFill>
                <a:latin typeface="+mn-ea"/>
              </a:endParaRPr>
            </a:p>
          </p:txBody>
        </p:sp>
      </p:grpSp>
      <p:sp>
        <p:nvSpPr>
          <p:cNvPr id="54276" name="投影片編號版面配置區 40"/>
          <p:cNvSpPr>
            <a:spLocks noGrp="1"/>
          </p:cNvSpPr>
          <p:nvPr>
            <p:ph type="sldNum" sz="quarter" idx="12"/>
          </p:nvPr>
        </p:nvSpPr>
        <p:spPr>
          <a:noFill/>
        </p:spPr>
        <p:txBody>
          <a:bodyPr/>
          <a:lstStyle/>
          <a:p>
            <a:fld id="{EE3F8279-37F2-4108-88A4-AFBAECA1FD05}" type="slidenum">
              <a:rPr lang="en-US" altLang="zh-TW" smtClean="0"/>
              <a:pPr/>
              <a:t>50</a:t>
            </a:fld>
            <a:endParaRPr lang="en-US" altLang="zh-TW"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群組 8"/>
          <p:cNvGrpSpPr>
            <a:grpSpLocks/>
          </p:cNvGrpSpPr>
          <p:nvPr/>
        </p:nvGrpSpPr>
        <p:grpSpPr bwMode="auto">
          <a:xfrm>
            <a:off x="981075" y="1274763"/>
            <a:ext cx="7510463" cy="3968750"/>
            <a:chOff x="683568" y="482833"/>
            <a:chExt cx="7776864" cy="4513546"/>
          </a:xfrm>
        </p:grpSpPr>
        <p:graphicFrame>
          <p:nvGraphicFramePr>
            <p:cNvPr id="10" name="資料庫圖表 9"/>
            <p:cNvGraphicFramePr/>
            <p:nvPr/>
          </p:nvGraphicFramePr>
          <p:xfrm>
            <a:off x="683568" y="482833"/>
            <a:ext cx="7776864" cy="4005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5304" name="Group 2"/>
            <p:cNvGrpSpPr>
              <a:grpSpLocks/>
            </p:cNvGrpSpPr>
            <p:nvPr/>
          </p:nvGrpSpPr>
          <p:grpSpPr bwMode="auto">
            <a:xfrm>
              <a:off x="4953426" y="4551621"/>
              <a:ext cx="3355862" cy="444758"/>
              <a:chOff x="6359" y="5851"/>
              <a:chExt cx="4022" cy="699"/>
            </a:xfrm>
          </p:grpSpPr>
          <p:sp>
            <p:nvSpPr>
              <p:cNvPr id="55305" name="Text Box 3"/>
              <p:cNvSpPr txBox="1">
                <a:spLocks noChangeArrowheads="1"/>
              </p:cNvSpPr>
              <p:nvPr/>
            </p:nvSpPr>
            <p:spPr bwMode="auto">
              <a:xfrm>
                <a:off x="7729" y="5851"/>
                <a:ext cx="1828" cy="699"/>
              </a:xfrm>
              <a:prstGeom prst="rect">
                <a:avLst/>
              </a:prstGeom>
              <a:solidFill>
                <a:srgbClr val="FFFFFF"/>
              </a:solidFill>
              <a:ln w="9525">
                <a:noFill/>
                <a:miter lim="800000"/>
                <a:headEnd/>
                <a:tailEnd/>
              </a:ln>
            </p:spPr>
            <p:txBody>
              <a:bodyPr/>
              <a:lstStyle/>
              <a:p>
                <a:r>
                  <a:rPr lang="en-US" altLang="zh-TW" sz="2000" b="1">
                    <a:solidFill>
                      <a:srgbClr val="FF0000"/>
                    </a:solidFill>
                    <a:latin typeface="標楷體" pitchFamily="65" charset="-120"/>
                    <a:ea typeface="標楷體" pitchFamily="65" charset="-120"/>
                  </a:rPr>
                  <a:t>3</a:t>
                </a:r>
                <a:r>
                  <a:rPr lang="zh-TW" altLang="en-US" sz="2000" b="1">
                    <a:solidFill>
                      <a:srgbClr val="FF0000"/>
                    </a:solidFill>
                    <a:latin typeface="標楷體" pitchFamily="65" charset="-120"/>
                    <a:ea typeface="標楷體" pitchFamily="65" charset="-120"/>
                  </a:rPr>
                  <a:t>個營業日</a:t>
                </a:r>
                <a:endParaRPr lang="zh-TW" sz="2000" b="1">
                  <a:solidFill>
                    <a:srgbClr val="FF0000"/>
                  </a:solidFill>
                  <a:latin typeface="標楷體" pitchFamily="65" charset="-120"/>
                  <a:ea typeface="標楷體" pitchFamily="65" charset="-120"/>
                </a:endParaRPr>
              </a:p>
            </p:txBody>
          </p:sp>
          <p:cxnSp>
            <p:nvCxnSpPr>
              <p:cNvPr id="55306" name="AutoShape 4"/>
              <p:cNvCxnSpPr>
                <a:cxnSpLocks noChangeShapeType="1"/>
              </p:cNvCxnSpPr>
              <p:nvPr/>
            </p:nvCxnSpPr>
            <p:spPr bwMode="auto">
              <a:xfrm flipV="1">
                <a:off x="10379" y="5851"/>
                <a:ext cx="2" cy="675"/>
              </a:xfrm>
              <a:prstGeom prst="straightConnector1">
                <a:avLst/>
              </a:prstGeom>
              <a:noFill/>
              <a:ln w="9525">
                <a:solidFill>
                  <a:srgbClr val="000000"/>
                </a:solidFill>
                <a:round/>
                <a:headEnd/>
                <a:tailEnd type="triangle" w="med" len="med"/>
              </a:ln>
            </p:spPr>
          </p:cxnSp>
          <p:cxnSp>
            <p:nvCxnSpPr>
              <p:cNvPr id="55307" name="AutoShape 5"/>
              <p:cNvCxnSpPr>
                <a:cxnSpLocks noChangeShapeType="1"/>
              </p:cNvCxnSpPr>
              <p:nvPr/>
            </p:nvCxnSpPr>
            <p:spPr bwMode="auto">
              <a:xfrm>
                <a:off x="6359" y="6545"/>
                <a:ext cx="4021" cy="0"/>
              </a:xfrm>
              <a:prstGeom prst="straightConnector1">
                <a:avLst/>
              </a:prstGeom>
              <a:noFill/>
              <a:ln w="9525">
                <a:solidFill>
                  <a:srgbClr val="000000"/>
                </a:solidFill>
                <a:round/>
                <a:headEnd/>
                <a:tailEnd/>
              </a:ln>
            </p:spPr>
          </p:cxnSp>
          <p:cxnSp>
            <p:nvCxnSpPr>
              <p:cNvPr id="55308" name="AutoShape 6"/>
              <p:cNvCxnSpPr>
                <a:cxnSpLocks noChangeShapeType="1"/>
              </p:cNvCxnSpPr>
              <p:nvPr/>
            </p:nvCxnSpPr>
            <p:spPr bwMode="auto">
              <a:xfrm flipV="1">
                <a:off x="6359" y="5851"/>
                <a:ext cx="2" cy="694"/>
              </a:xfrm>
              <a:prstGeom prst="straightConnector1">
                <a:avLst/>
              </a:prstGeom>
              <a:noFill/>
              <a:ln w="9525">
                <a:solidFill>
                  <a:srgbClr val="000000"/>
                </a:solidFill>
                <a:round/>
                <a:headEnd/>
                <a:tailEnd type="triangle" w="med" len="med"/>
              </a:ln>
            </p:spPr>
          </p:cxnSp>
        </p:grpSp>
      </p:grpSp>
      <p:sp>
        <p:nvSpPr>
          <p:cNvPr id="55299" name="Text Box 8"/>
          <p:cNvSpPr txBox="1">
            <a:spLocks noChangeArrowheads="1"/>
          </p:cNvSpPr>
          <p:nvPr/>
        </p:nvSpPr>
        <p:spPr bwMode="auto">
          <a:xfrm>
            <a:off x="539750" y="5257800"/>
            <a:ext cx="8194675" cy="935038"/>
          </a:xfrm>
          <a:prstGeom prst="rect">
            <a:avLst/>
          </a:prstGeom>
          <a:noFill/>
          <a:ln w="9525">
            <a:noFill/>
            <a:miter lim="800000"/>
            <a:headEnd/>
            <a:tailEnd/>
          </a:ln>
        </p:spPr>
        <p:txBody>
          <a:bodyPr/>
          <a:lstStyle/>
          <a:p>
            <a:pPr>
              <a:buSzPct val="60000"/>
              <a:buFont typeface="Wingdings" pitchFamily="2" charset="2"/>
              <a:buChar char="Ø"/>
            </a:pPr>
            <a:r>
              <a:rPr lang="zh-TW" altLang="en-US">
                <a:latin typeface="標楷體" pitchFamily="65" charset="-120"/>
                <a:ea typeface="標楷體" pitchFamily="65" charset="-120"/>
              </a:rPr>
              <a:t> </a:t>
            </a:r>
            <a:r>
              <a:rPr lang="zh-TW" altLang="en-US" sz="2000">
                <a:latin typeface="標楷體" pitchFamily="65" charset="-120"/>
                <a:ea typeface="標楷體" pitchFamily="65" charset="-120"/>
              </a:rPr>
              <a:t>本國發行人所募資金以外幣保留或全部以換匯或換匯換利</a:t>
            </a:r>
            <a:r>
              <a:rPr lang="en-US" altLang="zh-TW" sz="2000">
                <a:latin typeface="標楷體" pitchFamily="65" charset="-120"/>
                <a:ea typeface="標楷體" pitchFamily="65" charset="-120"/>
              </a:rPr>
              <a:t>CCS</a:t>
            </a:r>
            <a:r>
              <a:rPr lang="zh-TW" altLang="en-US" sz="2000">
                <a:latin typeface="標楷體" pitchFamily="65" charset="-120"/>
                <a:ea typeface="標楷體" pitchFamily="65" charset="-120"/>
              </a:rPr>
              <a:t>交易方式兌換為新臺幣使用者，免附央行核准函</a:t>
            </a:r>
          </a:p>
          <a:p>
            <a:pPr>
              <a:buSzPct val="60000"/>
              <a:buFont typeface="Wingdings" pitchFamily="2" charset="2"/>
              <a:buChar char="Ø"/>
            </a:pPr>
            <a:r>
              <a:rPr lang="zh-TW" altLang="en-US" sz="2000">
                <a:latin typeface="標楷體" pitchFamily="65" charset="-120"/>
                <a:ea typeface="標楷體" pitchFamily="65" charset="-120"/>
              </a:rPr>
              <a:t> 本國發行人無須向櫃買中心申請櫃檯買賣同意函 </a:t>
            </a:r>
          </a:p>
          <a:p>
            <a:endParaRPr lang="zh-TW" altLang="en-US">
              <a:latin typeface="標楷體" pitchFamily="65" charset="-120"/>
            </a:endParaRPr>
          </a:p>
          <a:p>
            <a:endParaRPr lang="zh-TW" altLang="en-US">
              <a:latin typeface="標楷體" pitchFamily="65" charset="-120"/>
            </a:endParaRPr>
          </a:p>
          <a:p>
            <a:endParaRPr lang="zh-TW" altLang="zh-TW"/>
          </a:p>
        </p:txBody>
      </p:sp>
      <p:sp>
        <p:nvSpPr>
          <p:cNvPr id="11" name="文字方塊 10"/>
          <p:cNvSpPr txBox="1"/>
          <p:nvPr/>
        </p:nvSpPr>
        <p:spPr>
          <a:xfrm>
            <a:off x="539750" y="523875"/>
            <a:ext cx="7993063" cy="584200"/>
          </a:xfrm>
          <a:prstGeom prst="rect">
            <a:avLst/>
          </a:prstGeom>
          <a:noFill/>
        </p:spPr>
        <p:txBody>
          <a:bodyPr>
            <a:spAutoFit/>
          </a:bodyPr>
          <a:lstStyle/>
          <a:p>
            <a:pPr>
              <a:defRPr/>
            </a:pPr>
            <a:r>
              <a:rPr lang="zh-TW" altLang="en-US" sz="3200" b="1" dirty="0">
                <a:solidFill>
                  <a:srgbClr val="000099"/>
                </a:solidFill>
                <a:latin typeface="標楷體" pitchFamily="65" charset="-120"/>
                <a:ea typeface="標楷體" pitchFamily="65" charset="-120"/>
                <a:cs typeface="+mj-cs"/>
              </a:rPr>
              <a:t>國際債券發行及申請上櫃之流程</a:t>
            </a:r>
          </a:p>
        </p:txBody>
      </p:sp>
      <p:sp>
        <p:nvSpPr>
          <p:cNvPr id="12" name="矩形 11"/>
          <p:cNvSpPr/>
          <p:nvPr/>
        </p:nvSpPr>
        <p:spPr>
          <a:xfrm>
            <a:off x="7043975" y="-4674"/>
            <a:ext cx="2088232" cy="504056"/>
          </a:xfrm>
          <a:prstGeom prst="rect">
            <a:avLst/>
          </a:prstGeom>
          <a:noFill/>
        </p:spPr>
        <p:txBody>
          <a:bodyPr wrap="none">
            <a:prstTxWarp prst="textWave2">
              <a:avLst/>
            </a:prstTxWarp>
            <a:spAutoFit/>
            <a:scene3d>
              <a:camera prst="orthographicFront"/>
              <a:lightRig rig="flat" dir="tl"/>
            </a:scene3d>
            <a:sp3d contourW="19050" prstMaterial="clear">
              <a:contourClr>
                <a:schemeClr val="accent5">
                  <a:tint val="70000"/>
                  <a:satMod val="180000"/>
                  <a:alpha val="70000"/>
                </a:schemeClr>
              </a:contourClr>
            </a:sp3d>
          </a:bodyPr>
          <a:lstStyle/>
          <a:p>
            <a:pPr>
              <a:defRPr/>
            </a:pPr>
            <a:r>
              <a:rPr lang="zh-TW" altLang="en-US" sz="1200" dirty="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atin typeface="標楷體" pitchFamily="65" charset="-120"/>
                <a:ea typeface="標楷體" pitchFamily="65" charset="-120"/>
              </a:rPr>
              <a:t>企業籌資更便捷 大眾投資更穩當</a:t>
            </a:r>
          </a:p>
        </p:txBody>
      </p:sp>
      <p:sp>
        <p:nvSpPr>
          <p:cNvPr id="55302"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D88F7973-9810-4912-A8A8-F6855A7BE09E}" type="slidenum">
              <a:rPr kumimoji="0" lang="en-US" altLang="zh-TW" sz="1400">
                <a:solidFill>
                  <a:srgbClr val="996633"/>
                </a:solidFill>
              </a:rPr>
              <a:pPr algn="r"/>
              <a:t>51</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8"/>
          <p:cNvSpPr>
            <a:spLocks noGrp="1" noChangeArrowheads="1"/>
          </p:cNvSpPr>
          <p:nvPr>
            <p:ph type="sldNum" sz="quarter" idx="12"/>
          </p:nvPr>
        </p:nvSpPr>
        <p:spPr>
          <a:noFill/>
        </p:spPr>
        <p:txBody>
          <a:bodyPr/>
          <a:lstStyle/>
          <a:p>
            <a:fld id="{95F7C1CA-30BF-4AF6-BC7B-2E809C00124E}" type="slidenum">
              <a:rPr lang="en-US" altLang="zh-TW" smtClean="0">
                <a:solidFill>
                  <a:srgbClr val="4B3E21"/>
                </a:solidFill>
                <a:latin typeface="Times New Roman" pitchFamily="18" charset="0"/>
              </a:rPr>
              <a:pPr/>
              <a:t>52</a:t>
            </a:fld>
            <a:endParaRPr lang="en-US" altLang="zh-TW" smtClean="0">
              <a:solidFill>
                <a:srgbClr val="4B3E21"/>
              </a:solidFill>
              <a:latin typeface="Times New Roman" pitchFamily="18" charset="0"/>
            </a:endParaRPr>
          </a:p>
        </p:txBody>
      </p:sp>
      <p:sp>
        <p:nvSpPr>
          <p:cNvPr id="21" name="矩形 20"/>
          <p:cNvSpPr/>
          <p:nvPr/>
        </p:nvSpPr>
        <p:spPr>
          <a:xfrm>
            <a:off x="7020272" y="0"/>
            <a:ext cx="2088232" cy="504056"/>
          </a:xfrm>
          <a:prstGeom prst="rect">
            <a:avLst/>
          </a:prstGeom>
          <a:noFill/>
        </p:spPr>
        <p:txBody>
          <a:bodyPr wrap="none">
            <a:prstTxWarp prst="textWave2">
              <a:avLst/>
            </a:prstTxWarp>
            <a:spAutoFit/>
            <a:scene3d>
              <a:camera prst="orthographicFront"/>
              <a:lightRig rig="flat" dir="tl"/>
            </a:scene3d>
            <a:sp3d contourW="19050" prstMaterial="clear">
              <a:contourClr>
                <a:schemeClr val="accent5">
                  <a:tint val="70000"/>
                  <a:satMod val="180000"/>
                  <a:alpha val="70000"/>
                </a:schemeClr>
              </a:contourClr>
            </a:sp3d>
          </a:bodyPr>
          <a:lstStyle/>
          <a:p>
            <a:pPr>
              <a:defRPr/>
            </a:pPr>
            <a:r>
              <a:rPr lang="zh-TW" altLang="en-US" sz="1200" dirty="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atin typeface="標楷體" pitchFamily="65" charset="-120"/>
                <a:ea typeface="標楷體" pitchFamily="65" charset="-120"/>
              </a:rPr>
              <a:t>企業籌資更便捷 大眾投資更穩當</a:t>
            </a:r>
          </a:p>
        </p:txBody>
      </p:sp>
      <p:sp>
        <p:nvSpPr>
          <p:cNvPr id="14" name="Rectangle 3"/>
          <p:cNvSpPr>
            <a:spLocks noGrp="1" noChangeArrowheads="1"/>
          </p:cNvSpPr>
          <p:nvPr>
            <p:ph sz="quarter" idx="1"/>
          </p:nvPr>
        </p:nvSpPr>
        <p:spPr>
          <a:xfrm>
            <a:off x="323850" y="1268413"/>
            <a:ext cx="8135938" cy="5013325"/>
          </a:xfrm>
        </p:spPr>
        <p:txBody>
          <a:bodyPr>
            <a:noAutofit/>
          </a:bodyPr>
          <a:lstStyle/>
          <a:p>
            <a:pPr marL="640080" lvl="1" indent="-274320" eaLnBrk="1" fontAlgn="auto" hangingPunct="1">
              <a:spcAft>
                <a:spcPts val="0"/>
              </a:spcAft>
              <a:buFont typeface="Wingdings" pitchFamily="2" charset="2"/>
              <a:buChar char="l"/>
              <a:defRPr/>
            </a:pPr>
            <a:r>
              <a:rPr lang="zh-TW" altLang="en-US" b="1" dirty="0" smtClean="0">
                <a:solidFill>
                  <a:srgbClr val="3366CC"/>
                </a:solidFill>
                <a:latin typeface="+mn-ea"/>
              </a:rPr>
              <a:t>以豁免方式發行者，應符合下列條件之一</a:t>
            </a:r>
          </a:p>
          <a:p>
            <a:pPr lvl="2" eaLnBrk="1" fontAlgn="auto" hangingPunct="1">
              <a:spcAft>
                <a:spcPts val="0"/>
              </a:spcAft>
              <a:buFont typeface="Wingdings"/>
              <a:buChar char=""/>
              <a:defRPr/>
            </a:pPr>
            <a:r>
              <a:rPr lang="zh-TW" altLang="en-US" sz="2600" dirty="0" smtClean="0">
                <a:latin typeface="+mn-ea"/>
              </a:rPr>
              <a:t>屬國際組織者</a:t>
            </a:r>
            <a:r>
              <a:rPr lang="zh-TW" altLang="en-US" sz="2600" dirty="0">
                <a:latin typeface="+mn-ea"/>
              </a:rPr>
              <a:t>，</a:t>
            </a:r>
            <a:r>
              <a:rPr lang="zh-TW" altLang="zh-TW" sz="2600" dirty="0" smtClean="0"/>
              <a:t>如</a:t>
            </a:r>
            <a:r>
              <a:rPr lang="zh-TW" altLang="zh-TW" sz="2600" dirty="0"/>
              <a:t>亞洲開發銀行</a:t>
            </a:r>
            <a:r>
              <a:rPr lang="en-US" altLang="zh-TW" sz="2600" dirty="0"/>
              <a:t>(ADB)</a:t>
            </a:r>
            <a:r>
              <a:rPr lang="zh-TW" altLang="zh-TW" sz="2600" dirty="0"/>
              <a:t>、美洲開發銀行</a:t>
            </a:r>
            <a:r>
              <a:rPr lang="en-US" altLang="zh-TW" sz="2600" dirty="0"/>
              <a:t>(IADB)</a:t>
            </a:r>
            <a:r>
              <a:rPr lang="zh-TW" altLang="zh-TW" sz="2600" dirty="0"/>
              <a:t>或歐洲復興開發銀行</a:t>
            </a:r>
            <a:r>
              <a:rPr lang="en-US" altLang="zh-TW" sz="2600" dirty="0"/>
              <a:t>(EBRD)</a:t>
            </a:r>
            <a:r>
              <a:rPr lang="zh-TW" altLang="zh-TW" sz="2600" dirty="0"/>
              <a:t>等非屬於單一國家之跨國性金融</a:t>
            </a:r>
            <a:r>
              <a:rPr lang="zh-TW" altLang="zh-TW" sz="2600" dirty="0" smtClean="0"/>
              <a:t>組織</a:t>
            </a:r>
            <a:r>
              <a:rPr lang="zh-TW" altLang="en-US" sz="2600" dirty="0" smtClean="0">
                <a:latin typeface="+mn-ea"/>
              </a:rPr>
              <a:t>。</a:t>
            </a:r>
          </a:p>
          <a:p>
            <a:pPr lvl="2" algn="just" eaLnBrk="1" fontAlgn="auto" hangingPunct="1">
              <a:spcAft>
                <a:spcPts val="0"/>
              </a:spcAft>
              <a:buFont typeface="Wingdings"/>
              <a:buChar char=""/>
              <a:defRPr/>
            </a:pPr>
            <a:r>
              <a:rPr lang="zh-TW" altLang="en-US" sz="2600" dirty="0" smtClean="0">
                <a:latin typeface="+mn-ea"/>
              </a:rPr>
              <a:t>信用評等為</a:t>
            </a:r>
            <a:r>
              <a:rPr lang="en-US" altLang="zh-TW" sz="2600" dirty="0" smtClean="0">
                <a:latin typeface="+mn-ea"/>
              </a:rPr>
              <a:t>AAA</a:t>
            </a:r>
            <a:r>
              <a:rPr lang="zh-TW" altLang="en-US" sz="2600" dirty="0" smtClean="0">
                <a:latin typeface="+mn-ea"/>
              </a:rPr>
              <a:t>級評等，且為該國中央政府</a:t>
            </a:r>
            <a:r>
              <a:rPr lang="en-US" altLang="zh-TW" sz="2600" dirty="0" smtClean="0">
                <a:latin typeface="+mn-ea"/>
              </a:rPr>
              <a:t>100</a:t>
            </a:r>
            <a:r>
              <a:rPr lang="zh-TW" altLang="en-US" sz="2600" dirty="0" smtClean="0">
                <a:latin typeface="+mn-ea"/>
              </a:rPr>
              <a:t>％持股或該債券為該國中央政府</a:t>
            </a:r>
            <a:r>
              <a:rPr lang="en-US" altLang="zh-TW" sz="2600" dirty="0" smtClean="0">
                <a:latin typeface="+mn-ea"/>
              </a:rPr>
              <a:t>100</a:t>
            </a:r>
            <a:r>
              <a:rPr lang="zh-TW" altLang="en-US" sz="2600" dirty="0" smtClean="0">
                <a:latin typeface="+mn-ea"/>
              </a:rPr>
              <a:t>％保證。</a:t>
            </a:r>
            <a:endParaRPr lang="en-US" altLang="zh-TW" sz="2600" dirty="0" smtClean="0">
              <a:latin typeface="+mn-ea"/>
            </a:endParaRPr>
          </a:p>
          <a:p>
            <a:pPr lvl="2" algn="just" eaLnBrk="1" fontAlgn="auto" hangingPunct="1">
              <a:spcAft>
                <a:spcPts val="0"/>
              </a:spcAft>
              <a:buFont typeface="Wingdings"/>
              <a:buChar char=""/>
              <a:defRPr/>
            </a:pPr>
            <a:r>
              <a:rPr lang="zh-TW" altLang="zh-TW" sz="2600" dirty="0" smtClean="0">
                <a:latin typeface="+mn-ea"/>
              </a:rPr>
              <a:t>外國發行人如為該國中央政府持股</a:t>
            </a:r>
            <a:r>
              <a:rPr lang="en-US" altLang="zh-TW" sz="2600" dirty="0" smtClean="0">
                <a:latin typeface="+mn-ea"/>
              </a:rPr>
              <a:t>100%</a:t>
            </a:r>
            <a:r>
              <a:rPr lang="zh-TW" altLang="zh-TW" sz="2600" dirty="0" smtClean="0">
                <a:latin typeface="+mn-ea"/>
              </a:rPr>
              <a:t>或對其債務達</a:t>
            </a:r>
            <a:r>
              <a:rPr lang="en-US" altLang="zh-TW" sz="2600" dirty="0" smtClean="0">
                <a:latin typeface="+mn-ea"/>
              </a:rPr>
              <a:t>100%</a:t>
            </a:r>
            <a:r>
              <a:rPr lang="zh-TW" altLang="zh-TW" sz="2600" dirty="0" smtClean="0">
                <a:latin typeface="+mn-ea"/>
              </a:rPr>
              <a:t>保證、且發行人或其發行標的之信用評等不低於我國主權評等</a:t>
            </a:r>
            <a:r>
              <a:rPr lang="en-US" altLang="zh-TW" sz="2600" dirty="0" smtClean="0">
                <a:latin typeface="+mn-ea"/>
              </a:rPr>
              <a:t>(</a:t>
            </a:r>
            <a:r>
              <a:rPr lang="en-US" altLang="zh-TW" sz="2600" dirty="0" smtClean="0"/>
              <a:t>Aa3</a:t>
            </a:r>
            <a:r>
              <a:rPr lang="zh-TW" altLang="en-US" sz="2600" dirty="0" smtClean="0"/>
              <a:t>、</a:t>
            </a:r>
            <a:r>
              <a:rPr lang="en-US" altLang="zh-TW" sz="2600" dirty="0" smtClean="0"/>
              <a:t>AA-)</a:t>
            </a:r>
            <a:r>
              <a:rPr lang="zh-TW" altLang="zh-TW" sz="2600" dirty="0" smtClean="0">
                <a:latin typeface="+mn-ea"/>
              </a:rPr>
              <a:t>者，得申請經金管會依證券交易法第二十二條第一項核定發行普通公司債為免向金管會申報生效者之有價證券。</a:t>
            </a:r>
          </a:p>
        </p:txBody>
      </p:sp>
      <p:sp>
        <p:nvSpPr>
          <p:cNvPr id="7" name="標題 1"/>
          <p:cNvSpPr>
            <a:spLocks noGrp="1"/>
          </p:cNvSpPr>
          <p:nvPr>
            <p:ph type="title"/>
          </p:nvPr>
        </p:nvSpPr>
        <p:spPr>
          <a:xfrm>
            <a:off x="611188" y="515938"/>
            <a:ext cx="7850187" cy="854075"/>
          </a:xfrm>
        </p:spPr>
        <p:txBody>
          <a:bodyPr>
            <a:noAutofit/>
          </a:bodyPr>
          <a:lstStyle/>
          <a:p>
            <a:pPr>
              <a:defRPr/>
            </a:pPr>
            <a:r>
              <a:rPr lang="zh-TW" altLang="en-US" sz="3600" dirty="0" smtClean="0">
                <a:solidFill>
                  <a:srgbClr val="000099"/>
                </a:solidFill>
              </a:rPr>
              <a:t>國際債券發行人條件</a:t>
            </a:r>
            <a:r>
              <a:rPr lang="en-US" altLang="zh-TW" sz="3600" dirty="0" smtClean="0">
                <a:solidFill>
                  <a:srgbClr val="000099"/>
                </a:solidFill>
              </a:rPr>
              <a:t>-</a:t>
            </a:r>
            <a:r>
              <a:rPr lang="zh-TW" altLang="en-US" sz="3600" dirty="0" smtClean="0">
                <a:solidFill>
                  <a:srgbClr val="000099"/>
                </a:solidFill>
              </a:rPr>
              <a:t>外國發行人</a:t>
            </a:r>
            <a:r>
              <a:rPr lang="en-US" altLang="zh-TW" sz="3600" dirty="0" smtClean="0">
                <a:solidFill>
                  <a:srgbClr val="000099"/>
                </a:solidFill>
              </a:rPr>
              <a:t>(</a:t>
            </a:r>
            <a:r>
              <a:rPr lang="zh-TW" altLang="en-US" sz="3600" dirty="0" smtClean="0">
                <a:solidFill>
                  <a:srgbClr val="000099"/>
                </a:solidFill>
              </a:rPr>
              <a:t>一</a:t>
            </a:r>
            <a:r>
              <a:rPr lang="en-US" altLang="zh-TW" sz="3600" dirty="0" smtClean="0">
                <a:solidFill>
                  <a:srgbClr val="000099"/>
                </a:solidFill>
              </a:rPr>
              <a:t>)</a:t>
            </a:r>
            <a:endParaRPr lang="zh-TW" altLang="en-US" sz="3600" dirty="0">
              <a:solidFill>
                <a:srgbClr val="000099"/>
              </a:solidFill>
            </a:endParaRPr>
          </a:p>
        </p:txBody>
      </p:sp>
      <p:sp>
        <p:nvSpPr>
          <p:cNvPr id="6" name="AutoShape 4"/>
          <p:cNvSpPr>
            <a:spLocks noChangeArrowheads="1"/>
          </p:cNvSpPr>
          <p:nvPr/>
        </p:nvSpPr>
        <p:spPr bwMode="auto">
          <a:xfrm>
            <a:off x="561975" y="11822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188" y="1387475"/>
            <a:ext cx="8172450" cy="4778375"/>
          </a:xfrm>
        </p:spPr>
        <p:txBody>
          <a:bodyPr/>
          <a:lstStyle/>
          <a:p>
            <a:pPr marL="640080" lvl="1" indent="-274320" eaLnBrk="1" fontAlgn="auto" hangingPunct="1">
              <a:spcAft>
                <a:spcPts val="0"/>
              </a:spcAft>
              <a:buFont typeface="Wingdings" pitchFamily="2" charset="2"/>
              <a:buChar char="l"/>
              <a:defRPr/>
            </a:pPr>
            <a:r>
              <a:rPr lang="zh-TW" altLang="en-US" sz="2400" b="1" dirty="0" smtClean="0">
                <a:solidFill>
                  <a:srgbClr val="3366CC"/>
                </a:solidFill>
                <a:latin typeface="+mn-ea"/>
              </a:rPr>
              <a:t>發行人為第一上櫃</a:t>
            </a:r>
            <a:r>
              <a:rPr lang="en-US" altLang="zh-TW" sz="2400" b="1" dirty="0" smtClean="0">
                <a:solidFill>
                  <a:srgbClr val="3366CC"/>
                </a:solidFill>
                <a:latin typeface="+mn-ea"/>
              </a:rPr>
              <a:t>(</a:t>
            </a:r>
            <a:r>
              <a:rPr lang="zh-TW" altLang="en-US" sz="2400" b="1" dirty="0" smtClean="0">
                <a:solidFill>
                  <a:srgbClr val="3366CC"/>
                </a:solidFill>
                <a:latin typeface="+mn-ea"/>
              </a:rPr>
              <a:t>市</a:t>
            </a:r>
            <a:r>
              <a:rPr lang="en-US" altLang="zh-TW" sz="2400" b="1" dirty="0" smtClean="0">
                <a:solidFill>
                  <a:srgbClr val="3366CC"/>
                </a:solidFill>
                <a:latin typeface="+mn-ea"/>
              </a:rPr>
              <a:t>)</a:t>
            </a:r>
            <a:r>
              <a:rPr lang="zh-TW" altLang="en-US" sz="2400" b="1" dirty="0" smtClean="0">
                <a:solidFill>
                  <a:srgbClr val="3366CC"/>
                </a:solidFill>
                <a:latin typeface="+mn-ea"/>
              </a:rPr>
              <a:t>公司者，須達下述條件</a:t>
            </a:r>
            <a:endParaRPr lang="zh-TW" altLang="en-US" sz="2400" dirty="0" smtClean="0">
              <a:latin typeface="+mn-ea"/>
            </a:endParaRPr>
          </a:p>
          <a:p>
            <a:pPr lvl="2" eaLnBrk="1" fontAlgn="auto" hangingPunct="1">
              <a:spcAft>
                <a:spcPts val="0"/>
              </a:spcAft>
              <a:buFont typeface="Wingdings"/>
              <a:buChar char=""/>
              <a:defRPr/>
            </a:pPr>
            <a:r>
              <a:rPr lang="zh-TW" altLang="en-US" sz="2400" dirty="0" smtClean="0">
                <a:latin typeface="+mn-ea"/>
              </a:rPr>
              <a:t>債信評等須達經證期局核准或認可之信用評等機構出具達</a:t>
            </a:r>
            <a:r>
              <a:rPr lang="en-US" altLang="zh-TW" sz="2400" dirty="0" smtClean="0">
                <a:latin typeface="+mn-ea"/>
              </a:rPr>
              <a:t>BBB</a:t>
            </a:r>
            <a:r>
              <a:rPr lang="zh-TW" altLang="en-US" sz="2400" dirty="0" smtClean="0">
                <a:latin typeface="+mn-ea"/>
              </a:rPr>
              <a:t>級以上評等</a:t>
            </a:r>
            <a:endParaRPr lang="en-US" altLang="zh-TW" sz="2400" dirty="0" smtClean="0">
              <a:latin typeface="+mn-ea"/>
            </a:endParaRPr>
          </a:p>
          <a:p>
            <a:pPr marL="640080" lvl="1" indent="-274320" eaLnBrk="1" fontAlgn="auto" hangingPunct="1">
              <a:spcAft>
                <a:spcPts val="0"/>
              </a:spcAft>
              <a:buFont typeface="Wingdings" pitchFamily="2" charset="2"/>
              <a:buChar char="l"/>
              <a:defRPr/>
            </a:pPr>
            <a:r>
              <a:rPr lang="zh-TW" altLang="en-US" sz="2400" b="1" dirty="0" smtClean="0">
                <a:solidFill>
                  <a:srgbClr val="3366CC"/>
                </a:solidFill>
                <a:latin typeface="+mn-ea"/>
              </a:rPr>
              <a:t>發行人為第二上櫃</a:t>
            </a:r>
            <a:r>
              <a:rPr lang="en-US" altLang="zh-TW" sz="2400" b="1" dirty="0" smtClean="0">
                <a:solidFill>
                  <a:srgbClr val="3366CC"/>
                </a:solidFill>
                <a:latin typeface="+mn-ea"/>
              </a:rPr>
              <a:t>(</a:t>
            </a:r>
            <a:r>
              <a:rPr lang="zh-TW" altLang="en-US" sz="2400" b="1" dirty="0" smtClean="0">
                <a:solidFill>
                  <a:srgbClr val="3366CC"/>
                </a:solidFill>
                <a:latin typeface="+mn-ea"/>
              </a:rPr>
              <a:t>市</a:t>
            </a:r>
            <a:r>
              <a:rPr lang="en-US" altLang="zh-TW" sz="2400" b="1" dirty="0" smtClean="0">
                <a:solidFill>
                  <a:srgbClr val="3366CC"/>
                </a:solidFill>
                <a:latin typeface="+mn-ea"/>
              </a:rPr>
              <a:t>)</a:t>
            </a:r>
            <a:r>
              <a:rPr lang="zh-TW" altLang="en-US" sz="2400" b="1" dirty="0" smtClean="0">
                <a:solidFill>
                  <a:srgbClr val="3366CC"/>
                </a:solidFill>
                <a:latin typeface="+mn-ea"/>
              </a:rPr>
              <a:t>公司者，須同時符合下列條件</a:t>
            </a:r>
          </a:p>
          <a:p>
            <a:pPr lvl="2" eaLnBrk="1" fontAlgn="auto" hangingPunct="1">
              <a:spcAft>
                <a:spcPts val="0"/>
              </a:spcAft>
              <a:buFont typeface="Wingdings"/>
              <a:buChar char=""/>
              <a:defRPr/>
            </a:pPr>
            <a:r>
              <a:rPr lang="zh-TW" altLang="en-US" sz="2400" dirty="0" smtClean="0">
                <a:latin typeface="+mn-ea"/>
              </a:rPr>
              <a:t>股票已於主管機關核定之外國證券交易所或證券市場上市者</a:t>
            </a:r>
          </a:p>
          <a:p>
            <a:pPr lvl="2" eaLnBrk="1" fontAlgn="auto" hangingPunct="1">
              <a:spcAft>
                <a:spcPts val="0"/>
              </a:spcAft>
              <a:buFont typeface="Wingdings"/>
              <a:buChar char=""/>
              <a:defRPr/>
            </a:pPr>
            <a:r>
              <a:rPr lang="zh-TW" altLang="en-US" sz="2400" dirty="0" smtClean="0">
                <a:latin typeface="+mn-ea"/>
              </a:rPr>
              <a:t>債信評等須達經證期局核准或認可之信用評等機構出具達</a:t>
            </a:r>
            <a:r>
              <a:rPr lang="en-US" altLang="zh-TW" sz="2400" dirty="0" smtClean="0">
                <a:latin typeface="+mn-ea"/>
              </a:rPr>
              <a:t>BBB</a:t>
            </a:r>
            <a:r>
              <a:rPr lang="zh-TW" altLang="en-US" sz="2400" dirty="0" smtClean="0">
                <a:latin typeface="+mn-ea"/>
              </a:rPr>
              <a:t>級以上評等</a:t>
            </a:r>
            <a:endParaRPr lang="en-US" altLang="zh-TW" sz="2400" dirty="0" smtClean="0">
              <a:latin typeface="+mn-ea"/>
            </a:endParaRPr>
          </a:p>
          <a:p>
            <a:pPr marL="640080" lvl="1" indent="-274320" eaLnBrk="1" fontAlgn="auto" hangingPunct="1">
              <a:spcAft>
                <a:spcPts val="0"/>
              </a:spcAft>
              <a:buFont typeface="Wingdings" pitchFamily="2" charset="2"/>
              <a:buChar char="l"/>
              <a:defRPr/>
            </a:pPr>
            <a:r>
              <a:rPr lang="zh-TW" altLang="en-US" sz="2400" b="1" dirty="0" smtClean="0">
                <a:solidFill>
                  <a:srgbClr val="3366CC"/>
                </a:solidFill>
                <a:latin typeface="+mn-ea"/>
              </a:rPr>
              <a:t>公募轉換公司債</a:t>
            </a:r>
            <a:r>
              <a:rPr lang="en-US" altLang="zh-TW" sz="2400" b="1" dirty="0" smtClean="0">
                <a:solidFill>
                  <a:srgbClr val="3366CC"/>
                </a:solidFill>
                <a:latin typeface="+mn-ea"/>
              </a:rPr>
              <a:t>TCB</a:t>
            </a:r>
            <a:r>
              <a:rPr lang="zh-TW" altLang="en-US" sz="2400" b="1" dirty="0" smtClean="0">
                <a:solidFill>
                  <a:srgbClr val="3366CC"/>
                </a:solidFill>
                <a:latin typeface="+mn-ea"/>
              </a:rPr>
              <a:t>及附認股權公司債</a:t>
            </a:r>
            <a:r>
              <a:rPr lang="en-US" altLang="zh-TW" sz="2400" b="1" dirty="0" smtClean="0">
                <a:solidFill>
                  <a:srgbClr val="3366CC"/>
                </a:solidFill>
                <a:latin typeface="+mn-ea"/>
              </a:rPr>
              <a:t>TWB</a:t>
            </a:r>
          </a:p>
          <a:p>
            <a:pPr lvl="2" eaLnBrk="1" fontAlgn="auto" hangingPunct="1">
              <a:spcAft>
                <a:spcPts val="0"/>
              </a:spcAft>
              <a:buFont typeface="Wingdings"/>
              <a:buChar char=""/>
              <a:defRPr/>
            </a:pPr>
            <a:r>
              <a:rPr lang="zh-TW" altLang="en-US" sz="2400" dirty="0" smtClean="0">
                <a:latin typeface="+mn-ea"/>
              </a:rPr>
              <a:t>其轉換或履行認股權義務之標的為該外國發行人所發行之上市或上櫃股票或臺灣存託憑證</a:t>
            </a:r>
            <a:r>
              <a:rPr lang="en-US" altLang="zh-TW" sz="2400" dirty="0" smtClean="0">
                <a:latin typeface="+mn-ea"/>
              </a:rPr>
              <a:t>(TDR)</a:t>
            </a:r>
            <a:endParaRPr lang="zh-TW" altLang="en-US" sz="2400" dirty="0" smtClean="0">
              <a:solidFill>
                <a:srgbClr val="002060"/>
              </a:solidFill>
              <a:latin typeface="+mn-ea"/>
            </a:endParaRPr>
          </a:p>
          <a:p>
            <a:pPr>
              <a:defRPr/>
            </a:pPr>
            <a:endParaRPr lang="zh-TW" altLang="en-US" sz="3600" dirty="0"/>
          </a:p>
        </p:txBody>
      </p:sp>
      <p:sp>
        <p:nvSpPr>
          <p:cNvPr id="5" name="矩形 4"/>
          <p:cNvSpPr/>
          <p:nvPr/>
        </p:nvSpPr>
        <p:spPr>
          <a:xfrm>
            <a:off x="7020272" y="0"/>
            <a:ext cx="2088232" cy="504056"/>
          </a:xfrm>
          <a:prstGeom prst="rect">
            <a:avLst/>
          </a:prstGeom>
          <a:noFill/>
        </p:spPr>
        <p:txBody>
          <a:bodyPr wrap="none">
            <a:prstTxWarp prst="textWave2">
              <a:avLst/>
            </a:prstTxWarp>
            <a:spAutoFit/>
            <a:scene3d>
              <a:camera prst="orthographicFront"/>
              <a:lightRig rig="flat" dir="tl"/>
            </a:scene3d>
            <a:sp3d contourW="19050" prstMaterial="clear">
              <a:contourClr>
                <a:schemeClr val="accent5">
                  <a:tint val="70000"/>
                  <a:satMod val="180000"/>
                  <a:alpha val="70000"/>
                </a:schemeClr>
              </a:contourClr>
            </a:sp3d>
          </a:bodyPr>
          <a:lstStyle/>
          <a:p>
            <a:pPr>
              <a:defRPr/>
            </a:pPr>
            <a:r>
              <a:rPr lang="zh-TW" altLang="en-US" sz="1200" dirty="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atin typeface="標楷體" pitchFamily="65" charset="-120"/>
                <a:ea typeface="標楷體" pitchFamily="65" charset="-120"/>
              </a:rPr>
              <a:t>企業籌資更便捷 大眾投資更穩當</a:t>
            </a:r>
          </a:p>
        </p:txBody>
      </p:sp>
      <p:sp>
        <p:nvSpPr>
          <p:cNvPr id="57348" name="投影片編號版面配置區 3"/>
          <p:cNvSpPr>
            <a:spLocks noGrp="1"/>
          </p:cNvSpPr>
          <p:nvPr>
            <p:ph type="sldNum" sz="quarter" idx="12"/>
          </p:nvPr>
        </p:nvSpPr>
        <p:spPr>
          <a:noFill/>
        </p:spPr>
        <p:txBody>
          <a:bodyPr/>
          <a:lstStyle/>
          <a:p>
            <a:fld id="{C96809AD-B8C1-4F02-9DD7-B770D1327E2C}" type="slidenum">
              <a:rPr lang="zh-TW" altLang="en-US" smtClean="0"/>
              <a:pPr/>
              <a:t>53</a:t>
            </a:fld>
            <a:endParaRPr lang="zh-TW" altLang="en-US" smtClean="0"/>
          </a:p>
        </p:txBody>
      </p:sp>
      <p:sp>
        <p:nvSpPr>
          <p:cNvPr id="7" name="標題 1"/>
          <p:cNvSpPr>
            <a:spLocks noGrp="1"/>
          </p:cNvSpPr>
          <p:nvPr>
            <p:ph type="title"/>
          </p:nvPr>
        </p:nvSpPr>
        <p:spPr>
          <a:xfrm>
            <a:off x="539750" y="504825"/>
            <a:ext cx="7993063" cy="823913"/>
          </a:xfrm>
        </p:spPr>
        <p:txBody>
          <a:bodyPr>
            <a:noAutofit/>
          </a:bodyPr>
          <a:lstStyle/>
          <a:p>
            <a:pPr algn="l">
              <a:defRPr/>
            </a:pPr>
            <a:r>
              <a:rPr lang="zh-TW" altLang="en-US" sz="3600" dirty="0" smtClean="0">
                <a:solidFill>
                  <a:srgbClr val="000099"/>
                </a:solidFill>
              </a:rPr>
              <a:t>國際債券發行人</a:t>
            </a:r>
            <a:r>
              <a:rPr lang="zh-TW" altLang="en-US" sz="3600" dirty="0">
                <a:solidFill>
                  <a:srgbClr val="000099"/>
                </a:solidFill>
              </a:rPr>
              <a:t>條件</a:t>
            </a:r>
            <a:r>
              <a:rPr lang="en-US" altLang="zh-TW" sz="3600" dirty="0">
                <a:solidFill>
                  <a:srgbClr val="000099"/>
                </a:solidFill>
              </a:rPr>
              <a:t>-</a:t>
            </a:r>
            <a:r>
              <a:rPr lang="zh-TW" altLang="en-US" sz="3600" dirty="0">
                <a:solidFill>
                  <a:srgbClr val="000099"/>
                </a:solidFill>
              </a:rPr>
              <a:t>外國發行人</a:t>
            </a:r>
            <a:r>
              <a:rPr lang="en-US" altLang="zh-TW" sz="3600" dirty="0">
                <a:solidFill>
                  <a:srgbClr val="000099"/>
                </a:solidFill>
              </a:rPr>
              <a:t>(</a:t>
            </a:r>
            <a:r>
              <a:rPr lang="zh-TW" altLang="en-US" sz="3600" dirty="0">
                <a:solidFill>
                  <a:srgbClr val="000099"/>
                </a:solidFill>
              </a:rPr>
              <a:t>二</a:t>
            </a:r>
            <a:r>
              <a:rPr lang="en-US" altLang="zh-TW" sz="3600" dirty="0">
                <a:solidFill>
                  <a:srgbClr val="000099"/>
                </a:solidFill>
              </a:rPr>
              <a:t>)</a:t>
            </a:r>
            <a:endParaRPr lang="zh-TW" altLang="en-US" sz="3600" dirty="0">
              <a:solidFill>
                <a:srgbClr val="000099"/>
              </a:solidFill>
            </a:endParaRPr>
          </a:p>
        </p:txBody>
      </p:sp>
      <p:sp>
        <p:nvSpPr>
          <p:cNvPr id="6" name="AutoShape 4"/>
          <p:cNvSpPr>
            <a:spLocks noChangeArrowheads="1"/>
          </p:cNvSpPr>
          <p:nvPr/>
        </p:nvSpPr>
        <p:spPr bwMode="auto">
          <a:xfrm>
            <a:off x="561975" y="1239385"/>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8"/>
          <p:cNvSpPr>
            <a:spLocks noGrp="1" noChangeArrowheads="1"/>
          </p:cNvSpPr>
          <p:nvPr>
            <p:ph type="sldNum" sz="quarter" idx="12"/>
          </p:nvPr>
        </p:nvSpPr>
        <p:spPr>
          <a:noFill/>
        </p:spPr>
        <p:txBody>
          <a:bodyPr/>
          <a:lstStyle/>
          <a:p>
            <a:fld id="{6E92CCDE-2471-4686-89A9-AC3C2DE84362}" type="slidenum">
              <a:rPr lang="en-US" altLang="zh-TW" smtClean="0">
                <a:solidFill>
                  <a:srgbClr val="4B3E21"/>
                </a:solidFill>
                <a:latin typeface="Times New Roman" pitchFamily="18" charset="0"/>
              </a:rPr>
              <a:pPr/>
              <a:t>54</a:t>
            </a:fld>
            <a:endParaRPr lang="en-US" altLang="zh-TW" smtClean="0">
              <a:solidFill>
                <a:srgbClr val="4B3E21"/>
              </a:solidFill>
              <a:latin typeface="Times New Roman" pitchFamily="18" charset="0"/>
            </a:endParaRPr>
          </a:p>
        </p:txBody>
      </p:sp>
      <p:sp>
        <p:nvSpPr>
          <p:cNvPr id="21" name="矩形 20"/>
          <p:cNvSpPr/>
          <p:nvPr/>
        </p:nvSpPr>
        <p:spPr>
          <a:xfrm>
            <a:off x="7049031" y="0"/>
            <a:ext cx="2088232" cy="504056"/>
          </a:xfrm>
          <a:prstGeom prst="rect">
            <a:avLst/>
          </a:prstGeom>
          <a:noFill/>
        </p:spPr>
        <p:txBody>
          <a:bodyPr wrap="none">
            <a:prstTxWarp prst="textWave2">
              <a:avLst/>
            </a:prstTxWarp>
            <a:spAutoFit/>
            <a:scene3d>
              <a:camera prst="orthographicFront"/>
              <a:lightRig rig="flat" dir="tl"/>
            </a:scene3d>
            <a:sp3d contourW="19050" prstMaterial="clear">
              <a:contourClr>
                <a:schemeClr val="accent5">
                  <a:tint val="70000"/>
                  <a:satMod val="180000"/>
                  <a:alpha val="70000"/>
                </a:schemeClr>
              </a:contourClr>
            </a:sp3d>
          </a:bodyPr>
          <a:lstStyle/>
          <a:p>
            <a:pPr>
              <a:defRPr/>
            </a:pPr>
            <a:r>
              <a:rPr lang="zh-TW" altLang="en-US" sz="1200" dirty="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atin typeface="標楷體" pitchFamily="65" charset="-120"/>
                <a:ea typeface="標楷體" pitchFamily="65" charset="-120"/>
              </a:rPr>
              <a:t>企業籌資更便捷 大眾投資更穩當</a:t>
            </a:r>
          </a:p>
        </p:txBody>
      </p:sp>
      <p:sp>
        <p:nvSpPr>
          <p:cNvPr id="7" name="Rectangle 3"/>
          <p:cNvSpPr>
            <a:spLocks noGrp="1" noChangeArrowheads="1"/>
          </p:cNvSpPr>
          <p:nvPr>
            <p:ph sz="quarter" idx="1"/>
          </p:nvPr>
        </p:nvSpPr>
        <p:spPr>
          <a:xfrm>
            <a:off x="684213" y="1196975"/>
            <a:ext cx="7974012" cy="4465638"/>
          </a:xfrm>
        </p:spPr>
        <p:txBody>
          <a:bodyPr>
            <a:normAutofit/>
          </a:bodyPr>
          <a:lstStyle/>
          <a:p>
            <a:pPr marL="320040" indent="-320040" eaLnBrk="1" fontAlgn="auto" hangingPunct="1">
              <a:spcAft>
                <a:spcPts val="0"/>
              </a:spcAft>
              <a:buFont typeface="Wingdings" pitchFamily="2" charset="2"/>
              <a:buNone/>
              <a:defRPr/>
            </a:pPr>
            <a:endParaRPr lang="zh-TW" altLang="en-US" sz="2600" b="1" dirty="0" smtClean="0">
              <a:solidFill>
                <a:srgbClr val="FF3300"/>
              </a:solidFill>
              <a:latin typeface="+mn-ea"/>
            </a:endParaRPr>
          </a:p>
          <a:p>
            <a:pPr marL="640080" lvl="1" indent="-274320" eaLnBrk="1" fontAlgn="auto" hangingPunct="1">
              <a:spcAft>
                <a:spcPts val="0"/>
              </a:spcAft>
              <a:buFont typeface="Wingdings" pitchFamily="2" charset="2"/>
              <a:buChar char="l"/>
              <a:defRPr/>
            </a:pPr>
            <a:r>
              <a:rPr lang="zh-TW" altLang="en-US" b="1" dirty="0" smtClean="0">
                <a:solidFill>
                  <a:srgbClr val="3366CC"/>
                </a:solidFill>
                <a:latin typeface="+mn-ea"/>
              </a:rPr>
              <a:t>外國金融機構分支機構得發行</a:t>
            </a:r>
            <a:r>
              <a:rPr lang="zh-TW" altLang="en-US" b="1" dirty="0" smtClean="0">
                <a:solidFill>
                  <a:srgbClr val="663300"/>
                </a:solidFill>
                <a:latin typeface="+mn-ea"/>
              </a:rPr>
              <a:t>普通公司債</a:t>
            </a:r>
          </a:p>
          <a:p>
            <a:pPr lvl="2" eaLnBrk="1" fontAlgn="auto" hangingPunct="1">
              <a:spcAft>
                <a:spcPts val="0"/>
              </a:spcAft>
              <a:buFont typeface="Wingdings"/>
              <a:buChar char=""/>
              <a:defRPr/>
            </a:pPr>
            <a:r>
              <a:rPr lang="zh-TW" altLang="en-US" sz="2800" b="1" dirty="0" smtClean="0">
                <a:solidFill>
                  <a:srgbClr val="4D4D4D"/>
                </a:solidFill>
                <a:latin typeface="+mn-ea"/>
              </a:rPr>
              <a:t> </a:t>
            </a:r>
            <a:r>
              <a:rPr lang="zh-TW" altLang="en-US" sz="2800" dirty="0" smtClean="0">
                <a:latin typeface="+mn-ea"/>
              </a:rPr>
              <a:t>外國金融機構之股票應已在經核定之國外證券市場掛牌。</a:t>
            </a:r>
          </a:p>
          <a:p>
            <a:pPr lvl="2" eaLnBrk="1" fontAlgn="auto" hangingPunct="1">
              <a:spcAft>
                <a:spcPts val="0"/>
              </a:spcAft>
              <a:buFont typeface="Wingdings"/>
              <a:buChar char=""/>
              <a:defRPr/>
            </a:pPr>
            <a:r>
              <a:rPr lang="zh-TW" altLang="en-US" sz="2800" b="1" dirty="0" smtClean="0">
                <a:solidFill>
                  <a:srgbClr val="4D4D4D"/>
                </a:solidFill>
                <a:latin typeface="+mn-ea"/>
              </a:rPr>
              <a:t> </a:t>
            </a:r>
            <a:r>
              <a:rPr lang="zh-TW" altLang="en-US" sz="2800" dirty="0" smtClean="0">
                <a:latin typeface="+mn-ea"/>
              </a:rPr>
              <a:t>外國金融機構及其分支機構依註冊地國法令規定得募集與發行本次債券。</a:t>
            </a:r>
          </a:p>
          <a:p>
            <a:pPr lvl="2" eaLnBrk="1" fontAlgn="auto" hangingPunct="1">
              <a:spcAft>
                <a:spcPts val="0"/>
              </a:spcAft>
              <a:buFont typeface="Wingdings"/>
              <a:buChar char=""/>
              <a:defRPr/>
            </a:pPr>
            <a:r>
              <a:rPr lang="zh-TW" altLang="en-US" sz="2800" dirty="0" smtClean="0">
                <a:latin typeface="+mn-ea"/>
              </a:rPr>
              <a:t>外國金融機構應承諾對發行本次債券負全部責任並依規定履行資訊揭露之義務。 </a:t>
            </a:r>
          </a:p>
          <a:p>
            <a:pPr lvl="2" eaLnBrk="1" fontAlgn="auto" hangingPunct="1">
              <a:spcAft>
                <a:spcPts val="0"/>
              </a:spcAft>
              <a:buFont typeface="Wingdings"/>
              <a:buChar char=""/>
              <a:defRPr/>
            </a:pPr>
            <a:r>
              <a:rPr lang="zh-TW" altLang="en-US" sz="2800" dirty="0" smtClean="0">
                <a:latin typeface="+mn-ea"/>
              </a:rPr>
              <a:t>發行標的應符合債信評等等級</a:t>
            </a:r>
            <a:r>
              <a:rPr lang="en-US" altLang="zh-TW" sz="2800" b="1" dirty="0" smtClean="0">
                <a:solidFill>
                  <a:srgbClr val="663300"/>
                </a:solidFill>
                <a:latin typeface="+mn-ea"/>
              </a:rPr>
              <a:t>BBB</a:t>
            </a:r>
            <a:r>
              <a:rPr lang="zh-TW" altLang="en-US" sz="2800" b="1" dirty="0" smtClean="0">
                <a:solidFill>
                  <a:srgbClr val="663300"/>
                </a:solidFill>
                <a:latin typeface="+mn-ea"/>
              </a:rPr>
              <a:t>級以上</a:t>
            </a:r>
            <a:r>
              <a:rPr lang="zh-TW" altLang="en-US" sz="2800" b="1" dirty="0" smtClean="0">
                <a:solidFill>
                  <a:srgbClr val="4D4D4D"/>
                </a:solidFill>
                <a:latin typeface="+mn-ea"/>
              </a:rPr>
              <a:t>。 </a:t>
            </a:r>
          </a:p>
        </p:txBody>
      </p:sp>
      <p:sp>
        <p:nvSpPr>
          <p:cNvPr id="9" name="標題 1"/>
          <p:cNvSpPr>
            <a:spLocks noGrp="1"/>
          </p:cNvSpPr>
          <p:nvPr>
            <p:ph type="title"/>
          </p:nvPr>
        </p:nvSpPr>
        <p:spPr>
          <a:xfrm>
            <a:off x="468313" y="504825"/>
            <a:ext cx="8135937" cy="1071563"/>
          </a:xfrm>
        </p:spPr>
        <p:txBody>
          <a:bodyPr>
            <a:noAutofit/>
          </a:bodyPr>
          <a:lstStyle/>
          <a:p>
            <a:pPr>
              <a:defRPr/>
            </a:pPr>
            <a:r>
              <a:rPr lang="zh-TW" altLang="en-US" sz="3600" dirty="0" smtClean="0">
                <a:solidFill>
                  <a:srgbClr val="000099"/>
                </a:solidFill>
              </a:rPr>
              <a:t>國際債券發行人條件</a:t>
            </a:r>
            <a:r>
              <a:rPr lang="en-US" altLang="zh-TW" sz="3600" dirty="0" smtClean="0">
                <a:solidFill>
                  <a:srgbClr val="000099"/>
                </a:solidFill>
              </a:rPr>
              <a:t>-</a:t>
            </a:r>
            <a:r>
              <a:rPr lang="zh-TW" altLang="en-US" sz="3600" dirty="0" smtClean="0">
                <a:solidFill>
                  <a:srgbClr val="000099"/>
                </a:solidFill>
              </a:rPr>
              <a:t>外國發行人</a:t>
            </a:r>
            <a:r>
              <a:rPr lang="en-US" altLang="zh-TW" sz="3600" dirty="0" smtClean="0">
                <a:solidFill>
                  <a:srgbClr val="000099"/>
                </a:solidFill>
              </a:rPr>
              <a:t>(</a:t>
            </a:r>
            <a:r>
              <a:rPr lang="zh-TW" altLang="en-US" sz="3600" dirty="0" smtClean="0">
                <a:solidFill>
                  <a:srgbClr val="000099"/>
                </a:solidFill>
              </a:rPr>
              <a:t>三</a:t>
            </a:r>
            <a:r>
              <a:rPr lang="en-US" altLang="zh-TW" sz="3600" dirty="0" smtClean="0">
                <a:solidFill>
                  <a:srgbClr val="000099"/>
                </a:solidFill>
              </a:rPr>
              <a:t>)</a:t>
            </a:r>
            <a:endParaRPr lang="zh-TW" altLang="en-US" sz="3600" dirty="0">
              <a:solidFill>
                <a:srgbClr val="000099"/>
              </a:solidFill>
            </a:endParaRPr>
          </a:p>
        </p:txBody>
      </p:sp>
      <p:sp>
        <p:nvSpPr>
          <p:cNvPr id="6"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8"/>
          <p:cNvSpPr>
            <a:spLocks noGrp="1" noChangeArrowheads="1"/>
          </p:cNvSpPr>
          <p:nvPr>
            <p:ph type="sldNum" sz="quarter" idx="12"/>
          </p:nvPr>
        </p:nvSpPr>
        <p:spPr>
          <a:noFill/>
        </p:spPr>
        <p:txBody>
          <a:bodyPr/>
          <a:lstStyle/>
          <a:p>
            <a:fld id="{5907571E-1DFF-45A6-8411-B7C3CB357FF2}" type="slidenum">
              <a:rPr lang="en-US" altLang="zh-TW" smtClean="0">
                <a:solidFill>
                  <a:srgbClr val="4B3E21"/>
                </a:solidFill>
                <a:latin typeface="Times New Roman" pitchFamily="18" charset="0"/>
              </a:rPr>
              <a:pPr/>
              <a:t>55</a:t>
            </a:fld>
            <a:endParaRPr lang="en-US" altLang="zh-TW" smtClean="0">
              <a:solidFill>
                <a:srgbClr val="4B3E21"/>
              </a:solidFill>
              <a:latin typeface="Times New Roman" pitchFamily="18" charset="0"/>
            </a:endParaRPr>
          </a:p>
        </p:txBody>
      </p:sp>
      <p:sp>
        <p:nvSpPr>
          <p:cNvPr id="21" name="矩形 20"/>
          <p:cNvSpPr/>
          <p:nvPr/>
        </p:nvSpPr>
        <p:spPr>
          <a:xfrm>
            <a:off x="7020272" y="0"/>
            <a:ext cx="2088232" cy="504056"/>
          </a:xfrm>
          <a:prstGeom prst="rect">
            <a:avLst/>
          </a:prstGeom>
          <a:noFill/>
        </p:spPr>
        <p:txBody>
          <a:bodyPr wrap="none">
            <a:prstTxWarp prst="textWave2">
              <a:avLst/>
            </a:prstTxWarp>
            <a:spAutoFit/>
            <a:scene3d>
              <a:camera prst="orthographicFront"/>
              <a:lightRig rig="flat" dir="tl"/>
            </a:scene3d>
            <a:sp3d contourW="19050" prstMaterial="clear">
              <a:contourClr>
                <a:schemeClr val="accent5">
                  <a:tint val="70000"/>
                  <a:satMod val="180000"/>
                  <a:alpha val="70000"/>
                </a:schemeClr>
              </a:contourClr>
            </a:sp3d>
          </a:bodyPr>
          <a:lstStyle/>
          <a:p>
            <a:pPr>
              <a:defRPr/>
            </a:pPr>
            <a:r>
              <a:rPr lang="zh-TW" altLang="en-US" sz="1200" dirty="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atin typeface="標楷體" pitchFamily="65" charset="-120"/>
                <a:ea typeface="標楷體" pitchFamily="65" charset="-120"/>
              </a:rPr>
              <a:t>企業籌資更便捷 大眾投資更穩當</a:t>
            </a:r>
          </a:p>
        </p:txBody>
      </p:sp>
      <p:sp>
        <p:nvSpPr>
          <p:cNvPr id="8" name="Rectangle 3"/>
          <p:cNvSpPr>
            <a:spLocks noGrp="1" noChangeArrowheads="1"/>
          </p:cNvSpPr>
          <p:nvPr>
            <p:ph sz="quarter" idx="1"/>
          </p:nvPr>
        </p:nvSpPr>
        <p:spPr>
          <a:xfrm>
            <a:off x="107950" y="1125538"/>
            <a:ext cx="8569325" cy="4813300"/>
          </a:xfrm>
        </p:spPr>
        <p:txBody>
          <a:bodyPr>
            <a:normAutofit fontScale="92500" lnSpcReduction="10000"/>
          </a:bodyPr>
          <a:lstStyle/>
          <a:p>
            <a:pPr marL="952500" lvl="1" indent="-495300" algn="just" eaLnBrk="1" fontAlgn="auto" hangingPunct="1">
              <a:spcAft>
                <a:spcPts val="0"/>
              </a:spcAft>
              <a:buFont typeface="Wingdings" pitchFamily="2" charset="2"/>
              <a:buNone/>
              <a:defRPr/>
            </a:pPr>
            <a:endParaRPr lang="en-US" altLang="zh-TW" b="1" dirty="0" smtClean="0">
              <a:solidFill>
                <a:srgbClr val="3366CC"/>
              </a:solidFill>
              <a:latin typeface="+mn-ea"/>
            </a:endParaRPr>
          </a:p>
          <a:p>
            <a:pPr marL="952500" lvl="1" indent="-495300" algn="just" eaLnBrk="1" fontAlgn="auto" hangingPunct="1">
              <a:spcAft>
                <a:spcPts val="0"/>
              </a:spcAft>
              <a:buFont typeface="Wingdings" pitchFamily="2" charset="2"/>
              <a:buChar char="l"/>
              <a:defRPr/>
            </a:pPr>
            <a:r>
              <a:rPr lang="zh-TW" altLang="en-US" sz="3000" b="1" dirty="0" smtClean="0">
                <a:solidFill>
                  <a:srgbClr val="3366CC"/>
                </a:solidFill>
                <a:latin typeface="+mn-ea"/>
              </a:rPr>
              <a:t>他公司之從屬公司得發行</a:t>
            </a:r>
            <a:r>
              <a:rPr lang="zh-TW" altLang="en-US" sz="3200" b="1" dirty="0" smtClean="0">
                <a:solidFill>
                  <a:srgbClr val="663300"/>
                </a:solidFill>
                <a:latin typeface="+mn-ea"/>
              </a:rPr>
              <a:t>外幣計價普通公司債</a:t>
            </a:r>
            <a:r>
              <a:rPr lang="zh-TW" altLang="en-US" sz="3000" b="1" dirty="0" smtClean="0">
                <a:solidFill>
                  <a:srgbClr val="663300"/>
                </a:solidFill>
                <a:latin typeface="+mn-ea"/>
                <a:cs typeface="Times New Roman" pitchFamily="18" charset="0"/>
              </a:rPr>
              <a:t> </a:t>
            </a:r>
            <a:endParaRPr lang="zh-TW" altLang="en-US" sz="3000" b="1" dirty="0" smtClean="0">
              <a:solidFill>
                <a:srgbClr val="663300"/>
              </a:solidFill>
              <a:latin typeface="+mn-ea"/>
            </a:endParaRPr>
          </a:p>
          <a:p>
            <a:pPr marL="1333500" lvl="2" indent="-419100" algn="just" eaLnBrk="1" fontAlgn="auto" hangingPunct="1">
              <a:spcAft>
                <a:spcPts val="0"/>
              </a:spcAft>
              <a:buFont typeface="Wingdings"/>
              <a:buChar char=""/>
              <a:defRPr/>
            </a:pPr>
            <a:r>
              <a:rPr lang="zh-TW" altLang="en-US" sz="3000" dirty="0" smtClean="0">
                <a:latin typeface="+mn-ea"/>
              </a:rPr>
              <a:t>發行人應屬他公司之從屬公司並已編製於他公司最近一期之合併財務報表中，並有實際營運行為且非為租稅或其他特殊目的而設立之紙上公司。</a:t>
            </a:r>
          </a:p>
          <a:p>
            <a:pPr marL="1333500" lvl="2" indent="-419100" algn="just" eaLnBrk="1" fontAlgn="auto" hangingPunct="1">
              <a:spcAft>
                <a:spcPts val="0"/>
              </a:spcAft>
              <a:buFont typeface="Wingdings"/>
              <a:buChar char=""/>
              <a:defRPr/>
            </a:pPr>
            <a:r>
              <a:rPr lang="zh-TW" altLang="en-US" sz="3000" dirty="0" smtClean="0">
                <a:latin typeface="+mn-ea"/>
              </a:rPr>
              <a:t>他公司股票應已在經核定之國外證券市場掛牌</a:t>
            </a:r>
            <a:r>
              <a:rPr lang="zh-TW" altLang="en-US" sz="3000" b="1" dirty="0" smtClean="0">
                <a:solidFill>
                  <a:srgbClr val="4D4D4D"/>
                </a:solidFill>
                <a:latin typeface="+mn-ea"/>
              </a:rPr>
              <a:t>。</a:t>
            </a:r>
          </a:p>
          <a:p>
            <a:pPr marL="1333500" lvl="2" indent="-419100" algn="just" eaLnBrk="1" fontAlgn="auto" hangingPunct="1">
              <a:spcAft>
                <a:spcPts val="0"/>
              </a:spcAft>
              <a:buFont typeface="Wingdings"/>
              <a:buChar char=""/>
              <a:defRPr/>
            </a:pPr>
            <a:r>
              <a:rPr lang="zh-TW" altLang="en-US" sz="3000" dirty="0" smtClean="0">
                <a:latin typeface="+mn-ea"/>
              </a:rPr>
              <a:t>發行人應承諾依規定履行揭露本身及他公司相關資訊之義務。</a:t>
            </a:r>
          </a:p>
          <a:p>
            <a:pPr marL="1333500" lvl="2" indent="-419100" algn="just" eaLnBrk="1" fontAlgn="auto" hangingPunct="1">
              <a:spcAft>
                <a:spcPts val="0"/>
              </a:spcAft>
              <a:buFont typeface="Wingdings"/>
              <a:buChar char=""/>
              <a:defRPr/>
            </a:pPr>
            <a:r>
              <a:rPr lang="zh-TW" altLang="en-US" sz="3000" dirty="0" smtClean="0">
                <a:latin typeface="+mn-ea"/>
              </a:rPr>
              <a:t>發行標的應符合債信評等等級</a:t>
            </a:r>
            <a:r>
              <a:rPr lang="en-US" altLang="zh-TW" sz="3000" b="1" dirty="0" smtClean="0">
                <a:solidFill>
                  <a:srgbClr val="663300"/>
                </a:solidFill>
                <a:latin typeface="+mn-ea"/>
              </a:rPr>
              <a:t>A</a:t>
            </a:r>
            <a:r>
              <a:rPr lang="zh-TW" altLang="en-US" sz="3000" b="1" dirty="0" smtClean="0">
                <a:solidFill>
                  <a:srgbClr val="663300"/>
                </a:solidFill>
                <a:latin typeface="+mn-ea"/>
              </a:rPr>
              <a:t>級以上</a:t>
            </a:r>
            <a:r>
              <a:rPr lang="zh-TW" altLang="en-US" sz="3000" b="1" dirty="0" smtClean="0">
                <a:solidFill>
                  <a:srgbClr val="4D4D4D"/>
                </a:solidFill>
                <a:latin typeface="+mn-ea"/>
              </a:rPr>
              <a:t>。</a:t>
            </a:r>
          </a:p>
        </p:txBody>
      </p:sp>
      <p:sp>
        <p:nvSpPr>
          <p:cNvPr id="9" name="標題 1"/>
          <p:cNvSpPr>
            <a:spLocks noGrp="1"/>
          </p:cNvSpPr>
          <p:nvPr>
            <p:ph type="title"/>
          </p:nvPr>
        </p:nvSpPr>
        <p:spPr>
          <a:xfrm>
            <a:off x="539750" y="404813"/>
            <a:ext cx="7921625" cy="1143000"/>
          </a:xfrm>
        </p:spPr>
        <p:txBody>
          <a:bodyPr>
            <a:noAutofit/>
          </a:bodyPr>
          <a:lstStyle/>
          <a:p>
            <a:pPr algn="l">
              <a:defRPr/>
            </a:pPr>
            <a:r>
              <a:rPr lang="zh-TW" altLang="en-US" sz="3600" dirty="0" smtClean="0">
                <a:solidFill>
                  <a:srgbClr val="000099"/>
                </a:solidFill>
              </a:rPr>
              <a:t>國際債券發行人</a:t>
            </a:r>
            <a:r>
              <a:rPr lang="zh-TW" altLang="en-US" sz="3600" dirty="0">
                <a:solidFill>
                  <a:srgbClr val="000099"/>
                </a:solidFill>
              </a:rPr>
              <a:t>條件</a:t>
            </a:r>
            <a:r>
              <a:rPr lang="en-US" altLang="zh-TW" sz="3600" dirty="0">
                <a:solidFill>
                  <a:srgbClr val="000099"/>
                </a:solidFill>
              </a:rPr>
              <a:t>-</a:t>
            </a:r>
            <a:r>
              <a:rPr lang="zh-TW" altLang="en-US" sz="3600" dirty="0">
                <a:solidFill>
                  <a:srgbClr val="000099"/>
                </a:solidFill>
              </a:rPr>
              <a:t>外國發行人</a:t>
            </a:r>
            <a:r>
              <a:rPr lang="en-US" altLang="zh-TW" sz="3600" dirty="0">
                <a:solidFill>
                  <a:srgbClr val="000099"/>
                </a:solidFill>
              </a:rPr>
              <a:t>(</a:t>
            </a:r>
            <a:r>
              <a:rPr lang="zh-TW" altLang="en-US" sz="3600" dirty="0">
                <a:solidFill>
                  <a:srgbClr val="000099"/>
                </a:solidFill>
              </a:rPr>
              <a:t>四</a:t>
            </a:r>
            <a:r>
              <a:rPr lang="en-US" altLang="zh-TW" sz="3600" dirty="0">
                <a:solidFill>
                  <a:srgbClr val="000099"/>
                </a:solidFill>
              </a:rPr>
              <a:t>)</a:t>
            </a:r>
            <a:endParaRPr lang="zh-TW" altLang="en-US" sz="3600" dirty="0">
              <a:solidFill>
                <a:srgbClr val="000099"/>
              </a:solidFill>
            </a:endParaRPr>
          </a:p>
        </p:txBody>
      </p:sp>
      <p:sp>
        <p:nvSpPr>
          <p:cNvPr id="6"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8"/>
          <p:cNvSpPr>
            <a:spLocks noGrp="1" noChangeArrowheads="1"/>
          </p:cNvSpPr>
          <p:nvPr>
            <p:ph type="sldNum" sz="quarter" idx="12"/>
          </p:nvPr>
        </p:nvSpPr>
        <p:spPr>
          <a:noFill/>
        </p:spPr>
        <p:txBody>
          <a:bodyPr/>
          <a:lstStyle/>
          <a:p>
            <a:fld id="{BB60773B-8DB5-42FB-899D-1954765D87A7}" type="slidenum">
              <a:rPr lang="en-US" altLang="zh-TW" smtClean="0">
                <a:solidFill>
                  <a:srgbClr val="4B3E21"/>
                </a:solidFill>
                <a:latin typeface="Times New Roman" pitchFamily="18" charset="0"/>
              </a:rPr>
              <a:pPr/>
              <a:t>56</a:t>
            </a:fld>
            <a:endParaRPr lang="en-US" altLang="zh-TW" smtClean="0">
              <a:solidFill>
                <a:srgbClr val="4B3E21"/>
              </a:solidFill>
              <a:latin typeface="Times New Roman" pitchFamily="18" charset="0"/>
            </a:endParaRPr>
          </a:p>
        </p:txBody>
      </p:sp>
      <p:sp>
        <p:nvSpPr>
          <p:cNvPr id="21" name="矩形 20"/>
          <p:cNvSpPr/>
          <p:nvPr/>
        </p:nvSpPr>
        <p:spPr>
          <a:xfrm>
            <a:off x="7020272" y="620688"/>
            <a:ext cx="2088232" cy="504056"/>
          </a:xfrm>
          <a:prstGeom prst="rect">
            <a:avLst/>
          </a:prstGeom>
          <a:noFill/>
        </p:spPr>
        <p:txBody>
          <a:bodyPr wrap="none">
            <a:prstTxWarp prst="textWave2">
              <a:avLst/>
            </a:prstTxWarp>
            <a:spAutoFit/>
            <a:scene3d>
              <a:camera prst="orthographicFront"/>
              <a:lightRig rig="flat" dir="tl"/>
            </a:scene3d>
            <a:sp3d contourW="19050" prstMaterial="clear">
              <a:contourClr>
                <a:schemeClr val="accent5">
                  <a:tint val="70000"/>
                  <a:satMod val="180000"/>
                  <a:alpha val="70000"/>
                </a:schemeClr>
              </a:contourClr>
            </a:sp3d>
          </a:bodyPr>
          <a:lstStyle/>
          <a:p>
            <a:pPr>
              <a:defRPr/>
            </a:pPr>
            <a:r>
              <a:rPr lang="zh-TW" altLang="en-US" sz="1200" dirty="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atin typeface="標楷體" pitchFamily="65" charset="-120"/>
                <a:ea typeface="標楷體" pitchFamily="65" charset="-120"/>
              </a:rPr>
              <a:t>企業籌資更便捷 大眾投資更穩當</a:t>
            </a:r>
          </a:p>
        </p:txBody>
      </p:sp>
      <p:sp>
        <p:nvSpPr>
          <p:cNvPr id="7" name="Rectangle 1027"/>
          <p:cNvSpPr>
            <a:spLocks noGrp="1" noChangeArrowheads="1"/>
          </p:cNvSpPr>
          <p:nvPr>
            <p:ph sz="quarter" idx="1"/>
          </p:nvPr>
        </p:nvSpPr>
        <p:spPr>
          <a:xfrm>
            <a:off x="323850" y="1412875"/>
            <a:ext cx="7345363" cy="503238"/>
          </a:xfrm>
        </p:spPr>
        <p:txBody>
          <a:bodyPr>
            <a:normAutofit/>
          </a:bodyPr>
          <a:lstStyle/>
          <a:p>
            <a:pPr marL="320040" indent="-320040" eaLnBrk="1" fontAlgn="auto" hangingPunct="1">
              <a:spcAft>
                <a:spcPts val="0"/>
              </a:spcAft>
              <a:buFont typeface="Wingdings" pitchFamily="2" charset="2"/>
              <a:buChar char="l"/>
              <a:defRPr/>
            </a:pPr>
            <a:r>
              <a:rPr lang="zh-TW" altLang="en-US" sz="2600" dirty="0" smtClean="0">
                <a:latin typeface="+mn-ea"/>
              </a:rPr>
              <a:t>主管機關核定之外國證券交易所或證券</a:t>
            </a:r>
            <a:r>
              <a:rPr lang="zh-TW" altLang="en-US" sz="2600" dirty="0" smtClean="0">
                <a:solidFill>
                  <a:srgbClr val="4D4D4D"/>
                </a:solidFill>
                <a:latin typeface="+mn-ea"/>
              </a:rPr>
              <a:t>市場</a:t>
            </a:r>
            <a:endParaRPr lang="zh-TW" altLang="en-US" sz="2600" b="1" dirty="0" smtClean="0">
              <a:solidFill>
                <a:srgbClr val="4D4D4D"/>
              </a:solidFill>
              <a:latin typeface="+mn-ea"/>
            </a:endParaRPr>
          </a:p>
        </p:txBody>
      </p:sp>
      <p:sp>
        <p:nvSpPr>
          <p:cNvPr id="60421" name="文字方塊 9"/>
          <p:cNvSpPr txBox="1">
            <a:spLocks noChangeArrowheads="1"/>
          </p:cNvSpPr>
          <p:nvPr/>
        </p:nvSpPr>
        <p:spPr bwMode="auto">
          <a:xfrm>
            <a:off x="4706938" y="2073275"/>
            <a:ext cx="3455987" cy="4154488"/>
          </a:xfrm>
          <a:prstGeom prst="rect">
            <a:avLst/>
          </a:prstGeom>
          <a:noFill/>
          <a:ln w="9525">
            <a:noFill/>
            <a:miter lim="800000"/>
            <a:headEnd/>
            <a:tailEnd/>
          </a:ln>
        </p:spPr>
        <p:txBody>
          <a:bodyPr>
            <a:spAutoFit/>
          </a:bodyPr>
          <a:lstStyle/>
          <a:p>
            <a:r>
              <a:rPr lang="zh-TW" altLang="zh-TW" sz="2200">
                <a:latin typeface="標楷體" pitchFamily="65" charset="-120"/>
                <a:ea typeface="標楷體" pitchFamily="65" charset="-120"/>
              </a:rPr>
              <a:t>六、澳洲證券交易所</a:t>
            </a:r>
          </a:p>
          <a:p>
            <a:r>
              <a:rPr lang="zh-TW" altLang="zh-TW" sz="2200">
                <a:latin typeface="標楷體" pitchFamily="65" charset="-120"/>
                <a:ea typeface="標楷體" pitchFamily="65" charset="-120"/>
              </a:rPr>
              <a:t>七、日本東京證券交易所</a:t>
            </a:r>
          </a:p>
          <a:p>
            <a:r>
              <a:rPr lang="zh-TW" altLang="zh-TW" sz="2200">
                <a:latin typeface="標楷體" pitchFamily="65" charset="-120"/>
                <a:ea typeface="標楷體" pitchFamily="65" charset="-120"/>
              </a:rPr>
              <a:t>八、日本大阪證券交易所</a:t>
            </a:r>
          </a:p>
          <a:p>
            <a:r>
              <a:rPr lang="zh-TW" altLang="zh-TW" sz="2200">
                <a:latin typeface="標楷體" pitchFamily="65" charset="-120"/>
                <a:ea typeface="標楷體" pitchFamily="65" charset="-120"/>
              </a:rPr>
              <a:t>九、新加坡交易所</a:t>
            </a:r>
          </a:p>
          <a:p>
            <a:r>
              <a:rPr lang="zh-TW" altLang="zh-TW" sz="2200">
                <a:latin typeface="標楷體" pitchFamily="65" charset="-120"/>
                <a:ea typeface="標楷體" pitchFamily="65" charset="-120"/>
              </a:rPr>
              <a:t>十、馬來西亞交易所</a:t>
            </a:r>
          </a:p>
          <a:p>
            <a:r>
              <a:rPr lang="zh-TW" altLang="zh-TW" sz="2200">
                <a:latin typeface="標楷體" pitchFamily="65" charset="-120"/>
                <a:ea typeface="標楷體" pitchFamily="65" charset="-120"/>
              </a:rPr>
              <a:t>十一、泰國證券交易所</a:t>
            </a:r>
          </a:p>
          <a:p>
            <a:r>
              <a:rPr lang="zh-TW" altLang="zh-TW" sz="2200">
                <a:latin typeface="標楷體" pitchFamily="65" charset="-120"/>
                <a:ea typeface="標楷體" pitchFamily="65" charset="-120"/>
              </a:rPr>
              <a:t>十二、南非約翰尼斯堡證</a:t>
            </a:r>
            <a:endParaRPr lang="en-US" altLang="zh-TW" sz="2200">
              <a:latin typeface="標楷體" pitchFamily="65" charset="-120"/>
              <a:ea typeface="標楷體" pitchFamily="65" charset="-120"/>
            </a:endParaRPr>
          </a:p>
          <a:p>
            <a:r>
              <a:rPr lang="zh-TW" altLang="en-US" sz="2200">
                <a:latin typeface="標楷體" pitchFamily="65" charset="-120"/>
                <a:ea typeface="標楷體" pitchFamily="65" charset="-120"/>
              </a:rPr>
              <a:t>      </a:t>
            </a:r>
            <a:r>
              <a:rPr lang="zh-TW" altLang="zh-TW" sz="2200">
                <a:latin typeface="標楷體" pitchFamily="65" charset="-120"/>
                <a:ea typeface="標楷體" pitchFamily="65" charset="-120"/>
              </a:rPr>
              <a:t>券交易所</a:t>
            </a:r>
          </a:p>
          <a:p>
            <a:r>
              <a:rPr lang="zh-TW" altLang="zh-TW" sz="2200">
                <a:latin typeface="標楷體" pitchFamily="65" charset="-120"/>
                <a:ea typeface="標楷體" pitchFamily="65" charset="-120"/>
              </a:rPr>
              <a:t>十三、香港交易所</a:t>
            </a:r>
          </a:p>
          <a:p>
            <a:r>
              <a:rPr lang="zh-TW" altLang="zh-TW" sz="2200">
                <a:latin typeface="標楷體" pitchFamily="65" charset="-120"/>
                <a:ea typeface="標楷體" pitchFamily="65" charset="-120"/>
              </a:rPr>
              <a:t>十四、韓國交易所</a:t>
            </a:r>
          </a:p>
          <a:p>
            <a:r>
              <a:rPr lang="zh-TW" altLang="zh-TW" sz="2200">
                <a:latin typeface="標楷體" pitchFamily="65" charset="-120"/>
                <a:ea typeface="標楷體" pitchFamily="65" charset="-120"/>
              </a:rPr>
              <a:t>十五、經主管機關核定之</a:t>
            </a:r>
            <a:endParaRPr lang="en-US" altLang="zh-TW" sz="2200">
              <a:latin typeface="標楷體" pitchFamily="65" charset="-120"/>
              <a:ea typeface="標楷體" pitchFamily="65" charset="-120"/>
            </a:endParaRPr>
          </a:p>
          <a:p>
            <a:r>
              <a:rPr lang="zh-TW" altLang="en-US" sz="2200">
                <a:latin typeface="標楷體" pitchFamily="65" charset="-120"/>
                <a:ea typeface="標楷體" pitchFamily="65" charset="-120"/>
              </a:rPr>
              <a:t>      </a:t>
            </a:r>
            <a:r>
              <a:rPr lang="zh-TW" altLang="zh-TW" sz="2200">
                <a:latin typeface="標楷體" pitchFamily="65" charset="-120"/>
                <a:ea typeface="標楷體" pitchFamily="65" charset="-120"/>
              </a:rPr>
              <a:t>其他海外證券市場。</a:t>
            </a:r>
          </a:p>
        </p:txBody>
      </p:sp>
      <p:sp>
        <p:nvSpPr>
          <p:cNvPr id="60422" name="文字方塊 10"/>
          <p:cNvSpPr txBox="1">
            <a:spLocks noChangeArrowheads="1"/>
          </p:cNvSpPr>
          <p:nvPr/>
        </p:nvSpPr>
        <p:spPr bwMode="auto">
          <a:xfrm>
            <a:off x="611188" y="2073275"/>
            <a:ext cx="3889375" cy="4154488"/>
          </a:xfrm>
          <a:prstGeom prst="rect">
            <a:avLst/>
          </a:prstGeom>
          <a:noFill/>
          <a:ln w="9525">
            <a:noFill/>
            <a:miter lim="800000"/>
            <a:headEnd/>
            <a:tailEnd/>
          </a:ln>
        </p:spPr>
        <p:txBody>
          <a:bodyPr>
            <a:spAutoFit/>
          </a:bodyPr>
          <a:lstStyle/>
          <a:p>
            <a:r>
              <a:rPr lang="zh-TW" altLang="zh-TW" sz="2200">
                <a:latin typeface="標楷體" pitchFamily="65" charset="-120"/>
                <a:ea typeface="標楷體" pitchFamily="65" charset="-120"/>
              </a:rPr>
              <a:t>一、紐約泛歐交易所集團 </a:t>
            </a:r>
          </a:p>
          <a:p>
            <a:r>
              <a:rPr lang="zh-TW" altLang="zh-TW" sz="2200">
                <a:latin typeface="標楷體" pitchFamily="65" charset="-120"/>
                <a:ea typeface="標楷體" pitchFamily="65" charset="-120"/>
              </a:rPr>
              <a:t>（一）紐約證券交易所</a:t>
            </a:r>
          </a:p>
          <a:p>
            <a:r>
              <a:rPr lang="zh-TW" altLang="zh-TW" sz="2200">
                <a:latin typeface="標楷體" pitchFamily="65" charset="-120"/>
                <a:ea typeface="標楷體" pitchFamily="65" charset="-120"/>
              </a:rPr>
              <a:t>（二）紐約泛歐交易所</a:t>
            </a:r>
          </a:p>
          <a:p>
            <a:r>
              <a:rPr lang="zh-TW" altLang="zh-TW" sz="2200">
                <a:latin typeface="標楷體" pitchFamily="65" charset="-120"/>
                <a:ea typeface="標楷體" pitchFamily="65" charset="-120"/>
              </a:rPr>
              <a:t>（三）紐約泛歐全美交易所</a:t>
            </a:r>
          </a:p>
          <a:p>
            <a:r>
              <a:rPr lang="zh-TW" altLang="zh-TW" sz="2200">
                <a:latin typeface="標楷體" pitchFamily="65" charset="-120"/>
                <a:ea typeface="標楷體" pitchFamily="65" charset="-120"/>
              </a:rPr>
              <a:t>二、那斯達克證券交易所</a:t>
            </a:r>
          </a:p>
          <a:p>
            <a:r>
              <a:rPr lang="zh-TW" altLang="zh-TW" sz="2200">
                <a:latin typeface="標楷體" pitchFamily="65" charset="-120"/>
                <a:ea typeface="標楷體" pitchFamily="65" charset="-120"/>
              </a:rPr>
              <a:t>三、倫敦證券交易所集團</a:t>
            </a:r>
          </a:p>
          <a:p>
            <a:r>
              <a:rPr lang="zh-TW" altLang="zh-TW" sz="2200">
                <a:latin typeface="標楷體" pitchFamily="65" charset="-120"/>
                <a:ea typeface="標楷體" pitchFamily="65" charset="-120"/>
              </a:rPr>
              <a:t>（一）倫敦證券交易所</a:t>
            </a:r>
          </a:p>
          <a:p>
            <a:r>
              <a:rPr lang="zh-TW" altLang="zh-TW" sz="2200">
                <a:latin typeface="標楷體" pitchFamily="65" charset="-120"/>
                <a:ea typeface="標楷體" pitchFamily="65" charset="-120"/>
              </a:rPr>
              <a:t>（二）義大利證券交易所</a:t>
            </a:r>
          </a:p>
          <a:p>
            <a:r>
              <a:rPr lang="zh-TW" altLang="zh-TW" sz="2200">
                <a:latin typeface="標楷體" pitchFamily="65" charset="-120"/>
                <a:ea typeface="標楷體" pitchFamily="65" charset="-120"/>
              </a:rPr>
              <a:t>四、德國交易所集團之法蘭克</a:t>
            </a:r>
            <a:endParaRPr lang="en-US" altLang="zh-TW" sz="2200">
              <a:latin typeface="標楷體" pitchFamily="65" charset="-120"/>
              <a:ea typeface="標楷體" pitchFamily="65" charset="-120"/>
            </a:endParaRPr>
          </a:p>
          <a:p>
            <a:r>
              <a:rPr lang="zh-TW" altLang="en-US" sz="2200">
                <a:latin typeface="標楷體" pitchFamily="65" charset="-120"/>
                <a:ea typeface="標楷體" pitchFamily="65" charset="-120"/>
              </a:rPr>
              <a:t>    </a:t>
            </a:r>
            <a:r>
              <a:rPr lang="zh-TW" altLang="zh-TW" sz="2200">
                <a:latin typeface="標楷體" pitchFamily="65" charset="-120"/>
                <a:ea typeface="標楷體" pitchFamily="65" charset="-120"/>
              </a:rPr>
              <a:t>福證券交易所</a:t>
            </a:r>
          </a:p>
          <a:p>
            <a:r>
              <a:rPr lang="zh-TW" altLang="zh-TW" sz="2200">
                <a:latin typeface="標楷體" pitchFamily="65" charset="-120"/>
                <a:ea typeface="標楷體" pitchFamily="65" charset="-120"/>
              </a:rPr>
              <a:t>五、加拿大多倫多交易所集團</a:t>
            </a:r>
            <a:endParaRPr lang="en-US" altLang="zh-TW" sz="2200">
              <a:latin typeface="標楷體" pitchFamily="65" charset="-120"/>
              <a:ea typeface="標楷體" pitchFamily="65" charset="-120"/>
            </a:endParaRPr>
          </a:p>
          <a:p>
            <a:r>
              <a:rPr lang="zh-TW" altLang="en-US" sz="2200">
                <a:latin typeface="標楷體" pitchFamily="65" charset="-120"/>
                <a:ea typeface="標楷體" pitchFamily="65" charset="-120"/>
              </a:rPr>
              <a:t>    </a:t>
            </a:r>
            <a:r>
              <a:rPr lang="zh-TW" altLang="zh-TW" sz="2200">
                <a:latin typeface="標楷體" pitchFamily="65" charset="-120"/>
                <a:ea typeface="標楷體" pitchFamily="65" charset="-120"/>
              </a:rPr>
              <a:t>之多倫多交易所</a:t>
            </a:r>
          </a:p>
        </p:txBody>
      </p:sp>
      <p:sp>
        <p:nvSpPr>
          <p:cNvPr id="10" name="標題 1"/>
          <p:cNvSpPr>
            <a:spLocks noGrp="1"/>
          </p:cNvSpPr>
          <p:nvPr>
            <p:ph type="title"/>
          </p:nvPr>
        </p:nvSpPr>
        <p:spPr>
          <a:xfrm>
            <a:off x="827088" y="554038"/>
            <a:ext cx="7921625" cy="714375"/>
          </a:xfrm>
        </p:spPr>
        <p:txBody>
          <a:bodyPr>
            <a:noAutofit/>
          </a:bodyPr>
          <a:lstStyle/>
          <a:p>
            <a:pPr>
              <a:defRPr/>
            </a:pPr>
            <a:r>
              <a:rPr lang="zh-TW" altLang="en-US" sz="3600" dirty="0" smtClean="0">
                <a:solidFill>
                  <a:srgbClr val="000099"/>
                </a:solidFill>
              </a:rPr>
              <a:t>國際債券發行人</a:t>
            </a:r>
            <a:r>
              <a:rPr lang="zh-TW" altLang="en-US" sz="3600" dirty="0">
                <a:solidFill>
                  <a:srgbClr val="000099"/>
                </a:solidFill>
              </a:rPr>
              <a:t>條件</a:t>
            </a:r>
            <a:r>
              <a:rPr lang="en-US" altLang="zh-TW" sz="3600" dirty="0">
                <a:solidFill>
                  <a:srgbClr val="000099"/>
                </a:solidFill>
              </a:rPr>
              <a:t>-</a:t>
            </a:r>
            <a:r>
              <a:rPr lang="zh-TW" altLang="en-US" sz="3600" dirty="0">
                <a:solidFill>
                  <a:srgbClr val="000099"/>
                </a:solidFill>
              </a:rPr>
              <a:t>外國發行人</a:t>
            </a:r>
            <a:r>
              <a:rPr lang="en-US" altLang="zh-TW" sz="3600" dirty="0">
                <a:solidFill>
                  <a:srgbClr val="000099"/>
                </a:solidFill>
              </a:rPr>
              <a:t>(</a:t>
            </a:r>
            <a:r>
              <a:rPr lang="zh-TW" altLang="en-US" sz="3600" dirty="0">
                <a:solidFill>
                  <a:srgbClr val="000099"/>
                </a:solidFill>
              </a:rPr>
              <a:t>五</a:t>
            </a:r>
            <a:r>
              <a:rPr lang="en-US" altLang="zh-TW" sz="3600" dirty="0">
                <a:solidFill>
                  <a:srgbClr val="000099"/>
                </a:solidFill>
              </a:rPr>
              <a:t>)</a:t>
            </a:r>
            <a:endParaRPr lang="zh-TW" altLang="en-US" sz="3600" dirty="0">
              <a:solidFill>
                <a:srgbClr val="000099"/>
              </a:solidFill>
            </a:endParaRPr>
          </a:p>
        </p:txBody>
      </p:sp>
      <p:sp>
        <p:nvSpPr>
          <p:cNvPr id="2" name="流程圖: 替代處理程序 1"/>
          <p:cNvSpPr/>
          <p:nvPr/>
        </p:nvSpPr>
        <p:spPr bwMode="auto">
          <a:xfrm rot="1158445">
            <a:off x="7245350" y="1239838"/>
            <a:ext cx="1892300" cy="1120775"/>
          </a:xfrm>
          <a:prstGeom prst="flowChartAlternateProcess">
            <a:avLst/>
          </a:prstGeom>
          <a:solidFill>
            <a:schemeClr val="accent5">
              <a:lumMod val="60000"/>
              <a:lumOff val="40000"/>
            </a:schemeClr>
          </a:solidFill>
          <a:ln w="9525" cap="flat" cmpd="sng" algn="ctr">
            <a:noFill/>
            <a:prstDash val="solid"/>
            <a:round/>
            <a:headEnd type="none" w="med" len="med"/>
            <a:tailEnd type="none" w="med" len="med"/>
          </a:ln>
          <a:effectLst/>
        </p:spPr>
        <p:txBody>
          <a:bodyPr/>
          <a:lstStyle/>
          <a:p>
            <a:pPr>
              <a:defRPr/>
            </a:pPr>
            <a:r>
              <a:rPr lang="zh-TW" altLang="en-US" sz="2000" dirty="0">
                <a:latin typeface="+mn-ea"/>
                <a:ea typeface="+mn-ea"/>
              </a:rPr>
              <a:t>與發行</a:t>
            </a:r>
            <a:r>
              <a:rPr lang="en-US" altLang="zh-TW" sz="2000" dirty="0">
                <a:solidFill>
                  <a:srgbClr val="FF0000"/>
                </a:solidFill>
                <a:latin typeface="+mn-ea"/>
                <a:ea typeface="+mn-ea"/>
              </a:rPr>
              <a:t>TDR</a:t>
            </a:r>
            <a:r>
              <a:rPr lang="zh-TW" altLang="en-US" sz="2000" dirty="0">
                <a:latin typeface="+mn-ea"/>
                <a:ea typeface="+mn-ea"/>
              </a:rPr>
              <a:t>經核定之海外證券市場相同</a:t>
            </a:r>
          </a:p>
        </p:txBody>
      </p:sp>
      <p:sp>
        <p:nvSpPr>
          <p:cNvPr id="9"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8"/>
          <p:cNvSpPr>
            <a:spLocks noGrp="1" noChangeArrowheads="1"/>
          </p:cNvSpPr>
          <p:nvPr>
            <p:ph type="sldNum" sz="quarter" idx="12"/>
          </p:nvPr>
        </p:nvSpPr>
        <p:spPr>
          <a:noFill/>
        </p:spPr>
        <p:txBody>
          <a:bodyPr/>
          <a:lstStyle/>
          <a:p>
            <a:fld id="{5336D180-D176-4AEC-8017-91667176ECBC}" type="slidenum">
              <a:rPr lang="en-US" altLang="zh-TW" smtClean="0">
                <a:solidFill>
                  <a:srgbClr val="4B3E21"/>
                </a:solidFill>
                <a:latin typeface="Times New Roman" pitchFamily="18" charset="0"/>
              </a:rPr>
              <a:pPr/>
              <a:t>57</a:t>
            </a:fld>
            <a:endParaRPr lang="en-US" altLang="zh-TW" smtClean="0">
              <a:solidFill>
                <a:srgbClr val="4B3E21"/>
              </a:solidFill>
              <a:latin typeface="Times New Roman" pitchFamily="18" charset="0"/>
            </a:endParaRPr>
          </a:p>
        </p:txBody>
      </p:sp>
      <p:sp>
        <p:nvSpPr>
          <p:cNvPr id="21" name="矩形 20"/>
          <p:cNvSpPr/>
          <p:nvPr/>
        </p:nvSpPr>
        <p:spPr>
          <a:xfrm>
            <a:off x="7001544" y="0"/>
            <a:ext cx="2088232" cy="504056"/>
          </a:xfrm>
          <a:prstGeom prst="rect">
            <a:avLst/>
          </a:prstGeom>
          <a:noFill/>
        </p:spPr>
        <p:txBody>
          <a:bodyPr wrap="none">
            <a:prstTxWarp prst="textWave2">
              <a:avLst/>
            </a:prstTxWarp>
            <a:spAutoFit/>
            <a:scene3d>
              <a:camera prst="orthographicFront"/>
              <a:lightRig rig="flat" dir="tl"/>
            </a:scene3d>
            <a:sp3d contourW="19050" prstMaterial="clear">
              <a:contourClr>
                <a:schemeClr val="accent5">
                  <a:tint val="70000"/>
                  <a:satMod val="180000"/>
                  <a:alpha val="70000"/>
                </a:schemeClr>
              </a:contourClr>
            </a:sp3d>
          </a:bodyPr>
          <a:lstStyle/>
          <a:p>
            <a:pPr>
              <a:defRPr/>
            </a:pPr>
            <a:r>
              <a:rPr lang="zh-TW" altLang="en-US" sz="1200" dirty="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atin typeface="標楷體" pitchFamily="65" charset="-120"/>
                <a:ea typeface="標楷體" pitchFamily="65" charset="-120"/>
              </a:rPr>
              <a:t>企業籌資更便捷 大眾投資更穩當</a:t>
            </a:r>
          </a:p>
        </p:txBody>
      </p:sp>
      <p:sp>
        <p:nvSpPr>
          <p:cNvPr id="61444" name="Rectangle 3"/>
          <p:cNvSpPr>
            <a:spLocks noGrp="1" noChangeArrowheads="1"/>
          </p:cNvSpPr>
          <p:nvPr>
            <p:ph sz="quarter" idx="1"/>
          </p:nvPr>
        </p:nvSpPr>
        <p:spPr>
          <a:xfrm>
            <a:off x="258763" y="1052513"/>
            <a:ext cx="8831262" cy="5472112"/>
          </a:xfrm>
        </p:spPr>
        <p:txBody>
          <a:bodyPr/>
          <a:lstStyle/>
          <a:p>
            <a:pPr eaLnBrk="1" hangingPunct="1"/>
            <a:r>
              <a:rPr lang="zh-TW" altLang="en-US" sz="2400" b="1" smtClean="0"/>
              <a:t>  本國發行人可發行之國際債券：</a:t>
            </a:r>
            <a:endParaRPr lang="en-US" altLang="zh-TW" sz="2400" b="1" smtClean="0"/>
          </a:p>
          <a:p>
            <a:pPr lvl="1" eaLnBrk="1" hangingPunct="1">
              <a:buFont typeface="Wingdings" pitchFamily="2" charset="2"/>
              <a:buChar char="l"/>
            </a:pPr>
            <a:r>
              <a:rPr lang="zh-TW" altLang="zh-TW" sz="2400" b="1" smtClean="0"/>
              <a:t>外幣計價</a:t>
            </a:r>
            <a:r>
              <a:rPr lang="zh-TW" altLang="en-US" sz="2400" b="1" smtClean="0"/>
              <a:t>海外</a:t>
            </a:r>
            <a:r>
              <a:rPr lang="zh-TW" altLang="zh-TW" sz="2400" b="1" smtClean="0"/>
              <a:t>普通公司債</a:t>
            </a:r>
            <a:r>
              <a:rPr lang="en-US" altLang="zh-TW" sz="2400" b="1" smtClean="0"/>
              <a:t>/</a:t>
            </a:r>
            <a:r>
              <a:rPr lang="zh-TW" altLang="en-US" sz="2400" b="1" smtClean="0"/>
              <a:t>海外</a:t>
            </a:r>
            <a:r>
              <a:rPr lang="zh-TW" altLang="zh-TW" sz="2400" b="1" smtClean="0"/>
              <a:t>金融債券</a:t>
            </a:r>
            <a:endParaRPr lang="en-US" altLang="zh-TW" sz="2400" b="1" smtClean="0"/>
          </a:p>
          <a:p>
            <a:pPr lvl="1" eaLnBrk="1" hangingPunct="1">
              <a:buFont typeface="Wingdings" pitchFamily="2" charset="2"/>
              <a:buChar char="l"/>
            </a:pPr>
            <a:r>
              <a:rPr lang="zh-TW" altLang="zh-TW" sz="2400" b="1" smtClean="0"/>
              <a:t>外幣計價普通公司債</a:t>
            </a:r>
            <a:r>
              <a:rPr lang="en-US" altLang="zh-TW" sz="2400" b="1" smtClean="0"/>
              <a:t>/</a:t>
            </a:r>
            <a:r>
              <a:rPr lang="zh-TW" altLang="zh-TW" sz="2400" b="1" smtClean="0"/>
              <a:t>金融債券</a:t>
            </a:r>
            <a:r>
              <a:rPr lang="zh-TW" altLang="zh-TW" sz="2400" smtClean="0"/>
              <a:t>：</a:t>
            </a:r>
            <a:endParaRPr lang="en-US" altLang="zh-TW" sz="2400" smtClean="0"/>
          </a:p>
          <a:p>
            <a:pPr lvl="2" eaLnBrk="1" hangingPunct="1"/>
            <a:r>
              <a:rPr lang="zh-TW" altLang="zh-TW" sz="2400" smtClean="0"/>
              <a:t>條件：該債券之債信評等須達經金融監督管理委員會核准或認可之信用評等機構出具達</a:t>
            </a:r>
            <a:r>
              <a:rPr lang="en-US" altLang="zh-TW" sz="2400" smtClean="0"/>
              <a:t>BBB</a:t>
            </a:r>
            <a:r>
              <a:rPr lang="zh-TW" altLang="zh-TW" sz="2400" smtClean="0"/>
              <a:t>級以上之評等。但普通公司債經金融機構保證者，得以該金融機構最近一年之評等報告取代之。</a:t>
            </a:r>
          </a:p>
          <a:p>
            <a:pPr lvl="1" eaLnBrk="1" hangingPunct="1">
              <a:buFont typeface="Wingdings" pitchFamily="2" charset="2"/>
              <a:buChar char="l"/>
            </a:pPr>
            <a:r>
              <a:rPr lang="zh-TW" altLang="zh-TW" sz="2400" b="1" smtClean="0"/>
              <a:t>外幣計價轉換公司債（</a:t>
            </a:r>
            <a:r>
              <a:rPr lang="en-US" altLang="zh-TW" sz="2400" b="1" smtClean="0"/>
              <a:t>CB</a:t>
            </a:r>
            <a:r>
              <a:rPr lang="zh-TW" altLang="zh-TW" sz="2400" b="1" smtClean="0"/>
              <a:t>）、外幣計價海外轉換公司債（</a:t>
            </a:r>
            <a:r>
              <a:rPr lang="en-US" altLang="zh-TW" sz="2400" b="1" smtClean="0"/>
              <a:t>ECB</a:t>
            </a:r>
            <a:r>
              <a:rPr lang="zh-TW" altLang="zh-TW" sz="2400" b="1" smtClean="0"/>
              <a:t>）、外幣計價附認股權公司債（</a:t>
            </a:r>
            <a:r>
              <a:rPr lang="en-US" altLang="zh-TW" sz="2400" b="1" smtClean="0"/>
              <a:t>WB</a:t>
            </a:r>
            <a:r>
              <a:rPr lang="zh-TW" altLang="zh-TW" sz="2400" b="1" smtClean="0"/>
              <a:t>）及外幣計價海外附認股權公司債（</a:t>
            </a:r>
            <a:r>
              <a:rPr lang="en-US" altLang="zh-TW" sz="2400" b="1" smtClean="0"/>
              <a:t>EWB</a:t>
            </a:r>
            <a:r>
              <a:rPr lang="zh-TW" altLang="zh-TW" sz="2400" b="1" smtClean="0"/>
              <a:t>）：</a:t>
            </a:r>
            <a:endParaRPr lang="zh-TW" altLang="zh-TW" sz="2400" smtClean="0"/>
          </a:p>
          <a:p>
            <a:pPr lvl="2" eaLnBrk="1" hangingPunct="1"/>
            <a:r>
              <a:rPr lang="zh-TW" altLang="zh-TW" sz="2400" smtClean="0"/>
              <a:t>募集方式：在國內募集與發行之</a:t>
            </a:r>
            <a:r>
              <a:rPr lang="en-US" altLang="zh-TW" sz="2400" smtClean="0"/>
              <a:t>CB</a:t>
            </a:r>
            <a:r>
              <a:rPr lang="zh-TW" altLang="zh-TW" sz="2400" smtClean="0"/>
              <a:t>及</a:t>
            </a:r>
            <a:r>
              <a:rPr lang="en-US" altLang="zh-TW" sz="2400" smtClean="0"/>
              <a:t>WB</a:t>
            </a:r>
            <a:r>
              <a:rPr lang="zh-TW" altLang="zh-TW" sz="2400" smtClean="0"/>
              <a:t>或於海外募集與發行</a:t>
            </a:r>
            <a:r>
              <a:rPr lang="zh-TW" altLang="en-US" sz="2400" smtClean="0"/>
              <a:t>並</a:t>
            </a:r>
            <a:r>
              <a:rPr lang="zh-TW" altLang="zh-TW" sz="2400" smtClean="0"/>
              <a:t>回國申請掛牌之</a:t>
            </a:r>
            <a:r>
              <a:rPr lang="en-US" altLang="zh-TW" sz="2400" smtClean="0"/>
              <a:t>ECB</a:t>
            </a:r>
            <a:r>
              <a:rPr lang="zh-TW" altLang="zh-TW" sz="2400" smtClean="0"/>
              <a:t>及</a:t>
            </a:r>
            <a:r>
              <a:rPr lang="en-US" altLang="zh-TW" sz="2400" smtClean="0"/>
              <a:t>EWB</a:t>
            </a:r>
            <a:r>
              <a:rPr lang="zh-TW" altLang="zh-TW" sz="2400" smtClean="0"/>
              <a:t>。</a:t>
            </a:r>
          </a:p>
          <a:p>
            <a:pPr lvl="2" eaLnBrk="1" hangingPunct="1"/>
            <a:r>
              <a:rPr lang="zh-TW" altLang="en-US" sz="2400" smtClean="0"/>
              <a:t>發行主體：</a:t>
            </a:r>
            <a:r>
              <a:rPr lang="zh-TW" altLang="zh-TW" sz="2400" smtClean="0"/>
              <a:t>國內公開發行公司。</a:t>
            </a:r>
          </a:p>
          <a:p>
            <a:pPr lvl="2" eaLnBrk="1" hangingPunct="1">
              <a:buFont typeface="Wingdings 2" pitchFamily="18" charset="2"/>
              <a:buNone/>
            </a:pPr>
            <a:endParaRPr lang="zh-TW" altLang="zh-TW" sz="2000" smtClean="0"/>
          </a:p>
        </p:txBody>
      </p:sp>
      <p:sp>
        <p:nvSpPr>
          <p:cNvPr id="10" name="標題 1"/>
          <p:cNvSpPr>
            <a:spLocks noGrp="1"/>
          </p:cNvSpPr>
          <p:nvPr>
            <p:ph type="title"/>
          </p:nvPr>
        </p:nvSpPr>
        <p:spPr>
          <a:xfrm>
            <a:off x="1042988" y="333375"/>
            <a:ext cx="7921625" cy="647700"/>
          </a:xfrm>
        </p:spPr>
        <p:txBody>
          <a:bodyPr>
            <a:noAutofit/>
          </a:bodyPr>
          <a:lstStyle/>
          <a:p>
            <a:pPr algn="l">
              <a:defRPr/>
            </a:pPr>
            <a:r>
              <a:rPr lang="zh-TW" altLang="en-US" sz="3600" dirty="0" smtClean="0">
                <a:solidFill>
                  <a:srgbClr val="000099"/>
                </a:solidFill>
              </a:rPr>
              <a:t>國際債券發行人條件</a:t>
            </a:r>
            <a:r>
              <a:rPr lang="en-US" altLang="zh-TW" sz="3600" dirty="0" smtClean="0">
                <a:solidFill>
                  <a:srgbClr val="000099"/>
                </a:solidFill>
              </a:rPr>
              <a:t>-</a:t>
            </a:r>
            <a:r>
              <a:rPr lang="zh-TW" altLang="en-US" sz="3600" dirty="0" smtClean="0">
                <a:solidFill>
                  <a:srgbClr val="000099"/>
                </a:solidFill>
              </a:rPr>
              <a:t>本國</a:t>
            </a:r>
            <a:r>
              <a:rPr lang="zh-TW" altLang="en-US" sz="3600" dirty="0">
                <a:solidFill>
                  <a:srgbClr val="000099"/>
                </a:solidFill>
              </a:rPr>
              <a:t>發行人</a:t>
            </a:r>
          </a:p>
        </p:txBody>
      </p:sp>
      <p:sp>
        <p:nvSpPr>
          <p:cNvPr id="6" name="AutoShape 4"/>
          <p:cNvSpPr>
            <a:spLocks noChangeArrowheads="1"/>
          </p:cNvSpPr>
          <p:nvPr/>
        </p:nvSpPr>
        <p:spPr bwMode="auto">
          <a:xfrm>
            <a:off x="561975" y="966214"/>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90550" y="476250"/>
            <a:ext cx="8229600" cy="708025"/>
          </a:xfrm>
        </p:spPr>
        <p:txBody>
          <a:bodyPr/>
          <a:lstStyle/>
          <a:p>
            <a:pPr marL="365125" indent="-255588" algn="l">
              <a:lnSpc>
                <a:spcPts val="4500"/>
              </a:lnSpc>
            </a:pPr>
            <a:r>
              <a:rPr lang="zh-TW" altLang="en-US" sz="3600" smtClean="0">
                <a:solidFill>
                  <a:srgbClr val="000099"/>
                </a:solidFill>
                <a:latin typeface="微軟正黑體" pitchFamily="34" charset="-120"/>
              </a:rPr>
              <a:t>國際債券發行實例</a:t>
            </a:r>
            <a:endParaRPr lang="en-US" altLang="zh-TW" sz="3600" smtClean="0">
              <a:solidFill>
                <a:srgbClr val="000099"/>
              </a:solidFill>
              <a:latin typeface="微軟正黑體" pitchFamily="34" charset="-120"/>
            </a:endParaRPr>
          </a:p>
        </p:txBody>
      </p:sp>
      <p:sp>
        <p:nvSpPr>
          <p:cNvPr id="62467" name="Rectangle 3"/>
          <p:cNvSpPr>
            <a:spLocks noGrp="1" noChangeArrowheads="1"/>
          </p:cNvSpPr>
          <p:nvPr>
            <p:ph sz="quarter" idx="1"/>
          </p:nvPr>
        </p:nvSpPr>
        <p:spPr>
          <a:xfrm>
            <a:off x="579438" y="1196975"/>
            <a:ext cx="8564562" cy="4752975"/>
          </a:xfrm>
        </p:spPr>
        <p:txBody>
          <a:bodyPr/>
          <a:lstStyle/>
          <a:p>
            <a:pPr>
              <a:buClr>
                <a:schemeClr val="tx1"/>
              </a:buClr>
              <a:buFont typeface="Wingdings" pitchFamily="2" charset="2"/>
              <a:buChar char="Ø"/>
            </a:pPr>
            <a:r>
              <a:rPr lang="zh-TW" altLang="en-US" sz="2400" smtClean="0">
                <a:latin typeface="標楷體" pitchFamily="65" charset="-120"/>
              </a:rPr>
              <a:t>發行人：法國巴黎銀</a:t>
            </a:r>
            <a:r>
              <a:rPr lang="zh-TW" altLang="zh-TW" sz="2400" smtClean="0">
                <a:latin typeface="標楷體" pitchFamily="65" charset="-120"/>
              </a:rPr>
              <a:t>行</a:t>
            </a:r>
            <a:r>
              <a:rPr lang="zh-TW" altLang="en-US" sz="2400" smtClean="0">
                <a:latin typeface="標楷體" pitchFamily="65" charset="-120"/>
              </a:rPr>
              <a:t>（</a:t>
            </a:r>
            <a:r>
              <a:rPr lang="en-US" altLang="zh-TW" sz="2400" smtClean="0">
                <a:latin typeface="標楷體" pitchFamily="65" charset="-120"/>
              </a:rPr>
              <a:t> S&amp;P</a:t>
            </a:r>
            <a:r>
              <a:rPr lang="zh-TW" altLang="en-US" sz="2400" smtClean="0">
                <a:latin typeface="標楷體" pitchFamily="65" charset="-120"/>
              </a:rPr>
              <a:t>評等為</a:t>
            </a:r>
            <a:r>
              <a:rPr lang="en-US" altLang="zh-TW" sz="2400" smtClean="0">
                <a:latin typeface="標楷體" pitchFamily="65" charset="-120"/>
              </a:rPr>
              <a:t>AA-</a:t>
            </a:r>
            <a:r>
              <a:rPr lang="zh-TW" altLang="en-US" sz="2400" smtClean="0">
                <a:latin typeface="標楷體" pitchFamily="65" charset="-120"/>
              </a:rPr>
              <a:t>級</a:t>
            </a:r>
            <a:r>
              <a:rPr lang="en-US" altLang="zh-TW" sz="2400" smtClean="0">
                <a:latin typeface="標楷體" pitchFamily="65" charset="-120"/>
              </a:rPr>
              <a:t> </a:t>
            </a:r>
            <a:r>
              <a:rPr lang="zh-TW" altLang="en-US" sz="2400" smtClean="0">
                <a:latin typeface="標楷體" pitchFamily="65" charset="-120"/>
              </a:rPr>
              <a:t>）</a:t>
            </a:r>
          </a:p>
          <a:p>
            <a:pPr>
              <a:buClr>
                <a:schemeClr val="tx1"/>
              </a:buClr>
              <a:buFont typeface="Wingdings" pitchFamily="2" charset="2"/>
              <a:buChar char="Ø"/>
            </a:pPr>
            <a:r>
              <a:rPr lang="zh-TW" altLang="en-US" sz="2400" smtClean="0">
                <a:latin typeface="標楷體" pitchFamily="65" charset="-120"/>
              </a:rPr>
              <a:t>發行期限：</a:t>
            </a:r>
            <a:r>
              <a:rPr lang="en-US" altLang="zh-TW" sz="2400" smtClean="0">
                <a:latin typeface="標楷體" pitchFamily="65" charset="-120"/>
              </a:rPr>
              <a:t>3</a:t>
            </a:r>
            <a:r>
              <a:rPr lang="zh-TW" altLang="en-US" sz="2400" smtClean="0">
                <a:latin typeface="標楷體" pitchFamily="65" charset="-120"/>
              </a:rPr>
              <a:t>年</a:t>
            </a:r>
            <a:r>
              <a:rPr lang="en-US" altLang="zh-TW" sz="2400" smtClean="0">
                <a:latin typeface="標楷體" pitchFamily="65" charset="-120"/>
              </a:rPr>
              <a:t>(101/10/23~104/10/23) </a:t>
            </a:r>
          </a:p>
          <a:p>
            <a:pPr>
              <a:buClr>
                <a:schemeClr val="tx1"/>
              </a:buClr>
              <a:buFont typeface="Wingdings" pitchFamily="2" charset="2"/>
              <a:buChar char="Ø"/>
            </a:pPr>
            <a:r>
              <a:rPr lang="zh-TW" altLang="en-US" sz="2400" smtClean="0">
                <a:latin typeface="標楷體" pitchFamily="65" charset="-120"/>
              </a:rPr>
              <a:t>發行總額：澳幣</a:t>
            </a:r>
            <a:r>
              <a:rPr lang="en-US" altLang="zh-TW" sz="2400" smtClean="0">
                <a:latin typeface="標楷體" pitchFamily="65" charset="-120"/>
              </a:rPr>
              <a:t>200,000,000</a:t>
            </a:r>
            <a:r>
              <a:rPr lang="zh-TW" altLang="en-US" sz="2400" smtClean="0">
                <a:latin typeface="標楷體" pitchFamily="65" charset="-120"/>
              </a:rPr>
              <a:t>元。</a:t>
            </a:r>
          </a:p>
          <a:p>
            <a:pPr>
              <a:buClr>
                <a:schemeClr val="tx1"/>
              </a:buClr>
              <a:buFont typeface="Wingdings" pitchFamily="2" charset="2"/>
              <a:buChar char="Ø"/>
            </a:pPr>
            <a:r>
              <a:rPr lang="zh-TW" altLang="en-US" sz="2400" smtClean="0">
                <a:latin typeface="標楷體" pitchFamily="65" charset="-120"/>
              </a:rPr>
              <a:t>債券面額：面額為澳幣</a:t>
            </a:r>
            <a:r>
              <a:rPr lang="en-US" altLang="zh-TW" sz="2400" smtClean="0">
                <a:latin typeface="標楷體" pitchFamily="65" charset="-120"/>
              </a:rPr>
              <a:t>10,000</a:t>
            </a:r>
            <a:r>
              <a:rPr lang="zh-TW" altLang="en-US" sz="2400" smtClean="0">
                <a:latin typeface="標楷體" pitchFamily="65" charset="-120"/>
              </a:rPr>
              <a:t>元。</a:t>
            </a:r>
          </a:p>
          <a:p>
            <a:pPr>
              <a:buClr>
                <a:schemeClr val="tx1"/>
              </a:buClr>
              <a:buFont typeface="Wingdings" pitchFamily="2" charset="2"/>
              <a:buChar char="Ø"/>
            </a:pPr>
            <a:r>
              <a:rPr lang="zh-TW" altLang="en-US" sz="2400" smtClean="0">
                <a:latin typeface="標楷體" pitchFamily="65" charset="-120"/>
              </a:rPr>
              <a:t>受償順位：無擔保主順位債券。</a:t>
            </a:r>
          </a:p>
          <a:p>
            <a:pPr>
              <a:buClr>
                <a:schemeClr val="tx1"/>
              </a:buClr>
              <a:buFont typeface="Wingdings" pitchFamily="2" charset="2"/>
              <a:buChar char="Ø"/>
            </a:pPr>
            <a:r>
              <a:rPr lang="zh-TW" altLang="en-US" sz="2400" smtClean="0">
                <a:latin typeface="標楷體" pitchFamily="65" charset="-120"/>
              </a:rPr>
              <a:t>票面利率：每年</a:t>
            </a:r>
            <a:r>
              <a:rPr lang="en-US" altLang="zh-TW" sz="2400" smtClean="0">
                <a:solidFill>
                  <a:srgbClr val="FF0000"/>
                </a:solidFill>
                <a:latin typeface="標楷體" pitchFamily="65" charset="-120"/>
              </a:rPr>
              <a:t>4.30%</a:t>
            </a:r>
            <a:r>
              <a:rPr lang="en-US" altLang="zh-TW" sz="2400" smtClean="0">
                <a:latin typeface="標楷體" pitchFamily="65" charset="-120"/>
              </a:rPr>
              <a:t> </a:t>
            </a:r>
            <a:r>
              <a:rPr lang="zh-TW" altLang="en-US" sz="2400" smtClean="0">
                <a:latin typeface="標楷體" pitchFamily="65" charset="-120"/>
              </a:rPr>
              <a:t>。</a:t>
            </a:r>
          </a:p>
          <a:p>
            <a:pPr>
              <a:buClr>
                <a:schemeClr val="tx1"/>
              </a:buClr>
              <a:buFont typeface="Wingdings" pitchFamily="2" charset="2"/>
              <a:buChar char="Ø"/>
            </a:pPr>
            <a:r>
              <a:rPr lang="zh-TW" altLang="en-US" sz="2400" smtClean="0">
                <a:latin typeface="標楷體" pitchFamily="65" charset="-120"/>
              </a:rPr>
              <a:t>付息方式：每半年支付利息乙次，以日為基礎計算之。</a:t>
            </a:r>
          </a:p>
          <a:p>
            <a:pPr>
              <a:buClr>
                <a:schemeClr val="tx1"/>
              </a:buClr>
              <a:buFont typeface="Wingdings" pitchFamily="2" charset="2"/>
              <a:buChar char="Ø"/>
            </a:pPr>
            <a:r>
              <a:rPr lang="zh-TW" altLang="en-US" sz="2400" smtClean="0">
                <a:latin typeface="標楷體" pitchFamily="65" charset="-120"/>
              </a:rPr>
              <a:t>掛牌處所：於櫃檯買賣中心上櫃交易。</a:t>
            </a:r>
          </a:p>
          <a:p>
            <a:pPr>
              <a:buClr>
                <a:schemeClr val="tx1"/>
              </a:buClr>
              <a:buFont typeface="Wingdings" pitchFamily="2" charset="2"/>
              <a:buChar char="Ø"/>
            </a:pPr>
            <a:r>
              <a:rPr lang="zh-TW" altLang="en-US" sz="2400" smtClean="0">
                <a:latin typeface="標楷體" pitchFamily="65" charset="-120"/>
              </a:rPr>
              <a:t>承銷方式：將由承銷商包銷並以洽商銷售方式出售。</a:t>
            </a:r>
          </a:p>
          <a:p>
            <a:pPr>
              <a:buClr>
                <a:schemeClr val="tx1"/>
              </a:buClr>
              <a:buFont typeface="Wingdings" pitchFamily="2" charset="2"/>
              <a:buChar char="Ø"/>
            </a:pPr>
            <a:r>
              <a:rPr lang="zh-TW" altLang="en-US" sz="2400" smtClean="0">
                <a:solidFill>
                  <a:srgbClr val="FF0000"/>
                </a:solidFill>
                <a:latin typeface="標楷體" pitchFamily="65" charset="-120"/>
              </a:rPr>
              <a:t>準據法</a:t>
            </a:r>
            <a:r>
              <a:rPr lang="zh-TW" altLang="en-US" sz="2400" smtClean="0">
                <a:latin typeface="標楷體" pitchFamily="65" charset="-120"/>
              </a:rPr>
              <a:t>：以英國法律為準據法。</a:t>
            </a:r>
          </a:p>
          <a:p>
            <a:pPr>
              <a:buClr>
                <a:schemeClr val="tx1"/>
              </a:buClr>
              <a:buFont typeface="Wingdings" pitchFamily="2" charset="2"/>
              <a:buChar char="Ø"/>
            </a:pPr>
            <a:r>
              <a:rPr lang="zh-TW" altLang="en-US" sz="2400" smtClean="0">
                <a:solidFill>
                  <a:srgbClr val="FF0000"/>
                </a:solidFill>
                <a:latin typeface="標楷體" pitchFamily="65" charset="-120"/>
              </a:rPr>
              <a:t>管轄法院</a:t>
            </a:r>
            <a:r>
              <a:rPr lang="zh-TW" altLang="en-US" sz="2400" smtClean="0">
                <a:latin typeface="標楷體" pitchFamily="65" charset="-120"/>
              </a:rPr>
              <a:t>：本公司債所生之紛爭係以英國法院為管轄法院。</a:t>
            </a:r>
          </a:p>
          <a:p>
            <a:pPr eaLnBrk="1" hangingPunct="1"/>
            <a:endParaRPr lang="en-US" altLang="zh-TW" sz="1600" smtClean="0">
              <a:latin typeface="標楷體" pitchFamily="65" charset="-120"/>
            </a:endParaRPr>
          </a:p>
        </p:txBody>
      </p:sp>
      <p:sp>
        <p:nvSpPr>
          <p:cNvPr id="62468" name="AutoShape 4"/>
          <p:cNvSpPr>
            <a:spLocks noChangeArrowheads="1"/>
          </p:cNvSpPr>
          <p:nvPr/>
        </p:nvSpPr>
        <p:spPr bwMode="auto">
          <a:xfrm>
            <a:off x="577850" y="10874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62469" name="投影片編號版面配置區 4"/>
          <p:cNvSpPr>
            <a:spLocks noGrp="1"/>
          </p:cNvSpPr>
          <p:nvPr>
            <p:ph type="sldNum" sz="quarter" idx="12"/>
          </p:nvPr>
        </p:nvSpPr>
        <p:spPr>
          <a:noFill/>
        </p:spPr>
        <p:txBody>
          <a:bodyPr/>
          <a:lstStyle/>
          <a:p>
            <a:fld id="{FC0B6887-D9BD-46CE-B230-556F73CB3A3D}" type="slidenum">
              <a:rPr lang="en-US" altLang="zh-TW" smtClean="0"/>
              <a:pPr/>
              <a:t>58</a:t>
            </a:fld>
            <a:endParaRPr lang="en-US" altLang="zh-TW"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39750" y="1357313"/>
            <a:ext cx="8208963" cy="4879975"/>
          </a:xfrm>
        </p:spPr>
        <p:txBody>
          <a:bodyPr/>
          <a:lstStyle/>
          <a:p>
            <a:pPr marL="0" indent="0">
              <a:buClr>
                <a:schemeClr val="tx1"/>
              </a:buClr>
              <a:buFont typeface="Wingdings" pitchFamily="2" charset="2"/>
              <a:buNone/>
              <a:defRPr/>
            </a:pPr>
            <a:r>
              <a:rPr lang="zh-TW" altLang="en-US" sz="2400" b="1" dirty="0" smtClean="0">
                <a:solidFill>
                  <a:srgbClr val="000099"/>
                </a:solidFill>
              </a:rPr>
              <a:t>依發行主體分類為：</a:t>
            </a:r>
            <a:endParaRPr lang="en-US" altLang="zh-TW" sz="2400" b="1" dirty="0" smtClean="0">
              <a:solidFill>
                <a:srgbClr val="000099"/>
              </a:solidFill>
            </a:endParaRPr>
          </a:p>
          <a:p>
            <a:pPr>
              <a:buClr>
                <a:schemeClr val="tx1"/>
              </a:buClr>
              <a:buFont typeface="Wingdings" pitchFamily="2" charset="2"/>
              <a:buChar char="Ø"/>
              <a:defRPr/>
            </a:pPr>
            <a:r>
              <a:rPr lang="zh-TW" altLang="en-US" sz="2400" b="1" dirty="0" smtClean="0">
                <a:solidFill>
                  <a:srgbClr val="000099"/>
                </a:solidFill>
              </a:rPr>
              <a:t>政府公債：</a:t>
            </a:r>
            <a:endParaRPr lang="en-US" altLang="zh-TW" sz="2400" b="1" dirty="0" smtClean="0">
              <a:solidFill>
                <a:srgbClr val="000099"/>
              </a:solidFill>
            </a:endParaRPr>
          </a:p>
          <a:p>
            <a:pPr>
              <a:spcBef>
                <a:spcPct val="0"/>
              </a:spcBef>
              <a:buClr>
                <a:schemeClr val="tx1"/>
              </a:buClr>
              <a:buFont typeface="Wingdings" pitchFamily="2" charset="2"/>
              <a:buNone/>
              <a:defRPr/>
            </a:pPr>
            <a:r>
              <a:rPr lang="en-US" altLang="zh-TW" sz="2400" b="1" dirty="0" smtClean="0">
                <a:solidFill>
                  <a:srgbClr val="000099"/>
                </a:solidFill>
              </a:rPr>
              <a:t>	</a:t>
            </a:r>
            <a:r>
              <a:rPr lang="zh-TW" altLang="en-US" sz="2400" dirty="0" smtClean="0"/>
              <a:t>為各級政府所發行，流動性最佳、信用風險最低。</a:t>
            </a:r>
          </a:p>
          <a:p>
            <a:pPr>
              <a:buClr>
                <a:schemeClr val="tx1"/>
              </a:buClr>
              <a:buFont typeface="Wingdings" pitchFamily="2" charset="2"/>
              <a:buChar char="Ø"/>
              <a:defRPr/>
            </a:pPr>
            <a:r>
              <a:rPr lang="zh-TW" altLang="en-US" sz="2400" b="1" dirty="0" smtClean="0">
                <a:solidFill>
                  <a:srgbClr val="000099"/>
                </a:solidFill>
              </a:rPr>
              <a:t>公司債：</a:t>
            </a:r>
            <a:endParaRPr lang="en-US" altLang="zh-TW" sz="2400" b="1" dirty="0" smtClean="0">
              <a:solidFill>
                <a:srgbClr val="000099"/>
              </a:solidFill>
            </a:endParaRPr>
          </a:p>
          <a:p>
            <a:pPr>
              <a:spcBef>
                <a:spcPct val="0"/>
              </a:spcBef>
              <a:buClr>
                <a:schemeClr val="tx1"/>
              </a:buClr>
              <a:buFont typeface="Wingdings" pitchFamily="2" charset="2"/>
              <a:buNone/>
              <a:defRPr/>
            </a:pPr>
            <a:r>
              <a:rPr lang="en-US" altLang="zh-TW" sz="2400" b="1" dirty="0" smtClean="0">
                <a:solidFill>
                  <a:srgbClr val="000099"/>
                </a:solidFill>
              </a:rPr>
              <a:t>	</a:t>
            </a:r>
            <a:r>
              <a:rPr lang="zh-TW" altLang="en-US" sz="2400" dirty="0" smtClean="0"/>
              <a:t>依我國公司法規定之股份有限公司所發行，其債信因發行公司優劣而有差異，發行種類及變化最為多樣。</a:t>
            </a:r>
          </a:p>
          <a:p>
            <a:pPr>
              <a:buClr>
                <a:schemeClr val="tx1"/>
              </a:buClr>
              <a:buFont typeface="Wingdings" pitchFamily="2" charset="2"/>
              <a:buChar char="Ø"/>
              <a:defRPr/>
            </a:pPr>
            <a:r>
              <a:rPr lang="zh-TW" altLang="en-US" sz="2400" b="1" dirty="0" smtClean="0">
                <a:solidFill>
                  <a:srgbClr val="000099"/>
                </a:solidFill>
              </a:rPr>
              <a:t>金融債券：</a:t>
            </a:r>
            <a:endParaRPr lang="en-US" altLang="zh-TW" sz="2400" b="1" dirty="0" smtClean="0">
              <a:solidFill>
                <a:srgbClr val="000099"/>
              </a:solidFill>
            </a:endParaRPr>
          </a:p>
          <a:p>
            <a:pPr>
              <a:spcBef>
                <a:spcPct val="0"/>
              </a:spcBef>
              <a:buClr>
                <a:schemeClr val="tx1"/>
              </a:buClr>
              <a:buFont typeface="Wingdings" pitchFamily="2" charset="2"/>
              <a:buNone/>
              <a:defRPr/>
            </a:pPr>
            <a:r>
              <a:rPr lang="en-US" altLang="zh-TW" sz="2400" b="1" dirty="0" smtClean="0">
                <a:solidFill>
                  <a:srgbClr val="000099"/>
                </a:solidFill>
              </a:rPr>
              <a:t>	</a:t>
            </a:r>
            <a:r>
              <a:rPr lang="zh-TW" altLang="en-US" sz="2400" dirty="0" smtClean="0"/>
              <a:t>由銀行等金融機構發行，性質幾與公司債相同，僅發行主體及相關管理法令不同。</a:t>
            </a:r>
            <a:endParaRPr lang="en-US" altLang="zh-TW" sz="2400" dirty="0" smtClean="0"/>
          </a:p>
          <a:p>
            <a:pPr>
              <a:buClr>
                <a:schemeClr val="tx1"/>
              </a:buClr>
              <a:buFont typeface="Wingdings" pitchFamily="2" charset="2"/>
              <a:buChar char="Ø"/>
              <a:defRPr/>
            </a:pPr>
            <a:r>
              <a:rPr lang="zh-TW" altLang="en-US" sz="2400" b="1" dirty="0" smtClean="0">
                <a:solidFill>
                  <a:srgbClr val="000099"/>
                </a:solidFill>
              </a:rPr>
              <a:t>國際組織金融債券：</a:t>
            </a:r>
          </a:p>
          <a:p>
            <a:pPr>
              <a:spcBef>
                <a:spcPct val="0"/>
              </a:spcBef>
              <a:buClr>
                <a:schemeClr val="tx1"/>
              </a:buClr>
              <a:buFont typeface="Wingdings" pitchFamily="2" charset="2"/>
              <a:buNone/>
              <a:defRPr/>
            </a:pPr>
            <a:r>
              <a:rPr lang="en-US" altLang="zh-TW" sz="2400" dirty="0" smtClean="0"/>
              <a:t>	</a:t>
            </a:r>
            <a:r>
              <a:rPr lang="zh-TW" altLang="en-US" sz="2400" dirty="0" smtClean="0"/>
              <a:t>跨國性的外國金融機構（如亞洲開發銀行、中美洲銀行、歐洲投資銀行等）來台灣發行以新台幣或外幣計價之債券。</a:t>
            </a:r>
            <a:endParaRPr lang="en-US" altLang="zh-TW" sz="2400" b="1" dirty="0" smtClean="0">
              <a:solidFill>
                <a:srgbClr val="000099"/>
              </a:solidFill>
            </a:endParaRPr>
          </a:p>
          <a:p>
            <a:pPr marL="539750" lvl="1" indent="-419100" eaLnBrk="1" hangingPunct="1">
              <a:lnSpc>
                <a:spcPct val="90000"/>
              </a:lnSpc>
              <a:buClr>
                <a:schemeClr val="tx1"/>
              </a:buClr>
              <a:buFont typeface="Wingdings" pitchFamily="2" charset="2"/>
              <a:buNone/>
              <a:defRPr/>
            </a:pPr>
            <a:r>
              <a:rPr lang="en-US" altLang="zh-TW" sz="2400" dirty="0" smtClean="0"/>
              <a:t>		</a:t>
            </a:r>
          </a:p>
          <a:p>
            <a:pPr marL="539750" lvl="1" indent="-419100" eaLnBrk="1" hangingPunct="1">
              <a:lnSpc>
                <a:spcPct val="90000"/>
              </a:lnSpc>
              <a:buClr>
                <a:schemeClr val="tx1"/>
              </a:buClr>
              <a:buFontTx/>
              <a:buBlip>
                <a:blip r:embed="rId3"/>
              </a:buBlip>
              <a:defRPr/>
            </a:pPr>
            <a:endParaRPr lang="en-US" altLang="zh-TW" sz="2400" dirty="0" smtClean="0"/>
          </a:p>
          <a:p>
            <a:pPr marL="539750" lvl="1" indent="-419100" eaLnBrk="1" hangingPunct="1">
              <a:lnSpc>
                <a:spcPct val="90000"/>
              </a:lnSpc>
              <a:buClr>
                <a:schemeClr val="tx1"/>
              </a:buClr>
              <a:buFont typeface="Wingdings" pitchFamily="2" charset="2"/>
              <a:buNone/>
              <a:defRPr/>
            </a:pPr>
            <a:r>
              <a:rPr lang="en-US" altLang="zh-TW" sz="2400" dirty="0" smtClean="0"/>
              <a:t>		</a:t>
            </a:r>
            <a:r>
              <a:rPr lang="zh-TW" altLang="en-US" sz="2400" dirty="0" smtClean="0"/>
              <a:t>    </a:t>
            </a:r>
            <a:br>
              <a:rPr lang="zh-TW" altLang="en-US" sz="2400" dirty="0" smtClean="0"/>
            </a:br>
            <a:endParaRPr lang="en-US" altLang="zh-TW" sz="2400" b="1" dirty="0" smtClean="0">
              <a:solidFill>
                <a:srgbClr val="000099"/>
              </a:solidFill>
            </a:endParaRPr>
          </a:p>
        </p:txBody>
      </p:sp>
      <p:sp>
        <p:nvSpPr>
          <p:cNvPr id="13316" name="Rectangle 3"/>
          <p:cNvSpPr>
            <a:spLocks noGrp="1" noChangeArrowheads="1"/>
          </p:cNvSpPr>
          <p:nvPr>
            <p:ph type="title"/>
          </p:nvPr>
        </p:nvSpPr>
        <p:spPr>
          <a:xfrm>
            <a:off x="611188" y="533400"/>
            <a:ext cx="7489825" cy="990600"/>
          </a:xfrm>
        </p:spPr>
        <p:txBody>
          <a:bodyPr/>
          <a:lstStyle/>
          <a:p>
            <a:pPr eaLnBrk="1" hangingPunct="1">
              <a:defRPr/>
            </a:pPr>
            <a:r>
              <a:rPr lang="zh-TW" altLang="en-US" dirty="0" smtClean="0">
                <a:solidFill>
                  <a:srgbClr val="000099"/>
                </a:solidFill>
              </a:rPr>
              <a:t>債券種類</a:t>
            </a:r>
          </a:p>
        </p:txBody>
      </p:sp>
      <p:sp>
        <p:nvSpPr>
          <p:cNvPr id="8196" name="AutoShape 4"/>
          <p:cNvSpPr>
            <a:spLocks noChangeArrowheads="1"/>
          </p:cNvSpPr>
          <p:nvPr/>
        </p:nvSpPr>
        <p:spPr bwMode="auto">
          <a:xfrm>
            <a:off x="558800" y="13033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8197"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E156EC9D-CF4A-40DF-A537-2ECB33F634D1}" type="slidenum">
              <a:rPr kumimoji="0" lang="en-US" altLang="zh-TW" sz="1400">
                <a:solidFill>
                  <a:srgbClr val="996633"/>
                </a:solidFill>
              </a:rPr>
              <a:pPr algn="r"/>
              <a:t>5</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027"/>
          <p:cNvSpPr>
            <a:spLocks noGrp="1" noChangeArrowheads="1"/>
          </p:cNvSpPr>
          <p:nvPr>
            <p:ph type="body" sz="half" idx="1"/>
          </p:nvPr>
        </p:nvSpPr>
        <p:spPr>
          <a:xfrm>
            <a:off x="328613" y="1557338"/>
            <a:ext cx="8426450" cy="5832475"/>
          </a:xfrm>
        </p:spPr>
        <p:txBody>
          <a:bodyPr wrap="none" anchor="ctr"/>
          <a:lstStyle/>
          <a:p>
            <a:pPr marL="14400" indent="0" eaLnBrk="1" hangingPunct="1">
              <a:lnSpc>
                <a:spcPct val="90000"/>
              </a:lnSpc>
              <a:spcBef>
                <a:spcPts val="600"/>
              </a:spcBef>
              <a:buClr>
                <a:schemeClr val="accent5">
                  <a:lumMod val="75000"/>
                </a:schemeClr>
              </a:buClr>
              <a:buSzPct val="50000"/>
              <a:buFont typeface="Wingdings" pitchFamily="2" charset="2"/>
              <a:buNone/>
              <a:defRPr/>
            </a:pPr>
            <a:r>
              <a:rPr lang="en-US" altLang="zh-TW" sz="3200" kern="1200" dirty="0" smtClean="0">
                <a:latin typeface="標楷體" pitchFamily="65" charset="-120"/>
              </a:rPr>
              <a:t>(</a:t>
            </a:r>
            <a:r>
              <a:rPr lang="zh-TW" altLang="en-US" sz="3200" kern="1200" dirty="0">
                <a:latin typeface="標楷體" pitchFamily="65" charset="-120"/>
              </a:rPr>
              <a:t>一</a:t>
            </a:r>
            <a:r>
              <a:rPr lang="en-US" altLang="zh-TW" sz="3200" kern="1200" dirty="0" smtClean="0">
                <a:latin typeface="標楷體" pitchFamily="65" charset="-120"/>
              </a:rPr>
              <a:t>)</a:t>
            </a:r>
            <a:r>
              <a:rPr lang="zh-TW" altLang="en-US" sz="3200" kern="1200" dirty="0" smtClean="0">
                <a:latin typeface="標楷體" pitchFamily="65" charset="-120"/>
              </a:rPr>
              <a:t>證券商營業處所議價（所有上櫃債券）</a:t>
            </a:r>
          </a:p>
          <a:p>
            <a:pPr marL="720000" indent="-417600" eaLnBrk="1" hangingPunct="1">
              <a:lnSpc>
                <a:spcPct val="90000"/>
              </a:lnSpc>
              <a:spcBef>
                <a:spcPts val="600"/>
              </a:spcBef>
              <a:buClr>
                <a:schemeClr val="accent5">
                  <a:lumMod val="75000"/>
                </a:schemeClr>
              </a:buClr>
              <a:buSzPct val="50000"/>
              <a:buFont typeface="Wingdings" pitchFamily="2" charset="2"/>
              <a:buChar char="l"/>
              <a:defRPr/>
            </a:pPr>
            <a:r>
              <a:rPr lang="zh-TW" altLang="en-US" sz="2400" kern="1200" dirty="0" smtClean="0">
                <a:latin typeface="標楷體" pitchFamily="65" charset="-120"/>
              </a:rPr>
              <a:t>買賣斷交易</a:t>
            </a:r>
            <a:r>
              <a:rPr lang="en-US" altLang="zh-TW" sz="2400" kern="1200" dirty="0" smtClean="0">
                <a:latin typeface="標楷體" pitchFamily="65" charset="-120"/>
              </a:rPr>
              <a:t>(OP/OS)</a:t>
            </a:r>
          </a:p>
          <a:p>
            <a:pPr marL="720000" indent="-417600" eaLnBrk="1" hangingPunct="1">
              <a:lnSpc>
                <a:spcPct val="90000"/>
              </a:lnSpc>
              <a:spcBef>
                <a:spcPts val="600"/>
              </a:spcBef>
              <a:buClr>
                <a:schemeClr val="accent5">
                  <a:lumMod val="75000"/>
                </a:schemeClr>
              </a:buClr>
              <a:buSzPct val="50000"/>
              <a:buFont typeface="Wingdings" pitchFamily="2" charset="2"/>
              <a:buChar char="l"/>
              <a:defRPr/>
            </a:pPr>
            <a:r>
              <a:rPr lang="zh-TW" altLang="en-US" sz="2400" kern="1200" dirty="0" smtClean="0">
                <a:latin typeface="標楷體" pitchFamily="65" charset="-120"/>
              </a:rPr>
              <a:t>附條件交易</a:t>
            </a:r>
            <a:r>
              <a:rPr lang="en-US" altLang="zh-TW" sz="2400" kern="1200" dirty="0" smtClean="0">
                <a:latin typeface="標楷體" pitchFamily="65" charset="-120"/>
              </a:rPr>
              <a:t>(RP/RS) </a:t>
            </a:r>
            <a:r>
              <a:rPr lang="zh-TW" altLang="en-US" sz="2400" kern="1200" dirty="0" smtClean="0">
                <a:latin typeface="標楷體" pitchFamily="65" charset="-120"/>
              </a:rPr>
              <a:t>      </a:t>
            </a:r>
            <a:endParaRPr lang="en-US" altLang="zh-TW" sz="2400" kern="1200" dirty="0" smtClean="0">
              <a:latin typeface="標楷體" pitchFamily="65" charset="-120"/>
            </a:endParaRPr>
          </a:p>
          <a:p>
            <a:pPr marL="14400" indent="0" eaLnBrk="1" hangingPunct="1">
              <a:lnSpc>
                <a:spcPct val="90000"/>
              </a:lnSpc>
              <a:spcBef>
                <a:spcPts val="1200"/>
              </a:spcBef>
              <a:buClr>
                <a:schemeClr val="accent5">
                  <a:lumMod val="75000"/>
                </a:schemeClr>
              </a:buClr>
              <a:buSzPct val="50000"/>
              <a:buFont typeface="Wingdings" pitchFamily="2" charset="2"/>
              <a:buNone/>
              <a:defRPr/>
            </a:pPr>
            <a:r>
              <a:rPr lang="en-US" altLang="zh-TW" sz="3200" kern="1200" dirty="0" smtClean="0">
                <a:latin typeface="標楷體" pitchFamily="65" charset="-120"/>
              </a:rPr>
              <a:t>(</a:t>
            </a:r>
            <a:r>
              <a:rPr lang="zh-TW" altLang="en-US" sz="3200" kern="1200" dirty="0" smtClean="0">
                <a:latin typeface="標楷體" pitchFamily="65" charset="-120"/>
              </a:rPr>
              <a:t>二</a:t>
            </a:r>
            <a:r>
              <a:rPr lang="en-US" altLang="zh-TW" sz="3200" kern="1200" dirty="0" smtClean="0">
                <a:latin typeface="標楷體" pitchFamily="65" charset="-120"/>
              </a:rPr>
              <a:t>)</a:t>
            </a:r>
            <a:r>
              <a:rPr lang="zh-TW" altLang="en-US" sz="3200" kern="1200" dirty="0" smtClean="0">
                <a:latin typeface="標楷體" pitchFamily="65" charset="-120"/>
              </a:rPr>
              <a:t>等殖成交系統（中央公債）</a:t>
            </a:r>
          </a:p>
          <a:p>
            <a:pPr marL="720000" indent="-417600" eaLnBrk="1" hangingPunct="1">
              <a:lnSpc>
                <a:spcPct val="90000"/>
              </a:lnSpc>
              <a:spcBef>
                <a:spcPts val="600"/>
              </a:spcBef>
              <a:buClr>
                <a:schemeClr val="accent5">
                  <a:lumMod val="75000"/>
                </a:schemeClr>
              </a:buClr>
              <a:buSzPct val="50000"/>
              <a:buFont typeface="Wingdings" pitchFamily="2" charset="2"/>
              <a:buChar char="l"/>
              <a:defRPr/>
            </a:pPr>
            <a:r>
              <a:rPr lang="zh-TW" altLang="en-US" sz="2400" kern="1200" dirty="0" smtClean="0">
                <a:latin typeface="標楷體" pitchFamily="65" charset="-120"/>
              </a:rPr>
              <a:t>債券電腦議價系統</a:t>
            </a:r>
            <a:r>
              <a:rPr lang="en-US" altLang="zh-TW" sz="2400" kern="1200" dirty="0" smtClean="0">
                <a:latin typeface="標楷體" pitchFamily="65" charset="-120"/>
              </a:rPr>
              <a:t>(</a:t>
            </a:r>
            <a:r>
              <a:rPr lang="zh-TW" altLang="en-US" sz="2400" kern="1200" dirty="0" smtClean="0">
                <a:latin typeface="標楷體" pitchFamily="65" charset="-120"/>
              </a:rPr>
              <a:t>含買賣斷及附條件交易</a:t>
            </a:r>
            <a:r>
              <a:rPr lang="en-US" altLang="zh-TW" sz="2400" kern="1200" dirty="0" smtClean="0">
                <a:latin typeface="標楷體" pitchFamily="65" charset="-120"/>
              </a:rPr>
              <a:t>)</a:t>
            </a:r>
          </a:p>
          <a:p>
            <a:pPr marL="720000" indent="-417600" eaLnBrk="1" hangingPunct="1">
              <a:lnSpc>
                <a:spcPct val="90000"/>
              </a:lnSpc>
              <a:spcBef>
                <a:spcPts val="600"/>
              </a:spcBef>
              <a:buClr>
                <a:schemeClr val="accent5">
                  <a:lumMod val="75000"/>
                </a:schemeClr>
              </a:buClr>
              <a:buSzPct val="50000"/>
              <a:buFont typeface="Wingdings" pitchFamily="2" charset="2"/>
              <a:buChar char="l"/>
              <a:defRPr/>
            </a:pPr>
            <a:r>
              <a:rPr lang="zh-TW" altLang="en-US" sz="2400" kern="1200" dirty="0" smtClean="0">
                <a:latin typeface="標楷體" pitchFamily="65" charset="-120"/>
              </a:rPr>
              <a:t>債券比對系統</a:t>
            </a:r>
            <a:endParaRPr lang="en-US" altLang="zh-TW" sz="2400" kern="1200" dirty="0" smtClean="0">
              <a:latin typeface="標楷體" pitchFamily="65" charset="-120"/>
            </a:endParaRPr>
          </a:p>
          <a:p>
            <a:pPr marL="14400" indent="0" eaLnBrk="1" hangingPunct="1">
              <a:lnSpc>
                <a:spcPct val="90000"/>
              </a:lnSpc>
              <a:spcBef>
                <a:spcPts val="1200"/>
              </a:spcBef>
              <a:buClr>
                <a:schemeClr val="accent5">
                  <a:lumMod val="75000"/>
                </a:schemeClr>
              </a:buClr>
              <a:buSzPct val="50000"/>
              <a:buFont typeface="Wingdings" pitchFamily="2" charset="2"/>
              <a:buNone/>
              <a:defRPr/>
            </a:pPr>
            <a:r>
              <a:rPr lang="en-US" altLang="zh-TW" sz="3200" kern="1200" dirty="0" smtClean="0">
                <a:latin typeface="標楷體" pitchFamily="65" charset="-120"/>
              </a:rPr>
              <a:t>(</a:t>
            </a:r>
            <a:r>
              <a:rPr lang="zh-TW" altLang="en-US" sz="3200" kern="1200" dirty="0" smtClean="0">
                <a:latin typeface="標楷體" pitchFamily="65" charset="-120"/>
              </a:rPr>
              <a:t>三</a:t>
            </a:r>
            <a:r>
              <a:rPr lang="en-US" altLang="zh-TW" sz="3200" kern="1200" dirty="0" smtClean="0">
                <a:latin typeface="標楷體" pitchFamily="65" charset="-120"/>
              </a:rPr>
              <a:t>)</a:t>
            </a:r>
            <a:r>
              <a:rPr lang="zh-TW" altLang="en-US" sz="3200" kern="1200" dirty="0" smtClean="0">
                <a:latin typeface="標楷體" pitchFamily="65" charset="-120"/>
              </a:rPr>
              <a:t>等價成交系統（</a:t>
            </a:r>
            <a:r>
              <a:rPr lang="en-US" altLang="zh-TW" sz="3200" kern="1200" dirty="0" smtClean="0">
                <a:latin typeface="標楷體" pitchFamily="65" charset="-120"/>
              </a:rPr>
              <a:t>CB</a:t>
            </a:r>
            <a:r>
              <a:rPr lang="zh-TW" altLang="en-US" sz="3200" kern="1200" dirty="0" smtClean="0">
                <a:latin typeface="標楷體" pitchFamily="65" charset="-120"/>
              </a:rPr>
              <a:t>、</a:t>
            </a:r>
            <a:r>
              <a:rPr lang="en-US" altLang="zh-TW" sz="3200" kern="1200" dirty="0" smtClean="0">
                <a:latin typeface="標楷體" pitchFamily="65" charset="-120"/>
              </a:rPr>
              <a:t>EB</a:t>
            </a:r>
            <a:r>
              <a:rPr lang="zh-TW" altLang="en-US" sz="3200" kern="1200" dirty="0" smtClean="0">
                <a:latin typeface="標楷體" pitchFamily="65" charset="-120"/>
              </a:rPr>
              <a:t>及</a:t>
            </a:r>
            <a:r>
              <a:rPr lang="en-US" altLang="zh-TW" sz="3200" kern="1200" dirty="0" smtClean="0">
                <a:latin typeface="標楷體" pitchFamily="65" charset="-120"/>
              </a:rPr>
              <a:t>WB</a:t>
            </a:r>
            <a:r>
              <a:rPr lang="zh-TW" altLang="en-US" sz="3200" kern="1200" dirty="0" smtClean="0">
                <a:latin typeface="標楷體" pitchFamily="65" charset="-120"/>
              </a:rPr>
              <a:t>）</a:t>
            </a:r>
            <a:endParaRPr lang="en-US" altLang="zh-TW" sz="3200" kern="1200" dirty="0" smtClean="0">
              <a:latin typeface="標楷體" pitchFamily="65" charset="-120"/>
            </a:endParaRPr>
          </a:p>
          <a:p>
            <a:pPr marL="14400" indent="0" eaLnBrk="1" hangingPunct="1">
              <a:lnSpc>
                <a:spcPct val="90000"/>
              </a:lnSpc>
              <a:spcBef>
                <a:spcPts val="1200"/>
              </a:spcBef>
              <a:buClr>
                <a:schemeClr val="accent5">
                  <a:lumMod val="75000"/>
                </a:schemeClr>
              </a:buClr>
              <a:buSzPct val="50000"/>
              <a:buFont typeface="Wingdings" pitchFamily="2" charset="2"/>
              <a:buNone/>
              <a:defRPr/>
            </a:pPr>
            <a:r>
              <a:rPr lang="en-US" altLang="zh-TW" sz="3200" kern="1200" dirty="0" smtClean="0">
                <a:latin typeface="標楷體" pitchFamily="65" charset="-120"/>
              </a:rPr>
              <a:t>(</a:t>
            </a:r>
            <a:r>
              <a:rPr lang="zh-TW" altLang="en-US" sz="3200" kern="1200" dirty="0" smtClean="0">
                <a:latin typeface="標楷體" pitchFamily="65" charset="-120"/>
              </a:rPr>
              <a:t>四</a:t>
            </a:r>
            <a:r>
              <a:rPr lang="en-US" altLang="zh-TW" sz="3200" kern="1200" dirty="0" smtClean="0">
                <a:latin typeface="標楷體" pitchFamily="65" charset="-120"/>
              </a:rPr>
              <a:t>)</a:t>
            </a:r>
            <a:r>
              <a:rPr lang="zh-TW" altLang="en-US" sz="3200" kern="1200" dirty="0" smtClean="0">
                <a:latin typeface="標楷體" pitchFamily="65" charset="-120"/>
              </a:rPr>
              <a:t>國際債券交易系統</a:t>
            </a:r>
            <a:endParaRPr lang="en-US" altLang="zh-TW" sz="3200" kern="1200" dirty="0" smtClean="0">
              <a:latin typeface="標楷體" pitchFamily="65" charset="-120"/>
            </a:endParaRPr>
          </a:p>
          <a:p>
            <a:pPr marL="14400" indent="0" eaLnBrk="1" hangingPunct="1">
              <a:lnSpc>
                <a:spcPct val="90000"/>
              </a:lnSpc>
              <a:spcBef>
                <a:spcPts val="1200"/>
              </a:spcBef>
              <a:buClr>
                <a:schemeClr val="accent5">
                  <a:lumMod val="75000"/>
                </a:schemeClr>
              </a:buClr>
              <a:buSzPct val="50000"/>
              <a:buFont typeface="Wingdings" pitchFamily="2" charset="2"/>
              <a:buNone/>
              <a:defRPr/>
            </a:pPr>
            <a:r>
              <a:rPr lang="en-US" altLang="zh-TW" sz="3200" kern="1200" dirty="0" smtClean="0">
                <a:latin typeface="標楷體" pitchFamily="65" charset="-120"/>
              </a:rPr>
              <a:t>(</a:t>
            </a:r>
            <a:r>
              <a:rPr lang="zh-TW" altLang="en-US" sz="3200" kern="1200" dirty="0" smtClean="0">
                <a:latin typeface="標楷體" pitchFamily="65" charset="-120"/>
              </a:rPr>
              <a:t>五</a:t>
            </a:r>
            <a:r>
              <a:rPr lang="en-US" altLang="zh-TW" sz="3200" kern="1200" dirty="0" smtClean="0">
                <a:latin typeface="標楷體" pitchFamily="65" charset="-120"/>
              </a:rPr>
              <a:t>)</a:t>
            </a:r>
            <a:r>
              <a:rPr lang="zh-TW" altLang="en-US" sz="3200" kern="1200" dirty="0" smtClean="0">
                <a:latin typeface="標楷體" pitchFamily="65" charset="-120"/>
              </a:rPr>
              <a:t>美國公債交易系統</a:t>
            </a:r>
            <a:endParaRPr lang="zh-TW" altLang="en-US" sz="3600" kern="1200" dirty="0" smtClean="0">
              <a:latin typeface="標楷體" pitchFamily="65" charset="-120"/>
            </a:endParaRPr>
          </a:p>
          <a:p>
            <a:pPr marL="432000" indent="-417600" eaLnBrk="1" hangingPunct="1">
              <a:lnSpc>
                <a:spcPct val="90000"/>
              </a:lnSpc>
              <a:spcBef>
                <a:spcPts val="24"/>
              </a:spcBef>
              <a:buClr>
                <a:schemeClr val="accent5">
                  <a:lumMod val="75000"/>
                </a:schemeClr>
              </a:buClr>
              <a:buSzPct val="50000"/>
              <a:buFont typeface="Wingdings" pitchFamily="2" charset="2"/>
              <a:buNone/>
              <a:defRPr/>
            </a:pPr>
            <a:endParaRPr lang="zh-TW" altLang="en-US" sz="3600" b="1" kern="1200" dirty="0" smtClean="0">
              <a:solidFill>
                <a:srgbClr val="000099"/>
              </a:solidFill>
              <a:latin typeface="標楷體" pitchFamily="65" charset="-120"/>
            </a:endParaRPr>
          </a:p>
          <a:p>
            <a:pPr indent="-417600" eaLnBrk="1" hangingPunct="1">
              <a:lnSpc>
                <a:spcPct val="90000"/>
              </a:lnSpc>
              <a:spcBef>
                <a:spcPts val="24"/>
              </a:spcBef>
              <a:buClr>
                <a:schemeClr val="accent5">
                  <a:lumMod val="75000"/>
                </a:schemeClr>
              </a:buClr>
              <a:buSzPct val="50000"/>
              <a:buFont typeface="Wingdings" pitchFamily="2" charset="2"/>
              <a:buNone/>
              <a:defRPr/>
            </a:pPr>
            <a:endParaRPr lang="zh-TW" altLang="en-US" sz="3600" b="1" kern="1200" dirty="0" smtClean="0">
              <a:solidFill>
                <a:srgbClr val="000099"/>
              </a:solidFill>
              <a:latin typeface="標楷體" pitchFamily="65" charset="-120"/>
            </a:endParaRPr>
          </a:p>
          <a:p>
            <a:pPr indent="-417600" eaLnBrk="1" hangingPunct="1">
              <a:lnSpc>
                <a:spcPct val="90000"/>
              </a:lnSpc>
              <a:spcBef>
                <a:spcPts val="24"/>
              </a:spcBef>
              <a:buClr>
                <a:schemeClr val="accent5">
                  <a:lumMod val="75000"/>
                </a:schemeClr>
              </a:buClr>
              <a:buSzPct val="50000"/>
              <a:buFont typeface="Wingdings" pitchFamily="2" charset="2"/>
              <a:buChar char="q"/>
              <a:defRPr/>
            </a:pPr>
            <a:endParaRPr lang="en-US" altLang="zh-TW" sz="3600" b="1" kern="1200" dirty="0" smtClean="0">
              <a:solidFill>
                <a:srgbClr val="000099"/>
              </a:solidFill>
              <a:latin typeface="標楷體" pitchFamily="65" charset="-120"/>
            </a:endParaRPr>
          </a:p>
        </p:txBody>
      </p:sp>
      <p:sp>
        <p:nvSpPr>
          <p:cNvPr id="63491" name="AutoShape 4"/>
          <p:cNvSpPr>
            <a:spLocks noChangeArrowheads="1"/>
          </p:cNvSpPr>
          <p:nvPr/>
        </p:nvSpPr>
        <p:spPr bwMode="auto">
          <a:xfrm>
            <a:off x="623888" y="11938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63492" name="Rectangle 2"/>
          <p:cNvSpPr>
            <a:spLocks noGrp="1" noChangeArrowheads="1"/>
          </p:cNvSpPr>
          <p:nvPr>
            <p:ph type="title"/>
          </p:nvPr>
        </p:nvSpPr>
        <p:spPr>
          <a:xfrm>
            <a:off x="354013" y="552450"/>
            <a:ext cx="8229600" cy="708025"/>
          </a:xfrm>
        </p:spPr>
        <p:txBody>
          <a:bodyPr/>
          <a:lstStyle/>
          <a:p>
            <a:pPr marL="365125" indent="-255588">
              <a:lnSpc>
                <a:spcPts val="4500"/>
              </a:lnSpc>
            </a:pPr>
            <a:r>
              <a:rPr lang="zh-TW" altLang="en-US" smtClean="0">
                <a:solidFill>
                  <a:srgbClr val="000099"/>
                </a:solidFill>
                <a:latin typeface="微軟正黑體" pitchFamily="34" charset="-120"/>
              </a:rPr>
              <a:t>肆、債券市場交易系統</a:t>
            </a:r>
            <a:endParaRPr lang="en-US" altLang="zh-TW" smtClean="0">
              <a:solidFill>
                <a:srgbClr val="000099"/>
              </a:solidFill>
              <a:latin typeface="微軟正黑體" pitchFamily="34" charset="-120"/>
            </a:endParaRPr>
          </a:p>
        </p:txBody>
      </p:sp>
      <p:sp>
        <p:nvSpPr>
          <p:cNvPr id="63493" name="投影片編號版面配置區 4"/>
          <p:cNvSpPr>
            <a:spLocks noGrp="1"/>
          </p:cNvSpPr>
          <p:nvPr>
            <p:ph type="sldNum" sz="quarter" idx="12"/>
          </p:nvPr>
        </p:nvSpPr>
        <p:spPr>
          <a:noFill/>
        </p:spPr>
        <p:txBody>
          <a:bodyPr/>
          <a:lstStyle/>
          <a:p>
            <a:fld id="{8F72E125-068B-4861-AA31-621C675A0765}" type="slidenum">
              <a:rPr lang="en-US" altLang="zh-TW" smtClean="0"/>
              <a:pPr/>
              <a:t>59</a:t>
            </a:fld>
            <a:endParaRPr lang="en-US" altLang="zh-TW" smtClean="0"/>
          </a:p>
        </p:txBody>
      </p:sp>
      <p:sp>
        <p:nvSpPr>
          <p:cNvPr id="63494" name="左大括弧 1"/>
          <p:cNvSpPr>
            <a:spLocks/>
          </p:cNvSpPr>
          <p:nvPr/>
        </p:nvSpPr>
        <p:spPr bwMode="auto">
          <a:xfrm>
            <a:off x="561975" y="3068638"/>
            <a:ext cx="193675" cy="1800225"/>
          </a:xfrm>
          <a:prstGeom prst="leftBrace">
            <a:avLst>
              <a:gd name="adj1" fmla="val 8348"/>
              <a:gd name="adj2" fmla="val 50000"/>
            </a:avLst>
          </a:prstGeom>
          <a:noFill/>
          <a:ln w="9525" algn="ctr">
            <a:no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214313" y="1643063"/>
            <a:ext cx="8531225" cy="4219575"/>
          </a:xfrm>
        </p:spPr>
        <p:txBody>
          <a:bodyPr/>
          <a:lstStyle/>
          <a:p>
            <a:pPr eaLnBrk="1" hangingPunct="1">
              <a:buClrTx/>
              <a:buFont typeface="Wingdings" pitchFamily="2" charset="2"/>
              <a:buChar char="Ø"/>
              <a:defRPr/>
            </a:pPr>
            <a:r>
              <a:rPr lang="zh-TW" altLang="en-US" sz="2800" dirty="0" smtClean="0">
                <a:latin typeface="+mn-ea"/>
              </a:rPr>
              <a:t>證券自營商自行買賣得在其營業處所以</a:t>
            </a:r>
            <a:r>
              <a:rPr lang="zh-TW" altLang="en-US" sz="2800" dirty="0" smtClean="0">
                <a:solidFill>
                  <a:srgbClr val="FF0000"/>
                </a:solidFill>
                <a:latin typeface="+mn-ea"/>
              </a:rPr>
              <a:t>議價</a:t>
            </a:r>
            <a:r>
              <a:rPr lang="zh-TW" altLang="en-US" sz="2800" dirty="0" smtClean="0">
                <a:latin typeface="+mn-ea"/>
              </a:rPr>
              <a:t>方式買賣，包括買賣斷及附條件交易</a:t>
            </a:r>
            <a:r>
              <a:rPr lang="en-US" altLang="zh-TW" sz="2800" dirty="0" smtClean="0">
                <a:latin typeface="+mn-ea"/>
              </a:rPr>
              <a:t>:</a:t>
            </a:r>
            <a:r>
              <a:rPr lang="zh-TW" altLang="en-US" sz="2800" dirty="0" smtClean="0">
                <a:latin typeface="+mn-ea"/>
              </a:rPr>
              <a:t> </a:t>
            </a:r>
            <a:endParaRPr lang="en-US" altLang="zh-TW" sz="2800" dirty="0" smtClean="0">
              <a:solidFill>
                <a:srgbClr val="000099"/>
              </a:solidFill>
              <a:latin typeface="+mn-ea"/>
            </a:endParaRPr>
          </a:p>
          <a:p>
            <a:pPr marL="900000" indent="-417600" eaLnBrk="1" hangingPunct="1">
              <a:lnSpc>
                <a:spcPct val="90000"/>
              </a:lnSpc>
              <a:spcBef>
                <a:spcPts val="1200"/>
              </a:spcBef>
              <a:buFont typeface="Wingdings" pitchFamily="2" charset="2"/>
              <a:buChar char="ü"/>
              <a:defRPr/>
            </a:pPr>
            <a:r>
              <a:rPr lang="zh-TW" altLang="en-US" sz="2400" dirty="0" smtClean="0">
                <a:solidFill>
                  <a:srgbClr val="000099"/>
                </a:solidFill>
              </a:rPr>
              <a:t>買賣斷</a:t>
            </a:r>
            <a:endParaRPr lang="en-US" altLang="zh-TW" sz="2400" dirty="0" smtClean="0"/>
          </a:p>
          <a:p>
            <a:pPr marL="900000" lvl="1" indent="-417600" eaLnBrk="1" hangingPunct="1">
              <a:lnSpc>
                <a:spcPct val="90000"/>
              </a:lnSpc>
              <a:spcBef>
                <a:spcPts val="600"/>
              </a:spcBef>
              <a:buFont typeface="Wingdings" pitchFamily="2" charset="2"/>
              <a:buNone/>
              <a:defRPr/>
            </a:pPr>
            <a:r>
              <a:rPr kumimoji="0" lang="en-US" altLang="zh-TW" sz="2400" dirty="0" smtClean="0">
                <a:latin typeface="標楷體" pitchFamily="65" charset="-120"/>
              </a:rPr>
              <a:t>	--</a:t>
            </a:r>
            <a:r>
              <a:rPr lang="zh-TW" altLang="en-US" sz="2400" u="sng" dirty="0" smtClean="0"/>
              <a:t>買斷交易</a:t>
            </a:r>
            <a:r>
              <a:rPr lang="en-US" altLang="zh-TW" sz="2400" dirty="0" smtClean="0"/>
              <a:t>(Outright  Purchase, OP)</a:t>
            </a:r>
          </a:p>
          <a:p>
            <a:pPr marL="900000" lvl="1" indent="-417600" eaLnBrk="1" hangingPunct="1">
              <a:lnSpc>
                <a:spcPct val="90000"/>
              </a:lnSpc>
              <a:spcBef>
                <a:spcPts val="600"/>
              </a:spcBef>
              <a:buFont typeface="Wingdings" pitchFamily="2" charset="2"/>
              <a:buNone/>
              <a:defRPr/>
            </a:pPr>
            <a:r>
              <a:rPr kumimoji="0" lang="en-US" altLang="zh-TW" sz="2400" dirty="0" smtClean="0">
                <a:latin typeface="標楷體" pitchFamily="65" charset="-120"/>
              </a:rPr>
              <a:t>	--</a:t>
            </a:r>
            <a:r>
              <a:rPr lang="zh-TW" altLang="en-US" sz="2400" u="sng" dirty="0" smtClean="0"/>
              <a:t>賣斷交易</a:t>
            </a:r>
            <a:r>
              <a:rPr lang="en-US" altLang="zh-TW" sz="2400" dirty="0" smtClean="0"/>
              <a:t>(Outright  Sale, OS)</a:t>
            </a:r>
          </a:p>
          <a:p>
            <a:pPr marL="900000" indent="-417600" eaLnBrk="1" hangingPunct="1">
              <a:lnSpc>
                <a:spcPct val="90000"/>
              </a:lnSpc>
              <a:spcBef>
                <a:spcPts val="1200"/>
              </a:spcBef>
              <a:buFont typeface="Wingdings" pitchFamily="2" charset="2"/>
              <a:buChar char="ü"/>
              <a:defRPr/>
            </a:pPr>
            <a:r>
              <a:rPr lang="zh-TW" altLang="en-US" sz="2400" dirty="0" smtClean="0">
                <a:solidFill>
                  <a:srgbClr val="000099"/>
                </a:solidFill>
              </a:rPr>
              <a:t>附條件</a:t>
            </a:r>
            <a:endParaRPr lang="en-US" altLang="zh-TW" sz="2400" dirty="0" smtClean="0"/>
          </a:p>
          <a:p>
            <a:pPr marL="900000" lvl="1" indent="-417600" eaLnBrk="1" hangingPunct="1">
              <a:lnSpc>
                <a:spcPct val="90000"/>
              </a:lnSpc>
              <a:spcBef>
                <a:spcPts val="600"/>
              </a:spcBef>
              <a:buFont typeface="Wingdings" pitchFamily="2" charset="2"/>
              <a:buNone/>
              <a:defRPr/>
            </a:pPr>
            <a:r>
              <a:rPr kumimoji="0" lang="en-US" altLang="zh-TW" sz="2400" dirty="0" smtClean="0">
                <a:latin typeface="標楷體" pitchFamily="65" charset="-120"/>
              </a:rPr>
              <a:t>	--</a:t>
            </a:r>
            <a:r>
              <a:rPr lang="zh-TW" altLang="en-US" sz="2400" u="sng" dirty="0" smtClean="0"/>
              <a:t>附買回交易</a:t>
            </a:r>
            <a:r>
              <a:rPr lang="en-US" altLang="zh-TW" sz="2400" dirty="0" smtClean="0"/>
              <a:t>(Repurchase Agreement</a:t>
            </a:r>
            <a:r>
              <a:rPr lang="zh-TW" altLang="en-US" sz="2400" dirty="0" smtClean="0"/>
              <a:t> </a:t>
            </a:r>
            <a:r>
              <a:rPr lang="en-US" altLang="zh-TW" sz="2400" dirty="0" smtClean="0"/>
              <a:t>Repo,</a:t>
            </a:r>
            <a:r>
              <a:rPr lang="zh-TW" altLang="en-US" sz="2400" dirty="0" smtClean="0"/>
              <a:t> </a:t>
            </a:r>
            <a:r>
              <a:rPr lang="en-US" altLang="zh-TW" sz="2400" dirty="0" smtClean="0"/>
              <a:t>RP)</a:t>
            </a:r>
          </a:p>
          <a:p>
            <a:pPr marL="900000" lvl="1" indent="-417600" eaLnBrk="1" hangingPunct="1">
              <a:lnSpc>
                <a:spcPct val="90000"/>
              </a:lnSpc>
              <a:spcBef>
                <a:spcPts val="600"/>
              </a:spcBef>
              <a:buFont typeface="Wingdings" pitchFamily="2" charset="2"/>
              <a:buNone/>
              <a:defRPr/>
            </a:pPr>
            <a:r>
              <a:rPr kumimoji="0" lang="en-US" altLang="zh-TW" sz="2400" dirty="0" smtClean="0">
                <a:latin typeface="標楷體" pitchFamily="65" charset="-120"/>
              </a:rPr>
              <a:t>	--</a:t>
            </a:r>
            <a:r>
              <a:rPr lang="zh-TW" altLang="en-US" sz="2400" u="sng" dirty="0" smtClean="0"/>
              <a:t>附賣回交易</a:t>
            </a:r>
            <a:r>
              <a:rPr lang="en-US" altLang="zh-TW" sz="2400" dirty="0" smtClean="0"/>
              <a:t>(Reverse Repo,</a:t>
            </a:r>
            <a:r>
              <a:rPr lang="zh-TW" altLang="en-US" sz="2400" dirty="0" smtClean="0"/>
              <a:t> </a:t>
            </a:r>
            <a:r>
              <a:rPr lang="en-US" altLang="zh-TW" sz="2400" dirty="0" smtClean="0"/>
              <a:t>RS)</a:t>
            </a:r>
          </a:p>
          <a:p>
            <a:pPr eaLnBrk="1" hangingPunct="1">
              <a:defRPr/>
            </a:pPr>
            <a:endParaRPr lang="en-US" altLang="zh-TW" sz="3200" b="1" dirty="0" smtClean="0"/>
          </a:p>
        </p:txBody>
      </p:sp>
      <p:sp>
        <p:nvSpPr>
          <p:cNvPr id="57348" name="Rectangle 2"/>
          <p:cNvSpPr>
            <a:spLocks noGrp="1" noChangeArrowheads="1"/>
          </p:cNvSpPr>
          <p:nvPr>
            <p:ph type="title"/>
          </p:nvPr>
        </p:nvSpPr>
        <p:spPr>
          <a:xfrm>
            <a:off x="323850" y="544513"/>
            <a:ext cx="7221538" cy="725487"/>
          </a:xfrm>
        </p:spPr>
        <p:txBody>
          <a:bodyPr/>
          <a:lstStyle/>
          <a:p>
            <a:pPr eaLnBrk="1" hangingPunct="1">
              <a:defRPr/>
            </a:pPr>
            <a:r>
              <a:rPr lang="en-US" altLang="zh-TW" sz="3600" dirty="0" smtClean="0">
                <a:solidFill>
                  <a:srgbClr val="000099"/>
                </a:solidFill>
              </a:rPr>
              <a:t>(</a:t>
            </a:r>
            <a:r>
              <a:rPr lang="zh-TW" altLang="en-US" sz="3600" dirty="0" smtClean="0">
                <a:solidFill>
                  <a:srgbClr val="000099"/>
                </a:solidFill>
              </a:rPr>
              <a:t>一</a:t>
            </a:r>
            <a:r>
              <a:rPr lang="en-US" altLang="zh-TW" sz="3600" dirty="0" smtClean="0">
                <a:solidFill>
                  <a:srgbClr val="000099"/>
                </a:solidFill>
              </a:rPr>
              <a:t>)</a:t>
            </a:r>
            <a:r>
              <a:rPr lang="zh-TW" altLang="en-US" sz="3600" dirty="0" smtClean="0">
                <a:solidFill>
                  <a:srgbClr val="000099"/>
                </a:solidFill>
              </a:rPr>
              <a:t>證券商營業處所議價</a:t>
            </a:r>
          </a:p>
        </p:txBody>
      </p:sp>
      <p:sp>
        <p:nvSpPr>
          <p:cNvPr id="64516" name="AutoShape 4"/>
          <p:cNvSpPr>
            <a:spLocks noChangeArrowheads="1"/>
          </p:cNvSpPr>
          <p:nvPr/>
        </p:nvSpPr>
        <p:spPr bwMode="auto">
          <a:xfrm>
            <a:off x="561975" y="13033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64517" name="投影片編號版面配置區 4"/>
          <p:cNvSpPr>
            <a:spLocks noGrp="1"/>
          </p:cNvSpPr>
          <p:nvPr>
            <p:ph type="sldNum" sz="quarter" idx="12"/>
          </p:nvPr>
        </p:nvSpPr>
        <p:spPr>
          <a:noFill/>
        </p:spPr>
        <p:txBody>
          <a:bodyPr/>
          <a:lstStyle/>
          <a:p>
            <a:fld id="{725AAEF6-0B98-4B14-B44F-90C342E86D69}" type="slidenum">
              <a:rPr lang="en-US" altLang="zh-TW" smtClean="0"/>
              <a:pPr/>
              <a:t>60</a:t>
            </a:fld>
            <a:endParaRPr lang="en-US" altLang="zh-TW"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5"/>
          <p:cNvSpPr>
            <a:spLocks noGrp="1"/>
          </p:cNvSpPr>
          <p:nvPr>
            <p:ph type="sldNum" sz="quarter" idx="12"/>
          </p:nvPr>
        </p:nvSpPr>
        <p:spPr>
          <a:noFill/>
        </p:spPr>
        <p:txBody>
          <a:bodyPr/>
          <a:lstStyle/>
          <a:p>
            <a:fld id="{4A8BB7B3-237E-47B0-B302-734DEE05F037}" type="slidenum">
              <a:rPr lang="zh-TW" altLang="en-US" smtClean="0">
                <a:latin typeface="Times New Roman" pitchFamily="18" charset="0"/>
              </a:rPr>
              <a:pPr/>
              <a:t>61</a:t>
            </a:fld>
            <a:endParaRPr lang="zh-TW" altLang="en-US" smtClean="0">
              <a:latin typeface="Times New Roman" pitchFamily="18" charset="0"/>
            </a:endParaRPr>
          </a:p>
        </p:txBody>
      </p:sp>
      <p:sp>
        <p:nvSpPr>
          <p:cNvPr id="11271" name="Rectangle 1026"/>
          <p:cNvSpPr>
            <a:spLocks noGrp="1" noChangeArrowheads="1"/>
          </p:cNvSpPr>
          <p:nvPr>
            <p:ph type="title"/>
          </p:nvPr>
        </p:nvSpPr>
        <p:spPr>
          <a:xfrm>
            <a:off x="2544763" y="571500"/>
            <a:ext cx="6203950" cy="912813"/>
          </a:xfrm>
        </p:spPr>
        <p:txBody>
          <a:bodyPr/>
          <a:lstStyle/>
          <a:p>
            <a:pPr algn="l">
              <a:defRPr/>
            </a:pPr>
            <a:r>
              <a:rPr lang="zh-TW" altLang="en-US" sz="3600" kern="1200" dirty="0" smtClean="0">
                <a:solidFill>
                  <a:srgbClr val="000099"/>
                </a:solidFill>
              </a:rPr>
              <a:t>買賣斷交易之圖示</a:t>
            </a:r>
            <a:endParaRPr lang="zh-TW" altLang="en-US" sz="1100" kern="1200" dirty="0" smtClean="0">
              <a:solidFill>
                <a:srgbClr val="000099"/>
              </a:solidFill>
            </a:endParaRPr>
          </a:p>
        </p:txBody>
      </p:sp>
      <p:grpSp>
        <p:nvGrpSpPr>
          <p:cNvPr id="65540" name="Group 1027"/>
          <p:cNvGrpSpPr>
            <a:grpSpLocks/>
          </p:cNvGrpSpPr>
          <p:nvPr/>
        </p:nvGrpSpPr>
        <p:grpSpPr bwMode="auto">
          <a:xfrm>
            <a:off x="681038" y="1857375"/>
            <a:ext cx="7672387" cy="3846513"/>
            <a:chOff x="523" y="937"/>
            <a:chExt cx="5236" cy="2423"/>
          </a:xfrm>
        </p:grpSpPr>
        <p:sp>
          <p:nvSpPr>
            <p:cNvPr id="65541" name="Rectangle 1028"/>
            <p:cNvSpPr>
              <a:spLocks noChangeArrowheads="1"/>
            </p:cNvSpPr>
            <p:nvPr/>
          </p:nvSpPr>
          <p:spPr bwMode="auto">
            <a:xfrm>
              <a:off x="523" y="1240"/>
              <a:ext cx="787" cy="352"/>
            </a:xfrm>
            <a:prstGeom prst="rect">
              <a:avLst/>
            </a:prstGeom>
            <a:noFill/>
            <a:ln w="50800">
              <a:solidFill>
                <a:schemeClr val="folHlink"/>
              </a:solidFill>
              <a:miter lim="800000"/>
              <a:headEnd/>
              <a:tailEnd/>
            </a:ln>
          </p:spPr>
          <p:txBody>
            <a:bodyPr wrap="none" lIns="92075" tIns="46038" rIns="92075" bIns="46038" anchor="ctr"/>
            <a:lstStyle/>
            <a:p>
              <a:r>
                <a:rPr kumimoji="0" lang="zh-TW" altLang="en-US" sz="2400" b="1">
                  <a:latin typeface="華康儷楷書"/>
                  <a:ea typeface="華康儷楷書"/>
                  <a:cs typeface="華康儷楷書"/>
                </a:rPr>
                <a:t>買  斷</a:t>
              </a:r>
            </a:p>
          </p:txBody>
        </p:sp>
        <p:sp>
          <p:nvSpPr>
            <p:cNvPr id="65542" name="Line 1029"/>
            <p:cNvSpPr>
              <a:spLocks noChangeShapeType="1"/>
            </p:cNvSpPr>
            <p:nvPr/>
          </p:nvSpPr>
          <p:spPr bwMode="auto">
            <a:xfrm>
              <a:off x="3302" y="1380"/>
              <a:ext cx="936"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65543" name="Line 1030"/>
            <p:cNvSpPr>
              <a:spLocks noChangeShapeType="1"/>
            </p:cNvSpPr>
            <p:nvPr/>
          </p:nvSpPr>
          <p:spPr bwMode="auto">
            <a:xfrm flipH="1">
              <a:off x="3302" y="1668"/>
              <a:ext cx="83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65544" name="Line 1031"/>
            <p:cNvSpPr>
              <a:spLocks noChangeShapeType="1"/>
            </p:cNvSpPr>
            <p:nvPr/>
          </p:nvSpPr>
          <p:spPr bwMode="auto">
            <a:xfrm flipH="1">
              <a:off x="3302" y="2868"/>
              <a:ext cx="832"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65545" name="Line 1032"/>
            <p:cNvSpPr>
              <a:spLocks noChangeShapeType="1"/>
            </p:cNvSpPr>
            <p:nvPr/>
          </p:nvSpPr>
          <p:spPr bwMode="auto">
            <a:xfrm>
              <a:off x="3302" y="2628"/>
              <a:ext cx="936" cy="0"/>
            </a:xfrm>
            <a:prstGeom prst="line">
              <a:avLst/>
            </a:prstGeom>
            <a:noFill/>
            <a:ln w="25400">
              <a:solidFill>
                <a:schemeClr val="tx1"/>
              </a:solidFill>
              <a:round/>
              <a:headEnd type="none" w="sm" len="sm"/>
              <a:tailEnd type="stealth" w="med" len="lg"/>
            </a:ln>
          </p:spPr>
          <p:txBody>
            <a:bodyPr wrap="none" anchor="ctr"/>
            <a:lstStyle/>
            <a:p>
              <a:endParaRPr lang="zh-TW" altLang="en-US"/>
            </a:p>
          </p:txBody>
        </p:sp>
        <p:sp>
          <p:nvSpPr>
            <p:cNvPr id="65546" name="Rectangle 1033"/>
            <p:cNvSpPr>
              <a:spLocks noChangeArrowheads="1"/>
            </p:cNvSpPr>
            <p:nvPr/>
          </p:nvSpPr>
          <p:spPr bwMode="auto">
            <a:xfrm>
              <a:off x="3458" y="1428"/>
              <a:ext cx="572" cy="192"/>
            </a:xfrm>
            <a:prstGeom prst="rect">
              <a:avLst/>
            </a:prstGeom>
            <a:noFill/>
            <a:ln w="9525">
              <a:noFill/>
              <a:miter lim="800000"/>
              <a:headEnd/>
              <a:tailEnd/>
            </a:ln>
          </p:spPr>
          <p:txBody>
            <a:bodyPr wrap="none" lIns="92075" tIns="46038" rIns="92075" bIns="46038" anchor="ctr"/>
            <a:lstStyle/>
            <a:p>
              <a:r>
                <a:rPr kumimoji="0" lang="en-US" altLang="zh-TW">
                  <a:ea typeface="細明體" pitchFamily="49" charset="-120"/>
                </a:rPr>
                <a:t>BONDS</a:t>
              </a:r>
            </a:p>
          </p:txBody>
        </p:sp>
        <p:sp>
          <p:nvSpPr>
            <p:cNvPr id="65547" name="Rectangle 1034"/>
            <p:cNvSpPr>
              <a:spLocks noChangeArrowheads="1"/>
            </p:cNvSpPr>
            <p:nvPr/>
          </p:nvSpPr>
          <p:spPr bwMode="auto">
            <a:xfrm>
              <a:off x="3562" y="1140"/>
              <a:ext cx="312" cy="192"/>
            </a:xfrm>
            <a:prstGeom prst="rect">
              <a:avLst/>
            </a:prstGeom>
            <a:noFill/>
            <a:ln w="9525">
              <a:noFill/>
              <a:miter lim="800000"/>
              <a:headEnd/>
              <a:tailEnd/>
            </a:ln>
          </p:spPr>
          <p:txBody>
            <a:bodyPr wrap="none" lIns="92075" tIns="46038" rIns="92075" bIns="46038" anchor="ctr"/>
            <a:lstStyle/>
            <a:p>
              <a:r>
                <a:rPr kumimoji="0" lang="zh-TW" altLang="en-US" sz="2000">
                  <a:ea typeface="細明體" pitchFamily="49" charset="-120"/>
                </a:rPr>
                <a:t>$</a:t>
              </a:r>
            </a:p>
          </p:txBody>
        </p:sp>
        <p:sp>
          <p:nvSpPr>
            <p:cNvPr id="65548" name="Rectangle 1035"/>
            <p:cNvSpPr>
              <a:spLocks noChangeArrowheads="1"/>
            </p:cNvSpPr>
            <p:nvPr/>
          </p:nvSpPr>
          <p:spPr bwMode="auto">
            <a:xfrm>
              <a:off x="3562" y="2676"/>
              <a:ext cx="312" cy="192"/>
            </a:xfrm>
            <a:prstGeom prst="rect">
              <a:avLst/>
            </a:prstGeom>
            <a:noFill/>
            <a:ln w="9525">
              <a:noFill/>
              <a:miter lim="800000"/>
              <a:headEnd/>
              <a:tailEnd/>
            </a:ln>
          </p:spPr>
          <p:txBody>
            <a:bodyPr wrap="none" lIns="92075" tIns="46038" rIns="92075" bIns="46038" anchor="ctr"/>
            <a:lstStyle/>
            <a:p>
              <a:r>
                <a:rPr kumimoji="0" lang="zh-TW" altLang="en-US" sz="2000">
                  <a:ea typeface="細明體" pitchFamily="49" charset="-120"/>
                </a:rPr>
                <a:t>$</a:t>
              </a:r>
            </a:p>
          </p:txBody>
        </p:sp>
        <p:sp>
          <p:nvSpPr>
            <p:cNvPr id="65549" name="Rectangle 1036"/>
            <p:cNvSpPr>
              <a:spLocks noChangeArrowheads="1"/>
            </p:cNvSpPr>
            <p:nvPr/>
          </p:nvSpPr>
          <p:spPr bwMode="auto">
            <a:xfrm>
              <a:off x="3406" y="2388"/>
              <a:ext cx="572" cy="192"/>
            </a:xfrm>
            <a:prstGeom prst="rect">
              <a:avLst/>
            </a:prstGeom>
            <a:noFill/>
            <a:ln w="9525">
              <a:noFill/>
              <a:miter lim="800000"/>
              <a:headEnd/>
              <a:tailEnd/>
            </a:ln>
          </p:spPr>
          <p:txBody>
            <a:bodyPr wrap="none" lIns="92075" tIns="46038" rIns="92075" bIns="46038" anchor="ctr"/>
            <a:lstStyle/>
            <a:p>
              <a:r>
                <a:rPr kumimoji="0" lang="en-US" altLang="zh-TW">
                  <a:ea typeface="細明體" pitchFamily="49" charset="-120"/>
                </a:rPr>
                <a:t>BONDS</a:t>
              </a:r>
            </a:p>
          </p:txBody>
        </p:sp>
        <p:sp>
          <p:nvSpPr>
            <p:cNvPr id="65550" name="Line 1037"/>
            <p:cNvSpPr>
              <a:spLocks noChangeShapeType="1"/>
            </p:cNvSpPr>
            <p:nvPr/>
          </p:nvSpPr>
          <p:spPr bwMode="auto">
            <a:xfrm flipH="1">
              <a:off x="3302" y="1764"/>
              <a:ext cx="832" cy="0"/>
            </a:xfrm>
            <a:prstGeom prst="line">
              <a:avLst/>
            </a:prstGeom>
            <a:noFill/>
            <a:ln w="25400">
              <a:solidFill>
                <a:schemeClr val="folHlink"/>
              </a:solidFill>
              <a:round/>
              <a:headEnd type="none" w="sm" len="sm"/>
              <a:tailEnd type="stealth" w="med" len="lg"/>
            </a:ln>
          </p:spPr>
          <p:txBody>
            <a:bodyPr wrap="none" anchor="ctr"/>
            <a:lstStyle/>
            <a:p>
              <a:endParaRPr lang="zh-TW" altLang="en-US"/>
            </a:p>
          </p:txBody>
        </p:sp>
        <p:sp>
          <p:nvSpPr>
            <p:cNvPr id="65551" name="Line 1038"/>
            <p:cNvSpPr>
              <a:spLocks noChangeShapeType="1"/>
            </p:cNvSpPr>
            <p:nvPr/>
          </p:nvSpPr>
          <p:spPr bwMode="auto">
            <a:xfrm>
              <a:off x="3354" y="2964"/>
              <a:ext cx="832" cy="0"/>
            </a:xfrm>
            <a:prstGeom prst="line">
              <a:avLst/>
            </a:prstGeom>
            <a:noFill/>
            <a:ln w="25400">
              <a:solidFill>
                <a:schemeClr val="folHlink"/>
              </a:solidFill>
              <a:round/>
              <a:headEnd type="none" w="sm" len="sm"/>
              <a:tailEnd type="stealth" w="med" len="lg"/>
            </a:ln>
          </p:spPr>
          <p:txBody>
            <a:bodyPr wrap="none" anchor="ctr"/>
            <a:lstStyle/>
            <a:p>
              <a:endParaRPr lang="zh-TW" altLang="en-US"/>
            </a:p>
          </p:txBody>
        </p:sp>
        <p:sp>
          <p:nvSpPr>
            <p:cNvPr id="65552" name="Rectangle 1039"/>
            <p:cNvSpPr>
              <a:spLocks noChangeArrowheads="1"/>
            </p:cNvSpPr>
            <p:nvPr/>
          </p:nvSpPr>
          <p:spPr bwMode="auto">
            <a:xfrm>
              <a:off x="3510" y="1812"/>
              <a:ext cx="520" cy="144"/>
            </a:xfrm>
            <a:prstGeom prst="rect">
              <a:avLst/>
            </a:prstGeom>
            <a:solidFill>
              <a:schemeClr val="bg1"/>
            </a:solidFill>
            <a:ln w="9525">
              <a:noFill/>
              <a:miter lim="800000"/>
              <a:headEnd/>
              <a:tailEnd/>
            </a:ln>
          </p:spPr>
          <p:txBody>
            <a:bodyPr wrap="none" lIns="92075" tIns="46038" rIns="92075" bIns="46038" anchor="ctr"/>
            <a:lstStyle/>
            <a:p>
              <a:r>
                <a:rPr kumimoji="0" lang="zh-TW" altLang="en-US">
                  <a:latin typeface="華康儷楷書"/>
                  <a:ea typeface="華康儷楷書"/>
                  <a:cs typeface="華康儷楷書"/>
                </a:rPr>
                <a:t>風險</a:t>
              </a:r>
            </a:p>
          </p:txBody>
        </p:sp>
        <p:sp>
          <p:nvSpPr>
            <p:cNvPr id="65553" name="Rectangle 1040"/>
            <p:cNvSpPr>
              <a:spLocks noChangeArrowheads="1"/>
            </p:cNvSpPr>
            <p:nvPr/>
          </p:nvSpPr>
          <p:spPr bwMode="auto">
            <a:xfrm>
              <a:off x="3458" y="3012"/>
              <a:ext cx="520" cy="144"/>
            </a:xfrm>
            <a:prstGeom prst="rect">
              <a:avLst/>
            </a:prstGeom>
            <a:solidFill>
              <a:schemeClr val="bg1"/>
            </a:solidFill>
            <a:ln w="9525">
              <a:noFill/>
              <a:miter lim="800000"/>
              <a:headEnd/>
              <a:tailEnd/>
            </a:ln>
          </p:spPr>
          <p:txBody>
            <a:bodyPr wrap="none" lIns="92075" tIns="46038" rIns="92075" bIns="46038" anchor="ctr"/>
            <a:lstStyle/>
            <a:p>
              <a:r>
                <a:rPr kumimoji="0" lang="zh-TW" altLang="en-US">
                  <a:latin typeface="華康儷楷書"/>
                  <a:ea typeface="華康儷楷書"/>
                  <a:cs typeface="華康儷楷書"/>
                </a:rPr>
                <a:t>風險</a:t>
              </a:r>
            </a:p>
          </p:txBody>
        </p:sp>
        <p:graphicFrame>
          <p:nvGraphicFramePr>
            <p:cNvPr id="65554" name="Object 2"/>
            <p:cNvGraphicFramePr>
              <a:graphicFrameLocks/>
            </p:cNvGraphicFramePr>
            <p:nvPr/>
          </p:nvGraphicFramePr>
          <p:xfrm>
            <a:off x="4557" y="958"/>
            <a:ext cx="565" cy="986"/>
          </p:xfrm>
          <a:graphic>
            <a:graphicData uri="http://schemas.openxmlformats.org/presentationml/2006/ole">
              <p:oleObj spid="_x0000_s65554" name="美工圖案" r:id="rId4" imgW="1431925" imgH="3436938" progId="">
                <p:embed/>
              </p:oleObj>
            </a:graphicData>
          </a:graphic>
        </p:graphicFrame>
        <p:graphicFrame>
          <p:nvGraphicFramePr>
            <p:cNvPr id="65555" name="Object 3"/>
            <p:cNvGraphicFramePr>
              <a:graphicFrameLocks/>
            </p:cNvGraphicFramePr>
            <p:nvPr/>
          </p:nvGraphicFramePr>
          <p:xfrm>
            <a:off x="4570" y="2302"/>
            <a:ext cx="565" cy="986"/>
          </p:xfrm>
          <a:graphic>
            <a:graphicData uri="http://schemas.openxmlformats.org/presentationml/2006/ole">
              <p:oleObj spid="_x0000_s65555" name="美工圖案" r:id="rId5" imgW="1431925" imgH="3436938" progId="">
                <p:embed/>
              </p:oleObj>
            </a:graphicData>
          </a:graphic>
        </p:graphicFrame>
        <p:graphicFrame>
          <p:nvGraphicFramePr>
            <p:cNvPr id="65556" name="Object 4"/>
            <p:cNvGraphicFramePr>
              <a:graphicFrameLocks/>
            </p:cNvGraphicFramePr>
            <p:nvPr/>
          </p:nvGraphicFramePr>
          <p:xfrm>
            <a:off x="2158" y="937"/>
            <a:ext cx="840" cy="1043"/>
          </p:xfrm>
          <a:graphic>
            <a:graphicData uri="http://schemas.openxmlformats.org/presentationml/2006/ole">
              <p:oleObj spid="_x0000_s65556" name="美工圖案" r:id="rId6" imgW="2865438" imgH="3276600" progId="">
                <p:embed/>
              </p:oleObj>
            </a:graphicData>
          </a:graphic>
        </p:graphicFrame>
        <p:sp>
          <p:nvSpPr>
            <p:cNvPr id="65557" name="Rectangle 1044"/>
            <p:cNvSpPr>
              <a:spLocks noChangeArrowheads="1"/>
            </p:cNvSpPr>
            <p:nvPr/>
          </p:nvSpPr>
          <p:spPr bwMode="auto">
            <a:xfrm>
              <a:off x="1665" y="1200"/>
              <a:ext cx="337" cy="600"/>
            </a:xfrm>
            <a:prstGeom prst="rect">
              <a:avLst/>
            </a:prstGeom>
            <a:noFill/>
            <a:ln w="9525">
              <a:noFill/>
              <a:miter lim="800000"/>
              <a:headEnd/>
              <a:tailEnd/>
            </a:ln>
          </p:spPr>
          <p:txBody>
            <a:bodyPr vert="eaVert" lIns="92075" tIns="46038" rIns="92075" bIns="46038">
              <a:spAutoFit/>
            </a:bodyPr>
            <a:lstStyle/>
            <a:p>
              <a:pPr algn="r">
                <a:spcBef>
                  <a:spcPct val="50000"/>
                </a:spcBef>
              </a:pPr>
              <a:r>
                <a:rPr kumimoji="0" lang="zh-TW" altLang="en-US" sz="2000">
                  <a:latin typeface="華康儷楷書"/>
                  <a:ea typeface="華康儷楷書"/>
                  <a:cs typeface="華康儷楷書"/>
                </a:rPr>
                <a:t>自營商</a:t>
              </a:r>
            </a:p>
          </p:txBody>
        </p:sp>
        <p:sp>
          <p:nvSpPr>
            <p:cNvPr id="65558" name="Rectangle 1045"/>
            <p:cNvSpPr>
              <a:spLocks noChangeArrowheads="1"/>
            </p:cNvSpPr>
            <p:nvPr/>
          </p:nvSpPr>
          <p:spPr bwMode="auto">
            <a:xfrm>
              <a:off x="1626" y="2460"/>
              <a:ext cx="337" cy="636"/>
            </a:xfrm>
            <a:prstGeom prst="rect">
              <a:avLst/>
            </a:prstGeom>
            <a:noFill/>
            <a:ln w="9525">
              <a:noFill/>
              <a:miter lim="800000"/>
              <a:headEnd/>
              <a:tailEnd/>
            </a:ln>
          </p:spPr>
          <p:txBody>
            <a:bodyPr vert="eaVert" lIns="92075" tIns="46038" rIns="92075" bIns="46038">
              <a:spAutoFit/>
            </a:bodyPr>
            <a:lstStyle/>
            <a:p>
              <a:pPr algn="r">
                <a:spcBef>
                  <a:spcPct val="50000"/>
                </a:spcBef>
              </a:pPr>
              <a:r>
                <a:rPr kumimoji="0" lang="zh-TW" altLang="en-US" sz="2000">
                  <a:latin typeface="華康儷楷書"/>
                  <a:ea typeface="華康儷楷書"/>
                  <a:cs typeface="華康儷楷書"/>
                </a:rPr>
                <a:t>自營商</a:t>
              </a:r>
            </a:p>
          </p:txBody>
        </p:sp>
        <p:graphicFrame>
          <p:nvGraphicFramePr>
            <p:cNvPr id="65559" name="Object 5"/>
            <p:cNvGraphicFramePr>
              <a:graphicFrameLocks/>
            </p:cNvGraphicFramePr>
            <p:nvPr/>
          </p:nvGraphicFramePr>
          <p:xfrm>
            <a:off x="2236" y="2317"/>
            <a:ext cx="840" cy="1043"/>
          </p:xfrm>
          <a:graphic>
            <a:graphicData uri="http://schemas.openxmlformats.org/presentationml/2006/ole">
              <p:oleObj spid="_x0000_s65559" name="美工圖案" r:id="rId7" imgW="2865438" imgH="3276600" progId="">
                <p:embed/>
              </p:oleObj>
            </a:graphicData>
          </a:graphic>
        </p:graphicFrame>
        <p:sp>
          <p:nvSpPr>
            <p:cNvPr id="65560" name="Rectangle 1047"/>
            <p:cNvSpPr>
              <a:spLocks noChangeArrowheads="1"/>
            </p:cNvSpPr>
            <p:nvPr/>
          </p:nvSpPr>
          <p:spPr bwMode="auto">
            <a:xfrm>
              <a:off x="5331" y="1128"/>
              <a:ext cx="337" cy="708"/>
            </a:xfrm>
            <a:prstGeom prst="rect">
              <a:avLst/>
            </a:prstGeom>
            <a:noFill/>
            <a:ln w="9525">
              <a:noFill/>
              <a:miter lim="800000"/>
              <a:headEnd/>
              <a:tailEnd/>
            </a:ln>
          </p:spPr>
          <p:txBody>
            <a:bodyPr vert="eaVert" lIns="92075" tIns="46038" rIns="92075" bIns="46038">
              <a:spAutoFit/>
            </a:bodyPr>
            <a:lstStyle/>
            <a:p>
              <a:pPr algn="r">
                <a:spcBef>
                  <a:spcPct val="50000"/>
                </a:spcBef>
              </a:pPr>
              <a:r>
                <a:rPr kumimoji="0" lang="zh-TW" altLang="en-US" sz="2000">
                  <a:latin typeface="華康儷楷書"/>
                  <a:ea typeface="華康儷楷書"/>
                  <a:cs typeface="華康儷楷書"/>
                </a:rPr>
                <a:t>投資人</a:t>
              </a:r>
            </a:p>
          </p:txBody>
        </p:sp>
        <p:sp>
          <p:nvSpPr>
            <p:cNvPr id="65561" name="Rectangle 1048"/>
            <p:cNvSpPr>
              <a:spLocks noChangeArrowheads="1"/>
            </p:cNvSpPr>
            <p:nvPr/>
          </p:nvSpPr>
          <p:spPr bwMode="auto">
            <a:xfrm>
              <a:off x="5422" y="2448"/>
              <a:ext cx="337" cy="708"/>
            </a:xfrm>
            <a:prstGeom prst="rect">
              <a:avLst/>
            </a:prstGeom>
            <a:noFill/>
            <a:ln w="9525">
              <a:noFill/>
              <a:miter lim="800000"/>
              <a:headEnd/>
              <a:tailEnd/>
            </a:ln>
          </p:spPr>
          <p:txBody>
            <a:bodyPr vert="eaVert" lIns="92075" tIns="46038" rIns="92075" bIns="46038">
              <a:spAutoFit/>
            </a:bodyPr>
            <a:lstStyle/>
            <a:p>
              <a:pPr algn="r">
                <a:spcBef>
                  <a:spcPct val="50000"/>
                </a:spcBef>
              </a:pPr>
              <a:r>
                <a:rPr kumimoji="0" lang="zh-TW" altLang="en-US" sz="2000">
                  <a:latin typeface="華康儷楷書"/>
                  <a:ea typeface="華康儷楷書"/>
                  <a:cs typeface="華康儷楷書"/>
                </a:rPr>
                <a:t>投資人</a:t>
              </a:r>
            </a:p>
          </p:txBody>
        </p:sp>
        <p:sp>
          <p:nvSpPr>
            <p:cNvPr id="65562" name="Rectangle 1049"/>
            <p:cNvSpPr>
              <a:spLocks noChangeArrowheads="1"/>
            </p:cNvSpPr>
            <p:nvPr/>
          </p:nvSpPr>
          <p:spPr bwMode="auto">
            <a:xfrm>
              <a:off x="562" y="2548"/>
              <a:ext cx="787" cy="352"/>
            </a:xfrm>
            <a:prstGeom prst="rect">
              <a:avLst/>
            </a:prstGeom>
            <a:noFill/>
            <a:ln w="50800">
              <a:solidFill>
                <a:schemeClr val="folHlink"/>
              </a:solidFill>
              <a:miter lim="800000"/>
              <a:headEnd/>
              <a:tailEnd/>
            </a:ln>
          </p:spPr>
          <p:txBody>
            <a:bodyPr wrap="none" lIns="92075" tIns="46038" rIns="92075" bIns="46038" anchor="ctr"/>
            <a:lstStyle/>
            <a:p>
              <a:r>
                <a:rPr kumimoji="0" lang="zh-TW" altLang="en-US" sz="2400" b="1">
                  <a:latin typeface="華康儷楷書"/>
                  <a:ea typeface="華康儷楷書"/>
                  <a:cs typeface="華康儷楷書"/>
                </a:rPr>
                <a:t>賣  斷</a:t>
              </a:r>
            </a:p>
          </p:txBody>
        </p:sp>
      </p:grpSp>
      <p:sp>
        <p:nvSpPr>
          <p:cNvPr id="27" name="AutoShape 4"/>
          <p:cNvSpPr>
            <a:spLocks noChangeArrowheads="1"/>
          </p:cNvSpPr>
          <p:nvPr/>
        </p:nvSpPr>
        <p:spPr bwMode="auto">
          <a:xfrm>
            <a:off x="561975" y="1268760"/>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68313" y="476250"/>
            <a:ext cx="8207375" cy="576263"/>
          </a:xfrm>
        </p:spPr>
        <p:txBody>
          <a:bodyPr/>
          <a:lstStyle/>
          <a:p>
            <a:pPr eaLnBrk="1" hangingPunct="1">
              <a:defRPr/>
            </a:pPr>
            <a:r>
              <a:rPr lang="zh-TW" altLang="en-US" sz="3600" dirty="0" smtClean="0">
                <a:solidFill>
                  <a:srgbClr val="000099"/>
                </a:solidFill>
              </a:rPr>
              <a:t>營業處所議價交易</a:t>
            </a:r>
            <a:r>
              <a:rPr lang="en-US" altLang="zh-TW" sz="3600" dirty="0" smtClean="0">
                <a:solidFill>
                  <a:srgbClr val="000099"/>
                </a:solidFill>
              </a:rPr>
              <a:t>-</a:t>
            </a:r>
            <a:r>
              <a:rPr lang="zh-TW" altLang="en-US" sz="3600" dirty="0" smtClean="0">
                <a:solidFill>
                  <a:srgbClr val="000099"/>
                </a:solidFill>
              </a:rPr>
              <a:t>買賣斷</a:t>
            </a:r>
          </a:p>
        </p:txBody>
      </p:sp>
      <p:sp>
        <p:nvSpPr>
          <p:cNvPr id="66563" name="Rectangle 3"/>
          <p:cNvSpPr>
            <a:spLocks noGrp="1" noChangeArrowheads="1"/>
          </p:cNvSpPr>
          <p:nvPr>
            <p:ph type="body" idx="1"/>
          </p:nvPr>
        </p:nvSpPr>
        <p:spPr>
          <a:xfrm>
            <a:off x="539750" y="1412875"/>
            <a:ext cx="7993063" cy="4679950"/>
          </a:xfrm>
        </p:spPr>
        <p:txBody>
          <a:bodyPr/>
          <a:lstStyle/>
          <a:p>
            <a:pPr marL="431800" lvl="2" indent="-417513" eaLnBrk="1" hangingPunct="1">
              <a:lnSpc>
                <a:spcPct val="90000"/>
              </a:lnSpc>
              <a:spcBef>
                <a:spcPts val="600"/>
              </a:spcBef>
              <a:buClrTx/>
              <a:buFont typeface="Wingdings" pitchFamily="2" charset="2"/>
              <a:buChar char="Ø"/>
            </a:pPr>
            <a:r>
              <a:rPr lang="zh-TW" altLang="en-US" sz="2400" smtClean="0"/>
              <a:t>最低成交單位：壹萬元</a:t>
            </a:r>
          </a:p>
          <a:p>
            <a:pPr marL="431800" lvl="2" indent="-417513" eaLnBrk="1" hangingPunct="1">
              <a:lnSpc>
                <a:spcPct val="90000"/>
              </a:lnSpc>
              <a:spcBef>
                <a:spcPts val="600"/>
              </a:spcBef>
              <a:buClrTx/>
              <a:buFont typeface="Wingdings" pitchFamily="2" charset="2"/>
              <a:buChar char="Ø"/>
            </a:pPr>
            <a:r>
              <a:rPr lang="zh-TW" altLang="en-US" sz="2400" smtClean="0"/>
              <a:t>交易時間：上午九時至下午三時 </a:t>
            </a:r>
          </a:p>
          <a:p>
            <a:pPr marL="431800" lvl="2" indent="-417513" eaLnBrk="1" hangingPunct="1">
              <a:lnSpc>
                <a:spcPct val="90000"/>
              </a:lnSpc>
              <a:spcBef>
                <a:spcPts val="600"/>
              </a:spcBef>
              <a:buClrTx/>
              <a:buFont typeface="Wingdings" pitchFamily="2" charset="2"/>
              <a:buChar char="Ø"/>
            </a:pPr>
            <a:r>
              <a:rPr lang="zh-TW" altLang="en-US" sz="2400" smtClean="0"/>
              <a:t>給付結算日：</a:t>
            </a:r>
            <a:r>
              <a:rPr lang="en-US" altLang="zh-TW" sz="2400" smtClean="0"/>
              <a:t>T+2 </a:t>
            </a:r>
            <a:r>
              <a:rPr lang="zh-TW" altLang="en-US" sz="2400" smtClean="0"/>
              <a:t>日之前</a:t>
            </a:r>
            <a:r>
              <a:rPr lang="en-US" altLang="zh-TW" sz="2400" smtClean="0"/>
              <a:t>(</a:t>
            </a:r>
            <a:r>
              <a:rPr lang="zh-TW" altLang="en-US" sz="2400" smtClean="0"/>
              <a:t>國際債券為</a:t>
            </a:r>
            <a:r>
              <a:rPr lang="en-US" altLang="zh-TW" sz="2400" smtClean="0"/>
              <a:t>T+3</a:t>
            </a:r>
            <a:r>
              <a:rPr lang="zh-TW" altLang="en-US" sz="2400" smtClean="0"/>
              <a:t>日之前，專案核准者為</a:t>
            </a:r>
            <a:r>
              <a:rPr lang="en-US" altLang="zh-TW" sz="2400" smtClean="0"/>
              <a:t>T+7</a:t>
            </a:r>
            <a:r>
              <a:rPr lang="zh-TW" altLang="en-US" sz="2400" smtClean="0"/>
              <a:t>日前</a:t>
            </a:r>
            <a:r>
              <a:rPr lang="en-US" altLang="zh-TW" sz="2400" smtClean="0"/>
              <a:t>)</a:t>
            </a:r>
            <a:endParaRPr lang="zh-TW" altLang="en-US" sz="2400" smtClean="0"/>
          </a:p>
          <a:p>
            <a:pPr marL="431800" lvl="2" indent="-417513" eaLnBrk="1" hangingPunct="1">
              <a:lnSpc>
                <a:spcPct val="90000"/>
              </a:lnSpc>
              <a:spcBef>
                <a:spcPts val="600"/>
              </a:spcBef>
              <a:buClrTx/>
              <a:buFont typeface="Wingdings" pitchFamily="2" charset="2"/>
              <a:buChar char="Ø"/>
            </a:pPr>
            <a:r>
              <a:rPr lang="zh-TW" altLang="en-US" sz="2400" smtClean="0"/>
              <a:t>交易標的：已上櫃之債券或主管機關指定得為櫃檯買賣之債券</a:t>
            </a:r>
            <a:endParaRPr lang="en-US" altLang="zh-TW" sz="2400" smtClean="0"/>
          </a:p>
          <a:p>
            <a:pPr marL="431800" lvl="2" indent="-417513" eaLnBrk="1" hangingPunct="1">
              <a:lnSpc>
                <a:spcPct val="90000"/>
              </a:lnSpc>
              <a:spcBef>
                <a:spcPts val="600"/>
              </a:spcBef>
              <a:buClrTx/>
              <a:buFont typeface="Wingdings" pitchFamily="2" charset="2"/>
              <a:buChar char="Ø"/>
            </a:pPr>
            <a:r>
              <a:rPr lang="zh-TW" altLang="zh-TW" sz="2400" smtClean="0">
                <a:solidFill>
                  <a:srgbClr val="000000"/>
                </a:solidFill>
              </a:rPr>
              <a:t>證券商於營業處所為債券買賣斷交易者，必須即時</a:t>
            </a:r>
            <a:r>
              <a:rPr lang="zh-TW" altLang="en-US" sz="2400" smtClean="0">
                <a:solidFill>
                  <a:srgbClr val="000000"/>
                </a:solidFill>
              </a:rPr>
              <a:t>於</a:t>
            </a:r>
            <a:r>
              <a:rPr lang="zh-TW" altLang="en-US" sz="2400" smtClean="0">
                <a:solidFill>
                  <a:srgbClr val="FF0000"/>
                </a:solidFill>
              </a:rPr>
              <a:t>成交後</a:t>
            </a:r>
            <a:r>
              <a:rPr lang="en-US" altLang="zh-TW" sz="2400" smtClean="0">
                <a:solidFill>
                  <a:srgbClr val="FF0000"/>
                </a:solidFill>
              </a:rPr>
              <a:t>60</a:t>
            </a:r>
            <a:r>
              <a:rPr lang="zh-TW" altLang="en-US" sz="2400" smtClean="0">
                <a:solidFill>
                  <a:srgbClr val="FF0000"/>
                </a:solidFill>
              </a:rPr>
              <a:t>分 鐘內</a:t>
            </a:r>
            <a:r>
              <a:rPr lang="zh-TW" altLang="zh-TW" sz="2400" smtClean="0">
                <a:solidFill>
                  <a:srgbClr val="000000"/>
                </a:solidFill>
              </a:rPr>
              <a:t>申報交易資訊</a:t>
            </a:r>
            <a:endParaRPr lang="en-US" altLang="zh-TW" sz="2400" smtClean="0">
              <a:solidFill>
                <a:srgbClr val="000000"/>
              </a:solidFill>
            </a:endParaRPr>
          </a:p>
          <a:p>
            <a:pPr marL="431800" lvl="2" indent="-417513" eaLnBrk="1" hangingPunct="1">
              <a:lnSpc>
                <a:spcPct val="90000"/>
              </a:lnSpc>
              <a:spcBef>
                <a:spcPts val="600"/>
              </a:spcBef>
              <a:buClrTx/>
              <a:buFont typeface="Wingdings" pitchFamily="2" charset="2"/>
              <a:buChar char="Ø"/>
            </a:pPr>
            <a:r>
              <a:rPr lang="zh-TW" altLang="en-US" sz="2400" smtClean="0"/>
              <a:t>證券自營商</a:t>
            </a:r>
            <a:r>
              <a:rPr lang="zh-TW" altLang="en-US" sz="2400" smtClean="0">
                <a:solidFill>
                  <a:srgbClr val="FF0000"/>
                </a:solidFill>
              </a:rPr>
              <a:t>相互間</a:t>
            </a:r>
            <a:r>
              <a:rPr lang="zh-TW" altLang="en-US" sz="2400" smtClean="0"/>
              <a:t>就本中心所指定之中央登錄公債進行買賣斷交易，</a:t>
            </a:r>
            <a:r>
              <a:rPr lang="zh-TW" altLang="en-US" sz="2400" smtClean="0">
                <a:solidFill>
                  <a:srgbClr val="FF0000"/>
                </a:solidFill>
              </a:rPr>
              <a:t>應</a:t>
            </a:r>
            <a:r>
              <a:rPr lang="zh-TW" altLang="en-US" sz="2400" smtClean="0"/>
              <a:t>使 用本中心等殖成交系統之電腦議價系統為之。但處分</a:t>
            </a:r>
            <a:r>
              <a:rPr lang="zh-TW" altLang="en-US" sz="2400" smtClean="0">
                <a:solidFill>
                  <a:srgbClr val="FF0000"/>
                </a:solidFill>
              </a:rPr>
              <a:t>標得</a:t>
            </a:r>
            <a:r>
              <a:rPr lang="zh-TW" altLang="en-US" sz="2400" smtClean="0"/>
              <a:t>之面額不足新台幣伍仟萬元中央登錄公債，得於營業處所以議價方式買賣</a:t>
            </a:r>
          </a:p>
          <a:p>
            <a:pPr marL="431800" lvl="2" indent="-417513" eaLnBrk="1" hangingPunct="1">
              <a:lnSpc>
                <a:spcPct val="90000"/>
              </a:lnSpc>
              <a:spcBef>
                <a:spcPts val="600"/>
              </a:spcBef>
              <a:buClrTx/>
              <a:buFont typeface="Wingdings" pitchFamily="2" charset="2"/>
              <a:buChar char="Ø"/>
            </a:pPr>
            <a:endParaRPr lang="zh-TW" altLang="en-US" sz="2400" smtClean="0"/>
          </a:p>
        </p:txBody>
      </p:sp>
      <p:sp>
        <p:nvSpPr>
          <p:cNvPr id="66564" name="AutoShape 4"/>
          <p:cNvSpPr>
            <a:spLocks noChangeArrowheads="1"/>
          </p:cNvSpPr>
          <p:nvPr/>
        </p:nvSpPr>
        <p:spPr bwMode="auto">
          <a:xfrm>
            <a:off x="561975" y="13033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66565" name="投影片編號版面配置區 4"/>
          <p:cNvSpPr>
            <a:spLocks noGrp="1"/>
          </p:cNvSpPr>
          <p:nvPr>
            <p:ph type="sldNum" sz="quarter" idx="12"/>
          </p:nvPr>
        </p:nvSpPr>
        <p:spPr>
          <a:noFill/>
        </p:spPr>
        <p:txBody>
          <a:bodyPr/>
          <a:lstStyle/>
          <a:p>
            <a:fld id="{15C262E7-9BCC-41A9-9B41-46131E8B6544}" type="slidenum">
              <a:rPr lang="en-US" altLang="zh-TW" smtClean="0"/>
              <a:pPr/>
              <a:t>62</a:t>
            </a:fld>
            <a:endParaRPr lang="en-US" altLang="zh-TW"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539750" y="1557338"/>
            <a:ext cx="7993063" cy="4824412"/>
          </a:xfrm>
        </p:spPr>
        <p:txBody>
          <a:bodyPr/>
          <a:lstStyle/>
          <a:p>
            <a:pPr marL="431800" lvl="2" indent="-417513" eaLnBrk="1" hangingPunct="1">
              <a:lnSpc>
                <a:spcPct val="90000"/>
              </a:lnSpc>
              <a:spcBef>
                <a:spcPts val="600"/>
              </a:spcBef>
              <a:buClrTx/>
              <a:buFont typeface="Wingdings" pitchFamily="2" charset="2"/>
              <a:buChar char="Ø"/>
            </a:pPr>
            <a:r>
              <a:rPr lang="zh-TW" altLang="en-US" sz="2400" smtClean="0"/>
              <a:t>證券自營商在其營業處所以議價方式買賣債券，其買賣如屬於</a:t>
            </a:r>
            <a:r>
              <a:rPr lang="zh-TW" altLang="en-US" sz="2400" smtClean="0">
                <a:solidFill>
                  <a:srgbClr val="FF0000"/>
                </a:solidFill>
              </a:rPr>
              <a:t>自營商相互間</a:t>
            </a:r>
            <a:r>
              <a:rPr lang="zh-TW" altLang="en-US" sz="2400" smtClean="0"/>
              <a:t>之中央登錄</a:t>
            </a:r>
            <a:r>
              <a:rPr lang="zh-TW" altLang="en-US" sz="2400" smtClean="0">
                <a:solidFill>
                  <a:srgbClr val="FF0000"/>
                </a:solidFill>
              </a:rPr>
              <a:t>公債買賣斷</a:t>
            </a:r>
            <a:r>
              <a:rPr lang="zh-TW" altLang="en-US" sz="2400" smtClean="0"/>
              <a:t>交易，買賣雙方</a:t>
            </a:r>
            <a:r>
              <a:rPr lang="zh-TW" altLang="en-US" sz="2400" smtClean="0">
                <a:solidFill>
                  <a:srgbClr val="FF0000"/>
                </a:solidFill>
              </a:rPr>
              <a:t>應</a:t>
            </a:r>
            <a:r>
              <a:rPr lang="zh-TW" altLang="en-US" sz="2400" smtClean="0"/>
              <a:t>將其議定買賣內容輸入本中心之等殖成交系統，辦理</a:t>
            </a:r>
            <a:r>
              <a:rPr lang="zh-TW" altLang="en-US" sz="2400" smtClean="0">
                <a:solidFill>
                  <a:srgbClr val="FF0000"/>
                </a:solidFill>
              </a:rPr>
              <a:t>比對</a:t>
            </a:r>
            <a:r>
              <a:rPr lang="zh-TW" altLang="en-US" sz="2400" smtClean="0"/>
              <a:t>確認作業</a:t>
            </a:r>
          </a:p>
          <a:p>
            <a:pPr marL="431800" lvl="2" indent="-417513" eaLnBrk="1" hangingPunct="1">
              <a:lnSpc>
                <a:spcPct val="90000"/>
              </a:lnSpc>
              <a:spcBef>
                <a:spcPts val="600"/>
              </a:spcBef>
              <a:buClrTx/>
              <a:buFont typeface="Wingdings" pitchFamily="2" charset="2"/>
              <a:buChar char="Ø"/>
            </a:pPr>
            <a:r>
              <a:rPr lang="zh-TW" altLang="en-US" sz="2400" smtClean="0"/>
              <a:t>國際債券透過營業處所議價買賣者，以到期還本基準日為該債券之</a:t>
            </a:r>
            <a:r>
              <a:rPr lang="zh-TW" altLang="en-US" sz="2400" smtClean="0">
                <a:solidFill>
                  <a:srgbClr val="FF0000"/>
                </a:solidFill>
              </a:rPr>
              <a:t>最後交易日</a:t>
            </a:r>
          </a:p>
          <a:p>
            <a:pPr marL="431800" lvl="2" indent="-417513" eaLnBrk="1" hangingPunct="1">
              <a:lnSpc>
                <a:spcPct val="90000"/>
              </a:lnSpc>
              <a:spcBef>
                <a:spcPts val="600"/>
              </a:spcBef>
              <a:buClrTx/>
              <a:buFont typeface="Wingdings" pitchFamily="2" charset="2"/>
              <a:buChar char="Ø"/>
            </a:pPr>
            <a:r>
              <a:rPr lang="zh-TW" altLang="en-US" sz="2400" smtClean="0"/>
              <a:t>國際債券之交易一律為除息交易。其給付結算日止賣方應得之利息，由買方併同成交價金給付賣方。 前項利息之計算，自本期起息日起算至給付結算日止，採計首不計尾，買賣斷交易按該國際債券</a:t>
            </a:r>
            <a:r>
              <a:rPr lang="zh-TW" altLang="en-US" sz="2400" smtClean="0">
                <a:solidFill>
                  <a:srgbClr val="FF0000"/>
                </a:solidFill>
              </a:rPr>
              <a:t>公開說明書</a:t>
            </a:r>
            <a:r>
              <a:rPr lang="zh-TW" altLang="en-US" sz="2400" smtClean="0"/>
              <a:t>所載之計息方式計算之。</a:t>
            </a:r>
          </a:p>
          <a:p>
            <a:pPr marL="431800" lvl="2" indent="-417513" eaLnBrk="1" hangingPunct="1">
              <a:lnSpc>
                <a:spcPct val="90000"/>
              </a:lnSpc>
              <a:spcBef>
                <a:spcPts val="600"/>
              </a:spcBef>
              <a:buClrTx/>
              <a:buFont typeface="Wingdings" pitchFamily="2" charset="2"/>
              <a:buChar char="Ø"/>
            </a:pPr>
            <a:endParaRPr lang="zh-TW" altLang="en-US" sz="2400" smtClean="0"/>
          </a:p>
        </p:txBody>
      </p:sp>
      <p:sp>
        <p:nvSpPr>
          <p:cNvPr id="6" name="Rectangle 2"/>
          <p:cNvSpPr txBox="1">
            <a:spLocks noChangeArrowheads="1"/>
          </p:cNvSpPr>
          <p:nvPr/>
        </p:nvSpPr>
        <p:spPr bwMode="auto">
          <a:xfrm>
            <a:off x="468313" y="476250"/>
            <a:ext cx="8207375" cy="576263"/>
          </a:xfrm>
          <a:prstGeom prst="rect">
            <a:avLst/>
          </a:prstGeom>
          <a:noFill/>
          <a:ln w="9525">
            <a:noFill/>
            <a:miter lim="800000"/>
            <a:headEnd/>
            <a:tailEnd/>
          </a:ln>
        </p:spPr>
        <p:txBody>
          <a:bodyPr/>
          <a:lstStyle/>
          <a:p>
            <a:pPr algn="ctr">
              <a:defRPr/>
            </a:pPr>
            <a:r>
              <a:rPr lang="zh-TW" altLang="en-US" sz="3600" b="1" kern="0" dirty="0">
                <a:solidFill>
                  <a:srgbClr val="000099"/>
                </a:solidFill>
                <a:latin typeface="+mj-ea"/>
                <a:ea typeface="+mj-ea"/>
                <a:cs typeface="+mj-cs"/>
              </a:rPr>
              <a:t>營業處所議價交易</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買賣斷</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續</a:t>
            </a:r>
            <a:r>
              <a:rPr lang="en-US" altLang="zh-TW" sz="3600" b="1" kern="0" dirty="0">
                <a:solidFill>
                  <a:srgbClr val="000099"/>
                </a:solidFill>
                <a:latin typeface="+mj-ea"/>
                <a:ea typeface="+mj-ea"/>
                <a:cs typeface="+mj-cs"/>
              </a:rPr>
              <a:t>)</a:t>
            </a:r>
            <a:endParaRPr lang="zh-TW" altLang="en-US" sz="3600" b="1" kern="0" dirty="0">
              <a:solidFill>
                <a:srgbClr val="000099"/>
              </a:solidFill>
              <a:latin typeface="+mj-ea"/>
              <a:ea typeface="+mj-ea"/>
              <a:cs typeface="+mj-cs"/>
            </a:endParaRPr>
          </a:p>
        </p:txBody>
      </p:sp>
      <p:sp>
        <p:nvSpPr>
          <p:cNvPr id="67588" name="AutoShape 4"/>
          <p:cNvSpPr>
            <a:spLocks noChangeArrowheads="1"/>
          </p:cNvSpPr>
          <p:nvPr/>
        </p:nvSpPr>
        <p:spPr bwMode="auto">
          <a:xfrm>
            <a:off x="561975" y="13033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67589" name="投影片編號版面配置區 4"/>
          <p:cNvSpPr>
            <a:spLocks noGrp="1"/>
          </p:cNvSpPr>
          <p:nvPr>
            <p:ph type="sldNum" sz="quarter" idx="12"/>
          </p:nvPr>
        </p:nvSpPr>
        <p:spPr>
          <a:noFill/>
        </p:spPr>
        <p:txBody>
          <a:bodyPr/>
          <a:lstStyle/>
          <a:p>
            <a:fld id="{1C2A2BEB-A036-415B-B749-9893DE418B65}" type="slidenum">
              <a:rPr lang="en-US" altLang="zh-TW" smtClean="0"/>
              <a:pPr/>
              <a:t>63</a:t>
            </a:fld>
            <a:endParaRPr lang="en-US" altLang="zh-TW"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5"/>
          <p:cNvSpPr>
            <a:spLocks noGrp="1"/>
          </p:cNvSpPr>
          <p:nvPr>
            <p:ph type="sldNum" sz="quarter" idx="12"/>
          </p:nvPr>
        </p:nvSpPr>
        <p:spPr>
          <a:xfrm>
            <a:off x="6380163" y="5846763"/>
            <a:ext cx="1905000" cy="457200"/>
          </a:xfrm>
          <a:noFill/>
        </p:spPr>
        <p:txBody>
          <a:bodyPr/>
          <a:lstStyle/>
          <a:p>
            <a:fld id="{6FC81CC8-8F40-4466-A8C7-1CD5B70C8BE3}" type="slidenum">
              <a:rPr lang="zh-TW" altLang="en-US" smtClean="0">
                <a:latin typeface="Times New Roman" pitchFamily="18" charset="0"/>
              </a:rPr>
              <a:pPr/>
              <a:t>64</a:t>
            </a:fld>
            <a:endParaRPr lang="zh-TW" altLang="en-US" smtClean="0">
              <a:latin typeface="Times New Roman" pitchFamily="18" charset="0"/>
            </a:endParaRPr>
          </a:p>
        </p:txBody>
      </p:sp>
      <p:sp>
        <p:nvSpPr>
          <p:cNvPr id="68611" name="Rectangle 2"/>
          <p:cNvSpPr>
            <a:spLocks noChangeArrowheads="1"/>
          </p:cNvSpPr>
          <p:nvPr/>
        </p:nvSpPr>
        <p:spPr bwMode="auto">
          <a:xfrm>
            <a:off x="1143000" y="2476500"/>
            <a:ext cx="7162800" cy="3695700"/>
          </a:xfrm>
          <a:prstGeom prst="rect">
            <a:avLst/>
          </a:prstGeom>
          <a:noFill/>
          <a:ln w="9525">
            <a:noFill/>
            <a:miter lim="800000"/>
            <a:headEnd/>
            <a:tailEnd/>
          </a:ln>
        </p:spPr>
        <p:txBody>
          <a:bodyPr wrap="none" anchor="ctr"/>
          <a:lstStyle/>
          <a:p>
            <a:endParaRPr lang="zh-TW" altLang="en-US"/>
          </a:p>
        </p:txBody>
      </p:sp>
      <p:sp>
        <p:nvSpPr>
          <p:cNvPr id="68612" name="Line 3"/>
          <p:cNvSpPr>
            <a:spLocks noChangeShapeType="1"/>
          </p:cNvSpPr>
          <p:nvPr/>
        </p:nvSpPr>
        <p:spPr bwMode="auto">
          <a:xfrm>
            <a:off x="6419850" y="2382838"/>
            <a:ext cx="99060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8613" name="Line 4"/>
          <p:cNvSpPr>
            <a:spLocks noChangeShapeType="1"/>
          </p:cNvSpPr>
          <p:nvPr/>
        </p:nvSpPr>
        <p:spPr bwMode="auto">
          <a:xfrm flipH="1">
            <a:off x="6381750" y="2916238"/>
            <a:ext cx="863600" cy="1905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8614" name="Line 5"/>
          <p:cNvSpPr>
            <a:spLocks noChangeShapeType="1"/>
          </p:cNvSpPr>
          <p:nvPr/>
        </p:nvSpPr>
        <p:spPr bwMode="auto">
          <a:xfrm>
            <a:off x="3581400" y="2325688"/>
            <a:ext cx="153035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8615" name="Line 6"/>
          <p:cNvSpPr>
            <a:spLocks noChangeShapeType="1"/>
          </p:cNvSpPr>
          <p:nvPr/>
        </p:nvSpPr>
        <p:spPr bwMode="auto">
          <a:xfrm flipH="1">
            <a:off x="3429000" y="2992438"/>
            <a:ext cx="163830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12301" name="Rectangle 7"/>
          <p:cNvSpPr>
            <a:spLocks noChangeArrowheads="1"/>
          </p:cNvSpPr>
          <p:nvPr/>
        </p:nvSpPr>
        <p:spPr bwMode="auto">
          <a:xfrm>
            <a:off x="2124397" y="405730"/>
            <a:ext cx="6696075" cy="935038"/>
          </a:xfrm>
          <a:prstGeom prst="rect">
            <a:avLst/>
          </a:prstGeom>
          <a:noFill/>
          <a:ln w="9525">
            <a:noFill/>
            <a:miter lim="800000"/>
            <a:headEnd/>
            <a:tailEnd/>
          </a:ln>
        </p:spPr>
        <p:txBody>
          <a:bodyPr wrap="none" lIns="92075" tIns="46038" rIns="92075" bIns="46038" anchor="ctr"/>
          <a:lstStyle/>
          <a:p>
            <a:pPr>
              <a:defRPr/>
            </a:pPr>
            <a:r>
              <a:rPr lang="zh-TW" altLang="en-US" sz="3600" b="1" dirty="0">
                <a:solidFill>
                  <a:srgbClr val="000099"/>
                </a:solidFill>
                <a:latin typeface="+mj-lt"/>
                <a:ea typeface="+mj-ea"/>
                <a:cs typeface="+mj-cs"/>
              </a:rPr>
              <a:t>債券附買回交易之圖示</a:t>
            </a:r>
            <a:endParaRPr lang="zh-TW" altLang="en-US" sz="1100" b="1" dirty="0">
              <a:solidFill>
                <a:srgbClr val="000099"/>
              </a:solidFill>
              <a:latin typeface="+mj-lt"/>
              <a:ea typeface="+mj-ea"/>
              <a:cs typeface="+mj-cs"/>
            </a:endParaRPr>
          </a:p>
        </p:txBody>
      </p:sp>
      <p:sp>
        <p:nvSpPr>
          <p:cNvPr id="68617" name="Rectangle 8"/>
          <p:cNvSpPr>
            <a:spLocks noChangeArrowheads="1"/>
          </p:cNvSpPr>
          <p:nvPr/>
        </p:nvSpPr>
        <p:spPr bwMode="auto">
          <a:xfrm>
            <a:off x="87313" y="1690688"/>
            <a:ext cx="2286000" cy="585787"/>
          </a:xfrm>
          <a:prstGeom prst="rect">
            <a:avLst/>
          </a:prstGeom>
          <a:noFill/>
          <a:ln w="9525">
            <a:noFill/>
            <a:miter lim="800000"/>
            <a:headEnd/>
            <a:tailEnd/>
          </a:ln>
        </p:spPr>
        <p:txBody>
          <a:bodyPr lIns="92075" tIns="46038" rIns="92075" bIns="46038">
            <a:spAutoFit/>
          </a:bodyPr>
          <a:lstStyle/>
          <a:p>
            <a:pPr>
              <a:spcBef>
                <a:spcPct val="50000"/>
              </a:spcBef>
            </a:pPr>
            <a:r>
              <a:rPr lang="zh-TW" altLang="en-US" sz="3200">
                <a:ea typeface="細明體" pitchFamily="49" charset="-120"/>
              </a:rPr>
              <a:t>1</a:t>
            </a:r>
            <a:r>
              <a:rPr lang="zh-TW" altLang="en-US" sz="3200">
                <a:latin typeface="華康儷楷書"/>
                <a:ea typeface="華康儷楷書"/>
                <a:cs typeface="華康儷楷書"/>
              </a:rPr>
              <a:t>.</a:t>
            </a:r>
            <a:r>
              <a:rPr lang="zh-TW" altLang="en-US" sz="3200">
                <a:latin typeface="標楷體" pitchFamily="65" charset="-120"/>
                <a:ea typeface="標楷體" pitchFamily="65" charset="-120"/>
                <a:cs typeface="華康儷楷書"/>
              </a:rPr>
              <a:t>承作日:</a:t>
            </a:r>
          </a:p>
        </p:txBody>
      </p:sp>
      <p:grpSp>
        <p:nvGrpSpPr>
          <p:cNvPr id="68618" name="Group 9"/>
          <p:cNvGrpSpPr>
            <a:grpSpLocks/>
          </p:cNvGrpSpPr>
          <p:nvPr/>
        </p:nvGrpSpPr>
        <p:grpSpPr bwMode="auto">
          <a:xfrm>
            <a:off x="2159000" y="1785938"/>
            <a:ext cx="1098550" cy="1530350"/>
            <a:chOff x="1473" y="812"/>
            <a:chExt cx="750" cy="964"/>
          </a:xfrm>
        </p:grpSpPr>
        <p:graphicFrame>
          <p:nvGraphicFramePr>
            <p:cNvPr id="68638" name="Object 6"/>
            <p:cNvGraphicFramePr>
              <a:graphicFrameLocks/>
            </p:cNvGraphicFramePr>
            <p:nvPr/>
          </p:nvGraphicFramePr>
          <p:xfrm>
            <a:off x="1769" y="864"/>
            <a:ext cx="454" cy="912"/>
          </p:xfrm>
          <a:graphic>
            <a:graphicData uri="http://schemas.openxmlformats.org/presentationml/2006/ole">
              <p:oleObj spid="_x0000_s68638" name="美工圖案" r:id="rId4" imgW="1431925" imgH="3436938" progId="">
                <p:embed/>
              </p:oleObj>
            </a:graphicData>
          </a:graphic>
        </p:graphicFrame>
        <p:sp>
          <p:nvSpPr>
            <p:cNvPr id="68639" name="Rectangle 11"/>
            <p:cNvSpPr>
              <a:spLocks noChangeArrowheads="1"/>
            </p:cNvSpPr>
            <p:nvPr/>
          </p:nvSpPr>
          <p:spPr bwMode="auto">
            <a:xfrm>
              <a:off x="1473" y="812"/>
              <a:ext cx="316" cy="840"/>
            </a:xfrm>
            <a:prstGeom prst="rect">
              <a:avLst/>
            </a:prstGeom>
            <a:noFill/>
            <a:ln w="9525">
              <a:noFill/>
              <a:miter lim="800000"/>
              <a:headEnd/>
              <a:tailEnd/>
            </a:ln>
          </p:spPr>
          <p:txBody>
            <a:bodyPr vert="eaVert" lIns="92075" tIns="46038" rIns="92075" bIns="46038">
              <a:spAutoFit/>
            </a:bodyPr>
            <a:lstStyle/>
            <a:p>
              <a:pPr algn="r">
                <a:spcBef>
                  <a:spcPct val="50000"/>
                </a:spcBef>
              </a:pPr>
              <a:r>
                <a:rPr lang="zh-TW" altLang="en-US">
                  <a:latin typeface="華康儷楷書"/>
                  <a:ea typeface="華康儷楷書"/>
                  <a:cs typeface="華康儷楷書"/>
                </a:rPr>
                <a:t>投資人</a:t>
              </a:r>
            </a:p>
          </p:txBody>
        </p:sp>
      </p:grpSp>
      <p:sp>
        <p:nvSpPr>
          <p:cNvPr id="68619" name="Rectangle 12"/>
          <p:cNvSpPr>
            <a:spLocks noChangeArrowheads="1"/>
          </p:cNvSpPr>
          <p:nvPr/>
        </p:nvSpPr>
        <p:spPr bwMode="auto">
          <a:xfrm>
            <a:off x="247650" y="3857625"/>
            <a:ext cx="2533650" cy="585788"/>
          </a:xfrm>
          <a:prstGeom prst="rect">
            <a:avLst/>
          </a:prstGeom>
          <a:noFill/>
          <a:ln w="9525">
            <a:noFill/>
            <a:miter lim="800000"/>
            <a:headEnd/>
            <a:tailEnd/>
          </a:ln>
        </p:spPr>
        <p:txBody>
          <a:bodyPr lIns="92075" tIns="46038" rIns="92075" bIns="46038">
            <a:spAutoFit/>
          </a:bodyPr>
          <a:lstStyle/>
          <a:p>
            <a:pPr>
              <a:spcBef>
                <a:spcPct val="50000"/>
              </a:spcBef>
            </a:pPr>
            <a:r>
              <a:rPr lang="en-US" altLang="zh-TW" sz="3200">
                <a:latin typeface="標楷體" pitchFamily="65" charset="-120"/>
                <a:ea typeface="標楷體" pitchFamily="65" charset="-120"/>
                <a:cs typeface="華康儷楷書"/>
              </a:rPr>
              <a:t>2</a:t>
            </a:r>
            <a:r>
              <a:rPr lang="zh-TW" altLang="en-US" sz="3200">
                <a:latin typeface="標楷體" pitchFamily="65" charset="-120"/>
                <a:ea typeface="標楷體" pitchFamily="65" charset="-120"/>
                <a:cs typeface="華康儷楷書"/>
              </a:rPr>
              <a:t>.到期解約:</a:t>
            </a:r>
          </a:p>
        </p:txBody>
      </p:sp>
      <p:sp>
        <p:nvSpPr>
          <p:cNvPr id="68620" name="Rectangle 14"/>
          <p:cNvSpPr>
            <a:spLocks noChangeArrowheads="1"/>
          </p:cNvSpPr>
          <p:nvPr/>
        </p:nvSpPr>
        <p:spPr bwMode="auto">
          <a:xfrm>
            <a:off x="3348038" y="1857375"/>
            <a:ext cx="2014537" cy="369888"/>
          </a:xfrm>
          <a:prstGeom prst="rect">
            <a:avLst/>
          </a:prstGeom>
          <a:noFill/>
          <a:ln w="9525">
            <a:noFill/>
            <a:miter lim="800000"/>
            <a:headEnd/>
            <a:tailEnd/>
          </a:ln>
        </p:spPr>
        <p:txBody>
          <a:bodyPr lIns="92075" tIns="46038" rIns="92075" bIns="46038">
            <a:spAutoFit/>
          </a:bodyPr>
          <a:lstStyle/>
          <a:p>
            <a:pPr>
              <a:spcBef>
                <a:spcPct val="50000"/>
              </a:spcBef>
            </a:pPr>
            <a:r>
              <a:rPr lang="zh-TW" altLang="en-US">
                <a:ea typeface="細明體" pitchFamily="49" charset="-120"/>
              </a:rPr>
              <a:t>1.</a:t>
            </a:r>
            <a:r>
              <a:rPr lang="zh-TW" altLang="en-US">
                <a:latin typeface="華康儷楷書"/>
                <a:ea typeface="華康儷楷書"/>
                <a:cs typeface="華康儷楷書"/>
              </a:rPr>
              <a:t>通知並交付資金</a:t>
            </a:r>
          </a:p>
        </p:txBody>
      </p:sp>
      <p:sp>
        <p:nvSpPr>
          <p:cNvPr id="68621" name="Rectangle 15"/>
          <p:cNvSpPr>
            <a:spLocks noChangeArrowheads="1"/>
          </p:cNvSpPr>
          <p:nvPr/>
        </p:nvSpPr>
        <p:spPr bwMode="auto">
          <a:xfrm>
            <a:off x="3995738" y="5230813"/>
            <a:ext cx="2016125" cy="862012"/>
          </a:xfrm>
          <a:prstGeom prst="rect">
            <a:avLst/>
          </a:prstGeom>
          <a:noFill/>
          <a:ln w="9525">
            <a:noFill/>
            <a:miter lim="800000"/>
            <a:headEnd/>
            <a:tailEnd/>
          </a:ln>
        </p:spPr>
        <p:txBody>
          <a:bodyPr lIns="92075" tIns="46038" rIns="92075" bIns="46038">
            <a:spAutoFit/>
          </a:bodyPr>
          <a:lstStyle/>
          <a:p>
            <a:pPr>
              <a:spcBef>
                <a:spcPct val="50000"/>
              </a:spcBef>
            </a:pPr>
            <a:r>
              <a:rPr lang="zh-TW" altLang="en-US" sz="2000">
                <a:latin typeface="華康儷楷書"/>
                <a:ea typeface="華康儷楷書"/>
                <a:cs typeface="華康儷楷書"/>
              </a:rPr>
              <a:t>2.匯款或台支</a:t>
            </a:r>
            <a:endParaRPr lang="en-US" altLang="zh-TW" sz="2000">
              <a:latin typeface="華康儷楷書"/>
              <a:ea typeface="華康儷楷書"/>
              <a:cs typeface="華康儷楷書"/>
            </a:endParaRPr>
          </a:p>
          <a:p>
            <a:pPr>
              <a:spcBef>
                <a:spcPct val="50000"/>
              </a:spcBef>
            </a:pPr>
            <a:r>
              <a:rPr lang="zh-TW" altLang="en-US" sz="2000">
                <a:latin typeface="華康儷楷書"/>
                <a:ea typeface="華康儷楷書"/>
                <a:cs typeface="華康儷楷書"/>
              </a:rPr>
              <a:t>及交付成交單</a:t>
            </a:r>
          </a:p>
        </p:txBody>
      </p:sp>
      <p:sp>
        <p:nvSpPr>
          <p:cNvPr id="68622" name="Rectangle 16"/>
          <p:cNvSpPr>
            <a:spLocks noChangeArrowheads="1"/>
          </p:cNvSpPr>
          <p:nvPr/>
        </p:nvSpPr>
        <p:spPr bwMode="auto">
          <a:xfrm>
            <a:off x="6226175" y="1963738"/>
            <a:ext cx="1441450" cy="400050"/>
          </a:xfrm>
          <a:prstGeom prst="rect">
            <a:avLst/>
          </a:prstGeom>
          <a:noFill/>
          <a:ln w="9525">
            <a:noFill/>
            <a:miter lim="800000"/>
            <a:headEnd/>
            <a:tailEnd/>
          </a:ln>
        </p:spPr>
        <p:txBody>
          <a:bodyPr lIns="92075" tIns="46038" rIns="92075" bIns="46038">
            <a:spAutoFit/>
          </a:bodyPr>
          <a:lstStyle/>
          <a:p>
            <a:pPr>
              <a:spcBef>
                <a:spcPct val="50000"/>
              </a:spcBef>
            </a:pPr>
            <a:r>
              <a:rPr lang="zh-TW" altLang="en-US" sz="2000">
                <a:latin typeface="華康儷楷書"/>
                <a:ea typeface="華康儷楷書"/>
                <a:cs typeface="華康儷楷書"/>
              </a:rPr>
              <a:t>存入債券</a:t>
            </a:r>
          </a:p>
        </p:txBody>
      </p:sp>
      <p:sp>
        <p:nvSpPr>
          <p:cNvPr id="68623" name="Rectangle 17"/>
          <p:cNvSpPr>
            <a:spLocks noChangeArrowheads="1"/>
          </p:cNvSpPr>
          <p:nvPr/>
        </p:nvSpPr>
        <p:spPr bwMode="auto">
          <a:xfrm>
            <a:off x="6357938" y="2500313"/>
            <a:ext cx="1238250" cy="400050"/>
          </a:xfrm>
          <a:prstGeom prst="rect">
            <a:avLst/>
          </a:prstGeom>
          <a:noFill/>
          <a:ln w="9525">
            <a:noFill/>
            <a:miter lim="800000"/>
            <a:headEnd/>
            <a:tailEnd/>
          </a:ln>
        </p:spPr>
        <p:txBody>
          <a:bodyPr lIns="92075" tIns="46038" rIns="92075" bIns="46038">
            <a:spAutoFit/>
          </a:bodyPr>
          <a:lstStyle/>
          <a:p>
            <a:pPr>
              <a:spcBef>
                <a:spcPct val="50000"/>
              </a:spcBef>
            </a:pPr>
            <a:r>
              <a:rPr lang="zh-TW" altLang="en-US" sz="2000">
                <a:latin typeface="華康儷楷書"/>
                <a:ea typeface="華康儷楷書"/>
                <a:cs typeface="華康儷楷書"/>
              </a:rPr>
              <a:t>保管憑證</a:t>
            </a:r>
          </a:p>
        </p:txBody>
      </p:sp>
      <p:sp>
        <p:nvSpPr>
          <p:cNvPr id="68624" name="Line 18"/>
          <p:cNvSpPr>
            <a:spLocks noChangeShapeType="1"/>
          </p:cNvSpPr>
          <p:nvPr/>
        </p:nvSpPr>
        <p:spPr bwMode="auto">
          <a:xfrm flipH="1">
            <a:off x="4075113" y="5661025"/>
            <a:ext cx="163830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8625" name="Rectangle 19"/>
          <p:cNvSpPr>
            <a:spLocks noChangeArrowheads="1"/>
          </p:cNvSpPr>
          <p:nvPr/>
        </p:nvSpPr>
        <p:spPr bwMode="auto">
          <a:xfrm>
            <a:off x="7385050" y="4640263"/>
            <a:ext cx="762000" cy="304800"/>
          </a:xfrm>
          <a:prstGeom prst="rect">
            <a:avLst/>
          </a:prstGeom>
          <a:noFill/>
          <a:ln w="9525">
            <a:noFill/>
            <a:miter lim="800000"/>
            <a:headEnd/>
            <a:tailEnd/>
          </a:ln>
        </p:spPr>
        <p:txBody>
          <a:bodyPr wrap="none" anchor="ctr"/>
          <a:lstStyle/>
          <a:p>
            <a:endParaRPr lang="zh-TW" altLang="en-US"/>
          </a:p>
        </p:txBody>
      </p:sp>
      <p:sp>
        <p:nvSpPr>
          <p:cNvPr id="68626" name="Rectangle 20"/>
          <p:cNvSpPr>
            <a:spLocks noChangeArrowheads="1"/>
          </p:cNvSpPr>
          <p:nvPr/>
        </p:nvSpPr>
        <p:spPr bwMode="auto">
          <a:xfrm>
            <a:off x="3995738" y="4292600"/>
            <a:ext cx="1949450" cy="863600"/>
          </a:xfrm>
          <a:prstGeom prst="rect">
            <a:avLst/>
          </a:prstGeom>
          <a:noFill/>
          <a:ln w="9525">
            <a:noFill/>
            <a:miter lim="800000"/>
            <a:headEnd/>
            <a:tailEnd/>
          </a:ln>
        </p:spPr>
        <p:txBody>
          <a:bodyPr lIns="92075" tIns="46038" rIns="92075" bIns="46038">
            <a:spAutoFit/>
          </a:bodyPr>
          <a:lstStyle/>
          <a:p>
            <a:pPr>
              <a:spcBef>
                <a:spcPct val="50000"/>
              </a:spcBef>
            </a:pPr>
            <a:r>
              <a:rPr lang="zh-TW" altLang="en-US" sz="2000">
                <a:ea typeface="細明體" pitchFamily="49" charset="-120"/>
              </a:rPr>
              <a:t>1</a:t>
            </a:r>
            <a:r>
              <a:rPr lang="zh-TW" altLang="en-US" sz="2000">
                <a:latin typeface="華康儷楷書"/>
                <a:ea typeface="華康儷楷書"/>
                <a:cs typeface="華康儷楷書"/>
              </a:rPr>
              <a:t>.通知繳回</a:t>
            </a:r>
            <a:endParaRPr lang="en-US" altLang="zh-TW" sz="2000">
              <a:latin typeface="華康儷楷書"/>
              <a:ea typeface="華康儷楷書"/>
              <a:cs typeface="華康儷楷書"/>
            </a:endParaRPr>
          </a:p>
          <a:p>
            <a:pPr>
              <a:spcBef>
                <a:spcPct val="50000"/>
              </a:spcBef>
            </a:pPr>
            <a:r>
              <a:rPr lang="zh-TW" altLang="en-US" sz="2000">
                <a:latin typeface="華康儷楷書"/>
                <a:ea typeface="華康儷楷書"/>
                <a:cs typeface="華康儷楷書"/>
              </a:rPr>
              <a:t>  保管憑證</a:t>
            </a:r>
          </a:p>
        </p:txBody>
      </p:sp>
      <p:graphicFrame>
        <p:nvGraphicFramePr>
          <p:cNvPr id="68627" name="Object 2"/>
          <p:cNvGraphicFramePr>
            <a:graphicFrameLocks/>
          </p:cNvGraphicFramePr>
          <p:nvPr/>
        </p:nvGraphicFramePr>
        <p:xfrm>
          <a:off x="7400925" y="1884363"/>
          <a:ext cx="1589088" cy="1116012"/>
        </p:xfrm>
        <a:graphic>
          <a:graphicData uri="http://schemas.openxmlformats.org/presentationml/2006/ole">
            <p:oleObj spid="_x0000_s68627" name="美工圖案" r:id="rId5" imgW="5738813" imgH="4030663" progId="">
              <p:embed/>
            </p:oleObj>
          </a:graphicData>
        </a:graphic>
      </p:graphicFrame>
      <p:sp>
        <p:nvSpPr>
          <p:cNvPr id="68628" name="Rectangle 22"/>
          <p:cNvSpPr>
            <a:spLocks noChangeArrowheads="1"/>
          </p:cNvSpPr>
          <p:nvPr/>
        </p:nvSpPr>
        <p:spPr bwMode="auto">
          <a:xfrm>
            <a:off x="7512050" y="3041650"/>
            <a:ext cx="1211263" cy="400050"/>
          </a:xfrm>
          <a:prstGeom prst="rect">
            <a:avLst/>
          </a:prstGeom>
          <a:noFill/>
          <a:ln w="9525">
            <a:noFill/>
            <a:miter lim="800000"/>
            <a:headEnd/>
            <a:tailEnd/>
          </a:ln>
        </p:spPr>
        <p:txBody>
          <a:bodyPr wrap="none" lIns="92075" tIns="46038" rIns="92075" bIns="46038">
            <a:spAutoFit/>
          </a:bodyPr>
          <a:lstStyle/>
          <a:p>
            <a:pPr algn="r"/>
            <a:r>
              <a:rPr lang="zh-TW" altLang="en-US" sz="2000">
                <a:latin typeface="華康儷楷書"/>
                <a:ea typeface="華康儷楷書"/>
                <a:cs typeface="華康儷楷書"/>
              </a:rPr>
              <a:t>保管銀行</a:t>
            </a:r>
          </a:p>
        </p:txBody>
      </p:sp>
      <p:grpSp>
        <p:nvGrpSpPr>
          <p:cNvPr id="68629" name="Group 23"/>
          <p:cNvGrpSpPr>
            <a:grpSpLocks/>
          </p:cNvGrpSpPr>
          <p:nvPr/>
        </p:nvGrpSpPr>
        <p:grpSpPr bwMode="auto">
          <a:xfrm>
            <a:off x="2709863" y="4268788"/>
            <a:ext cx="1098550" cy="1530350"/>
            <a:chOff x="1980" y="2600"/>
            <a:chExt cx="750" cy="964"/>
          </a:xfrm>
        </p:grpSpPr>
        <p:graphicFrame>
          <p:nvGraphicFramePr>
            <p:cNvPr id="68636" name="Object 5"/>
            <p:cNvGraphicFramePr>
              <a:graphicFrameLocks/>
            </p:cNvGraphicFramePr>
            <p:nvPr/>
          </p:nvGraphicFramePr>
          <p:xfrm>
            <a:off x="2276" y="2652"/>
            <a:ext cx="454" cy="912"/>
          </p:xfrm>
          <a:graphic>
            <a:graphicData uri="http://schemas.openxmlformats.org/presentationml/2006/ole">
              <p:oleObj spid="_x0000_s68636" name="美工圖案" r:id="rId6" imgW="1431925" imgH="3436938" progId="">
                <p:embed/>
              </p:oleObj>
            </a:graphicData>
          </a:graphic>
        </p:graphicFrame>
        <p:sp>
          <p:nvSpPr>
            <p:cNvPr id="68637" name="Rectangle 25"/>
            <p:cNvSpPr>
              <a:spLocks noChangeArrowheads="1"/>
            </p:cNvSpPr>
            <p:nvPr/>
          </p:nvSpPr>
          <p:spPr bwMode="auto">
            <a:xfrm>
              <a:off x="1980" y="2600"/>
              <a:ext cx="316" cy="840"/>
            </a:xfrm>
            <a:prstGeom prst="rect">
              <a:avLst/>
            </a:prstGeom>
            <a:noFill/>
            <a:ln w="9525">
              <a:noFill/>
              <a:miter lim="800000"/>
              <a:headEnd/>
              <a:tailEnd/>
            </a:ln>
          </p:spPr>
          <p:txBody>
            <a:bodyPr vert="eaVert" lIns="92075" tIns="46038" rIns="92075" bIns="46038">
              <a:spAutoFit/>
            </a:bodyPr>
            <a:lstStyle/>
            <a:p>
              <a:pPr algn="r">
                <a:spcBef>
                  <a:spcPct val="50000"/>
                </a:spcBef>
              </a:pPr>
              <a:r>
                <a:rPr lang="zh-TW" altLang="en-US">
                  <a:latin typeface="華康儷楷書"/>
                  <a:ea typeface="華康儷楷書"/>
                  <a:cs typeface="華康儷楷書"/>
                </a:rPr>
                <a:t>投資人</a:t>
              </a:r>
            </a:p>
          </p:txBody>
        </p:sp>
      </p:grpSp>
      <p:sp>
        <p:nvSpPr>
          <p:cNvPr id="68630" name="Rectangle 26"/>
          <p:cNvSpPr>
            <a:spLocks noChangeArrowheads="1"/>
          </p:cNvSpPr>
          <p:nvPr/>
        </p:nvSpPr>
        <p:spPr bwMode="auto">
          <a:xfrm>
            <a:off x="3348038" y="2565400"/>
            <a:ext cx="1978025" cy="815975"/>
          </a:xfrm>
          <a:prstGeom prst="rect">
            <a:avLst/>
          </a:prstGeom>
          <a:noFill/>
          <a:ln w="9525">
            <a:noFill/>
            <a:miter lim="800000"/>
            <a:headEnd/>
            <a:tailEnd/>
          </a:ln>
        </p:spPr>
        <p:txBody>
          <a:bodyPr lIns="92075" tIns="46038" rIns="92075" bIns="46038">
            <a:spAutoFit/>
          </a:bodyPr>
          <a:lstStyle/>
          <a:p>
            <a:pPr>
              <a:spcBef>
                <a:spcPct val="50000"/>
              </a:spcBef>
            </a:pPr>
            <a:r>
              <a:rPr lang="en-US" altLang="zh-TW">
                <a:latin typeface="華康儷楷書"/>
                <a:ea typeface="華康儷楷書"/>
                <a:cs typeface="華康儷楷書"/>
              </a:rPr>
              <a:t>2</a:t>
            </a:r>
            <a:r>
              <a:rPr lang="zh-TW" altLang="en-US">
                <a:latin typeface="華康儷楷書"/>
                <a:ea typeface="華康儷楷書"/>
                <a:cs typeface="華康儷楷書"/>
              </a:rPr>
              <a:t>.交付保管憑證</a:t>
            </a:r>
            <a:endParaRPr lang="en-US" altLang="zh-TW">
              <a:latin typeface="華康儷楷書"/>
              <a:ea typeface="華康儷楷書"/>
              <a:cs typeface="華康儷楷書"/>
            </a:endParaRPr>
          </a:p>
          <a:p>
            <a:pPr>
              <a:spcBef>
                <a:spcPct val="50000"/>
              </a:spcBef>
            </a:pPr>
            <a:r>
              <a:rPr lang="zh-TW" altLang="en-US">
                <a:latin typeface="華康儷楷書"/>
                <a:ea typeface="華康儷楷書"/>
                <a:cs typeface="華康儷楷書"/>
              </a:rPr>
              <a:t>  及成交單</a:t>
            </a:r>
          </a:p>
        </p:txBody>
      </p:sp>
      <p:graphicFrame>
        <p:nvGraphicFramePr>
          <p:cNvPr id="68631" name="Object 3"/>
          <p:cNvGraphicFramePr>
            <a:graphicFrameLocks/>
          </p:cNvGraphicFramePr>
          <p:nvPr/>
        </p:nvGraphicFramePr>
        <p:xfrm>
          <a:off x="5076825" y="1916113"/>
          <a:ext cx="1265238" cy="1447800"/>
        </p:xfrm>
        <a:graphic>
          <a:graphicData uri="http://schemas.openxmlformats.org/presentationml/2006/ole">
            <p:oleObj spid="_x0000_s68631" name="美工圖案" r:id="rId7" imgW="2709032" imgH="3662481" progId="">
              <p:embed/>
            </p:oleObj>
          </a:graphicData>
        </a:graphic>
      </p:graphicFrame>
      <p:graphicFrame>
        <p:nvGraphicFramePr>
          <p:cNvPr id="68632" name="Object 4"/>
          <p:cNvGraphicFramePr>
            <a:graphicFrameLocks/>
          </p:cNvGraphicFramePr>
          <p:nvPr/>
        </p:nvGraphicFramePr>
        <p:xfrm>
          <a:off x="5856288" y="4027488"/>
          <a:ext cx="1252537" cy="1524000"/>
        </p:xfrm>
        <a:graphic>
          <a:graphicData uri="http://schemas.openxmlformats.org/presentationml/2006/ole">
            <p:oleObj spid="_x0000_s68632" name="美工圖案" r:id="rId8" imgW="2709032" imgH="3662481" progId="">
              <p:embed/>
            </p:oleObj>
          </a:graphicData>
        </a:graphic>
      </p:graphicFrame>
      <p:sp>
        <p:nvSpPr>
          <p:cNvPr id="68633" name="Rectangle 29"/>
          <p:cNvSpPr>
            <a:spLocks noChangeArrowheads="1"/>
          </p:cNvSpPr>
          <p:nvPr/>
        </p:nvSpPr>
        <p:spPr bwMode="auto">
          <a:xfrm>
            <a:off x="6067425" y="5551488"/>
            <a:ext cx="1274763" cy="342900"/>
          </a:xfrm>
          <a:prstGeom prst="rect">
            <a:avLst/>
          </a:prstGeom>
          <a:noFill/>
          <a:ln w="9525">
            <a:noFill/>
            <a:miter lim="800000"/>
            <a:headEnd/>
            <a:tailEnd/>
          </a:ln>
        </p:spPr>
        <p:txBody>
          <a:bodyPr lIns="92075" tIns="46038" rIns="92075" bIns="46038">
            <a:spAutoFit/>
          </a:bodyPr>
          <a:lstStyle/>
          <a:p>
            <a:pPr marL="285750" indent="-285750">
              <a:lnSpc>
                <a:spcPct val="90000"/>
              </a:lnSpc>
              <a:spcBef>
                <a:spcPct val="50000"/>
              </a:spcBef>
            </a:pPr>
            <a:r>
              <a:rPr lang="zh-TW" altLang="en-US"/>
              <a:t>證券商</a:t>
            </a:r>
          </a:p>
        </p:txBody>
      </p:sp>
      <p:sp>
        <p:nvSpPr>
          <p:cNvPr id="68634" name="Rectangle 30"/>
          <p:cNvSpPr>
            <a:spLocks noChangeArrowheads="1"/>
          </p:cNvSpPr>
          <p:nvPr/>
        </p:nvSpPr>
        <p:spPr bwMode="auto">
          <a:xfrm>
            <a:off x="5286375" y="3429000"/>
            <a:ext cx="1198563" cy="342900"/>
          </a:xfrm>
          <a:prstGeom prst="rect">
            <a:avLst/>
          </a:prstGeom>
          <a:noFill/>
          <a:ln w="9525">
            <a:noFill/>
            <a:miter lim="800000"/>
            <a:headEnd/>
            <a:tailEnd/>
          </a:ln>
        </p:spPr>
        <p:txBody>
          <a:bodyPr lIns="92075" tIns="46038" rIns="92075" bIns="46038">
            <a:spAutoFit/>
          </a:bodyPr>
          <a:lstStyle/>
          <a:p>
            <a:pPr marL="285750" indent="-285750">
              <a:lnSpc>
                <a:spcPct val="90000"/>
              </a:lnSpc>
              <a:spcBef>
                <a:spcPct val="50000"/>
              </a:spcBef>
            </a:pPr>
            <a:r>
              <a:rPr lang="zh-TW" altLang="en-US"/>
              <a:t>證券商</a:t>
            </a:r>
          </a:p>
        </p:txBody>
      </p:sp>
      <p:sp>
        <p:nvSpPr>
          <p:cNvPr id="68635" name="Line 31"/>
          <p:cNvSpPr>
            <a:spLocks noChangeShapeType="1"/>
          </p:cNvSpPr>
          <p:nvPr/>
        </p:nvSpPr>
        <p:spPr bwMode="auto">
          <a:xfrm>
            <a:off x="4143375" y="4797425"/>
            <a:ext cx="1531938"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32"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Rectangle 7"/>
          <p:cNvSpPr>
            <a:spLocks noChangeArrowheads="1"/>
          </p:cNvSpPr>
          <p:nvPr/>
        </p:nvSpPr>
        <p:spPr bwMode="auto">
          <a:xfrm>
            <a:off x="2195736" y="411510"/>
            <a:ext cx="6535738" cy="857250"/>
          </a:xfrm>
          <a:prstGeom prst="rect">
            <a:avLst/>
          </a:prstGeom>
          <a:noFill/>
          <a:ln w="9525">
            <a:noFill/>
            <a:miter lim="800000"/>
            <a:headEnd/>
            <a:tailEnd/>
          </a:ln>
        </p:spPr>
        <p:txBody>
          <a:bodyPr wrap="none" lIns="92075" tIns="46038" rIns="92075" bIns="46038" anchor="ctr"/>
          <a:lstStyle/>
          <a:p>
            <a:r>
              <a:rPr lang="zh-TW" altLang="en-US" sz="3600" b="1" dirty="0">
                <a:solidFill>
                  <a:srgbClr val="000099"/>
                </a:solidFill>
                <a:latin typeface="標楷體" pitchFamily="65" charset="-120"/>
                <a:ea typeface="標楷體" pitchFamily="65" charset="-120"/>
              </a:rPr>
              <a:t>債券附賣回交易之圖示</a:t>
            </a:r>
            <a:endParaRPr lang="zh-TW" altLang="en-US" sz="1100" b="1" dirty="0">
              <a:solidFill>
                <a:srgbClr val="000099"/>
              </a:solidFill>
              <a:latin typeface="標楷體" pitchFamily="65" charset="-120"/>
              <a:ea typeface="標楷體" pitchFamily="65" charset="-120"/>
            </a:endParaRPr>
          </a:p>
        </p:txBody>
      </p:sp>
      <p:sp>
        <p:nvSpPr>
          <p:cNvPr id="69634" name="投影片編號版面配置區 5"/>
          <p:cNvSpPr>
            <a:spLocks noGrp="1"/>
          </p:cNvSpPr>
          <p:nvPr>
            <p:ph type="sldNum" sz="quarter" idx="12"/>
          </p:nvPr>
        </p:nvSpPr>
        <p:spPr>
          <a:noFill/>
        </p:spPr>
        <p:txBody>
          <a:bodyPr/>
          <a:lstStyle/>
          <a:p>
            <a:fld id="{8558AE4B-85ED-4C61-9BCF-29636AB3C6EE}" type="slidenum">
              <a:rPr lang="zh-TW" altLang="en-US" smtClean="0">
                <a:latin typeface="Times New Roman" pitchFamily="18" charset="0"/>
              </a:rPr>
              <a:pPr/>
              <a:t>65</a:t>
            </a:fld>
            <a:endParaRPr lang="zh-TW" altLang="en-US" smtClean="0">
              <a:latin typeface="Times New Roman" pitchFamily="18" charset="0"/>
            </a:endParaRPr>
          </a:p>
        </p:txBody>
      </p:sp>
      <p:sp>
        <p:nvSpPr>
          <p:cNvPr id="69635" name="Rectangle 2"/>
          <p:cNvSpPr>
            <a:spLocks noChangeArrowheads="1"/>
          </p:cNvSpPr>
          <p:nvPr/>
        </p:nvSpPr>
        <p:spPr bwMode="auto">
          <a:xfrm>
            <a:off x="1071563" y="2428875"/>
            <a:ext cx="7162800" cy="3695700"/>
          </a:xfrm>
          <a:prstGeom prst="rect">
            <a:avLst/>
          </a:prstGeom>
          <a:noFill/>
          <a:ln w="9525">
            <a:noFill/>
            <a:miter lim="800000"/>
            <a:headEnd/>
            <a:tailEnd/>
          </a:ln>
        </p:spPr>
        <p:txBody>
          <a:bodyPr wrap="none" anchor="ctr"/>
          <a:lstStyle/>
          <a:p>
            <a:endParaRPr lang="zh-TW" altLang="en-US"/>
          </a:p>
        </p:txBody>
      </p:sp>
      <p:sp>
        <p:nvSpPr>
          <p:cNvPr id="69636" name="Line 3"/>
          <p:cNvSpPr>
            <a:spLocks noChangeShapeType="1"/>
          </p:cNvSpPr>
          <p:nvPr/>
        </p:nvSpPr>
        <p:spPr bwMode="auto">
          <a:xfrm>
            <a:off x="6338888" y="2328863"/>
            <a:ext cx="99060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9637" name="Line 4"/>
          <p:cNvSpPr>
            <a:spLocks noChangeShapeType="1"/>
          </p:cNvSpPr>
          <p:nvPr/>
        </p:nvSpPr>
        <p:spPr bwMode="auto">
          <a:xfrm flipH="1">
            <a:off x="6300788" y="2862263"/>
            <a:ext cx="793750" cy="1905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9638" name="Line 5"/>
          <p:cNvSpPr>
            <a:spLocks noChangeShapeType="1"/>
          </p:cNvSpPr>
          <p:nvPr/>
        </p:nvSpPr>
        <p:spPr bwMode="auto">
          <a:xfrm>
            <a:off x="3402013" y="2271713"/>
            <a:ext cx="153035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9639" name="Line 6"/>
          <p:cNvSpPr>
            <a:spLocks noChangeShapeType="1"/>
          </p:cNvSpPr>
          <p:nvPr/>
        </p:nvSpPr>
        <p:spPr bwMode="auto">
          <a:xfrm flipH="1">
            <a:off x="3348038" y="2862263"/>
            <a:ext cx="163830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9641" name="Rectangle 8"/>
          <p:cNvSpPr>
            <a:spLocks noChangeArrowheads="1"/>
          </p:cNvSpPr>
          <p:nvPr/>
        </p:nvSpPr>
        <p:spPr bwMode="auto">
          <a:xfrm>
            <a:off x="153988" y="1619250"/>
            <a:ext cx="2286000" cy="585788"/>
          </a:xfrm>
          <a:prstGeom prst="rect">
            <a:avLst/>
          </a:prstGeom>
          <a:noFill/>
          <a:ln w="9525">
            <a:noFill/>
            <a:miter lim="800000"/>
            <a:headEnd/>
            <a:tailEnd/>
          </a:ln>
        </p:spPr>
        <p:txBody>
          <a:bodyPr lIns="92075" tIns="46038" rIns="92075" bIns="46038">
            <a:spAutoFit/>
          </a:bodyPr>
          <a:lstStyle/>
          <a:p>
            <a:pPr>
              <a:spcBef>
                <a:spcPct val="50000"/>
              </a:spcBef>
            </a:pPr>
            <a:r>
              <a:rPr lang="zh-TW" altLang="en-US" sz="3200">
                <a:ea typeface="細明體" pitchFamily="49" charset="-120"/>
              </a:rPr>
              <a:t>1</a:t>
            </a:r>
            <a:r>
              <a:rPr lang="zh-TW" altLang="en-US" sz="3200">
                <a:latin typeface="華康儷楷書"/>
                <a:ea typeface="華康儷楷書"/>
                <a:cs typeface="華康儷楷書"/>
              </a:rPr>
              <a:t>.</a:t>
            </a:r>
            <a:r>
              <a:rPr lang="zh-TW" altLang="en-US" sz="3200">
                <a:latin typeface="標楷體" pitchFamily="65" charset="-120"/>
                <a:ea typeface="標楷體" pitchFamily="65" charset="-120"/>
                <a:cs typeface="華康儷楷書"/>
              </a:rPr>
              <a:t>承作日:</a:t>
            </a:r>
          </a:p>
        </p:txBody>
      </p:sp>
      <p:grpSp>
        <p:nvGrpSpPr>
          <p:cNvPr id="69642" name="Group 9"/>
          <p:cNvGrpSpPr>
            <a:grpSpLocks/>
          </p:cNvGrpSpPr>
          <p:nvPr/>
        </p:nvGrpSpPr>
        <p:grpSpPr bwMode="auto">
          <a:xfrm>
            <a:off x="1917700" y="1881188"/>
            <a:ext cx="1241425" cy="1619250"/>
            <a:chOff x="1375" y="1052"/>
            <a:chExt cx="848" cy="1020"/>
          </a:xfrm>
        </p:grpSpPr>
        <p:graphicFrame>
          <p:nvGraphicFramePr>
            <p:cNvPr id="69661" name="Object 6"/>
            <p:cNvGraphicFramePr>
              <a:graphicFrameLocks/>
            </p:cNvGraphicFramePr>
            <p:nvPr/>
          </p:nvGraphicFramePr>
          <p:xfrm>
            <a:off x="1769" y="1070"/>
            <a:ext cx="454" cy="912"/>
          </p:xfrm>
          <a:graphic>
            <a:graphicData uri="http://schemas.openxmlformats.org/presentationml/2006/ole">
              <p:oleObj spid="_x0000_s69661" name="美工圖案" r:id="rId4" imgW="1431925" imgH="3436938" progId="">
                <p:embed/>
              </p:oleObj>
            </a:graphicData>
          </a:graphic>
        </p:graphicFrame>
        <p:sp>
          <p:nvSpPr>
            <p:cNvPr id="69662" name="Rectangle 11"/>
            <p:cNvSpPr>
              <a:spLocks noChangeArrowheads="1"/>
            </p:cNvSpPr>
            <p:nvPr/>
          </p:nvSpPr>
          <p:spPr bwMode="auto">
            <a:xfrm>
              <a:off x="1375" y="1052"/>
              <a:ext cx="316" cy="1020"/>
            </a:xfrm>
            <a:prstGeom prst="rect">
              <a:avLst/>
            </a:prstGeom>
            <a:noFill/>
            <a:ln w="9525">
              <a:noFill/>
              <a:miter lim="800000"/>
              <a:headEnd/>
              <a:tailEnd/>
            </a:ln>
          </p:spPr>
          <p:txBody>
            <a:bodyPr vert="eaVert" lIns="92075" tIns="46038" rIns="92075" bIns="46038">
              <a:spAutoFit/>
            </a:bodyPr>
            <a:lstStyle/>
            <a:p>
              <a:pPr algn="r">
                <a:spcBef>
                  <a:spcPct val="50000"/>
                </a:spcBef>
              </a:pPr>
              <a:r>
                <a:rPr lang="zh-TW" altLang="en-US">
                  <a:latin typeface="華康儷楷書"/>
                  <a:ea typeface="華康儷楷書"/>
                  <a:cs typeface="華康儷楷書"/>
                </a:rPr>
                <a:t>債券持有人</a:t>
              </a:r>
            </a:p>
          </p:txBody>
        </p:sp>
      </p:grpSp>
      <p:sp>
        <p:nvSpPr>
          <p:cNvPr id="69643" name="Rectangle 12"/>
          <p:cNvSpPr>
            <a:spLocks noChangeArrowheads="1"/>
          </p:cNvSpPr>
          <p:nvPr/>
        </p:nvSpPr>
        <p:spPr bwMode="auto">
          <a:xfrm>
            <a:off x="153988" y="3714750"/>
            <a:ext cx="2533650" cy="585788"/>
          </a:xfrm>
          <a:prstGeom prst="rect">
            <a:avLst/>
          </a:prstGeom>
          <a:noFill/>
          <a:ln w="9525">
            <a:noFill/>
            <a:miter lim="800000"/>
            <a:headEnd/>
            <a:tailEnd/>
          </a:ln>
        </p:spPr>
        <p:txBody>
          <a:bodyPr lIns="92075" tIns="46038" rIns="92075" bIns="46038">
            <a:spAutoFit/>
          </a:bodyPr>
          <a:lstStyle/>
          <a:p>
            <a:pPr>
              <a:spcBef>
                <a:spcPct val="50000"/>
              </a:spcBef>
            </a:pPr>
            <a:r>
              <a:rPr lang="en-US" altLang="zh-TW" sz="3200">
                <a:latin typeface="華康儷楷書"/>
                <a:ea typeface="華康儷楷書"/>
                <a:cs typeface="華康儷楷書"/>
              </a:rPr>
              <a:t>2</a:t>
            </a:r>
            <a:r>
              <a:rPr lang="zh-TW" altLang="en-US" sz="3200">
                <a:latin typeface="華康儷楷書"/>
                <a:ea typeface="華康儷楷書"/>
                <a:cs typeface="華康儷楷書"/>
              </a:rPr>
              <a:t>.</a:t>
            </a:r>
            <a:r>
              <a:rPr lang="zh-TW" altLang="en-US" sz="3200">
                <a:latin typeface="標楷體" pitchFamily="65" charset="-120"/>
                <a:ea typeface="標楷體" pitchFamily="65" charset="-120"/>
                <a:cs typeface="華康儷楷書"/>
              </a:rPr>
              <a:t>到期解約:</a:t>
            </a:r>
          </a:p>
        </p:txBody>
      </p:sp>
      <p:sp>
        <p:nvSpPr>
          <p:cNvPr id="69644" name="Rectangle 14"/>
          <p:cNvSpPr>
            <a:spLocks noChangeArrowheads="1"/>
          </p:cNvSpPr>
          <p:nvPr/>
        </p:nvSpPr>
        <p:spPr bwMode="auto">
          <a:xfrm>
            <a:off x="3132138" y="1887538"/>
            <a:ext cx="2092325" cy="369887"/>
          </a:xfrm>
          <a:prstGeom prst="rect">
            <a:avLst/>
          </a:prstGeom>
          <a:noFill/>
          <a:ln w="9525">
            <a:noFill/>
            <a:miter lim="800000"/>
            <a:headEnd/>
            <a:tailEnd/>
          </a:ln>
        </p:spPr>
        <p:txBody>
          <a:bodyPr lIns="92075" tIns="46038" rIns="92075" bIns="46038">
            <a:spAutoFit/>
          </a:bodyPr>
          <a:lstStyle/>
          <a:p>
            <a:pPr>
              <a:spcBef>
                <a:spcPct val="50000"/>
              </a:spcBef>
            </a:pPr>
            <a:r>
              <a:rPr lang="zh-TW" altLang="en-US">
                <a:ea typeface="細明體" pitchFamily="49" charset="-120"/>
              </a:rPr>
              <a:t>1.</a:t>
            </a:r>
            <a:r>
              <a:rPr lang="zh-TW" altLang="en-US">
                <a:latin typeface="華康儷楷書"/>
                <a:ea typeface="華康儷楷書"/>
                <a:cs typeface="華康儷楷書"/>
              </a:rPr>
              <a:t>通知並交付債券</a:t>
            </a:r>
          </a:p>
        </p:txBody>
      </p:sp>
      <p:sp>
        <p:nvSpPr>
          <p:cNvPr id="69645" name="Rectangle 15"/>
          <p:cNvSpPr>
            <a:spLocks noChangeArrowheads="1"/>
          </p:cNvSpPr>
          <p:nvPr/>
        </p:nvSpPr>
        <p:spPr bwMode="auto">
          <a:xfrm>
            <a:off x="3319463" y="2498725"/>
            <a:ext cx="1714500" cy="785813"/>
          </a:xfrm>
          <a:prstGeom prst="rect">
            <a:avLst/>
          </a:prstGeom>
          <a:noFill/>
          <a:ln w="9525">
            <a:noFill/>
            <a:miter lim="800000"/>
            <a:headEnd/>
            <a:tailEnd/>
          </a:ln>
        </p:spPr>
        <p:txBody>
          <a:bodyPr lIns="92075" tIns="46038" rIns="92075" bIns="46038">
            <a:spAutoFit/>
          </a:bodyPr>
          <a:lstStyle/>
          <a:p>
            <a:pPr>
              <a:spcBef>
                <a:spcPct val="50000"/>
              </a:spcBef>
            </a:pPr>
            <a:r>
              <a:rPr lang="zh-TW" altLang="en-US">
                <a:latin typeface="華康儷楷書"/>
                <a:ea typeface="華康儷楷書"/>
                <a:cs typeface="華康儷楷書"/>
              </a:rPr>
              <a:t>2.匯款或台支</a:t>
            </a:r>
            <a:endParaRPr lang="en-US" altLang="zh-TW">
              <a:latin typeface="華康儷楷書"/>
              <a:ea typeface="華康儷楷書"/>
              <a:cs typeface="華康儷楷書"/>
            </a:endParaRPr>
          </a:p>
          <a:p>
            <a:pPr>
              <a:spcBef>
                <a:spcPct val="50000"/>
              </a:spcBef>
            </a:pPr>
            <a:r>
              <a:rPr lang="zh-TW" altLang="en-US">
                <a:latin typeface="華康儷楷書"/>
                <a:ea typeface="華康儷楷書"/>
                <a:cs typeface="華康儷楷書"/>
              </a:rPr>
              <a:t>及交付成交單</a:t>
            </a:r>
          </a:p>
        </p:txBody>
      </p:sp>
      <p:sp>
        <p:nvSpPr>
          <p:cNvPr id="69646" name="Rectangle 16"/>
          <p:cNvSpPr>
            <a:spLocks noChangeArrowheads="1"/>
          </p:cNvSpPr>
          <p:nvPr/>
        </p:nvSpPr>
        <p:spPr bwMode="auto">
          <a:xfrm>
            <a:off x="6219825" y="1909763"/>
            <a:ext cx="1714500" cy="369887"/>
          </a:xfrm>
          <a:prstGeom prst="rect">
            <a:avLst/>
          </a:prstGeom>
          <a:noFill/>
          <a:ln w="9525">
            <a:noFill/>
            <a:miter lim="800000"/>
            <a:headEnd/>
            <a:tailEnd/>
          </a:ln>
        </p:spPr>
        <p:txBody>
          <a:bodyPr lIns="92075" tIns="46038" rIns="92075" bIns="46038">
            <a:spAutoFit/>
          </a:bodyPr>
          <a:lstStyle/>
          <a:p>
            <a:pPr>
              <a:spcBef>
                <a:spcPct val="50000"/>
              </a:spcBef>
            </a:pPr>
            <a:r>
              <a:rPr lang="zh-TW" altLang="en-US">
                <a:latin typeface="華康儷楷書"/>
                <a:ea typeface="華康儷楷書"/>
                <a:cs typeface="華康儷楷書"/>
              </a:rPr>
              <a:t>存入債券</a:t>
            </a:r>
          </a:p>
        </p:txBody>
      </p:sp>
      <p:sp>
        <p:nvSpPr>
          <p:cNvPr id="69647" name="Rectangle 17"/>
          <p:cNvSpPr>
            <a:spLocks noChangeArrowheads="1"/>
          </p:cNvSpPr>
          <p:nvPr/>
        </p:nvSpPr>
        <p:spPr bwMode="auto">
          <a:xfrm>
            <a:off x="6219825" y="2459038"/>
            <a:ext cx="1714500" cy="369887"/>
          </a:xfrm>
          <a:prstGeom prst="rect">
            <a:avLst/>
          </a:prstGeom>
          <a:noFill/>
          <a:ln w="9525">
            <a:noFill/>
            <a:miter lim="800000"/>
            <a:headEnd/>
            <a:tailEnd/>
          </a:ln>
        </p:spPr>
        <p:txBody>
          <a:bodyPr lIns="92075" tIns="46038" rIns="92075" bIns="46038">
            <a:spAutoFit/>
          </a:bodyPr>
          <a:lstStyle/>
          <a:p>
            <a:pPr>
              <a:spcBef>
                <a:spcPct val="50000"/>
              </a:spcBef>
            </a:pPr>
            <a:r>
              <a:rPr lang="zh-TW" altLang="en-US">
                <a:latin typeface="華康儷楷書"/>
                <a:ea typeface="華康儷楷書"/>
                <a:cs typeface="華康儷楷書"/>
              </a:rPr>
              <a:t>入庫單</a:t>
            </a:r>
          </a:p>
        </p:txBody>
      </p:sp>
      <p:grpSp>
        <p:nvGrpSpPr>
          <p:cNvPr id="69648" name="Group 18"/>
          <p:cNvGrpSpPr>
            <a:grpSpLocks/>
          </p:cNvGrpSpPr>
          <p:nvPr/>
        </p:nvGrpSpPr>
        <p:grpSpPr bwMode="auto">
          <a:xfrm>
            <a:off x="2852738" y="3857625"/>
            <a:ext cx="1098550" cy="1762125"/>
            <a:chOff x="2058" y="2369"/>
            <a:chExt cx="750" cy="914"/>
          </a:xfrm>
        </p:grpSpPr>
        <p:graphicFrame>
          <p:nvGraphicFramePr>
            <p:cNvPr id="69659" name="Object 5"/>
            <p:cNvGraphicFramePr>
              <a:graphicFrameLocks/>
            </p:cNvGraphicFramePr>
            <p:nvPr/>
          </p:nvGraphicFramePr>
          <p:xfrm>
            <a:off x="2354" y="2369"/>
            <a:ext cx="454" cy="912"/>
          </p:xfrm>
          <a:graphic>
            <a:graphicData uri="http://schemas.openxmlformats.org/presentationml/2006/ole">
              <p:oleObj spid="_x0000_s69659" name="美工圖案" r:id="rId5" imgW="1431925" imgH="3436938" progId="">
                <p:embed/>
              </p:oleObj>
            </a:graphicData>
          </a:graphic>
        </p:graphicFrame>
        <p:sp>
          <p:nvSpPr>
            <p:cNvPr id="69660" name="Rectangle 20"/>
            <p:cNvSpPr>
              <a:spLocks noChangeArrowheads="1"/>
            </p:cNvSpPr>
            <p:nvPr/>
          </p:nvSpPr>
          <p:spPr bwMode="auto">
            <a:xfrm>
              <a:off x="2058" y="2443"/>
              <a:ext cx="316" cy="840"/>
            </a:xfrm>
            <a:prstGeom prst="rect">
              <a:avLst/>
            </a:prstGeom>
            <a:noFill/>
            <a:ln w="9525">
              <a:noFill/>
              <a:miter lim="800000"/>
              <a:headEnd/>
              <a:tailEnd/>
            </a:ln>
          </p:spPr>
          <p:txBody>
            <a:bodyPr vert="eaVert" lIns="92075" tIns="46038" rIns="92075" bIns="46038">
              <a:spAutoFit/>
            </a:bodyPr>
            <a:lstStyle/>
            <a:p>
              <a:pPr algn="r">
                <a:spcBef>
                  <a:spcPct val="50000"/>
                </a:spcBef>
              </a:pPr>
              <a:r>
                <a:rPr lang="zh-TW" altLang="en-US">
                  <a:latin typeface="華康儷楷書"/>
                  <a:ea typeface="華康儷楷書"/>
                  <a:cs typeface="華康儷楷書"/>
                </a:rPr>
                <a:t>債券持有人</a:t>
              </a:r>
            </a:p>
          </p:txBody>
        </p:sp>
      </p:grpSp>
      <p:sp>
        <p:nvSpPr>
          <p:cNvPr id="69649" name="Line 21"/>
          <p:cNvSpPr>
            <a:spLocks noChangeShapeType="1"/>
          </p:cNvSpPr>
          <p:nvPr/>
        </p:nvSpPr>
        <p:spPr bwMode="auto">
          <a:xfrm>
            <a:off x="4325938" y="4643438"/>
            <a:ext cx="153035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9650" name="Line 22"/>
          <p:cNvSpPr>
            <a:spLocks noChangeShapeType="1"/>
          </p:cNvSpPr>
          <p:nvPr/>
        </p:nvSpPr>
        <p:spPr bwMode="auto">
          <a:xfrm flipH="1">
            <a:off x="4237038" y="5272088"/>
            <a:ext cx="1638300" cy="0"/>
          </a:xfrm>
          <a:prstGeom prst="line">
            <a:avLst/>
          </a:prstGeom>
          <a:noFill/>
          <a:ln w="50800">
            <a:solidFill>
              <a:schemeClr val="folHlink"/>
            </a:solidFill>
            <a:round/>
            <a:headEnd type="none" w="sm" len="sm"/>
            <a:tailEnd type="stealth" w="med" len="lg"/>
          </a:ln>
        </p:spPr>
        <p:txBody>
          <a:bodyPr wrap="none" anchor="ctr"/>
          <a:lstStyle/>
          <a:p>
            <a:endParaRPr lang="zh-TW" altLang="en-US"/>
          </a:p>
        </p:txBody>
      </p:sp>
      <p:sp>
        <p:nvSpPr>
          <p:cNvPr id="69651" name="Rectangle 23"/>
          <p:cNvSpPr>
            <a:spLocks noChangeArrowheads="1"/>
          </p:cNvSpPr>
          <p:nvPr/>
        </p:nvSpPr>
        <p:spPr bwMode="auto">
          <a:xfrm>
            <a:off x="4433888" y="4856163"/>
            <a:ext cx="1095375" cy="400050"/>
          </a:xfrm>
          <a:prstGeom prst="rect">
            <a:avLst/>
          </a:prstGeom>
          <a:noFill/>
          <a:ln w="9525">
            <a:noFill/>
            <a:miter lim="800000"/>
            <a:headEnd/>
            <a:tailEnd/>
          </a:ln>
        </p:spPr>
        <p:txBody>
          <a:bodyPr lIns="92075" tIns="46038" rIns="92075" bIns="46038">
            <a:spAutoFit/>
          </a:bodyPr>
          <a:lstStyle/>
          <a:p>
            <a:pPr algn="r">
              <a:spcBef>
                <a:spcPct val="50000"/>
              </a:spcBef>
            </a:pPr>
            <a:r>
              <a:rPr lang="zh-TW" altLang="en-US" sz="2000">
                <a:ea typeface="細明體" pitchFamily="49" charset="-120"/>
              </a:rPr>
              <a:t>2.</a:t>
            </a:r>
            <a:r>
              <a:rPr lang="zh-TW" altLang="en-US" sz="2000">
                <a:latin typeface="華康儷楷書"/>
                <a:ea typeface="華康儷楷書"/>
                <a:cs typeface="華康儷楷書"/>
              </a:rPr>
              <a:t> 債券</a:t>
            </a:r>
          </a:p>
        </p:txBody>
      </p:sp>
      <p:sp>
        <p:nvSpPr>
          <p:cNvPr id="69652" name="Rectangle 24"/>
          <p:cNvSpPr>
            <a:spLocks noChangeArrowheads="1"/>
          </p:cNvSpPr>
          <p:nvPr/>
        </p:nvSpPr>
        <p:spPr bwMode="auto">
          <a:xfrm>
            <a:off x="4033838" y="4143375"/>
            <a:ext cx="2266950" cy="400050"/>
          </a:xfrm>
          <a:prstGeom prst="rect">
            <a:avLst/>
          </a:prstGeom>
          <a:noFill/>
          <a:ln w="9525">
            <a:noFill/>
            <a:miter lim="800000"/>
            <a:headEnd/>
            <a:tailEnd/>
          </a:ln>
        </p:spPr>
        <p:txBody>
          <a:bodyPr lIns="92075" tIns="46038" rIns="92075" bIns="46038">
            <a:spAutoFit/>
          </a:bodyPr>
          <a:lstStyle/>
          <a:p>
            <a:pPr algn="r">
              <a:spcBef>
                <a:spcPct val="50000"/>
              </a:spcBef>
            </a:pPr>
            <a:r>
              <a:rPr lang="zh-TW" altLang="en-US" sz="2000">
                <a:ea typeface="細明體" pitchFamily="49" charset="-120"/>
              </a:rPr>
              <a:t>1</a:t>
            </a:r>
            <a:r>
              <a:rPr lang="zh-TW" altLang="en-US" sz="2000">
                <a:latin typeface="華康儷楷書"/>
                <a:ea typeface="華康儷楷書"/>
                <a:cs typeface="華康儷楷書"/>
              </a:rPr>
              <a:t>.通知匯款或台支</a:t>
            </a:r>
          </a:p>
        </p:txBody>
      </p:sp>
      <p:graphicFrame>
        <p:nvGraphicFramePr>
          <p:cNvPr id="69653" name="Object 2"/>
          <p:cNvGraphicFramePr>
            <a:graphicFrameLocks/>
          </p:cNvGraphicFramePr>
          <p:nvPr/>
        </p:nvGraphicFramePr>
        <p:xfrm>
          <a:off x="7400925" y="1771650"/>
          <a:ext cx="1589088" cy="1116013"/>
        </p:xfrm>
        <a:graphic>
          <a:graphicData uri="http://schemas.openxmlformats.org/presentationml/2006/ole">
            <p:oleObj spid="_x0000_s69653" name="美工圖案" r:id="rId6" imgW="5738813" imgH="4030663" progId="">
              <p:embed/>
            </p:oleObj>
          </a:graphicData>
        </a:graphic>
      </p:graphicFrame>
      <p:sp>
        <p:nvSpPr>
          <p:cNvPr id="69654" name="Rectangle 26"/>
          <p:cNvSpPr>
            <a:spLocks noChangeArrowheads="1"/>
          </p:cNvSpPr>
          <p:nvPr/>
        </p:nvSpPr>
        <p:spPr bwMode="auto">
          <a:xfrm>
            <a:off x="7620000" y="2987675"/>
            <a:ext cx="1211263" cy="400050"/>
          </a:xfrm>
          <a:prstGeom prst="rect">
            <a:avLst/>
          </a:prstGeom>
          <a:noFill/>
          <a:ln w="9525">
            <a:noFill/>
            <a:miter lim="800000"/>
            <a:headEnd/>
            <a:tailEnd/>
          </a:ln>
        </p:spPr>
        <p:txBody>
          <a:bodyPr wrap="none" lIns="92075" tIns="46038" rIns="92075" bIns="46038">
            <a:spAutoFit/>
          </a:bodyPr>
          <a:lstStyle/>
          <a:p>
            <a:pPr algn="r"/>
            <a:r>
              <a:rPr lang="zh-TW" altLang="en-US" sz="2000">
                <a:latin typeface="華康儷楷書"/>
                <a:ea typeface="華康儷楷書"/>
                <a:cs typeface="華康儷楷書"/>
              </a:rPr>
              <a:t>保管銀行</a:t>
            </a:r>
          </a:p>
        </p:txBody>
      </p:sp>
      <p:graphicFrame>
        <p:nvGraphicFramePr>
          <p:cNvPr id="69655" name="Object 3"/>
          <p:cNvGraphicFramePr>
            <a:graphicFrameLocks/>
          </p:cNvGraphicFramePr>
          <p:nvPr/>
        </p:nvGraphicFramePr>
        <p:xfrm>
          <a:off x="4975225" y="1506538"/>
          <a:ext cx="1263650" cy="1452562"/>
        </p:xfrm>
        <a:graphic>
          <a:graphicData uri="http://schemas.openxmlformats.org/presentationml/2006/ole">
            <p:oleObj spid="_x0000_s69655" name="美工圖案" r:id="rId7" imgW="2709032" imgH="3662481" progId="">
              <p:embed/>
            </p:oleObj>
          </a:graphicData>
        </a:graphic>
      </p:graphicFrame>
      <p:graphicFrame>
        <p:nvGraphicFramePr>
          <p:cNvPr id="69656" name="Object 4"/>
          <p:cNvGraphicFramePr>
            <a:graphicFrameLocks/>
          </p:cNvGraphicFramePr>
          <p:nvPr/>
        </p:nvGraphicFramePr>
        <p:xfrm>
          <a:off x="6207125" y="3786188"/>
          <a:ext cx="1266825" cy="1600200"/>
        </p:xfrm>
        <a:graphic>
          <a:graphicData uri="http://schemas.openxmlformats.org/presentationml/2006/ole">
            <p:oleObj spid="_x0000_s69656" name="美工圖案" r:id="rId8" imgW="2709032" imgH="3662481" progId="">
              <p:embed/>
            </p:oleObj>
          </a:graphicData>
        </a:graphic>
      </p:graphicFrame>
      <p:sp>
        <p:nvSpPr>
          <p:cNvPr id="69657" name="Rectangle 29"/>
          <p:cNvSpPr>
            <a:spLocks noChangeArrowheads="1"/>
          </p:cNvSpPr>
          <p:nvPr/>
        </p:nvSpPr>
        <p:spPr bwMode="auto">
          <a:xfrm>
            <a:off x="6418263" y="5500688"/>
            <a:ext cx="1055687" cy="342900"/>
          </a:xfrm>
          <a:prstGeom prst="rect">
            <a:avLst/>
          </a:prstGeom>
          <a:noFill/>
          <a:ln w="9525">
            <a:noFill/>
            <a:miter lim="800000"/>
            <a:headEnd/>
            <a:tailEnd/>
          </a:ln>
        </p:spPr>
        <p:txBody>
          <a:bodyPr lIns="92075" tIns="46038" rIns="92075" bIns="46038">
            <a:spAutoFit/>
          </a:bodyPr>
          <a:lstStyle/>
          <a:p>
            <a:pPr marL="285750" indent="-285750">
              <a:lnSpc>
                <a:spcPct val="90000"/>
              </a:lnSpc>
              <a:spcBef>
                <a:spcPct val="50000"/>
              </a:spcBef>
            </a:pPr>
            <a:r>
              <a:rPr lang="zh-TW" altLang="en-US"/>
              <a:t>證券商</a:t>
            </a:r>
          </a:p>
        </p:txBody>
      </p:sp>
      <p:sp>
        <p:nvSpPr>
          <p:cNvPr id="69658" name="Rectangle 30"/>
          <p:cNvSpPr>
            <a:spLocks noChangeArrowheads="1"/>
          </p:cNvSpPr>
          <p:nvPr/>
        </p:nvSpPr>
        <p:spPr bwMode="auto">
          <a:xfrm>
            <a:off x="5116513" y="3014663"/>
            <a:ext cx="1062037" cy="342900"/>
          </a:xfrm>
          <a:prstGeom prst="rect">
            <a:avLst/>
          </a:prstGeom>
          <a:noFill/>
          <a:ln w="9525">
            <a:noFill/>
            <a:miter lim="800000"/>
            <a:headEnd/>
            <a:tailEnd/>
          </a:ln>
        </p:spPr>
        <p:txBody>
          <a:bodyPr lIns="92075" tIns="46038" rIns="92075" bIns="46038">
            <a:spAutoFit/>
          </a:bodyPr>
          <a:lstStyle/>
          <a:p>
            <a:pPr marL="285750" indent="-285750">
              <a:lnSpc>
                <a:spcPct val="90000"/>
              </a:lnSpc>
              <a:spcBef>
                <a:spcPct val="50000"/>
              </a:spcBef>
            </a:pPr>
            <a:r>
              <a:rPr lang="zh-TW" altLang="en-US"/>
              <a:t>證券商</a:t>
            </a:r>
          </a:p>
        </p:txBody>
      </p:sp>
      <p:sp>
        <p:nvSpPr>
          <p:cNvPr id="31"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192213" y="492125"/>
            <a:ext cx="7124700" cy="647700"/>
          </a:xfrm>
        </p:spPr>
        <p:txBody>
          <a:bodyPr>
            <a:noAutofit/>
          </a:bodyPr>
          <a:lstStyle/>
          <a:p>
            <a:pPr eaLnBrk="1" hangingPunct="1">
              <a:defRPr/>
            </a:pPr>
            <a:r>
              <a:rPr lang="zh-TW" altLang="en-US" sz="3600" dirty="0" smtClean="0">
                <a:solidFill>
                  <a:srgbClr val="000099"/>
                </a:solidFill>
              </a:rPr>
              <a:t>營業處所議價交易</a:t>
            </a:r>
            <a:r>
              <a:rPr lang="en-US" altLang="zh-TW" sz="3600" dirty="0" smtClean="0">
                <a:solidFill>
                  <a:srgbClr val="000099"/>
                </a:solidFill>
              </a:rPr>
              <a:t>-</a:t>
            </a:r>
            <a:r>
              <a:rPr lang="zh-TW" altLang="en-US" sz="3600" dirty="0" smtClean="0">
                <a:solidFill>
                  <a:srgbClr val="000099"/>
                </a:solidFill>
              </a:rPr>
              <a:t>附條件</a:t>
            </a:r>
          </a:p>
        </p:txBody>
      </p:sp>
      <p:sp>
        <p:nvSpPr>
          <p:cNvPr id="70659" name="Rectangle 3"/>
          <p:cNvSpPr>
            <a:spLocks noGrp="1" noChangeArrowheads="1"/>
          </p:cNvSpPr>
          <p:nvPr>
            <p:ph type="body" idx="1"/>
          </p:nvPr>
        </p:nvSpPr>
        <p:spPr>
          <a:xfrm>
            <a:off x="539750" y="1557338"/>
            <a:ext cx="7993063" cy="4586287"/>
          </a:xfrm>
        </p:spPr>
        <p:txBody>
          <a:bodyPr/>
          <a:lstStyle/>
          <a:p>
            <a:pPr marL="431800" lvl="2" indent="-417513" eaLnBrk="1" hangingPunct="1">
              <a:lnSpc>
                <a:spcPct val="90000"/>
              </a:lnSpc>
              <a:spcBef>
                <a:spcPts val="600"/>
              </a:spcBef>
              <a:buClrTx/>
              <a:buFont typeface="Wingdings" pitchFamily="2" charset="2"/>
              <a:buChar char="Ø"/>
            </a:pPr>
            <a:r>
              <a:rPr lang="zh-TW" altLang="en-US" sz="2400" smtClean="0"/>
              <a:t>投資人初次與債券自營商承作債券附條件交易時，應簽訂</a:t>
            </a:r>
            <a:r>
              <a:rPr lang="zh-TW" altLang="en-US" sz="2400" smtClean="0">
                <a:solidFill>
                  <a:srgbClr val="FF0000"/>
                </a:solidFill>
              </a:rPr>
              <a:t>債券附條件買賣總契約</a:t>
            </a:r>
            <a:r>
              <a:rPr lang="zh-TW" altLang="en-US" sz="2400" smtClean="0"/>
              <a:t>，並檢附身分證或登記證照影本，</a:t>
            </a:r>
            <a:r>
              <a:rPr lang="zh-TW" altLang="en-US" sz="2400" smtClean="0">
                <a:solidFill>
                  <a:srgbClr val="FF0000"/>
                </a:solidFill>
              </a:rPr>
              <a:t>毋庸</a:t>
            </a:r>
            <a:r>
              <a:rPr lang="zh-TW" altLang="en-US" sz="2400" smtClean="0"/>
              <a:t>辦理開戶。</a:t>
            </a:r>
            <a:r>
              <a:rPr lang="en-US" altLang="zh-TW" sz="2400" smtClean="0"/>
              <a:t> </a:t>
            </a:r>
            <a:endParaRPr lang="zh-TW" altLang="en-US" sz="2400" smtClean="0"/>
          </a:p>
          <a:p>
            <a:pPr marL="431800" lvl="2" indent="-417513" eaLnBrk="1" hangingPunct="1">
              <a:lnSpc>
                <a:spcPct val="90000"/>
              </a:lnSpc>
              <a:spcBef>
                <a:spcPts val="600"/>
              </a:spcBef>
              <a:buClrTx/>
              <a:buFont typeface="Wingdings" pitchFamily="2" charset="2"/>
              <a:buChar char="Ø"/>
            </a:pPr>
            <a:r>
              <a:rPr lang="zh-TW" altLang="en-US" sz="2400" smtClean="0"/>
              <a:t>附條件交易</a:t>
            </a:r>
            <a:r>
              <a:rPr lang="zh-TW" altLang="en-US" sz="2400" smtClean="0">
                <a:solidFill>
                  <a:srgbClr val="FF0000"/>
                </a:solidFill>
              </a:rPr>
              <a:t>給付方式</a:t>
            </a:r>
            <a:r>
              <a:rPr lang="zh-TW" altLang="en-US" sz="2400" smtClean="0"/>
              <a:t>：</a:t>
            </a:r>
          </a:p>
          <a:p>
            <a:pPr marL="431800" lvl="2" indent="-417513" eaLnBrk="1" hangingPunct="1">
              <a:lnSpc>
                <a:spcPct val="90000"/>
              </a:lnSpc>
              <a:spcBef>
                <a:spcPts val="600"/>
              </a:spcBef>
              <a:buClrTx/>
              <a:buFont typeface="Wingdings" pitchFamily="2" charset="2"/>
              <a:buNone/>
            </a:pPr>
            <a:r>
              <a:rPr kumimoji="0" lang="en-US" altLang="zh-TW" sz="2400" smtClean="0">
                <a:latin typeface="標楷體" pitchFamily="65" charset="-120"/>
              </a:rPr>
              <a:t>	</a:t>
            </a:r>
            <a:r>
              <a:rPr kumimoji="0" lang="en-US" altLang="zh-TW" smtClean="0">
                <a:latin typeface="標楷體" pitchFamily="65" charset="-120"/>
              </a:rPr>
              <a:t>--</a:t>
            </a:r>
            <a:r>
              <a:rPr lang="zh-TW" altLang="en-US" smtClean="0"/>
              <a:t>央債</a:t>
            </a:r>
            <a:r>
              <a:rPr lang="en-US" altLang="zh-TW" smtClean="0"/>
              <a:t>:</a:t>
            </a:r>
            <a:r>
              <a:rPr lang="zh-TW" altLang="en-US" smtClean="0"/>
              <a:t>交易憑證或轉讓登記</a:t>
            </a:r>
          </a:p>
          <a:p>
            <a:pPr marL="431800" lvl="2" indent="-417513" eaLnBrk="1" hangingPunct="1">
              <a:lnSpc>
                <a:spcPct val="90000"/>
              </a:lnSpc>
              <a:spcBef>
                <a:spcPts val="600"/>
              </a:spcBef>
              <a:buClrTx/>
              <a:buFont typeface="Wingdings" pitchFamily="2" charset="2"/>
              <a:buNone/>
            </a:pPr>
            <a:r>
              <a:rPr kumimoji="0" lang="en-US" altLang="zh-TW" smtClean="0">
                <a:latin typeface="標楷體" pitchFamily="65" charset="-120"/>
              </a:rPr>
              <a:t>	--</a:t>
            </a:r>
            <a:r>
              <a:rPr lang="zh-TW" altLang="en-US" smtClean="0"/>
              <a:t>非央債</a:t>
            </a:r>
            <a:r>
              <a:rPr lang="en-US" altLang="zh-TW" smtClean="0"/>
              <a:t>:</a:t>
            </a:r>
            <a:r>
              <a:rPr lang="zh-TW" altLang="en-US" smtClean="0"/>
              <a:t>債券存摺或帳簿劃撥</a:t>
            </a:r>
          </a:p>
          <a:p>
            <a:pPr marL="431800" lvl="2" indent="-417513" eaLnBrk="1" hangingPunct="1">
              <a:lnSpc>
                <a:spcPct val="90000"/>
              </a:lnSpc>
              <a:spcBef>
                <a:spcPts val="1200"/>
              </a:spcBef>
              <a:buClrTx/>
              <a:buFont typeface="Wingdings" pitchFamily="2" charset="2"/>
              <a:buChar char="Ø"/>
            </a:pPr>
            <a:r>
              <a:rPr lang="zh-TW" altLang="en-US" sz="2400" smtClean="0"/>
              <a:t>債券附條件買賣之標的於賣還日前，</a:t>
            </a:r>
            <a:r>
              <a:rPr lang="zh-TW" altLang="en-US" sz="2400" smtClean="0">
                <a:solidFill>
                  <a:srgbClr val="FF0000"/>
                </a:solidFill>
              </a:rPr>
              <a:t>所有權屬於買方</a:t>
            </a:r>
            <a:endParaRPr lang="en-US" altLang="zh-TW" sz="2400" smtClean="0">
              <a:solidFill>
                <a:srgbClr val="FF0000"/>
              </a:solidFill>
            </a:endParaRPr>
          </a:p>
          <a:p>
            <a:pPr marL="431800" lvl="2" indent="-417513" eaLnBrk="1" hangingPunct="1">
              <a:lnSpc>
                <a:spcPct val="90000"/>
              </a:lnSpc>
              <a:spcBef>
                <a:spcPts val="600"/>
              </a:spcBef>
              <a:buClrTx/>
              <a:buFont typeface="Wingdings" pitchFamily="2" charset="2"/>
              <a:buChar char="Ø"/>
            </a:pPr>
            <a:r>
              <a:rPr lang="zh-TW" altLang="en-US" sz="2400" smtClean="0"/>
              <a:t>債券附條件交易約定買回賣回之期間不得超過</a:t>
            </a:r>
            <a:r>
              <a:rPr lang="zh-TW" altLang="en-US" sz="2400" smtClean="0">
                <a:solidFill>
                  <a:srgbClr val="FF0000"/>
                </a:solidFill>
              </a:rPr>
              <a:t>一年</a:t>
            </a:r>
          </a:p>
          <a:p>
            <a:pPr marL="431800" lvl="2" indent="-417513" eaLnBrk="1" hangingPunct="1">
              <a:lnSpc>
                <a:spcPct val="90000"/>
              </a:lnSpc>
              <a:spcBef>
                <a:spcPts val="600"/>
              </a:spcBef>
              <a:buClrTx/>
              <a:buFont typeface="Wingdings" pitchFamily="2" charset="2"/>
              <a:buChar char="Ø"/>
            </a:pPr>
            <a:r>
              <a:rPr lang="zh-TW" altLang="en-US" sz="2400" smtClean="0"/>
              <a:t>融券交易之約定期間應在</a:t>
            </a:r>
            <a:r>
              <a:rPr lang="zh-TW" altLang="en-US" sz="2400" smtClean="0">
                <a:solidFill>
                  <a:srgbClr val="FF0000"/>
                </a:solidFill>
              </a:rPr>
              <a:t>一個月之內</a:t>
            </a:r>
            <a:endParaRPr lang="en-US" altLang="zh-TW" sz="2400" smtClean="0">
              <a:solidFill>
                <a:srgbClr val="FF0000"/>
              </a:solidFill>
            </a:endParaRPr>
          </a:p>
          <a:p>
            <a:pPr marL="431800" lvl="2" indent="-417513" eaLnBrk="1" hangingPunct="1">
              <a:lnSpc>
                <a:spcPct val="90000"/>
              </a:lnSpc>
              <a:spcBef>
                <a:spcPts val="600"/>
              </a:spcBef>
              <a:buClrTx/>
              <a:buFont typeface="Wingdings" pitchFamily="2" charset="2"/>
              <a:buChar char="Ø"/>
            </a:pPr>
            <a:r>
              <a:rPr lang="zh-TW" altLang="en-US" sz="2400" smtClean="0"/>
              <a:t>給付結算日：</a:t>
            </a:r>
            <a:r>
              <a:rPr lang="en-US" altLang="zh-TW" sz="2400" smtClean="0">
                <a:solidFill>
                  <a:srgbClr val="FF0000"/>
                </a:solidFill>
              </a:rPr>
              <a:t>T+2</a:t>
            </a:r>
            <a:r>
              <a:rPr lang="zh-TW" altLang="en-US" sz="2400" smtClean="0">
                <a:solidFill>
                  <a:srgbClr val="FF0000"/>
                </a:solidFill>
              </a:rPr>
              <a:t>日之前</a:t>
            </a:r>
            <a:r>
              <a:rPr lang="en-US" altLang="zh-TW" sz="2400" smtClean="0">
                <a:solidFill>
                  <a:srgbClr val="FF0000"/>
                </a:solidFill>
              </a:rPr>
              <a:t>(</a:t>
            </a:r>
            <a:r>
              <a:rPr lang="zh-TW" altLang="en-US" sz="2400" smtClean="0">
                <a:solidFill>
                  <a:srgbClr val="FF0000"/>
                </a:solidFill>
              </a:rPr>
              <a:t>國際債券為</a:t>
            </a:r>
            <a:r>
              <a:rPr lang="en-US" altLang="zh-TW" sz="2400" smtClean="0">
                <a:solidFill>
                  <a:srgbClr val="FF0000"/>
                </a:solidFill>
              </a:rPr>
              <a:t>T+3</a:t>
            </a:r>
            <a:r>
              <a:rPr lang="zh-TW" altLang="en-US" sz="2400" smtClean="0">
                <a:solidFill>
                  <a:srgbClr val="FF0000"/>
                </a:solidFill>
              </a:rPr>
              <a:t>日之前</a:t>
            </a:r>
            <a:r>
              <a:rPr lang="en-US" altLang="zh-TW" sz="2400" smtClean="0">
                <a:solidFill>
                  <a:srgbClr val="FF0000"/>
                </a:solidFill>
              </a:rPr>
              <a:t>)</a:t>
            </a:r>
          </a:p>
          <a:p>
            <a:pPr marL="431800" lvl="2" indent="-417513" eaLnBrk="1" hangingPunct="1">
              <a:lnSpc>
                <a:spcPct val="90000"/>
              </a:lnSpc>
              <a:spcBef>
                <a:spcPts val="600"/>
              </a:spcBef>
              <a:buClrTx/>
              <a:buFont typeface="Wingdings" pitchFamily="2" charset="2"/>
              <a:buNone/>
            </a:pPr>
            <a:endParaRPr lang="zh-TW" altLang="en-US" sz="2400" smtClean="0"/>
          </a:p>
          <a:p>
            <a:pPr marL="431800" lvl="2" indent="-417513" eaLnBrk="1" hangingPunct="1">
              <a:lnSpc>
                <a:spcPct val="90000"/>
              </a:lnSpc>
              <a:spcBef>
                <a:spcPts val="600"/>
              </a:spcBef>
              <a:buClrTx/>
              <a:buFont typeface="Wingdings" pitchFamily="2" charset="2"/>
              <a:buChar char="Ø"/>
            </a:pPr>
            <a:endParaRPr lang="zh-TW" altLang="en-US" sz="2400" smtClean="0"/>
          </a:p>
          <a:p>
            <a:pPr marL="431800" lvl="2" indent="-417513" eaLnBrk="1" hangingPunct="1">
              <a:lnSpc>
                <a:spcPct val="90000"/>
              </a:lnSpc>
              <a:spcBef>
                <a:spcPts val="600"/>
              </a:spcBef>
              <a:buClrTx/>
              <a:buFont typeface="Wingdings" pitchFamily="2" charset="2"/>
              <a:buChar char="Ø"/>
            </a:pPr>
            <a:endParaRPr lang="en-US" altLang="zh-TW" sz="2400" smtClean="0"/>
          </a:p>
        </p:txBody>
      </p:sp>
      <p:sp>
        <p:nvSpPr>
          <p:cNvPr id="70660" name="AutoShape 4"/>
          <p:cNvSpPr>
            <a:spLocks noChangeArrowheads="1"/>
          </p:cNvSpPr>
          <p:nvPr/>
        </p:nvSpPr>
        <p:spPr bwMode="auto">
          <a:xfrm>
            <a:off x="561975" y="126876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0661" name="投影片編號版面配置區 4"/>
          <p:cNvSpPr>
            <a:spLocks noGrp="1"/>
          </p:cNvSpPr>
          <p:nvPr>
            <p:ph type="sldNum" sz="quarter" idx="12"/>
          </p:nvPr>
        </p:nvSpPr>
        <p:spPr>
          <a:noFill/>
        </p:spPr>
        <p:txBody>
          <a:bodyPr/>
          <a:lstStyle/>
          <a:p>
            <a:fld id="{94DFD7CD-0C0E-42C8-AF13-C0CD9930FB3A}" type="slidenum">
              <a:rPr lang="en-US" altLang="zh-TW" smtClean="0"/>
              <a:pPr/>
              <a:t>66</a:t>
            </a:fld>
            <a:endParaRPr lang="en-US" altLang="zh-TW"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561975" y="1700213"/>
            <a:ext cx="8135938" cy="4608512"/>
          </a:xfrm>
        </p:spPr>
        <p:txBody>
          <a:bodyPr/>
          <a:lstStyle/>
          <a:p>
            <a:pPr marL="431800" lvl="2" indent="-417513" eaLnBrk="1" hangingPunct="1">
              <a:lnSpc>
                <a:spcPct val="90000"/>
              </a:lnSpc>
              <a:spcBef>
                <a:spcPts val="600"/>
              </a:spcBef>
              <a:buClrTx/>
              <a:buFont typeface="Wingdings" pitchFamily="2" charset="2"/>
              <a:buChar char="Ø"/>
            </a:pPr>
            <a:r>
              <a:rPr lang="zh-TW" altLang="en-US" sz="2400" smtClean="0"/>
              <a:t>證券自營商於營業處所議價買賣債券，除與金融機構之交易外，不得對相同客戶為債券買賣斷與附條件交易或買斷與賣斷</a:t>
            </a:r>
            <a:r>
              <a:rPr lang="zh-TW" altLang="en-US" sz="2400" smtClean="0">
                <a:solidFill>
                  <a:srgbClr val="FF0000"/>
                </a:solidFill>
              </a:rPr>
              <a:t>交易相抵之給付結算</a:t>
            </a:r>
            <a:r>
              <a:rPr lang="zh-TW" altLang="en-US" sz="2400" smtClean="0"/>
              <a:t>。前項金融機構指金融機構合併法第四條所稱之金融機構。</a:t>
            </a:r>
            <a:endParaRPr lang="en-US" altLang="zh-TW" sz="2400" smtClean="0"/>
          </a:p>
          <a:p>
            <a:pPr marL="431800" lvl="2" indent="-417513" eaLnBrk="1" hangingPunct="1">
              <a:lnSpc>
                <a:spcPct val="90000"/>
              </a:lnSpc>
              <a:spcBef>
                <a:spcPts val="600"/>
              </a:spcBef>
              <a:buClrTx/>
              <a:buFont typeface="Wingdings" pitchFamily="2" charset="2"/>
              <a:buChar char="Ø"/>
            </a:pPr>
            <a:r>
              <a:rPr lang="zh-TW" altLang="en-US" sz="2400" smtClean="0"/>
              <a:t>債券附條件交易之利息所得</a:t>
            </a:r>
            <a:r>
              <a:rPr lang="en-US" altLang="zh-TW" sz="2400" smtClean="0"/>
              <a:t>(99.01.01</a:t>
            </a:r>
            <a:r>
              <a:rPr lang="zh-TW" altLang="en-US" sz="2400" smtClean="0"/>
              <a:t>實施</a:t>
            </a:r>
            <a:r>
              <a:rPr lang="en-US" altLang="zh-TW" sz="2400" smtClean="0"/>
              <a:t>)</a:t>
            </a:r>
          </a:p>
          <a:p>
            <a:pPr marL="431800" lvl="2" indent="-417513" eaLnBrk="1" hangingPunct="1">
              <a:lnSpc>
                <a:spcPct val="90000"/>
              </a:lnSpc>
              <a:spcBef>
                <a:spcPts val="600"/>
              </a:spcBef>
              <a:buClrTx/>
              <a:buFont typeface="Wingdings" pitchFamily="2" charset="2"/>
              <a:buNone/>
            </a:pPr>
            <a:r>
              <a:rPr kumimoji="0" lang="en-US" altLang="zh-TW" sz="2400" smtClean="0">
                <a:latin typeface="標楷體" pitchFamily="65" charset="-120"/>
              </a:rPr>
              <a:t>	--</a:t>
            </a:r>
            <a:r>
              <a:rPr lang="zh-TW" altLang="en-US" sz="2400" smtClean="0">
                <a:solidFill>
                  <a:srgbClr val="FF0000"/>
                </a:solidFill>
              </a:rPr>
              <a:t>個人</a:t>
            </a:r>
            <a:r>
              <a:rPr lang="zh-TW" altLang="en-US" sz="2400" smtClean="0"/>
              <a:t>依所得稅法</a:t>
            </a:r>
            <a:r>
              <a:rPr lang="en-US" altLang="zh-TW" sz="2400" smtClean="0"/>
              <a:t>14</a:t>
            </a:r>
            <a:r>
              <a:rPr lang="zh-TW" altLang="en-US" sz="2400" smtClean="0"/>
              <a:t>條之</a:t>
            </a:r>
            <a:r>
              <a:rPr lang="en-US" altLang="zh-TW" sz="2400" smtClean="0"/>
              <a:t>1</a:t>
            </a:r>
            <a:r>
              <a:rPr lang="zh-TW" altLang="en-US" sz="2400" smtClean="0"/>
              <a:t>規定採</a:t>
            </a:r>
            <a:r>
              <a:rPr lang="en-US" altLang="zh-TW" sz="2400" smtClean="0">
                <a:solidFill>
                  <a:srgbClr val="FF0000"/>
                </a:solidFill>
              </a:rPr>
              <a:t>10%</a:t>
            </a:r>
            <a:r>
              <a:rPr lang="zh-TW" altLang="en-US" sz="2400" smtClean="0">
                <a:solidFill>
                  <a:srgbClr val="FF0000"/>
                </a:solidFill>
              </a:rPr>
              <a:t>分離課稅</a:t>
            </a:r>
            <a:endParaRPr lang="en-US" altLang="zh-TW" sz="2400" smtClean="0">
              <a:solidFill>
                <a:srgbClr val="FF0000"/>
              </a:solidFill>
            </a:endParaRPr>
          </a:p>
          <a:p>
            <a:pPr marL="431800" lvl="2" indent="-417513" eaLnBrk="1" hangingPunct="1">
              <a:lnSpc>
                <a:spcPct val="90000"/>
              </a:lnSpc>
              <a:spcBef>
                <a:spcPts val="600"/>
              </a:spcBef>
              <a:buClrTx/>
              <a:buFont typeface="Wingdings" pitchFamily="2" charset="2"/>
              <a:buNone/>
            </a:pPr>
            <a:r>
              <a:rPr lang="en-US" altLang="zh-TW" sz="2400" smtClean="0"/>
              <a:t>	</a:t>
            </a:r>
            <a:r>
              <a:rPr kumimoji="0" lang="en-US" altLang="zh-TW" sz="2400" smtClean="0">
                <a:latin typeface="標楷體" pitchFamily="65" charset="-120"/>
              </a:rPr>
              <a:t>--</a:t>
            </a:r>
            <a:r>
              <a:rPr lang="zh-TW" altLang="en-US" sz="2400" smtClean="0">
                <a:solidFill>
                  <a:srgbClr val="FF0000"/>
                </a:solidFill>
              </a:rPr>
              <a:t>法人</a:t>
            </a:r>
            <a:r>
              <a:rPr lang="zh-TW" altLang="en-US" sz="2400" smtClean="0"/>
              <a:t>依所得稅法</a:t>
            </a:r>
            <a:r>
              <a:rPr lang="en-US" altLang="zh-TW" sz="2400" smtClean="0"/>
              <a:t>24</a:t>
            </a:r>
            <a:r>
              <a:rPr lang="zh-TW" altLang="en-US" sz="2400" smtClean="0"/>
              <a:t>條之</a:t>
            </a:r>
            <a:r>
              <a:rPr lang="en-US" altLang="zh-TW" sz="2400" smtClean="0"/>
              <a:t>1</a:t>
            </a:r>
            <a:r>
              <a:rPr lang="zh-TW" altLang="en-US" sz="2400" smtClean="0"/>
              <a:t>規定</a:t>
            </a:r>
            <a:r>
              <a:rPr lang="zh-TW" altLang="en-US" sz="2400" smtClean="0">
                <a:solidFill>
                  <a:srgbClr val="FF0000"/>
                </a:solidFill>
              </a:rPr>
              <a:t>計入營利事業所得額課稅</a:t>
            </a:r>
          </a:p>
          <a:p>
            <a:pPr marL="431800" lvl="2" indent="-417513" eaLnBrk="1" hangingPunct="1">
              <a:lnSpc>
                <a:spcPct val="90000"/>
              </a:lnSpc>
              <a:spcBef>
                <a:spcPts val="1200"/>
              </a:spcBef>
              <a:buClrTx/>
              <a:buFont typeface="Wingdings" pitchFamily="2" charset="2"/>
              <a:buChar char="Ø"/>
            </a:pPr>
            <a:r>
              <a:rPr lang="zh-TW" altLang="en-US" sz="2400" smtClean="0"/>
              <a:t>證券商從事外幣計價國際債券附條件交易，其所收入或支付之外幣資金</a:t>
            </a:r>
            <a:r>
              <a:rPr lang="zh-TW" altLang="en-US" sz="2400" smtClean="0">
                <a:solidFill>
                  <a:srgbClr val="FF0000"/>
                </a:solidFill>
              </a:rPr>
              <a:t>不得兌換為新台幣</a:t>
            </a:r>
            <a:r>
              <a:rPr lang="zh-TW" altLang="en-US" sz="2400" smtClean="0"/>
              <a:t>。</a:t>
            </a:r>
            <a:endParaRPr lang="en-US" altLang="zh-TW" sz="2400" smtClean="0"/>
          </a:p>
          <a:p>
            <a:pPr marL="431800" lvl="2" indent="-417513" eaLnBrk="1" hangingPunct="1">
              <a:lnSpc>
                <a:spcPct val="90000"/>
              </a:lnSpc>
              <a:spcBef>
                <a:spcPts val="600"/>
              </a:spcBef>
              <a:buClrTx/>
              <a:buFont typeface="Wingdings" pitchFamily="2" charset="2"/>
              <a:buNone/>
            </a:pPr>
            <a:endParaRPr lang="zh-TW" altLang="en-US" sz="2400" smtClean="0"/>
          </a:p>
          <a:p>
            <a:pPr marL="431800" lvl="2" indent="-417513" eaLnBrk="1" hangingPunct="1">
              <a:lnSpc>
                <a:spcPct val="90000"/>
              </a:lnSpc>
              <a:spcBef>
                <a:spcPts val="600"/>
              </a:spcBef>
              <a:buClrTx/>
              <a:buFont typeface="Wingdings" pitchFamily="2" charset="2"/>
              <a:buNone/>
            </a:pPr>
            <a:endParaRPr lang="zh-TW" altLang="en-US" sz="2400" smtClean="0"/>
          </a:p>
          <a:p>
            <a:pPr marL="431800" lvl="2" indent="-417513" eaLnBrk="1" hangingPunct="1">
              <a:lnSpc>
                <a:spcPct val="90000"/>
              </a:lnSpc>
              <a:spcBef>
                <a:spcPts val="600"/>
              </a:spcBef>
              <a:buClrTx/>
              <a:buFont typeface="Wingdings" pitchFamily="2" charset="2"/>
              <a:buNone/>
            </a:pPr>
            <a:endParaRPr lang="en-US" altLang="zh-TW" sz="2400" smtClean="0"/>
          </a:p>
        </p:txBody>
      </p:sp>
      <p:sp>
        <p:nvSpPr>
          <p:cNvPr id="6" name="Rectangle 2"/>
          <p:cNvSpPr txBox="1">
            <a:spLocks noChangeArrowheads="1"/>
          </p:cNvSpPr>
          <p:nvPr/>
        </p:nvSpPr>
        <p:spPr bwMode="auto">
          <a:xfrm>
            <a:off x="1192213" y="492125"/>
            <a:ext cx="7124700" cy="647700"/>
          </a:xfrm>
          <a:prstGeom prst="rect">
            <a:avLst/>
          </a:prstGeom>
          <a:noFill/>
          <a:ln w="9525">
            <a:noFill/>
            <a:miter lim="800000"/>
            <a:headEnd/>
            <a:tailEnd/>
          </a:ln>
        </p:spPr>
        <p:txBody>
          <a:bodyPr/>
          <a:lstStyle/>
          <a:p>
            <a:pPr algn="ctr">
              <a:defRPr/>
            </a:pPr>
            <a:r>
              <a:rPr lang="zh-TW" altLang="en-US" sz="3600" b="1" kern="0" dirty="0">
                <a:solidFill>
                  <a:srgbClr val="000099"/>
                </a:solidFill>
                <a:latin typeface="+mj-ea"/>
                <a:ea typeface="+mj-ea"/>
                <a:cs typeface="+mj-cs"/>
              </a:rPr>
              <a:t>營業處所議價交易</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附條件</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續</a:t>
            </a:r>
            <a:r>
              <a:rPr lang="en-US" altLang="zh-TW" sz="3600" b="1" kern="0" dirty="0">
                <a:solidFill>
                  <a:srgbClr val="000099"/>
                </a:solidFill>
                <a:latin typeface="+mj-ea"/>
                <a:ea typeface="+mj-ea"/>
                <a:cs typeface="+mj-cs"/>
              </a:rPr>
              <a:t>)</a:t>
            </a:r>
            <a:endParaRPr lang="zh-TW" altLang="en-US" sz="3600" b="1" kern="0" dirty="0">
              <a:solidFill>
                <a:srgbClr val="000099"/>
              </a:solidFill>
              <a:latin typeface="+mj-ea"/>
              <a:ea typeface="+mj-ea"/>
              <a:cs typeface="+mj-cs"/>
            </a:endParaRPr>
          </a:p>
        </p:txBody>
      </p:sp>
      <p:sp>
        <p:nvSpPr>
          <p:cNvPr id="71684" name="AutoShape 4"/>
          <p:cNvSpPr>
            <a:spLocks noChangeArrowheads="1"/>
          </p:cNvSpPr>
          <p:nvPr/>
        </p:nvSpPr>
        <p:spPr bwMode="auto">
          <a:xfrm>
            <a:off x="561975" y="126876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1685" name="投影片編號版面配置區 4"/>
          <p:cNvSpPr>
            <a:spLocks noGrp="1"/>
          </p:cNvSpPr>
          <p:nvPr>
            <p:ph type="sldNum" sz="quarter" idx="12"/>
          </p:nvPr>
        </p:nvSpPr>
        <p:spPr>
          <a:noFill/>
        </p:spPr>
        <p:txBody>
          <a:bodyPr/>
          <a:lstStyle/>
          <a:p>
            <a:fld id="{A07C380D-EBBF-42DE-AC6C-E73BA0F7BE11}" type="slidenum">
              <a:rPr lang="en-US" altLang="zh-TW" smtClean="0"/>
              <a:pPr/>
              <a:t>67</a:t>
            </a:fld>
            <a:endParaRPr lang="en-US" altLang="zh-TW"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561975" y="1401763"/>
            <a:ext cx="8113713" cy="4906962"/>
          </a:xfrm>
        </p:spPr>
        <p:txBody>
          <a:bodyPr/>
          <a:lstStyle/>
          <a:p>
            <a:pPr marL="431800" lvl="2" indent="-417513" eaLnBrk="1" hangingPunct="1">
              <a:spcBef>
                <a:spcPts val="600"/>
              </a:spcBef>
              <a:buClrTx/>
              <a:buFont typeface="Wingdings" pitchFamily="2" charset="2"/>
              <a:buChar char="Ø"/>
              <a:defRPr/>
            </a:pPr>
            <a:r>
              <a:rPr lang="zh-TW" altLang="en-US" sz="2400" dirty="0" smtClean="0">
                <a:solidFill>
                  <a:srgbClr val="000099"/>
                </a:solidFill>
              </a:rPr>
              <a:t>證券自營商附買回及附賣回交易額度上限</a:t>
            </a:r>
            <a:r>
              <a:rPr lang="zh-TW" altLang="en-US" sz="2400" dirty="0" smtClean="0"/>
              <a:t>： 合計不得超過該證券商</a:t>
            </a:r>
            <a:r>
              <a:rPr lang="zh-TW" altLang="en-US" sz="2400" b="1" dirty="0" smtClean="0">
                <a:solidFill>
                  <a:srgbClr val="FF0000"/>
                </a:solidFill>
              </a:rPr>
              <a:t>淨值之</a:t>
            </a:r>
            <a:r>
              <a:rPr lang="en-US" altLang="zh-TW" sz="2400" b="1" dirty="0" smtClean="0">
                <a:solidFill>
                  <a:srgbClr val="FF0000"/>
                </a:solidFill>
              </a:rPr>
              <a:t>6</a:t>
            </a:r>
            <a:r>
              <a:rPr lang="zh-TW" altLang="en-US" sz="2400" b="1" dirty="0" smtClean="0">
                <a:solidFill>
                  <a:srgbClr val="FF0000"/>
                </a:solidFill>
              </a:rPr>
              <a:t>倍</a:t>
            </a:r>
            <a:r>
              <a:rPr lang="zh-TW" altLang="en-US" sz="2400" dirty="0" smtClean="0"/>
              <a:t>。但與中央銀行進行之公開市場操作部位，不在此限。</a:t>
            </a:r>
            <a:endParaRPr lang="en-US" altLang="zh-TW" sz="2400" dirty="0" smtClean="0"/>
          </a:p>
          <a:p>
            <a:pPr marL="431800" lvl="2" indent="-417513" eaLnBrk="1" hangingPunct="1">
              <a:spcBef>
                <a:spcPts val="600"/>
              </a:spcBef>
              <a:buClrTx/>
              <a:buFont typeface="Wingdings" pitchFamily="2" charset="2"/>
              <a:buChar char="Ø"/>
              <a:defRPr/>
            </a:pPr>
            <a:r>
              <a:rPr lang="zh-TW" altLang="en-US" sz="2400" dirty="0" smtClean="0">
                <a:solidFill>
                  <a:srgbClr val="000099"/>
                </a:solidFill>
              </a:rPr>
              <a:t>櫃買中心得調降證券商附買回及附賣回交易餘額之倍數</a:t>
            </a:r>
            <a:r>
              <a:rPr lang="en-US" altLang="zh-TW" sz="2400" dirty="0">
                <a:sym typeface="Wingdings" pitchFamily="2" charset="2"/>
              </a:rPr>
              <a:t>(</a:t>
            </a:r>
            <a:r>
              <a:rPr lang="en-US" altLang="zh-TW" sz="2400" dirty="0" smtClean="0">
                <a:sym typeface="Wingdings" pitchFamily="2" charset="2"/>
              </a:rPr>
              <a:t>1)</a:t>
            </a:r>
            <a:r>
              <a:rPr lang="zh-TW" altLang="en-US" sz="2400" dirty="0" smtClean="0"/>
              <a:t>證券商之</a:t>
            </a:r>
            <a:r>
              <a:rPr lang="zh-TW" altLang="en-US" sz="2400" b="1" dirty="0" smtClean="0">
                <a:solidFill>
                  <a:srgbClr val="FF0000"/>
                </a:solidFill>
              </a:rPr>
              <a:t>資本適足率</a:t>
            </a:r>
            <a:r>
              <a:rPr lang="zh-TW" altLang="en-US" sz="2400" dirty="0" smtClean="0"/>
              <a:t>偏低者</a:t>
            </a:r>
            <a:r>
              <a:rPr lang="en-US" altLang="zh-TW" sz="2400" dirty="0" smtClean="0"/>
              <a:t>(</a:t>
            </a:r>
            <a:r>
              <a:rPr lang="zh-TW" altLang="en-US" sz="2400" dirty="0" smtClean="0"/>
              <a:t>低於</a:t>
            </a:r>
            <a:r>
              <a:rPr lang="en-US" altLang="zh-TW" sz="2400" dirty="0" smtClean="0"/>
              <a:t>120%)</a:t>
            </a:r>
            <a:r>
              <a:rPr lang="zh-TW" altLang="en-US" sz="2400" dirty="0" smtClean="0"/>
              <a:t>；</a:t>
            </a:r>
            <a:endParaRPr lang="en-US" altLang="zh-TW" sz="2400" dirty="0" smtClean="0"/>
          </a:p>
          <a:p>
            <a:pPr marL="812800" lvl="2" indent="-363538" eaLnBrk="1" hangingPunct="1">
              <a:spcBef>
                <a:spcPts val="600"/>
              </a:spcBef>
              <a:buClrTx/>
              <a:buFont typeface="Wingdings" pitchFamily="2" charset="2"/>
              <a:buNone/>
              <a:defRPr/>
            </a:pPr>
            <a:r>
              <a:rPr lang="en-US" altLang="zh-TW" sz="2400" dirty="0" smtClean="0"/>
              <a:t>(2)</a:t>
            </a:r>
            <a:r>
              <a:rPr lang="zh-TW" altLang="en-US" sz="2400" dirty="0" smtClean="0"/>
              <a:t>依「證券商整體經營風險預警作業辦法」所定，證券商</a:t>
            </a:r>
            <a:r>
              <a:rPr lang="zh-TW" altLang="en-US" sz="2400" b="1" dirty="0" smtClean="0">
                <a:solidFill>
                  <a:srgbClr val="FF0000"/>
                </a:solidFill>
              </a:rPr>
              <a:t>債券業務比率</a:t>
            </a:r>
            <a:r>
              <a:rPr lang="zh-TW" altLang="en-US" sz="2400" dirty="0" smtClean="0"/>
              <a:t>已達規定預警標準，且應行改善事項未於限期內改善或提出說明者。</a:t>
            </a:r>
            <a:endParaRPr lang="en-US" altLang="zh-TW" sz="2400" dirty="0" smtClean="0"/>
          </a:p>
          <a:p>
            <a:pPr marL="812800" lvl="2" indent="-363538" eaLnBrk="1" hangingPunct="1">
              <a:spcBef>
                <a:spcPts val="600"/>
              </a:spcBef>
              <a:buClrTx/>
              <a:buFont typeface="Wingdings" pitchFamily="2" charset="2"/>
              <a:buNone/>
              <a:defRPr/>
            </a:pPr>
            <a:r>
              <a:rPr lang="en-US" altLang="zh-TW" sz="2000" b="1" dirty="0" smtClean="0">
                <a:latin typeface="標楷體"/>
              </a:rPr>
              <a:t>※</a:t>
            </a:r>
            <a:r>
              <a:rPr lang="zh-TW" altLang="en-US" sz="2000" b="1" dirty="0" smtClean="0"/>
              <a:t>債券業務比率之計算式：                                                                 </a:t>
            </a:r>
            <a:endParaRPr lang="en-US" altLang="zh-TW" sz="2000" b="1" dirty="0" smtClean="0"/>
          </a:p>
          <a:p>
            <a:pPr marL="812800" lvl="2" indent="0" eaLnBrk="1" hangingPunct="1">
              <a:spcBef>
                <a:spcPts val="600"/>
              </a:spcBef>
              <a:buClrTx/>
              <a:buFont typeface="Wingdings" pitchFamily="2" charset="2"/>
              <a:buNone/>
              <a:defRPr/>
            </a:pPr>
            <a:r>
              <a:rPr lang="zh-TW" altLang="en-US" sz="2000" b="1" dirty="0"/>
              <a:t> </a:t>
            </a:r>
            <a:r>
              <a:rPr lang="zh-TW" altLang="en-US" sz="2000" b="1" dirty="0" smtClean="0"/>
              <a:t>附買回交易餘額－ </a:t>
            </a:r>
            <a:r>
              <a:rPr lang="en-US" altLang="zh-TW" sz="2000" b="1" dirty="0" smtClean="0"/>
              <a:t>(</a:t>
            </a:r>
            <a:r>
              <a:rPr lang="zh-TW" altLang="en-US" sz="2000" b="1" dirty="0" smtClean="0"/>
              <a:t>買賣斷交易餘額＋附賣回交易餘額） ──────────────────────── ─────                            </a:t>
            </a:r>
            <a:r>
              <a:rPr lang="en-US" altLang="zh-TW" sz="2000" b="1" dirty="0" smtClean="0"/>
              <a:t>(</a:t>
            </a:r>
            <a:r>
              <a:rPr lang="zh-TW" altLang="en-US" sz="2000" b="1" dirty="0" smtClean="0"/>
              <a:t>買賣斷交易餘額＋附賣回交易餘額</a:t>
            </a:r>
            <a:r>
              <a:rPr lang="en-US" altLang="zh-TW" sz="2000" b="1" dirty="0" smtClean="0"/>
              <a:t>)</a:t>
            </a:r>
          </a:p>
          <a:p>
            <a:pPr marL="431800" lvl="2" indent="-417513" eaLnBrk="1" hangingPunct="1">
              <a:spcBef>
                <a:spcPts val="600"/>
              </a:spcBef>
              <a:buClrTx/>
              <a:buFont typeface="Wingdings" pitchFamily="2" charset="2"/>
              <a:buChar char="Ø"/>
              <a:defRPr/>
            </a:pPr>
            <a:endParaRPr lang="zh-TW" altLang="en-US" sz="2400" dirty="0" smtClean="0"/>
          </a:p>
          <a:p>
            <a:pPr marL="431800" lvl="2" indent="-417513" eaLnBrk="1" hangingPunct="1">
              <a:lnSpc>
                <a:spcPct val="90000"/>
              </a:lnSpc>
              <a:spcBef>
                <a:spcPts val="600"/>
              </a:spcBef>
              <a:buClrTx/>
              <a:buFont typeface="Wingdings" pitchFamily="2" charset="2"/>
              <a:buNone/>
              <a:defRPr/>
            </a:pPr>
            <a:endParaRPr lang="en-US" altLang="zh-TW" sz="2400" dirty="0" smtClean="0"/>
          </a:p>
        </p:txBody>
      </p:sp>
      <p:sp>
        <p:nvSpPr>
          <p:cNvPr id="6" name="Rectangle 2"/>
          <p:cNvSpPr txBox="1">
            <a:spLocks noChangeArrowheads="1"/>
          </p:cNvSpPr>
          <p:nvPr/>
        </p:nvSpPr>
        <p:spPr bwMode="auto">
          <a:xfrm>
            <a:off x="1192213" y="492125"/>
            <a:ext cx="7124700" cy="647700"/>
          </a:xfrm>
          <a:prstGeom prst="rect">
            <a:avLst/>
          </a:prstGeom>
          <a:noFill/>
          <a:ln w="9525">
            <a:noFill/>
            <a:miter lim="800000"/>
            <a:headEnd/>
            <a:tailEnd/>
          </a:ln>
        </p:spPr>
        <p:txBody>
          <a:bodyPr/>
          <a:lstStyle/>
          <a:p>
            <a:pPr algn="ctr">
              <a:defRPr/>
            </a:pPr>
            <a:r>
              <a:rPr lang="zh-TW" altLang="en-US" sz="3600" b="1" kern="0" dirty="0">
                <a:solidFill>
                  <a:srgbClr val="000099"/>
                </a:solidFill>
                <a:latin typeface="+mj-ea"/>
                <a:ea typeface="+mj-ea"/>
                <a:cs typeface="+mj-cs"/>
              </a:rPr>
              <a:t>營業處所議價交易</a:t>
            </a:r>
            <a:r>
              <a:rPr lang="en-US" altLang="zh-TW" sz="3600" b="1" kern="0" dirty="0">
                <a:solidFill>
                  <a:srgbClr val="000099"/>
                </a:solidFill>
                <a:latin typeface="+mj-ea"/>
                <a:ea typeface="+mj-ea"/>
                <a:cs typeface="+mj-cs"/>
              </a:rPr>
              <a:t>-</a:t>
            </a:r>
            <a:r>
              <a:rPr lang="zh-TW" altLang="en-US" sz="3600" b="1" kern="0" dirty="0">
                <a:solidFill>
                  <a:srgbClr val="000099"/>
                </a:solidFill>
                <a:latin typeface="+mj-ea"/>
                <a:ea typeface="+mj-ea"/>
                <a:cs typeface="+mj-cs"/>
              </a:rPr>
              <a:t>風控機制</a:t>
            </a:r>
          </a:p>
        </p:txBody>
      </p:sp>
      <p:sp>
        <p:nvSpPr>
          <p:cNvPr id="72708" name="AutoShape 4"/>
          <p:cNvSpPr>
            <a:spLocks noChangeArrowheads="1"/>
          </p:cNvSpPr>
          <p:nvPr/>
        </p:nvSpPr>
        <p:spPr bwMode="auto">
          <a:xfrm>
            <a:off x="561975" y="126876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2709" name="投影片編號版面配置區 4"/>
          <p:cNvSpPr>
            <a:spLocks noGrp="1"/>
          </p:cNvSpPr>
          <p:nvPr>
            <p:ph type="sldNum" sz="quarter" idx="12"/>
          </p:nvPr>
        </p:nvSpPr>
        <p:spPr>
          <a:noFill/>
        </p:spPr>
        <p:txBody>
          <a:bodyPr/>
          <a:lstStyle/>
          <a:p>
            <a:fld id="{DD7FD578-3BC9-4A1D-BC86-8A4CA0908E71}" type="slidenum">
              <a:rPr lang="en-US" altLang="zh-TW" smtClean="0"/>
              <a:pPr/>
              <a:t>68</a:t>
            </a:fld>
            <a:endParaRPr lang="en-US" altLang="zh-TW"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96875" y="1557338"/>
            <a:ext cx="8137525" cy="4141787"/>
          </a:xfrm>
        </p:spPr>
        <p:txBody>
          <a:bodyPr/>
          <a:lstStyle/>
          <a:p>
            <a:pPr>
              <a:spcBef>
                <a:spcPts val="1200"/>
              </a:spcBef>
              <a:buClr>
                <a:schemeClr val="tx1"/>
              </a:buClr>
              <a:buFont typeface="Wingdings" pitchFamily="2" charset="2"/>
              <a:buChar char="Ø"/>
            </a:pPr>
            <a:r>
              <a:rPr lang="zh-TW" altLang="en-US" sz="2600" b="1" smtClean="0">
                <a:solidFill>
                  <a:srgbClr val="000099"/>
                </a:solidFill>
              </a:rPr>
              <a:t>面值</a:t>
            </a:r>
            <a:r>
              <a:rPr lang="en-US" altLang="zh-TW" sz="2600" b="1" smtClean="0">
                <a:solidFill>
                  <a:srgbClr val="000099"/>
                </a:solidFill>
              </a:rPr>
              <a:t>(Par Value)</a:t>
            </a:r>
            <a:r>
              <a:rPr lang="zh-TW" altLang="en-US" sz="2600" b="1" smtClean="0">
                <a:solidFill>
                  <a:srgbClr val="000099"/>
                </a:solidFill>
              </a:rPr>
              <a:t>：</a:t>
            </a:r>
            <a:r>
              <a:rPr lang="zh-TW" altLang="en-US" sz="2600" smtClean="0"/>
              <a:t>即債券之面額，指債券發行人所借入的金額期滿時，必須支付給債券持有人之金額。</a:t>
            </a:r>
            <a:endParaRPr lang="en-US" altLang="zh-TW" sz="2600" smtClean="0"/>
          </a:p>
          <a:p>
            <a:pPr>
              <a:spcBef>
                <a:spcPts val="1200"/>
              </a:spcBef>
              <a:buClr>
                <a:schemeClr val="tx1"/>
              </a:buClr>
              <a:buFont typeface="Wingdings" pitchFamily="2" charset="2"/>
              <a:buChar char="Ø"/>
            </a:pPr>
            <a:r>
              <a:rPr lang="zh-TW" altLang="en-US" sz="2600" b="1" smtClean="0">
                <a:solidFill>
                  <a:srgbClr val="000099"/>
                </a:solidFill>
              </a:rPr>
              <a:t>到期日</a:t>
            </a:r>
            <a:r>
              <a:rPr lang="en-US" altLang="zh-TW" sz="2600" b="1" smtClean="0">
                <a:solidFill>
                  <a:srgbClr val="000099"/>
                </a:solidFill>
              </a:rPr>
              <a:t>(Maturity Date) </a:t>
            </a:r>
            <a:r>
              <a:rPr lang="zh-TW" altLang="en-US" sz="2600" b="1" smtClean="0">
                <a:solidFill>
                  <a:srgbClr val="000099"/>
                </a:solidFill>
              </a:rPr>
              <a:t>：</a:t>
            </a:r>
            <a:r>
              <a:rPr lang="zh-TW" altLang="en-US" sz="2600" smtClean="0"/>
              <a:t>即債券之發行期限，指發行者承諾償還債券本金及利息之日期。</a:t>
            </a:r>
            <a:endParaRPr lang="en-US" altLang="zh-TW" sz="2600" smtClean="0"/>
          </a:p>
          <a:p>
            <a:pPr>
              <a:spcBef>
                <a:spcPts val="1200"/>
              </a:spcBef>
              <a:buClr>
                <a:schemeClr val="tx1"/>
              </a:buClr>
              <a:buFont typeface="Wingdings" pitchFamily="2" charset="2"/>
              <a:buChar char="Ø"/>
            </a:pPr>
            <a:r>
              <a:rPr lang="zh-TW" altLang="en-US" sz="2600" b="1" smtClean="0">
                <a:solidFill>
                  <a:srgbClr val="000099"/>
                </a:solidFill>
              </a:rPr>
              <a:t>票面利率</a:t>
            </a:r>
            <a:r>
              <a:rPr lang="en-US" altLang="zh-TW" sz="2600" b="1" smtClean="0">
                <a:solidFill>
                  <a:srgbClr val="000099"/>
                </a:solidFill>
              </a:rPr>
              <a:t>(Coupon Interest Rate)</a:t>
            </a:r>
            <a:r>
              <a:rPr lang="zh-TW" altLang="en-US" sz="2600" b="1" smtClean="0">
                <a:solidFill>
                  <a:srgbClr val="000099"/>
                </a:solidFill>
              </a:rPr>
              <a:t>：</a:t>
            </a:r>
            <a:r>
              <a:rPr lang="zh-TW" altLang="en-US" sz="2600" smtClean="0"/>
              <a:t>債券發行時所記載的利率依據，即約定每期支付予債券投資人之票面利息，因此投資人每期可領到的利息，即為票面金額乘以票面利率。票面利率可為固定利率或浮動利率，固定利率者不會受未來市場利率變動的影響。</a:t>
            </a:r>
          </a:p>
          <a:p>
            <a:pPr marL="539750" lvl="1" indent="-419100" eaLnBrk="1" hangingPunct="1">
              <a:lnSpc>
                <a:spcPct val="90000"/>
              </a:lnSpc>
              <a:buClr>
                <a:schemeClr val="tx1"/>
              </a:buClr>
              <a:buFont typeface="Wingdings" pitchFamily="2" charset="2"/>
              <a:buChar char="Ø"/>
            </a:pPr>
            <a:endParaRPr lang="en-US" altLang="zh-TW" sz="2400" b="1" smtClean="0">
              <a:solidFill>
                <a:srgbClr val="000099"/>
              </a:solidFill>
            </a:endParaRPr>
          </a:p>
          <a:p>
            <a:pPr marL="539750" lvl="1" indent="-419100" eaLnBrk="1" hangingPunct="1">
              <a:lnSpc>
                <a:spcPct val="90000"/>
              </a:lnSpc>
              <a:buClr>
                <a:schemeClr val="tx1"/>
              </a:buClr>
              <a:buFont typeface="Wingdings" pitchFamily="2" charset="2"/>
              <a:buNone/>
            </a:pPr>
            <a:r>
              <a:rPr lang="en-US" altLang="zh-TW" sz="2400" smtClean="0"/>
              <a:t>		</a:t>
            </a:r>
          </a:p>
          <a:p>
            <a:pPr marL="539750" lvl="1" indent="-419100" eaLnBrk="1" hangingPunct="1">
              <a:lnSpc>
                <a:spcPct val="90000"/>
              </a:lnSpc>
              <a:buClr>
                <a:schemeClr val="tx1"/>
              </a:buClr>
              <a:buFontTx/>
              <a:buBlip>
                <a:blip r:embed="rId2"/>
              </a:buBlip>
            </a:pPr>
            <a:endParaRPr lang="en-US" altLang="zh-TW" sz="2400" smtClean="0"/>
          </a:p>
          <a:p>
            <a:pPr marL="539750" lvl="1" indent="-419100" eaLnBrk="1" hangingPunct="1">
              <a:lnSpc>
                <a:spcPct val="90000"/>
              </a:lnSpc>
              <a:buClr>
                <a:schemeClr val="tx1"/>
              </a:buClr>
              <a:buFont typeface="Wingdings" pitchFamily="2" charset="2"/>
              <a:buNone/>
            </a:pPr>
            <a:r>
              <a:rPr lang="en-US" altLang="zh-TW" sz="2400" smtClean="0"/>
              <a:t>		</a:t>
            </a:r>
            <a:r>
              <a:rPr lang="zh-TW" altLang="en-US" sz="2400" smtClean="0"/>
              <a:t>    </a:t>
            </a:r>
            <a:br>
              <a:rPr lang="zh-TW" altLang="en-US" sz="2400" smtClean="0"/>
            </a:br>
            <a:endParaRPr lang="en-US" altLang="zh-TW" sz="2400" b="1" smtClean="0">
              <a:solidFill>
                <a:srgbClr val="000099"/>
              </a:solidFill>
            </a:endParaRPr>
          </a:p>
        </p:txBody>
      </p:sp>
      <p:sp>
        <p:nvSpPr>
          <p:cNvPr id="13316" name="Rectangle 3"/>
          <p:cNvSpPr>
            <a:spLocks noGrp="1" noChangeArrowheads="1"/>
          </p:cNvSpPr>
          <p:nvPr>
            <p:ph type="title"/>
          </p:nvPr>
        </p:nvSpPr>
        <p:spPr>
          <a:xfrm>
            <a:off x="565150" y="422275"/>
            <a:ext cx="7489825" cy="990600"/>
          </a:xfrm>
        </p:spPr>
        <p:txBody>
          <a:bodyPr/>
          <a:lstStyle/>
          <a:p>
            <a:pPr eaLnBrk="1" hangingPunct="1">
              <a:defRPr/>
            </a:pPr>
            <a:r>
              <a:rPr lang="zh-TW" altLang="en-US" dirty="0" smtClean="0">
                <a:solidFill>
                  <a:srgbClr val="000099"/>
                </a:solidFill>
              </a:rPr>
              <a:t>債券相關名詞</a:t>
            </a:r>
          </a:p>
        </p:txBody>
      </p:sp>
      <p:sp>
        <p:nvSpPr>
          <p:cNvPr id="9220" name="AutoShape 4"/>
          <p:cNvSpPr>
            <a:spLocks noChangeArrowheads="1"/>
          </p:cNvSpPr>
          <p:nvPr/>
        </p:nvSpPr>
        <p:spPr bwMode="auto">
          <a:xfrm>
            <a:off x="574675" y="12906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9221"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C39AF9CF-4571-4FFB-9FDF-5780AA7F40CB}" type="slidenum">
              <a:rPr kumimoji="0" lang="en-US" altLang="zh-TW" sz="1400">
                <a:solidFill>
                  <a:srgbClr val="996633"/>
                </a:solidFill>
              </a:rPr>
              <a:pPr algn="r"/>
              <a:t>6</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179388" y="620713"/>
            <a:ext cx="6253162" cy="725487"/>
          </a:xfrm>
        </p:spPr>
        <p:txBody>
          <a:bodyPr/>
          <a:lstStyle/>
          <a:p>
            <a:pPr eaLnBrk="1" hangingPunct="1">
              <a:defRPr/>
            </a:pPr>
            <a:r>
              <a:rPr lang="en-US" altLang="zh-TW" sz="3600" dirty="0" smtClean="0">
                <a:solidFill>
                  <a:srgbClr val="000099"/>
                </a:solidFill>
              </a:rPr>
              <a:t>(</a:t>
            </a:r>
            <a:r>
              <a:rPr lang="zh-TW" altLang="en-US" sz="3600" dirty="0" smtClean="0">
                <a:solidFill>
                  <a:srgbClr val="000099"/>
                </a:solidFill>
              </a:rPr>
              <a:t>二</a:t>
            </a:r>
            <a:r>
              <a:rPr lang="en-US" altLang="zh-TW" sz="3600" dirty="0" smtClean="0">
                <a:solidFill>
                  <a:srgbClr val="000099"/>
                </a:solidFill>
              </a:rPr>
              <a:t>)</a:t>
            </a:r>
            <a:r>
              <a:rPr lang="zh-TW" altLang="en-US" sz="3600" dirty="0" smtClean="0">
                <a:solidFill>
                  <a:srgbClr val="000099"/>
                </a:solidFill>
              </a:rPr>
              <a:t>等殖成交系統</a:t>
            </a:r>
          </a:p>
        </p:txBody>
      </p:sp>
      <p:sp>
        <p:nvSpPr>
          <p:cNvPr id="73731" name="Rectangle 3"/>
          <p:cNvSpPr>
            <a:spLocks noGrp="1" noChangeArrowheads="1"/>
          </p:cNvSpPr>
          <p:nvPr>
            <p:ph type="body" idx="1"/>
          </p:nvPr>
        </p:nvSpPr>
        <p:spPr>
          <a:xfrm>
            <a:off x="1547813" y="1916113"/>
            <a:ext cx="7237412" cy="3932237"/>
          </a:xfrm>
        </p:spPr>
        <p:txBody>
          <a:bodyPr/>
          <a:lstStyle/>
          <a:p>
            <a:pPr eaLnBrk="1" hangingPunct="1">
              <a:buClrTx/>
              <a:buFont typeface="Wingdings" pitchFamily="2" charset="2"/>
              <a:buChar char="Ø"/>
            </a:pPr>
            <a:r>
              <a:rPr lang="zh-TW" altLang="en-US" sz="2800" smtClean="0"/>
              <a:t>中央政府公債電腦議價交易制度</a:t>
            </a:r>
            <a:endParaRPr lang="en-US" altLang="zh-TW" sz="2800" smtClean="0"/>
          </a:p>
          <a:p>
            <a:pPr eaLnBrk="1" hangingPunct="1">
              <a:buClrTx/>
              <a:buFont typeface="Wingdings" pitchFamily="2" charset="2"/>
              <a:buChar char="Ø"/>
            </a:pPr>
            <a:r>
              <a:rPr lang="zh-TW" altLang="en-US" sz="2800" smtClean="0"/>
              <a:t>中央政府公債比對交易制度</a:t>
            </a:r>
            <a:endParaRPr lang="en-US" altLang="zh-TW" sz="2800" smtClean="0"/>
          </a:p>
          <a:p>
            <a:pPr eaLnBrk="1" hangingPunct="1">
              <a:buClrTx/>
              <a:buFont typeface="Wingdings" pitchFamily="2" charset="2"/>
              <a:buChar char="Ø"/>
            </a:pPr>
            <a:r>
              <a:rPr lang="zh-TW" altLang="en-US" sz="2800" smtClean="0"/>
              <a:t>中央政府公債附條件交易制度</a:t>
            </a:r>
            <a:endParaRPr lang="en-US" altLang="zh-TW" sz="2800" smtClean="0"/>
          </a:p>
          <a:p>
            <a:pPr eaLnBrk="1" hangingPunct="1">
              <a:buClrTx/>
              <a:buFont typeface="Wingdings" pitchFamily="2" charset="2"/>
              <a:buChar char="Ø"/>
            </a:pPr>
            <a:r>
              <a:rPr lang="zh-TW" altLang="en-US" sz="2800" smtClean="0"/>
              <a:t>等殖成交系統給付結算制度</a:t>
            </a:r>
            <a:endParaRPr lang="en-US" altLang="zh-TW" sz="2800" smtClean="0"/>
          </a:p>
        </p:txBody>
      </p:sp>
      <p:sp>
        <p:nvSpPr>
          <p:cNvPr id="73732"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3733" name="投影片編號版面配置區 4"/>
          <p:cNvSpPr>
            <a:spLocks noGrp="1"/>
          </p:cNvSpPr>
          <p:nvPr>
            <p:ph type="sldNum" sz="quarter" idx="12"/>
          </p:nvPr>
        </p:nvSpPr>
        <p:spPr>
          <a:noFill/>
        </p:spPr>
        <p:txBody>
          <a:bodyPr/>
          <a:lstStyle/>
          <a:p>
            <a:fld id="{28D484AA-BCF8-4CE9-9E21-C6D1F62C5D60}" type="slidenum">
              <a:rPr lang="en-US" altLang="zh-TW" smtClean="0"/>
              <a:pPr/>
              <a:t>69</a:t>
            </a:fld>
            <a:endParaRPr lang="en-US" altLang="zh-TW"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428625" y="1500188"/>
          <a:ext cx="8358188" cy="4552950"/>
        </p:xfrm>
        <a:graphic>
          <a:graphicData uri="http://schemas.openxmlformats.org/presentationml/2006/ole">
            <p:oleObj spid="_x0000_s74754" name="VISIO" r:id="rId3" imgW="9612360" imgH="3440160" progId="">
              <p:embed/>
            </p:oleObj>
          </a:graphicData>
        </a:graphic>
      </p:graphicFrame>
      <p:sp>
        <p:nvSpPr>
          <p:cNvPr id="4100" name="Rectangle 3"/>
          <p:cNvSpPr>
            <a:spLocks noChangeArrowheads="1"/>
          </p:cNvSpPr>
          <p:nvPr/>
        </p:nvSpPr>
        <p:spPr bwMode="auto">
          <a:xfrm>
            <a:off x="2051050" y="447675"/>
            <a:ext cx="4752975" cy="812800"/>
          </a:xfrm>
          <a:prstGeom prst="rect">
            <a:avLst/>
          </a:prstGeom>
          <a:noFill/>
          <a:ln w="9525">
            <a:noFill/>
            <a:miter lim="800000"/>
            <a:headEnd/>
            <a:tailEnd/>
          </a:ln>
        </p:spPr>
        <p:txBody>
          <a:bodyPr lIns="92075" tIns="46038" rIns="92075" bIns="46038" anchor="ctr"/>
          <a:lstStyle/>
          <a:p>
            <a:pPr>
              <a:defRPr/>
            </a:pPr>
            <a:r>
              <a:rPr lang="zh-TW" altLang="en-US" sz="3600" b="1" dirty="0">
                <a:solidFill>
                  <a:srgbClr val="000099"/>
                </a:solidFill>
                <a:latin typeface="+mj-ea"/>
                <a:ea typeface="+mj-ea"/>
              </a:rPr>
              <a:t>等殖成交系統</a:t>
            </a:r>
            <a:r>
              <a:rPr lang="en-US" altLang="zh-TW" sz="3600" b="1" dirty="0">
                <a:solidFill>
                  <a:srgbClr val="000099"/>
                </a:solidFill>
                <a:latin typeface="+mj-ea"/>
                <a:ea typeface="+mj-ea"/>
              </a:rPr>
              <a:t>(</a:t>
            </a:r>
            <a:r>
              <a:rPr lang="zh-TW" altLang="en-US" sz="3600" b="1" dirty="0">
                <a:solidFill>
                  <a:srgbClr val="000099"/>
                </a:solidFill>
                <a:latin typeface="+mj-ea"/>
                <a:ea typeface="+mj-ea"/>
              </a:rPr>
              <a:t>續</a:t>
            </a:r>
            <a:r>
              <a:rPr lang="en-US" altLang="zh-TW" sz="3600" b="1" dirty="0">
                <a:solidFill>
                  <a:srgbClr val="000099"/>
                </a:solidFill>
                <a:latin typeface="+mj-ea"/>
                <a:ea typeface="+mj-ea"/>
              </a:rPr>
              <a:t>)</a:t>
            </a:r>
            <a:endParaRPr lang="zh-TW" altLang="en-US" sz="3600" b="1" dirty="0">
              <a:solidFill>
                <a:srgbClr val="000099"/>
              </a:solidFill>
              <a:latin typeface="+mj-ea"/>
              <a:ea typeface="+mj-ea"/>
            </a:endParaRPr>
          </a:p>
        </p:txBody>
      </p:sp>
      <p:sp>
        <p:nvSpPr>
          <p:cNvPr id="74756"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4757" name="投影片編號版面配置區 4"/>
          <p:cNvSpPr>
            <a:spLocks noGrp="1"/>
          </p:cNvSpPr>
          <p:nvPr>
            <p:ph type="sldNum" sz="quarter" idx="12"/>
          </p:nvPr>
        </p:nvSpPr>
        <p:spPr>
          <a:noFill/>
        </p:spPr>
        <p:txBody>
          <a:bodyPr/>
          <a:lstStyle/>
          <a:p>
            <a:fld id="{1CF99535-13AC-4FD9-BF27-5300F861A6B8}" type="slidenum">
              <a:rPr lang="en-US" altLang="zh-TW" smtClean="0"/>
              <a:pPr/>
              <a:t>70</a:t>
            </a:fld>
            <a:endParaRPr lang="en-US" altLang="zh-TW"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type="title"/>
          </p:nvPr>
        </p:nvSpPr>
        <p:spPr>
          <a:xfrm>
            <a:off x="395288" y="414338"/>
            <a:ext cx="7772400" cy="854422"/>
          </a:xfrm>
        </p:spPr>
        <p:txBody>
          <a:bodyPr anchor="ctr"/>
          <a:lstStyle/>
          <a:p>
            <a:pPr>
              <a:defRPr/>
            </a:pPr>
            <a:r>
              <a:rPr lang="zh-TW" altLang="en-US" sz="3600" dirty="0" smtClean="0">
                <a:solidFill>
                  <a:srgbClr val="000099"/>
                </a:solidFill>
              </a:rPr>
              <a:t>等</a:t>
            </a:r>
            <a:r>
              <a:rPr lang="zh-TW" altLang="en-US" sz="3600" dirty="0">
                <a:solidFill>
                  <a:srgbClr val="000099"/>
                </a:solidFill>
              </a:rPr>
              <a:t>殖成交系統</a:t>
            </a:r>
            <a:r>
              <a:rPr lang="en-US" altLang="zh-TW" sz="3600" dirty="0">
                <a:solidFill>
                  <a:srgbClr val="000099"/>
                </a:solidFill>
              </a:rPr>
              <a:t>(</a:t>
            </a:r>
            <a:r>
              <a:rPr lang="zh-TW" altLang="en-US" sz="3600" dirty="0">
                <a:solidFill>
                  <a:srgbClr val="000099"/>
                </a:solidFill>
              </a:rPr>
              <a:t>續</a:t>
            </a:r>
            <a:r>
              <a:rPr lang="en-US" altLang="zh-TW" sz="3600" dirty="0">
                <a:solidFill>
                  <a:srgbClr val="000099"/>
                </a:solidFill>
              </a:rPr>
              <a:t>)</a:t>
            </a:r>
            <a:endParaRPr lang="zh-TW" altLang="en-US" sz="3600" dirty="0">
              <a:solidFill>
                <a:srgbClr val="000099"/>
              </a:solidFill>
            </a:endParaRPr>
          </a:p>
        </p:txBody>
      </p:sp>
      <p:sp>
        <p:nvSpPr>
          <p:cNvPr id="75779" name="Rectangle 2"/>
          <p:cNvSpPr>
            <a:spLocks noGrp="1" noChangeArrowheads="1"/>
          </p:cNvSpPr>
          <p:nvPr>
            <p:ph idx="1"/>
          </p:nvPr>
        </p:nvSpPr>
        <p:spPr>
          <a:xfrm>
            <a:off x="468313" y="1557338"/>
            <a:ext cx="8243887" cy="4503737"/>
          </a:xfrm>
        </p:spPr>
        <p:txBody>
          <a:bodyPr/>
          <a:lstStyle/>
          <a:p>
            <a:pPr eaLnBrk="1" hangingPunct="1">
              <a:buClr>
                <a:srgbClr val="FF9933"/>
              </a:buClr>
              <a:buFont typeface="Wingdings" pitchFamily="2" charset="2"/>
              <a:buChar char="p"/>
            </a:pPr>
            <a:r>
              <a:rPr lang="zh-TW" altLang="en-US" smtClean="0"/>
              <a:t>交易制度規範</a:t>
            </a:r>
          </a:p>
          <a:p>
            <a:pPr eaLnBrk="1" hangingPunct="1">
              <a:buClr>
                <a:schemeClr val="tx1"/>
              </a:buClr>
              <a:buFontTx/>
              <a:buChar char="•"/>
            </a:pPr>
            <a:endParaRPr lang="zh-TW" altLang="en-US" sz="1100" smtClean="0"/>
          </a:p>
          <a:p>
            <a:pPr marL="742950" lvl="1" indent="-285750" eaLnBrk="1" hangingPunct="1">
              <a:spcAft>
                <a:spcPts val="300"/>
              </a:spcAft>
              <a:buClr>
                <a:srgbClr val="FF9933"/>
              </a:buClr>
            </a:pPr>
            <a:r>
              <a:rPr lang="zh-TW" altLang="en-US" sz="2400" smtClean="0"/>
              <a:t>參與對象：債券自營商</a:t>
            </a:r>
          </a:p>
          <a:p>
            <a:pPr marL="742950" lvl="1" indent="-285750" eaLnBrk="1" hangingPunct="1">
              <a:spcAft>
                <a:spcPts val="300"/>
              </a:spcAft>
              <a:buClr>
                <a:srgbClr val="FF9933"/>
              </a:buClr>
            </a:pPr>
            <a:r>
              <a:rPr lang="zh-TW" altLang="en-US" sz="2400" smtClean="0"/>
              <a:t>交易標的：中央登錄公債</a:t>
            </a:r>
          </a:p>
          <a:p>
            <a:pPr marL="742950" lvl="1" indent="-285750" eaLnBrk="1" hangingPunct="1">
              <a:spcAft>
                <a:spcPts val="300"/>
              </a:spcAft>
              <a:buClr>
                <a:srgbClr val="FF9933"/>
              </a:buClr>
            </a:pPr>
            <a:r>
              <a:rPr lang="zh-TW" altLang="en-US" sz="2400" smtClean="0"/>
              <a:t>交易型態：買賣斷交易、附條件交易、發行前交易</a:t>
            </a:r>
          </a:p>
          <a:p>
            <a:pPr marL="742950" lvl="1" indent="-285750" eaLnBrk="1" hangingPunct="1">
              <a:spcAft>
                <a:spcPts val="300"/>
              </a:spcAft>
              <a:buClr>
                <a:srgbClr val="FF9933"/>
              </a:buClr>
            </a:pPr>
            <a:r>
              <a:rPr lang="zh-TW" altLang="en-US" sz="2400" smtClean="0"/>
              <a:t>交易方式：債券電腦議價系統、比對系統</a:t>
            </a:r>
          </a:p>
          <a:p>
            <a:pPr marL="742950" lvl="1" indent="-285750" eaLnBrk="1" hangingPunct="1">
              <a:spcAft>
                <a:spcPts val="300"/>
              </a:spcAft>
              <a:buClr>
                <a:srgbClr val="FF9933"/>
              </a:buClr>
            </a:pPr>
            <a:r>
              <a:rPr lang="zh-TW" altLang="en-US" sz="2400" smtClean="0"/>
              <a:t>交割期間：</a:t>
            </a:r>
            <a:r>
              <a:rPr lang="en-US" altLang="zh-TW" sz="2400" smtClean="0">
                <a:cs typeface="Times New Roman" pitchFamily="18" charset="0"/>
              </a:rPr>
              <a:t>T+2</a:t>
            </a:r>
            <a:r>
              <a:rPr lang="zh-TW" altLang="en-US" sz="2400" smtClean="0"/>
              <a:t>日</a:t>
            </a:r>
          </a:p>
          <a:p>
            <a:pPr marL="742950" lvl="1" indent="-285750" eaLnBrk="1" hangingPunct="1">
              <a:spcAft>
                <a:spcPts val="300"/>
              </a:spcAft>
              <a:buClr>
                <a:srgbClr val="FF9933"/>
              </a:buClr>
            </a:pPr>
            <a:r>
              <a:rPr lang="zh-TW" altLang="en-US" sz="2400" smtClean="0"/>
              <a:t>交割方式：淨額交割（買賣斷、附條件合併淨額結算）</a:t>
            </a:r>
          </a:p>
          <a:p>
            <a:pPr marL="742950" lvl="1" indent="-285750" eaLnBrk="1" hangingPunct="1">
              <a:spcAft>
                <a:spcPts val="300"/>
              </a:spcAft>
              <a:buClr>
                <a:srgbClr val="FF9933"/>
              </a:buClr>
            </a:pPr>
            <a:r>
              <a:rPr lang="zh-TW" altLang="en-US" sz="2400" smtClean="0"/>
              <a:t>風險管理：結算準備金 </a:t>
            </a:r>
            <a:endParaRPr lang="en-US" altLang="zh-TW" sz="2400" smtClean="0"/>
          </a:p>
        </p:txBody>
      </p:sp>
      <p:sp>
        <p:nvSpPr>
          <p:cNvPr id="75780" name="投影片編號版面配置區 4"/>
          <p:cNvSpPr>
            <a:spLocks noGrp="1"/>
          </p:cNvSpPr>
          <p:nvPr>
            <p:ph type="sldNum" sz="quarter" idx="12"/>
          </p:nvPr>
        </p:nvSpPr>
        <p:spPr>
          <a:noFill/>
        </p:spPr>
        <p:txBody>
          <a:bodyPr/>
          <a:lstStyle/>
          <a:p>
            <a:fld id="{C6AEA7A1-D2E9-4619-9315-29CD3DB8E1D8}" type="slidenum">
              <a:rPr lang="en-US" altLang="zh-TW" smtClean="0"/>
              <a:pPr/>
              <a:t>71</a:t>
            </a:fld>
            <a:endParaRPr lang="en-US" altLang="zh-TW" smtClean="0"/>
          </a:p>
        </p:txBody>
      </p:sp>
      <p:sp>
        <p:nvSpPr>
          <p:cNvPr id="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Grp="1" noChangeArrowheads="1"/>
          </p:cNvSpPr>
          <p:nvPr>
            <p:ph type="title"/>
          </p:nvPr>
        </p:nvSpPr>
        <p:spPr>
          <a:xfrm>
            <a:off x="395288" y="549275"/>
            <a:ext cx="8458200" cy="647477"/>
          </a:xfrm>
        </p:spPr>
        <p:txBody>
          <a:bodyPr anchor="b"/>
          <a:lstStyle/>
          <a:p>
            <a:pPr eaLnBrk="1" hangingPunct="1">
              <a:defRPr/>
            </a:pPr>
            <a:r>
              <a:rPr lang="zh-TW" altLang="en-US" sz="3600" dirty="0" smtClean="0">
                <a:solidFill>
                  <a:srgbClr val="000099"/>
                </a:solidFill>
              </a:rPr>
              <a:t>等</a:t>
            </a:r>
            <a:r>
              <a:rPr lang="zh-TW" altLang="en-US" sz="3600" dirty="0">
                <a:solidFill>
                  <a:srgbClr val="000099"/>
                </a:solidFill>
              </a:rPr>
              <a:t>殖成交系統</a:t>
            </a:r>
            <a:r>
              <a:rPr lang="en-US" altLang="zh-TW" sz="3600" dirty="0">
                <a:solidFill>
                  <a:srgbClr val="000099"/>
                </a:solidFill>
              </a:rPr>
              <a:t>(</a:t>
            </a:r>
            <a:r>
              <a:rPr lang="zh-TW" altLang="en-US" sz="3600" dirty="0">
                <a:solidFill>
                  <a:srgbClr val="000099"/>
                </a:solidFill>
              </a:rPr>
              <a:t>續</a:t>
            </a:r>
            <a:r>
              <a:rPr lang="en-US" altLang="zh-TW" sz="3600" dirty="0">
                <a:solidFill>
                  <a:srgbClr val="000099"/>
                </a:solidFill>
              </a:rPr>
              <a:t>)</a:t>
            </a:r>
            <a:endParaRPr lang="en-US" altLang="zh-TW" sz="1100" dirty="0" smtClean="0"/>
          </a:p>
        </p:txBody>
      </p:sp>
      <p:sp>
        <p:nvSpPr>
          <p:cNvPr id="27651" name="Rectangle 2"/>
          <p:cNvSpPr>
            <a:spLocks noGrp="1" noChangeArrowheads="1"/>
          </p:cNvSpPr>
          <p:nvPr>
            <p:ph idx="1"/>
          </p:nvPr>
        </p:nvSpPr>
        <p:spPr>
          <a:xfrm>
            <a:off x="250825" y="1412875"/>
            <a:ext cx="8534400" cy="4648200"/>
          </a:xfrm>
        </p:spPr>
        <p:txBody>
          <a:bodyPr/>
          <a:lstStyle/>
          <a:p>
            <a:pPr marL="261938" lvl="1" indent="-174625" eaLnBrk="1" hangingPunct="1">
              <a:buFont typeface="Wingdings" pitchFamily="2" charset="2"/>
              <a:buChar char="n"/>
              <a:defRPr/>
            </a:pPr>
            <a:r>
              <a:rPr lang="zh-TW" altLang="en-US" dirty="0" smtClean="0"/>
              <a:t>特點：</a:t>
            </a:r>
            <a:endParaRPr lang="en-US" altLang="zh-TW" dirty="0" smtClean="0"/>
          </a:p>
          <a:p>
            <a:pPr marL="742950" lvl="1" indent="-285750" eaLnBrk="1" hangingPunct="1">
              <a:defRPr/>
            </a:pPr>
            <a:r>
              <a:rPr lang="zh-TW" altLang="en-US" dirty="0" smtClean="0"/>
              <a:t>可大量擴充交易端末設備</a:t>
            </a:r>
            <a:r>
              <a:rPr lang="en-US" altLang="zh-TW" dirty="0" smtClean="0"/>
              <a:t>(PC)</a:t>
            </a:r>
            <a:r>
              <a:rPr lang="zh-TW" altLang="en-US" dirty="0" smtClean="0"/>
              <a:t>，且成本低廉。</a:t>
            </a:r>
          </a:p>
          <a:p>
            <a:pPr marL="742950" lvl="1" indent="-285750" eaLnBrk="1" hangingPunct="1">
              <a:defRPr/>
            </a:pPr>
            <a:r>
              <a:rPr lang="zh-TW" altLang="en-US" dirty="0" smtClean="0"/>
              <a:t>可選擇主動報價或請對手報價</a:t>
            </a:r>
            <a:r>
              <a:rPr lang="en-US" altLang="zh-TW" dirty="0" smtClean="0"/>
              <a:t>(</a:t>
            </a:r>
            <a:r>
              <a:rPr lang="zh-TW" altLang="en-US" dirty="0" smtClean="0"/>
              <a:t>詢價</a:t>
            </a:r>
            <a:r>
              <a:rPr lang="en-US" altLang="zh-TW" dirty="0" smtClean="0"/>
              <a:t>)</a:t>
            </a:r>
            <a:r>
              <a:rPr lang="zh-TW" altLang="en-US" dirty="0" smtClean="0"/>
              <a:t>。</a:t>
            </a:r>
          </a:p>
          <a:p>
            <a:pPr marL="742950" lvl="1" indent="-285750" eaLnBrk="1" hangingPunct="1">
              <a:defRPr/>
            </a:pPr>
            <a:r>
              <a:rPr lang="zh-TW" altLang="en-US" dirty="0" smtClean="0"/>
              <a:t>可選擇參考報價或確定報價。</a:t>
            </a:r>
          </a:p>
          <a:p>
            <a:pPr marL="742950" lvl="1" indent="-285750" eaLnBrk="1" hangingPunct="1">
              <a:defRPr/>
            </a:pPr>
            <a:r>
              <a:rPr lang="zh-TW" altLang="en-US" dirty="0" smtClean="0"/>
              <a:t>可選擇顯名報價或匿名報價。</a:t>
            </a:r>
          </a:p>
          <a:p>
            <a:pPr marL="742950" lvl="1" indent="-285750" eaLnBrk="1" hangingPunct="1">
              <a:defRPr/>
            </a:pPr>
            <a:r>
              <a:rPr lang="zh-TW" altLang="en-US" dirty="0" smtClean="0"/>
              <a:t>可自設報價區間、交易對象及部位限額等，系統線上即時控管。</a:t>
            </a:r>
          </a:p>
          <a:p>
            <a:pPr marL="742950" lvl="1" indent="-285750" eaLnBrk="1" hangingPunct="1">
              <a:defRPr/>
            </a:pPr>
            <a:r>
              <a:rPr lang="zh-TW" altLang="en-US" dirty="0" smtClean="0"/>
              <a:t>提供整合前、中、後台作業的服務。</a:t>
            </a:r>
          </a:p>
          <a:p>
            <a:pPr marL="742950" lvl="1" indent="-285750" eaLnBrk="1" hangingPunct="1">
              <a:defRPr/>
            </a:pPr>
            <a:r>
              <a:rPr lang="zh-TW" altLang="en-US" dirty="0" smtClean="0"/>
              <a:t>提供資料查詢、價格換算、損益計算、風險評估等附加功能。</a:t>
            </a:r>
          </a:p>
        </p:txBody>
      </p:sp>
      <p:sp>
        <p:nvSpPr>
          <p:cNvPr id="76804" name="投影片編號版面配置區 5"/>
          <p:cNvSpPr>
            <a:spLocks noGrp="1"/>
          </p:cNvSpPr>
          <p:nvPr>
            <p:ph type="sldNum" sz="quarter" idx="12"/>
          </p:nvPr>
        </p:nvSpPr>
        <p:spPr>
          <a:noFill/>
        </p:spPr>
        <p:txBody>
          <a:bodyPr/>
          <a:lstStyle/>
          <a:p>
            <a:fld id="{B9ECD122-3FD2-464A-A76C-2CB6953110CE}" type="slidenum">
              <a:rPr lang="en-US" altLang="zh-TW" smtClean="0"/>
              <a:pPr/>
              <a:t>72</a:t>
            </a:fld>
            <a:endParaRPr lang="en-US" altLang="zh-TW" smtClean="0"/>
          </a:p>
        </p:txBody>
      </p:sp>
      <p:sp>
        <p:nvSpPr>
          <p:cNvPr id="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971550" y="490538"/>
            <a:ext cx="7412038" cy="762000"/>
          </a:xfrm>
        </p:spPr>
        <p:txBody>
          <a:bodyPr/>
          <a:lstStyle/>
          <a:p>
            <a:pPr marL="180000" indent="-417600" algn="l" eaLnBrk="1" hangingPunct="1">
              <a:defRPr/>
            </a:pPr>
            <a:r>
              <a:rPr lang="zh-TW" altLang="en-US" sz="3600" dirty="0" smtClean="0">
                <a:solidFill>
                  <a:srgbClr val="000099"/>
                </a:solidFill>
                <a:latin typeface="+mj-ea"/>
              </a:rPr>
              <a:t>等殖成交系統</a:t>
            </a:r>
            <a:r>
              <a:rPr lang="en-US" altLang="zh-TW" sz="3600" dirty="0" smtClean="0">
                <a:solidFill>
                  <a:srgbClr val="000099"/>
                </a:solidFill>
                <a:latin typeface="+mj-ea"/>
              </a:rPr>
              <a:t>--</a:t>
            </a:r>
            <a:r>
              <a:rPr lang="zh-TW" altLang="en-US" sz="3600" dirty="0" smtClean="0">
                <a:solidFill>
                  <a:srgbClr val="000099"/>
                </a:solidFill>
                <a:latin typeface="+mj-ea"/>
              </a:rPr>
              <a:t>電腦議價交易系統</a:t>
            </a:r>
            <a:endParaRPr lang="en-US" altLang="zh-TW" sz="3600" dirty="0" smtClean="0">
              <a:solidFill>
                <a:srgbClr val="000099"/>
              </a:solidFill>
              <a:latin typeface="+mj-ea"/>
            </a:endParaRPr>
          </a:p>
        </p:txBody>
      </p:sp>
      <p:sp>
        <p:nvSpPr>
          <p:cNvPr id="77827" name="Rectangle 3"/>
          <p:cNvSpPr>
            <a:spLocks noGrp="1" noChangeArrowheads="1"/>
          </p:cNvSpPr>
          <p:nvPr>
            <p:ph type="body" sz="half" idx="1"/>
          </p:nvPr>
        </p:nvSpPr>
        <p:spPr>
          <a:xfrm>
            <a:off x="544513" y="1254125"/>
            <a:ext cx="7993062" cy="4824413"/>
          </a:xfrm>
        </p:spPr>
        <p:txBody>
          <a:bodyPr lIns="92075" tIns="46038" rIns="92075" bIns="46038"/>
          <a:lstStyle/>
          <a:p>
            <a:pPr marL="719138" lvl="2" indent="-417513" eaLnBrk="1" hangingPunct="1">
              <a:lnSpc>
                <a:spcPct val="90000"/>
              </a:lnSpc>
              <a:spcBef>
                <a:spcPts val="600"/>
              </a:spcBef>
              <a:buClrTx/>
              <a:buFont typeface="Wingdings" pitchFamily="2" charset="2"/>
              <a:buChar char="Ø"/>
            </a:pPr>
            <a:r>
              <a:rPr lang="zh-TW" altLang="en-US" sz="2400" smtClean="0"/>
              <a:t>交易單位：</a:t>
            </a:r>
            <a:r>
              <a:rPr lang="zh-TW" altLang="en-US" sz="2400" smtClean="0">
                <a:solidFill>
                  <a:srgbClr val="FF0000"/>
                </a:solidFill>
              </a:rPr>
              <a:t>伍仟萬元</a:t>
            </a:r>
          </a:p>
          <a:p>
            <a:pPr marL="719138" lvl="2" indent="-417513" eaLnBrk="1" hangingPunct="1">
              <a:lnSpc>
                <a:spcPct val="90000"/>
              </a:lnSpc>
              <a:spcBef>
                <a:spcPts val="600"/>
              </a:spcBef>
              <a:buClrTx/>
              <a:buFont typeface="Wingdings" pitchFamily="2" charset="2"/>
              <a:buChar char="Ø"/>
            </a:pPr>
            <a:r>
              <a:rPr lang="zh-TW" altLang="en-US" sz="2400" smtClean="0"/>
              <a:t>交易標的：中央登錄公債</a:t>
            </a:r>
            <a:endParaRPr lang="en-US" altLang="zh-TW" sz="2400" smtClean="0"/>
          </a:p>
          <a:p>
            <a:pPr marL="719138" lvl="2" indent="-417513" eaLnBrk="1" hangingPunct="1">
              <a:lnSpc>
                <a:spcPct val="90000"/>
              </a:lnSpc>
              <a:spcBef>
                <a:spcPct val="0"/>
              </a:spcBef>
              <a:buClrTx/>
              <a:buFont typeface="Wingdings" pitchFamily="2" charset="2"/>
              <a:buNone/>
            </a:pPr>
            <a:r>
              <a:rPr lang="en-US" altLang="zh-TW" sz="2400" smtClean="0"/>
              <a:t>	</a:t>
            </a:r>
            <a:r>
              <a:rPr lang="en-US" altLang="zh-TW" sz="2200" smtClean="0"/>
              <a:t>--</a:t>
            </a:r>
            <a:r>
              <a:rPr lang="zh-TW" altLang="en-US" sz="2200" smtClean="0"/>
              <a:t> 主要交易標的為</a:t>
            </a:r>
            <a:r>
              <a:rPr lang="zh-TW" altLang="en-US" sz="2200" smtClean="0">
                <a:solidFill>
                  <a:srgbClr val="FF0000"/>
                </a:solidFill>
              </a:rPr>
              <a:t>指標公債</a:t>
            </a:r>
            <a:endParaRPr lang="en-US" altLang="zh-TW" sz="2200" smtClean="0">
              <a:solidFill>
                <a:srgbClr val="FF0000"/>
              </a:solidFill>
            </a:endParaRPr>
          </a:p>
          <a:p>
            <a:pPr marL="719138" lvl="2" indent="-417513" eaLnBrk="1" hangingPunct="1">
              <a:lnSpc>
                <a:spcPct val="90000"/>
              </a:lnSpc>
              <a:spcBef>
                <a:spcPts val="600"/>
              </a:spcBef>
              <a:buClrTx/>
              <a:buFont typeface="Wingdings" pitchFamily="2" charset="2"/>
              <a:buNone/>
            </a:pPr>
            <a:r>
              <a:rPr lang="en-US" altLang="zh-TW" sz="2200" smtClean="0"/>
              <a:t>	--</a:t>
            </a:r>
            <a:r>
              <a:rPr lang="zh-TW" altLang="en-US" sz="2200" smtClean="0"/>
              <a:t> 指標公債目前有五檔</a:t>
            </a:r>
            <a:r>
              <a:rPr lang="en-US" altLang="zh-TW" sz="2200" smtClean="0"/>
              <a:t>(</a:t>
            </a:r>
            <a:r>
              <a:rPr lang="zh-TW" altLang="en-US" sz="2200" smtClean="0"/>
              <a:t>按月由櫃買中心公告</a:t>
            </a:r>
            <a:r>
              <a:rPr lang="en-US" altLang="zh-TW" sz="2200" smtClean="0"/>
              <a:t>)</a:t>
            </a:r>
          </a:p>
          <a:p>
            <a:pPr marL="719138" lvl="2" indent="-417513" eaLnBrk="1" hangingPunct="1">
              <a:lnSpc>
                <a:spcPct val="90000"/>
              </a:lnSpc>
              <a:spcBef>
                <a:spcPts val="600"/>
              </a:spcBef>
              <a:buClrTx/>
              <a:buFont typeface="Wingdings" pitchFamily="2" charset="2"/>
              <a:buNone/>
            </a:pPr>
            <a:r>
              <a:rPr lang="en-US" altLang="zh-TW" sz="2200" smtClean="0"/>
              <a:t>	--</a:t>
            </a:r>
            <a:r>
              <a:rPr lang="zh-TW" altLang="en-US" sz="2200" smtClean="0"/>
              <a:t> </a:t>
            </a:r>
            <a:r>
              <a:rPr lang="en-US" altLang="zh-TW" sz="2200" smtClean="0"/>
              <a:t>5</a:t>
            </a:r>
            <a:r>
              <a:rPr lang="zh-TW" altLang="en-US" sz="2200" smtClean="0"/>
              <a:t>及</a:t>
            </a:r>
            <a:r>
              <a:rPr lang="en-US" altLang="zh-TW" sz="2200" smtClean="0"/>
              <a:t>20</a:t>
            </a:r>
            <a:r>
              <a:rPr lang="zh-TW" altLang="en-US" sz="2200" smtClean="0"/>
              <a:t>年期各一檔，</a:t>
            </a:r>
            <a:r>
              <a:rPr lang="en-US" altLang="zh-TW" sz="2200" smtClean="0"/>
              <a:t>10</a:t>
            </a:r>
            <a:r>
              <a:rPr lang="zh-TW" altLang="en-US" sz="2200" smtClean="0"/>
              <a:t>年期三檔</a:t>
            </a:r>
            <a:endParaRPr lang="en-US" altLang="zh-TW" sz="2200" smtClean="0"/>
          </a:p>
          <a:p>
            <a:pPr marL="719138" lvl="2" indent="-417513" eaLnBrk="1" hangingPunct="1">
              <a:lnSpc>
                <a:spcPct val="90000"/>
              </a:lnSpc>
              <a:spcBef>
                <a:spcPts val="600"/>
              </a:spcBef>
              <a:buClrTx/>
              <a:buFont typeface="Wingdings" pitchFamily="2" charset="2"/>
              <a:buChar char="Ø"/>
            </a:pPr>
            <a:r>
              <a:rPr lang="zh-TW" altLang="en-US" sz="2400" smtClean="0"/>
              <a:t>證券自營商相互間買賣指標公債應使用櫃買中心等殖成交系統為之。</a:t>
            </a:r>
          </a:p>
          <a:p>
            <a:pPr marL="719138" lvl="2" indent="-417513" eaLnBrk="1" hangingPunct="1">
              <a:lnSpc>
                <a:spcPct val="90000"/>
              </a:lnSpc>
              <a:spcBef>
                <a:spcPts val="600"/>
              </a:spcBef>
              <a:buClrTx/>
              <a:buFont typeface="Wingdings" pitchFamily="2" charset="2"/>
              <a:buChar char="Ø"/>
            </a:pPr>
            <a:r>
              <a:rPr lang="zh-TW" altLang="en-US" sz="2400" smtClean="0"/>
              <a:t>報價方式：可採</a:t>
            </a:r>
            <a:r>
              <a:rPr lang="zh-TW" altLang="en-US" sz="2400" smtClean="0">
                <a:solidFill>
                  <a:srgbClr val="FF0000"/>
                </a:solidFill>
              </a:rPr>
              <a:t>匿名</a:t>
            </a:r>
            <a:r>
              <a:rPr lang="zh-TW" altLang="en-US" sz="2400" smtClean="0"/>
              <a:t>或顯名</a:t>
            </a:r>
            <a:r>
              <a:rPr lang="en-US" altLang="zh-TW" sz="2400" smtClean="0"/>
              <a:t>(</a:t>
            </a:r>
            <a:r>
              <a:rPr lang="zh-TW" altLang="en-US" sz="2400" smtClean="0"/>
              <a:t>即使匿名報價，成交後仍可得知交易對象</a:t>
            </a:r>
            <a:r>
              <a:rPr lang="en-US" altLang="zh-TW" sz="2400" smtClean="0"/>
              <a:t>)</a:t>
            </a:r>
            <a:r>
              <a:rPr lang="zh-TW" altLang="en-US" sz="2400" smtClean="0"/>
              <a:t>。</a:t>
            </a:r>
            <a:endParaRPr lang="en-US" altLang="zh-TW" sz="2400" smtClean="0"/>
          </a:p>
          <a:p>
            <a:pPr marL="719138" lvl="2" indent="-417513" eaLnBrk="1" hangingPunct="1">
              <a:lnSpc>
                <a:spcPct val="90000"/>
              </a:lnSpc>
              <a:spcBef>
                <a:spcPts val="600"/>
              </a:spcBef>
              <a:buClrTx/>
              <a:buFont typeface="Wingdings" pitchFamily="2" charset="2"/>
              <a:buChar char="Ø"/>
            </a:pPr>
            <a:r>
              <a:rPr lang="zh-TW" altLang="en-US" sz="2400" smtClean="0"/>
              <a:t>成交方式</a:t>
            </a:r>
          </a:p>
          <a:p>
            <a:pPr marL="719138" lvl="2" indent="-417513" eaLnBrk="1" hangingPunct="1">
              <a:lnSpc>
                <a:spcPct val="90000"/>
              </a:lnSpc>
              <a:spcBef>
                <a:spcPct val="0"/>
              </a:spcBef>
              <a:buClrTx/>
              <a:buFont typeface="Wingdings" pitchFamily="2" charset="2"/>
              <a:buNone/>
            </a:pPr>
            <a:r>
              <a:rPr lang="en-US" altLang="zh-TW" sz="2800" smtClean="0"/>
              <a:t>	</a:t>
            </a:r>
            <a:r>
              <a:rPr lang="en-US" altLang="zh-TW" sz="2200" smtClean="0"/>
              <a:t>--</a:t>
            </a:r>
            <a:r>
              <a:rPr lang="zh-TW" altLang="en-US" sz="2200" smtClean="0"/>
              <a:t> </a:t>
            </a:r>
            <a:r>
              <a:rPr lang="zh-TW" altLang="en-US" sz="2200" smtClean="0">
                <a:solidFill>
                  <a:srgbClr val="FF0000"/>
                </a:solidFill>
              </a:rPr>
              <a:t>確定報價：點選即行成交</a:t>
            </a:r>
          </a:p>
          <a:p>
            <a:pPr marL="719138" lvl="2" indent="-417513" eaLnBrk="1" hangingPunct="1">
              <a:lnSpc>
                <a:spcPct val="90000"/>
              </a:lnSpc>
              <a:spcBef>
                <a:spcPts val="600"/>
              </a:spcBef>
              <a:buClrTx/>
              <a:buFont typeface="Wingdings" pitchFamily="2" charset="2"/>
              <a:buNone/>
            </a:pPr>
            <a:r>
              <a:rPr lang="en-US" altLang="zh-TW" sz="2200" smtClean="0"/>
              <a:t>	--</a:t>
            </a:r>
            <a:r>
              <a:rPr lang="zh-TW" altLang="en-US" sz="2200" smtClean="0"/>
              <a:t> 參考報價：點選後，原報價券商得於</a:t>
            </a:r>
            <a:r>
              <a:rPr lang="zh-TW" altLang="en-US" sz="2200" smtClean="0">
                <a:solidFill>
                  <a:srgbClr val="FF0000"/>
                </a:solidFill>
              </a:rPr>
              <a:t>二十秒</a:t>
            </a:r>
            <a:r>
              <a:rPr lang="zh-TW" altLang="en-US" sz="2200" smtClean="0"/>
              <a:t>內回應</a:t>
            </a:r>
          </a:p>
          <a:p>
            <a:pPr marL="719138" lvl="2" indent="-417513" eaLnBrk="1" hangingPunct="1">
              <a:lnSpc>
                <a:spcPct val="90000"/>
              </a:lnSpc>
              <a:spcBef>
                <a:spcPts val="600"/>
              </a:spcBef>
              <a:buClrTx/>
              <a:buFont typeface="Wingdings" pitchFamily="2" charset="2"/>
              <a:buNone/>
            </a:pPr>
            <a:r>
              <a:rPr lang="en-US" altLang="zh-TW" sz="2200" smtClean="0"/>
              <a:t>	--</a:t>
            </a:r>
            <a:r>
              <a:rPr lang="zh-TW" altLang="en-US" sz="2200" smtClean="0"/>
              <a:t> 每次成交以一交易單位逐一進行成交</a:t>
            </a:r>
          </a:p>
          <a:p>
            <a:pPr marL="2198688" lvl="3" indent="-941388" eaLnBrk="1" hangingPunct="1">
              <a:spcBef>
                <a:spcPct val="0"/>
              </a:spcBef>
              <a:buFont typeface="Wingdings" pitchFamily="2" charset="2"/>
              <a:buNone/>
            </a:pPr>
            <a:endParaRPr lang="zh-TW" altLang="en-US" sz="2600" smtClean="0"/>
          </a:p>
        </p:txBody>
      </p:sp>
      <p:sp>
        <p:nvSpPr>
          <p:cNvPr id="77828" name="AutoShape 4"/>
          <p:cNvSpPr>
            <a:spLocks noChangeArrowheads="1"/>
          </p:cNvSpPr>
          <p:nvPr/>
        </p:nvSpPr>
        <p:spPr bwMode="auto">
          <a:xfrm>
            <a:off x="561975" y="1125538"/>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7829" name="投影片編號版面配置區 4"/>
          <p:cNvSpPr>
            <a:spLocks noGrp="1"/>
          </p:cNvSpPr>
          <p:nvPr>
            <p:ph type="sldNum" sz="quarter" idx="12"/>
          </p:nvPr>
        </p:nvSpPr>
        <p:spPr>
          <a:noFill/>
        </p:spPr>
        <p:txBody>
          <a:bodyPr/>
          <a:lstStyle/>
          <a:p>
            <a:fld id="{9E33CDEA-6AA0-49CB-9DCE-CFF58A6AF5CC}" type="slidenum">
              <a:rPr lang="en-US" altLang="zh-TW" smtClean="0"/>
              <a:pPr/>
              <a:t>73</a:t>
            </a:fld>
            <a:endParaRPr lang="en-US" altLang="zh-TW"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sz="half" idx="1"/>
          </p:nvPr>
        </p:nvSpPr>
        <p:spPr>
          <a:xfrm>
            <a:off x="539750" y="1628775"/>
            <a:ext cx="7993063" cy="4679950"/>
          </a:xfrm>
        </p:spPr>
        <p:txBody>
          <a:bodyPr lIns="92075" tIns="46038" rIns="92075" bIns="46038"/>
          <a:lstStyle/>
          <a:p>
            <a:pPr marL="719138" lvl="2" indent="-417513" eaLnBrk="1" hangingPunct="1">
              <a:lnSpc>
                <a:spcPct val="90000"/>
              </a:lnSpc>
              <a:spcBef>
                <a:spcPts val="600"/>
              </a:spcBef>
              <a:buClrTx/>
              <a:buFont typeface="Wingdings" pitchFamily="2" charset="2"/>
              <a:buChar char="Ø"/>
            </a:pPr>
            <a:r>
              <a:rPr lang="zh-TW" altLang="en-US" sz="2400" smtClean="0"/>
              <a:t>報價對象： 單一券商、一組券商、全市場</a:t>
            </a:r>
            <a:endParaRPr lang="en-US" altLang="zh-TW" sz="2400" smtClean="0"/>
          </a:p>
          <a:p>
            <a:pPr marL="719138" lvl="2" indent="-417513" eaLnBrk="1" hangingPunct="1">
              <a:lnSpc>
                <a:spcPct val="90000"/>
              </a:lnSpc>
              <a:spcBef>
                <a:spcPts val="600"/>
              </a:spcBef>
              <a:buClrTx/>
              <a:buFont typeface="Wingdings" pitchFamily="2" charset="2"/>
              <a:buChar char="Ø"/>
            </a:pPr>
            <a:r>
              <a:rPr lang="zh-TW" altLang="en-US" sz="2400" smtClean="0"/>
              <a:t>詢價：被詢價者所回應之報價為確定報價，詢價者於</a:t>
            </a:r>
            <a:r>
              <a:rPr lang="en-US" altLang="zh-TW" sz="2400" smtClean="0"/>
              <a:t>20</a:t>
            </a:r>
            <a:r>
              <a:rPr lang="zh-TW" altLang="en-US" sz="2400" smtClean="0"/>
              <a:t>秒內確認後即行成交</a:t>
            </a:r>
            <a:endParaRPr lang="en-US" altLang="zh-TW" sz="2400" smtClean="0"/>
          </a:p>
          <a:p>
            <a:pPr marL="719138" lvl="2" indent="-417513" eaLnBrk="1" hangingPunct="1">
              <a:lnSpc>
                <a:spcPct val="90000"/>
              </a:lnSpc>
              <a:spcBef>
                <a:spcPts val="600"/>
              </a:spcBef>
              <a:buClrTx/>
              <a:buFont typeface="Wingdings" pitchFamily="2" charset="2"/>
              <a:buChar char="Ø"/>
            </a:pPr>
            <a:r>
              <a:rPr lang="zh-TW" altLang="en-US" sz="2400" smtClean="0"/>
              <a:t>買賣申報數量</a:t>
            </a:r>
            <a:endParaRPr lang="en-US" altLang="zh-TW" sz="2400" smtClean="0"/>
          </a:p>
          <a:p>
            <a:pPr marL="719138" lvl="2" indent="-417513" eaLnBrk="1" hangingPunct="1">
              <a:lnSpc>
                <a:spcPct val="90000"/>
              </a:lnSpc>
              <a:spcBef>
                <a:spcPct val="0"/>
              </a:spcBef>
              <a:buClrTx/>
              <a:buFont typeface="Wingdings" pitchFamily="2" charset="2"/>
              <a:buNone/>
            </a:pPr>
            <a:r>
              <a:rPr lang="en-US" altLang="zh-TW" sz="2400" smtClean="0"/>
              <a:t>	--</a:t>
            </a:r>
            <a:r>
              <a:rPr lang="zh-TW" altLang="en-US" sz="2400" smtClean="0"/>
              <a:t> 一交易單位或其整數倍</a:t>
            </a:r>
            <a:endParaRPr lang="en-US" altLang="zh-TW" sz="2400" smtClean="0"/>
          </a:p>
          <a:p>
            <a:pPr marL="719138" lvl="2" indent="-417513" eaLnBrk="1" hangingPunct="1">
              <a:lnSpc>
                <a:spcPct val="90000"/>
              </a:lnSpc>
              <a:spcBef>
                <a:spcPts val="600"/>
              </a:spcBef>
              <a:buClrTx/>
              <a:buFont typeface="Wingdings" pitchFamily="2" charset="2"/>
              <a:buNone/>
            </a:pPr>
            <a:r>
              <a:rPr lang="en-US" altLang="zh-TW" sz="2400" smtClean="0"/>
              <a:t>	--</a:t>
            </a:r>
            <a:r>
              <a:rPr lang="zh-TW" altLang="en-US" sz="2400" smtClean="0"/>
              <a:t> 單筆不得超過九交易單位</a:t>
            </a:r>
            <a:endParaRPr lang="en-US" altLang="zh-TW" sz="2400" smtClean="0"/>
          </a:p>
          <a:p>
            <a:pPr marL="719138" lvl="2" indent="-417513" eaLnBrk="1" hangingPunct="1">
              <a:lnSpc>
                <a:spcPct val="90000"/>
              </a:lnSpc>
              <a:spcBef>
                <a:spcPts val="600"/>
              </a:spcBef>
              <a:buClrTx/>
              <a:buFont typeface="Wingdings" pitchFamily="2" charset="2"/>
              <a:buChar char="Ø"/>
            </a:pPr>
            <a:r>
              <a:rPr lang="zh-TW" altLang="en-US" sz="2400" smtClean="0"/>
              <a:t>買賣申報方式</a:t>
            </a:r>
          </a:p>
          <a:p>
            <a:pPr marL="719138" lvl="2" indent="-417513" eaLnBrk="1" hangingPunct="1">
              <a:lnSpc>
                <a:spcPct val="90000"/>
              </a:lnSpc>
              <a:spcBef>
                <a:spcPct val="0"/>
              </a:spcBef>
              <a:buClrTx/>
              <a:buFont typeface="Wingdings" pitchFamily="2" charset="2"/>
              <a:buNone/>
            </a:pPr>
            <a:r>
              <a:rPr lang="en-US" altLang="zh-TW" sz="2400" smtClean="0"/>
              <a:t>	--</a:t>
            </a:r>
            <a:r>
              <a:rPr lang="zh-TW" altLang="en-US" sz="2400" smtClean="0">
                <a:solidFill>
                  <a:srgbClr val="FF0000"/>
                </a:solidFill>
              </a:rPr>
              <a:t>買賣斷：殖利率</a:t>
            </a:r>
          </a:p>
          <a:p>
            <a:pPr marL="719138" lvl="2" indent="-417513" eaLnBrk="1" hangingPunct="1">
              <a:lnSpc>
                <a:spcPct val="90000"/>
              </a:lnSpc>
              <a:spcBef>
                <a:spcPts val="600"/>
              </a:spcBef>
              <a:buClrTx/>
              <a:buFont typeface="Wingdings" pitchFamily="2" charset="2"/>
              <a:buNone/>
            </a:pPr>
            <a:r>
              <a:rPr lang="en-US" altLang="zh-TW" sz="2400" smtClean="0"/>
              <a:t>	--</a:t>
            </a:r>
            <a:r>
              <a:rPr lang="zh-TW" altLang="en-US" sz="2400" smtClean="0"/>
              <a:t>附條件：利率</a:t>
            </a:r>
          </a:p>
          <a:p>
            <a:pPr marL="719138" lvl="2" indent="-417513" eaLnBrk="1" hangingPunct="1">
              <a:lnSpc>
                <a:spcPct val="90000"/>
              </a:lnSpc>
              <a:spcBef>
                <a:spcPts val="600"/>
              </a:spcBef>
              <a:buClrTx/>
              <a:buFont typeface="Wingdings" pitchFamily="2" charset="2"/>
              <a:buNone/>
            </a:pPr>
            <a:r>
              <a:rPr lang="en-US" altLang="zh-TW" sz="2400" smtClean="0"/>
              <a:t>	--</a:t>
            </a:r>
            <a:r>
              <a:rPr lang="zh-TW" altLang="en-US" sz="2400" smtClean="0"/>
              <a:t>交換公債：百元價</a:t>
            </a:r>
          </a:p>
          <a:p>
            <a:pPr marL="719138" lvl="2" indent="-417513" eaLnBrk="1" hangingPunct="1">
              <a:lnSpc>
                <a:spcPct val="90000"/>
              </a:lnSpc>
              <a:spcBef>
                <a:spcPts val="600"/>
              </a:spcBef>
              <a:buClrTx/>
              <a:buFont typeface="Wingdings" pitchFamily="2" charset="2"/>
              <a:buNone/>
            </a:pPr>
            <a:endParaRPr lang="en-US" altLang="zh-TW" sz="2400" smtClean="0"/>
          </a:p>
          <a:p>
            <a:pPr marL="719138" lvl="2" indent="-417513" eaLnBrk="1" hangingPunct="1">
              <a:lnSpc>
                <a:spcPct val="90000"/>
              </a:lnSpc>
              <a:spcBef>
                <a:spcPts val="600"/>
              </a:spcBef>
              <a:buClrTx/>
              <a:buFont typeface="Wingdings" pitchFamily="2" charset="2"/>
              <a:buChar char="Ø"/>
            </a:pPr>
            <a:endParaRPr lang="zh-TW" altLang="en-US" sz="2400" smtClean="0"/>
          </a:p>
          <a:p>
            <a:pPr marL="719138" lvl="2" indent="-417513" eaLnBrk="1" hangingPunct="1">
              <a:lnSpc>
                <a:spcPct val="90000"/>
              </a:lnSpc>
              <a:spcBef>
                <a:spcPts val="600"/>
              </a:spcBef>
              <a:buClrTx/>
              <a:buFont typeface="Wingdings" pitchFamily="2" charset="2"/>
              <a:buChar char="Ø"/>
            </a:pPr>
            <a:endParaRPr lang="en-US" altLang="zh-TW" sz="2400" smtClean="0"/>
          </a:p>
          <a:p>
            <a:pPr marL="719138" lvl="2" indent="-417513" eaLnBrk="1" hangingPunct="1">
              <a:lnSpc>
                <a:spcPct val="90000"/>
              </a:lnSpc>
              <a:spcBef>
                <a:spcPts val="600"/>
              </a:spcBef>
              <a:buClrTx/>
              <a:buFont typeface="Wingdings" pitchFamily="2" charset="2"/>
              <a:buNone/>
            </a:pPr>
            <a:endParaRPr lang="zh-TW" altLang="en-US" sz="2400" smtClean="0"/>
          </a:p>
          <a:p>
            <a:pPr marL="2198688" lvl="3" indent="-941388" eaLnBrk="1" hangingPunct="1">
              <a:spcBef>
                <a:spcPct val="0"/>
              </a:spcBef>
              <a:buFont typeface="Wingdings" pitchFamily="2" charset="2"/>
              <a:buNone/>
            </a:pPr>
            <a:endParaRPr lang="zh-TW" altLang="en-US" sz="2600" smtClean="0"/>
          </a:p>
        </p:txBody>
      </p:sp>
      <p:sp>
        <p:nvSpPr>
          <p:cNvPr id="78851"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 name="Rectangle 2"/>
          <p:cNvSpPr>
            <a:spLocks noGrp="1" noChangeArrowheads="1"/>
          </p:cNvSpPr>
          <p:nvPr>
            <p:ph type="title"/>
          </p:nvPr>
        </p:nvSpPr>
        <p:spPr>
          <a:xfrm>
            <a:off x="576263" y="620713"/>
            <a:ext cx="8229600" cy="1009650"/>
          </a:xfrm>
        </p:spPr>
        <p:txBody>
          <a:bodyPr/>
          <a:lstStyle/>
          <a:p>
            <a:pPr marL="180000" indent="-417600" eaLnBrk="1" hangingPunct="1">
              <a:defRPr/>
            </a:pPr>
            <a:r>
              <a:rPr lang="zh-TW" altLang="en-US" sz="3600" dirty="0">
                <a:solidFill>
                  <a:srgbClr val="000099"/>
                </a:solidFill>
                <a:latin typeface="+mj-ea"/>
              </a:rPr>
              <a:t>等殖成交系統</a:t>
            </a:r>
            <a:r>
              <a:rPr lang="en-US" altLang="zh-TW" sz="3600" dirty="0" smtClean="0">
                <a:solidFill>
                  <a:srgbClr val="000099"/>
                </a:solidFill>
                <a:latin typeface="+mj-ea"/>
              </a:rPr>
              <a:t>-</a:t>
            </a:r>
            <a:r>
              <a:rPr lang="zh-TW" altLang="en-US" sz="3600" dirty="0" smtClean="0">
                <a:solidFill>
                  <a:srgbClr val="000099"/>
                </a:solidFill>
                <a:latin typeface="+mj-ea"/>
              </a:rPr>
              <a:t>電腦</a:t>
            </a:r>
            <a:r>
              <a:rPr lang="zh-TW" altLang="en-US" sz="3600" dirty="0">
                <a:solidFill>
                  <a:srgbClr val="000099"/>
                </a:solidFill>
                <a:latin typeface="+mj-ea"/>
              </a:rPr>
              <a:t>議價交易系統</a:t>
            </a:r>
            <a:r>
              <a:rPr lang="en-US" altLang="zh-TW" sz="3600" dirty="0" smtClean="0">
                <a:solidFill>
                  <a:srgbClr val="000099"/>
                </a:solidFill>
                <a:latin typeface="+mj-ea"/>
              </a:rPr>
              <a:t>(</a:t>
            </a:r>
            <a:r>
              <a:rPr lang="zh-TW" altLang="en-US" sz="3600" dirty="0" smtClean="0">
                <a:solidFill>
                  <a:srgbClr val="000099"/>
                </a:solidFill>
                <a:latin typeface="+mj-ea"/>
              </a:rPr>
              <a:t>續</a:t>
            </a:r>
            <a:r>
              <a:rPr lang="en-US" altLang="zh-TW" sz="3600" dirty="0" smtClean="0">
                <a:solidFill>
                  <a:srgbClr val="000099"/>
                </a:solidFill>
                <a:latin typeface="+mj-ea"/>
              </a:rPr>
              <a:t>)</a:t>
            </a:r>
          </a:p>
        </p:txBody>
      </p:sp>
      <p:sp>
        <p:nvSpPr>
          <p:cNvPr id="78853" name="投影片編號版面配置區 4"/>
          <p:cNvSpPr>
            <a:spLocks noGrp="1"/>
          </p:cNvSpPr>
          <p:nvPr>
            <p:ph type="sldNum" sz="quarter" idx="12"/>
          </p:nvPr>
        </p:nvSpPr>
        <p:spPr>
          <a:noFill/>
        </p:spPr>
        <p:txBody>
          <a:bodyPr/>
          <a:lstStyle/>
          <a:p>
            <a:fld id="{0655A6DB-73E4-4E14-B7FF-728A6B9F23B3}" type="slidenum">
              <a:rPr lang="en-US" altLang="zh-TW" smtClean="0"/>
              <a:pPr/>
              <a:t>74</a:t>
            </a:fld>
            <a:endParaRPr lang="en-US" altLang="zh-TW"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611188" y="1484313"/>
            <a:ext cx="7921625" cy="4824412"/>
          </a:xfrm>
        </p:spPr>
        <p:txBody>
          <a:bodyPr lIns="92075" tIns="46038" rIns="92075" bIns="46038"/>
          <a:lstStyle/>
          <a:p>
            <a:pPr marL="720000" indent="-417600" eaLnBrk="1" hangingPunct="1">
              <a:lnSpc>
                <a:spcPct val="90000"/>
              </a:lnSpc>
              <a:spcBef>
                <a:spcPts val="600"/>
              </a:spcBef>
              <a:buClrTx/>
              <a:buFont typeface="Wingdings" pitchFamily="2" charset="2"/>
              <a:buChar char="Ø"/>
              <a:defRPr/>
            </a:pPr>
            <a:r>
              <a:rPr lang="zh-TW" altLang="en-US" sz="2400" dirty="0" smtClean="0"/>
              <a:t>升降單位</a:t>
            </a:r>
          </a:p>
          <a:p>
            <a:pPr marL="720000" lvl="2" indent="-417600" eaLnBrk="1" hangingPunct="1">
              <a:lnSpc>
                <a:spcPct val="90000"/>
              </a:lnSpc>
              <a:spcBef>
                <a:spcPts val="0"/>
              </a:spcBef>
              <a:buClrTx/>
              <a:buFont typeface="Wingdings" pitchFamily="2" charset="2"/>
              <a:buNone/>
              <a:defRPr/>
            </a:pPr>
            <a:r>
              <a:rPr lang="en-US" altLang="zh-TW" sz="3200" dirty="0" smtClean="0"/>
              <a:t>	</a:t>
            </a:r>
            <a:r>
              <a:rPr lang="en-US" altLang="zh-TW" dirty="0" smtClean="0"/>
              <a:t>--</a:t>
            </a:r>
            <a:r>
              <a:rPr lang="zh-TW" altLang="en-US" dirty="0" smtClean="0"/>
              <a:t> 買賣斷及附條件：萬分之一個百分點</a:t>
            </a:r>
          </a:p>
          <a:p>
            <a:pPr marL="720000" lvl="2" indent="-417600" eaLnBrk="1" hangingPunct="1">
              <a:lnSpc>
                <a:spcPct val="90000"/>
              </a:lnSpc>
              <a:spcBef>
                <a:spcPts val="600"/>
              </a:spcBef>
              <a:buClrTx/>
              <a:buFont typeface="Wingdings" pitchFamily="2" charset="2"/>
              <a:buNone/>
              <a:defRPr/>
            </a:pPr>
            <a:r>
              <a:rPr lang="en-US" altLang="zh-TW" dirty="0" smtClean="0"/>
              <a:t>	--</a:t>
            </a:r>
            <a:r>
              <a:rPr lang="zh-TW" altLang="en-US" dirty="0" smtClean="0"/>
              <a:t> 交換公債：萬分之一元</a:t>
            </a:r>
          </a:p>
          <a:p>
            <a:pPr marL="720000" lvl="2" indent="-417600" eaLnBrk="1" hangingPunct="1">
              <a:lnSpc>
                <a:spcPct val="90000"/>
              </a:lnSpc>
              <a:spcBef>
                <a:spcPts val="1200"/>
              </a:spcBef>
              <a:buClrTx/>
              <a:buFont typeface="Wingdings" pitchFamily="2" charset="2"/>
              <a:buChar char="Ø"/>
              <a:defRPr/>
            </a:pPr>
            <a:r>
              <a:rPr lang="zh-TW" altLang="en-US" sz="2400" dirty="0" smtClean="0"/>
              <a:t>改帳 </a:t>
            </a:r>
            <a:r>
              <a:rPr lang="en-US" altLang="zh-TW" sz="2400" dirty="0" smtClean="0"/>
              <a:t>(</a:t>
            </a:r>
            <a:r>
              <a:rPr lang="zh-TW" altLang="en-US" sz="2400" dirty="0" smtClean="0"/>
              <a:t>下午四點前</a:t>
            </a:r>
            <a:r>
              <a:rPr lang="en-US" altLang="zh-TW" sz="2400" dirty="0" smtClean="0"/>
              <a:t>)</a:t>
            </a:r>
            <a:endParaRPr lang="zh-TW" altLang="en-US" sz="2400" dirty="0" smtClean="0"/>
          </a:p>
          <a:p>
            <a:pPr marL="720000" lvl="2" indent="-417600" eaLnBrk="1" hangingPunct="1">
              <a:lnSpc>
                <a:spcPct val="90000"/>
              </a:lnSpc>
              <a:spcBef>
                <a:spcPts val="0"/>
              </a:spcBef>
              <a:buClrTx/>
              <a:buFont typeface="Wingdings" pitchFamily="2" charset="2"/>
              <a:buNone/>
              <a:defRPr/>
            </a:pPr>
            <a:r>
              <a:rPr lang="en-US" altLang="zh-TW" sz="3200" dirty="0" smtClean="0"/>
              <a:t>	</a:t>
            </a:r>
            <a:r>
              <a:rPr lang="en-US" altLang="zh-TW" dirty="0" smtClean="0"/>
              <a:t>--</a:t>
            </a:r>
            <a:r>
              <a:rPr lang="zh-TW" altLang="en-US" dirty="0" smtClean="0"/>
              <a:t> 緣由：買賣報價錯誤而成交者</a:t>
            </a:r>
          </a:p>
          <a:p>
            <a:pPr marL="720000" lvl="2" indent="-417600" eaLnBrk="1" hangingPunct="1">
              <a:lnSpc>
                <a:spcPct val="90000"/>
              </a:lnSpc>
              <a:spcBef>
                <a:spcPts val="600"/>
              </a:spcBef>
              <a:buClrTx/>
              <a:buFont typeface="Wingdings" pitchFamily="2" charset="2"/>
              <a:buNone/>
              <a:defRPr/>
            </a:pPr>
            <a:r>
              <a:rPr lang="en-US" altLang="zh-TW" dirty="0" smtClean="0"/>
              <a:t>	--</a:t>
            </a:r>
            <a:r>
              <a:rPr lang="zh-TW" altLang="en-US" dirty="0" smtClean="0"/>
              <a:t> 程序：經他方同意</a:t>
            </a:r>
            <a:r>
              <a:rPr lang="en-US" altLang="zh-TW" dirty="0" smtClean="0"/>
              <a:t>,</a:t>
            </a:r>
            <a:r>
              <a:rPr lang="zh-TW" altLang="en-US" dirty="0" smtClean="0"/>
              <a:t>以書面為之</a:t>
            </a:r>
          </a:p>
          <a:p>
            <a:pPr marL="720000" lvl="2" indent="-417600" eaLnBrk="1" hangingPunct="1">
              <a:lnSpc>
                <a:spcPct val="90000"/>
              </a:lnSpc>
              <a:spcBef>
                <a:spcPts val="1200"/>
              </a:spcBef>
              <a:buClrTx/>
              <a:buFont typeface="Wingdings" pitchFamily="2" charset="2"/>
              <a:buChar char="Ø"/>
              <a:defRPr/>
            </a:pPr>
            <a:r>
              <a:rPr lang="zh-TW" altLang="en-US" sz="2400" dirty="0" smtClean="0"/>
              <a:t>成交對象限制</a:t>
            </a:r>
          </a:p>
          <a:p>
            <a:pPr marL="720000" lvl="2" indent="-417600" eaLnBrk="1" hangingPunct="1">
              <a:lnSpc>
                <a:spcPct val="90000"/>
              </a:lnSpc>
              <a:spcBef>
                <a:spcPts val="600"/>
              </a:spcBef>
              <a:buClrTx/>
              <a:buFont typeface="Wingdings" pitchFamily="2" charset="2"/>
              <a:buNone/>
              <a:defRPr/>
            </a:pPr>
            <a:r>
              <a:rPr lang="en-US" altLang="zh-TW" sz="2400" dirty="0" smtClean="0"/>
              <a:t>	</a:t>
            </a:r>
            <a:r>
              <a:rPr lang="en-US" altLang="zh-TW" dirty="0" smtClean="0"/>
              <a:t>--</a:t>
            </a:r>
            <a:r>
              <a:rPr lang="zh-TW" altLang="en-US" dirty="0" smtClean="0"/>
              <a:t> 同一證券商之總、分支機構間</a:t>
            </a:r>
          </a:p>
          <a:p>
            <a:pPr marL="720000" lvl="2" indent="-417600" eaLnBrk="1" hangingPunct="1">
              <a:lnSpc>
                <a:spcPct val="90000"/>
              </a:lnSpc>
              <a:spcBef>
                <a:spcPts val="600"/>
              </a:spcBef>
              <a:buClrTx/>
              <a:buFont typeface="Wingdings" pitchFamily="2" charset="2"/>
              <a:buNone/>
              <a:defRPr/>
            </a:pPr>
            <a:r>
              <a:rPr lang="en-US" altLang="zh-TW" sz="2400" dirty="0" smtClean="0"/>
              <a:t>	</a:t>
            </a:r>
            <a:r>
              <a:rPr lang="en-US" altLang="zh-TW" dirty="0" smtClean="0"/>
              <a:t>--</a:t>
            </a:r>
            <a:r>
              <a:rPr lang="zh-TW" altLang="en-US" dirty="0" smtClean="0"/>
              <a:t> 前一證券商之分支機構間</a:t>
            </a:r>
          </a:p>
          <a:p>
            <a:pPr marL="720000" lvl="2" indent="-417600" eaLnBrk="1" hangingPunct="1">
              <a:lnSpc>
                <a:spcPct val="90000"/>
              </a:lnSpc>
              <a:spcBef>
                <a:spcPts val="1200"/>
              </a:spcBef>
              <a:buClrTx/>
              <a:buFont typeface="Wingdings" pitchFamily="2" charset="2"/>
              <a:buChar char="Ø"/>
              <a:defRPr/>
            </a:pPr>
            <a:r>
              <a:rPr lang="zh-TW" altLang="en-US" sz="2400" dirty="0" smtClean="0"/>
              <a:t>交易時間 </a:t>
            </a:r>
            <a:r>
              <a:rPr lang="en-US" altLang="zh-TW" sz="2400" dirty="0" smtClean="0"/>
              <a:t>(</a:t>
            </a:r>
            <a:r>
              <a:rPr lang="zh-TW" altLang="en-US" sz="2400" dirty="0" smtClean="0"/>
              <a:t>上午九時至下午一時三十分</a:t>
            </a:r>
            <a:r>
              <a:rPr lang="en-US" altLang="zh-TW" sz="2400" dirty="0" smtClean="0"/>
              <a:t>)</a:t>
            </a:r>
          </a:p>
          <a:p>
            <a:pPr marL="720000" lvl="2" indent="-417600" eaLnBrk="1" hangingPunct="1">
              <a:lnSpc>
                <a:spcPct val="90000"/>
              </a:lnSpc>
              <a:spcBef>
                <a:spcPts val="600"/>
              </a:spcBef>
              <a:buClrTx/>
              <a:buFont typeface="Wingdings" pitchFamily="2" charset="2"/>
              <a:buNone/>
              <a:defRPr/>
            </a:pPr>
            <a:r>
              <a:rPr lang="en-US" altLang="zh-TW" dirty="0" smtClean="0"/>
              <a:t>	--</a:t>
            </a:r>
            <a:r>
              <a:rPr lang="zh-TW" altLang="en-US" dirty="0" smtClean="0"/>
              <a:t> 公債標售日：得延長至下午四時</a:t>
            </a:r>
          </a:p>
          <a:p>
            <a:pPr marL="720000" lvl="2" indent="-417600" eaLnBrk="1" hangingPunct="1">
              <a:lnSpc>
                <a:spcPct val="90000"/>
              </a:lnSpc>
              <a:spcBef>
                <a:spcPts val="600"/>
              </a:spcBef>
              <a:buClrTx/>
              <a:buFont typeface="Wingdings" pitchFamily="2" charset="2"/>
              <a:buNone/>
              <a:defRPr/>
            </a:pPr>
            <a:endParaRPr lang="en-US" altLang="zh-TW" dirty="0" smtClean="0"/>
          </a:p>
          <a:p>
            <a:pPr marL="720000" lvl="2" indent="-417600" eaLnBrk="1" hangingPunct="1">
              <a:lnSpc>
                <a:spcPct val="90000"/>
              </a:lnSpc>
              <a:spcBef>
                <a:spcPts val="600"/>
              </a:spcBef>
              <a:buClrTx/>
              <a:buFont typeface="Wingdings" pitchFamily="2" charset="2"/>
              <a:buNone/>
              <a:defRPr/>
            </a:pPr>
            <a:endParaRPr lang="zh-TW" altLang="en-US" dirty="0" smtClean="0"/>
          </a:p>
          <a:p>
            <a:pPr lvl="2" eaLnBrk="1" hangingPunct="1">
              <a:spcBef>
                <a:spcPct val="0"/>
              </a:spcBef>
              <a:buFont typeface="Wingdings" pitchFamily="2" charset="2"/>
              <a:buNone/>
              <a:defRPr/>
            </a:pPr>
            <a:r>
              <a:rPr lang="zh-TW" altLang="en-US" sz="2400" dirty="0" smtClean="0"/>
              <a:t>           </a:t>
            </a:r>
          </a:p>
        </p:txBody>
      </p:sp>
      <p:sp>
        <p:nvSpPr>
          <p:cNvPr id="6" name="Rectangle 2"/>
          <p:cNvSpPr>
            <a:spLocks noGrp="1" noChangeArrowheads="1"/>
          </p:cNvSpPr>
          <p:nvPr>
            <p:ph type="title"/>
          </p:nvPr>
        </p:nvSpPr>
        <p:spPr>
          <a:xfrm>
            <a:off x="611188" y="490538"/>
            <a:ext cx="7772400" cy="762000"/>
          </a:xfrm>
        </p:spPr>
        <p:txBody>
          <a:bodyPr/>
          <a:lstStyle/>
          <a:p>
            <a:pPr marL="180000" indent="-417600" eaLnBrk="1" hangingPunct="1">
              <a:defRPr/>
            </a:pPr>
            <a:r>
              <a:rPr lang="zh-TW" altLang="en-US" sz="3600" dirty="0">
                <a:solidFill>
                  <a:srgbClr val="000099"/>
                </a:solidFill>
              </a:rPr>
              <a:t>等殖成交系統</a:t>
            </a:r>
            <a:r>
              <a:rPr lang="en-US" altLang="zh-TW" sz="3600" dirty="0">
                <a:solidFill>
                  <a:srgbClr val="000099"/>
                </a:solidFill>
              </a:rPr>
              <a:t>-</a:t>
            </a:r>
            <a:r>
              <a:rPr lang="zh-TW" altLang="en-US" sz="3600" dirty="0">
                <a:solidFill>
                  <a:srgbClr val="000099"/>
                </a:solidFill>
              </a:rPr>
              <a:t>電腦議價交易系統</a:t>
            </a:r>
            <a:r>
              <a:rPr lang="en-US" altLang="zh-TW" sz="3600" dirty="0">
                <a:solidFill>
                  <a:srgbClr val="000099"/>
                </a:solidFill>
              </a:rPr>
              <a:t>(</a:t>
            </a:r>
            <a:r>
              <a:rPr lang="zh-TW" altLang="en-US" sz="3600" dirty="0">
                <a:solidFill>
                  <a:srgbClr val="000099"/>
                </a:solidFill>
              </a:rPr>
              <a:t>續</a:t>
            </a:r>
            <a:r>
              <a:rPr lang="en-US" altLang="zh-TW" sz="3600" dirty="0">
                <a:solidFill>
                  <a:srgbClr val="000099"/>
                </a:solidFill>
              </a:rPr>
              <a:t>)</a:t>
            </a:r>
            <a:endParaRPr lang="en-US" altLang="zh-TW" sz="3600" dirty="0" smtClean="0">
              <a:solidFill>
                <a:srgbClr val="000099"/>
              </a:solidFill>
            </a:endParaRPr>
          </a:p>
        </p:txBody>
      </p:sp>
      <p:sp>
        <p:nvSpPr>
          <p:cNvPr id="79876"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9877" name="投影片編號版面配置區 4"/>
          <p:cNvSpPr>
            <a:spLocks noGrp="1"/>
          </p:cNvSpPr>
          <p:nvPr>
            <p:ph type="sldNum" sz="quarter" idx="12"/>
          </p:nvPr>
        </p:nvSpPr>
        <p:spPr>
          <a:noFill/>
        </p:spPr>
        <p:txBody>
          <a:bodyPr/>
          <a:lstStyle/>
          <a:p>
            <a:fld id="{567F8449-6C31-4697-9FF1-FBD0801BB188}" type="slidenum">
              <a:rPr lang="en-US" altLang="zh-TW" smtClean="0"/>
              <a:pPr/>
              <a:t>75</a:t>
            </a:fld>
            <a:endParaRPr lang="en-US" altLang="zh-TW"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5"/>
          <p:cNvSpPr>
            <a:spLocks noGrp="1"/>
          </p:cNvSpPr>
          <p:nvPr>
            <p:ph type="sldNum" sz="quarter" idx="12"/>
          </p:nvPr>
        </p:nvSpPr>
        <p:spPr>
          <a:noFill/>
        </p:spPr>
        <p:txBody>
          <a:bodyPr/>
          <a:lstStyle/>
          <a:p>
            <a:fld id="{3BA0C3B3-CAB8-4C8A-89C2-FDB16E3729CA}" type="slidenum">
              <a:rPr lang="en-US" altLang="zh-TW" smtClean="0"/>
              <a:pPr/>
              <a:t>76</a:t>
            </a:fld>
            <a:endParaRPr lang="en-US" altLang="zh-TW" smtClean="0"/>
          </a:p>
        </p:txBody>
      </p:sp>
      <p:pic>
        <p:nvPicPr>
          <p:cNvPr id="80899" name="Picture 6"/>
          <p:cNvPicPr>
            <a:picLocks noChangeAspect="1" noChangeArrowheads="1"/>
          </p:cNvPicPr>
          <p:nvPr/>
        </p:nvPicPr>
        <p:blipFill>
          <a:blip r:embed="rId2" cstate="print"/>
          <a:srcRect/>
          <a:stretch>
            <a:fillRect/>
          </a:stretch>
        </p:blipFill>
        <p:spPr bwMode="auto">
          <a:xfrm>
            <a:off x="566738" y="1412875"/>
            <a:ext cx="7920037" cy="4419600"/>
          </a:xfrm>
          <a:prstGeom prst="rect">
            <a:avLst/>
          </a:prstGeom>
          <a:noFill/>
          <a:ln w="9525">
            <a:noFill/>
            <a:miter lim="800000"/>
            <a:headEnd/>
            <a:tailEnd/>
          </a:ln>
        </p:spPr>
      </p:pic>
      <p:sp>
        <p:nvSpPr>
          <p:cNvPr id="181252" name="Rectangle 8"/>
          <p:cNvSpPr>
            <a:spLocks noChangeArrowheads="1"/>
          </p:cNvSpPr>
          <p:nvPr/>
        </p:nvSpPr>
        <p:spPr bwMode="auto">
          <a:xfrm>
            <a:off x="574675" y="304800"/>
            <a:ext cx="8001000" cy="1216025"/>
          </a:xfrm>
          <a:prstGeom prst="rect">
            <a:avLst/>
          </a:prstGeom>
          <a:noFill/>
          <a:ln w="9525">
            <a:noFill/>
            <a:miter lim="800000"/>
            <a:headEnd/>
            <a:tailEnd/>
          </a:ln>
        </p:spPr>
        <p:txBody>
          <a:bodyPr anchor="b"/>
          <a:lstStyle/>
          <a:p>
            <a:pPr algn="ctr">
              <a:defRPr/>
            </a:pPr>
            <a:r>
              <a:rPr lang="zh-TW" altLang="en-US" sz="3600" b="1" dirty="0">
                <a:solidFill>
                  <a:srgbClr val="000099"/>
                </a:solidFill>
                <a:latin typeface="+mj-ea"/>
                <a:ea typeface="+mj-ea"/>
              </a:rPr>
              <a:t>等殖成交系統</a:t>
            </a:r>
            <a:r>
              <a:rPr lang="en-US" altLang="zh-TW" sz="3600" b="1" dirty="0">
                <a:solidFill>
                  <a:srgbClr val="000099"/>
                </a:solidFill>
                <a:latin typeface="+mj-ea"/>
                <a:ea typeface="+mj-ea"/>
              </a:rPr>
              <a:t>-</a:t>
            </a:r>
            <a:r>
              <a:rPr lang="zh-TW" altLang="en-US" sz="3600" b="1" dirty="0">
                <a:solidFill>
                  <a:srgbClr val="000099"/>
                </a:solidFill>
                <a:latin typeface="+mj-ea"/>
                <a:ea typeface="+mj-ea"/>
              </a:rPr>
              <a:t>電腦議價交易系統</a:t>
            </a:r>
            <a:r>
              <a:rPr lang="en-US" altLang="zh-TW" sz="3600" b="1" dirty="0">
                <a:solidFill>
                  <a:srgbClr val="000099"/>
                </a:solidFill>
                <a:latin typeface="+mj-ea"/>
                <a:ea typeface="+mj-ea"/>
              </a:rPr>
              <a:t>(</a:t>
            </a:r>
            <a:r>
              <a:rPr lang="zh-TW" altLang="en-US" sz="3600" b="1" dirty="0">
                <a:solidFill>
                  <a:srgbClr val="000099"/>
                </a:solidFill>
                <a:latin typeface="+mj-ea"/>
                <a:ea typeface="+mj-ea"/>
              </a:rPr>
              <a:t>續</a:t>
            </a:r>
            <a:r>
              <a:rPr lang="en-US" altLang="zh-TW" sz="3600" b="1" dirty="0">
                <a:solidFill>
                  <a:srgbClr val="000099"/>
                </a:solidFill>
                <a:latin typeface="+mj-ea"/>
                <a:ea typeface="+mj-ea"/>
              </a:rPr>
              <a:t>)</a:t>
            </a:r>
            <a:r>
              <a:rPr lang="zh-TW" altLang="en-US" sz="3200" dirty="0">
                <a:solidFill>
                  <a:srgbClr val="993300"/>
                </a:solidFill>
                <a:ea typeface="標楷體" pitchFamily="65" charset="-120"/>
              </a:rPr>
              <a:t>報價與交易畫面</a:t>
            </a:r>
          </a:p>
        </p:txBody>
      </p:sp>
      <p:sp>
        <p:nvSpPr>
          <p:cNvPr id="80901" name="矩形 1"/>
          <p:cNvSpPr>
            <a:spLocks noChangeArrowheads="1"/>
          </p:cNvSpPr>
          <p:nvPr/>
        </p:nvSpPr>
        <p:spPr bwMode="auto">
          <a:xfrm>
            <a:off x="395288" y="5795963"/>
            <a:ext cx="8569325" cy="368300"/>
          </a:xfrm>
          <a:prstGeom prst="rect">
            <a:avLst/>
          </a:prstGeom>
          <a:noFill/>
          <a:ln w="9525">
            <a:noFill/>
            <a:miter lim="800000"/>
            <a:headEnd/>
            <a:tailEnd/>
          </a:ln>
        </p:spPr>
        <p:txBody>
          <a:bodyPr>
            <a:spAutoFit/>
          </a:bodyPr>
          <a:lstStyle/>
          <a:p>
            <a:r>
              <a:rPr lang="zh-TW" altLang="en-US" b="1">
                <a:solidFill>
                  <a:srgbClr val="000099"/>
                </a:solidFill>
                <a:ea typeface="標楷體" pitchFamily="65" charset="-120"/>
              </a:rPr>
              <a:t>交易輸入</a:t>
            </a:r>
            <a:r>
              <a:rPr lang="en-US" altLang="zh-TW" b="1">
                <a:solidFill>
                  <a:srgbClr val="000099"/>
                </a:solidFill>
                <a:ea typeface="標楷體" pitchFamily="65" charset="-120"/>
              </a:rPr>
              <a:t>(</a:t>
            </a:r>
            <a:r>
              <a:rPr lang="zh-TW" altLang="en-US" b="1">
                <a:solidFill>
                  <a:srgbClr val="000099"/>
                </a:solidFill>
                <a:ea typeface="標楷體" pitchFamily="65" charset="-120"/>
              </a:rPr>
              <a:t>單一債券</a:t>
            </a:r>
            <a:r>
              <a:rPr lang="en-US" altLang="zh-TW" b="1">
                <a:solidFill>
                  <a:srgbClr val="000099"/>
                </a:solidFill>
                <a:ea typeface="標楷體" pitchFamily="65" charset="-120"/>
              </a:rPr>
              <a:t>)</a:t>
            </a:r>
            <a:r>
              <a:rPr lang="zh-TW" altLang="en-US" b="1">
                <a:solidFill>
                  <a:srgbClr val="000099"/>
                </a:solidFill>
                <a:ea typeface="標楷體" pitchFamily="65" charset="-120"/>
              </a:rPr>
              <a:t>，揭示最佳</a:t>
            </a:r>
            <a:r>
              <a:rPr lang="en-US" altLang="zh-TW" b="1">
                <a:solidFill>
                  <a:srgbClr val="000099"/>
                </a:solidFill>
                <a:ea typeface="標楷體" pitchFamily="65" charset="-120"/>
              </a:rPr>
              <a:t>6</a:t>
            </a:r>
            <a:r>
              <a:rPr lang="zh-TW" altLang="en-US" b="1">
                <a:solidFill>
                  <a:srgbClr val="000099"/>
                </a:solidFill>
                <a:ea typeface="標楷體" pitchFamily="65" charset="-120"/>
              </a:rPr>
              <a:t>筆報價，</a:t>
            </a:r>
            <a:r>
              <a:rPr lang="zh-TW" altLang="en-US" b="1">
                <a:solidFill>
                  <a:srgbClr val="FF0000"/>
                </a:solidFill>
                <a:ea typeface="標楷體" pitchFamily="65" charset="-120"/>
              </a:rPr>
              <a:t>不同顏色代表不同的報價利率。</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9"/>
          <p:cNvSpPr>
            <a:spLocks noChangeArrowheads="1"/>
          </p:cNvSpPr>
          <p:nvPr/>
        </p:nvSpPr>
        <p:spPr bwMode="auto">
          <a:xfrm>
            <a:off x="1295400" y="3581400"/>
            <a:ext cx="4114800" cy="533400"/>
          </a:xfrm>
          <a:prstGeom prst="rect">
            <a:avLst/>
          </a:prstGeom>
          <a:noFill/>
          <a:ln w="9525">
            <a:noFill/>
            <a:miter lim="800000"/>
            <a:headEnd/>
            <a:tailEnd/>
          </a:ln>
        </p:spPr>
        <p:txBody>
          <a:bodyPr wrap="none" anchor="ctr"/>
          <a:lstStyle/>
          <a:p>
            <a:endParaRPr lang="zh-TW" altLang="en-US"/>
          </a:p>
        </p:txBody>
      </p:sp>
      <p:sp>
        <p:nvSpPr>
          <p:cNvPr id="81923" name="Rectangle 10"/>
          <p:cNvSpPr>
            <a:spLocks noChangeArrowheads="1"/>
          </p:cNvSpPr>
          <p:nvPr/>
        </p:nvSpPr>
        <p:spPr bwMode="auto">
          <a:xfrm>
            <a:off x="611188" y="1341438"/>
            <a:ext cx="4343400" cy="641350"/>
          </a:xfrm>
          <a:prstGeom prst="rect">
            <a:avLst/>
          </a:prstGeom>
          <a:noFill/>
          <a:ln w="9525">
            <a:noFill/>
            <a:miter lim="800000"/>
            <a:headEnd/>
            <a:tailEnd/>
          </a:ln>
        </p:spPr>
        <p:txBody>
          <a:bodyPr>
            <a:spAutoFit/>
          </a:bodyPr>
          <a:lstStyle/>
          <a:p>
            <a:r>
              <a:rPr lang="zh-TW" altLang="en-US" b="1">
                <a:solidFill>
                  <a:srgbClr val="000099"/>
                </a:solidFill>
                <a:latin typeface="標楷體" pitchFamily="65" charset="-120"/>
                <a:ea typeface="標楷體" pitchFamily="65" charset="-120"/>
              </a:rPr>
              <a:t>滑鼠左鍵在合意的確定報價利率點選兩下，出現「交易確認」對話框，</a:t>
            </a:r>
            <a:r>
              <a:rPr lang="en-US" altLang="zh-TW" b="1">
                <a:solidFill>
                  <a:srgbClr val="000099"/>
                </a:solidFill>
                <a:latin typeface="標楷體" pitchFamily="65" charset="-120"/>
                <a:ea typeface="標楷體" pitchFamily="65" charset="-120"/>
              </a:rPr>
              <a:t>Enter</a:t>
            </a:r>
            <a:r>
              <a:rPr lang="zh-TW" altLang="en-US" b="1">
                <a:solidFill>
                  <a:srgbClr val="000099"/>
                </a:solidFill>
                <a:latin typeface="標楷體" pitchFamily="65" charset="-120"/>
                <a:ea typeface="標楷體" pitchFamily="65" charset="-120"/>
              </a:rPr>
              <a:t>即成交</a:t>
            </a:r>
            <a:endParaRPr lang="zh-TW" altLang="en-US" b="1">
              <a:solidFill>
                <a:srgbClr val="000099"/>
              </a:solidFill>
            </a:endParaRPr>
          </a:p>
        </p:txBody>
      </p:sp>
      <p:graphicFrame>
        <p:nvGraphicFramePr>
          <p:cNvPr id="81924" name="Object 11"/>
          <p:cNvGraphicFramePr>
            <a:graphicFrameLocks noChangeAspect="1"/>
          </p:cNvGraphicFramePr>
          <p:nvPr/>
        </p:nvGraphicFramePr>
        <p:xfrm>
          <a:off x="827088" y="1982788"/>
          <a:ext cx="2981325" cy="2085975"/>
        </p:xfrm>
        <a:graphic>
          <a:graphicData uri="http://schemas.openxmlformats.org/presentationml/2006/ole">
            <p:oleObj spid="_x0000_s81924" name="點陣圖影像" r:id="rId3" imgW="2980952" imgH="2085714" progId="PBrush">
              <p:embed/>
            </p:oleObj>
          </a:graphicData>
        </a:graphic>
      </p:graphicFrame>
      <p:graphicFrame>
        <p:nvGraphicFramePr>
          <p:cNvPr id="81925" name="Object 12"/>
          <p:cNvGraphicFramePr>
            <a:graphicFrameLocks noChangeAspect="1"/>
          </p:cNvGraphicFramePr>
          <p:nvPr/>
        </p:nvGraphicFramePr>
        <p:xfrm>
          <a:off x="3448050" y="4824413"/>
          <a:ext cx="2171700" cy="1371600"/>
        </p:xfrm>
        <a:graphic>
          <a:graphicData uri="http://schemas.openxmlformats.org/presentationml/2006/ole">
            <p:oleObj spid="_x0000_s81925" name="點陣圖影像" r:id="rId4" imgW="1800476" imgH="1257476" progId="PBrush">
              <p:embed/>
            </p:oleObj>
          </a:graphicData>
        </a:graphic>
      </p:graphicFrame>
      <p:sp>
        <p:nvSpPr>
          <p:cNvPr id="81926" name="Rectangle 13"/>
          <p:cNvSpPr>
            <a:spLocks noChangeArrowheads="1"/>
          </p:cNvSpPr>
          <p:nvPr/>
        </p:nvSpPr>
        <p:spPr bwMode="auto">
          <a:xfrm>
            <a:off x="611188" y="4838700"/>
            <a:ext cx="2209800" cy="685800"/>
          </a:xfrm>
          <a:prstGeom prst="rect">
            <a:avLst/>
          </a:prstGeom>
          <a:noFill/>
          <a:ln w="9525">
            <a:noFill/>
            <a:miter lim="800000"/>
            <a:headEnd/>
            <a:tailEnd/>
          </a:ln>
        </p:spPr>
        <p:txBody>
          <a:bodyPr wrap="none" anchor="ctr"/>
          <a:lstStyle/>
          <a:p>
            <a:r>
              <a:rPr lang="zh-TW" altLang="en-US" b="1">
                <a:solidFill>
                  <a:srgbClr val="000099"/>
                </a:solidFill>
                <a:ea typeface="標楷體" pitchFamily="65" charset="-120"/>
              </a:rPr>
              <a:t>即使匿名報價，</a:t>
            </a:r>
            <a:r>
              <a:rPr lang="zh-TW" altLang="en-US" b="1">
                <a:solidFill>
                  <a:srgbClr val="FF0000"/>
                </a:solidFill>
                <a:ea typeface="標楷體" pitchFamily="65" charset="-120"/>
              </a:rPr>
              <a:t>成交</a:t>
            </a:r>
          </a:p>
          <a:p>
            <a:r>
              <a:rPr lang="zh-TW" altLang="en-US" b="1">
                <a:solidFill>
                  <a:srgbClr val="FF0000"/>
                </a:solidFill>
                <a:ea typeface="標楷體" pitchFamily="65" charset="-120"/>
              </a:rPr>
              <a:t>後也可得知交易對象</a:t>
            </a:r>
          </a:p>
        </p:txBody>
      </p:sp>
      <p:sp>
        <p:nvSpPr>
          <p:cNvPr id="81927" name="Line 15"/>
          <p:cNvSpPr>
            <a:spLocks noChangeShapeType="1"/>
          </p:cNvSpPr>
          <p:nvPr/>
        </p:nvSpPr>
        <p:spPr bwMode="auto">
          <a:xfrm>
            <a:off x="2987675" y="5143500"/>
            <a:ext cx="431800" cy="0"/>
          </a:xfrm>
          <a:prstGeom prst="line">
            <a:avLst/>
          </a:prstGeom>
          <a:noFill/>
          <a:ln w="28575">
            <a:solidFill>
              <a:schemeClr val="tx1"/>
            </a:solidFill>
            <a:round/>
            <a:headEnd/>
            <a:tailEnd type="triangle" w="med" len="med"/>
          </a:ln>
        </p:spPr>
        <p:txBody>
          <a:bodyPr/>
          <a:lstStyle/>
          <a:p>
            <a:endParaRPr lang="zh-TW" altLang="en-US"/>
          </a:p>
        </p:txBody>
      </p:sp>
      <p:pic>
        <p:nvPicPr>
          <p:cNvPr id="81928" name="Picture 16" descr="\\10.1.4.206\交換債測試\圖片\13.bmp"/>
          <p:cNvPicPr>
            <a:picLocks noChangeAspect="1" noChangeArrowheads="1"/>
          </p:cNvPicPr>
          <p:nvPr/>
        </p:nvPicPr>
        <p:blipFill>
          <a:blip r:embed="rId5" cstate="print"/>
          <a:srcRect/>
          <a:stretch>
            <a:fillRect/>
          </a:stretch>
        </p:blipFill>
        <p:spPr bwMode="auto">
          <a:xfrm>
            <a:off x="5780088" y="1982788"/>
            <a:ext cx="3028950" cy="2143125"/>
          </a:xfrm>
          <a:prstGeom prst="rect">
            <a:avLst/>
          </a:prstGeom>
          <a:noFill/>
          <a:ln w="9525">
            <a:noFill/>
            <a:miter lim="800000"/>
            <a:headEnd/>
            <a:tailEnd/>
          </a:ln>
        </p:spPr>
      </p:pic>
      <p:sp>
        <p:nvSpPr>
          <p:cNvPr id="81929" name="Rectangle 17"/>
          <p:cNvSpPr>
            <a:spLocks noChangeArrowheads="1"/>
          </p:cNvSpPr>
          <p:nvPr/>
        </p:nvSpPr>
        <p:spPr bwMode="auto">
          <a:xfrm>
            <a:off x="6615113" y="4686300"/>
            <a:ext cx="2209800" cy="685800"/>
          </a:xfrm>
          <a:prstGeom prst="rect">
            <a:avLst/>
          </a:prstGeom>
          <a:noFill/>
          <a:ln w="9525">
            <a:noFill/>
            <a:miter lim="800000"/>
            <a:headEnd/>
            <a:tailEnd/>
          </a:ln>
        </p:spPr>
        <p:txBody>
          <a:bodyPr wrap="none" anchor="ctr"/>
          <a:lstStyle/>
          <a:p>
            <a:r>
              <a:rPr lang="zh-TW" altLang="en-US" b="1">
                <a:solidFill>
                  <a:srgbClr val="000099"/>
                </a:solidFill>
                <a:ea typeface="標楷體" pitchFamily="65" charset="-120"/>
              </a:rPr>
              <a:t>如為參考報價，報價</a:t>
            </a:r>
          </a:p>
          <a:p>
            <a:r>
              <a:rPr lang="zh-TW" altLang="en-US" b="1">
                <a:solidFill>
                  <a:srgbClr val="000099"/>
                </a:solidFill>
                <a:ea typeface="標楷體" pitchFamily="65" charset="-120"/>
              </a:rPr>
              <a:t>方有</a:t>
            </a:r>
            <a:r>
              <a:rPr lang="en-US" altLang="zh-TW" b="1">
                <a:solidFill>
                  <a:srgbClr val="000099"/>
                </a:solidFill>
                <a:ea typeface="標楷體" pitchFamily="65" charset="-120"/>
              </a:rPr>
              <a:t>20</a:t>
            </a:r>
            <a:r>
              <a:rPr lang="zh-TW" altLang="en-US" b="1">
                <a:solidFill>
                  <a:srgbClr val="000099"/>
                </a:solidFill>
                <a:ea typeface="標楷體" pitchFamily="65" charset="-120"/>
              </a:rPr>
              <a:t>秒的考慮時間</a:t>
            </a:r>
          </a:p>
        </p:txBody>
      </p:sp>
      <p:sp>
        <p:nvSpPr>
          <p:cNvPr id="81930" name="Line 18"/>
          <p:cNvSpPr>
            <a:spLocks noChangeShapeType="1"/>
          </p:cNvSpPr>
          <p:nvPr/>
        </p:nvSpPr>
        <p:spPr bwMode="auto">
          <a:xfrm flipH="1" flipV="1">
            <a:off x="8604250" y="4038600"/>
            <a:ext cx="0" cy="609600"/>
          </a:xfrm>
          <a:prstGeom prst="line">
            <a:avLst/>
          </a:prstGeom>
          <a:noFill/>
          <a:ln w="28575">
            <a:solidFill>
              <a:schemeClr val="tx1"/>
            </a:solidFill>
            <a:round/>
            <a:headEnd/>
            <a:tailEnd type="triangle" w="med" len="med"/>
          </a:ln>
        </p:spPr>
        <p:txBody>
          <a:bodyPr/>
          <a:lstStyle/>
          <a:p>
            <a:endParaRPr lang="zh-TW" altLang="en-US"/>
          </a:p>
        </p:txBody>
      </p:sp>
      <p:sp>
        <p:nvSpPr>
          <p:cNvPr id="17" name="Rectangle 2"/>
          <p:cNvSpPr>
            <a:spLocks noGrp="1" noChangeArrowheads="1"/>
          </p:cNvSpPr>
          <p:nvPr>
            <p:ph type="title"/>
          </p:nvPr>
        </p:nvSpPr>
        <p:spPr>
          <a:xfrm>
            <a:off x="611188" y="490538"/>
            <a:ext cx="7772400" cy="762000"/>
          </a:xfrm>
        </p:spPr>
        <p:txBody>
          <a:bodyPr/>
          <a:lstStyle/>
          <a:p>
            <a:pPr marL="180000" indent="-417600" eaLnBrk="1" hangingPunct="1">
              <a:defRPr/>
            </a:pPr>
            <a:r>
              <a:rPr lang="zh-TW" altLang="en-US" sz="3600" dirty="0">
                <a:solidFill>
                  <a:srgbClr val="000099"/>
                </a:solidFill>
              </a:rPr>
              <a:t>等殖成交系統</a:t>
            </a:r>
            <a:r>
              <a:rPr lang="en-US" altLang="zh-TW" sz="3600" dirty="0">
                <a:solidFill>
                  <a:srgbClr val="000099"/>
                </a:solidFill>
              </a:rPr>
              <a:t>-</a:t>
            </a:r>
            <a:r>
              <a:rPr lang="zh-TW" altLang="en-US" sz="3600" dirty="0">
                <a:solidFill>
                  <a:srgbClr val="000099"/>
                </a:solidFill>
              </a:rPr>
              <a:t>電腦議價交易系統</a:t>
            </a:r>
            <a:r>
              <a:rPr lang="en-US" altLang="zh-TW" sz="3600" dirty="0">
                <a:solidFill>
                  <a:srgbClr val="000099"/>
                </a:solidFill>
              </a:rPr>
              <a:t>(</a:t>
            </a:r>
            <a:r>
              <a:rPr lang="zh-TW" altLang="en-US" sz="3600" dirty="0">
                <a:solidFill>
                  <a:srgbClr val="000099"/>
                </a:solidFill>
              </a:rPr>
              <a:t>續</a:t>
            </a:r>
            <a:r>
              <a:rPr lang="en-US" altLang="zh-TW" sz="3600" dirty="0">
                <a:solidFill>
                  <a:srgbClr val="000099"/>
                </a:solidFill>
              </a:rPr>
              <a:t>)</a:t>
            </a:r>
            <a:endParaRPr lang="en-US" altLang="zh-TW" sz="3600" dirty="0" smtClean="0">
              <a:solidFill>
                <a:srgbClr val="000099"/>
              </a:solidFill>
              <a:latin typeface="+mj-ea"/>
            </a:endParaRPr>
          </a:p>
        </p:txBody>
      </p:sp>
      <p:sp>
        <p:nvSpPr>
          <p:cNvPr id="81932" name="投影片編號版面配置區 15"/>
          <p:cNvSpPr>
            <a:spLocks noGrp="1"/>
          </p:cNvSpPr>
          <p:nvPr>
            <p:ph type="sldNum" sz="quarter" idx="12"/>
          </p:nvPr>
        </p:nvSpPr>
        <p:spPr>
          <a:noFill/>
        </p:spPr>
        <p:txBody>
          <a:bodyPr/>
          <a:lstStyle/>
          <a:p>
            <a:fld id="{DD4E0C90-45CA-42D5-A5A2-3D79E483E93E}" type="slidenum">
              <a:rPr lang="en-US" altLang="zh-TW" smtClean="0"/>
              <a:pPr/>
              <a:t>77</a:t>
            </a:fld>
            <a:endParaRPr lang="en-US" altLang="zh-TW"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編號版面配置區 5"/>
          <p:cNvSpPr>
            <a:spLocks noGrp="1"/>
          </p:cNvSpPr>
          <p:nvPr>
            <p:ph type="sldNum" sz="quarter" idx="12"/>
          </p:nvPr>
        </p:nvSpPr>
        <p:spPr>
          <a:noFill/>
        </p:spPr>
        <p:txBody>
          <a:bodyPr/>
          <a:lstStyle/>
          <a:p>
            <a:fld id="{7D7AB46D-450A-4DB4-AA7C-185F8AD4EF46}" type="slidenum">
              <a:rPr lang="en-US" altLang="zh-TW" smtClean="0"/>
              <a:pPr/>
              <a:t>78</a:t>
            </a:fld>
            <a:endParaRPr lang="en-US" altLang="zh-TW" smtClean="0"/>
          </a:p>
        </p:txBody>
      </p:sp>
      <p:pic>
        <p:nvPicPr>
          <p:cNvPr id="82947" name="Picture 5"/>
          <p:cNvPicPr>
            <a:picLocks noChangeAspect="1" noChangeArrowheads="1"/>
          </p:cNvPicPr>
          <p:nvPr/>
        </p:nvPicPr>
        <p:blipFill>
          <a:blip r:embed="rId2" cstate="print"/>
          <a:srcRect/>
          <a:stretch>
            <a:fillRect/>
          </a:stretch>
        </p:blipFill>
        <p:spPr bwMode="auto">
          <a:xfrm>
            <a:off x="609600" y="1752600"/>
            <a:ext cx="7924800" cy="4343400"/>
          </a:xfrm>
          <a:prstGeom prst="rect">
            <a:avLst/>
          </a:prstGeom>
          <a:noFill/>
          <a:ln w="12700" cap="sq">
            <a:noFill/>
            <a:miter lim="800000"/>
            <a:headEnd type="none" w="sm" len="sm"/>
            <a:tailEnd type="none" w="sm" len="sm"/>
          </a:ln>
        </p:spPr>
      </p:pic>
      <p:sp>
        <p:nvSpPr>
          <p:cNvPr id="182276" name="Rectangle 7"/>
          <p:cNvSpPr>
            <a:spLocks noChangeArrowheads="1"/>
          </p:cNvSpPr>
          <p:nvPr/>
        </p:nvSpPr>
        <p:spPr bwMode="auto">
          <a:xfrm>
            <a:off x="574675" y="304800"/>
            <a:ext cx="8001000" cy="1216025"/>
          </a:xfrm>
          <a:prstGeom prst="rect">
            <a:avLst/>
          </a:prstGeom>
          <a:noFill/>
          <a:ln w="9525">
            <a:noFill/>
            <a:miter lim="800000"/>
            <a:headEnd/>
            <a:tailEnd/>
          </a:ln>
        </p:spPr>
        <p:txBody>
          <a:bodyPr anchor="b"/>
          <a:lstStyle/>
          <a:p>
            <a:pPr algn="ctr">
              <a:defRPr/>
            </a:pPr>
            <a:r>
              <a:rPr lang="zh-TW" altLang="en-US" sz="3600" b="1" dirty="0">
                <a:solidFill>
                  <a:srgbClr val="000099"/>
                </a:solidFill>
                <a:latin typeface="+mj-ea"/>
                <a:ea typeface="+mj-ea"/>
              </a:rPr>
              <a:t>等殖成交系統</a:t>
            </a:r>
            <a:r>
              <a:rPr lang="en-US" altLang="zh-TW" sz="3600" b="1" dirty="0">
                <a:solidFill>
                  <a:srgbClr val="000099"/>
                </a:solidFill>
                <a:latin typeface="+mj-ea"/>
                <a:ea typeface="+mj-ea"/>
              </a:rPr>
              <a:t>-</a:t>
            </a:r>
            <a:r>
              <a:rPr lang="zh-TW" altLang="en-US" sz="3600" b="1" dirty="0">
                <a:solidFill>
                  <a:srgbClr val="000099"/>
                </a:solidFill>
                <a:latin typeface="+mj-ea"/>
                <a:ea typeface="+mj-ea"/>
              </a:rPr>
              <a:t>電腦議價交易系統</a:t>
            </a:r>
            <a:r>
              <a:rPr lang="en-US" altLang="zh-TW" sz="3600" b="1" dirty="0">
                <a:solidFill>
                  <a:srgbClr val="000099"/>
                </a:solidFill>
                <a:latin typeface="+mj-ea"/>
                <a:ea typeface="+mj-ea"/>
              </a:rPr>
              <a:t>(</a:t>
            </a:r>
            <a:r>
              <a:rPr lang="zh-TW" altLang="en-US" sz="3600" b="1" dirty="0">
                <a:solidFill>
                  <a:srgbClr val="000099"/>
                </a:solidFill>
                <a:latin typeface="+mj-ea"/>
                <a:ea typeface="+mj-ea"/>
              </a:rPr>
              <a:t>續</a:t>
            </a:r>
            <a:r>
              <a:rPr lang="en-US" altLang="zh-TW" sz="3600" b="1" dirty="0">
                <a:solidFill>
                  <a:srgbClr val="000099"/>
                </a:solidFill>
                <a:latin typeface="+mj-ea"/>
                <a:ea typeface="+mj-ea"/>
              </a:rPr>
              <a:t>)</a:t>
            </a:r>
            <a:r>
              <a:rPr lang="zh-TW" altLang="en-US" sz="3200" dirty="0">
                <a:solidFill>
                  <a:srgbClr val="993300"/>
                </a:solidFill>
                <a:ea typeface="標楷體" pitchFamily="65" charset="-120"/>
              </a:rPr>
              <a:t>成交行情資訊揭露畫面</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a:spLocks noGrp="1"/>
          </p:cNvSpPr>
          <p:nvPr>
            <p:ph type="sldNum" sz="quarter" idx="12"/>
          </p:nvPr>
        </p:nvSpPr>
        <p:spPr>
          <a:xfrm>
            <a:off x="7034213" y="6400800"/>
            <a:ext cx="1905000" cy="457200"/>
          </a:xfrm>
          <a:noFill/>
        </p:spPr>
        <p:txBody>
          <a:bodyPr/>
          <a:lstStyle/>
          <a:p>
            <a:pPr algn="ctr"/>
            <a:fld id="{0597C488-CCB1-4DBC-A48D-C2E4A6A96CF8}" type="slidenum">
              <a:rPr lang="en-US" altLang="zh-TW" sz="1200" smtClean="0">
                <a:solidFill>
                  <a:schemeClr val="tx1"/>
                </a:solidFill>
                <a:latin typeface="Times New Roman" pitchFamily="18" charset="0"/>
              </a:rPr>
              <a:pPr algn="ctr"/>
              <a:t>7</a:t>
            </a:fld>
            <a:endParaRPr lang="en-US" altLang="zh-TW" sz="1200" smtClean="0">
              <a:solidFill>
                <a:schemeClr val="tx1"/>
              </a:solidFill>
              <a:latin typeface="Times New Roman" pitchFamily="18" charset="0"/>
            </a:endParaRPr>
          </a:p>
        </p:txBody>
      </p:sp>
      <p:sp>
        <p:nvSpPr>
          <p:cNvPr id="16387" name="Rectangle 2"/>
          <p:cNvSpPr>
            <a:spLocks noGrp="1" noChangeArrowheads="1"/>
          </p:cNvSpPr>
          <p:nvPr>
            <p:ph type="body" idx="1"/>
          </p:nvPr>
        </p:nvSpPr>
        <p:spPr>
          <a:xfrm>
            <a:off x="365125" y="1628775"/>
            <a:ext cx="8353425" cy="4476750"/>
          </a:xfrm>
        </p:spPr>
        <p:txBody>
          <a:bodyPr/>
          <a:lstStyle/>
          <a:p>
            <a:pPr marL="540000" lvl="1" indent="-419100" eaLnBrk="1" hangingPunct="1">
              <a:lnSpc>
                <a:spcPct val="90000"/>
              </a:lnSpc>
              <a:buClr>
                <a:schemeClr val="tx1"/>
              </a:buClr>
              <a:buFont typeface="Wingdings" pitchFamily="2" charset="2"/>
              <a:buChar char="Ø"/>
              <a:defRPr/>
            </a:pPr>
            <a:r>
              <a:rPr lang="zh-TW" altLang="en-US" sz="2400" b="1" dirty="0" smtClean="0">
                <a:solidFill>
                  <a:srgbClr val="000099"/>
                </a:solidFill>
              </a:rPr>
              <a:t>殖利率</a:t>
            </a:r>
            <a:r>
              <a:rPr lang="en-US" altLang="zh-TW" sz="2400" b="1" dirty="0" smtClean="0">
                <a:solidFill>
                  <a:srgbClr val="000099"/>
                </a:solidFill>
              </a:rPr>
              <a:t>(Yield Rate)</a:t>
            </a:r>
            <a:r>
              <a:rPr lang="zh-TW" altLang="en-US" sz="2400" b="1" dirty="0" smtClean="0">
                <a:solidFill>
                  <a:srgbClr val="000099"/>
                </a:solidFill>
              </a:rPr>
              <a:t>：</a:t>
            </a:r>
            <a:r>
              <a:rPr lang="zh-TW" altLang="en-US" sz="2400" dirty="0" smtClean="0"/>
              <a:t>係指債券投資人從買入債券，並一直持有至到期日止，此段期間的實質投資報酬率；亦即為債券計算價格時之折現率，而殖利率又稱「到期殖利率」（</a:t>
            </a:r>
            <a:r>
              <a:rPr lang="en-US" altLang="zh-TW" sz="2400" dirty="0" smtClean="0"/>
              <a:t>YTM</a:t>
            </a:r>
            <a:r>
              <a:rPr lang="zh-TW" altLang="en-US" sz="2400" dirty="0" smtClean="0"/>
              <a:t>，</a:t>
            </a:r>
            <a:r>
              <a:rPr lang="en-US" altLang="zh-TW" sz="2400" dirty="0" smtClean="0"/>
              <a:t>Yield to Maturity</a:t>
            </a:r>
            <a:r>
              <a:rPr lang="zh-TW" altLang="en-US" sz="2400" dirty="0" smtClean="0"/>
              <a:t>）。</a:t>
            </a:r>
            <a:endParaRPr lang="en-US" altLang="zh-TW" sz="2400" dirty="0" smtClean="0"/>
          </a:p>
          <a:p>
            <a:pPr marL="540000" lvl="1" indent="-419100" eaLnBrk="1" hangingPunct="1">
              <a:lnSpc>
                <a:spcPct val="90000"/>
              </a:lnSpc>
              <a:buClr>
                <a:schemeClr val="tx1"/>
              </a:buClr>
              <a:buFont typeface="Wingdings" pitchFamily="2" charset="2"/>
              <a:buChar char="ü"/>
              <a:defRPr/>
            </a:pPr>
            <a:r>
              <a:rPr lang="zh-TW" altLang="en-US" sz="2400" b="1" dirty="0" smtClean="0">
                <a:solidFill>
                  <a:srgbClr val="000099"/>
                </a:solidFill>
              </a:rPr>
              <a:t>殖利率與債券價格之關係：</a:t>
            </a:r>
            <a:endParaRPr lang="en-US" altLang="zh-TW" sz="2400" b="1" dirty="0" smtClean="0">
              <a:solidFill>
                <a:srgbClr val="000099"/>
              </a:solidFill>
            </a:endParaRPr>
          </a:p>
          <a:p>
            <a:pPr marL="261938" lvl="1" indent="82550" eaLnBrk="1" hangingPunct="1">
              <a:buFontTx/>
              <a:buNone/>
              <a:defRPr/>
            </a:pPr>
            <a:r>
              <a:rPr lang="zh-TW" altLang="en-US" sz="2400" dirty="0" smtClean="0"/>
              <a:t>   </a:t>
            </a:r>
            <a:r>
              <a:rPr lang="zh-TW" altLang="en-US" sz="2400" u="sng" dirty="0" smtClean="0"/>
              <a:t>債券價格</a:t>
            </a:r>
            <a:r>
              <a:rPr lang="zh-TW" altLang="en-US" sz="2400" dirty="0" smtClean="0"/>
              <a:t>與</a:t>
            </a:r>
            <a:r>
              <a:rPr lang="zh-TW" altLang="en-US" sz="2400" u="sng" dirty="0" smtClean="0"/>
              <a:t>殖利率</a:t>
            </a:r>
            <a:r>
              <a:rPr lang="zh-TW" altLang="en-US" sz="2400" dirty="0" smtClean="0"/>
              <a:t>間存在</a:t>
            </a:r>
            <a:r>
              <a:rPr lang="zh-TW" altLang="en-US" sz="2400" b="1" u="sng" dirty="0" smtClean="0">
                <a:solidFill>
                  <a:srgbClr val="FF0000"/>
                </a:solidFill>
              </a:rPr>
              <a:t>反向</a:t>
            </a:r>
            <a:r>
              <a:rPr lang="zh-TW" altLang="en-US" sz="2400" dirty="0" smtClean="0"/>
              <a:t>變動關係。</a:t>
            </a:r>
            <a:endParaRPr lang="en-US" altLang="zh-TW" sz="2400" dirty="0" smtClean="0"/>
          </a:p>
          <a:p>
            <a:pPr lvl="1" eaLnBrk="1" hangingPunct="1">
              <a:buFontTx/>
              <a:buNone/>
              <a:defRPr/>
            </a:pPr>
            <a:endParaRPr lang="en-US" altLang="zh-TW" sz="1000" dirty="0" smtClean="0"/>
          </a:p>
          <a:p>
            <a:pPr marL="482600" indent="-292100" eaLnBrk="1" hangingPunct="1">
              <a:buFontTx/>
              <a:buNone/>
              <a:defRPr/>
            </a:pPr>
            <a:r>
              <a:rPr lang="zh-TW" altLang="en-US" sz="2000" dirty="0" smtClean="0">
                <a:latin typeface="標楷體" pitchFamily="65" charset="-120"/>
              </a:rPr>
              <a:t>                 債券</a:t>
            </a:r>
            <a:r>
              <a:rPr lang="zh-TW" altLang="en-US" sz="2000" dirty="0">
                <a:latin typeface="標楷體" pitchFamily="65" charset="-120"/>
              </a:rPr>
              <a:t>未來現金流量</a:t>
            </a:r>
            <a:r>
              <a:rPr lang="en-US" altLang="zh-TW" sz="2000" dirty="0">
                <a:latin typeface="標楷體" pitchFamily="65" charset="-120"/>
              </a:rPr>
              <a:t>(CF)</a:t>
            </a:r>
            <a:endParaRPr lang="en-US" altLang="zh-TW" sz="2000" dirty="0" smtClean="0">
              <a:latin typeface="標楷體" pitchFamily="65" charset="-120"/>
            </a:endParaRPr>
          </a:p>
          <a:p>
            <a:pPr marL="482600" indent="-292100" eaLnBrk="1" hangingPunct="1">
              <a:buFontTx/>
              <a:buNone/>
              <a:defRPr/>
            </a:pPr>
            <a:r>
              <a:rPr lang="en-US" altLang="zh-TW" sz="2000" dirty="0">
                <a:latin typeface="標楷體" pitchFamily="65" charset="-120"/>
              </a:rPr>
              <a:t> </a:t>
            </a:r>
            <a:r>
              <a:rPr lang="en-US" altLang="zh-TW" sz="2000" dirty="0" smtClean="0">
                <a:latin typeface="標楷體" pitchFamily="65" charset="-120"/>
              </a:rPr>
              <a:t>    </a:t>
            </a:r>
            <a:r>
              <a:rPr lang="zh-TW" altLang="en-US" sz="2000" dirty="0" smtClean="0">
                <a:latin typeface="標楷體" pitchFamily="65" charset="-120"/>
              </a:rPr>
              <a:t>債券價格 </a:t>
            </a:r>
            <a:r>
              <a:rPr lang="en-US" altLang="zh-TW" sz="2000" dirty="0" smtClean="0">
                <a:latin typeface="標楷體" pitchFamily="65" charset="-120"/>
              </a:rPr>
              <a:t>=</a:t>
            </a:r>
          </a:p>
          <a:p>
            <a:pPr marL="482600" indent="-292100" eaLnBrk="1" hangingPunct="1">
              <a:buFontTx/>
              <a:buNone/>
              <a:defRPr/>
            </a:pPr>
            <a:r>
              <a:rPr lang="en-US" altLang="zh-TW" sz="2000" dirty="0" smtClean="0">
                <a:latin typeface="標楷體" pitchFamily="65" charset="-120"/>
              </a:rPr>
              <a:t>                   (1+</a:t>
            </a:r>
            <a:r>
              <a:rPr lang="zh-TW" altLang="en-US" sz="2000" dirty="0" smtClean="0">
                <a:latin typeface="標楷體" pitchFamily="65" charset="-120"/>
              </a:rPr>
              <a:t>折現率（</a:t>
            </a:r>
            <a:r>
              <a:rPr lang="en-US" altLang="zh-TW" sz="2000" dirty="0" smtClean="0">
                <a:latin typeface="標楷體" pitchFamily="65" charset="-120"/>
              </a:rPr>
              <a:t>r</a:t>
            </a:r>
            <a:r>
              <a:rPr lang="zh-TW" altLang="en-US" sz="2000" dirty="0" smtClean="0">
                <a:latin typeface="標楷體" pitchFamily="65" charset="-120"/>
              </a:rPr>
              <a:t>）</a:t>
            </a:r>
            <a:r>
              <a:rPr lang="en-US" altLang="zh-TW" sz="2000" dirty="0" smtClean="0">
                <a:latin typeface="標楷體" pitchFamily="65" charset="-120"/>
              </a:rPr>
              <a:t>)</a:t>
            </a:r>
          </a:p>
          <a:p>
            <a:pPr marL="482600" indent="-292100" eaLnBrk="1" hangingPunct="1">
              <a:buClr>
                <a:schemeClr val="tx1"/>
              </a:buClr>
              <a:buFont typeface="Wingdings" pitchFamily="2" charset="2"/>
              <a:buNone/>
              <a:defRPr/>
            </a:pPr>
            <a:endParaRPr lang="en-US" altLang="zh-TW" sz="1000" dirty="0" smtClean="0"/>
          </a:p>
          <a:p>
            <a:pPr marL="482600" indent="-292100" eaLnBrk="1" hangingPunct="1">
              <a:buClr>
                <a:schemeClr val="tx1"/>
              </a:buClr>
              <a:buFont typeface="Wingdings" pitchFamily="2" charset="2"/>
              <a:buNone/>
              <a:defRPr/>
            </a:pPr>
            <a:r>
              <a:rPr lang="en-US" altLang="zh-TW" sz="2000" dirty="0" smtClean="0"/>
              <a:t>     CF</a:t>
            </a:r>
            <a:r>
              <a:rPr lang="zh-TW" altLang="en-US" sz="2000" dirty="0" smtClean="0"/>
              <a:t>：該債券未來利息與本金之現金流量</a:t>
            </a:r>
          </a:p>
          <a:p>
            <a:pPr marL="482600" indent="-292100" eaLnBrk="1" hangingPunct="1">
              <a:buClr>
                <a:schemeClr val="tx1"/>
              </a:buClr>
              <a:buFont typeface="Wingdings" pitchFamily="2" charset="2"/>
              <a:buNone/>
              <a:defRPr/>
            </a:pPr>
            <a:r>
              <a:rPr lang="en-US" altLang="zh-TW" sz="2000" dirty="0" smtClean="0">
                <a:latin typeface="標楷體" pitchFamily="65" charset="-120"/>
              </a:rPr>
              <a:t>   r </a:t>
            </a:r>
            <a:r>
              <a:rPr lang="zh-TW" altLang="en-US" sz="2000" dirty="0" smtClean="0"/>
              <a:t>： 該債券實際交易之折現率； 亦代表投資人所要求之報酬利率</a:t>
            </a:r>
          </a:p>
          <a:p>
            <a:pPr marL="540000" lvl="1" indent="-419100" eaLnBrk="1" hangingPunct="1">
              <a:lnSpc>
                <a:spcPct val="90000"/>
              </a:lnSpc>
              <a:buClr>
                <a:schemeClr val="tx1"/>
              </a:buClr>
              <a:buFont typeface="Wingdings" pitchFamily="2" charset="2"/>
              <a:buChar char="Ø"/>
              <a:defRPr/>
            </a:pPr>
            <a:endParaRPr lang="en-US" altLang="zh-TW" sz="2400" dirty="0" smtClean="0"/>
          </a:p>
          <a:p>
            <a:pPr marL="540000" lvl="1" indent="-419100" eaLnBrk="1" hangingPunct="1">
              <a:lnSpc>
                <a:spcPct val="90000"/>
              </a:lnSpc>
              <a:buClr>
                <a:schemeClr val="tx1"/>
              </a:buClr>
              <a:buFont typeface="Wingdings" pitchFamily="2" charset="2"/>
              <a:buChar char="Ø"/>
              <a:defRPr/>
            </a:pPr>
            <a:endParaRPr lang="en-US" altLang="zh-TW" sz="2800" b="1" dirty="0" smtClean="0">
              <a:solidFill>
                <a:srgbClr val="000099"/>
              </a:solidFill>
            </a:endParaRPr>
          </a:p>
          <a:p>
            <a:pPr marL="540000" lvl="1" indent="-419100" eaLnBrk="1" hangingPunct="1">
              <a:lnSpc>
                <a:spcPct val="90000"/>
              </a:lnSpc>
              <a:buClr>
                <a:schemeClr val="tx1"/>
              </a:buClr>
              <a:buFont typeface="Wingdings" pitchFamily="2" charset="2"/>
              <a:buNone/>
              <a:defRPr/>
            </a:pPr>
            <a:r>
              <a:rPr lang="en-US" altLang="zh-TW" dirty="0" smtClean="0"/>
              <a:t>		</a:t>
            </a:r>
          </a:p>
          <a:p>
            <a:pPr marL="540000" lvl="1" indent="-419100" eaLnBrk="1" hangingPunct="1">
              <a:lnSpc>
                <a:spcPct val="90000"/>
              </a:lnSpc>
              <a:buClr>
                <a:schemeClr val="tx1"/>
              </a:buClr>
              <a:buFontTx/>
              <a:buBlip>
                <a:blip r:embed="rId2"/>
              </a:buBlip>
              <a:defRPr/>
            </a:pPr>
            <a:endParaRPr lang="en-US" altLang="zh-TW" dirty="0" smtClean="0"/>
          </a:p>
          <a:p>
            <a:pPr marL="540000" lvl="1" indent="-419100" eaLnBrk="1" hangingPunct="1">
              <a:lnSpc>
                <a:spcPct val="90000"/>
              </a:lnSpc>
              <a:buClr>
                <a:schemeClr val="tx1"/>
              </a:buClr>
              <a:buFont typeface="Wingdings" pitchFamily="2" charset="2"/>
              <a:buNone/>
              <a:defRPr/>
            </a:pPr>
            <a:r>
              <a:rPr lang="en-US" altLang="zh-TW" dirty="0" smtClean="0"/>
              <a:t>		</a:t>
            </a:r>
            <a:r>
              <a:rPr lang="zh-TW" altLang="en-US" dirty="0" smtClean="0"/>
              <a:t>    </a:t>
            </a:r>
            <a:br>
              <a:rPr lang="zh-TW" altLang="en-US" dirty="0" smtClean="0"/>
            </a:br>
            <a:endParaRPr lang="en-US" altLang="zh-TW" b="1" dirty="0" smtClean="0">
              <a:solidFill>
                <a:srgbClr val="000099"/>
              </a:solidFill>
            </a:endParaRPr>
          </a:p>
        </p:txBody>
      </p:sp>
      <p:sp>
        <p:nvSpPr>
          <p:cNvPr id="14340" name="Rectangle 3"/>
          <p:cNvSpPr>
            <a:spLocks noGrp="1" noChangeArrowheads="1"/>
          </p:cNvSpPr>
          <p:nvPr>
            <p:ph type="title"/>
          </p:nvPr>
        </p:nvSpPr>
        <p:spPr>
          <a:xfrm>
            <a:off x="611188" y="533400"/>
            <a:ext cx="7489825" cy="990600"/>
          </a:xfrm>
        </p:spPr>
        <p:txBody>
          <a:bodyPr/>
          <a:lstStyle/>
          <a:p>
            <a:pPr eaLnBrk="1" hangingPunct="1">
              <a:defRPr/>
            </a:pPr>
            <a:r>
              <a:rPr lang="zh-TW" altLang="en-US" dirty="0" smtClean="0">
                <a:solidFill>
                  <a:srgbClr val="000099"/>
                </a:solidFill>
              </a:rPr>
              <a:t>債券相關名詞</a:t>
            </a:r>
            <a:r>
              <a:rPr lang="en-US" altLang="zh-TW" dirty="0" smtClean="0">
                <a:solidFill>
                  <a:srgbClr val="000099"/>
                </a:solidFill>
              </a:rPr>
              <a:t>(</a:t>
            </a:r>
            <a:r>
              <a:rPr lang="zh-TW" altLang="en-US" dirty="0" smtClean="0">
                <a:solidFill>
                  <a:srgbClr val="000099"/>
                </a:solidFill>
              </a:rPr>
              <a:t>續</a:t>
            </a:r>
            <a:r>
              <a:rPr lang="en-US" altLang="zh-TW" dirty="0" smtClean="0">
                <a:solidFill>
                  <a:srgbClr val="000099"/>
                </a:solidFill>
              </a:rPr>
              <a:t>)</a:t>
            </a:r>
            <a:endParaRPr lang="zh-TW" altLang="en-US" dirty="0" smtClean="0">
              <a:solidFill>
                <a:srgbClr val="000099"/>
              </a:solidFill>
            </a:endParaRPr>
          </a:p>
        </p:txBody>
      </p:sp>
      <p:sp>
        <p:nvSpPr>
          <p:cNvPr id="10245" name="AutoShape 4"/>
          <p:cNvSpPr>
            <a:spLocks noChangeArrowheads="1"/>
          </p:cNvSpPr>
          <p:nvPr/>
        </p:nvSpPr>
        <p:spPr bwMode="auto">
          <a:xfrm>
            <a:off x="561975" y="127952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246" name="Line 5"/>
          <p:cNvSpPr>
            <a:spLocks noChangeShapeType="1"/>
          </p:cNvSpPr>
          <p:nvPr/>
        </p:nvSpPr>
        <p:spPr bwMode="auto">
          <a:xfrm>
            <a:off x="2722563" y="4572000"/>
            <a:ext cx="2808287" cy="0"/>
          </a:xfrm>
          <a:prstGeom prst="line">
            <a:avLst/>
          </a:prstGeom>
          <a:noFill/>
          <a:ln w="9525">
            <a:solidFill>
              <a:schemeClr val="tx1"/>
            </a:solidFill>
            <a:round/>
            <a:headEnd/>
            <a:tailEnd/>
          </a:ln>
        </p:spPr>
        <p:txBody>
          <a:bodyPr wrap="none" anchor="ctr"/>
          <a:lstStyle/>
          <a:p>
            <a:endParaRPr lang="zh-TW" altLang="en-US"/>
          </a:p>
        </p:txBody>
      </p:sp>
      <p:sp>
        <p:nvSpPr>
          <p:cNvPr id="10247" name="Text Box 6"/>
          <p:cNvSpPr txBox="1">
            <a:spLocks noChangeArrowheads="1"/>
          </p:cNvSpPr>
          <p:nvPr/>
        </p:nvSpPr>
        <p:spPr bwMode="auto">
          <a:xfrm>
            <a:off x="4954588" y="4572000"/>
            <a:ext cx="288925" cy="312738"/>
          </a:xfrm>
          <a:prstGeom prst="rect">
            <a:avLst/>
          </a:prstGeom>
          <a:noFill/>
          <a:ln w="9525">
            <a:noFill/>
            <a:miter lim="800000"/>
            <a:headEnd/>
            <a:tailEnd/>
          </a:ln>
        </p:spPr>
        <p:txBody>
          <a:bodyPr>
            <a:spAutoFit/>
          </a:bodyPr>
          <a:lstStyle/>
          <a:p>
            <a:pPr>
              <a:spcBef>
                <a:spcPct val="50000"/>
              </a:spcBef>
            </a:pPr>
            <a:r>
              <a:rPr lang="en-US" altLang="zh-TW" sz="1600">
                <a:latin typeface="Tahoma" pitchFamily="34" charset="0"/>
              </a:rPr>
              <a:t>n</a:t>
            </a:r>
          </a:p>
        </p:txBody>
      </p:sp>
      <p:sp>
        <p:nvSpPr>
          <p:cNvPr id="10248"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0AC07E8E-BB28-49AF-849F-532A4FD04E9D}" type="slidenum">
              <a:rPr kumimoji="0" lang="en-US" altLang="zh-TW" sz="1400">
                <a:solidFill>
                  <a:srgbClr val="996633"/>
                </a:solidFill>
              </a:rPr>
              <a:pPr algn="r"/>
              <a:t>7</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sz="half" idx="2"/>
          </p:nvPr>
        </p:nvSpPr>
        <p:spPr>
          <a:xfrm>
            <a:off x="539750" y="1557338"/>
            <a:ext cx="8135938" cy="4608512"/>
          </a:xfrm>
        </p:spPr>
        <p:txBody>
          <a:bodyPr lIns="92075" tIns="46038" rIns="92075" bIns="46038"/>
          <a:lstStyle/>
          <a:p>
            <a:pPr marL="719138" lvl="2" indent="-417513" eaLnBrk="1" hangingPunct="1">
              <a:lnSpc>
                <a:spcPct val="150000"/>
              </a:lnSpc>
              <a:spcBef>
                <a:spcPts val="600"/>
              </a:spcBef>
              <a:buClrTx/>
              <a:buFont typeface="Wingdings" pitchFamily="2" charset="2"/>
              <a:buChar char="Ø"/>
            </a:pPr>
            <a:r>
              <a:rPr lang="zh-TW" altLang="en-US" sz="2400" smtClean="0"/>
              <a:t>交易單位：壹拾萬元</a:t>
            </a:r>
          </a:p>
          <a:p>
            <a:pPr marL="719138" lvl="2" indent="-417513" eaLnBrk="1" hangingPunct="1">
              <a:lnSpc>
                <a:spcPct val="150000"/>
              </a:lnSpc>
              <a:spcBef>
                <a:spcPts val="600"/>
              </a:spcBef>
              <a:buClrTx/>
              <a:buFont typeface="Wingdings" pitchFamily="2" charset="2"/>
              <a:buChar char="Ø"/>
            </a:pPr>
            <a:r>
              <a:rPr lang="zh-TW" altLang="en-US" sz="2400" smtClean="0"/>
              <a:t>交易標的：中央登錄公債</a:t>
            </a:r>
          </a:p>
          <a:p>
            <a:pPr marL="719138" lvl="2" indent="-417513" eaLnBrk="1" hangingPunct="1">
              <a:lnSpc>
                <a:spcPct val="150000"/>
              </a:lnSpc>
              <a:spcBef>
                <a:spcPts val="600"/>
              </a:spcBef>
              <a:buClrTx/>
              <a:buFont typeface="Wingdings" pitchFamily="2" charset="2"/>
              <a:buChar char="Ø"/>
            </a:pPr>
            <a:r>
              <a:rPr lang="zh-TW" altLang="en-US" sz="2400" smtClean="0"/>
              <a:t>交易對象：債券自營商</a:t>
            </a:r>
          </a:p>
          <a:p>
            <a:pPr marL="719138" lvl="2" indent="-417513" eaLnBrk="1" hangingPunct="1">
              <a:lnSpc>
                <a:spcPct val="150000"/>
              </a:lnSpc>
              <a:spcBef>
                <a:spcPts val="600"/>
              </a:spcBef>
              <a:buClrTx/>
              <a:buFont typeface="Wingdings" pitchFamily="2" charset="2"/>
              <a:buChar char="Ø"/>
            </a:pPr>
            <a:r>
              <a:rPr lang="zh-TW" altLang="en-US" sz="2400" smtClean="0"/>
              <a:t>成交方式：證券商應將其在營業處與同業間之交易資料輸入本中心比對系統，</a:t>
            </a:r>
            <a:r>
              <a:rPr lang="zh-TW" altLang="en-US" sz="2400" smtClean="0">
                <a:solidFill>
                  <a:srgbClr val="FF0000"/>
                </a:solidFill>
              </a:rPr>
              <a:t>經系統比對買賣雙方申報資料相符後確認成交</a:t>
            </a:r>
            <a:r>
              <a:rPr lang="zh-TW" altLang="en-US" sz="2400" smtClean="0"/>
              <a:t>。</a:t>
            </a:r>
          </a:p>
        </p:txBody>
      </p:sp>
      <p:sp>
        <p:nvSpPr>
          <p:cNvPr id="83971"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7" name="Rectangle 2"/>
          <p:cNvSpPr>
            <a:spLocks noGrp="1" noChangeArrowheads="1"/>
          </p:cNvSpPr>
          <p:nvPr>
            <p:ph type="title"/>
          </p:nvPr>
        </p:nvSpPr>
        <p:spPr>
          <a:xfrm>
            <a:off x="611188" y="490538"/>
            <a:ext cx="7129462" cy="762000"/>
          </a:xfrm>
        </p:spPr>
        <p:txBody>
          <a:bodyPr/>
          <a:lstStyle/>
          <a:p>
            <a:pPr marL="180000" indent="-417600" eaLnBrk="1" hangingPunct="1">
              <a:defRPr/>
            </a:pPr>
            <a:r>
              <a:rPr lang="zh-TW" altLang="en-US" sz="3600" dirty="0" smtClean="0">
                <a:solidFill>
                  <a:srgbClr val="000099"/>
                </a:solidFill>
                <a:latin typeface="+mj-ea"/>
              </a:rPr>
              <a:t>等殖成交系統</a:t>
            </a:r>
            <a:r>
              <a:rPr lang="en-US" altLang="zh-TW" sz="3600" dirty="0" smtClean="0">
                <a:solidFill>
                  <a:srgbClr val="000099"/>
                </a:solidFill>
                <a:latin typeface="+mj-ea"/>
              </a:rPr>
              <a:t>-</a:t>
            </a:r>
            <a:r>
              <a:rPr lang="zh-TW" altLang="en-US" sz="3600" dirty="0" smtClean="0">
                <a:solidFill>
                  <a:srgbClr val="000099"/>
                </a:solidFill>
                <a:latin typeface="+mj-ea"/>
              </a:rPr>
              <a:t>比對交易系統</a:t>
            </a:r>
            <a:endParaRPr lang="en-US" altLang="zh-TW" sz="3600" dirty="0" smtClean="0">
              <a:solidFill>
                <a:srgbClr val="000099"/>
              </a:solidFill>
              <a:latin typeface="+mj-ea"/>
            </a:endParaRPr>
          </a:p>
        </p:txBody>
      </p:sp>
      <p:sp>
        <p:nvSpPr>
          <p:cNvPr id="83973" name="投影片編號版面配置區 4"/>
          <p:cNvSpPr>
            <a:spLocks noGrp="1"/>
          </p:cNvSpPr>
          <p:nvPr>
            <p:ph type="sldNum" sz="quarter" idx="12"/>
          </p:nvPr>
        </p:nvSpPr>
        <p:spPr>
          <a:noFill/>
        </p:spPr>
        <p:txBody>
          <a:bodyPr/>
          <a:lstStyle/>
          <a:p>
            <a:fld id="{E2A3F2C4-405F-4506-8D91-FB4BF3988A4B}" type="slidenum">
              <a:rPr lang="en-US" altLang="zh-TW" smtClean="0"/>
              <a:pPr/>
              <a:t>79</a:t>
            </a:fld>
            <a:endParaRPr lang="en-US" altLang="zh-TW"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9"/>
          <p:cNvSpPr>
            <a:spLocks noChangeArrowheads="1"/>
          </p:cNvSpPr>
          <p:nvPr/>
        </p:nvSpPr>
        <p:spPr bwMode="auto">
          <a:xfrm>
            <a:off x="1514475" y="2128838"/>
            <a:ext cx="9144000" cy="0"/>
          </a:xfrm>
          <a:prstGeom prst="rect">
            <a:avLst/>
          </a:prstGeom>
          <a:noFill/>
          <a:ln w="9525">
            <a:noFill/>
            <a:miter lim="800000"/>
            <a:headEnd/>
            <a:tailEnd/>
          </a:ln>
        </p:spPr>
        <p:txBody>
          <a:bodyPr>
            <a:spAutoFit/>
          </a:bodyPr>
          <a:lstStyle/>
          <a:p>
            <a:endParaRPr lang="zh-TW" altLang="en-US"/>
          </a:p>
        </p:txBody>
      </p:sp>
      <p:graphicFrame>
        <p:nvGraphicFramePr>
          <p:cNvPr id="84995" name="Object 1028"/>
          <p:cNvGraphicFramePr>
            <a:graphicFrameLocks noChangeAspect="1"/>
          </p:cNvGraphicFramePr>
          <p:nvPr/>
        </p:nvGraphicFramePr>
        <p:xfrm>
          <a:off x="381000" y="1219200"/>
          <a:ext cx="6400800" cy="3276600"/>
        </p:xfrm>
        <a:graphic>
          <a:graphicData uri="http://schemas.openxmlformats.org/presentationml/2006/ole">
            <p:oleObj spid="_x0000_s84995" r:id="rId3" imgW="7342857" imgH="3123810" progId="PBrush">
              <p:embed/>
            </p:oleObj>
          </a:graphicData>
        </a:graphic>
      </p:graphicFrame>
      <p:sp>
        <p:nvSpPr>
          <p:cNvPr id="84996" name="Rectangle 1031"/>
          <p:cNvSpPr>
            <a:spLocks noChangeArrowheads="1"/>
          </p:cNvSpPr>
          <p:nvPr/>
        </p:nvSpPr>
        <p:spPr bwMode="auto">
          <a:xfrm>
            <a:off x="1514475" y="2119313"/>
            <a:ext cx="9144000" cy="0"/>
          </a:xfrm>
          <a:prstGeom prst="rect">
            <a:avLst/>
          </a:prstGeom>
          <a:noFill/>
          <a:ln w="9525">
            <a:noFill/>
            <a:miter lim="800000"/>
            <a:headEnd/>
            <a:tailEnd/>
          </a:ln>
        </p:spPr>
        <p:txBody>
          <a:bodyPr>
            <a:spAutoFit/>
          </a:bodyPr>
          <a:lstStyle/>
          <a:p>
            <a:endParaRPr lang="zh-TW" altLang="en-US"/>
          </a:p>
        </p:txBody>
      </p:sp>
      <p:graphicFrame>
        <p:nvGraphicFramePr>
          <p:cNvPr id="84997" name="Object 1030"/>
          <p:cNvGraphicFramePr>
            <a:graphicFrameLocks noChangeAspect="1"/>
          </p:cNvGraphicFramePr>
          <p:nvPr/>
        </p:nvGraphicFramePr>
        <p:xfrm>
          <a:off x="2195513" y="3095625"/>
          <a:ext cx="6484937" cy="3194050"/>
        </p:xfrm>
        <a:graphic>
          <a:graphicData uri="http://schemas.openxmlformats.org/presentationml/2006/ole">
            <p:oleObj spid="_x0000_s84997" r:id="rId4" imgW="7323810" imgH="3134162" progId="PBrush">
              <p:embed/>
            </p:oleObj>
          </a:graphicData>
        </a:graphic>
      </p:graphicFrame>
      <p:sp>
        <p:nvSpPr>
          <p:cNvPr id="84998" name="Rectangle 1032"/>
          <p:cNvSpPr>
            <a:spLocks noChangeArrowheads="1"/>
          </p:cNvSpPr>
          <p:nvPr/>
        </p:nvSpPr>
        <p:spPr bwMode="auto">
          <a:xfrm>
            <a:off x="304800" y="4692650"/>
            <a:ext cx="4338638" cy="646113"/>
          </a:xfrm>
          <a:prstGeom prst="rect">
            <a:avLst/>
          </a:prstGeom>
          <a:solidFill>
            <a:schemeClr val="bg1"/>
          </a:solidFill>
          <a:ln w="9525">
            <a:noFill/>
            <a:miter lim="800000"/>
            <a:headEnd/>
            <a:tailEnd/>
          </a:ln>
        </p:spPr>
        <p:txBody>
          <a:bodyPr>
            <a:spAutoFit/>
          </a:bodyPr>
          <a:lstStyle/>
          <a:p>
            <a:r>
              <a:rPr lang="zh-TW" altLang="en-US" b="1">
                <a:solidFill>
                  <a:srgbClr val="000099"/>
                </a:solidFill>
                <a:latin typeface="標楷體" pitchFamily="65" charset="-120"/>
                <a:ea typeface="標楷體" pitchFamily="65" charset="-120"/>
              </a:rPr>
              <a:t>證券商應隨時注意比對狀態，如有未成交者，應儘速聯絡交易對手瞭解狀況</a:t>
            </a:r>
            <a:r>
              <a:rPr lang="zh-TW" altLang="en-US" sz="1100" b="1"/>
              <a:t> </a:t>
            </a:r>
            <a:endParaRPr lang="zh-TW" altLang="en-US" b="1"/>
          </a:p>
        </p:txBody>
      </p:sp>
      <p:sp>
        <p:nvSpPr>
          <p:cNvPr id="84999" name="Oval 1033"/>
          <p:cNvSpPr>
            <a:spLocks noChangeArrowheads="1"/>
          </p:cNvSpPr>
          <p:nvPr/>
        </p:nvSpPr>
        <p:spPr bwMode="auto">
          <a:xfrm>
            <a:off x="5219700" y="4076700"/>
            <a:ext cx="866775" cy="615950"/>
          </a:xfrm>
          <a:prstGeom prst="ellipse">
            <a:avLst/>
          </a:prstGeom>
          <a:noFill/>
          <a:ln w="28575">
            <a:solidFill>
              <a:schemeClr val="tx1"/>
            </a:solidFill>
            <a:round/>
            <a:headEnd/>
            <a:tailEnd/>
          </a:ln>
        </p:spPr>
        <p:txBody>
          <a:bodyPr wrap="none" anchor="ctr"/>
          <a:lstStyle/>
          <a:p>
            <a:endParaRPr lang="zh-TW" altLang="en-US"/>
          </a:p>
        </p:txBody>
      </p:sp>
      <p:sp>
        <p:nvSpPr>
          <p:cNvPr id="85000" name="Oval 1034"/>
          <p:cNvSpPr>
            <a:spLocks noChangeArrowheads="1"/>
          </p:cNvSpPr>
          <p:nvPr/>
        </p:nvSpPr>
        <p:spPr bwMode="auto">
          <a:xfrm>
            <a:off x="3429000" y="2209800"/>
            <a:ext cx="990600" cy="762000"/>
          </a:xfrm>
          <a:prstGeom prst="ellipse">
            <a:avLst/>
          </a:prstGeom>
          <a:noFill/>
          <a:ln w="28575">
            <a:solidFill>
              <a:schemeClr val="tx1"/>
            </a:solidFill>
            <a:round/>
            <a:headEnd/>
            <a:tailEnd/>
          </a:ln>
        </p:spPr>
        <p:txBody>
          <a:bodyPr wrap="none" anchor="ctr"/>
          <a:lstStyle/>
          <a:p>
            <a:endParaRPr lang="zh-TW" altLang="en-US"/>
          </a:p>
        </p:txBody>
      </p:sp>
      <p:sp>
        <p:nvSpPr>
          <p:cNvPr id="12" name="Rectangle 2"/>
          <p:cNvSpPr>
            <a:spLocks noGrp="1" noChangeArrowheads="1"/>
          </p:cNvSpPr>
          <p:nvPr>
            <p:ph type="title"/>
          </p:nvPr>
        </p:nvSpPr>
        <p:spPr>
          <a:xfrm>
            <a:off x="611188" y="461963"/>
            <a:ext cx="7772400" cy="762000"/>
          </a:xfrm>
        </p:spPr>
        <p:txBody>
          <a:bodyPr/>
          <a:lstStyle/>
          <a:p>
            <a:pPr marL="180000" indent="-417600" eaLnBrk="1" hangingPunct="1">
              <a:defRPr/>
            </a:pPr>
            <a:r>
              <a:rPr lang="zh-TW" altLang="en-US" sz="3600" dirty="0">
                <a:solidFill>
                  <a:srgbClr val="000099"/>
                </a:solidFill>
              </a:rPr>
              <a:t>等殖成交系統</a:t>
            </a:r>
            <a:r>
              <a:rPr lang="en-US" altLang="zh-TW" sz="3600" dirty="0">
                <a:solidFill>
                  <a:srgbClr val="000099"/>
                </a:solidFill>
              </a:rPr>
              <a:t>-</a:t>
            </a:r>
            <a:r>
              <a:rPr lang="zh-TW" altLang="en-US" sz="3600" dirty="0">
                <a:solidFill>
                  <a:srgbClr val="000099"/>
                </a:solidFill>
              </a:rPr>
              <a:t>比對交易</a:t>
            </a:r>
            <a:r>
              <a:rPr lang="zh-TW" altLang="en-US" sz="3600" dirty="0" smtClean="0">
                <a:solidFill>
                  <a:srgbClr val="000099"/>
                </a:solidFill>
              </a:rPr>
              <a:t>系統</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p>
        </p:txBody>
      </p:sp>
      <p:sp>
        <p:nvSpPr>
          <p:cNvPr id="85002" name="投影片編號版面配置區 9"/>
          <p:cNvSpPr>
            <a:spLocks noGrp="1"/>
          </p:cNvSpPr>
          <p:nvPr>
            <p:ph type="sldNum" sz="quarter" idx="12"/>
          </p:nvPr>
        </p:nvSpPr>
        <p:spPr>
          <a:noFill/>
        </p:spPr>
        <p:txBody>
          <a:bodyPr/>
          <a:lstStyle/>
          <a:p>
            <a:fld id="{E00E9C5D-D1D4-4AEB-BD99-58123D66D8D4}" type="slidenum">
              <a:rPr lang="en-US" altLang="zh-TW" smtClean="0"/>
              <a:pPr/>
              <a:t>80</a:t>
            </a:fld>
            <a:endParaRPr lang="en-US" altLang="zh-TW"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84213" y="1412875"/>
            <a:ext cx="7848600" cy="4537075"/>
          </a:xfrm>
        </p:spPr>
        <p:txBody>
          <a:bodyPr/>
          <a:lstStyle/>
          <a:p>
            <a:pPr marL="455613" lvl="2" eaLnBrk="1" hangingPunct="1">
              <a:spcBef>
                <a:spcPct val="0"/>
              </a:spcBef>
              <a:buFont typeface="Wingdings" pitchFamily="2" charset="2"/>
              <a:buNone/>
              <a:defRPr/>
            </a:pPr>
            <a:r>
              <a:rPr lang="zh-TW" altLang="en-US" sz="2400" dirty="0" smtClean="0"/>
              <a:t>    </a:t>
            </a:r>
            <a:r>
              <a:rPr lang="en-US" altLang="zh-TW" sz="2400" dirty="0"/>
              <a:t>1.</a:t>
            </a:r>
            <a:r>
              <a:rPr lang="zh-TW" altLang="en-US" sz="2400" dirty="0"/>
              <a:t>採</a:t>
            </a:r>
            <a:r>
              <a:rPr lang="zh-TW" altLang="en-US" sz="2400" dirty="0">
                <a:solidFill>
                  <a:srgbClr val="FF0000"/>
                </a:solidFill>
              </a:rPr>
              <a:t>個別責任制</a:t>
            </a:r>
            <a:r>
              <a:rPr lang="zh-TW" altLang="en-US" sz="2400" dirty="0"/>
              <a:t>的給付結算準備金</a:t>
            </a:r>
            <a:r>
              <a:rPr lang="zh-TW" altLang="en-US" sz="2400" dirty="0" smtClean="0"/>
              <a:t>制度。</a:t>
            </a:r>
            <a:endParaRPr lang="zh-TW" altLang="en-US" sz="2400" dirty="0"/>
          </a:p>
          <a:p>
            <a:pPr marL="623888" lvl="3" indent="-223838" eaLnBrk="1" hangingPunct="1">
              <a:spcBef>
                <a:spcPct val="0"/>
              </a:spcBef>
              <a:buFont typeface="Wingdings" pitchFamily="2" charset="2"/>
              <a:buNone/>
              <a:defRPr/>
            </a:pPr>
            <a:r>
              <a:rPr lang="en-US" altLang="zh-TW" sz="2400" dirty="0"/>
              <a:t>2.</a:t>
            </a:r>
            <a:r>
              <a:rPr lang="zh-TW" altLang="en-US" sz="2400" dirty="0"/>
              <a:t>證券商參加債券等殖成交系統買賣前，應向櫃買中心預繳債券給付結算</a:t>
            </a:r>
            <a:r>
              <a:rPr lang="zh-TW" altLang="en-US" sz="2400" dirty="0" smtClean="0"/>
              <a:t>準備金。</a:t>
            </a:r>
            <a:endParaRPr lang="en-US" altLang="zh-TW" sz="2400" dirty="0"/>
          </a:p>
          <a:p>
            <a:pPr marL="623888" lvl="3" indent="-223838" eaLnBrk="1" hangingPunct="1">
              <a:spcBef>
                <a:spcPct val="0"/>
              </a:spcBef>
              <a:buFont typeface="Wingdings" pitchFamily="2" charset="2"/>
              <a:buNone/>
              <a:defRPr/>
            </a:pPr>
            <a:r>
              <a:rPr lang="en-US" altLang="zh-TW" sz="2400" dirty="0"/>
              <a:t>3.</a:t>
            </a:r>
            <a:r>
              <a:rPr lang="zh-TW" altLang="en-US" sz="2400" dirty="0"/>
              <a:t>證券商所繳存之準備金，經扣減</a:t>
            </a:r>
            <a:r>
              <a:rPr lang="zh-TW" altLang="en-US" sz="2400" dirty="0">
                <a:solidFill>
                  <a:srgbClr val="FF0000"/>
                </a:solidFill>
              </a:rPr>
              <a:t>風險值</a:t>
            </a:r>
            <a:r>
              <a:rPr lang="zh-TW" altLang="en-US" sz="2400" dirty="0"/>
              <a:t>、加計買賣斷</a:t>
            </a:r>
            <a:r>
              <a:rPr lang="zh-TW" altLang="en-US" sz="2400" dirty="0">
                <a:solidFill>
                  <a:srgbClr val="FF0000"/>
                </a:solidFill>
              </a:rPr>
              <a:t>交易損益</a:t>
            </a:r>
            <a:r>
              <a:rPr lang="zh-TW" altLang="en-US" sz="2400" dirty="0"/>
              <a:t>後，有低於準備金最低限額者，須於次一營業日上午九時前補足其差額。</a:t>
            </a:r>
            <a:endParaRPr lang="en-US" altLang="zh-TW" sz="2400" dirty="0"/>
          </a:p>
          <a:p>
            <a:pPr marL="363538" lvl="3" indent="0" eaLnBrk="1" hangingPunct="1">
              <a:spcBef>
                <a:spcPct val="0"/>
              </a:spcBef>
              <a:buFont typeface="Wingdings" pitchFamily="2" charset="2"/>
              <a:buNone/>
              <a:defRPr/>
            </a:pPr>
            <a:endParaRPr lang="en-US" altLang="zh-TW" sz="2400" dirty="0" smtClean="0"/>
          </a:p>
          <a:p>
            <a:pPr marL="363538" lvl="3" indent="0" eaLnBrk="1" hangingPunct="1">
              <a:spcBef>
                <a:spcPct val="0"/>
              </a:spcBef>
              <a:buFont typeface="Wingdings" pitchFamily="2" charset="2"/>
              <a:buNone/>
              <a:defRPr/>
            </a:pPr>
            <a:r>
              <a:rPr lang="zh-TW" altLang="en-US" sz="2400" dirty="0" smtClean="0"/>
              <a:t> </a:t>
            </a:r>
            <a:r>
              <a:rPr lang="en-US" altLang="zh-TW" sz="2400" dirty="0">
                <a:latin typeface="標楷體"/>
              </a:rPr>
              <a:t>※</a:t>
            </a:r>
            <a:r>
              <a:rPr lang="zh-TW" altLang="en-US" sz="2400" dirty="0" smtClean="0"/>
              <a:t>風險</a:t>
            </a:r>
            <a:r>
              <a:rPr lang="zh-TW" altLang="en-US" sz="2400" dirty="0"/>
              <a:t>值計算（</a:t>
            </a:r>
            <a:r>
              <a:rPr lang="en-US" altLang="zh-TW" sz="2400" dirty="0"/>
              <a:t>VAR</a:t>
            </a:r>
            <a:r>
              <a:rPr lang="zh-TW" altLang="en-US" sz="2400" dirty="0"/>
              <a:t>）</a:t>
            </a:r>
          </a:p>
          <a:p>
            <a:pPr marL="817563" lvl="3" eaLnBrk="1" hangingPunct="1">
              <a:spcBef>
                <a:spcPct val="0"/>
              </a:spcBef>
              <a:buFont typeface="Wingdings" pitchFamily="2" charset="2"/>
              <a:buNone/>
              <a:defRPr/>
            </a:pPr>
            <a:r>
              <a:rPr lang="zh-TW" altLang="en-US" sz="2400" dirty="0"/>
              <a:t>   </a:t>
            </a:r>
            <a:r>
              <a:rPr lang="zh-TW" altLang="en-US" sz="2400" dirty="0" smtClean="0"/>
              <a:t>─</a:t>
            </a:r>
            <a:r>
              <a:rPr lang="zh-TW" altLang="en-US" sz="2400" dirty="0"/>
              <a:t>買賣</a:t>
            </a:r>
            <a:r>
              <a:rPr lang="zh-TW" altLang="en-US" sz="2400" dirty="0" smtClean="0"/>
              <a:t>斷：</a:t>
            </a:r>
            <a:r>
              <a:rPr lang="en-US" altLang="en-US" sz="2400" dirty="0" smtClean="0"/>
              <a:t>JP </a:t>
            </a:r>
            <a:r>
              <a:rPr lang="en-US" altLang="en-US" sz="2400" dirty="0"/>
              <a:t>Morgan</a:t>
            </a:r>
            <a:r>
              <a:rPr lang="zh-TW" altLang="en-US" sz="2400" dirty="0"/>
              <a:t>的</a:t>
            </a:r>
            <a:r>
              <a:rPr lang="en-US" altLang="zh-TW" sz="2400" dirty="0" err="1"/>
              <a:t>RiskMetrics</a:t>
            </a:r>
            <a:r>
              <a:rPr lang="zh-TW" altLang="en-US" sz="2400" dirty="0"/>
              <a:t>方法</a:t>
            </a:r>
            <a:r>
              <a:rPr lang="zh-TW" altLang="en-US" sz="2400" dirty="0" smtClean="0"/>
              <a:t>計算</a:t>
            </a:r>
            <a:endParaRPr lang="en-US" altLang="zh-TW" sz="2400" dirty="0"/>
          </a:p>
          <a:p>
            <a:pPr marL="817563" lvl="3" indent="-106363" eaLnBrk="1" hangingPunct="1">
              <a:spcBef>
                <a:spcPct val="0"/>
              </a:spcBef>
              <a:buFont typeface="Wingdings" pitchFamily="2" charset="2"/>
              <a:buNone/>
              <a:defRPr/>
            </a:pPr>
            <a:r>
              <a:rPr lang="zh-TW" altLang="en-US" sz="2400" dirty="0" smtClean="0"/>
              <a:t>─</a:t>
            </a:r>
            <a:r>
              <a:rPr lang="zh-TW" altLang="en-US" sz="2400" dirty="0"/>
              <a:t>附條件</a:t>
            </a:r>
            <a:r>
              <a:rPr lang="zh-TW" altLang="en-US" sz="2400" dirty="0" smtClean="0"/>
              <a:t>交易：</a:t>
            </a:r>
            <a:r>
              <a:rPr lang="en-US" altLang="zh-TW" sz="2400" dirty="0" smtClean="0"/>
              <a:t>RP</a:t>
            </a:r>
            <a:r>
              <a:rPr lang="zh-TW" altLang="en-US" sz="2400" dirty="0"/>
              <a:t>與</a:t>
            </a:r>
            <a:r>
              <a:rPr lang="en-US" altLang="zh-TW" sz="2400" dirty="0"/>
              <a:t>RS</a:t>
            </a:r>
            <a:r>
              <a:rPr lang="zh-TW" altLang="en-US" sz="2400" dirty="0"/>
              <a:t>相抵後餘額</a:t>
            </a:r>
            <a:r>
              <a:rPr lang="zh-TW" altLang="en-US" sz="2400" dirty="0" smtClean="0"/>
              <a:t>之千分之一</a:t>
            </a:r>
            <a:r>
              <a:rPr lang="zh-TW" altLang="en-US" sz="2400" dirty="0"/>
              <a:t>計算之</a:t>
            </a:r>
          </a:p>
          <a:p>
            <a:pPr>
              <a:defRPr/>
            </a:pPr>
            <a:endParaRPr lang="zh-TW" altLang="en-US" sz="2400" dirty="0"/>
          </a:p>
        </p:txBody>
      </p:sp>
      <p:sp>
        <p:nvSpPr>
          <p:cNvPr id="86019" name="投影片編號版面配置區 4"/>
          <p:cNvSpPr>
            <a:spLocks noGrp="1"/>
          </p:cNvSpPr>
          <p:nvPr>
            <p:ph type="sldNum" sz="quarter" idx="12"/>
          </p:nvPr>
        </p:nvSpPr>
        <p:spPr>
          <a:noFill/>
        </p:spPr>
        <p:txBody>
          <a:bodyPr/>
          <a:lstStyle/>
          <a:p>
            <a:fld id="{974689CE-713F-4626-B000-55AD015ABA8B}" type="slidenum">
              <a:rPr lang="en-US" altLang="zh-TW" smtClean="0"/>
              <a:pPr/>
              <a:t>81</a:t>
            </a:fld>
            <a:endParaRPr lang="en-US" altLang="zh-TW" smtClean="0"/>
          </a:p>
        </p:txBody>
      </p:sp>
      <p:sp>
        <p:nvSpPr>
          <p:cNvPr id="86020" name="Rectangle 2"/>
          <p:cNvSpPr>
            <a:spLocks noGrp="1" noChangeArrowheads="1"/>
          </p:cNvSpPr>
          <p:nvPr>
            <p:ph type="title"/>
          </p:nvPr>
        </p:nvSpPr>
        <p:spPr>
          <a:xfrm>
            <a:off x="590550" y="560388"/>
            <a:ext cx="7797800" cy="923925"/>
          </a:xfrm>
        </p:spPr>
        <p:txBody>
          <a:bodyPr/>
          <a:lstStyle/>
          <a:p>
            <a:pPr eaLnBrk="1" hangingPunct="1"/>
            <a:r>
              <a:rPr lang="zh-TW" altLang="en-US" sz="3600" smtClean="0">
                <a:solidFill>
                  <a:srgbClr val="000099"/>
                </a:solidFill>
              </a:rPr>
              <a:t>等殖成交系統之風控機制</a:t>
            </a:r>
            <a:r>
              <a:rPr lang="en-US" altLang="zh-TW" sz="3600" smtClean="0">
                <a:solidFill>
                  <a:srgbClr val="000099"/>
                </a:solidFill>
              </a:rPr>
              <a:t> </a:t>
            </a:r>
            <a:endParaRPr lang="zh-TW" altLang="en-US" sz="3600" smtClean="0">
              <a:solidFill>
                <a:srgbClr val="000099"/>
              </a:solidFill>
            </a:endParaRPr>
          </a:p>
        </p:txBody>
      </p:sp>
      <p:sp>
        <p:nvSpPr>
          <p:cNvPr id="5"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98513" y="538163"/>
            <a:ext cx="6869112" cy="863600"/>
          </a:xfrm>
        </p:spPr>
        <p:txBody>
          <a:bodyPr>
            <a:noAutofit/>
          </a:bodyPr>
          <a:lstStyle/>
          <a:p>
            <a:pPr eaLnBrk="1" hangingPunct="1">
              <a:defRPr/>
            </a:pPr>
            <a:r>
              <a:rPr lang="en-US" altLang="zh-TW" sz="3600" dirty="0" smtClean="0">
                <a:solidFill>
                  <a:srgbClr val="000099"/>
                </a:solidFill>
              </a:rPr>
              <a:t>(</a:t>
            </a:r>
            <a:r>
              <a:rPr lang="zh-TW" altLang="en-US" sz="3600" dirty="0" smtClean="0">
                <a:solidFill>
                  <a:srgbClr val="000099"/>
                </a:solidFill>
              </a:rPr>
              <a:t>三</a:t>
            </a:r>
            <a:r>
              <a:rPr lang="en-US" altLang="zh-TW" sz="3600" dirty="0" smtClean="0">
                <a:solidFill>
                  <a:srgbClr val="000099"/>
                </a:solidFill>
              </a:rPr>
              <a:t>)</a:t>
            </a:r>
            <a:r>
              <a:rPr lang="zh-TW" altLang="en-US" sz="3600" dirty="0" smtClean="0">
                <a:solidFill>
                  <a:srgbClr val="000099"/>
                </a:solidFill>
              </a:rPr>
              <a:t>等價成交系統</a:t>
            </a:r>
            <a:r>
              <a:rPr lang="en-US" altLang="zh-TW" sz="3600" dirty="0" smtClean="0"/>
              <a:t/>
            </a:r>
            <a:br>
              <a:rPr lang="en-US" altLang="zh-TW" sz="3600" dirty="0" smtClean="0"/>
            </a:br>
            <a:endParaRPr lang="zh-TW" altLang="en-US" sz="3600" dirty="0" smtClean="0"/>
          </a:p>
        </p:txBody>
      </p:sp>
      <p:sp>
        <p:nvSpPr>
          <p:cNvPr id="87043" name="AutoShape 4"/>
          <p:cNvSpPr>
            <a:spLocks noChangeArrowheads="1"/>
          </p:cNvSpPr>
          <p:nvPr/>
        </p:nvSpPr>
        <p:spPr bwMode="auto">
          <a:xfrm>
            <a:off x="561975" y="126876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87044" name="投影片編號版面配置區 4"/>
          <p:cNvSpPr>
            <a:spLocks noGrp="1"/>
          </p:cNvSpPr>
          <p:nvPr>
            <p:ph type="sldNum" sz="quarter" idx="12"/>
          </p:nvPr>
        </p:nvSpPr>
        <p:spPr>
          <a:noFill/>
        </p:spPr>
        <p:txBody>
          <a:bodyPr/>
          <a:lstStyle/>
          <a:p>
            <a:fld id="{75A760B3-4DCF-446C-8E03-AAAED9538F22}" type="slidenum">
              <a:rPr lang="en-US" altLang="zh-TW" smtClean="0"/>
              <a:pPr/>
              <a:t>82</a:t>
            </a:fld>
            <a:endParaRPr lang="en-US" altLang="zh-TW" smtClean="0"/>
          </a:p>
        </p:txBody>
      </p:sp>
      <p:pic>
        <p:nvPicPr>
          <p:cNvPr id="87045" name="Picture 7"/>
          <p:cNvPicPr>
            <a:picLocks noGrp="1" noChangeAspect="1" noChangeArrowheads="1"/>
          </p:cNvPicPr>
          <p:nvPr>
            <p:ph idx="1"/>
          </p:nvPr>
        </p:nvPicPr>
        <p:blipFill>
          <a:blip r:embed="rId2" cstate="print"/>
          <a:srcRect/>
          <a:stretch>
            <a:fillRect/>
          </a:stretch>
        </p:blipFill>
        <p:spPr>
          <a:xfrm>
            <a:off x="971550" y="1663700"/>
            <a:ext cx="7485063" cy="4703763"/>
          </a:xfrm>
          <a:noFill/>
        </p:spPr>
      </p:pic>
      <p:sp>
        <p:nvSpPr>
          <p:cNvPr id="4" name="矩形 3"/>
          <p:cNvSpPr/>
          <p:nvPr/>
        </p:nvSpPr>
        <p:spPr>
          <a:xfrm>
            <a:off x="1547813" y="1346200"/>
            <a:ext cx="6973887" cy="584200"/>
          </a:xfrm>
          <a:prstGeom prst="rect">
            <a:avLst/>
          </a:prstGeom>
        </p:spPr>
        <p:txBody>
          <a:bodyPr>
            <a:spAutoFit/>
          </a:bodyPr>
          <a:lstStyle/>
          <a:p>
            <a:pPr>
              <a:defRPr/>
            </a:pPr>
            <a:r>
              <a:rPr lang="zh-TW" altLang="en-US" sz="3200" kern="0" dirty="0">
                <a:solidFill>
                  <a:srgbClr val="006633"/>
                </a:solidFill>
                <a:latin typeface="Garamond"/>
                <a:ea typeface="標楷體"/>
                <a:cs typeface="+mj-cs"/>
              </a:rPr>
              <a:t>公司債於等價系統之交易流程</a:t>
            </a:r>
            <a:endParaRPr lang="zh-TW" alt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4"/>
          <p:cNvSpPr>
            <a:spLocks noGrp="1"/>
          </p:cNvSpPr>
          <p:nvPr>
            <p:ph type="sldNum" sz="quarter" idx="12"/>
          </p:nvPr>
        </p:nvSpPr>
        <p:spPr>
          <a:noFill/>
        </p:spPr>
        <p:txBody>
          <a:bodyPr/>
          <a:lstStyle/>
          <a:p>
            <a:fld id="{6AE7A17D-BEC0-4914-8244-A253D9882671}" type="slidenum">
              <a:rPr lang="en-US" altLang="zh-TW" smtClean="0"/>
              <a:pPr/>
              <a:t>83</a:t>
            </a:fld>
            <a:endParaRPr lang="en-US" altLang="zh-TW" smtClean="0"/>
          </a:p>
        </p:txBody>
      </p:sp>
      <p:sp>
        <p:nvSpPr>
          <p:cNvPr id="88067" name="Rectangle 2"/>
          <p:cNvSpPr>
            <a:spLocks noGrp="1" noChangeArrowheads="1"/>
          </p:cNvSpPr>
          <p:nvPr>
            <p:ph type="title"/>
          </p:nvPr>
        </p:nvSpPr>
        <p:spPr>
          <a:xfrm>
            <a:off x="384175" y="1568847"/>
            <a:ext cx="8086725" cy="708025"/>
          </a:xfrm>
        </p:spPr>
        <p:txBody>
          <a:bodyPr/>
          <a:lstStyle/>
          <a:p>
            <a:r>
              <a:rPr lang="zh-TW" altLang="en-US" sz="3200" b="0" dirty="0" smtClean="0"/>
              <a:t>公司債於營業處所議價之交易流程</a:t>
            </a:r>
          </a:p>
        </p:txBody>
      </p:sp>
      <p:graphicFrame>
        <p:nvGraphicFramePr>
          <p:cNvPr id="88068" name="Object 2"/>
          <p:cNvGraphicFramePr>
            <a:graphicFrameLocks noChangeAspect="1"/>
          </p:cNvGraphicFramePr>
          <p:nvPr/>
        </p:nvGraphicFramePr>
        <p:xfrm>
          <a:off x="-180975" y="1484313"/>
          <a:ext cx="8985250" cy="4354512"/>
        </p:xfrm>
        <a:graphic>
          <a:graphicData uri="http://schemas.openxmlformats.org/presentationml/2006/ole">
            <p:oleObj spid="_x0000_s88068" name="Document" r:id="rId3" imgW="6452130" imgH="3135920" progId="Word.Document.8">
              <p:embed/>
            </p:oleObj>
          </a:graphicData>
        </a:graphic>
      </p:graphicFrame>
      <p:sp>
        <p:nvSpPr>
          <p:cNvPr id="88069" name="Rectangle 2"/>
          <p:cNvSpPr txBox="1">
            <a:spLocks noChangeArrowheads="1"/>
          </p:cNvSpPr>
          <p:nvPr/>
        </p:nvSpPr>
        <p:spPr bwMode="auto">
          <a:xfrm>
            <a:off x="684213" y="576040"/>
            <a:ext cx="7486650" cy="620712"/>
          </a:xfrm>
          <a:prstGeom prst="rect">
            <a:avLst/>
          </a:prstGeom>
          <a:noFill/>
          <a:ln w="9525">
            <a:noFill/>
            <a:miter lim="800000"/>
            <a:headEnd/>
            <a:tailEnd/>
          </a:ln>
        </p:spPr>
        <p:txBody>
          <a:bodyPr/>
          <a:lstStyle/>
          <a:p>
            <a:pPr algn="ctr"/>
            <a:r>
              <a:rPr lang="zh-TW" altLang="en-US" sz="3600" b="1" dirty="0">
                <a:solidFill>
                  <a:srgbClr val="000099"/>
                </a:solidFill>
                <a:latin typeface="Garamond" pitchFamily="18" charset="0"/>
                <a:ea typeface="標楷體" pitchFamily="65" charset="-120"/>
              </a:rPr>
              <a:t>等價成交系統</a:t>
            </a:r>
            <a:r>
              <a:rPr lang="en-US" altLang="zh-TW" sz="3600" b="1" dirty="0">
                <a:solidFill>
                  <a:srgbClr val="000099"/>
                </a:solidFill>
                <a:latin typeface="Garamond" pitchFamily="18" charset="0"/>
                <a:ea typeface="標楷體" pitchFamily="65" charset="-120"/>
              </a:rPr>
              <a:t>(</a:t>
            </a:r>
            <a:r>
              <a:rPr lang="zh-TW" altLang="en-US" sz="3600" b="1" dirty="0">
                <a:solidFill>
                  <a:srgbClr val="000099"/>
                </a:solidFill>
                <a:latin typeface="Garamond" pitchFamily="18" charset="0"/>
                <a:ea typeface="標楷體" pitchFamily="65" charset="-120"/>
              </a:rPr>
              <a:t>續</a:t>
            </a:r>
            <a:r>
              <a:rPr lang="en-US" altLang="zh-TW" sz="3600" b="1" dirty="0">
                <a:solidFill>
                  <a:srgbClr val="000099"/>
                </a:solidFill>
                <a:latin typeface="Garamond" pitchFamily="18" charset="0"/>
                <a:ea typeface="標楷體" pitchFamily="65" charset="-120"/>
              </a:rPr>
              <a:t>)</a:t>
            </a:r>
            <a:endParaRPr lang="zh-TW" altLang="en-US" sz="3600" b="1" dirty="0">
              <a:solidFill>
                <a:schemeClr val="tx2"/>
              </a:solidFill>
              <a:latin typeface="Garamond" pitchFamily="18" charset="0"/>
              <a:ea typeface="標楷體" pitchFamily="65" charset="-120"/>
            </a:endParaRPr>
          </a:p>
        </p:txBody>
      </p:sp>
      <p:sp>
        <p:nvSpPr>
          <p:cNvPr id="6" name="AutoShape 4"/>
          <p:cNvSpPr>
            <a:spLocks noChangeArrowheads="1"/>
          </p:cNvSpPr>
          <p:nvPr/>
        </p:nvSpPr>
        <p:spPr bwMode="auto">
          <a:xfrm>
            <a:off x="561975" y="1268413"/>
            <a:ext cx="7959725"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58888" y="476250"/>
            <a:ext cx="6818312" cy="863600"/>
          </a:xfrm>
        </p:spPr>
        <p:txBody>
          <a:bodyPr>
            <a:noAutofit/>
          </a:bodyPr>
          <a:lstStyle/>
          <a:p>
            <a:pPr eaLnBrk="1" hangingPunct="1">
              <a:defRPr/>
            </a:pPr>
            <a:r>
              <a:rPr lang="zh-TW" altLang="en-US" sz="3600" dirty="0" smtClean="0">
                <a:solidFill>
                  <a:srgbClr val="000099"/>
                </a:solidFill>
              </a:rPr>
              <a:t>等價成交系統</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r>
              <a:rPr lang="en-US" altLang="zh-TW" sz="3600" dirty="0" smtClean="0"/>
              <a:t/>
            </a:r>
            <a:br>
              <a:rPr lang="en-US" altLang="zh-TW" sz="3600" dirty="0" smtClean="0"/>
            </a:br>
            <a:endParaRPr lang="zh-TW" altLang="en-US" sz="3600" dirty="0" smtClean="0"/>
          </a:p>
        </p:txBody>
      </p:sp>
      <p:sp>
        <p:nvSpPr>
          <p:cNvPr id="88067" name="Rectangle 3"/>
          <p:cNvSpPr>
            <a:spLocks noGrp="1" noChangeArrowheads="1"/>
          </p:cNvSpPr>
          <p:nvPr>
            <p:ph type="body" idx="1"/>
          </p:nvPr>
        </p:nvSpPr>
        <p:spPr>
          <a:xfrm>
            <a:off x="561975" y="1401763"/>
            <a:ext cx="8064500" cy="4606925"/>
          </a:xfrm>
        </p:spPr>
        <p:txBody>
          <a:bodyPr/>
          <a:lstStyle/>
          <a:p>
            <a:pPr marL="540000" lvl="1" indent="-419100" eaLnBrk="1" hangingPunct="1">
              <a:lnSpc>
                <a:spcPct val="90000"/>
              </a:lnSpc>
              <a:buClr>
                <a:schemeClr val="tx1"/>
              </a:buClr>
              <a:buFont typeface="Wingdings" pitchFamily="2" charset="2"/>
              <a:buChar char="Ø"/>
              <a:defRPr/>
            </a:pPr>
            <a:r>
              <a:rPr lang="zh-TW" altLang="en-US" b="1" dirty="0" smtClean="0">
                <a:solidFill>
                  <a:srgbClr val="000099"/>
                </a:solidFill>
              </a:rPr>
              <a:t>交易方式</a:t>
            </a:r>
          </a:p>
          <a:p>
            <a:pPr marL="737462" lvl="1" indent="-342900" eaLnBrk="1" hangingPunct="1">
              <a:buClrTx/>
              <a:buSzPct val="65000"/>
              <a:buFont typeface="Wingdings" pitchFamily="2" charset="2"/>
              <a:buChar char="n"/>
              <a:defRPr/>
            </a:pPr>
            <a:r>
              <a:rPr lang="zh-TW" altLang="en-US" sz="2200" dirty="0" smtClean="0"/>
              <a:t>透過本中心等價成交系統撮合。 </a:t>
            </a:r>
            <a:endParaRPr lang="en-US" altLang="zh-TW" sz="2200" dirty="0" smtClean="0"/>
          </a:p>
          <a:p>
            <a:pPr marL="737462" lvl="1" indent="-342900" eaLnBrk="1" hangingPunct="1">
              <a:buClrTx/>
              <a:buSzPct val="65000"/>
              <a:buFont typeface="Wingdings" pitchFamily="2" charset="2"/>
              <a:buChar char="n"/>
              <a:defRPr/>
            </a:pPr>
            <a:r>
              <a:rPr lang="zh-TW" altLang="en-US" sz="2200" dirty="0" smtClean="0"/>
              <a:t>在證券商營業處所議價後輸入等價成交系統成交。得以議價方式買賣之範圍：</a:t>
            </a:r>
            <a:endParaRPr lang="zh-TW" altLang="en-US" b="1" dirty="0" smtClean="0">
              <a:solidFill>
                <a:srgbClr val="000099"/>
              </a:solidFill>
            </a:endParaRPr>
          </a:p>
          <a:p>
            <a:pPr marL="1068388" lvl="1" eaLnBrk="1" hangingPunct="1">
              <a:buClrTx/>
              <a:buSzPct val="65000"/>
              <a:buFont typeface="Wingdings" pitchFamily="2" charset="2"/>
              <a:buChar char="ü"/>
              <a:defRPr/>
            </a:pPr>
            <a:r>
              <a:rPr lang="zh-TW" altLang="en-US" sz="2200" dirty="0" smtClean="0"/>
              <a:t>與客戶或其他證券自營商之買賣。</a:t>
            </a:r>
            <a:endParaRPr lang="en-US" altLang="zh-TW" sz="2200" dirty="0" smtClean="0"/>
          </a:p>
          <a:p>
            <a:pPr marL="1068388" lvl="1" eaLnBrk="1" hangingPunct="1">
              <a:buClrTx/>
              <a:buSzPct val="65000"/>
              <a:buFont typeface="Wingdings" pitchFamily="2" charset="2"/>
              <a:buChar char="ü"/>
              <a:defRPr/>
            </a:pPr>
            <a:r>
              <a:rPr lang="zh-TW" altLang="en-US" sz="2200" dirty="0" smtClean="0"/>
              <a:t>證券經紀商參加本中心等價成交系統發生錯帳或違約，因無法自該系統補券，而須與其他證券自營商議價補券之買賣。</a:t>
            </a:r>
            <a:endParaRPr lang="en-US" altLang="zh-TW" sz="2200" dirty="0" smtClean="0"/>
          </a:p>
          <a:p>
            <a:pPr marL="540000" lvl="1" indent="-419100" eaLnBrk="1" hangingPunct="1">
              <a:lnSpc>
                <a:spcPct val="90000"/>
              </a:lnSpc>
              <a:buClr>
                <a:schemeClr val="tx1"/>
              </a:buClr>
              <a:buFont typeface="Wingdings" pitchFamily="2" charset="2"/>
              <a:buChar char="Ø"/>
              <a:defRPr/>
            </a:pPr>
            <a:r>
              <a:rPr lang="zh-TW" altLang="en-US" b="1" dirty="0" smtClean="0">
                <a:solidFill>
                  <a:srgbClr val="000099"/>
                </a:solidFill>
              </a:rPr>
              <a:t>交易單位及升降幅度</a:t>
            </a:r>
            <a:endParaRPr lang="en-US" altLang="zh-TW" b="1" dirty="0" smtClean="0">
              <a:solidFill>
                <a:srgbClr val="000099"/>
              </a:solidFill>
            </a:endParaRPr>
          </a:p>
          <a:p>
            <a:pPr marL="720000" lvl="1" eaLnBrk="1" hangingPunct="1">
              <a:buClrTx/>
              <a:buSzPct val="65000"/>
              <a:buFont typeface="Wingdings" pitchFamily="2" charset="2"/>
              <a:buChar char="ü"/>
              <a:defRPr/>
            </a:pPr>
            <a:r>
              <a:rPr lang="zh-TW" altLang="en-US" sz="2200" dirty="0" smtClean="0"/>
              <a:t>轉</a:t>
            </a:r>
            <a:r>
              <a:rPr lang="en-US" altLang="zh-TW" sz="2200" dirty="0" smtClean="0"/>
              <a:t>(</a:t>
            </a:r>
            <a:r>
              <a:rPr lang="zh-TW" altLang="en-US" sz="2200" dirty="0" smtClean="0"/>
              <a:t>交</a:t>
            </a:r>
            <a:r>
              <a:rPr lang="en-US" altLang="zh-TW" sz="2200" dirty="0" smtClean="0"/>
              <a:t>)</a:t>
            </a:r>
            <a:r>
              <a:rPr lang="zh-TW" altLang="en-US" sz="2200" dirty="0" smtClean="0"/>
              <a:t>換公司債以面額新台幣十萬元為一交易單位。</a:t>
            </a:r>
            <a:endParaRPr lang="en-US" altLang="zh-TW" sz="2200" dirty="0" smtClean="0"/>
          </a:p>
          <a:p>
            <a:pPr marL="720000" lvl="1" eaLnBrk="1" hangingPunct="1">
              <a:buClrTx/>
              <a:buSzPct val="65000"/>
              <a:buFont typeface="Wingdings" pitchFamily="2" charset="2"/>
              <a:buChar char="ü"/>
              <a:defRPr/>
            </a:pPr>
            <a:r>
              <a:rPr lang="zh-TW" altLang="en-US" sz="2200" dirty="0" smtClean="0"/>
              <a:t>升降幅度，以漲或跌至當日參考價格</a:t>
            </a:r>
            <a:r>
              <a:rPr lang="zh-TW" altLang="en-US" sz="2200" dirty="0" smtClean="0">
                <a:solidFill>
                  <a:srgbClr val="FF0000"/>
                </a:solidFill>
              </a:rPr>
              <a:t>百分之七</a:t>
            </a:r>
            <a:r>
              <a:rPr lang="zh-TW" altLang="en-US" sz="2200" dirty="0" smtClean="0"/>
              <a:t>為限。</a:t>
            </a:r>
            <a:endParaRPr lang="zh-TW" altLang="en-US" sz="2200" dirty="0" smtClean="0">
              <a:latin typeface="Arial Unicode MS" pitchFamily="34" charset="-120"/>
            </a:endParaRPr>
          </a:p>
        </p:txBody>
      </p:sp>
      <p:sp>
        <p:nvSpPr>
          <p:cNvPr id="89092" name="AutoShape 4"/>
          <p:cNvSpPr>
            <a:spLocks noChangeArrowheads="1"/>
          </p:cNvSpPr>
          <p:nvPr/>
        </p:nvSpPr>
        <p:spPr bwMode="auto">
          <a:xfrm>
            <a:off x="561975" y="126876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89093" name="投影片編號版面配置區 4"/>
          <p:cNvSpPr>
            <a:spLocks noGrp="1"/>
          </p:cNvSpPr>
          <p:nvPr>
            <p:ph type="sldNum" sz="quarter" idx="12"/>
          </p:nvPr>
        </p:nvSpPr>
        <p:spPr>
          <a:noFill/>
        </p:spPr>
        <p:txBody>
          <a:bodyPr/>
          <a:lstStyle/>
          <a:p>
            <a:fld id="{F49EC1E1-C633-4FD8-B62E-EA5437506B6F}" type="slidenum">
              <a:rPr lang="en-US" altLang="zh-TW" smtClean="0"/>
              <a:pPr/>
              <a:t>84</a:t>
            </a:fld>
            <a:endParaRPr lang="en-US" altLang="zh-TW" smtClean="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9750" y="1557338"/>
            <a:ext cx="7993063" cy="4608512"/>
          </a:xfrm>
        </p:spPr>
        <p:txBody>
          <a:bodyPr/>
          <a:lstStyle/>
          <a:p>
            <a:pPr marL="540000" lvl="1" indent="-419100" eaLnBrk="1" hangingPunct="1">
              <a:lnSpc>
                <a:spcPct val="90000"/>
              </a:lnSpc>
              <a:buClr>
                <a:schemeClr val="tx1"/>
              </a:buClr>
              <a:buFont typeface="Wingdings" pitchFamily="2" charset="2"/>
              <a:buChar char="Ø"/>
              <a:defRPr/>
            </a:pPr>
            <a:r>
              <a:rPr lang="zh-TW" altLang="en-US" b="1" dirty="0" smtClean="0">
                <a:solidFill>
                  <a:srgbClr val="000099"/>
                </a:solidFill>
              </a:rPr>
              <a:t>升降單位</a:t>
            </a:r>
          </a:p>
          <a:p>
            <a:pPr marL="720000" lvl="1" eaLnBrk="1" hangingPunct="1">
              <a:buClr>
                <a:schemeClr val="tx1"/>
              </a:buClr>
              <a:buSzPct val="65000"/>
              <a:buFont typeface="Wingdings" pitchFamily="2" charset="2"/>
              <a:buChar char="ü"/>
              <a:defRPr/>
            </a:pPr>
            <a:r>
              <a:rPr lang="zh-TW" altLang="en-US" sz="2200" dirty="0" smtClean="0"/>
              <a:t>未滿一百五十元者為五分。</a:t>
            </a:r>
            <a:endParaRPr lang="en-US" altLang="zh-TW" sz="2200" dirty="0" smtClean="0"/>
          </a:p>
          <a:p>
            <a:pPr marL="720000" lvl="1" eaLnBrk="1" hangingPunct="1">
              <a:buClr>
                <a:schemeClr val="tx1"/>
              </a:buClr>
              <a:buSzPct val="65000"/>
              <a:buFont typeface="Wingdings" pitchFamily="2" charset="2"/>
              <a:buChar char="ü"/>
              <a:defRPr/>
            </a:pPr>
            <a:r>
              <a:rPr lang="zh-TW" altLang="en-US" sz="2200" dirty="0" smtClean="0"/>
              <a:t> 一百五十元至未滿一千元者為一元。</a:t>
            </a:r>
            <a:endParaRPr lang="en-US" altLang="zh-TW" sz="2200" dirty="0" smtClean="0"/>
          </a:p>
          <a:p>
            <a:pPr marL="720000" lvl="1" eaLnBrk="1" hangingPunct="1">
              <a:buClr>
                <a:schemeClr val="tx1"/>
              </a:buClr>
              <a:buSzPct val="65000"/>
              <a:buFont typeface="Wingdings" pitchFamily="2" charset="2"/>
              <a:buChar char="ü"/>
              <a:defRPr/>
            </a:pPr>
            <a:r>
              <a:rPr lang="zh-TW" altLang="en-US" sz="2200" dirty="0" smtClean="0"/>
              <a:t> 一千元以上者為五元。</a:t>
            </a:r>
            <a:endParaRPr lang="en-US" altLang="zh-TW" sz="2200" dirty="0" smtClean="0"/>
          </a:p>
          <a:p>
            <a:pPr marL="540000" lvl="1" indent="-419100" eaLnBrk="1" hangingPunct="1">
              <a:lnSpc>
                <a:spcPct val="90000"/>
              </a:lnSpc>
              <a:buClr>
                <a:schemeClr val="tx1"/>
              </a:buClr>
              <a:buFont typeface="Wingdings" pitchFamily="2" charset="2"/>
              <a:buChar char="Ø"/>
              <a:defRPr/>
            </a:pPr>
            <a:r>
              <a:rPr lang="zh-TW" altLang="en-US" b="1" dirty="0" smtClean="0">
                <a:solidFill>
                  <a:srgbClr val="000099"/>
                </a:solidFill>
              </a:rPr>
              <a:t>風控機制</a:t>
            </a:r>
            <a:endParaRPr lang="en-US" altLang="zh-TW" b="1" dirty="0" smtClean="0">
              <a:solidFill>
                <a:srgbClr val="000099"/>
              </a:solidFill>
            </a:endParaRPr>
          </a:p>
          <a:p>
            <a:pPr marL="720000" lvl="1" eaLnBrk="1" hangingPunct="1">
              <a:buClr>
                <a:schemeClr val="tx1"/>
              </a:buClr>
              <a:buSzPct val="65000"/>
              <a:buFont typeface="Wingdings" pitchFamily="2" charset="2"/>
              <a:buChar char="ü"/>
              <a:defRPr/>
            </a:pPr>
            <a:r>
              <a:rPr lang="zh-TW" altLang="en-US" sz="2200" dirty="0" smtClean="0">
                <a:solidFill>
                  <a:srgbClr val="FF0000"/>
                </a:solidFill>
              </a:rPr>
              <a:t>共同責任給付結算基金制度</a:t>
            </a:r>
            <a:r>
              <a:rPr lang="zh-TW" altLang="en-US" sz="2200" dirty="0" smtClean="0"/>
              <a:t>。 </a:t>
            </a:r>
          </a:p>
          <a:p>
            <a:pPr marL="540000" lvl="1" indent="-419100" eaLnBrk="1" hangingPunct="1">
              <a:lnSpc>
                <a:spcPct val="90000"/>
              </a:lnSpc>
              <a:buClr>
                <a:schemeClr val="tx1"/>
              </a:buClr>
              <a:buFont typeface="Wingdings" pitchFamily="2" charset="2"/>
              <a:buChar char="Ø"/>
              <a:defRPr/>
            </a:pPr>
            <a:r>
              <a:rPr lang="zh-TW" altLang="en-US" b="1" dirty="0" smtClean="0">
                <a:solidFill>
                  <a:srgbClr val="000099"/>
                </a:solidFill>
              </a:rPr>
              <a:t>行情揭示</a:t>
            </a:r>
            <a:endParaRPr lang="en-US" altLang="zh-TW" b="1" dirty="0" smtClean="0">
              <a:solidFill>
                <a:srgbClr val="000099"/>
              </a:solidFill>
            </a:endParaRPr>
          </a:p>
          <a:p>
            <a:pPr marL="720000" lvl="1" eaLnBrk="1" hangingPunct="1">
              <a:buClr>
                <a:schemeClr val="tx1"/>
              </a:buClr>
              <a:buSzPct val="65000"/>
              <a:buFont typeface="Wingdings" pitchFamily="2" charset="2"/>
              <a:buChar char="ü"/>
              <a:defRPr/>
            </a:pPr>
            <a:r>
              <a:rPr lang="zh-TW" altLang="en-US" sz="2200" dirty="0" smtClean="0"/>
              <a:t>等價成交系統與營業處所議價交易行情分開揭示</a:t>
            </a:r>
            <a:endParaRPr lang="en-US" altLang="zh-TW" sz="2200" dirty="0" smtClean="0"/>
          </a:p>
          <a:p>
            <a:pPr marL="720000" lvl="1" eaLnBrk="1" hangingPunct="1">
              <a:buClr>
                <a:schemeClr val="tx1"/>
              </a:buClr>
              <a:buSzPct val="65000"/>
              <a:buFont typeface="Wingdings" pitchFamily="2" charset="2"/>
              <a:buChar char="ü"/>
              <a:defRPr/>
            </a:pPr>
            <a:r>
              <a:rPr lang="zh-TW" altLang="en-US" sz="2200" dirty="0" smtClean="0">
                <a:solidFill>
                  <a:srgbClr val="FF0000"/>
                </a:solidFill>
              </a:rPr>
              <a:t>「明日參價」</a:t>
            </a:r>
            <a:r>
              <a:rPr lang="zh-TW" altLang="en-US" sz="2200" dirty="0" smtClean="0"/>
              <a:t>係以等價系統收盤價為準</a:t>
            </a:r>
            <a:endParaRPr lang="en-US" altLang="zh-TW" sz="2200" dirty="0" smtClean="0"/>
          </a:p>
          <a:p>
            <a:pPr marL="720000" lvl="1" eaLnBrk="1" hangingPunct="1">
              <a:buClr>
                <a:schemeClr val="tx1"/>
              </a:buClr>
              <a:buSzPct val="65000"/>
              <a:buFont typeface="Wingdings" pitchFamily="2" charset="2"/>
              <a:buChar char="ü"/>
              <a:defRPr/>
            </a:pPr>
            <a:r>
              <a:rPr lang="zh-TW" altLang="en-US" sz="2200" dirty="0" smtClean="0"/>
              <a:t>前一營業日等價成交系統無成交紀錄但交易時間結束時有買進或賣出 之申報紀錄者，仍應調整參考價</a:t>
            </a:r>
            <a:endParaRPr lang="en-US" altLang="zh-TW" sz="2200" dirty="0" smtClean="0"/>
          </a:p>
          <a:p>
            <a:pPr lvl="1" eaLnBrk="1" hangingPunct="1">
              <a:defRPr/>
            </a:pPr>
            <a:endParaRPr lang="zh-TW" altLang="en-US" sz="2400" dirty="0" smtClean="0"/>
          </a:p>
          <a:p>
            <a:pPr lvl="1" eaLnBrk="1" hangingPunct="1">
              <a:defRPr/>
            </a:pPr>
            <a:endParaRPr lang="zh-TW" altLang="en-US" sz="2400" dirty="0" smtClean="0"/>
          </a:p>
          <a:p>
            <a:pPr eaLnBrk="1" hangingPunct="1">
              <a:defRPr/>
            </a:pPr>
            <a:endParaRPr lang="en-US" altLang="zh-TW" sz="2800" dirty="0" smtClean="0"/>
          </a:p>
        </p:txBody>
      </p:sp>
      <p:sp>
        <p:nvSpPr>
          <p:cNvPr id="5" name="Rectangle 2"/>
          <p:cNvSpPr>
            <a:spLocks noGrp="1" noChangeArrowheads="1"/>
          </p:cNvSpPr>
          <p:nvPr>
            <p:ph type="title"/>
          </p:nvPr>
        </p:nvSpPr>
        <p:spPr>
          <a:xfrm>
            <a:off x="755650" y="549275"/>
            <a:ext cx="7561263" cy="863600"/>
          </a:xfrm>
        </p:spPr>
        <p:txBody>
          <a:bodyPr>
            <a:normAutofit fontScale="90000"/>
          </a:bodyPr>
          <a:lstStyle/>
          <a:p>
            <a:pPr eaLnBrk="1" hangingPunct="1">
              <a:defRPr/>
            </a:pPr>
            <a:r>
              <a:rPr lang="zh-TW" altLang="en-US" sz="4000" dirty="0" smtClean="0">
                <a:solidFill>
                  <a:srgbClr val="000099"/>
                </a:solidFill>
              </a:rPr>
              <a:t>等價成交系統</a:t>
            </a:r>
            <a:r>
              <a:rPr lang="en-US" altLang="zh-TW" sz="4000" dirty="0" smtClean="0">
                <a:solidFill>
                  <a:srgbClr val="000099"/>
                </a:solidFill>
              </a:rPr>
              <a:t>(</a:t>
            </a:r>
            <a:r>
              <a:rPr lang="zh-TW" altLang="en-US" sz="4000" dirty="0" smtClean="0">
                <a:solidFill>
                  <a:srgbClr val="000099"/>
                </a:solidFill>
              </a:rPr>
              <a:t>續</a:t>
            </a:r>
            <a:r>
              <a:rPr lang="en-US" altLang="zh-TW" sz="4000" dirty="0" smtClean="0">
                <a:solidFill>
                  <a:srgbClr val="000099"/>
                </a:solidFill>
              </a:rPr>
              <a:t>)</a:t>
            </a:r>
            <a:r>
              <a:rPr lang="en-US" altLang="zh-TW" dirty="0" smtClean="0"/>
              <a:t/>
            </a:r>
            <a:br>
              <a:rPr lang="en-US" altLang="zh-TW" dirty="0" smtClean="0"/>
            </a:br>
            <a:endParaRPr lang="zh-TW" altLang="en-US" dirty="0" smtClean="0"/>
          </a:p>
        </p:txBody>
      </p:sp>
      <p:sp>
        <p:nvSpPr>
          <p:cNvPr id="90116" name="AutoShape 4"/>
          <p:cNvSpPr>
            <a:spLocks noChangeArrowheads="1"/>
          </p:cNvSpPr>
          <p:nvPr/>
        </p:nvSpPr>
        <p:spPr bwMode="auto">
          <a:xfrm>
            <a:off x="561975" y="13462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90117" name="投影片編號版面配置區 5"/>
          <p:cNvSpPr>
            <a:spLocks noGrp="1"/>
          </p:cNvSpPr>
          <p:nvPr>
            <p:ph type="sldNum" sz="quarter" idx="12"/>
          </p:nvPr>
        </p:nvSpPr>
        <p:spPr>
          <a:noFill/>
        </p:spPr>
        <p:txBody>
          <a:bodyPr/>
          <a:lstStyle/>
          <a:p>
            <a:fld id="{3B4CD20C-05C8-42C2-91CB-CDAA41903515}" type="slidenum">
              <a:rPr lang="en-US" altLang="zh-TW" smtClean="0"/>
              <a:pPr/>
              <a:t>85</a:t>
            </a:fld>
            <a:endParaRPr lang="en-US" altLang="zh-TW"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214313" y="1189038"/>
            <a:ext cx="8715375" cy="5011737"/>
          </a:xfrm>
          <a:prstGeom prst="rect">
            <a:avLst/>
          </a:prstGeom>
          <a:noFill/>
          <a:ln w="9525">
            <a:noFill/>
            <a:miter lim="800000"/>
            <a:headEnd/>
            <a:tailEnd/>
          </a:ln>
        </p:spPr>
      </p:pic>
      <p:sp>
        <p:nvSpPr>
          <p:cNvPr id="91139" name="Rectangle 2"/>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a:r>
              <a:rPr lang="zh-TW" altLang="en-US" sz="3600" b="1">
                <a:solidFill>
                  <a:srgbClr val="000099"/>
                </a:solidFill>
                <a:latin typeface="標楷體" pitchFamily="65" charset="-120"/>
                <a:ea typeface="標楷體" pitchFamily="65" charset="-120"/>
              </a:rPr>
              <a:t>等價成交系統</a:t>
            </a:r>
            <a:r>
              <a:rPr lang="en-US" altLang="zh-TW" sz="3600" b="1">
                <a:solidFill>
                  <a:srgbClr val="000099"/>
                </a:solidFill>
                <a:latin typeface="標楷體" pitchFamily="65" charset="-120"/>
                <a:ea typeface="標楷體" pitchFamily="65" charset="-120"/>
              </a:rPr>
              <a:t>-</a:t>
            </a:r>
            <a:r>
              <a:rPr lang="zh-TW" altLang="en-US" sz="3600" b="1">
                <a:solidFill>
                  <a:srgbClr val="000099"/>
                </a:solidFill>
                <a:latin typeface="標楷體" pitchFamily="65" charset="-120"/>
                <a:ea typeface="標楷體" pitchFamily="65" charset="-120"/>
              </a:rPr>
              <a:t>每日交易行情揭示</a:t>
            </a:r>
            <a:endParaRPr lang="en-US" altLang="zh-TW" sz="3600" b="1">
              <a:solidFill>
                <a:srgbClr val="000099"/>
              </a:solidFill>
              <a:latin typeface="標楷體" pitchFamily="65" charset="-120"/>
              <a:ea typeface="標楷體" pitchFamily="65" charset="-120"/>
            </a:endParaRPr>
          </a:p>
        </p:txBody>
      </p:sp>
      <p:sp>
        <p:nvSpPr>
          <p:cNvPr id="91140" name="Oval 4"/>
          <p:cNvSpPr>
            <a:spLocks noChangeArrowheads="1"/>
          </p:cNvSpPr>
          <p:nvPr/>
        </p:nvSpPr>
        <p:spPr bwMode="auto">
          <a:xfrm>
            <a:off x="2124075" y="1146175"/>
            <a:ext cx="144780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91141" name="Oval 5"/>
          <p:cNvSpPr>
            <a:spLocks noChangeArrowheads="1"/>
          </p:cNvSpPr>
          <p:nvPr/>
        </p:nvSpPr>
        <p:spPr bwMode="auto">
          <a:xfrm>
            <a:off x="1347788" y="1889125"/>
            <a:ext cx="45720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91142" name="Oval 6"/>
          <p:cNvSpPr>
            <a:spLocks noChangeArrowheads="1"/>
          </p:cNvSpPr>
          <p:nvPr/>
        </p:nvSpPr>
        <p:spPr bwMode="auto">
          <a:xfrm>
            <a:off x="6092825" y="1603375"/>
            <a:ext cx="1295400" cy="457200"/>
          </a:xfrm>
          <a:prstGeom prst="ellipse">
            <a:avLst/>
          </a:prstGeom>
          <a:noFill/>
          <a:ln w="25400">
            <a:solidFill>
              <a:srgbClr val="FF0000"/>
            </a:solidFill>
            <a:round/>
            <a:headEnd/>
            <a:tailEnd/>
          </a:ln>
        </p:spPr>
        <p:txBody>
          <a:bodyPr wrap="none" anchor="ctr"/>
          <a:lstStyle/>
          <a:p>
            <a:pPr fontAlgn="t"/>
            <a:endParaRPr lang="zh-TW" altLang="en-US" sz="1200"/>
          </a:p>
        </p:txBody>
      </p:sp>
      <p:sp>
        <p:nvSpPr>
          <p:cNvPr id="91143" name="投影片編號版面配置區 6"/>
          <p:cNvSpPr>
            <a:spLocks noGrp="1"/>
          </p:cNvSpPr>
          <p:nvPr>
            <p:ph type="sldNum" sz="quarter" idx="12"/>
          </p:nvPr>
        </p:nvSpPr>
        <p:spPr>
          <a:noFill/>
        </p:spPr>
        <p:txBody>
          <a:bodyPr/>
          <a:lstStyle/>
          <a:p>
            <a:fld id="{E2D783C8-D989-4B44-973A-5CBCB4FC8C43}" type="slidenum">
              <a:rPr lang="en-US" altLang="zh-TW" smtClean="0"/>
              <a:pPr/>
              <a:t>86</a:t>
            </a:fld>
            <a:endParaRPr lang="en-US" altLang="zh-TW"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3"/>
          <p:cNvSpPr txBox="1">
            <a:spLocks noChangeArrowheads="1"/>
          </p:cNvSpPr>
          <p:nvPr/>
        </p:nvSpPr>
        <p:spPr bwMode="auto">
          <a:xfrm>
            <a:off x="900113" y="1499567"/>
            <a:ext cx="6934200" cy="849313"/>
          </a:xfrm>
          <a:prstGeom prst="rect">
            <a:avLst/>
          </a:prstGeom>
          <a:noFill/>
          <a:ln w="9525">
            <a:noFill/>
            <a:miter lim="800000"/>
            <a:headEnd/>
            <a:tailEnd/>
          </a:ln>
        </p:spPr>
        <p:txBody>
          <a:bodyPr>
            <a:spAutoFit/>
          </a:bodyPr>
          <a:lstStyle/>
          <a:p>
            <a:pPr marL="360000" indent="-417600" fontAlgn="t">
              <a:lnSpc>
                <a:spcPct val="90000"/>
              </a:lnSpc>
              <a:spcBef>
                <a:spcPts val="0"/>
              </a:spcBef>
              <a:buSzPct val="65000"/>
              <a:buFont typeface="Wingdings" pitchFamily="2" charset="2"/>
              <a:buChar char="Ø"/>
              <a:defRPr/>
            </a:pPr>
            <a:r>
              <a:rPr lang="zh-TW" altLang="en-US" sz="2800" b="1" dirty="0">
                <a:latin typeface="標楷體" pitchFamily="65" charset="-120"/>
                <a:ea typeface="標楷體" pitchFamily="65" charset="-120"/>
              </a:rPr>
              <a:t>計算明日參價的法令依據：</a:t>
            </a:r>
          </a:p>
          <a:p>
            <a:pPr fontAlgn="t">
              <a:spcBef>
                <a:spcPct val="50000"/>
              </a:spcBef>
              <a:defRPr/>
            </a:pPr>
            <a:r>
              <a:rPr lang="zh-TW" altLang="en-US" sz="1600" b="1" dirty="0">
                <a:latin typeface="標楷體" pitchFamily="65" charset="-120"/>
                <a:ea typeface="標楷體" pitchFamily="65" charset="-120"/>
              </a:rPr>
              <a:t>本中心「轉換公司債、交換公司債暨債券換股權利證書買賣辦法</a:t>
            </a:r>
            <a:r>
              <a:rPr lang="zh-TW" altLang="en-US" sz="1600" b="1" dirty="0">
                <a:ea typeface="標楷體" pitchFamily="65" charset="-120"/>
              </a:rPr>
              <a:t>」</a:t>
            </a:r>
          </a:p>
        </p:txBody>
      </p:sp>
      <p:graphicFrame>
        <p:nvGraphicFramePr>
          <p:cNvPr id="7" name="表格 6"/>
          <p:cNvGraphicFramePr>
            <a:graphicFrameLocks noGrp="1"/>
          </p:cNvGraphicFramePr>
          <p:nvPr/>
        </p:nvGraphicFramePr>
        <p:xfrm>
          <a:off x="1246188" y="2348359"/>
          <a:ext cx="7272337" cy="936625"/>
        </p:xfrm>
        <a:graphic>
          <a:graphicData uri="http://schemas.openxmlformats.org/drawingml/2006/table">
            <a:tbl>
              <a:tblPr/>
              <a:tblGrid>
                <a:gridCol w="1229249"/>
                <a:gridCol w="6043088"/>
              </a:tblGrid>
              <a:tr h="936625">
                <a:tc>
                  <a:txBody>
                    <a:bodyPr/>
                    <a:lstStyle/>
                    <a:p>
                      <a:pPr algn="r"/>
                      <a:r>
                        <a:rPr lang="zh-TW" altLang="en-US" sz="1800" b="1" u="none" strike="noStrike" dirty="0">
                          <a:solidFill>
                            <a:srgbClr val="0000FF"/>
                          </a:solidFill>
                          <a:hlinkClick r:id="rId2" action="ppaction://hlinkfile"/>
                        </a:rPr>
                        <a:t>第   </a:t>
                      </a:r>
                      <a:r>
                        <a:rPr lang="en-US" altLang="zh-TW" sz="1800" b="1" u="none" strike="noStrike" dirty="0">
                          <a:solidFill>
                            <a:srgbClr val="0000FF"/>
                          </a:solidFill>
                          <a:hlinkClick r:id="rId2" action="ppaction://hlinkfile"/>
                        </a:rPr>
                        <a:t>10    </a:t>
                      </a:r>
                      <a:r>
                        <a:rPr lang="zh-TW" altLang="en-US" sz="1800" b="1" u="none" strike="noStrike" dirty="0">
                          <a:solidFill>
                            <a:srgbClr val="0000FF"/>
                          </a:solidFill>
                          <a:hlinkClick r:id="rId2" action="ppaction://hlinkfile"/>
                        </a:rPr>
                        <a:t>條</a:t>
                      </a:r>
                      <a:r>
                        <a:rPr lang="zh-TW" altLang="en-US" sz="1800" b="1" dirty="0">
                          <a:solidFill>
                            <a:srgbClr val="0000FF"/>
                          </a:solidFill>
                        </a:rPr>
                        <a:t> </a:t>
                      </a:r>
                    </a:p>
                  </a:txBody>
                  <a:tcPr marL="38098" marR="38098" marT="38121" marB="38121">
                    <a:lnL>
                      <a:noFill/>
                    </a:lnL>
                    <a:lnR>
                      <a:noFill/>
                    </a:lnR>
                    <a:lnT>
                      <a:noFill/>
                    </a:lnT>
                    <a:lnB>
                      <a:noFill/>
                    </a:lnB>
                    <a:solidFill>
                      <a:schemeClr val="bg1"/>
                    </a:solidFill>
                  </a:tcPr>
                </a:tc>
                <a:tc>
                  <a:txBody>
                    <a:bodyPr/>
                    <a:lstStyle/>
                    <a:p>
                      <a:pPr algn="just"/>
                      <a:r>
                        <a:rPr lang="zh-TW" altLang="en-US" sz="1600" b="1" dirty="0"/>
                        <a:t>轉換公司債及交換公司債，其買賣斷交易每營業日參考價格、開始交易</a:t>
                      </a:r>
                      <a:r>
                        <a:rPr lang="zh-TW" altLang="en-US" sz="1600" b="1" dirty="0" smtClean="0"/>
                        <a:t>基準</a:t>
                      </a:r>
                      <a:r>
                        <a:rPr lang="zh-TW" altLang="en-US" sz="1600" b="1" dirty="0"/>
                        <a:t>價、收盤價格之計算方式及其公告作業準用本中心業務規則有關上櫃股 票之規定。</a:t>
                      </a:r>
                    </a:p>
                  </a:txBody>
                  <a:tcPr marL="38098" marR="38098" marT="38121" marB="38121">
                    <a:lnL>
                      <a:noFill/>
                    </a:lnL>
                    <a:lnR>
                      <a:noFill/>
                    </a:lnR>
                    <a:lnB>
                      <a:noFill/>
                    </a:lnB>
                    <a:solidFill>
                      <a:srgbClr val="FFFFFF"/>
                    </a:solidFill>
                  </a:tcPr>
                </a:tc>
              </a:tr>
            </a:tbl>
          </a:graphicData>
        </a:graphic>
      </p:graphicFrame>
      <p:graphicFrame>
        <p:nvGraphicFramePr>
          <p:cNvPr id="8" name="表格 7"/>
          <p:cNvGraphicFramePr>
            <a:graphicFrameLocks noGrp="1"/>
          </p:cNvGraphicFramePr>
          <p:nvPr/>
        </p:nvGraphicFramePr>
        <p:xfrm>
          <a:off x="1331913" y="3788470"/>
          <a:ext cx="7186612" cy="2736874"/>
        </p:xfrm>
        <a:graphic>
          <a:graphicData uri="http://schemas.openxmlformats.org/drawingml/2006/table">
            <a:tbl>
              <a:tblPr/>
              <a:tblGrid>
                <a:gridCol w="1286025"/>
                <a:gridCol w="5900587"/>
              </a:tblGrid>
              <a:tr h="2736874">
                <a:tc>
                  <a:txBody>
                    <a:bodyPr/>
                    <a:lstStyle/>
                    <a:p>
                      <a:pPr algn="ctr"/>
                      <a:r>
                        <a:rPr lang="zh-TW" altLang="en-US" sz="1800" b="1" u="none" strike="noStrike" dirty="0">
                          <a:solidFill>
                            <a:schemeClr val="tx1"/>
                          </a:solidFill>
                          <a:hlinkClick r:id="rId3" action="ppaction://hlinkfile"/>
                        </a:rPr>
                        <a:t>第  </a:t>
                      </a:r>
                      <a:r>
                        <a:rPr lang="zh-TW" altLang="en-US" sz="1800" b="1" u="none" strike="noStrike" dirty="0" smtClean="0">
                          <a:solidFill>
                            <a:schemeClr val="tx1"/>
                          </a:solidFill>
                          <a:hlinkClick r:id="rId3" action="ppaction://hlinkfile"/>
                        </a:rPr>
                        <a:t> </a:t>
                      </a:r>
                      <a:r>
                        <a:rPr lang="en-US" altLang="zh-TW" sz="1800" b="1" u="none" strike="noStrike" dirty="0" smtClean="0">
                          <a:solidFill>
                            <a:schemeClr val="tx1"/>
                          </a:solidFill>
                          <a:hlinkClick r:id="rId3" action="ppaction://hlinkfile"/>
                        </a:rPr>
                        <a:t>57</a:t>
                      </a:r>
                      <a:r>
                        <a:rPr lang="en-US" altLang="zh-TW" sz="1800" b="1" u="none" strike="noStrike" dirty="0">
                          <a:solidFill>
                            <a:schemeClr val="tx1"/>
                          </a:solidFill>
                          <a:hlinkClick r:id="rId3" action="ppaction://hlinkfile"/>
                        </a:rPr>
                        <a:t>    </a:t>
                      </a:r>
                      <a:r>
                        <a:rPr lang="zh-TW" altLang="en-US" sz="1800" b="1" u="none" strike="noStrike" dirty="0">
                          <a:solidFill>
                            <a:schemeClr val="tx1"/>
                          </a:solidFill>
                          <a:hlinkClick r:id="rId3" action="ppaction://hlinkfile"/>
                        </a:rPr>
                        <a:t>條 </a:t>
                      </a:r>
                      <a:endParaRPr lang="zh-TW" altLang="en-US" sz="1800" b="1" dirty="0">
                        <a:solidFill>
                          <a:schemeClr val="tx1"/>
                        </a:solidFill>
                      </a:endParaRPr>
                    </a:p>
                  </a:txBody>
                  <a:tcPr marL="27468" marR="27468" marT="27475" marB="27475">
                    <a:lnL>
                      <a:noFill/>
                    </a:lnL>
                    <a:lnR>
                      <a:noFill/>
                    </a:lnR>
                    <a:lnT>
                      <a:noFill/>
                    </a:lnT>
                    <a:lnB>
                      <a:noFill/>
                    </a:lnB>
                    <a:noFill/>
                  </a:tcPr>
                </a:tc>
                <a:tc>
                  <a:txBody>
                    <a:bodyPr/>
                    <a:lstStyle/>
                    <a:p>
                      <a:pPr algn="just"/>
                      <a:r>
                        <a:rPr lang="zh-TW" altLang="en-US" sz="1600" b="1" dirty="0"/>
                        <a:t>股票之參考價格，除另有規定外，依下列順序決定之： </a:t>
                      </a:r>
                      <a:endParaRPr lang="en-US" altLang="zh-TW" sz="1600" b="1" dirty="0" smtClean="0"/>
                    </a:p>
                    <a:p>
                      <a:pPr marL="271463" indent="-271463" algn="just"/>
                      <a:r>
                        <a:rPr lang="zh-TW" altLang="en-US" sz="1600" b="1" dirty="0" smtClean="0"/>
                        <a:t>一</a:t>
                      </a:r>
                      <a:r>
                        <a:rPr lang="zh-TW" altLang="en-US" sz="1600" b="1" dirty="0"/>
                        <a:t>、前一營業日等價成交系統之收盤價格。 </a:t>
                      </a:r>
                      <a:endParaRPr lang="en-US" altLang="zh-TW" sz="1600" b="1" dirty="0" smtClean="0"/>
                    </a:p>
                    <a:p>
                      <a:pPr marL="271463" indent="-271463" algn="just"/>
                      <a:r>
                        <a:rPr lang="zh-TW" altLang="en-US" sz="1600" b="1" dirty="0" smtClean="0"/>
                        <a:t>二</a:t>
                      </a:r>
                      <a:r>
                        <a:rPr lang="zh-TW" altLang="en-US" sz="1600" b="1" dirty="0"/>
                        <a:t>、前一營業日等價成交系統無成交紀錄但交易時間結束時有買進或</a:t>
                      </a:r>
                      <a:r>
                        <a:rPr lang="zh-TW" altLang="en-US" sz="1600" b="1" dirty="0" smtClean="0"/>
                        <a:t>賣出之</a:t>
                      </a:r>
                      <a:r>
                        <a:rPr lang="zh-TW" altLang="en-US" sz="1600" b="1" dirty="0"/>
                        <a:t>申報紀錄者，</a:t>
                      </a:r>
                      <a:r>
                        <a:rPr lang="zh-TW" altLang="en-US" sz="1600" b="1" dirty="0">
                          <a:solidFill>
                            <a:srgbClr val="FF0000"/>
                          </a:solidFill>
                        </a:rPr>
                        <a:t>若最高買進申報價格高於該日開始交易基準價，</a:t>
                      </a:r>
                      <a:r>
                        <a:rPr lang="zh-TW" altLang="en-US" sz="1600" b="1" dirty="0"/>
                        <a:t>以</a:t>
                      </a:r>
                      <a:r>
                        <a:rPr lang="zh-TW" altLang="en-US" sz="1600" b="1" dirty="0" smtClean="0"/>
                        <a:t>該最高</a:t>
                      </a:r>
                      <a:r>
                        <a:rPr lang="zh-TW" altLang="en-US" sz="1600" b="1" dirty="0"/>
                        <a:t>買進申報價格作為當日參考價格；</a:t>
                      </a:r>
                      <a:r>
                        <a:rPr lang="zh-TW" altLang="en-US" sz="1600" b="1" dirty="0">
                          <a:solidFill>
                            <a:srgbClr val="FF0000"/>
                          </a:solidFill>
                        </a:rPr>
                        <a:t>若最低賣出申報價格低於該</a:t>
                      </a:r>
                      <a:r>
                        <a:rPr lang="zh-TW" altLang="en-US" sz="1600" b="1" dirty="0" smtClean="0">
                          <a:solidFill>
                            <a:srgbClr val="FF0000"/>
                          </a:solidFill>
                        </a:rPr>
                        <a:t>日開始</a:t>
                      </a:r>
                      <a:r>
                        <a:rPr lang="zh-TW" altLang="en-US" sz="1600" b="1" dirty="0">
                          <a:solidFill>
                            <a:srgbClr val="FF0000"/>
                          </a:solidFill>
                        </a:rPr>
                        <a:t>交易基準價</a:t>
                      </a:r>
                      <a:r>
                        <a:rPr lang="zh-TW" altLang="en-US" sz="1600" b="1" dirty="0"/>
                        <a:t>，以該最低賣出申報價格作為當日參考價格。 </a:t>
                      </a:r>
                      <a:endParaRPr lang="en-US" altLang="zh-TW" sz="1600" b="1" dirty="0" smtClean="0"/>
                    </a:p>
                    <a:p>
                      <a:pPr marL="271463" indent="-271463" algn="just"/>
                      <a:r>
                        <a:rPr lang="zh-TW" altLang="en-US" sz="1600" b="1" dirty="0" smtClean="0"/>
                        <a:t>三</a:t>
                      </a:r>
                      <a:r>
                        <a:rPr lang="zh-TW" altLang="en-US" sz="1600" b="1" dirty="0"/>
                        <a:t>、前一營業日等價成交系統之開始交易基準價</a:t>
                      </a:r>
                      <a:r>
                        <a:rPr lang="zh-TW" altLang="en-US" sz="1600" b="1" dirty="0" smtClean="0"/>
                        <a:t>。</a:t>
                      </a:r>
                      <a:endParaRPr lang="en-US" altLang="zh-TW" sz="1600" b="1" dirty="0" smtClean="0"/>
                    </a:p>
                    <a:p>
                      <a:pPr algn="just"/>
                      <a:r>
                        <a:rPr lang="zh-TW" altLang="en-US" sz="1600" b="1" dirty="0" smtClean="0"/>
                        <a:t> </a:t>
                      </a:r>
                      <a:r>
                        <a:rPr lang="zh-TW" altLang="en-US" sz="1600" b="1" dirty="0"/>
                        <a:t>本中心應按日計算參考價格並公告之。</a:t>
                      </a:r>
                    </a:p>
                  </a:txBody>
                  <a:tcPr marL="27468" marR="27468" marT="27475" marB="27475">
                    <a:lnL>
                      <a:noFill/>
                    </a:lnL>
                    <a:lnR>
                      <a:noFill/>
                    </a:lnR>
                    <a:lnB>
                      <a:noFill/>
                    </a:lnB>
                    <a:noFill/>
                  </a:tcPr>
                </a:tc>
              </a:tr>
            </a:tbl>
          </a:graphicData>
        </a:graphic>
      </p:graphicFrame>
      <p:sp>
        <p:nvSpPr>
          <p:cNvPr id="92171" name="Text Box 3"/>
          <p:cNvSpPr txBox="1">
            <a:spLocks noChangeArrowheads="1"/>
          </p:cNvSpPr>
          <p:nvPr/>
        </p:nvSpPr>
        <p:spPr bwMode="auto">
          <a:xfrm>
            <a:off x="900113" y="3450902"/>
            <a:ext cx="6934200" cy="338138"/>
          </a:xfrm>
          <a:prstGeom prst="rect">
            <a:avLst/>
          </a:prstGeom>
          <a:noFill/>
          <a:ln w="9525">
            <a:noFill/>
            <a:miter lim="800000"/>
            <a:headEnd/>
            <a:tailEnd/>
          </a:ln>
        </p:spPr>
        <p:txBody>
          <a:bodyPr>
            <a:spAutoFit/>
          </a:bodyPr>
          <a:lstStyle/>
          <a:p>
            <a:pPr fontAlgn="t">
              <a:spcBef>
                <a:spcPct val="50000"/>
              </a:spcBef>
            </a:pPr>
            <a:r>
              <a:rPr lang="zh-TW" altLang="en-US" sz="1600" b="1" dirty="0">
                <a:latin typeface="標楷體" pitchFamily="65" charset="-120"/>
                <a:ea typeface="標楷體" pitchFamily="65" charset="-120"/>
              </a:rPr>
              <a:t>本中心「證券商營業處所買賣有價證券業務規則 </a:t>
            </a:r>
            <a:r>
              <a:rPr lang="zh-TW" altLang="en-US" sz="1600" b="1" dirty="0">
                <a:ea typeface="標楷體" pitchFamily="65" charset="-120"/>
              </a:rPr>
              <a:t>」</a:t>
            </a:r>
          </a:p>
        </p:txBody>
      </p:sp>
      <p:sp>
        <p:nvSpPr>
          <p:cNvPr id="92173" name="投影片編號版面配置區 8"/>
          <p:cNvSpPr>
            <a:spLocks noGrp="1"/>
          </p:cNvSpPr>
          <p:nvPr>
            <p:ph type="sldNum" sz="quarter" idx="12"/>
          </p:nvPr>
        </p:nvSpPr>
        <p:spPr>
          <a:noFill/>
        </p:spPr>
        <p:txBody>
          <a:bodyPr/>
          <a:lstStyle/>
          <a:p>
            <a:fld id="{541C6827-D59B-45FC-929B-491822A5DB40}" type="slidenum">
              <a:rPr lang="en-US" altLang="zh-TW" smtClean="0"/>
              <a:pPr/>
              <a:t>87</a:t>
            </a:fld>
            <a:endParaRPr lang="en-US" altLang="zh-TW" smtClean="0"/>
          </a:p>
        </p:txBody>
      </p:sp>
      <p:sp>
        <p:nvSpPr>
          <p:cNvPr id="9" name="Rectangle 2"/>
          <p:cNvSpPr>
            <a:spLocks noChangeArrowheads="1"/>
          </p:cNvSpPr>
          <p:nvPr/>
        </p:nvSpPr>
        <p:spPr bwMode="auto">
          <a:xfrm>
            <a:off x="457200" y="361950"/>
            <a:ext cx="8229600" cy="863600"/>
          </a:xfrm>
          <a:prstGeom prst="rect">
            <a:avLst/>
          </a:prstGeom>
          <a:noFill/>
          <a:ln w="9525">
            <a:noFill/>
            <a:miter lim="800000"/>
            <a:headEnd/>
            <a:tailEnd/>
          </a:ln>
        </p:spPr>
        <p:txBody>
          <a:bodyPr anchor="ctr"/>
          <a:lstStyle/>
          <a:p>
            <a:pPr algn="ctr"/>
            <a:r>
              <a:rPr lang="en-US" altLang="en-US" sz="3600" b="1" dirty="0">
                <a:solidFill>
                  <a:srgbClr val="000099"/>
                </a:solidFill>
                <a:latin typeface="標楷體" pitchFamily="65" charset="-120"/>
                <a:ea typeface="標楷體" pitchFamily="65" charset="-120"/>
              </a:rPr>
              <a:t>轉(</a:t>
            </a:r>
            <a:r>
              <a:rPr lang="zh-TW" altLang="en-US" sz="3600" b="1" dirty="0">
                <a:solidFill>
                  <a:srgbClr val="000099"/>
                </a:solidFill>
                <a:latin typeface="標楷體" pitchFamily="65" charset="-120"/>
                <a:ea typeface="標楷體" pitchFamily="65" charset="-120"/>
              </a:rPr>
              <a:t>交</a:t>
            </a:r>
            <a:r>
              <a:rPr lang="en-US" altLang="zh-TW" sz="3600" b="1" dirty="0">
                <a:solidFill>
                  <a:srgbClr val="000099"/>
                </a:solidFill>
                <a:latin typeface="標楷體" pitchFamily="65" charset="-120"/>
                <a:ea typeface="標楷體" pitchFamily="65" charset="-120"/>
              </a:rPr>
              <a:t>)</a:t>
            </a:r>
            <a:r>
              <a:rPr lang="en-US" altLang="en-US" sz="3600" b="1" dirty="0">
                <a:solidFill>
                  <a:srgbClr val="000099"/>
                </a:solidFill>
                <a:latin typeface="標楷體" pitchFamily="65" charset="-120"/>
                <a:ea typeface="標楷體" pitchFamily="65" charset="-120"/>
              </a:rPr>
              <a:t>換</a:t>
            </a:r>
            <a:r>
              <a:rPr lang="zh-TW" altLang="en-US" sz="3600" b="1" dirty="0">
                <a:solidFill>
                  <a:srgbClr val="000099"/>
                </a:solidFill>
                <a:latin typeface="標楷體" pitchFamily="65" charset="-120"/>
                <a:ea typeface="標楷體" pitchFamily="65" charset="-120"/>
              </a:rPr>
              <a:t>債交易資訊</a:t>
            </a:r>
            <a:r>
              <a:rPr lang="en-US" altLang="zh-TW" sz="3600" b="1" dirty="0">
                <a:solidFill>
                  <a:srgbClr val="000099"/>
                </a:solidFill>
                <a:latin typeface="標楷體" pitchFamily="65" charset="-120"/>
                <a:ea typeface="標楷體" pitchFamily="65" charset="-120"/>
              </a:rPr>
              <a:t>-</a:t>
            </a:r>
            <a:r>
              <a:rPr lang="zh-TW" altLang="en-US" sz="3600" b="1" dirty="0">
                <a:solidFill>
                  <a:srgbClr val="000099"/>
                </a:solidFill>
                <a:latin typeface="標楷體" pitchFamily="65" charset="-120"/>
                <a:ea typeface="標楷體" pitchFamily="65" charset="-120"/>
              </a:rPr>
              <a:t>每日交易</a:t>
            </a:r>
            <a:r>
              <a:rPr lang="zh-TW" altLang="en-US" sz="3600" b="1" dirty="0" smtClean="0">
                <a:solidFill>
                  <a:srgbClr val="000099"/>
                </a:solidFill>
                <a:latin typeface="標楷體" pitchFamily="65" charset="-120"/>
                <a:ea typeface="標楷體" pitchFamily="65" charset="-120"/>
              </a:rPr>
              <a:t>行情</a:t>
            </a:r>
            <a:endParaRPr lang="en-US" altLang="zh-TW" sz="3600" b="1" dirty="0">
              <a:solidFill>
                <a:srgbClr val="000099"/>
              </a:solidFill>
              <a:latin typeface="標楷體" pitchFamily="65" charset="-120"/>
              <a:ea typeface="標楷體" pitchFamily="65" charset="-120"/>
            </a:endParaRPr>
          </a:p>
        </p:txBody>
      </p:sp>
      <p:sp>
        <p:nvSpPr>
          <p:cNvPr id="10"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文字方塊 14"/>
          <p:cNvSpPr txBox="1">
            <a:spLocks noChangeArrowheads="1"/>
          </p:cNvSpPr>
          <p:nvPr/>
        </p:nvSpPr>
        <p:spPr bwMode="auto">
          <a:xfrm>
            <a:off x="6227763" y="2852738"/>
            <a:ext cx="792162" cy="461962"/>
          </a:xfrm>
          <a:prstGeom prst="rect">
            <a:avLst/>
          </a:prstGeom>
          <a:noFill/>
          <a:ln w="9525">
            <a:noFill/>
            <a:miter lim="800000"/>
            <a:headEnd/>
            <a:tailEnd/>
          </a:ln>
        </p:spPr>
        <p:txBody>
          <a:bodyPr lIns="0" tIns="0" rIns="0" bIns="0">
            <a:spAutoFit/>
          </a:bodyPr>
          <a:lstStyle/>
          <a:p>
            <a:pPr algn="ctr"/>
            <a:r>
              <a:rPr lang="zh-TW" altLang="en-US" sz="1500" b="1">
                <a:latin typeface="標楷體" pitchFamily="65" charset="-120"/>
                <a:ea typeface="標楷體" pitchFamily="65" charset="-120"/>
              </a:rPr>
              <a:t>開始交易基準價</a:t>
            </a:r>
          </a:p>
        </p:txBody>
      </p:sp>
      <p:sp>
        <p:nvSpPr>
          <p:cNvPr id="93187" name="文字方塊 16"/>
          <p:cNvSpPr txBox="1">
            <a:spLocks noChangeArrowheads="1"/>
          </p:cNvSpPr>
          <p:nvPr/>
        </p:nvSpPr>
        <p:spPr bwMode="auto">
          <a:xfrm>
            <a:off x="8172450" y="2781300"/>
            <a:ext cx="720725" cy="292100"/>
          </a:xfrm>
          <a:prstGeom prst="rect">
            <a:avLst/>
          </a:prstGeom>
          <a:noFill/>
          <a:ln w="9525">
            <a:noFill/>
            <a:miter lim="800000"/>
            <a:headEnd/>
            <a:tailEnd/>
          </a:ln>
        </p:spPr>
        <p:txBody>
          <a:bodyPr>
            <a:spAutoFit/>
          </a:bodyPr>
          <a:lstStyle/>
          <a:p>
            <a:endParaRPr lang="zh-TW" altLang="en-US" sz="1300"/>
          </a:p>
        </p:txBody>
      </p:sp>
      <p:sp>
        <p:nvSpPr>
          <p:cNvPr id="93188" name="文字方塊 13"/>
          <p:cNvSpPr txBox="1">
            <a:spLocks noChangeArrowheads="1"/>
          </p:cNvSpPr>
          <p:nvPr/>
        </p:nvSpPr>
        <p:spPr bwMode="auto">
          <a:xfrm>
            <a:off x="7181850" y="2852738"/>
            <a:ext cx="792163" cy="692150"/>
          </a:xfrm>
          <a:prstGeom prst="rect">
            <a:avLst/>
          </a:prstGeom>
          <a:noFill/>
          <a:ln w="9525">
            <a:noFill/>
            <a:miter lim="800000"/>
            <a:headEnd/>
            <a:tailEnd/>
          </a:ln>
        </p:spPr>
        <p:txBody>
          <a:bodyPr lIns="0" tIns="0" rIns="0" bIns="0">
            <a:spAutoFit/>
          </a:bodyPr>
          <a:lstStyle/>
          <a:p>
            <a:pPr algn="ctr"/>
            <a:r>
              <a:rPr lang="zh-TW" altLang="en-US" sz="1500" b="1">
                <a:latin typeface="標楷體" pitchFamily="65" charset="-120"/>
                <a:ea typeface="標楷體" pitchFamily="65" charset="-120"/>
              </a:rPr>
              <a:t>今日最 佳報價</a:t>
            </a:r>
          </a:p>
          <a:p>
            <a:pPr algn="ctr"/>
            <a:endParaRPr lang="zh-TW" altLang="en-US" sz="1500">
              <a:latin typeface="標楷體" pitchFamily="65" charset="-120"/>
              <a:ea typeface="標楷體" pitchFamily="65" charset="-120"/>
            </a:endParaRPr>
          </a:p>
        </p:txBody>
      </p:sp>
      <p:sp>
        <p:nvSpPr>
          <p:cNvPr id="93189" name="文字方塊 17"/>
          <p:cNvSpPr txBox="1">
            <a:spLocks noChangeArrowheads="1"/>
          </p:cNvSpPr>
          <p:nvPr/>
        </p:nvSpPr>
        <p:spPr bwMode="auto">
          <a:xfrm>
            <a:off x="8158163" y="2852738"/>
            <a:ext cx="792162" cy="692150"/>
          </a:xfrm>
          <a:prstGeom prst="rect">
            <a:avLst/>
          </a:prstGeom>
          <a:noFill/>
          <a:ln w="9525">
            <a:noFill/>
            <a:miter lim="800000"/>
            <a:headEnd/>
            <a:tailEnd/>
          </a:ln>
        </p:spPr>
        <p:txBody>
          <a:bodyPr lIns="0" tIns="0" rIns="0" bIns="0">
            <a:spAutoFit/>
          </a:bodyPr>
          <a:lstStyle/>
          <a:p>
            <a:pPr algn="ctr"/>
            <a:r>
              <a:rPr lang="zh-TW" altLang="en-US" sz="1500" b="1">
                <a:latin typeface="標楷體" pitchFamily="65" charset="-120"/>
                <a:ea typeface="標楷體" pitchFamily="65" charset="-120"/>
              </a:rPr>
              <a:t>調整   參考價</a:t>
            </a:r>
          </a:p>
          <a:p>
            <a:pPr algn="ctr"/>
            <a:endParaRPr lang="zh-TW" altLang="en-US" sz="1500">
              <a:latin typeface="標楷體" pitchFamily="65" charset="-120"/>
              <a:ea typeface="標楷體" pitchFamily="65" charset="-120"/>
            </a:endParaRPr>
          </a:p>
        </p:txBody>
      </p:sp>
      <p:grpSp>
        <p:nvGrpSpPr>
          <p:cNvPr id="93190" name="群組 18"/>
          <p:cNvGrpSpPr>
            <a:grpSpLocks/>
          </p:cNvGrpSpPr>
          <p:nvPr/>
        </p:nvGrpSpPr>
        <p:grpSpPr bwMode="auto">
          <a:xfrm>
            <a:off x="111125" y="1981200"/>
            <a:ext cx="9010650" cy="3048000"/>
            <a:chOff x="110899" y="1981200"/>
            <a:chExt cx="9010996" cy="3048000"/>
          </a:xfrm>
        </p:grpSpPr>
        <p:grpSp>
          <p:nvGrpSpPr>
            <p:cNvPr id="93194" name="Group 1034"/>
            <p:cNvGrpSpPr>
              <a:grpSpLocks/>
            </p:cNvGrpSpPr>
            <p:nvPr/>
          </p:nvGrpSpPr>
          <p:grpSpPr bwMode="auto">
            <a:xfrm>
              <a:off x="116007" y="1981200"/>
              <a:ext cx="9005888" cy="3048000"/>
              <a:chOff x="87" y="1440"/>
              <a:chExt cx="5673" cy="1920"/>
            </a:xfrm>
          </p:grpSpPr>
          <p:grpSp>
            <p:nvGrpSpPr>
              <p:cNvPr id="93197" name="Group 1035"/>
              <p:cNvGrpSpPr>
                <a:grpSpLocks/>
              </p:cNvGrpSpPr>
              <p:nvPr/>
            </p:nvGrpSpPr>
            <p:grpSpPr bwMode="auto">
              <a:xfrm>
                <a:off x="87" y="1440"/>
                <a:ext cx="5673" cy="1374"/>
                <a:chOff x="87" y="1440"/>
                <a:chExt cx="5673" cy="1374"/>
              </a:xfrm>
            </p:grpSpPr>
            <p:sp>
              <p:nvSpPr>
                <p:cNvPr id="93201" name="Text Box 1036"/>
                <p:cNvSpPr txBox="1">
                  <a:spLocks noChangeArrowheads="1"/>
                </p:cNvSpPr>
                <p:nvPr/>
              </p:nvSpPr>
              <p:spPr bwMode="auto">
                <a:xfrm>
                  <a:off x="144" y="1968"/>
                  <a:ext cx="5616" cy="443"/>
                </a:xfrm>
                <a:prstGeom prst="rect">
                  <a:avLst/>
                </a:prstGeom>
                <a:noFill/>
                <a:ln w="9525">
                  <a:noFill/>
                  <a:miter lim="800000"/>
                  <a:headEnd/>
                  <a:tailEnd/>
                </a:ln>
              </p:spPr>
              <p:txBody>
                <a:bodyPr>
                  <a:spAutoFit/>
                </a:bodyPr>
                <a:lstStyle/>
                <a:p>
                  <a:pPr>
                    <a:spcBef>
                      <a:spcPct val="50000"/>
                    </a:spcBef>
                  </a:pPr>
                  <a:r>
                    <a:rPr lang="zh-TW" altLang="en-US" sz="1600" b="1">
                      <a:latin typeface="標楷體" pitchFamily="65" charset="-120"/>
                      <a:ea typeface="標楷體" pitchFamily="65" charset="-120"/>
                    </a:rPr>
                    <a:t>交易   股票  股票  收盤價  最高   最低   漲停價   跌停價    </a:t>
                  </a:r>
                </a:p>
                <a:p>
                  <a:pPr>
                    <a:spcBef>
                      <a:spcPct val="50000"/>
                    </a:spcBef>
                  </a:pPr>
                  <a:r>
                    <a:rPr lang="zh-TW" altLang="en-US" sz="1600" b="1">
                      <a:latin typeface="標楷體" pitchFamily="65" charset="-120"/>
                      <a:ea typeface="標楷體" pitchFamily="65" charset="-120"/>
                    </a:rPr>
                    <a:t>日期   代號  名稱          買價   賣價                      </a:t>
                  </a:r>
                </a:p>
              </p:txBody>
            </p:sp>
            <p:sp>
              <p:nvSpPr>
                <p:cNvPr id="93202" name="Text Box 1038"/>
                <p:cNvSpPr txBox="1">
                  <a:spLocks noChangeArrowheads="1"/>
                </p:cNvSpPr>
                <p:nvPr/>
              </p:nvSpPr>
              <p:spPr bwMode="auto">
                <a:xfrm>
                  <a:off x="87" y="2640"/>
                  <a:ext cx="5568" cy="174"/>
                </a:xfrm>
                <a:prstGeom prst="rect">
                  <a:avLst/>
                </a:prstGeom>
                <a:noFill/>
                <a:ln w="9525">
                  <a:noFill/>
                  <a:miter lim="800000"/>
                  <a:headEnd/>
                  <a:tailEnd/>
                </a:ln>
              </p:spPr>
              <p:txBody>
                <a:bodyPr>
                  <a:spAutoFit/>
                </a:bodyPr>
                <a:lstStyle/>
                <a:p>
                  <a:pPr>
                    <a:spcBef>
                      <a:spcPct val="50000"/>
                    </a:spcBef>
                  </a:pPr>
                  <a:r>
                    <a:rPr lang="en-US" altLang="zh-TW" sz="1200">
                      <a:latin typeface="Verdana" pitchFamily="34" charset="0"/>
                    </a:rPr>
                    <a:t>1011002</a:t>
                  </a:r>
                  <a:r>
                    <a:rPr lang="zh-TW" altLang="en-US" sz="1200">
                      <a:latin typeface="Verdana" pitchFamily="34" charset="0"/>
                    </a:rPr>
                    <a:t>   </a:t>
                  </a:r>
                  <a:r>
                    <a:rPr lang="en-US" altLang="zh-TW" sz="1200">
                      <a:latin typeface="Verdana" pitchFamily="34" charset="0"/>
                    </a:rPr>
                    <a:t>12172</a:t>
                  </a:r>
                  <a:r>
                    <a:rPr lang="zh-TW" altLang="en-US" sz="1200">
                      <a:latin typeface="Verdana" pitchFamily="34" charset="0"/>
                    </a:rPr>
                    <a:t>   愛之二        0            </a:t>
                  </a:r>
                  <a:r>
                    <a:rPr lang="en-US" altLang="zh-TW" sz="1200">
                      <a:latin typeface="Verdana" pitchFamily="34" charset="0"/>
                    </a:rPr>
                    <a:t>-</a:t>
                  </a:r>
                  <a:r>
                    <a:rPr lang="zh-TW" altLang="en-US" sz="1200">
                      <a:latin typeface="Verdana" pitchFamily="34" charset="0"/>
                    </a:rPr>
                    <a:t>         </a:t>
                  </a:r>
                  <a:r>
                    <a:rPr lang="en-US" altLang="zh-TW" sz="1200">
                      <a:latin typeface="Verdana" pitchFamily="34" charset="0"/>
                    </a:rPr>
                    <a:t>97.80</a:t>
                  </a:r>
                  <a:r>
                    <a:rPr lang="zh-TW" altLang="en-US" sz="1200">
                      <a:latin typeface="Verdana" pitchFamily="34" charset="0"/>
                    </a:rPr>
                    <a:t>    </a:t>
                  </a:r>
                  <a:r>
                    <a:rPr lang="en-US" altLang="zh-TW" sz="1200">
                      <a:latin typeface="Verdana" pitchFamily="34" charset="0"/>
                    </a:rPr>
                    <a:t>104.75</a:t>
                  </a:r>
                  <a:r>
                    <a:rPr lang="zh-TW" altLang="en-US" sz="1200">
                      <a:latin typeface="Verdana" pitchFamily="34" charset="0"/>
                    </a:rPr>
                    <a:t>        </a:t>
                  </a:r>
                  <a:r>
                    <a:rPr lang="en-US" altLang="zh-TW" sz="1200">
                      <a:latin typeface="Verdana" pitchFamily="34" charset="0"/>
                    </a:rPr>
                    <a:t>91.05</a:t>
                  </a:r>
                  <a:r>
                    <a:rPr lang="zh-TW" altLang="en-US" sz="1200">
                      <a:latin typeface="Verdana" pitchFamily="34" charset="0"/>
                    </a:rPr>
                    <a:t>         </a:t>
                  </a:r>
                  <a:r>
                    <a:rPr lang="en-US" altLang="zh-TW" sz="1200">
                      <a:latin typeface="Verdana" pitchFamily="34" charset="0"/>
                    </a:rPr>
                    <a:t>97.90</a:t>
                  </a:r>
                  <a:r>
                    <a:rPr lang="zh-TW" altLang="en-US" sz="1200">
                      <a:latin typeface="Verdana" pitchFamily="34" charset="0"/>
                    </a:rPr>
                    <a:t>        </a:t>
                  </a:r>
                  <a:r>
                    <a:rPr lang="en-US" altLang="zh-TW" sz="1200">
                      <a:latin typeface="Verdana" pitchFamily="34" charset="0"/>
                    </a:rPr>
                    <a:t>97.80(</a:t>
                  </a:r>
                  <a:r>
                    <a:rPr lang="zh-TW" altLang="en-US" sz="1200">
                      <a:latin typeface="Verdana" pitchFamily="34" charset="0"/>
                    </a:rPr>
                    <a:t>賣</a:t>
                  </a:r>
                  <a:r>
                    <a:rPr lang="en-US" altLang="zh-TW" sz="1200">
                      <a:latin typeface="Verdana" pitchFamily="34" charset="0"/>
                    </a:rPr>
                    <a:t>)</a:t>
                  </a:r>
                  <a:r>
                    <a:rPr lang="zh-TW" altLang="en-US" sz="1200">
                      <a:latin typeface="Verdana" pitchFamily="34" charset="0"/>
                    </a:rPr>
                    <a:t>      </a:t>
                  </a:r>
                  <a:r>
                    <a:rPr lang="en-US" altLang="zh-TW" sz="1200">
                      <a:latin typeface="Verdana" pitchFamily="34" charset="0"/>
                    </a:rPr>
                    <a:t>97.80</a:t>
                  </a:r>
                  <a:endParaRPr lang="zh-TW" altLang="en-US" sz="1200">
                    <a:latin typeface="Verdana" pitchFamily="34" charset="0"/>
                  </a:endParaRPr>
                </a:p>
              </p:txBody>
            </p:sp>
            <p:sp>
              <p:nvSpPr>
                <p:cNvPr id="93203" name="Text Box 1041"/>
                <p:cNvSpPr txBox="1">
                  <a:spLocks noChangeArrowheads="1"/>
                </p:cNvSpPr>
                <p:nvPr/>
              </p:nvSpPr>
              <p:spPr bwMode="auto">
                <a:xfrm>
                  <a:off x="336" y="1440"/>
                  <a:ext cx="5007" cy="233"/>
                </a:xfrm>
                <a:prstGeom prst="rect">
                  <a:avLst/>
                </a:prstGeom>
                <a:noFill/>
                <a:ln w="9525">
                  <a:noFill/>
                  <a:miter lim="800000"/>
                  <a:headEnd/>
                  <a:tailEnd/>
                </a:ln>
              </p:spPr>
              <p:txBody>
                <a:bodyPr>
                  <a:spAutoFit/>
                </a:bodyPr>
                <a:lstStyle/>
                <a:p>
                  <a:pPr algn="ctr">
                    <a:spcBef>
                      <a:spcPct val="50000"/>
                    </a:spcBef>
                  </a:pPr>
                  <a:r>
                    <a:rPr lang="zh-TW" altLang="en-US">
                      <a:latin typeface="標楷體" pitchFamily="65" charset="-120"/>
                      <a:ea typeface="標楷體" pitchFamily="65" charset="-120"/>
                    </a:rPr>
                    <a:t>      </a:t>
                  </a:r>
                  <a:r>
                    <a:rPr lang="zh-TW" altLang="en-US" b="1">
                      <a:latin typeface="標楷體" pitchFamily="65" charset="-120"/>
                      <a:ea typeface="標楷體" pitchFamily="65" charset="-120"/>
                    </a:rPr>
                    <a:t>一日未成交轉(交)換公司債調整參考價一覽表</a:t>
                  </a:r>
                </a:p>
              </p:txBody>
            </p:sp>
          </p:grpSp>
          <p:sp>
            <p:nvSpPr>
              <p:cNvPr id="93198" name="Rectangle 1042"/>
              <p:cNvSpPr>
                <a:spLocks noChangeArrowheads="1"/>
              </p:cNvSpPr>
              <p:nvPr/>
            </p:nvSpPr>
            <p:spPr bwMode="auto">
              <a:xfrm>
                <a:off x="3936" y="1872"/>
                <a:ext cx="500" cy="1488"/>
              </a:xfrm>
              <a:prstGeom prst="rect">
                <a:avLst/>
              </a:prstGeom>
              <a:noFill/>
              <a:ln w="25400">
                <a:solidFill>
                  <a:srgbClr val="800000"/>
                </a:solidFill>
                <a:miter lim="800000"/>
                <a:headEnd/>
                <a:tailEnd/>
              </a:ln>
            </p:spPr>
            <p:txBody>
              <a:bodyPr wrap="none" anchor="ctr"/>
              <a:lstStyle/>
              <a:p>
                <a:pPr fontAlgn="t"/>
                <a:endParaRPr lang="zh-TW" altLang="en-US" sz="1200"/>
              </a:p>
            </p:txBody>
          </p:sp>
          <p:sp>
            <p:nvSpPr>
              <p:cNvPr id="93199" name="Rectangle 1043"/>
              <p:cNvSpPr>
                <a:spLocks noChangeArrowheads="1"/>
              </p:cNvSpPr>
              <p:nvPr/>
            </p:nvSpPr>
            <p:spPr bwMode="auto">
              <a:xfrm>
                <a:off x="4512" y="1872"/>
                <a:ext cx="605" cy="1488"/>
              </a:xfrm>
              <a:prstGeom prst="rect">
                <a:avLst/>
              </a:prstGeom>
              <a:noFill/>
              <a:ln w="25400">
                <a:solidFill>
                  <a:srgbClr val="800000"/>
                </a:solidFill>
                <a:miter lim="800000"/>
                <a:headEnd/>
                <a:tailEnd/>
              </a:ln>
            </p:spPr>
            <p:txBody>
              <a:bodyPr wrap="none" anchor="ctr"/>
              <a:lstStyle/>
              <a:p>
                <a:pPr fontAlgn="t"/>
                <a:endParaRPr lang="zh-TW" altLang="en-US" sz="1200"/>
              </a:p>
            </p:txBody>
          </p:sp>
          <p:sp>
            <p:nvSpPr>
              <p:cNvPr id="93200" name="Rectangle 1044"/>
              <p:cNvSpPr>
                <a:spLocks noChangeArrowheads="1"/>
              </p:cNvSpPr>
              <p:nvPr/>
            </p:nvSpPr>
            <p:spPr bwMode="auto">
              <a:xfrm>
                <a:off x="5181" y="1872"/>
                <a:ext cx="480" cy="1488"/>
              </a:xfrm>
              <a:prstGeom prst="rect">
                <a:avLst/>
              </a:prstGeom>
              <a:noFill/>
              <a:ln w="25400">
                <a:solidFill>
                  <a:srgbClr val="800000"/>
                </a:solidFill>
                <a:miter lim="800000"/>
                <a:headEnd/>
                <a:tailEnd/>
              </a:ln>
            </p:spPr>
            <p:txBody>
              <a:bodyPr wrap="none" anchor="ctr"/>
              <a:lstStyle/>
              <a:p>
                <a:pPr fontAlgn="t"/>
                <a:endParaRPr lang="zh-TW" altLang="en-US" sz="1200"/>
              </a:p>
            </p:txBody>
          </p:sp>
        </p:grpSp>
        <p:sp>
          <p:nvSpPr>
            <p:cNvPr id="93195" name="Text Box 1038"/>
            <p:cNvSpPr txBox="1">
              <a:spLocks noChangeArrowheads="1"/>
            </p:cNvSpPr>
            <p:nvPr/>
          </p:nvSpPr>
          <p:spPr bwMode="auto">
            <a:xfrm>
              <a:off x="110899" y="4221163"/>
              <a:ext cx="8839200" cy="276225"/>
            </a:xfrm>
            <a:prstGeom prst="rect">
              <a:avLst/>
            </a:prstGeom>
            <a:noFill/>
            <a:ln w="9525">
              <a:noFill/>
              <a:miter lim="800000"/>
              <a:headEnd/>
              <a:tailEnd/>
            </a:ln>
          </p:spPr>
          <p:txBody>
            <a:bodyPr>
              <a:spAutoFit/>
            </a:bodyPr>
            <a:lstStyle/>
            <a:p>
              <a:pPr>
                <a:spcBef>
                  <a:spcPct val="50000"/>
                </a:spcBef>
              </a:pPr>
              <a:r>
                <a:rPr lang="en-US" altLang="zh-TW" sz="1200">
                  <a:latin typeface="Verdana" pitchFamily="34" charset="0"/>
                </a:rPr>
                <a:t>1011002</a:t>
              </a:r>
              <a:r>
                <a:rPr lang="zh-TW" altLang="en-US" sz="1200">
                  <a:latin typeface="Verdana" pitchFamily="34" charset="0"/>
                </a:rPr>
                <a:t>   </a:t>
              </a:r>
              <a:r>
                <a:rPr lang="en-US" altLang="zh-TW" sz="1200">
                  <a:latin typeface="Verdana" pitchFamily="34" charset="0"/>
                </a:rPr>
                <a:t>23772</a:t>
              </a:r>
              <a:r>
                <a:rPr lang="zh-TW" altLang="en-US" sz="1200">
                  <a:latin typeface="Verdana" pitchFamily="34" charset="0"/>
                </a:rPr>
                <a:t>   微星二        0       </a:t>
              </a:r>
              <a:r>
                <a:rPr lang="en-US" altLang="zh-TW" sz="1200">
                  <a:latin typeface="Verdana" pitchFamily="34" charset="0"/>
                </a:rPr>
                <a:t>101.00</a:t>
              </a:r>
              <a:r>
                <a:rPr lang="zh-TW" altLang="en-US" sz="1200">
                  <a:latin typeface="Verdana" pitchFamily="34" charset="0"/>
                </a:rPr>
                <a:t>      </a:t>
              </a:r>
              <a:r>
                <a:rPr lang="en-US" altLang="zh-TW" sz="1200">
                  <a:latin typeface="Verdana" pitchFamily="34" charset="0"/>
                </a:rPr>
                <a:t>-    </a:t>
              </a:r>
              <a:r>
                <a:rPr lang="zh-TW" altLang="en-US" sz="1200">
                  <a:latin typeface="Verdana" pitchFamily="34" charset="0"/>
                </a:rPr>
                <a:t>      </a:t>
              </a:r>
              <a:r>
                <a:rPr lang="en-US" altLang="zh-TW" sz="1200">
                  <a:latin typeface="Verdana" pitchFamily="34" charset="0"/>
                </a:rPr>
                <a:t>105.90</a:t>
              </a:r>
              <a:r>
                <a:rPr lang="zh-TW" altLang="en-US" sz="1200">
                  <a:latin typeface="Verdana" pitchFamily="34" charset="0"/>
                </a:rPr>
                <a:t>        </a:t>
              </a:r>
              <a:r>
                <a:rPr lang="en-US" altLang="zh-TW" sz="1200">
                  <a:latin typeface="Verdana" pitchFamily="34" charset="0"/>
                </a:rPr>
                <a:t>92.10</a:t>
              </a:r>
              <a:r>
                <a:rPr lang="zh-TW" altLang="en-US" sz="1200">
                  <a:latin typeface="Verdana" pitchFamily="34" charset="0"/>
                </a:rPr>
                <a:t>         </a:t>
              </a:r>
              <a:r>
                <a:rPr lang="en-US" altLang="zh-TW" sz="1200">
                  <a:latin typeface="Verdana" pitchFamily="34" charset="0"/>
                </a:rPr>
                <a:t>99.00</a:t>
              </a:r>
              <a:r>
                <a:rPr lang="zh-TW" altLang="en-US" sz="1200">
                  <a:latin typeface="Verdana" pitchFamily="34" charset="0"/>
                </a:rPr>
                <a:t>      </a:t>
              </a:r>
              <a:r>
                <a:rPr lang="en-US" altLang="zh-TW" sz="1200">
                  <a:latin typeface="Verdana" pitchFamily="34" charset="0"/>
                </a:rPr>
                <a:t>101.00(</a:t>
              </a:r>
              <a:r>
                <a:rPr lang="zh-TW" altLang="en-US" sz="1200">
                  <a:latin typeface="Verdana" pitchFamily="34" charset="0"/>
                </a:rPr>
                <a:t>買</a:t>
              </a:r>
              <a:r>
                <a:rPr lang="en-US" altLang="zh-TW" sz="1200">
                  <a:latin typeface="Verdana" pitchFamily="34" charset="0"/>
                </a:rPr>
                <a:t>)</a:t>
              </a:r>
              <a:r>
                <a:rPr lang="zh-TW" altLang="en-US" sz="1200">
                  <a:latin typeface="Verdana" pitchFamily="34" charset="0"/>
                </a:rPr>
                <a:t>    </a:t>
              </a:r>
              <a:r>
                <a:rPr lang="en-US" altLang="zh-TW" sz="1200">
                  <a:latin typeface="Verdana" pitchFamily="34" charset="0"/>
                </a:rPr>
                <a:t>101.00</a:t>
              </a:r>
              <a:r>
                <a:rPr lang="zh-TW" altLang="en-US" sz="1200">
                  <a:latin typeface="Verdana" pitchFamily="34" charset="0"/>
                </a:rPr>
                <a:t>      </a:t>
              </a:r>
            </a:p>
          </p:txBody>
        </p:sp>
        <p:sp>
          <p:nvSpPr>
            <p:cNvPr id="93196" name="Text Box 1038"/>
            <p:cNvSpPr txBox="1">
              <a:spLocks noChangeArrowheads="1"/>
            </p:cNvSpPr>
            <p:nvPr/>
          </p:nvSpPr>
          <p:spPr bwMode="auto">
            <a:xfrm>
              <a:off x="110899" y="4563610"/>
              <a:ext cx="8839200" cy="277812"/>
            </a:xfrm>
            <a:prstGeom prst="rect">
              <a:avLst/>
            </a:prstGeom>
            <a:noFill/>
            <a:ln w="9525">
              <a:noFill/>
              <a:miter lim="800000"/>
              <a:headEnd/>
              <a:tailEnd/>
            </a:ln>
          </p:spPr>
          <p:txBody>
            <a:bodyPr>
              <a:spAutoFit/>
            </a:bodyPr>
            <a:lstStyle/>
            <a:p>
              <a:pPr>
                <a:spcBef>
                  <a:spcPct val="50000"/>
                </a:spcBef>
              </a:pPr>
              <a:r>
                <a:rPr lang="en-US" altLang="zh-TW" sz="1200">
                  <a:latin typeface="Verdana" pitchFamily="34" charset="0"/>
                </a:rPr>
                <a:t>1011002 </a:t>
              </a:r>
              <a:r>
                <a:rPr lang="zh-TW" altLang="en-US" sz="1200">
                  <a:latin typeface="Verdana" pitchFamily="34" charset="0"/>
                </a:rPr>
                <a:t>  </a:t>
              </a:r>
              <a:r>
                <a:rPr lang="en-US" altLang="zh-TW" sz="1200">
                  <a:latin typeface="Verdana" pitchFamily="34" charset="0"/>
                </a:rPr>
                <a:t>23833</a:t>
              </a:r>
              <a:r>
                <a:rPr lang="zh-TW" altLang="en-US" sz="1200">
                  <a:latin typeface="Verdana" pitchFamily="34" charset="0"/>
                </a:rPr>
                <a:t>   台光三        0       </a:t>
              </a:r>
              <a:r>
                <a:rPr lang="en-US" altLang="zh-TW" sz="1200">
                  <a:latin typeface="Verdana" pitchFamily="34" charset="0"/>
                </a:rPr>
                <a:t>107.55</a:t>
              </a:r>
              <a:r>
                <a:rPr lang="zh-TW" altLang="en-US" sz="1200">
                  <a:latin typeface="Verdana" pitchFamily="34" charset="0"/>
                </a:rPr>
                <a:t>   </a:t>
              </a:r>
              <a:r>
                <a:rPr lang="en-US" altLang="zh-TW" sz="1200">
                  <a:latin typeface="Verdana" pitchFamily="34" charset="0"/>
                </a:rPr>
                <a:t>111.50</a:t>
              </a:r>
              <a:r>
                <a:rPr lang="zh-TW" altLang="en-US" sz="1200">
                  <a:latin typeface="Verdana" pitchFamily="34" charset="0"/>
                </a:rPr>
                <a:t>    </a:t>
              </a:r>
              <a:r>
                <a:rPr lang="en-US" altLang="zh-TW" sz="1200">
                  <a:latin typeface="Verdana" pitchFamily="34" charset="0"/>
                </a:rPr>
                <a:t>119.70</a:t>
              </a:r>
              <a:r>
                <a:rPr lang="zh-TW" altLang="en-US" sz="1200">
                  <a:latin typeface="Verdana" pitchFamily="34" charset="0"/>
                </a:rPr>
                <a:t>      </a:t>
              </a:r>
              <a:r>
                <a:rPr lang="en-US" altLang="zh-TW" sz="1200">
                  <a:latin typeface="Verdana" pitchFamily="34" charset="0"/>
                </a:rPr>
                <a:t>104.10</a:t>
              </a:r>
              <a:r>
                <a:rPr lang="zh-TW" altLang="en-US" sz="1200">
                  <a:latin typeface="Verdana" pitchFamily="34" charset="0"/>
                </a:rPr>
                <a:t>       </a:t>
              </a:r>
              <a:r>
                <a:rPr lang="en-US" altLang="zh-TW" sz="1200">
                  <a:latin typeface="Verdana" pitchFamily="34" charset="0"/>
                </a:rPr>
                <a:t>111.90</a:t>
              </a:r>
              <a:r>
                <a:rPr lang="zh-TW" altLang="en-US" sz="1200">
                  <a:latin typeface="Verdana" pitchFamily="34" charset="0"/>
                </a:rPr>
                <a:t>      </a:t>
              </a:r>
              <a:r>
                <a:rPr lang="en-US" altLang="zh-TW" sz="1200">
                  <a:latin typeface="Verdana" pitchFamily="34" charset="0"/>
                </a:rPr>
                <a:t>111.50(</a:t>
              </a:r>
              <a:r>
                <a:rPr lang="zh-TW" altLang="en-US" sz="1200">
                  <a:latin typeface="Verdana" pitchFamily="34" charset="0"/>
                </a:rPr>
                <a:t>賣</a:t>
              </a:r>
              <a:r>
                <a:rPr lang="en-US" altLang="zh-TW" sz="1200">
                  <a:latin typeface="Verdana" pitchFamily="34" charset="0"/>
                </a:rPr>
                <a:t>)</a:t>
              </a:r>
              <a:r>
                <a:rPr lang="zh-TW" altLang="en-US" sz="1200">
                  <a:latin typeface="Verdana" pitchFamily="34" charset="0"/>
                </a:rPr>
                <a:t>     </a:t>
              </a:r>
              <a:r>
                <a:rPr lang="en-US" altLang="zh-TW" sz="1200">
                  <a:latin typeface="Verdana" pitchFamily="34" charset="0"/>
                </a:rPr>
                <a:t>111.50</a:t>
              </a:r>
              <a:r>
                <a:rPr lang="zh-TW" altLang="en-US" sz="1200">
                  <a:latin typeface="Verdana" pitchFamily="34" charset="0"/>
                </a:rPr>
                <a:t>      </a:t>
              </a:r>
            </a:p>
          </p:txBody>
        </p:sp>
      </p:grpSp>
      <p:sp>
        <p:nvSpPr>
          <p:cNvPr id="93191" name="Rectangle 2"/>
          <p:cNvSpPr>
            <a:spLocks noChangeArrowheads="1"/>
          </p:cNvSpPr>
          <p:nvPr/>
        </p:nvSpPr>
        <p:spPr bwMode="auto">
          <a:xfrm>
            <a:off x="457200" y="361950"/>
            <a:ext cx="8229600" cy="863600"/>
          </a:xfrm>
          <a:prstGeom prst="rect">
            <a:avLst/>
          </a:prstGeom>
          <a:noFill/>
          <a:ln w="9525">
            <a:noFill/>
            <a:miter lim="800000"/>
            <a:headEnd/>
            <a:tailEnd/>
          </a:ln>
        </p:spPr>
        <p:txBody>
          <a:bodyPr anchor="ctr"/>
          <a:lstStyle/>
          <a:p>
            <a:pPr algn="ctr"/>
            <a:r>
              <a:rPr lang="en-US" altLang="en-US" sz="3600" b="1" dirty="0">
                <a:solidFill>
                  <a:srgbClr val="000099"/>
                </a:solidFill>
                <a:latin typeface="標楷體" pitchFamily="65" charset="-120"/>
                <a:ea typeface="標楷體" pitchFamily="65" charset="-120"/>
              </a:rPr>
              <a:t>轉(</a:t>
            </a:r>
            <a:r>
              <a:rPr lang="zh-TW" altLang="en-US" sz="3600" b="1" dirty="0">
                <a:solidFill>
                  <a:srgbClr val="000099"/>
                </a:solidFill>
                <a:latin typeface="標楷體" pitchFamily="65" charset="-120"/>
                <a:ea typeface="標楷體" pitchFamily="65" charset="-120"/>
              </a:rPr>
              <a:t>交</a:t>
            </a:r>
            <a:r>
              <a:rPr lang="en-US" altLang="zh-TW" sz="3600" b="1" dirty="0">
                <a:solidFill>
                  <a:srgbClr val="000099"/>
                </a:solidFill>
                <a:latin typeface="標楷體" pitchFamily="65" charset="-120"/>
                <a:ea typeface="標楷體" pitchFamily="65" charset="-120"/>
              </a:rPr>
              <a:t>)</a:t>
            </a:r>
            <a:r>
              <a:rPr lang="en-US" altLang="en-US" sz="3600" b="1" dirty="0">
                <a:solidFill>
                  <a:srgbClr val="000099"/>
                </a:solidFill>
                <a:latin typeface="標楷體" pitchFamily="65" charset="-120"/>
                <a:ea typeface="標楷體" pitchFamily="65" charset="-120"/>
              </a:rPr>
              <a:t>換</a:t>
            </a:r>
            <a:r>
              <a:rPr lang="zh-TW" altLang="en-US" sz="3600" b="1" dirty="0">
                <a:solidFill>
                  <a:srgbClr val="000099"/>
                </a:solidFill>
                <a:latin typeface="標楷體" pitchFamily="65" charset="-120"/>
                <a:ea typeface="標楷體" pitchFamily="65" charset="-120"/>
              </a:rPr>
              <a:t>債交易資訊</a:t>
            </a:r>
            <a:r>
              <a:rPr lang="en-US" altLang="zh-TW" sz="3600" b="1" dirty="0">
                <a:solidFill>
                  <a:srgbClr val="000099"/>
                </a:solidFill>
                <a:latin typeface="標楷體" pitchFamily="65" charset="-120"/>
                <a:ea typeface="標楷體" pitchFamily="65" charset="-120"/>
              </a:rPr>
              <a:t>-</a:t>
            </a:r>
            <a:r>
              <a:rPr lang="zh-TW" altLang="en-US" sz="3600" b="1" dirty="0">
                <a:solidFill>
                  <a:srgbClr val="000099"/>
                </a:solidFill>
                <a:latin typeface="標楷體" pitchFamily="65" charset="-120"/>
                <a:ea typeface="標楷體" pitchFamily="65" charset="-120"/>
              </a:rPr>
              <a:t>每日交易行情</a:t>
            </a:r>
            <a:r>
              <a:rPr lang="en-US" altLang="zh-TW" sz="3600" b="1" dirty="0">
                <a:solidFill>
                  <a:srgbClr val="000099"/>
                </a:solidFill>
                <a:latin typeface="標楷體" pitchFamily="65" charset="-120"/>
                <a:ea typeface="標楷體" pitchFamily="65" charset="-120"/>
              </a:rPr>
              <a:t>(</a:t>
            </a:r>
            <a:r>
              <a:rPr lang="zh-TW" altLang="en-US" sz="3600" b="1" dirty="0">
                <a:solidFill>
                  <a:srgbClr val="000099"/>
                </a:solidFill>
                <a:latin typeface="標楷體" pitchFamily="65" charset="-120"/>
                <a:ea typeface="標楷體" pitchFamily="65" charset="-120"/>
              </a:rPr>
              <a:t>續</a:t>
            </a:r>
            <a:r>
              <a:rPr lang="en-US" altLang="zh-TW" sz="3600" b="1" dirty="0">
                <a:solidFill>
                  <a:srgbClr val="000099"/>
                </a:solidFill>
                <a:latin typeface="標楷體" pitchFamily="65" charset="-120"/>
                <a:ea typeface="標楷體" pitchFamily="65" charset="-120"/>
              </a:rPr>
              <a:t>)</a:t>
            </a:r>
          </a:p>
        </p:txBody>
      </p:sp>
      <p:sp>
        <p:nvSpPr>
          <p:cNvPr id="93192"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93193" name="投影片編號版面配置區 18"/>
          <p:cNvSpPr>
            <a:spLocks noGrp="1"/>
          </p:cNvSpPr>
          <p:nvPr>
            <p:ph type="sldNum" sz="quarter" idx="12"/>
          </p:nvPr>
        </p:nvSpPr>
        <p:spPr>
          <a:noFill/>
        </p:spPr>
        <p:txBody>
          <a:bodyPr/>
          <a:lstStyle/>
          <a:p>
            <a:fld id="{D81418B9-2DD9-4F72-B6FE-03BEFBB85250}" type="slidenum">
              <a:rPr lang="en-US" altLang="zh-TW" smtClean="0"/>
              <a:pPr/>
              <a:t>88</a:t>
            </a:fld>
            <a:endParaRPr lang="en-US" altLang="zh-TW"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539750" y="1752600"/>
            <a:ext cx="8064500" cy="4267200"/>
          </a:xfrm>
        </p:spPr>
        <p:txBody>
          <a:bodyPr/>
          <a:lstStyle/>
          <a:p>
            <a:pPr>
              <a:buClr>
                <a:schemeClr val="tx1"/>
              </a:buClr>
              <a:buFont typeface="Wingdings" pitchFamily="2" charset="2"/>
              <a:buChar char="Ø"/>
            </a:pPr>
            <a:r>
              <a:rPr lang="zh-TW" altLang="en-US" sz="2400" b="1" smtClean="0">
                <a:solidFill>
                  <a:srgbClr val="000099"/>
                </a:solidFill>
              </a:rPr>
              <a:t>贖回權</a:t>
            </a:r>
            <a:r>
              <a:rPr lang="en-US" altLang="zh-TW" sz="2400" b="1" smtClean="0">
                <a:solidFill>
                  <a:srgbClr val="000099"/>
                </a:solidFill>
              </a:rPr>
              <a:t>(Call Provisions)</a:t>
            </a:r>
            <a:r>
              <a:rPr lang="zh-TW" altLang="en-US" sz="2400" b="1" smtClean="0">
                <a:solidFill>
                  <a:srgbClr val="000099"/>
                </a:solidFill>
              </a:rPr>
              <a:t>：</a:t>
            </a:r>
            <a:r>
              <a:rPr lang="zh-TW" altLang="en-US" sz="2400" smtClean="0">
                <a:solidFill>
                  <a:srgbClr val="FF0000"/>
                </a:solidFill>
              </a:rPr>
              <a:t>發行公司</a:t>
            </a:r>
            <a:r>
              <a:rPr lang="zh-TW" altLang="en-US" sz="2400" smtClean="0"/>
              <a:t>有權利在債券到期日前，贖回流通在外的債券，一般會在債券發行相當一段時間後才會行使贖回權，而發行公司通常會在贖回價格低於債券市價或公司有閒置資金時，即會行使贖回權。附有贖回權之債券，其票面利率通常會</a:t>
            </a:r>
            <a:r>
              <a:rPr lang="zh-TW" altLang="en-US" sz="2400" smtClean="0">
                <a:solidFill>
                  <a:srgbClr val="FF0000"/>
                </a:solidFill>
              </a:rPr>
              <a:t>高於</a:t>
            </a:r>
            <a:r>
              <a:rPr lang="zh-TW" altLang="en-US" sz="2400" smtClean="0"/>
              <a:t>未附有贖回權之債券。</a:t>
            </a:r>
          </a:p>
          <a:p>
            <a:pPr>
              <a:spcBef>
                <a:spcPts val="1200"/>
              </a:spcBef>
              <a:buClr>
                <a:schemeClr val="tx1"/>
              </a:buClr>
              <a:buFont typeface="Wingdings" pitchFamily="2" charset="2"/>
              <a:buChar char="Ø"/>
            </a:pPr>
            <a:r>
              <a:rPr lang="zh-TW" altLang="en-US" sz="2400" b="1" smtClean="0">
                <a:solidFill>
                  <a:srgbClr val="000099"/>
                </a:solidFill>
              </a:rPr>
              <a:t>賣回權</a:t>
            </a:r>
            <a:r>
              <a:rPr lang="en-US" altLang="zh-TW" sz="2400" b="1" smtClean="0">
                <a:solidFill>
                  <a:srgbClr val="000099"/>
                </a:solidFill>
              </a:rPr>
              <a:t>(Put Provisions)</a:t>
            </a:r>
            <a:r>
              <a:rPr lang="zh-TW" altLang="en-US" sz="2400" b="1" smtClean="0">
                <a:solidFill>
                  <a:srgbClr val="000099"/>
                </a:solidFill>
              </a:rPr>
              <a:t>：</a:t>
            </a:r>
            <a:r>
              <a:rPr lang="zh-TW" altLang="en-US" sz="2400" smtClean="0">
                <a:solidFill>
                  <a:srgbClr val="FF0000"/>
                </a:solidFill>
              </a:rPr>
              <a:t>投資人</a:t>
            </a:r>
            <a:r>
              <a:rPr lang="zh-TW" altLang="en-US" sz="2400" smtClean="0"/>
              <a:t>有權利在債券到期日前，將流通在外的債券，依照賣回價格，將債券回售給發行公司。附有賣回權之債券，其票面利率通常會</a:t>
            </a:r>
            <a:r>
              <a:rPr lang="zh-TW" altLang="en-US" sz="2400" smtClean="0">
                <a:solidFill>
                  <a:srgbClr val="FF0000"/>
                </a:solidFill>
              </a:rPr>
              <a:t>低於</a:t>
            </a:r>
            <a:r>
              <a:rPr lang="zh-TW" altLang="en-US" sz="2400" smtClean="0"/>
              <a:t>未附有賣回權之債券。</a:t>
            </a:r>
          </a:p>
          <a:p>
            <a:pPr marL="539750" lvl="1" indent="-419100" eaLnBrk="1" hangingPunct="1">
              <a:lnSpc>
                <a:spcPct val="90000"/>
              </a:lnSpc>
              <a:buClr>
                <a:schemeClr val="tx1"/>
              </a:buClr>
              <a:buFont typeface="Wingdings" pitchFamily="2" charset="2"/>
              <a:buNone/>
            </a:pPr>
            <a:r>
              <a:rPr lang="zh-TW" altLang="en-US" sz="2400" smtClean="0"/>
              <a:t/>
            </a:r>
            <a:br>
              <a:rPr lang="zh-TW" altLang="en-US" sz="2400" smtClean="0"/>
            </a:br>
            <a:endParaRPr lang="en-US" altLang="zh-TW" sz="2400" b="1" smtClean="0">
              <a:solidFill>
                <a:srgbClr val="000099"/>
              </a:solidFill>
            </a:endParaRPr>
          </a:p>
        </p:txBody>
      </p:sp>
      <p:sp>
        <p:nvSpPr>
          <p:cNvPr id="15364" name="Rectangle 3"/>
          <p:cNvSpPr>
            <a:spLocks noGrp="1" noChangeArrowheads="1"/>
          </p:cNvSpPr>
          <p:nvPr>
            <p:ph type="title"/>
          </p:nvPr>
        </p:nvSpPr>
        <p:spPr>
          <a:xfrm>
            <a:off x="611188" y="533400"/>
            <a:ext cx="7489825" cy="990600"/>
          </a:xfrm>
        </p:spPr>
        <p:txBody>
          <a:bodyPr/>
          <a:lstStyle/>
          <a:p>
            <a:pPr eaLnBrk="1" hangingPunct="1">
              <a:defRPr/>
            </a:pPr>
            <a:r>
              <a:rPr lang="zh-TW" altLang="en-US" dirty="0" smtClean="0">
                <a:solidFill>
                  <a:srgbClr val="000099"/>
                </a:solidFill>
              </a:rPr>
              <a:t>債券相關名詞</a:t>
            </a:r>
            <a:r>
              <a:rPr lang="en-US" altLang="zh-TW" dirty="0" smtClean="0">
                <a:solidFill>
                  <a:srgbClr val="000099"/>
                </a:solidFill>
              </a:rPr>
              <a:t>(</a:t>
            </a:r>
            <a:r>
              <a:rPr lang="zh-TW" altLang="en-US" dirty="0" smtClean="0">
                <a:solidFill>
                  <a:srgbClr val="000099"/>
                </a:solidFill>
              </a:rPr>
              <a:t>續</a:t>
            </a:r>
            <a:r>
              <a:rPr lang="en-US" altLang="zh-TW" dirty="0" smtClean="0">
                <a:solidFill>
                  <a:srgbClr val="000099"/>
                </a:solidFill>
              </a:rPr>
              <a:t>)</a:t>
            </a:r>
            <a:endParaRPr lang="zh-TW" altLang="en-US" dirty="0" smtClean="0">
              <a:solidFill>
                <a:srgbClr val="000099"/>
              </a:solidFill>
            </a:endParaRPr>
          </a:p>
        </p:txBody>
      </p:sp>
      <p:sp>
        <p:nvSpPr>
          <p:cNvPr id="11268" name="AutoShape 4"/>
          <p:cNvSpPr>
            <a:spLocks noChangeArrowheads="1"/>
          </p:cNvSpPr>
          <p:nvPr/>
        </p:nvSpPr>
        <p:spPr bwMode="auto">
          <a:xfrm>
            <a:off x="561975" y="1412875"/>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1269" name="投影片編號版面配置區 6"/>
          <p:cNvSpPr txBox="1">
            <a:spLocks/>
          </p:cNvSpPr>
          <p:nvPr/>
        </p:nvSpPr>
        <p:spPr bwMode="auto">
          <a:xfrm>
            <a:off x="6975475" y="5876925"/>
            <a:ext cx="2133600" cy="457200"/>
          </a:xfrm>
          <a:prstGeom prst="rect">
            <a:avLst/>
          </a:prstGeom>
          <a:noFill/>
          <a:ln w="9525">
            <a:noFill/>
            <a:miter lim="800000"/>
            <a:headEnd/>
            <a:tailEnd/>
          </a:ln>
        </p:spPr>
        <p:txBody>
          <a:bodyPr anchor="b"/>
          <a:lstStyle/>
          <a:p>
            <a:pPr algn="r"/>
            <a:fld id="{479627C5-8523-45CB-857C-547687CE64B1}" type="slidenum">
              <a:rPr kumimoji="0" lang="en-US" altLang="zh-TW" sz="1400">
                <a:solidFill>
                  <a:srgbClr val="996633"/>
                </a:solidFill>
              </a:rPr>
              <a:pPr algn="r"/>
              <a:t>8</a:t>
            </a:fld>
            <a:endParaRPr kumimoji="0" lang="en-US" altLang="zh-TW" sz="1400">
              <a:solidFill>
                <a:srgbClr val="996633"/>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026"/>
          <p:cNvSpPr txBox="1">
            <a:spLocks noChangeArrowheads="1"/>
          </p:cNvSpPr>
          <p:nvPr/>
        </p:nvSpPr>
        <p:spPr bwMode="auto">
          <a:xfrm>
            <a:off x="323850" y="404813"/>
            <a:ext cx="8424863" cy="646112"/>
          </a:xfrm>
          <a:prstGeom prst="rect">
            <a:avLst/>
          </a:prstGeom>
          <a:noFill/>
          <a:ln w="9525">
            <a:noFill/>
            <a:miter lim="800000"/>
            <a:headEnd/>
            <a:tailEnd/>
          </a:ln>
        </p:spPr>
        <p:txBody>
          <a:bodyPr>
            <a:spAutoFit/>
          </a:bodyPr>
          <a:lstStyle/>
          <a:p>
            <a:pPr algn="ctr">
              <a:spcBef>
                <a:spcPct val="50000"/>
              </a:spcBef>
            </a:pPr>
            <a:r>
              <a:rPr lang="zh-TW" altLang="en-US" sz="3600" b="1">
                <a:solidFill>
                  <a:srgbClr val="000099"/>
                </a:solidFill>
                <a:ea typeface="標楷體" pitchFamily="65" charset="-120"/>
              </a:rPr>
              <a:t>等價成交系統</a:t>
            </a:r>
            <a:endParaRPr lang="zh-TW" altLang="en-US" sz="3600" b="1">
              <a:solidFill>
                <a:srgbClr val="000099"/>
              </a:solidFill>
              <a:latin typeface="Verdana" pitchFamily="34" charset="0"/>
              <a:ea typeface="標楷體" pitchFamily="65" charset="-120"/>
            </a:endParaRPr>
          </a:p>
        </p:txBody>
      </p:sp>
      <p:sp>
        <p:nvSpPr>
          <p:cNvPr id="94211" name="Text Box 1027"/>
          <p:cNvSpPr txBox="1">
            <a:spLocks noChangeArrowheads="1"/>
          </p:cNvSpPr>
          <p:nvPr/>
        </p:nvSpPr>
        <p:spPr bwMode="auto">
          <a:xfrm>
            <a:off x="838200" y="1628775"/>
            <a:ext cx="6181725" cy="479425"/>
          </a:xfrm>
          <a:prstGeom prst="rect">
            <a:avLst/>
          </a:prstGeom>
          <a:noFill/>
          <a:ln w="9525">
            <a:noFill/>
            <a:miter lim="800000"/>
            <a:headEnd/>
            <a:tailEnd/>
          </a:ln>
        </p:spPr>
        <p:txBody>
          <a:bodyPr>
            <a:spAutoFit/>
          </a:bodyPr>
          <a:lstStyle/>
          <a:p>
            <a:pPr marL="358775" indent="-417513">
              <a:lnSpc>
                <a:spcPct val="90000"/>
              </a:lnSpc>
              <a:spcBef>
                <a:spcPts val="600"/>
              </a:spcBef>
              <a:buSzPct val="65000"/>
              <a:buFont typeface="Wingdings" pitchFamily="2" charset="2"/>
              <a:buChar char="Ø"/>
            </a:pPr>
            <a:r>
              <a:rPr lang="zh-TW" altLang="en-US" sz="2800">
                <a:ea typeface="標楷體" pitchFamily="65" charset="-120"/>
              </a:rPr>
              <a:t>可轉債與股票之比較</a:t>
            </a:r>
          </a:p>
        </p:txBody>
      </p:sp>
      <p:graphicFrame>
        <p:nvGraphicFramePr>
          <p:cNvPr id="148484" name="Group 1028"/>
          <p:cNvGraphicFramePr>
            <a:graphicFrameLocks noGrp="1"/>
          </p:cNvGraphicFramePr>
          <p:nvPr/>
        </p:nvGraphicFramePr>
        <p:xfrm>
          <a:off x="827088" y="2205038"/>
          <a:ext cx="7315200" cy="3108960"/>
        </p:xfrm>
        <a:graphic>
          <a:graphicData uri="http://schemas.openxmlformats.org/drawingml/2006/table">
            <a:tbl>
              <a:tblPr/>
              <a:tblGrid>
                <a:gridCol w="2971800"/>
                <a:gridCol w="1295400"/>
                <a:gridCol w="1295400"/>
                <a:gridCol w="1752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上市</a:t>
                      </a: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CB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上櫃</a:t>
                      </a: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CB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上市櫃股票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盤後定價交易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零股交易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rgbClr val="800000"/>
                          </a:solidFill>
                          <a:effectLst/>
                          <a:latin typeface="Times New Roman" pitchFamily="18" charset="0"/>
                          <a:ea typeface="標楷體" pitchFamily="65" charset="-120"/>
                        </a:rPr>
                        <a:t>X</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 </a:t>
                      </a:r>
                      <a:r>
                        <a:rPr kumimoji="1" lang="en-US" altLang="zh-TW" sz="2400" b="1" i="0" u="none" strike="noStrike" cap="none" normalizeH="0" baseline="0" smtClean="0">
                          <a:ln>
                            <a:noFill/>
                          </a:ln>
                          <a:solidFill>
                            <a:srgbClr val="000000"/>
                          </a:solidFill>
                          <a:effectLst/>
                          <a:latin typeface="Times New Roman" pitchFamily="18" charset="0"/>
                          <a:ea typeface="標楷體" pitchFamily="65"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rgbClr val="800000"/>
                          </a:solidFill>
                          <a:effectLst/>
                          <a:latin typeface="Times New Roman" pitchFamily="18" charset="0"/>
                          <a:ea typeface="標楷體" pitchFamily="65" charset="-120"/>
                        </a:rPr>
                        <a:t>X</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 </a:t>
                      </a:r>
                      <a:r>
                        <a:rPr kumimoji="1" lang="en-US" altLang="zh-TW" sz="2400" b="1" i="0" u="none" strike="noStrike" cap="none" normalizeH="0" baseline="0" smtClean="0">
                          <a:ln>
                            <a:noFill/>
                          </a:ln>
                          <a:solidFill>
                            <a:srgbClr val="000000"/>
                          </a:solidFill>
                          <a:effectLst/>
                          <a:latin typeface="Times New Roman" pitchFamily="18" charset="0"/>
                          <a:ea typeface="標楷體" pitchFamily="65"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鉅額交易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漲跌幅</a:t>
                      </a:r>
                      <a:r>
                        <a:rPr kumimoji="1" lang="en-US" altLang="zh-TW" sz="2400" b="1" i="0" u="none" strike="noStrike" cap="none" normalizeH="0" baseline="0" smtClean="0">
                          <a:ln>
                            <a:noFill/>
                          </a:ln>
                          <a:solidFill>
                            <a:srgbClr val="000000"/>
                          </a:solidFill>
                          <a:effectLst/>
                          <a:latin typeface="Times New Roman" pitchFamily="18" charset="0"/>
                          <a:ea typeface="標楷體" pitchFamily="65" charset="-120"/>
                        </a:rPr>
                        <a:t>±7</a:t>
                      </a:r>
                      <a:r>
                        <a:rPr kumimoji="1" lang="zh-TW" altLang="en-US" sz="2400" b="1" i="0" u="none" strike="noStrike" cap="none" normalizeH="0" baseline="0" smtClean="0">
                          <a:ln>
                            <a:noFill/>
                          </a:ln>
                          <a:solidFill>
                            <a:srgbClr val="000000"/>
                          </a:solidFill>
                          <a:effectLst/>
                          <a:latin typeface="Times New Roman" pitchFamily="18" charset="0"/>
                          <a:ea typeface="標楷體" pitchFamily="65" charset="-120"/>
                        </a:rPr>
                        <a:t>％</a:t>
                      </a: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Times New Roman" pitchFamily="18" charset="0"/>
                          <a:ea typeface="標楷體" pitchFamily="65" charset="-120"/>
                        </a:rPr>
                        <a:t>掛牌首五個營業日無漲跌幅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rgbClr val="800000"/>
                          </a:solidFill>
                          <a:effectLst/>
                          <a:latin typeface="Times New Roman" pitchFamily="18" charset="0"/>
                          <a:ea typeface="標楷體" pitchFamily="65" charset="-120"/>
                        </a:rPr>
                        <a:t>X</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 </a:t>
                      </a:r>
                      <a:r>
                        <a:rPr kumimoji="1" lang="en-US" altLang="zh-TW" sz="2400" b="1" i="0" u="none" strike="noStrike" cap="none" normalizeH="0" baseline="0" smtClean="0">
                          <a:ln>
                            <a:noFill/>
                          </a:ln>
                          <a:solidFill>
                            <a:srgbClr val="000000"/>
                          </a:solidFill>
                          <a:effectLst/>
                          <a:latin typeface="Times New Roman" pitchFamily="18" charset="0"/>
                          <a:ea typeface="標楷體" pitchFamily="65"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rgbClr val="800000"/>
                          </a:solidFill>
                          <a:effectLst/>
                          <a:latin typeface="Times New Roman" pitchFamily="18" charset="0"/>
                          <a:ea typeface="標楷體" pitchFamily="65" charset="-120"/>
                        </a:rPr>
                        <a:t>X</a:t>
                      </a:r>
                      <a:r>
                        <a:rPr kumimoji="1" lang="en-US" altLang="zh-TW" sz="2400" b="1" i="0" u="none" strike="noStrike" cap="none" normalizeH="0" baseline="0" smtClean="0">
                          <a:ln>
                            <a:noFill/>
                          </a:ln>
                          <a:solidFill>
                            <a:srgbClr val="FF0000"/>
                          </a:solidFill>
                          <a:effectLst/>
                          <a:latin typeface="Times New Roman" pitchFamily="18" charset="0"/>
                          <a:ea typeface="標楷體" pitchFamily="65" charset="-120"/>
                        </a:rPr>
                        <a:t> </a:t>
                      </a:r>
                      <a:r>
                        <a:rPr kumimoji="1" lang="en-US" altLang="zh-TW" sz="2400" b="1" i="0" u="none" strike="noStrike" cap="none" normalizeH="0" baseline="0" smtClean="0">
                          <a:ln>
                            <a:noFill/>
                          </a:ln>
                          <a:solidFill>
                            <a:srgbClr val="000000"/>
                          </a:solidFill>
                          <a:effectLst/>
                          <a:latin typeface="Times New Roman" pitchFamily="18" charset="0"/>
                          <a:ea typeface="標楷體" pitchFamily="65" charset="-12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標楷體" pitchFamily="65" charset="-12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49"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94250" name="投影片編號版面配置區 5"/>
          <p:cNvSpPr>
            <a:spLocks noGrp="1"/>
          </p:cNvSpPr>
          <p:nvPr>
            <p:ph type="sldNum" sz="quarter" idx="12"/>
          </p:nvPr>
        </p:nvSpPr>
        <p:spPr>
          <a:noFill/>
        </p:spPr>
        <p:txBody>
          <a:bodyPr/>
          <a:lstStyle/>
          <a:p>
            <a:fld id="{DC0C79B7-EA94-4783-A60D-100DB8D59539}" type="slidenum">
              <a:rPr lang="en-US" altLang="zh-TW" smtClean="0"/>
              <a:pPr/>
              <a:t>89</a:t>
            </a:fld>
            <a:endParaRPr lang="en-US" altLang="zh-TW"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編號版面配置區 5"/>
          <p:cNvSpPr>
            <a:spLocks noGrp="1"/>
          </p:cNvSpPr>
          <p:nvPr>
            <p:ph type="sldNum" sz="quarter" idx="12"/>
          </p:nvPr>
        </p:nvSpPr>
        <p:spPr>
          <a:noFill/>
        </p:spPr>
        <p:txBody>
          <a:bodyPr/>
          <a:lstStyle/>
          <a:p>
            <a:fld id="{9CA1C9A3-06CE-4D0F-9DE9-69C26E9D2952}" type="slidenum">
              <a:rPr lang="en-US" altLang="zh-TW" smtClean="0"/>
              <a:pPr/>
              <a:t>90</a:t>
            </a:fld>
            <a:endParaRPr lang="en-US" altLang="zh-TW" smtClean="0"/>
          </a:p>
        </p:txBody>
      </p:sp>
      <p:sp>
        <p:nvSpPr>
          <p:cNvPr id="39939" name="Rectangle 2"/>
          <p:cNvSpPr>
            <a:spLocks noGrp="1" noChangeArrowheads="1"/>
          </p:cNvSpPr>
          <p:nvPr>
            <p:ph type="title"/>
          </p:nvPr>
        </p:nvSpPr>
        <p:spPr>
          <a:xfrm>
            <a:off x="250825" y="476250"/>
            <a:ext cx="8229600" cy="811213"/>
          </a:xfrm>
        </p:spPr>
        <p:txBody>
          <a:bodyPr/>
          <a:lstStyle/>
          <a:p>
            <a:pPr>
              <a:defRPr/>
            </a:pPr>
            <a:r>
              <a:rPr lang="en-US" altLang="zh-TW" sz="3600" dirty="0" smtClean="0">
                <a:solidFill>
                  <a:srgbClr val="000099"/>
                </a:solidFill>
              </a:rPr>
              <a:t>(</a:t>
            </a:r>
            <a:r>
              <a:rPr lang="zh-TW" altLang="en-US" sz="3600" dirty="0" smtClean="0">
                <a:solidFill>
                  <a:srgbClr val="000099"/>
                </a:solidFill>
              </a:rPr>
              <a:t>四</a:t>
            </a:r>
            <a:r>
              <a:rPr lang="en-US" altLang="zh-TW" sz="3600" dirty="0" smtClean="0">
                <a:solidFill>
                  <a:srgbClr val="000099"/>
                </a:solidFill>
              </a:rPr>
              <a:t>)</a:t>
            </a:r>
            <a:r>
              <a:rPr lang="zh-TW" altLang="en-US" sz="3600" dirty="0" smtClean="0">
                <a:solidFill>
                  <a:srgbClr val="000099"/>
                </a:solidFill>
              </a:rPr>
              <a:t>國際債券交易系統</a:t>
            </a:r>
          </a:p>
        </p:txBody>
      </p:sp>
      <p:sp>
        <p:nvSpPr>
          <p:cNvPr id="39940" name="Rectangle 3"/>
          <p:cNvSpPr>
            <a:spLocks noGrp="1" noChangeArrowheads="1"/>
          </p:cNvSpPr>
          <p:nvPr>
            <p:ph type="body" idx="1"/>
          </p:nvPr>
        </p:nvSpPr>
        <p:spPr>
          <a:xfrm>
            <a:off x="539750" y="1485602"/>
            <a:ext cx="8353425" cy="5111750"/>
          </a:xfrm>
        </p:spPr>
        <p:txBody>
          <a:bodyPr/>
          <a:lstStyle/>
          <a:p>
            <a:pPr>
              <a:defRPr/>
            </a:pPr>
            <a:r>
              <a:rPr lang="zh-TW" altLang="en-US" sz="2800" dirty="0" smtClean="0"/>
              <a:t>交易機制比照公債等殖成交系統</a:t>
            </a:r>
            <a:endParaRPr lang="en-US" altLang="zh-TW" sz="2800" dirty="0" smtClean="0"/>
          </a:p>
          <a:p>
            <a:pPr>
              <a:defRPr/>
            </a:pPr>
            <a:r>
              <a:rPr lang="zh-TW" altLang="en-US" sz="2800" dirty="0" smtClean="0"/>
              <a:t>交易申報及單位</a:t>
            </a:r>
          </a:p>
          <a:p>
            <a:pPr lvl="1">
              <a:defRPr/>
            </a:pPr>
            <a:r>
              <a:rPr lang="zh-TW" altLang="en-US" sz="2400" dirty="0" smtClean="0">
                <a:latin typeface="+mn-ea"/>
              </a:rPr>
              <a:t>買賣斷採百元價格申報，升降單位為百分之一元；附條件採利率申報，升降單位為萬分之一個百分點。 </a:t>
            </a:r>
            <a:endParaRPr lang="en-US" altLang="zh-TW" sz="2400" dirty="0" smtClean="0">
              <a:latin typeface="+mn-ea"/>
            </a:endParaRPr>
          </a:p>
          <a:p>
            <a:pPr lvl="1">
              <a:defRPr/>
            </a:pPr>
            <a:r>
              <a:rPr lang="zh-TW" altLang="en-US" sz="2400" dirty="0" smtClean="0">
                <a:latin typeface="+mn-ea"/>
              </a:rPr>
              <a:t>交易單位為面額人民幣一百萬元、美元、歐元或澳幣十萬元、日圓一千萬元，其他貨幣計價者由本中心另訂之。 </a:t>
            </a:r>
          </a:p>
          <a:p>
            <a:pPr lvl="1">
              <a:defRPr/>
            </a:pPr>
            <a:r>
              <a:rPr lang="zh-TW" altLang="en-US" sz="2400" dirty="0" smtClean="0">
                <a:latin typeface="+mn-ea"/>
              </a:rPr>
              <a:t>附條件交易之承作期間，區分為一、五、十個營業日，但其賣還日不得跨交易標的還本付息前五營業日至還本付息當日。 </a:t>
            </a:r>
          </a:p>
        </p:txBody>
      </p:sp>
      <p:sp>
        <p:nvSpPr>
          <p:cNvPr id="5"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編號版面配置區 5"/>
          <p:cNvSpPr>
            <a:spLocks noGrp="1"/>
          </p:cNvSpPr>
          <p:nvPr>
            <p:ph type="sldNum" sz="quarter" idx="12"/>
          </p:nvPr>
        </p:nvSpPr>
        <p:spPr>
          <a:noFill/>
        </p:spPr>
        <p:txBody>
          <a:bodyPr/>
          <a:lstStyle/>
          <a:p>
            <a:fld id="{0A78F8FE-4849-4309-ADAC-721ED4723036}" type="slidenum">
              <a:rPr lang="en-US" altLang="zh-TW" smtClean="0"/>
              <a:pPr/>
              <a:t>91</a:t>
            </a:fld>
            <a:endParaRPr lang="en-US" altLang="zh-TW" smtClean="0"/>
          </a:p>
        </p:txBody>
      </p:sp>
      <p:sp>
        <p:nvSpPr>
          <p:cNvPr id="39939" name="Rectangle 2"/>
          <p:cNvSpPr>
            <a:spLocks noGrp="1" noChangeArrowheads="1"/>
          </p:cNvSpPr>
          <p:nvPr>
            <p:ph type="title"/>
          </p:nvPr>
        </p:nvSpPr>
        <p:spPr>
          <a:xfrm>
            <a:off x="590550" y="476250"/>
            <a:ext cx="8229600" cy="720725"/>
          </a:xfrm>
        </p:spPr>
        <p:txBody>
          <a:bodyPr/>
          <a:lstStyle/>
          <a:p>
            <a:pPr>
              <a:defRPr/>
            </a:pPr>
            <a:r>
              <a:rPr lang="zh-TW" altLang="en-US" sz="3600" dirty="0" smtClean="0">
                <a:solidFill>
                  <a:srgbClr val="000099"/>
                </a:solidFill>
              </a:rPr>
              <a:t>國際債券交易系統</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endParaRPr lang="zh-TW" altLang="en-US" sz="3600" dirty="0" smtClean="0">
              <a:solidFill>
                <a:srgbClr val="000099"/>
              </a:solidFill>
            </a:endParaRPr>
          </a:p>
        </p:txBody>
      </p:sp>
      <p:sp>
        <p:nvSpPr>
          <p:cNvPr id="39940" name="Rectangle 3"/>
          <p:cNvSpPr>
            <a:spLocks noGrp="1" noChangeArrowheads="1"/>
          </p:cNvSpPr>
          <p:nvPr>
            <p:ph type="body" idx="1"/>
          </p:nvPr>
        </p:nvSpPr>
        <p:spPr>
          <a:xfrm>
            <a:off x="539750" y="1412875"/>
            <a:ext cx="8353425" cy="4895850"/>
          </a:xfrm>
        </p:spPr>
        <p:txBody>
          <a:bodyPr/>
          <a:lstStyle/>
          <a:p>
            <a:pPr>
              <a:defRPr/>
            </a:pPr>
            <a:r>
              <a:rPr lang="zh-TW" altLang="en-US" sz="2600" dirty="0" smtClean="0">
                <a:latin typeface="+mn-ea"/>
              </a:rPr>
              <a:t>透過國際債券系統買賣之國際債券，以到期還本基準日前第三個營業日為該債券於本系統買賣之</a:t>
            </a:r>
            <a:r>
              <a:rPr lang="zh-TW" altLang="en-US" sz="2600" dirty="0" smtClean="0">
                <a:solidFill>
                  <a:srgbClr val="000099"/>
                </a:solidFill>
                <a:latin typeface="+mn-ea"/>
              </a:rPr>
              <a:t>最後交易日</a:t>
            </a:r>
            <a:r>
              <a:rPr lang="zh-TW" altLang="en-US" sz="2600" dirty="0" smtClean="0">
                <a:latin typeface="+mn-ea"/>
              </a:rPr>
              <a:t>。買方於付息基準日前第二個營業日以後透過國際債券系統買入之國際債券不具領取當期利息之權利。</a:t>
            </a:r>
            <a:endParaRPr lang="en-US" altLang="zh-TW" sz="2600" dirty="0" smtClean="0">
              <a:latin typeface="+mn-ea"/>
            </a:endParaRPr>
          </a:p>
          <a:p>
            <a:pPr>
              <a:defRPr/>
            </a:pPr>
            <a:r>
              <a:rPr lang="zh-TW" altLang="en-US" sz="2600" dirty="0" smtClean="0"/>
              <a:t>國際債券發行時如</a:t>
            </a:r>
            <a:r>
              <a:rPr lang="zh-TW" altLang="en-US" sz="2600" dirty="0" smtClean="0">
                <a:solidFill>
                  <a:srgbClr val="000099"/>
                </a:solidFill>
              </a:rPr>
              <a:t>登錄在國內</a:t>
            </a:r>
            <a:r>
              <a:rPr lang="zh-TW" altLang="en-US" sz="2600" dirty="0" smtClean="0"/>
              <a:t>證券集中保管事業機構者，一律不印製實體 債券，且證券商買賣該國際債券以採國內證券集中保管事業機構</a:t>
            </a:r>
            <a:r>
              <a:rPr lang="zh-TW" altLang="en-US" sz="2600" dirty="0" smtClean="0">
                <a:solidFill>
                  <a:srgbClr val="000099"/>
                </a:solidFill>
              </a:rPr>
              <a:t>帳簿劃撥 </a:t>
            </a:r>
            <a:r>
              <a:rPr lang="zh-TW" altLang="en-US" sz="2600" dirty="0" smtClean="0"/>
              <a:t>之方式交付為限。國際債券發行時如</a:t>
            </a:r>
            <a:r>
              <a:rPr lang="zh-TW" altLang="en-US" sz="2600" dirty="0" smtClean="0">
                <a:solidFill>
                  <a:srgbClr val="000099"/>
                </a:solidFill>
              </a:rPr>
              <a:t>登錄在國外</a:t>
            </a:r>
            <a:r>
              <a:rPr lang="zh-TW" altLang="en-US" sz="2600" dirty="0" smtClean="0"/>
              <a:t>證券保管事業機構者，則證券商買賣該國際 債券應透過國內證券集中保管事業機構於該外國證券保管事業機構開設之 帳戶辦理相關之</a:t>
            </a:r>
            <a:r>
              <a:rPr lang="zh-TW" altLang="en-US" sz="2600" dirty="0" smtClean="0">
                <a:solidFill>
                  <a:srgbClr val="000099"/>
                </a:solidFill>
              </a:rPr>
              <a:t>帳簿登載</a:t>
            </a:r>
            <a:r>
              <a:rPr lang="zh-TW" altLang="en-US" sz="2600" dirty="0" smtClean="0"/>
              <a:t>。</a:t>
            </a:r>
            <a:endParaRPr lang="zh-TW" altLang="en-US" sz="2600" dirty="0" smtClean="0">
              <a:latin typeface="+mn-ea"/>
            </a:endParaRPr>
          </a:p>
        </p:txBody>
      </p:sp>
      <p:sp>
        <p:nvSpPr>
          <p:cNvPr id="5"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3"/>
          <p:cNvSpPr>
            <a:spLocks noGrp="1"/>
          </p:cNvSpPr>
          <p:nvPr>
            <p:ph type="sldNum" sz="quarter" idx="12"/>
          </p:nvPr>
        </p:nvSpPr>
        <p:spPr>
          <a:xfrm>
            <a:off x="457200" y="6243638"/>
            <a:ext cx="2133600" cy="457200"/>
          </a:xfrm>
        </p:spPr>
        <p:txBody>
          <a:bodyPr/>
          <a:lstStyle/>
          <a:p>
            <a:pPr algn="l">
              <a:defRPr/>
            </a:pPr>
            <a:fld id="{BF8F539D-396C-4490-BE0B-580C0278B79C}" type="slidenum">
              <a:rPr lang="en-US" altLang="zh-TW" sz="1200" smtClean="0">
                <a:solidFill>
                  <a:schemeClr val="tx1"/>
                </a:solidFill>
                <a:latin typeface="+mj-lt"/>
              </a:rPr>
              <a:pPr algn="l">
                <a:defRPr/>
              </a:pPr>
              <a:t>92</a:t>
            </a:fld>
            <a:endParaRPr lang="en-US" altLang="zh-TW" sz="1200" smtClean="0">
              <a:solidFill>
                <a:schemeClr val="tx1"/>
              </a:solidFill>
              <a:latin typeface="+mj-lt"/>
            </a:endParaRPr>
          </a:p>
        </p:txBody>
      </p:sp>
      <p:sp>
        <p:nvSpPr>
          <p:cNvPr id="49155" name="Rectangle 1026"/>
          <p:cNvSpPr>
            <a:spLocks noGrp="1" noChangeArrowheads="1"/>
          </p:cNvSpPr>
          <p:nvPr>
            <p:ph type="title"/>
          </p:nvPr>
        </p:nvSpPr>
        <p:spPr>
          <a:xfrm>
            <a:off x="433388" y="476250"/>
            <a:ext cx="8229600" cy="852488"/>
          </a:xfrm>
        </p:spPr>
        <p:txBody>
          <a:bodyPr/>
          <a:lstStyle/>
          <a:p>
            <a:pPr eaLnBrk="1" hangingPunct="1">
              <a:defRPr/>
            </a:pPr>
            <a:r>
              <a:rPr lang="zh-TW" altLang="en-US" sz="3600" dirty="0" smtClean="0">
                <a:solidFill>
                  <a:srgbClr val="000099"/>
                </a:solidFill>
              </a:rPr>
              <a:t>國際債券交易系統</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r>
              <a:rPr lang="en-US" altLang="zh-TW" sz="3600" dirty="0" smtClean="0">
                <a:solidFill>
                  <a:srgbClr val="000099"/>
                </a:solidFill>
              </a:rPr>
              <a:t>-</a:t>
            </a:r>
            <a:r>
              <a:rPr lang="zh-TW" altLang="en-US" sz="3600" dirty="0" smtClean="0">
                <a:solidFill>
                  <a:srgbClr val="000099"/>
                </a:solidFill>
              </a:rPr>
              <a:t>交割</a:t>
            </a:r>
            <a:r>
              <a:rPr lang="zh-TW" altLang="en-US" sz="3600" dirty="0" smtClean="0">
                <a:solidFill>
                  <a:srgbClr val="000099"/>
                </a:solidFill>
              </a:rPr>
              <a:t>結算方式</a:t>
            </a:r>
          </a:p>
        </p:txBody>
      </p:sp>
      <p:sp>
        <p:nvSpPr>
          <p:cNvPr id="97284" name="Rectangle 1027"/>
          <p:cNvSpPr>
            <a:spLocks noGrp="1" noChangeArrowheads="1"/>
          </p:cNvSpPr>
          <p:nvPr>
            <p:ph type="body" idx="1"/>
          </p:nvPr>
        </p:nvSpPr>
        <p:spPr/>
        <p:txBody>
          <a:bodyPr/>
          <a:lstStyle/>
          <a:p>
            <a:pPr eaLnBrk="1" hangingPunct="1"/>
            <a:endParaRPr lang="en-US" altLang="zh-TW" b="1" smtClean="0">
              <a:solidFill>
                <a:srgbClr val="777777"/>
              </a:solidFill>
            </a:endParaRPr>
          </a:p>
          <a:p>
            <a:pPr eaLnBrk="1" hangingPunct="1">
              <a:buFontTx/>
              <a:buNone/>
            </a:pPr>
            <a:endParaRPr lang="en-US" altLang="zh-TW" smtClean="0"/>
          </a:p>
        </p:txBody>
      </p:sp>
      <p:sp>
        <p:nvSpPr>
          <p:cNvPr id="97285" name="Rectangle 1029"/>
          <p:cNvSpPr>
            <a:spLocks noChangeArrowheads="1"/>
          </p:cNvSpPr>
          <p:nvPr/>
        </p:nvSpPr>
        <p:spPr bwMode="auto">
          <a:xfrm>
            <a:off x="476250" y="1925638"/>
            <a:ext cx="8640763" cy="4535487"/>
          </a:xfrm>
          <a:prstGeom prst="rect">
            <a:avLst/>
          </a:prstGeom>
          <a:noFill/>
          <a:ln w="9525">
            <a:noFill/>
            <a:miter lim="800000"/>
            <a:headEnd/>
            <a:tailEnd/>
          </a:ln>
        </p:spPr>
        <p:txBody>
          <a:bodyPr/>
          <a:lstStyle/>
          <a:p>
            <a:pPr marL="342900" indent="-342900">
              <a:spcBef>
                <a:spcPct val="30000"/>
              </a:spcBef>
            </a:pPr>
            <a:endParaRPr lang="zh-TW" altLang="zh-TW" sz="3000">
              <a:latin typeface="Arial Narrow" pitchFamily="34" charset="0"/>
              <a:ea typeface="華康楷書體W7"/>
              <a:cs typeface="華康楷書體W7"/>
            </a:endParaRPr>
          </a:p>
        </p:txBody>
      </p:sp>
      <p:sp>
        <p:nvSpPr>
          <p:cNvPr id="97286" name="Rectangle 1030"/>
          <p:cNvSpPr>
            <a:spLocks noChangeArrowheads="1"/>
          </p:cNvSpPr>
          <p:nvPr/>
        </p:nvSpPr>
        <p:spPr bwMode="auto">
          <a:xfrm>
            <a:off x="228600" y="1773238"/>
            <a:ext cx="8640763" cy="4240212"/>
          </a:xfrm>
          <a:prstGeom prst="rect">
            <a:avLst/>
          </a:prstGeom>
          <a:noFill/>
          <a:ln w="9525">
            <a:noFill/>
            <a:miter lim="800000"/>
            <a:headEnd/>
            <a:tailEnd/>
          </a:ln>
        </p:spPr>
        <p:txBody>
          <a:bodyPr/>
          <a:lstStyle/>
          <a:p>
            <a:pPr marL="342900" indent="-342900">
              <a:spcBef>
                <a:spcPct val="30000"/>
              </a:spcBef>
              <a:buFontTx/>
              <a:buBlip>
                <a:blip r:embed="rId2"/>
              </a:buBlip>
            </a:pPr>
            <a:r>
              <a:rPr lang="zh-TW" altLang="en-US" sz="3000">
                <a:latin typeface="Arial Narrow" pitchFamily="34" charset="0"/>
                <a:ea typeface="標楷體" pitchFamily="65" charset="-120"/>
              </a:rPr>
              <a:t>成交之債券及價金採淨額結算交割：</a:t>
            </a:r>
          </a:p>
          <a:p>
            <a:pPr marL="742950" lvl="1" indent="-285750">
              <a:spcBef>
                <a:spcPct val="30000"/>
              </a:spcBef>
              <a:buFontTx/>
              <a:buBlip>
                <a:blip r:embed="rId3"/>
              </a:buBlip>
            </a:pPr>
            <a:r>
              <a:rPr lang="zh-TW" altLang="en-US" sz="2600">
                <a:solidFill>
                  <a:srgbClr val="002060"/>
                </a:solidFill>
                <a:latin typeface="Arial Narrow" pitchFamily="34" charset="0"/>
                <a:ea typeface="標楷體" pitchFamily="65" charset="-120"/>
              </a:rPr>
              <a:t>有應付價金者，應於</a:t>
            </a:r>
            <a:r>
              <a:rPr lang="en-US" altLang="zh-TW" sz="2600">
                <a:solidFill>
                  <a:srgbClr val="FF0000"/>
                </a:solidFill>
                <a:latin typeface="Arial Narrow" pitchFamily="34" charset="0"/>
                <a:ea typeface="標楷體" pitchFamily="65" charset="-120"/>
              </a:rPr>
              <a:t>T+3</a:t>
            </a:r>
            <a:r>
              <a:rPr lang="zh-TW" altLang="en-US" sz="2600">
                <a:solidFill>
                  <a:srgbClr val="FF0000"/>
                </a:solidFill>
                <a:latin typeface="Arial Narrow" pitchFamily="34" charset="0"/>
                <a:ea typeface="標楷體" pitchFamily="65" charset="-120"/>
              </a:rPr>
              <a:t>日</a:t>
            </a:r>
            <a:r>
              <a:rPr lang="en-US" altLang="zh-TW" sz="2600">
                <a:solidFill>
                  <a:srgbClr val="FF0000"/>
                </a:solidFill>
                <a:latin typeface="Arial Narrow" pitchFamily="34" charset="0"/>
                <a:ea typeface="標楷體" pitchFamily="65" charset="-120"/>
              </a:rPr>
              <a:t>13:30</a:t>
            </a:r>
            <a:r>
              <a:rPr lang="zh-TW" altLang="en-US" sz="2600">
                <a:solidFill>
                  <a:srgbClr val="FF0000"/>
                </a:solidFill>
                <a:latin typeface="Arial Narrow" pitchFamily="34" charset="0"/>
                <a:ea typeface="標楷體" pitchFamily="65" charset="-120"/>
              </a:rPr>
              <a:t>前</a:t>
            </a:r>
            <a:r>
              <a:rPr lang="zh-TW" altLang="en-US" sz="2600">
                <a:solidFill>
                  <a:srgbClr val="002060"/>
                </a:solidFill>
                <a:latin typeface="Arial Narrow" pitchFamily="34" charset="0"/>
                <a:ea typeface="標楷體" pitchFamily="65" charset="-120"/>
              </a:rPr>
              <a:t>，存入櫃買中心國際債券款項結算專戶</a:t>
            </a:r>
          </a:p>
          <a:p>
            <a:pPr marL="742950" lvl="1" indent="-285750">
              <a:spcBef>
                <a:spcPct val="30000"/>
              </a:spcBef>
              <a:buFontTx/>
              <a:buBlip>
                <a:blip r:embed="rId3"/>
              </a:buBlip>
            </a:pPr>
            <a:r>
              <a:rPr lang="zh-TW" altLang="en-US" sz="2600">
                <a:solidFill>
                  <a:srgbClr val="002060"/>
                </a:solidFill>
                <a:latin typeface="Arial Narrow" pitchFamily="34" charset="0"/>
                <a:ea typeface="標楷體" pitchFamily="65" charset="-120"/>
              </a:rPr>
              <a:t>有應付債券者，應於</a:t>
            </a:r>
            <a:r>
              <a:rPr lang="en-US" altLang="zh-TW" sz="2600">
                <a:solidFill>
                  <a:srgbClr val="FF0000"/>
                </a:solidFill>
                <a:latin typeface="Arial Narrow" pitchFamily="34" charset="0"/>
                <a:ea typeface="標楷體" pitchFamily="65" charset="-120"/>
              </a:rPr>
              <a:t>T+3</a:t>
            </a:r>
            <a:r>
              <a:rPr lang="zh-TW" altLang="en-US" sz="2600">
                <a:solidFill>
                  <a:srgbClr val="FF0000"/>
                </a:solidFill>
                <a:latin typeface="Arial Narrow" pitchFamily="34" charset="0"/>
                <a:ea typeface="標楷體" pitchFamily="65" charset="-120"/>
              </a:rPr>
              <a:t>日</a:t>
            </a:r>
            <a:r>
              <a:rPr lang="en-US" altLang="zh-TW" sz="2600">
                <a:solidFill>
                  <a:srgbClr val="FF0000"/>
                </a:solidFill>
                <a:latin typeface="Arial Narrow" pitchFamily="34" charset="0"/>
                <a:ea typeface="標楷體" pitchFamily="65" charset="-120"/>
              </a:rPr>
              <a:t>13:30</a:t>
            </a:r>
            <a:r>
              <a:rPr lang="zh-TW" altLang="en-US" sz="2600">
                <a:solidFill>
                  <a:srgbClr val="FF0000"/>
                </a:solidFill>
                <a:latin typeface="Arial Narrow" pitchFamily="34" charset="0"/>
                <a:ea typeface="標楷體" pitchFamily="65" charset="-120"/>
              </a:rPr>
              <a:t>前</a:t>
            </a:r>
            <a:r>
              <a:rPr lang="zh-TW" altLang="en-US" sz="2600">
                <a:solidFill>
                  <a:srgbClr val="002060"/>
                </a:solidFill>
                <a:latin typeface="Arial Narrow" pitchFamily="34" charset="0"/>
                <a:ea typeface="標楷體" pitchFamily="65" charset="-120"/>
              </a:rPr>
              <a:t>，依國內證券集中保管事業機構之規定，完成債券之給付</a:t>
            </a:r>
          </a:p>
          <a:p>
            <a:pPr marL="742950" lvl="1" indent="-285750">
              <a:spcBef>
                <a:spcPct val="30000"/>
              </a:spcBef>
              <a:buFontTx/>
              <a:buBlip>
                <a:blip r:embed="rId3"/>
              </a:buBlip>
            </a:pPr>
            <a:r>
              <a:rPr lang="zh-TW" altLang="en-US" sz="2600">
                <a:solidFill>
                  <a:srgbClr val="002060"/>
                </a:solidFill>
                <a:latin typeface="Arial Narrow" pitchFamily="34" charset="0"/>
                <a:ea typeface="標楷體" pitchFamily="65" charset="-120"/>
              </a:rPr>
              <a:t>有應收價金者，櫃買中心於</a:t>
            </a:r>
            <a:r>
              <a:rPr lang="en-US" altLang="zh-TW" sz="2600">
                <a:solidFill>
                  <a:srgbClr val="FF0000"/>
                </a:solidFill>
                <a:latin typeface="Arial Narrow" pitchFamily="34" charset="0"/>
                <a:ea typeface="標楷體" pitchFamily="65" charset="-120"/>
              </a:rPr>
              <a:t>T+3</a:t>
            </a:r>
            <a:r>
              <a:rPr lang="zh-TW" altLang="en-US" sz="2600">
                <a:solidFill>
                  <a:srgbClr val="FF0000"/>
                </a:solidFill>
                <a:latin typeface="Arial Narrow" pitchFamily="34" charset="0"/>
                <a:ea typeface="標楷體" pitchFamily="65" charset="-120"/>
              </a:rPr>
              <a:t>日</a:t>
            </a:r>
            <a:r>
              <a:rPr lang="en-US" altLang="zh-TW" sz="2600">
                <a:solidFill>
                  <a:srgbClr val="FF0000"/>
                </a:solidFill>
                <a:latin typeface="Arial Narrow" pitchFamily="34" charset="0"/>
                <a:ea typeface="標楷體" pitchFamily="65" charset="-120"/>
              </a:rPr>
              <a:t>13:30</a:t>
            </a:r>
            <a:r>
              <a:rPr lang="zh-TW" altLang="en-US" sz="2600">
                <a:solidFill>
                  <a:srgbClr val="FF0000"/>
                </a:solidFill>
                <a:latin typeface="Arial Narrow" pitchFamily="34" charset="0"/>
                <a:ea typeface="標楷體" pitchFamily="65" charset="-120"/>
              </a:rPr>
              <a:t>起</a:t>
            </a:r>
            <a:r>
              <a:rPr lang="zh-TW" altLang="en-US" sz="2600">
                <a:solidFill>
                  <a:srgbClr val="002060"/>
                </a:solidFill>
                <a:latin typeface="Arial Narrow" pitchFamily="34" charset="0"/>
                <a:ea typeface="標楷體" pitchFamily="65" charset="-120"/>
              </a:rPr>
              <a:t>，存入證券商之款項結算專戶</a:t>
            </a:r>
          </a:p>
          <a:p>
            <a:pPr marL="742950" lvl="1" indent="-285750">
              <a:spcBef>
                <a:spcPct val="30000"/>
              </a:spcBef>
              <a:buFontTx/>
              <a:buBlip>
                <a:blip r:embed="rId3"/>
              </a:buBlip>
            </a:pPr>
            <a:r>
              <a:rPr lang="zh-TW" altLang="en-US" sz="2600">
                <a:solidFill>
                  <a:srgbClr val="002060"/>
                </a:solidFill>
                <a:latin typeface="Arial Narrow" pitchFamily="34" charset="0"/>
                <a:ea typeface="標楷體" pitchFamily="65" charset="-120"/>
              </a:rPr>
              <a:t>有應收債券者，櫃買中心於</a:t>
            </a:r>
            <a:r>
              <a:rPr lang="en-US" altLang="zh-TW" sz="2600">
                <a:solidFill>
                  <a:srgbClr val="FF0000"/>
                </a:solidFill>
                <a:latin typeface="Arial Narrow" pitchFamily="34" charset="0"/>
                <a:ea typeface="標楷體" pitchFamily="65" charset="-120"/>
              </a:rPr>
              <a:t>T+3</a:t>
            </a:r>
            <a:r>
              <a:rPr lang="zh-TW" altLang="en-US" sz="2600">
                <a:solidFill>
                  <a:srgbClr val="FF0000"/>
                </a:solidFill>
                <a:latin typeface="Arial Narrow" pitchFamily="34" charset="0"/>
                <a:ea typeface="標楷體" pitchFamily="65" charset="-120"/>
              </a:rPr>
              <a:t>日</a:t>
            </a:r>
            <a:r>
              <a:rPr lang="en-US" altLang="zh-TW" sz="2600">
                <a:solidFill>
                  <a:srgbClr val="FF0000"/>
                </a:solidFill>
                <a:latin typeface="Arial Narrow" pitchFamily="34" charset="0"/>
                <a:ea typeface="標楷體" pitchFamily="65" charset="-120"/>
              </a:rPr>
              <a:t>13:30</a:t>
            </a:r>
            <a:r>
              <a:rPr lang="zh-TW" altLang="en-US" sz="2600">
                <a:solidFill>
                  <a:srgbClr val="FF0000"/>
                </a:solidFill>
                <a:latin typeface="Arial Narrow" pitchFamily="34" charset="0"/>
                <a:ea typeface="標楷體" pitchFamily="65" charset="-120"/>
              </a:rPr>
              <a:t>起</a:t>
            </a:r>
            <a:r>
              <a:rPr lang="zh-TW" altLang="en-US" sz="2600">
                <a:solidFill>
                  <a:srgbClr val="002060"/>
                </a:solidFill>
                <a:latin typeface="Arial Narrow" pitchFamily="34" charset="0"/>
                <a:ea typeface="標楷體" pitchFamily="65" charset="-120"/>
              </a:rPr>
              <a:t>，通知國內證券集中保管事業機構劃撥入帳</a:t>
            </a:r>
          </a:p>
        </p:txBody>
      </p:sp>
      <p:sp>
        <p:nvSpPr>
          <p:cNvPr id="7"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p:cNvSpPr>
            <a:spLocks noGrp="1"/>
          </p:cNvSpPr>
          <p:nvPr>
            <p:ph type="sldNum" sz="quarter" idx="12"/>
          </p:nvPr>
        </p:nvSpPr>
        <p:spPr>
          <a:xfrm>
            <a:off x="457200" y="6243638"/>
            <a:ext cx="2133600" cy="457200"/>
          </a:xfrm>
        </p:spPr>
        <p:txBody>
          <a:bodyPr/>
          <a:lstStyle/>
          <a:p>
            <a:pPr algn="l">
              <a:defRPr/>
            </a:pPr>
            <a:fld id="{3F4949B6-DD9D-480E-9AB3-486073697713}" type="slidenum">
              <a:rPr lang="en-US" altLang="zh-TW" sz="1200" smtClean="0">
                <a:solidFill>
                  <a:schemeClr val="tx1"/>
                </a:solidFill>
                <a:latin typeface="+mj-lt"/>
              </a:rPr>
              <a:pPr algn="l">
                <a:defRPr/>
              </a:pPr>
              <a:t>93</a:t>
            </a:fld>
            <a:endParaRPr lang="en-US" altLang="zh-TW" sz="1200" smtClean="0">
              <a:solidFill>
                <a:schemeClr val="tx1"/>
              </a:solidFill>
              <a:latin typeface="+mj-lt"/>
            </a:endParaRPr>
          </a:p>
        </p:txBody>
      </p:sp>
      <p:sp>
        <p:nvSpPr>
          <p:cNvPr id="50179" name="Rectangle 2"/>
          <p:cNvSpPr>
            <a:spLocks noGrp="1" noChangeArrowheads="1"/>
          </p:cNvSpPr>
          <p:nvPr>
            <p:ph type="title"/>
          </p:nvPr>
        </p:nvSpPr>
        <p:spPr>
          <a:xfrm>
            <a:off x="590550" y="560388"/>
            <a:ext cx="8229600" cy="781050"/>
          </a:xfrm>
        </p:spPr>
        <p:txBody>
          <a:bodyPr/>
          <a:lstStyle/>
          <a:p>
            <a:pPr eaLnBrk="1" hangingPunct="1">
              <a:defRPr/>
            </a:pPr>
            <a:r>
              <a:rPr lang="zh-TW" altLang="en-US" sz="3600" dirty="0" smtClean="0">
                <a:solidFill>
                  <a:srgbClr val="000099"/>
                </a:solidFill>
              </a:rPr>
              <a:t>國際債券交易系統</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r>
              <a:rPr lang="zh-TW" altLang="en-US" sz="3600" dirty="0" smtClean="0">
                <a:solidFill>
                  <a:srgbClr val="000099"/>
                </a:solidFill>
              </a:rPr>
              <a:t>風控機制</a:t>
            </a:r>
          </a:p>
        </p:txBody>
      </p:sp>
      <p:sp>
        <p:nvSpPr>
          <p:cNvPr id="98308" name="Rectangle 3"/>
          <p:cNvSpPr>
            <a:spLocks noGrp="1" noChangeArrowheads="1"/>
          </p:cNvSpPr>
          <p:nvPr>
            <p:ph type="body" idx="1"/>
          </p:nvPr>
        </p:nvSpPr>
        <p:spPr>
          <a:xfrm>
            <a:off x="684213" y="2205038"/>
            <a:ext cx="8064500" cy="3024187"/>
          </a:xfrm>
        </p:spPr>
        <p:txBody>
          <a:bodyPr/>
          <a:lstStyle/>
          <a:p>
            <a:pPr eaLnBrk="1" hangingPunct="1"/>
            <a:r>
              <a:rPr lang="zh-TW" altLang="en-US" smtClean="0"/>
              <a:t>參加國際債券交易系統之證券商，應簽訂櫃買中心所訂之「證券商參加國際債券交易系統買賣契約」，並繳付債券</a:t>
            </a:r>
            <a:r>
              <a:rPr lang="zh-TW" altLang="en-US" smtClean="0">
                <a:solidFill>
                  <a:srgbClr val="FF0000"/>
                </a:solidFill>
              </a:rPr>
              <a:t>給付結算準備金。</a:t>
            </a:r>
          </a:p>
          <a:p>
            <a:pPr eaLnBrk="1" hangingPunct="1"/>
            <a:r>
              <a:rPr lang="zh-TW" altLang="en-US" smtClean="0"/>
              <a:t>準備金之繳存、增補及申請領回應依櫃買中心規定辦理</a:t>
            </a:r>
            <a:r>
              <a:rPr lang="en-US" altLang="zh-TW" smtClean="0"/>
              <a:t>(</a:t>
            </a:r>
            <a:r>
              <a:rPr lang="zh-TW" altLang="en-US" smtClean="0"/>
              <a:t>比照</a:t>
            </a:r>
            <a:r>
              <a:rPr lang="zh-TW" altLang="en-US" u="sng" smtClean="0"/>
              <a:t>公債等殖成交系統</a:t>
            </a:r>
            <a:r>
              <a:rPr lang="en-US" altLang="zh-TW" smtClean="0"/>
              <a:t>)</a:t>
            </a:r>
            <a:r>
              <a:rPr lang="zh-TW" altLang="en-US" smtClean="0"/>
              <a:t>。</a:t>
            </a:r>
          </a:p>
        </p:txBody>
      </p:sp>
      <p:sp>
        <p:nvSpPr>
          <p:cNvPr id="5"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3"/>
          <p:cNvSpPr>
            <a:spLocks noGrp="1"/>
          </p:cNvSpPr>
          <p:nvPr>
            <p:ph type="sldNum" sz="quarter" idx="12"/>
          </p:nvPr>
        </p:nvSpPr>
        <p:spPr>
          <a:xfrm>
            <a:off x="457200" y="6243638"/>
            <a:ext cx="2133600" cy="457200"/>
          </a:xfrm>
        </p:spPr>
        <p:txBody>
          <a:bodyPr/>
          <a:lstStyle/>
          <a:p>
            <a:pPr algn="l">
              <a:defRPr/>
            </a:pPr>
            <a:fld id="{69553486-70B0-4EC6-90E9-785D45F61E2A}" type="slidenum">
              <a:rPr lang="en-US" altLang="zh-TW" sz="1200" smtClean="0">
                <a:solidFill>
                  <a:schemeClr val="tx1"/>
                </a:solidFill>
                <a:latin typeface="+mj-lt"/>
              </a:rPr>
              <a:pPr algn="l">
                <a:defRPr/>
              </a:pPr>
              <a:t>94</a:t>
            </a:fld>
            <a:endParaRPr lang="en-US" altLang="zh-TW" sz="1200" smtClean="0">
              <a:solidFill>
                <a:schemeClr val="tx1"/>
              </a:solidFill>
              <a:latin typeface="+mj-lt"/>
            </a:endParaRPr>
          </a:p>
        </p:txBody>
      </p:sp>
      <p:sp>
        <p:nvSpPr>
          <p:cNvPr id="51203" name="Rectangle 2"/>
          <p:cNvSpPr>
            <a:spLocks noGrp="1" noChangeArrowheads="1"/>
          </p:cNvSpPr>
          <p:nvPr>
            <p:ph type="title"/>
          </p:nvPr>
        </p:nvSpPr>
        <p:spPr/>
        <p:txBody>
          <a:bodyPr/>
          <a:lstStyle/>
          <a:p>
            <a:pPr eaLnBrk="1" hangingPunct="1">
              <a:defRPr/>
            </a:pPr>
            <a:r>
              <a:rPr lang="zh-TW" altLang="en-US" sz="3600" dirty="0" smtClean="0">
                <a:solidFill>
                  <a:srgbClr val="000099"/>
                </a:solidFill>
              </a:rPr>
              <a:t>國際債券交易系統</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r>
              <a:rPr lang="zh-TW" altLang="en-US" sz="3600" dirty="0" smtClean="0">
                <a:solidFill>
                  <a:srgbClr val="000099"/>
                </a:solidFill>
              </a:rPr>
              <a:t>風控機制</a:t>
            </a:r>
          </a:p>
        </p:txBody>
      </p:sp>
      <p:sp>
        <p:nvSpPr>
          <p:cNvPr id="99332" name="Rectangle 3"/>
          <p:cNvSpPr>
            <a:spLocks noGrp="1" noChangeArrowheads="1"/>
          </p:cNvSpPr>
          <p:nvPr>
            <p:ph type="body" idx="1"/>
          </p:nvPr>
        </p:nvSpPr>
        <p:spPr>
          <a:xfrm>
            <a:off x="250825" y="1773238"/>
            <a:ext cx="8640763" cy="4583112"/>
          </a:xfrm>
        </p:spPr>
        <p:txBody>
          <a:bodyPr/>
          <a:lstStyle/>
          <a:p>
            <a:pPr eaLnBrk="1" hangingPunct="1"/>
            <a:r>
              <a:rPr lang="zh-TW" altLang="en-US" b="1" dirty="0" smtClean="0">
                <a:solidFill>
                  <a:srgbClr val="4D4D4D"/>
                </a:solidFill>
              </a:rPr>
              <a:t>計算方式</a:t>
            </a:r>
          </a:p>
          <a:p>
            <a:pPr lvl="1" eaLnBrk="1" hangingPunct="1"/>
            <a:r>
              <a:rPr lang="zh-TW" altLang="en-US" dirty="0" smtClean="0"/>
              <a:t>所有金額均以</a:t>
            </a:r>
            <a:r>
              <a:rPr lang="zh-TW" altLang="en-US" u="sng" dirty="0" smtClean="0"/>
              <a:t>台幣</a:t>
            </a:r>
            <a:r>
              <a:rPr lang="zh-TW" altLang="en-US" dirty="0" smtClean="0"/>
              <a:t>計算，匯率應按本中心指定之外匯銀行前月份每日外匯匯率收盤價中價之平均值。</a:t>
            </a:r>
          </a:p>
          <a:p>
            <a:pPr lvl="1" eaLnBrk="1" hangingPunct="1"/>
            <a:r>
              <a:rPr lang="zh-TW" altLang="en-US" dirty="0" smtClean="0"/>
              <a:t>證券商已繳交的公債準備金納入國際債券標的後，採相同之計算基礎一併辦理</a:t>
            </a:r>
            <a:endParaRPr lang="en-US" altLang="zh-TW" dirty="0" smtClean="0"/>
          </a:p>
          <a:p>
            <a:pPr lvl="1" eaLnBrk="1" hangingPunct="1"/>
            <a:r>
              <a:rPr lang="zh-TW" altLang="en-US" dirty="0" smtClean="0">
                <a:solidFill>
                  <a:srgbClr val="FF0000"/>
                </a:solidFill>
              </a:rPr>
              <a:t>有低於準備金最低限額者，須於次一營業日上午九時前補足其差額</a:t>
            </a:r>
            <a:r>
              <a:rPr lang="zh-TW" altLang="en-US" dirty="0" smtClean="0"/>
              <a:t>。</a:t>
            </a:r>
          </a:p>
        </p:txBody>
      </p:sp>
      <p:sp>
        <p:nvSpPr>
          <p:cNvPr id="5"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395288" y="548680"/>
            <a:ext cx="8229600" cy="1139825"/>
          </a:xfrm>
        </p:spPr>
        <p:txBody>
          <a:bodyPr/>
          <a:lstStyle/>
          <a:p>
            <a:pPr eaLnBrk="1" hangingPunct="1">
              <a:defRPr/>
            </a:pPr>
            <a:r>
              <a:rPr lang="en-US" altLang="zh-TW" sz="3600" dirty="0" smtClean="0">
                <a:solidFill>
                  <a:srgbClr val="000099"/>
                </a:solidFill>
              </a:rPr>
              <a:t>(</a:t>
            </a:r>
            <a:r>
              <a:rPr lang="zh-TW" altLang="en-US" sz="3600" dirty="0" smtClean="0">
                <a:solidFill>
                  <a:srgbClr val="000099"/>
                </a:solidFill>
              </a:rPr>
              <a:t>五</a:t>
            </a:r>
            <a:r>
              <a:rPr lang="en-US" altLang="zh-TW" sz="3600" dirty="0" smtClean="0">
                <a:solidFill>
                  <a:srgbClr val="000099"/>
                </a:solidFill>
              </a:rPr>
              <a:t>)</a:t>
            </a:r>
            <a:r>
              <a:rPr lang="zh-TW" altLang="en-US" sz="3600" dirty="0" smtClean="0">
                <a:solidFill>
                  <a:srgbClr val="000099"/>
                </a:solidFill>
              </a:rPr>
              <a:t>美國公債交易系統</a:t>
            </a:r>
          </a:p>
        </p:txBody>
      </p:sp>
      <p:sp>
        <p:nvSpPr>
          <p:cNvPr id="7171" name="內容版面配置區 2"/>
          <p:cNvSpPr>
            <a:spLocks noGrp="1"/>
          </p:cNvSpPr>
          <p:nvPr>
            <p:ph idx="1"/>
          </p:nvPr>
        </p:nvSpPr>
        <p:spPr>
          <a:xfrm>
            <a:off x="323528" y="1422549"/>
            <a:ext cx="8229600" cy="5030787"/>
          </a:xfrm>
        </p:spPr>
        <p:txBody>
          <a:bodyPr/>
          <a:lstStyle/>
          <a:p>
            <a:pPr lvl="1" algn="just" eaLnBrk="1" hangingPunct="1">
              <a:lnSpc>
                <a:spcPct val="125000"/>
              </a:lnSpc>
              <a:spcBef>
                <a:spcPts val="500"/>
              </a:spcBef>
              <a:spcAft>
                <a:spcPts val="500"/>
              </a:spcAft>
              <a:buClr>
                <a:srgbClr val="0000FF"/>
              </a:buClr>
              <a:buSzPct val="100000"/>
              <a:buFont typeface="Wingdings" pitchFamily="2" charset="2"/>
              <a:buChar char="n"/>
              <a:defRPr/>
            </a:pPr>
            <a:r>
              <a:rPr lang="zh-TW" altLang="en-US" sz="2800" dirty="0" smtClean="0">
                <a:latin typeface="Arial" charset="0"/>
                <a:cs typeface="Arial" charset="0"/>
              </a:rPr>
              <a:t>新增美國政府公債得為櫃檯買賣之有價證券</a:t>
            </a:r>
            <a:r>
              <a:rPr lang="en-US" altLang="zh-TW" sz="2800" dirty="0" smtClean="0">
                <a:latin typeface="Arial" charset="0"/>
                <a:cs typeface="Arial" charset="0"/>
              </a:rPr>
              <a:t>(</a:t>
            </a:r>
            <a:r>
              <a:rPr lang="en-US" altLang="zh-TW" sz="2800" dirty="0" smtClean="0">
                <a:latin typeface="Arial" pitchFamily="34" charset="0"/>
                <a:cs typeface="Arial" pitchFamily="34" charset="0"/>
              </a:rPr>
              <a:t>2009/11</a:t>
            </a:r>
            <a:r>
              <a:rPr lang="zh-TW" altLang="en-US" sz="2800" dirty="0" smtClean="0">
                <a:latin typeface="Arial" pitchFamily="34" charset="0"/>
                <a:cs typeface="Arial" pitchFamily="34" charset="0"/>
              </a:rPr>
              <a:t>起</a:t>
            </a:r>
            <a:r>
              <a:rPr lang="en-US" altLang="zh-TW" sz="2800" dirty="0" smtClean="0">
                <a:latin typeface="Arial" pitchFamily="34" charset="0"/>
                <a:cs typeface="Arial" pitchFamily="34" charset="0"/>
              </a:rPr>
              <a:t>)</a:t>
            </a:r>
            <a:r>
              <a:rPr lang="zh-TW" altLang="en-US" sz="2800" dirty="0" smtClean="0">
                <a:latin typeface="Arial" pitchFamily="34" charset="0"/>
                <a:cs typeface="Arial" pitchFamily="34" charset="0"/>
              </a:rPr>
              <a:t>：</a:t>
            </a:r>
            <a:endParaRPr lang="en-US" altLang="zh-TW" sz="2800" dirty="0" smtClean="0">
              <a:latin typeface="Arial" pitchFamily="34" charset="0"/>
              <a:cs typeface="Arial" pitchFamily="34" charset="0"/>
            </a:endParaRPr>
          </a:p>
          <a:p>
            <a:pPr marL="1163638" lvl="1" indent="-350838" algn="just" eaLnBrk="1" hangingPunct="1">
              <a:lnSpc>
                <a:spcPct val="125000"/>
              </a:lnSpc>
              <a:spcBef>
                <a:spcPts val="500"/>
              </a:spcBef>
              <a:spcAft>
                <a:spcPts val="500"/>
              </a:spcAft>
              <a:buClr>
                <a:srgbClr val="0000FF"/>
              </a:buClr>
              <a:buSzPct val="100000"/>
              <a:buFont typeface="Wingdings" pitchFamily="2" charset="2"/>
              <a:buChar char="Ø"/>
              <a:defRPr/>
            </a:pPr>
            <a:r>
              <a:rPr lang="zh-TW" altLang="en-US" sz="2400" dirty="0" smtClean="0">
                <a:latin typeface="Arial" pitchFamily="34" charset="0"/>
                <a:cs typeface="Arial" pitchFamily="34" charset="0"/>
              </a:rPr>
              <a:t>債券自營商得於其營業處所為美國公債買賣斷及附條件交易</a:t>
            </a:r>
            <a:endParaRPr lang="en-US" altLang="zh-TW" sz="2400" dirty="0" smtClean="0">
              <a:latin typeface="Arial" pitchFamily="34" charset="0"/>
              <a:cs typeface="Arial" pitchFamily="34" charset="0"/>
            </a:endParaRPr>
          </a:p>
          <a:p>
            <a:pPr lvl="1" algn="just" eaLnBrk="1" hangingPunct="1">
              <a:lnSpc>
                <a:spcPct val="125000"/>
              </a:lnSpc>
              <a:spcBef>
                <a:spcPts val="500"/>
              </a:spcBef>
              <a:spcAft>
                <a:spcPts val="500"/>
              </a:spcAft>
              <a:buClr>
                <a:srgbClr val="0000FF"/>
              </a:buClr>
              <a:buSzPct val="100000"/>
              <a:buFont typeface="Wingdings" pitchFamily="2" charset="2"/>
              <a:buChar char="n"/>
              <a:defRPr/>
            </a:pPr>
            <a:r>
              <a:rPr lang="zh-TW" altLang="en-US" sz="2800" dirty="0" smtClean="0">
                <a:latin typeface="Arial" pitchFamily="34" charset="0"/>
                <a:cs typeface="Arial" pitchFamily="34" charset="0"/>
              </a:rPr>
              <a:t>外國公債交易系統上線</a:t>
            </a:r>
            <a:r>
              <a:rPr lang="en-US" altLang="zh-TW" sz="2800" dirty="0" smtClean="0">
                <a:latin typeface="Arial" pitchFamily="34" charset="0"/>
                <a:cs typeface="Arial" pitchFamily="34" charset="0"/>
              </a:rPr>
              <a:t>(2009/11)</a:t>
            </a:r>
            <a:r>
              <a:rPr lang="zh-TW" altLang="en-US" sz="2800" dirty="0" smtClean="0">
                <a:latin typeface="Arial" pitchFamily="34" charset="0"/>
                <a:cs typeface="Arial" pitchFamily="34" charset="0"/>
              </a:rPr>
              <a:t>：</a:t>
            </a:r>
            <a:endParaRPr lang="en-US" altLang="zh-TW" sz="2800" dirty="0" smtClean="0">
              <a:latin typeface="Arial" pitchFamily="34" charset="0"/>
              <a:cs typeface="Arial" pitchFamily="34" charset="0"/>
            </a:endParaRPr>
          </a:p>
          <a:p>
            <a:pPr marL="1160463" lvl="1" indent="-347663" algn="just" eaLnBrk="1" hangingPunct="1">
              <a:lnSpc>
                <a:spcPct val="125000"/>
              </a:lnSpc>
              <a:spcBef>
                <a:spcPts val="500"/>
              </a:spcBef>
              <a:spcAft>
                <a:spcPts val="500"/>
              </a:spcAft>
              <a:buClr>
                <a:srgbClr val="0000FF"/>
              </a:buClr>
              <a:buSzPct val="100000"/>
              <a:buFont typeface="Wingdings" pitchFamily="2" charset="2"/>
              <a:buChar char="Ø"/>
              <a:defRPr/>
            </a:pPr>
            <a:r>
              <a:rPr lang="zh-TW" altLang="en-US" sz="2400" dirty="0" smtClean="0">
                <a:latin typeface="Arial" pitchFamily="34" charset="0"/>
                <a:cs typeface="Arial" pitchFamily="34" charset="0"/>
              </a:rPr>
              <a:t>債券自營商可藉由櫃買中心外國公債交易系統直接參與美國公債交易商</a:t>
            </a:r>
            <a:r>
              <a:rPr lang="en-US" altLang="zh-TW" sz="2400" dirty="0" smtClean="0">
                <a:latin typeface="Arial" pitchFamily="34" charset="0"/>
                <a:cs typeface="Arial" pitchFamily="34" charset="0"/>
              </a:rPr>
              <a:t>B2B</a:t>
            </a:r>
            <a:r>
              <a:rPr lang="zh-TW" altLang="en-US" sz="2400" dirty="0" smtClean="0">
                <a:latin typeface="Arial" pitchFamily="34" charset="0"/>
                <a:cs typeface="Arial" pitchFamily="34" charset="0"/>
              </a:rPr>
              <a:t>市場</a:t>
            </a:r>
            <a:endParaRPr lang="en-US" altLang="zh-TW" sz="2400" dirty="0" smtClean="0">
              <a:latin typeface="Arial" pitchFamily="34" charset="0"/>
              <a:cs typeface="Arial" pitchFamily="34" charset="0"/>
            </a:endParaRPr>
          </a:p>
        </p:txBody>
      </p:sp>
      <p:sp>
        <p:nvSpPr>
          <p:cNvPr id="100356" name="投影片編號版面配置區 4"/>
          <p:cNvSpPr>
            <a:spLocks noGrp="1"/>
          </p:cNvSpPr>
          <p:nvPr>
            <p:ph type="sldNum" sz="quarter" idx="12"/>
          </p:nvPr>
        </p:nvSpPr>
        <p:spPr>
          <a:xfrm>
            <a:off x="6781800" y="6324600"/>
            <a:ext cx="1905000" cy="457200"/>
          </a:xfrm>
          <a:noFill/>
        </p:spPr>
        <p:txBody>
          <a:bodyPr/>
          <a:lstStyle/>
          <a:p>
            <a:fld id="{C814B7F7-AAEF-4E47-846C-7BDB7276DC1C}" type="slidenum">
              <a:rPr lang="en-US" altLang="zh-TW" smtClean="0"/>
              <a:pPr/>
              <a:t>95</a:t>
            </a:fld>
            <a:endParaRPr lang="en-US" altLang="zh-TW" smtClean="0"/>
          </a:p>
        </p:txBody>
      </p:sp>
      <p:sp>
        <p:nvSpPr>
          <p:cNvPr id="5"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編號版面配置區 5"/>
          <p:cNvSpPr>
            <a:spLocks noGrp="1"/>
          </p:cNvSpPr>
          <p:nvPr>
            <p:ph type="sldNum" sz="quarter" idx="12"/>
          </p:nvPr>
        </p:nvSpPr>
        <p:spPr>
          <a:noFill/>
        </p:spPr>
        <p:txBody>
          <a:bodyPr/>
          <a:lstStyle/>
          <a:p>
            <a:fld id="{1744F8C5-5002-41F3-80B5-CD1617AB8704}" type="slidenum">
              <a:rPr lang="en-US" altLang="zh-TW" smtClean="0"/>
              <a:pPr/>
              <a:t>96</a:t>
            </a:fld>
            <a:endParaRPr lang="en-US" altLang="zh-TW" smtClean="0"/>
          </a:p>
        </p:txBody>
      </p:sp>
      <p:sp>
        <p:nvSpPr>
          <p:cNvPr id="17411" name="Rectangle 2"/>
          <p:cNvSpPr>
            <a:spLocks noGrp="1" noChangeArrowheads="1"/>
          </p:cNvSpPr>
          <p:nvPr>
            <p:ph type="title"/>
          </p:nvPr>
        </p:nvSpPr>
        <p:spPr>
          <a:xfrm>
            <a:off x="611188" y="476250"/>
            <a:ext cx="7772400" cy="720725"/>
          </a:xfrm>
        </p:spPr>
        <p:txBody>
          <a:bodyPr/>
          <a:lstStyle/>
          <a:p>
            <a:pPr eaLnBrk="1" hangingPunct="1">
              <a:defRPr/>
            </a:pPr>
            <a:r>
              <a:rPr lang="zh-TW" altLang="en-US" sz="3600" dirty="0" smtClean="0">
                <a:solidFill>
                  <a:srgbClr val="000099"/>
                </a:solidFill>
              </a:rPr>
              <a:t>美國公債交易系統架構</a:t>
            </a:r>
          </a:p>
        </p:txBody>
      </p:sp>
      <p:sp>
        <p:nvSpPr>
          <p:cNvPr id="101380" name="Rectangle 3"/>
          <p:cNvSpPr>
            <a:spLocks noGrp="1" noChangeArrowheads="1"/>
          </p:cNvSpPr>
          <p:nvPr>
            <p:ph type="body" idx="1"/>
          </p:nvPr>
        </p:nvSpPr>
        <p:spPr>
          <a:xfrm>
            <a:off x="468313" y="3573463"/>
            <a:ext cx="8351837" cy="2762250"/>
          </a:xfrm>
        </p:spPr>
        <p:txBody>
          <a:bodyPr/>
          <a:lstStyle/>
          <a:p>
            <a:pPr marL="342900" lvl="1" indent="-342900" eaLnBrk="1" hangingPunct="1">
              <a:lnSpc>
                <a:spcPct val="90000"/>
              </a:lnSpc>
            </a:pPr>
            <a:r>
              <a:rPr lang="zh-TW" altLang="en-US" sz="2400" smtClean="0"/>
              <a:t>證券商透過本中心系統與</a:t>
            </a:r>
            <a:r>
              <a:rPr lang="en-US" altLang="zh-TW" sz="2400" smtClean="0"/>
              <a:t>ICAP</a:t>
            </a:r>
            <a:r>
              <a:rPr lang="zh-TW" altLang="en-US" sz="2400" smtClean="0"/>
              <a:t>美國公債交易平台（</a:t>
            </a:r>
            <a:r>
              <a:rPr lang="en-US" altLang="zh-TW" sz="2400" smtClean="0"/>
              <a:t>BrokerTec</a:t>
            </a:r>
            <a:r>
              <a:rPr lang="zh-TW" altLang="en-US" sz="2400" smtClean="0"/>
              <a:t>）連線</a:t>
            </a:r>
          </a:p>
          <a:p>
            <a:pPr marL="342900" lvl="1" indent="-342900" eaLnBrk="1" hangingPunct="1">
              <a:lnSpc>
                <a:spcPct val="90000"/>
              </a:lnSpc>
            </a:pPr>
            <a:r>
              <a:rPr lang="zh-TW" altLang="en-US" sz="2400" smtClean="0"/>
              <a:t>證券商買賣單透過與本中心系統連線後，</a:t>
            </a:r>
            <a:r>
              <a:rPr lang="zh-TW" altLang="en-US" sz="2400" smtClean="0">
                <a:solidFill>
                  <a:srgbClr val="FF0000"/>
                </a:solidFill>
              </a:rPr>
              <a:t>自行操作下單</a:t>
            </a:r>
            <a:r>
              <a:rPr lang="zh-TW" altLang="en-US" sz="2400" smtClean="0"/>
              <a:t>。交易單經本中心系統檢覈後傳送至</a:t>
            </a:r>
            <a:r>
              <a:rPr lang="en-US" altLang="zh-TW" sz="2400" smtClean="0"/>
              <a:t>ICAP</a:t>
            </a:r>
            <a:r>
              <a:rPr lang="zh-TW" altLang="en-US" sz="2400" smtClean="0"/>
              <a:t>撮合傳送至</a:t>
            </a:r>
            <a:r>
              <a:rPr lang="en-US" altLang="zh-TW" sz="2400" smtClean="0"/>
              <a:t>ICAP</a:t>
            </a:r>
            <a:r>
              <a:rPr lang="zh-TW" altLang="en-US" sz="2400" smtClean="0"/>
              <a:t>平台撮合</a:t>
            </a:r>
          </a:p>
          <a:p>
            <a:pPr eaLnBrk="1" hangingPunct="1">
              <a:lnSpc>
                <a:spcPct val="90000"/>
              </a:lnSpc>
            </a:pPr>
            <a:r>
              <a:rPr lang="zh-TW" altLang="en-US" sz="2400" smtClean="0">
                <a:solidFill>
                  <a:srgbClr val="FF0000"/>
                </a:solidFill>
              </a:rPr>
              <a:t>交易時間</a:t>
            </a:r>
            <a:r>
              <a:rPr lang="zh-TW" altLang="en-US" sz="2400" smtClean="0"/>
              <a:t>：</a:t>
            </a:r>
            <a:r>
              <a:rPr lang="en-US" altLang="zh-TW" sz="2400" smtClean="0"/>
              <a:t>T</a:t>
            </a:r>
            <a:r>
              <a:rPr lang="zh-TW" altLang="en-US" sz="2400" smtClean="0"/>
              <a:t>日上午</a:t>
            </a:r>
            <a:r>
              <a:rPr lang="en-US" altLang="zh-TW" sz="2400" smtClean="0"/>
              <a:t>7:30</a:t>
            </a:r>
            <a:r>
              <a:rPr lang="zh-TW" altLang="en-US" sz="2400" smtClean="0"/>
              <a:t>至</a:t>
            </a:r>
            <a:r>
              <a:rPr lang="en-US" altLang="zh-TW" sz="2400" smtClean="0"/>
              <a:t>T+1</a:t>
            </a:r>
            <a:r>
              <a:rPr lang="zh-TW" altLang="en-US" sz="2400" smtClean="0"/>
              <a:t>日上午</a:t>
            </a:r>
            <a:r>
              <a:rPr lang="en-US" altLang="zh-TW" sz="2400" smtClean="0"/>
              <a:t>5:30</a:t>
            </a:r>
            <a:r>
              <a:rPr lang="zh-TW" altLang="en-US" sz="2400" smtClean="0"/>
              <a:t>（美東時間 </a:t>
            </a:r>
            <a:r>
              <a:rPr lang="en-US" altLang="zh-TW" sz="2400" smtClean="0"/>
              <a:t>T-1</a:t>
            </a:r>
            <a:r>
              <a:rPr lang="zh-TW" altLang="en-US" sz="2400" smtClean="0"/>
              <a:t>日</a:t>
            </a:r>
            <a:r>
              <a:rPr lang="en-US" altLang="zh-TW" sz="2400" smtClean="0"/>
              <a:t>19:30</a:t>
            </a:r>
            <a:r>
              <a:rPr lang="zh-TW" altLang="en-US" sz="2400" smtClean="0"/>
              <a:t>至</a:t>
            </a:r>
            <a:r>
              <a:rPr lang="en-US" altLang="zh-TW" sz="2400" smtClean="0"/>
              <a:t>T</a:t>
            </a:r>
            <a:r>
              <a:rPr lang="zh-TW" altLang="en-US" sz="2400" smtClean="0"/>
              <a:t>日</a:t>
            </a:r>
            <a:r>
              <a:rPr lang="en-US" altLang="zh-TW" sz="2400" smtClean="0"/>
              <a:t>17:30</a:t>
            </a:r>
            <a:r>
              <a:rPr lang="zh-TW" altLang="en-US" sz="2400" smtClean="0"/>
              <a:t>）</a:t>
            </a:r>
          </a:p>
        </p:txBody>
      </p:sp>
      <p:grpSp>
        <p:nvGrpSpPr>
          <p:cNvPr id="101381" name="群組 20"/>
          <p:cNvGrpSpPr>
            <a:grpSpLocks/>
          </p:cNvGrpSpPr>
          <p:nvPr/>
        </p:nvGrpSpPr>
        <p:grpSpPr bwMode="auto">
          <a:xfrm>
            <a:off x="152400" y="1214438"/>
            <a:ext cx="8991600" cy="2085975"/>
            <a:chOff x="76200" y="1412875"/>
            <a:chExt cx="8991600" cy="2085975"/>
          </a:xfrm>
        </p:grpSpPr>
        <p:sp>
          <p:nvSpPr>
            <p:cNvPr id="101382" name="Text Box 5"/>
            <p:cNvSpPr txBox="1">
              <a:spLocks noChangeArrowheads="1"/>
            </p:cNvSpPr>
            <p:nvPr/>
          </p:nvSpPr>
          <p:spPr bwMode="auto">
            <a:xfrm>
              <a:off x="76200" y="1773238"/>
              <a:ext cx="1008063" cy="954107"/>
            </a:xfrm>
            <a:prstGeom prst="rect">
              <a:avLst/>
            </a:prstGeom>
            <a:noFill/>
            <a:ln w="9525">
              <a:solidFill>
                <a:schemeClr val="tx1"/>
              </a:solidFill>
              <a:miter lim="800000"/>
              <a:headEnd/>
              <a:tailEnd/>
            </a:ln>
          </p:spPr>
          <p:txBody>
            <a:bodyPr>
              <a:spAutoFit/>
            </a:bodyPr>
            <a:lstStyle/>
            <a:p>
              <a:pPr>
                <a:lnSpc>
                  <a:spcPct val="140000"/>
                </a:lnSpc>
                <a:spcBef>
                  <a:spcPct val="50000"/>
                </a:spcBef>
              </a:pPr>
              <a:r>
                <a:rPr kumimoji="0" lang="zh-TW" altLang="en-US" sz="2000" b="1">
                  <a:ea typeface="標楷體" pitchFamily="65" charset="-120"/>
                  <a:cs typeface="Arial" pitchFamily="34" charset="0"/>
                </a:rPr>
                <a:t>國內交易商</a:t>
              </a:r>
              <a:r>
                <a:rPr kumimoji="0" lang="en-US" altLang="zh-TW" sz="2000" b="1">
                  <a:ea typeface="標楷體" pitchFamily="65" charset="-120"/>
                  <a:cs typeface="Arial" pitchFamily="34" charset="0"/>
                </a:rPr>
                <a:t>A</a:t>
              </a:r>
              <a:r>
                <a:rPr kumimoji="0" lang="en-US" altLang="zh-TW" b="1">
                  <a:ea typeface="MS PGothic" pitchFamily="34" charset="-128"/>
                  <a:cs typeface="Arial" pitchFamily="34" charset="0"/>
                </a:rPr>
                <a:t> </a:t>
              </a:r>
              <a:endParaRPr kumimoji="0" lang="en-US" altLang="zh-TW" b="1">
                <a:cs typeface="Arial" pitchFamily="34" charset="0"/>
              </a:endParaRPr>
            </a:p>
          </p:txBody>
        </p:sp>
        <p:sp>
          <p:nvSpPr>
            <p:cNvPr id="17415" name="Oval 8"/>
            <p:cNvSpPr>
              <a:spLocks noChangeArrowheads="1"/>
            </p:cNvSpPr>
            <p:nvPr/>
          </p:nvSpPr>
          <p:spPr bwMode="auto">
            <a:xfrm>
              <a:off x="5764213" y="1844675"/>
              <a:ext cx="1584325" cy="792162"/>
            </a:xfrm>
            <a:prstGeom prst="ellipse">
              <a:avLst/>
            </a:prstGeom>
            <a:noFill/>
            <a:ln w="25400">
              <a:solidFill>
                <a:schemeClr val="tx1"/>
              </a:solidFill>
              <a:round/>
              <a:headEnd/>
              <a:tailEnd/>
            </a:ln>
          </p:spPr>
          <p:txBody>
            <a:bodyPr wrap="none" anchor="ctr"/>
            <a:lstStyle/>
            <a:p>
              <a:pPr>
                <a:defRPr/>
              </a:pPr>
              <a:r>
                <a:rPr lang="en-US" altLang="zh-TW" sz="2000" b="1" dirty="0">
                  <a:latin typeface="+mj-ea"/>
                  <a:ea typeface="+mj-ea"/>
                </a:rPr>
                <a:t>ICAP</a:t>
              </a:r>
            </a:p>
            <a:p>
              <a:pPr>
                <a:defRPr/>
              </a:pPr>
              <a:r>
                <a:rPr lang="zh-TW" altLang="en-US" sz="2000" b="1" dirty="0">
                  <a:latin typeface="+mj-ea"/>
                  <a:ea typeface="+mj-ea"/>
                </a:rPr>
                <a:t>交易平台</a:t>
              </a:r>
            </a:p>
          </p:txBody>
        </p:sp>
        <p:sp>
          <p:nvSpPr>
            <p:cNvPr id="17416" name="Oval 13"/>
            <p:cNvSpPr>
              <a:spLocks noChangeArrowheads="1"/>
            </p:cNvSpPr>
            <p:nvPr/>
          </p:nvSpPr>
          <p:spPr bwMode="auto">
            <a:xfrm>
              <a:off x="2597150" y="1844675"/>
              <a:ext cx="1655763" cy="792162"/>
            </a:xfrm>
            <a:prstGeom prst="ellipse">
              <a:avLst/>
            </a:prstGeom>
            <a:noFill/>
            <a:ln w="25400">
              <a:solidFill>
                <a:schemeClr val="tx1"/>
              </a:solidFill>
              <a:round/>
              <a:headEnd/>
              <a:tailEnd/>
            </a:ln>
          </p:spPr>
          <p:txBody>
            <a:bodyPr wrap="none" anchor="ctr"/>
            <a:lstStyle/>
            <a:p>
              <a:pPr>
                <a:defRPr/>
              </a:pPr>
              <a:r>
                <a:rPr lang="zh-TW" altLang="en-US" sz="2000" b="1" dirty="0">
                  <a:latin typeface="+mj-ea"/>
                  <a:ea typeface="+mj-ea"/>
                </a:rPr>
                <a:t>本中心</a:t>
              </a:r>
            </a:p>
            <a:p>
              <a:pPr>
                <a:defRPr/>
              </a:pPr>
              <a:r>
                <a:rPr lang="zh-TW" altLang="en-US" sz="2000" b="1" dirty="0">
                  <a:latin typeface="+mj-ea"/>
                  <a:ea typeface="+mj-ea"/>
                </a:rPr>
                <a:t>交易系統</a:t>
              </a:r>
            </a:p>
          </p:txBody>
        </p:sp>
        <p:sp>
          <p:nvSpPr>
            <p:cNvPr id="17417" name="Text Box 14"/>
            <p:cNvSpPr txBox="1">
              <a:spLocks noChangeArrowheads="1"/>
            </p:cNvSpPr>
            <p:nvPr/>
          </p:nvSpPr>
          <p:spPr bwMode="auto">
            <a:xfrm>
              <a:off x="8140700" y="1773237"/>
              <a:ext cx="927100" cy="1016000"/>
            </a:xfrm>
            <a:prstGeom prst="rect">
              <a:avLst/>
            </a:prstGeom>
            <a:noFill/>
            <a:ln w="9525">
              <a:solidFill>
                <a:schemeClr val="tx1"/>
              </a:solidFill>
              <a:miter lim="800000"/>
              <a:headEnd/>
              <a:tailEnd/>
            </a:ln>
          </p:spPr>
          <p:txBody>
            <a:bodyPr>
              <a:spAutoFit/>
            </a:bodyPr>
            <a:lstStyle/>
            <a:p>
              <a:pPr>
                <a:spcBef>
                  <a:spcPct val="50000"/>
                </a:spcBef>
                <a:defRPr/>
              </a:pPr>
              <a:r>
                <a:rPr kumimoji="0" lang="zh-TW" altLang="en-US" sz="2000" b="1" dirty="0">
                  <a:latin typeface="+mj-ea"/>
                  <a:ea typeface="+mj-ea"/>
                  <a:cs typeface="Arial" charset="0"/>
                </a:rPr>
                <a:t>國外交易商</a:t>
              </a:r>
              <a:r>
                <a:rPr kumimoji="0" lang="zh-TW" altLang="en-US" b="1" dirty="0">
                  <a:latin typeface="+mj-ea"/>
                  <a:ea typeface="+mj-ea"/>
                  <a:cs typeface="Arial" charset="0"/>
                </a:rPr>
                <a:t> </a:t>
              </a:r>
            </a:p>
          </p:txBody>
        </p:sp>
        <p:sp>
          <p:nvSpPr>
            <p:cNvPr id="101386" name="Line 15"/>
            <p:cNvSpPr>
              <a:spLocks noChangeShapeType="1"/>
            </p:cNvSpPr>
            <p:nvPr/>
          </p:nvSpPr>
          <p:spPr bwMode="auto">
            <a:xfrm>
              <a:off x="1084263" y="2060575"/>
              <a:ext cx="1512887" cy="0"/>
            </a:xfrm>
            <a:prstGeom prst="line">
              <a:avLst/>
            </a:prstGeom>
            <a:noFill/>
            <a:ln w="9525">
              <a:solidFill>
                <a:schemeClr val="tx1"/>
              </a:solidFill>
              <a:round/>
              <a:headEnd/>
              <a:tailEnd type="triangle" w="lg" len="med"/>
            </a:ln>
          </p:spPr>
          <p:txBody>
            <a:bodyPr/>
            <a:lstStyle/>
            <a:p>
              <a:endParaRPr lang="zh-TW" altLang="en-US"/>
            </a:p>
          </p:txBody>
        </p:sp>
        <p:sp>
          <p:nvSpPr>
            <p:cNvPr id="101387" name="Line 16"/>
            <p:cNvSpPr>
              <a:spLocks noChangeShapeType="1"/>
            </p:cNvSpPr>
            <p:nvPr/>
          </p:nvSpPr>
          <p:spPr bwMode="auto">
            <a:xfrm flipH="1">
              <a:off x="1084263" y="2420938"/>
              <a:ext cx="1441450" cy="0"/>
            </a:xfrm>
            <a:prstGeom prst="line">
              <a:avLst/>
            </a:prstGeom>
            <a:noFill/>
            <a:ln w="9525">
              <a:solidFill>
                <a:schemeClr val="tx1"/>
              </a:solidFill>
              <a:round/>
              <a:headEnd/>
              <a:tailEnd type="triangle" w="lg" len="med"/>
            </a:ln>
          </p:spPr>
          <p:txBody>
            <a:bodyPr/>
            <a:lstStyle/>
            <a:p>
              <a:endParaRPr lang="zh-TW" altLang="en-US"/>
            </a:p>
          </p:txBody>
        </p:sp>
        <p:sp>
          <p:nvSpPr>
            <p:cNvPr id="101388" name="Line 17"/>
            <p:cNvSpPr>
              <a:spLocks noChangeShapeType="1"/>
            </p:cNvSpPr>
            <p:nvPr/>
          </p:nvSpPr>
          <p:spPr bwMode="auto">
            <a:xfrm>
              <a:off x="4252913" y="2060575"/>
              <a:ext cx="1512887" cy="0"/>
            </a:xfrm>
            <a:prstGeom prst="line">
              <a:avLst/>
            </a:prstGeom>
            <a:noFill/>
            <a:ln w="9525">
              <a:solidFill>
                <a:schemeClr val="tx1"/>
              </a:solidFill>
              <a:round/>
              <a:headEnd/>
              <a:tailEnd type="triangle" w="lg" len="med"/>
            </a:ln>
          </p:spPr>
          <p:txBody>
            <a:bodyPr/>
            <a:lstStyle/>
            <a:p>
              <a:endParaRPr lang="zh-TW" altLang="en-US"/>
            </a:p>
          </p:txBody>
        </p:sp>
        <p:sp>
          <p:nvSpPr>
            <p:cNvPr id="101389" name="Line 18"/>
            <p:cNvSpPr>
              <a:spLocks noChangeShapeType="1"/>
            </p:cNvSpPr>
            <p:nvPr/>
          </p:nvSpPr>
          <p:spPr bwMode="auto">
            <a:xfrm flipH="1">
              <a:off x="4252913" y="2420938"/>
              <a:ext cx="1441450" cy="0"/>
            </a:xfrm>
            <a:prstGeom prst="line">
              <a:avLst/>
            </a:prstGeom>
            <a:noFill/>
            <a:ln w="9525">
              <a:solidFill>
                <a:schemeClr val="tx1"/>
              </a:solidFill>
              <a:round/>
              <a:headEnd/>
              <a:tailEnd type="triangle" w="lg" len="med"/>
            </a:ln>
          </p:spPr>
          <p:txBody>
            <a:bodyPr/>
            <a:lstStyle/>
            <a:p>
              <a:endParaRPr lang="zh-TW" altLang="en-US"/>
            </a:p>
          </p:txBody>
        </p:sp>
        <p:sp>
          <p:nvSpPr>
            <p:cNvPr id="101390" name="Line 19"/>
            <p:cNvSpPr>
              <a:spLocks noChangeShapeType="1"/>
            </p:cNvSpPr>
            <p:nvPr/>
          </p:nvSpPr>
          <p:spPr bwMode="auto">
            <a:xfrm flipH="1" flipV="1">
              <a:off x="7277100" y="1989138"/>
              <a:ext cx="720725" cy="0"/>
            </a:xfrm>
            <a:prstGeom prst="line">
              <a:avLst/>
            </a:prstGeom>
            <a:noFill/>
            <a:ln w="9525">
              <a:solidFill>
                <a:schemeClr val="tx1"/>
              </a:solidFill>
              <a:round/>
              <a:headEnd/>
              <a:tailEnd type="triangle" w="med" len="med"/>
            </a:ln>
          </p:spPr>
          <p:txBody>
            <a:bodyPr/>
            <a:lstStyle/>
            <a:p>
              <a:endParaRPr lang="zh-TW" altLang="en-US"/>
            </a:p>
          </p:txBody>
        </p:sp>
        <p:sp>
          <p:nvSpPr>
            <p:cNvPr id="101391" name="Line 20"/>
            <p:cNvSpPr>
              <a:spLocks noChangeShapeType="1"/>
            </p:cNvSpPr>
            <p:nvPr/>
          </p:nvSpPr>
          <p:spPr bwMode="auto">
            <a:xfrm>
              <a:off x="7348538" y="2420938"/>
              <a:ext cx="720725" cy="0"/>
            </a:xfrm>
            <a:prstGeom prst="line">
              <a:avLst/>
            </a:prstGeom>
            <a:noFill/>
            <a:ln w="9525">
              <a:solidFill>
                <a:schemeClr val="tx1"/>
              </a:solidFill>
              <a:round/>
              <a:headEnd/>
              <a:tailEnd type="triangle" w="med" len="med"/>
            </a:ln>
          </p:spPr>
          <p:txBody>
            <a:bodyPr/>
            <a:lstStyle/>
            <a:p>
              <a:endParaRPr lang="zh-TW" altLang="en-US"/>
            </a:p>
          </p:txBody>
        </p:sp>
        <p:sp>
          <p:nvSpPr>
            <p:cNvPr id="17424" name="Text Box 21"/>
            <p:cNvSpPr txBox="1">
              <a:spLocks noChangeArrowheads="1"/>
            </p:cNvSpPr>
            <p:nvPr/>
          </p:nvSpPr>
          <p:spPr bwMode="auto">
            <a:xfrm>
              <a:off x="1228725" y="1700212"/>
              <a:ext cx="1512888" cy="396875"/>
            </a:xfrm>
            <a:prstGeom prst="rect">
              <a:avLst/>
            </a:prstGeom>
            <a:noFill/>
            <a:ln w="9525">
              <a:noFill/>
              <a:miter lim="800000"/>
              <a:headEnd/>
              <a:tailEnd/>
            </a:ln>
          </p:spPr>
          <p:txBody>
            <a:bodyPr>
              <a:spAutoFit/>
            </a:bodyPr>
            <a:lstStyle/>
            <a:p>
              <a:pPr>
                <a:spcBef>
                  <a:spcPct val="50000"/>
                </a:spcBef>
                <a:defRPr/>
              </a:pPr>
              <a:r>
                <a:rPr lang="en-US" altLang="zh-TW" sz="2000" dirty="0"/>
                <a:t>1</a:t>
              </a:r>
              <a:r>
                <a:rPr lang="en-US" altLang="zh-TW" sz="2000" b="1" dirty="0"/>
                <a:t>. A</a:t>
              </a:r>
              <a:r>
                <a:rPr lang="zh-TW" altLang="en-US" sz="2000" b="1" dirty="0">
                  <a:latin typeface="+mn-ea"/>
                  <a:ea typeface="+mn-ea"/>
                </a:rPr>
                <a:t>下單</a:t>
              </a:r>
            </a:p>
          </p:txBody>
        </p:sp>
        <p:sp>
          <p:nvSpPr>
            <p:cNvPr id="17425" name="Text Box 22"/>
            <p:cNvSpPr txBox="1">
              <a:spLocks noChangeArrowheads="1"/>
            </p:cNvSpPr>
            <p:nvPr/>
          </p:nvSpPr>
          <p:spPr bwMode="auto">
            <a:xfrm>
              <a:off x="4176713" y="1412875"/>
              <a:ext cx="1512887" cy="701675"/>
            </a:xfrm>
            <a:prstGeom prst="rect">
              <a:avLst/>
            </a:prstGeom>
            <a:noFill/>
            <a:ln w="9525">
              <a:noFill/>
              <a:miter lim="800000"/>
              <a:headEnd/>
              <a:tailEnd/>
            </a:ln>
          </p:spPr>
          <p:txBody>
            <a:bodyPr>
              <a:spAutoFit/>
            </a:bodyPr>
            <a:lstStyle/>
            <a:p>
              <a:pPr>
                <a:spcBef>
                  <a:spcPct val="50000"/>
                </a:spcBef>
                <a:defRPr/>
              </a:pPr>
              <a:r>
                <a:rPr lang="en-US" altLang="zh-TW" sz="2000" b="1" dirty="0"/>
                <a:t>2. </a:t>
              </a:r>
              <a:r>
                <a:rPr lang="zh-TW" altLang="en-US" sz="2000" b="1" dirty="0">
                  <a:latin typeface="+mn-ea"/>
                  <a:ea typeface="+mn-ea"/>
                </a:rPr>
                <a:t>以本中心名義下單</a:t>
              </a:r>
            </a:p>
          </p:txBody>
        </p:sp>
        <p:sp>
          <p:nvSpPr>
            <p:cNvPr id="17426" name="Text Box 23"/>
            <p:cNvSpPr txBox="1">
              <a:spLocks noChangeArrowheads="1"/>
            </p:cNvSpPr>
            <p:nvPr/>
          </p:nvSpPr>
          <p:spPr bwMode="auto">
            <a:xfrm>
              <a:off x="4108450" y="2492375"/>
              <a:ext cx="2087563" cy="1006475"/>
            </a:xfrm>
            <a:prstGeom prst="rect">
              <a:avLst/>
            </a:prstGeom>
            <a:noFill/>
            <a:ln w="9525">
              <a:noFill/>
              <a:miter lim="800000"/>
              <a:headEnd/>
              <a:tailEnd/>
            </a:ln>
          </p:spPr>
          <p:txBody>
            <a:bodyPr>
              <a:spAutoFit/>
            </a:bodyPr>
            <a:lstStyle/>
            <a:p>
              <a:pPr>
                <a:spcBef>
                  <a:spcPct val="50000"/>
                </a:spcBef>
                <a:defRPr/>
              </a:pPr>
              <a:r>
                <a:rPr lang="en-US" altLang="zh-TW" sz="2000" b="1" dirty="0"/>
                <a:t>3. </a:t>
              </a:r>
              <a:r>
                <a:rPr lang="zh-TW" altLang="en-US" sz="2000" b="1" dirty="0">
                  <a:latin typeface="+mn-ea"/>
                  <a:ea typeface="+mn-ea"/>
                </a:rPr>
                <a:t>回報成交。本中心與</a:t>
              </a:r>
              <a:r>
                <a:rPr lang="en-US" altLang="zh-TW" sz="2000" b="1" dirty="0">
                  <a:latin typeface="+mn-ea"/>
                  <a:ea typeface="+mn-ea"/>
                </a:rPr>
                <a:t>ICAP</a:t>
              </a:r>
              <a:r>
                <a:rPr lang="zh-TW" altLang="en-US" sz="2000" b="1" dirty="0">
                  <a:latin typeface="+mn-ea"/>
                  <a:ea typeface="+mn-ea"/>
                </a:rPr>
                <a:t>互相有交割義務</a:t>
              </a:r>
            </a:p>
          </p:txBody>
        </p:sp>
        <p:sp>
          <p:nvSpPr>
            <p:cNvPr id="17427" name="Text Box 24"/>
            <p:cNvSpPr txBox="1">
              <a:spLocks noChangeArrowheads="1"/>
            </p:cNvSpPr>
            <p:nvPr/>
          </p:nvSpPr>
          <p:spPr bwMode="auto">
            <a:xfrm>
              <a:off x="1084263" y="2492375"/>
              <a:ext cx="2087562" cy="1006475"/>
            </a:xfrm>
            <a:prstGeom prst="rect">
              <a:avLst/>
            </a:prstGeom>
            <a:noFill/>
            <a:ln w="9525">
              <a:noFill/>
              <a:miter lim="800000"/>
              <a:headEnd/>
              <a:tailEnd/>
            </a:ln>
          </p:spPr>
          <p:txBody>
            <a:bodyPr>
              <a:spAutoFit/>
            </a:bodyPr>
            <a:lstStyle/>
            <a:p>
              <a:pPr>
                <a:spcBef>
                  <a:spcPct val="50000"/>
                </a:spcBef>
                <a:defRPr/>
              </a:pPr>
              <a:r>
                <a:rPr lang="en-US" altLang="zh-TW" sz="2000" b="1" dirty="0"/>
                <a:t>4. </a:t>
              </a:r>
              <a:r>
                <a:rPr lang="zh-TW" altLang="en-US" sz="2000" b="1" dirty="0">
                  <a:latin typeface="+mn-ea"/>
                  <a:ea typeface="+mn-ea"/>
                </a:rPr>
                <a:t>回報成交。   </a:t>
              </a:r>
              <a:r>
                <a:rPr lang="en-US" altLang="zh-TW" sz="2000" b="1" dirty="0">
                  <a:latin typeface="+mn-ea"/>
                  <a:ea typeface="+mn-ea"/>
                </a:rPr>
                <a:t>A</a:t>
              </a:r>
              <a:r>
                <a:rPr lang="zh-TW" altLang="en-US" sz="2000" b="1" dirty="0">
                  <a:latin typeface="+mn-ea"/>
                  <a:ea typeface="+mn-ea"/>
                </a:rPr>
                <a:t>與本中心互相有交割義務</a:t>
              </a:r>
            </a:p>
          </p:txBody>
        </p:sp>
        <p:sp>
          <p:nvSpPr>
            <p:cNvPr id="17428" name="Text Box 25"/>
            <p:cNvSpPr txBox="1">
              <a:spLocks noChangeArrowheads="1"/>
            </p:cNvSpPr>
            <p:nvPr/>
          </p:nvSpPr>
          <p:spPr bwMode="auto">
            <a:xfrm>
              <a:off x="7277100" y="1628775"/>
              <a:ext cx="792163" cy="366712"/>
            </a:xfrm>
            <a:prstGeom prst="rect">
              <a:avLst/>
            </a:prstGeom>
            <a:noFill/>
            <a:ln w="9525">
              <a:noFill/>
              <a:miter lim="800000"/>
              <a:headEnd/>
              <a:tailEnd/>
            </a:ln>
          </p:spPr>
          <p:txBody>
            <a:bodyPr>
              <a:spAutoFit/>
            </a:bodyPr>
            <a:lstStyle/>
            <a:p>
              <a:pPr>
                <a:spcBef>
                  <a:spcPct val="50000"/>
                </a:spcBef>
                <a:defRPr/>
              </a:pPr>
              <a:r>
                <a:rPr lang="zh-TW" altLang="en-US" b="1" dirty="0">
                  <a:latin typeface="+mn-ea"/>
                  <a:ea typeface="+mn-ea"/>
                </a:rPr>
                <a:t>下單</a:t>
              </a:r>
            </a:p>
          </p:txBody>
        </p:sp>
        <p:sp>
          <p:nvSpPr>
            <p:cNvPr id="17429" name="Text Box 26"/>
            <p:cNvSpPr txBox="1">
              <a:spLocks noChangeArrowheads="1"/>
            </p:cNvSpPr>
            <p:nvPr/>
          </p:nvSpPr>
          <p:spPr bwMode="auto">
            <a:xfrm>
              <a:off x="7348538" y="2420937"/>
              <a:ext cx="792162" cy="641350"/>
            </a:xfrm>
            <a:prstGeom prst="rect">
              <a:avLst/>
            </a:prstGeom>
            <a:noFill/>
            <a:ln w="9525">
              <a:noFill/>
              <a:miter lim="800000"/>
              <a:headEnd/>
              <a:tailEnd/>
            </a:ln>
          </p:spPr>
          <p:txBody>
            <a:bodyPr>
              <a:spAutoFit/>
            </a:bodyPr>
            <a:lstStyle/>
            <a:p>
              <a:pPr>
                <a:spcBef>
                  <a:spcPct val="50000"/>
                </a:spcBef>
                <a:defRPr/>
              </a:pPr>
              <a:r>
                <a:rPr lang="zh-TW" altLang="en-US" b="1" dirty="0">
                  <a:latin typeface="+mn-ea"/>
                  <a:ea typeface="+mn-ea"/>
                </a:rPr>
                <a:t>成交回報</a:t>
              </a:r>
            </a:p>
          </p:txBody>
        </p:sp>
      </p:gr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編號版面配置區 5"/>
          <p:cNvSpPr>
            <a:spLocks noGrp="1"/>
          </p:cNvSpPr>
          <p:nvPr>
            <p:ph type="sldNum" sz="quarter" idx="12"/>
          </p:nvPr>
        </p:nvSpPr>
        <p:spPr>
          <a:noFill/>
        </p:spPr>
        <p:txBody>
          <a:bodyPr/>
          <a:lstStyle/>
          <a:p>
            <a:fld id="{C620C136-FF25-4D0F-8491-BE19F4226A39}" type="slidenum">
              <a:rPr lang="en-US" altLang="zh-TW" smtClean="0"/>
              <a:pPr/>
              <a:t>97</a:t>
            </a:fld>
            <a:endParaRPr lang="en-US" altLang="zh-TW" smtClean="0"/>
          </a:p>
        </p:txBody>
      </p:sp>
      <p:sp>
        <p:nvSpPr>
          <p:cNvPr id="26627" name="Rectangle 2"/>
          <p:cNvSpPr>
            <a:spLocks noGrp="1" noChangeArrowheads="1"/>
          </p:cNvSpPr>
          <p:nvPr>
            <p:ph type="title"/>
          </p:nvPr>
        </p:nvSpPr>
        <p:spPr>
          <a:xfrm>
            <a:off x="539750" y="549275"/>
            <a:ext cx="7921625" cy="792163"/>
          </a:xfrm>
        </p:spPr>
        <p:txBody>
          <a:bodyPr/>
          <a:lstStyle/>
          <a:p>
            <a:pPr eaLnBrk="1" hangingPunct="1">
              <a:defRPr/>
            </a:pPr>
            <a:r>
              <a:rPr lang="zh-TW" altLang="en-US" sz="3600" dirty="0" smtClean="0">
                <a:solidFill>
                  <a:srgbClr val="000099"/>
                </a:solidFill>
              </a:rPr>
              <a:t>美國公債交易系統</a:t>
            </a:r>
            <a:r>
              <a:rPr lang="en-US" altLang="zh-TW" sz="3600" dirty="0" smtClean="0">
                <a:solidFill>
                  <a:srgbClr val="000099"/>
                </a:solidFill>
              </a:rPr>
              <a:t>(</a:t>
            </a:r>
            <a:r>
              <a:rPr lang="zh-TW" altLang="en-US" sz="3600" dirty="0" smtClean="0">
                <a:solidFill>
                  <a:srgbClr val="000099"/>
                </a:solidFill>
              </a:rPr>
              <a:t>續</a:t>
            </a:r>
            <a:r>
              <a:rPr lang="en-US" altLang="zh-TW" sz="3600" dirty="0" smtClean="0">
                <a:solidFill>
                  <a:srgbClr val="000099"/>
                </a:solidFill>
              </a:rPr>
              <a:t>)-</a:t>
            </a:r>
            <a:r>
              <a:rPr lang="zh-TW" altLang="en-US" sz="3600" dirty="0" smtClean="0">
                <a:solidFill>
                  <a:srgbClr val="000099"/>
                </a:solidFill>
              </a:rPr>
              <a:t>結算交割</a:t>
            </a:r>
            <a:endParaRPr lang="zh-TW" altLang="en-US" sz="3600" dirty="0" smtClean="0"/>
          </a:p>
        </p:txBody>
      </p:sp>
      <p:sp>
        <p:nvSpPr>
          <p:cNvPr id="102404" name="Rectangle 3"/>
          <p:cNvSpPr>
            <a:spLocks noGrp="1" noChangeArrowheads="1"/>
          </p:cNvSpPr>
          <p:nvPr>
            <p:ph type="body" idx="1"/>
          </p:nvPr>
        </p:nvSpPr>
        <p:spPr>
          <a:xfrm>
            <a:off x="539750" y="1341438"/>
            <a:ext cx="8207375" cy="4895850"/>
          </a:xfrm>
        </p:spPr>
        <p:txBody>
          <a:bodyPr/>
          <a:lstStyle/>
          <a:p>
            <a:pPr eaLnBrk="1" hangingPunct="1">
              <a:lnSpc>
                <a:spcPct val="85000"/>
              </a:lnSpc>
            </a:pPr>
            <a:r>
              <a:rPr lang="zh-TW" altLang="en-US" sz="2400" smtClean="0"/>
              <a:t>結算作業：</a:t>
            </a:r>
          </a:p>
          <a:p>
            <a:pPr lvl="1" eaLnBrk="1" hangingPunct="1">
              <a:lnSpc>
                <a:spcPct val="85000"/>
              </a:lnSpc>
              <a:buFontTx/>
              <a:buChar char="•"/>
            </a:pPr>
            <a:r>
              <a:rPr lang="zh-TW" altLang="en-US" sz="2400" smtClean="0"/>
              <a:t>本中心</a:t>
            </a:r>
            <a:r>
              <a:rPr lang="zh-TW" altLang="en-US" sz="2400" smtClean="0">
                <a:solidFill>
                  <a:srgbClr val="FF0000"/>
                </a:solidFill>
              </a:rPr>
              <a:t>分別</a:t>
            </a:r>
            <a:r>
              <a:rPr lang="zh-TW" altLang="en-US" sz="2400" smtClean="0"/>
              <a:t>與</a:t>
            </a:r>
            <a:r>
              <a:rPr lang="en-US" altLang="zh-TW" sz="2400" smtClean="0"/>
              <a:t>ICAP</a:t>
            </a:r>
            <a:r>
              <a:rPr lang="zh-TW" altLang="en-US" sz="2400" smtClean="0"/>
              <a:t>及國內交易商</a:t>
            </a:r>
            <a:r>
              <a:rPr lang="zh-TW" altLang="en-US" sz="2400" smtClean="0">
                <a:solidFill>
                  <a:srgbClr val="FF0000"/>
                </a:solidFill>
              </a:rPr>
              <a:t>淨額結算</a:t>
            </a:r>
            <a:r>
              <a:rPr lang="zh-TW" altLang="en-US" sz="2400" smtClean="0"/>
              <a:t>。</a:t>
            </a:r>
          </a:p>
          <a:p>
            <a:pPr eaLnBrk="1" hangingPunct="1">
              <a:lnSpc>
                <a:spcPct val="85000"/>
              </a:lnSpc>
            </a:pPr>
            <a:r>
              <a:rPr lang="zh-TW" altLang="en-US" sz="2400" smtClean="0"/>
              <a:t>交割作業：</a:t>
            </a:r>
          </a:p>
          <a:p>
            <a:pPr lvl="1" eaLnBrk="1" hangingPunct="1">
              <a:lnSpc>
                <a:spcPct val="85000"/>
              </a:lnSpc>
              <a:buFontTx/>
              <a:buChar char="•"/>
            </a:pPr>
            <a:r>
              <a:rPr lang="zh-TW" altLang="en-US" sz="2400" smtClean="0"/>
              <a:t>國內交易商與本中心交割，本中心另與</a:t>
            </a:r>
            <a:r>
              <a:rPr lang="en-US" altLang="zh-TW" sz="2400" smtClean="0"/>
              <a:t>ICAP</a:t>
            </a:r>
            <a:r>
              <a:rPr lang="zh-TW" altLang="en-US" sz="2400" smtClean="0"/>
              <a:t>交割</a:t>
            </a:r>
          </a:p>
          <a:p>
            <a:pPr lvl="1" eaLnBrk="1" hangingPunct="1">
              <a:lnSpc>
                <a:spcPct val="85000"/>
              </a:lnSpc>
              <a:buFontTx/>
              <a:buChar char="•"/>
            </a:pPr>
            <a:r>
              <a:rPr lang="zh-TW" altLang="en-US" sz="2400" smtClean="0"/>
              <a:t>採</a:t>
            </a:r>
            <a:r>
              <a:rPr lang="en-US" altLang="zh-TW" sz="2400" u="sng" smtClean="0">
                <a:solidFill>
                  <a:srgbClr val="FF0000"/>
                </a:solidFill>
              </a:rPr>
              <a:t>T+1</a:t>
            </a:r>
            <a:r>
              <a:rPr lang="zh-TW" altLang="en-US" sz="2400" u="sng" smtClean="0">
                <a:solidFill>
                  <a:srgbClr val="FF0000"/>
                </a:solidFill>
              </a:rPr>
              <a:t>日交割</a:t>
            </a:r>
          </a:p>
          <a:p>
            <a:pPr lvl="1" eaLnBrk="1" hangingPunct="1">
              <a:lnSpc>
                <a:spcPct val="85000"/>
              </a:lnSpc>
              <a:buFontTx/>
              <a:buChar char="•"/>
            </a:pPr>
            <a:r>
              <a:rPr lang="zh-TW" altLang="en-US" sz="2400" smtClean="0"/>
              <a:t>券：應於台灣時間</a:t>
            </a:r>
            <a:r>
              <a:rPr lang="en-US" altLang="zh-TW" sz="2400" smtClean="0"/>
              <a:t>T</a:t>
            </a:r>
            <a:r>
              <a:rPr lang="zh-TW" altLang="en-US" sz="2400" smtClean="0"/>
              <a:t>＋</a:t>
            </a:r>
            <a:r>
              <a:rPr lang="en-US" altLang="zh-TW" sz="2400" smtClean="0"/>
              <a:t>1</a:t>
            </a:r>
            <a:r>
              <a:rPr lang="zh-TW" altLang="en-US" sz="2400" smtClean="0"/>
              <a:t>日</a:t>
            </a:r>
            <a:r>
              <a:rPr lang="en-US" altLang="zh-TW" sz="2400" u="sng" smtClean="0"/>
              <a:t>24:00</a:t>
            </a:r>
            <a:r>
              <a:rPr lang="zh-TW" altLang="en-US" sz="2400" smtClean="0"/>
              <a:t>前匯至本中心專戶</a:t>
            </a:r>
          </a:p>
          <a:p>
            <a:pPr lvl="1" eaLnBrk="1" hangingPunct="1">
              <a:lnSpc>
                <a:spcPct val="85000"/>
              </a:lnSpc>
              <a:buFontTx/>
              <a:buChar char="•"/>
            </a:pPr>
            <a:r>
              <a:rPr lang="zh-TW" altLang="en-US" sz="2400" smtClean="0"/>
              <a:t>款：應於台灣時間</a:t>
            </a:r>
            <a:r>
              <a:rPr lang="en-US" altLang="zh-TW" sz="2400" smtClean="0"/>
              <a:t>T</a:t>
            </a:r>
            <a:r>
              <a:rPr lang="zh-TW" altLang="en-US" sz="2400" smtClean="0"/>
              <a:t>＋</a:t>
            </a:r>
            <a:r>
              <a:rPr lang="en-US" altLang="zh-TW" sz="2400" smtClean="0"/>
              <a:t>1</a:t>
            </a:r>
            <a:r>
              <a:rPr lang="zh-TW" altLang="en-US" sz="2400" smtClean="0"/>
              <a:t>日</a:t>
            </a:r>
            <a:r>
              <a:rPr lang="en-US" altLang="zh-TW" sz="2400" u="sng" smtClean="0"/>
              <a:t>24:00</a:t>
            </a:r>
            <a:r>
              <a:rPr lang="zh-TW" altLang="en-US" sz="2400" smtClean="0"/>
              <a:t>前匯至本中心專戶</a:t>
            </a:r>
          </a:p>
          <a:p>
            <a:pPr eaLnBrk="1" hangingPunct="1">
              <a:lnSpc>
                <a:spcPct val="85000"/>
              </a:lnSpc>
            </a:pPr>
            <a:r>
              <a:rPr lang="zh-TW" altLang="en-US" sz="2400" smtClean="0"/>
              <a:t>本中心交割及保管專戶開立於摩根大通銀行。</a:t>
            </a:r>
          </a:p>
          <a:p>
            <a:pPr eaLnBrk="1" hangingPunct="1">
              <a:lnSpc>
                <a:spcPct val="90000"/>
              </a:lnSpc>
            </a:pPr>
            <a:r>
              <a:rPr lang="zh-TW" altLang="en-US" sz="2400" smtClean="0"/>
              <a:t>風險控管：</a:t>
            </a:r>
          </a:p>
          <a:p>
            <a:pPr lvl="1" eaLnBrk="1" hangingPunct="1">
              <a:lnSpc>
                <a:spcPct val="90000"/>
              </a:lnSpc>
              <a:buFontTx/>
              <a:buChar char="•"/>
            </a:pPr>
            <a:r>
              <a:rPr lang="zh-TW" altLang="en-US" sz="2400" smtClean="0"/>
              <a:t>盤後依個別證券商部位，計收結算準備金</a:t>
            </a:r>
          </a:p>
          <a:p>
            <a:pPr lvl="1" eaLnBrk="1" hangingPunct="1">
              <a:lnSpc>
                <a:spcPct val="90000"/>
              </a:lnSpc>
              <a:buFontTx/>
              <a:buChar char="•"/>
            </a:pPr>
            <a:r>
              <a:rPr lang="zh-TW" altLang="en-US" sz="2400" smtClean="0">
                <a:solidFill>
                  <a:srgbClr val="000099"/>
                </a:solidFill>
              </a:rPr>
              <a:t>結算準備金以</a:t>
            </a:r>
            <a:r>
              <a:rPr lang="zh-TW" altLang="en-US" sz="2400" u="sng" smtClean="0">
                <a:solidFill>
                  <a:srgbClr val="000099"/>
                </a:solidFill>
              </a:rPr>
              <a:t>等值台幣</a:t>
            </a:r>
            <a:r>
              <a:rPr lang="zh-TW" altLang="en-US" sz="2400" smtClean="0">
                <a:solidFill>
                  <a:srgbClr val="000099"/>
                </a:solidFill>
              </a:rPr>
              <a:t>計收</a:t>
            </a:r>
            <a:r>
              <a:rPr lang="zh-TW" altLang="en-US" sz="2400" smtClean="0"/>
              <a:t>，與台灣公債等殖成交系統</a:t>
            </a:r>
            <a:r>
              <a:rPr lang="zh-TW" altLang="en-US" sz="2400" u="sng" smtClean="0"/>
              <a:t>分別計算</a:t>
            </a:r>
            <a:r>
              <a:rPr lang="zh-TW" altLang="en-US" sz="2400" smtClean="0"/>
              <a:t>，但</a:t>
            </a:r>
            <a:r>
              <a:rPr lang="zh-TW" altLang="en-US" sz="2400" u="sng" smtClean="0"/>
              <a:t>同一帳戶合併計收</a:t>
            </a:r>
            <a:r>
              <a:rPr lang="zh-TW" altLang="en-US" sz="2400" smtClean="0"/>
              <a:t>。</a:t>
            </a:r>
          </a:p>
        </p:txBody>
      </p:sp>
      <p:sp>
        <p:nvSpPr>
          <p:cNvPr id="5" name="AutoShape 4"/>
          <p:cNvSpPr>
            <a:spLocks noChangeArrowheads="1"/>
          </p:cNvSpPr>
          <p:nvPr/>
        </p:nvSpPr>
        <p:spPr bwMode="auto">
          <a:xfrm>
            <a:off x="561975" y="1196752"/>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ChangeArrowheads="1"/>
          </p:cNvSpPr>
          <p:nvPr/>
        </p:nvSpPr>
        <p:spPr bwMode="auto">
          <a:xfrm>
            <a:off x="457200" y="533400"/>
            <a:ext cx="4343400" cy="457200"/>
          </a:xfrm>
          <a:prstGeom prst="rect">
            <a:avLst/>
          </a:prstGeom>
          <a:noFill/>
          <a:ln w="9525">
            <a:noFill/>
            <a:miter lim="800000"/>
            <a:headEnd/>
            <a:tailEnd/>
          </a:ln>
        </p:spPr>
        <p:txBody>
          <a:bodyPr wrap="none" anchor="ctr"/>
          <a:lstStyle/>
          <a:p>
            <a:endParaRPr lang="zh-TW" altLang="zh-TW" sz="3000">
              <a:latin typeface="標楷體" pitchFamily="65" charset="-120"/>
              <a:ea typeface="標楷體" pitchFamily="65" charset="-120"/>
            </a:endParaRPr>
          </a:p>
        </p:txBody>
      </p:sp>
      <p:sp>
        <p:nvSpPr>
          <p:cNvPr id="103427" name="Rectangle 8"/>
          <p:cNvSpPr>
            <a:spLocks noChangeArrowheads="1"/>
          </p:cNvSpPr>
          <p:nvPr/>
        </p:nvSpPr>
        <p:spPr bwMode="auto">
          <a:xfrm>
            <a:off x="533400" y="533400"/>
            <a:ext cx="3810000" cy="531813"/>
          </a:xfrm>
          <a:prstGeom prst="rect">
            <a:avLst/>
          </a:prstGeom>
          <a:noFill/>
          <a:ln w="9525">
            <a:noFill/>
            <a:miter lim="800000"/>
            <a:headEnd/>
            <a:tailEnd/>
          </a:ln>
        </p:spPr>
        <p:txBody>
          <a:bodyPr wrap="none" anchor="ctr"/>
          <a:lstStyle/>
          <a:p>
            <a:endParaRPr lang="zh-TW" altLang="zh-TW" sz="3000" b="1">
              <a:latin typeface="標楷體" pitchFamily="65" charset="-120"/>
              <a:ea typeface="標楷體" pitchFamily="65" charset="-120"/>
            </a:endParaRPr>
          </a:p>
        </p:txBody>
      </p:sp>
      <p:sp>
        <p:nvSpPr>
          <p:cNvPr id="10244" name="Rectangle 6"/>
          <p:cNvSpPr>
            <a:spLocks noChangeArrowheads="1"/>
          </p:cNvSpPr>
          <p:nvPr/>
        </p:nvSpPr>
        <p:spPr bwMode="auto">
          <a:xfrm>
            <a:off x="468313" y="1557338"/>
            <a:ext cx="8135937" cy="3095625"/>
          </a:xfrm>
          <a:prstGeom prst="rect">
            <a:avLst/>
          </a:prstGeom>
          <a:noFill/>
          <a:ln w="9525">
            <a:noFill/>
            <a:miter lim="800000"/>
            <a:headEnd/>
            <a:tailEnd/>
          </a:ln>
        </p:spPr>
        <p:txBody>
          <a:bodyPr wrap="none" anchor="ctr"/>
          <a:lstStyle/>
          <a:p>
            <a:pPr indent="-417600">
              <a:spcBef>
                <a:spcPts val="1200"/>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債券交易開戶流程</a:t>
            </a:r>
            <a:endParaRPr lang="en-US" altLang="zh-TW" sz="3600" b="1" dirty="0">
              <a:solidFill>
                <a:srgbClr val="000099"/>
              </a:solidFill>
              <a:latin typeface="標楷體" pitchFamily="65" charset="-120"/>
              <a:ea typeface="標楷體" pitchFamily="65" charset="-120"/>
            </a:endParaRPr>
          </a:p>
          <a:p>
            <a:pPr indent="-417600">
              <a:spcBef>
                <a:spcPts val="1200"/>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附條件交易實務</a:t>
            </a:r>
            <a:endParaRPr lang="en-US" altLang="zh-TW" sz="3600" b="1" dirty="0">
              <a:solidFill>
                <a:srgbClr val="000099"/>
              </a:solidFill>
              <a:latin typeface="標楷體" pitchFamily="65" charset="-120"/>
              <a:ea typeface="標楷體" pitchFamily="65" charset="-120"/>
            </a:endParaRPr>
          </a:p>
          <a:p>
            <a:pPr indent="-417600">
              <a:spcBef>
                <a:spcPts val="1200"/>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投資債券之優缺點</a:t>
            </a:r>
            <a:endParaRPr lang="en-US" altLang="zh-TW" sz="3600" b="1" dirty="0">
              <a:solidFill>
                <a:srgbClr val="000099"/>
              </a:solidFill>
              <a:latin typeface="標楷體" pitchFamily="65" charset="-120"/>
              <a:ea typeface="標楷體" pitchFamily="65" charset="-120"/>
            </a:endParaRPr>
          </a:p>
          <a:p>
            <a:pPr indent="-417600">
              <a:spcBef>
                <a:spcPts val="1200"/>
              </a:spcBef>
              <a:buClr>
                <a:schemeClr val="accent5">
                  <a:lumMod val="75000"/>
                </a:schemeClr>
              </a:buClr>
              <a:buSzPct val="50000"/>
              <a:buFont typeface="Wingdings" pitchFamily="2" charset="2"/>
              <a:buChar char="p"/>
              <a:defRPr/>
            </a:pPr>
            <a:r>
              <a:rPr lang="zh-TW" altLang="en-US" sz="3600" b="1" dirty="0">
                <a:solidFill>
                  <a:srgbClr val="000099"/>
                </a:solidFill>
                <a:latin typeface="標楷體" pitchFamily="65" charset="-120"/>
                <a:ea typeface="標楷體" pitchFamily="65" charset="-120"/>
              </a:rPr>
              <a:t>債券交易之稅賦</a:t>
            </a:r>
            <a:endParaRPr lang="en-US" altLang="zh-TW" sz="3600" b="1" dirty="0">
              <a:solidFill>
                <a:srgbClr val="000099"/>
              </a:solidFill>
              <a:latin typeface="標楷體" pitchFamily="65" charset="-120"/>
              <a:ea typeface="標楷體" pitchFamily="65" charset="-120"/>
            </a:endParaRPr>
          </a:p>
        </p:txBody>
      </p:sp>
      <p:sp>
        <p:nvSpPr>
          <p:cNvPr id="103429" name="AutoShape 4"/>
          <p:cNvSpPr>
            <a:spLocks noChangeArrowheads="1"/>
          </p:cNvSpPr>
          <p:nvPr/>
        </p:nvSpPr>
        <p:spPr bwMode="auto">
          <a:xfrm>
            <a:off x="561975" y="1282700"/>
            <a:ext cx="7959725"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6600"/>
          </a:solidFill>
          <a:ln w="9525">
            <a:solidFill>
              <a:srgbClr val="CC6600"/>
            </a:solidFill>
            <a:round/>
            <a:headEnd/>
            <a:tailEnd/>
          </a:ln>
        </p:spPr>
        <p:txBody>
          <a:bodyPr/>
          <a:lstStyle/>
          <a:p>
            <a:endParaRPr lang="zh-TW" altLang="en-US"/>
          </a:p>
        </p:txBody>
      </p:sp>
      <p:sp>
        <p:nvSpPr>
          <p:cNvPr id="103430" name="Rectangle 2"/>
          <p:cNvSpPr>
            <a:spLocks noGrp="1" noChangeArrowheads="1"/>
          </p:cNvSpPr>
          <p:nvPr>
            <p:ph type="title"/>
          </p:nvPr>
        </p:nvSpPr>
        <p:spPr>
          <a:xfrm>
            <a:off x="539750" y="549275"/>
            <a:ext cx="8229600" cy="708025"/>
          </a:xfrm>
        </p:spPr>
        <p:txBody>
          <a:bodyPr/>
          <a:lstStyle/>
          <a:p>
            <a:pPr marL="365125" indent="-255588">
              <a:lnSpc>
                <a:spcPts val="4500"/>
              </a:lnSpc>
            </a:pPr>
            <a:r>
              <a:rPr lang="zh-TW" altLang="en-US" smtClean="0">
                <a:solidFill>
                  <a:srgbClr val="000099"/>
                </a:solidFill>
                <a:latin typeface="微軟正黑體" pitchFamily="34" charset="-120"/>
              </a:rPr>
              <a:t>伍、投資人如何買賣債券</a:t>
            </a:r>
            <a:r>
              <a:rPr lang="en-US" altLang="zh-TW" smtClean="0">
                <a:solidFill>
                  <a:srgbClr val="000099"/>
                </a:solidFill>
                <a:latin typeface="微軟正黑體" pitchFamily="34" charset="-120"/>
              </a:rPr>
              <a:t/>
            </a:r>
            <a:br>
              <a:rPr lang="en-US" altLang="zh-TW" smtClean="0">
                <a:solidFill>
                  <a:srgbClr val="000099"/>
                </a:solidFill>
                <a:latin typeface="微軟正黑體" pitchFamily="34" charset="-120"/>
              </a:rPr>
            </a:br>
            <a:endParaRPr lang="en-US" altLang="zh-TW" smtClean="0">
              <a:solidFill>
                <a:srgbClr val="000099"/>
              </a:solidFill>
              <a:latin typeface="微軟正黑體" pitchFamily="34" charset="-120"/>
            </a:endParaRPr>
          </a:p>
        </p:txBody>
      </p:sp>
      <p:sp>
        <p:nvSpPr>
          <p:cNvPr id="103431" name="投影片編號版面配置區 7"/>
          <p:cNvSpPr>
            <a:spLocks noGrp="1"/>
          </p:cNvSpPr>
          <p:nvPr>
            <p:ph type="sldNum" sz="quarter" idx="12"/>
          </p:nvPr>
        </p:nvSpPr>
        <p:spPr>
          <a:noFill/>
        </p:spPr>
        <p:txBody>
          <a:bodyPr/>
          <a:lstStyle/>
          <a:p>
            <a:fld id="{791C76FF-6DE9-4D8A-888A-6533FA447BC4}" type="slidenum">
              <a:rPr lang="en-US" altLang="zh-TW" smtClean="0"/>
              <a:pPr/>
              <a:t>98</a:t>
            </a:fld>
            <a:endParaRPr lang="en-US" altLang="zh-TW"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3D_LOOP" val="V=Package1\\S=Random\\D=0\\O=Random\\E=1\\H=6\\L=1\\A=0\\C=0\\"/>
  <p:tag name="SHOW3D_TRNS" val="V=Package1\\S=Random\\P=2\\D=0\\O=Random\\E=1\\M=1\\A=0\\C=0\\R=0\\G=0\\B=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18179</TotalTime>
  <Words>12650</Words>
  <Application>Microsoft Office PowerPoint</Application>
  <PresentationFormat>如螢幕大小 (4:3)</PresentationFormat>
  <Paragraphs>1495</Paragraphs>
  <Slides>128</Slides>
  <Notes>44</Notes>
  <HiddenSlides>0</HiddenSlides>
  <MMClips>0</MMClips>
  <ScaleCrop>false</ScaleCrop>
  <HeadingPairs>
    <vt:vector size="6" baseType="variant">
      <vt:variant>
        <vt:lpstr>佈景主題</vt:lpstr>
      </vt:variant>
      <vt:variant>
        <vt:i4>1</vt:i4>
      </vt:variant>
      <vt:variant>
        <vt:lpstr>內嵌 OLE 伺服程式</vt:lpstr>
      </vt:variant>
      <vt:variant>
        <vt:i4>8</vt:i4>
      </vt:variant>
      <vt:variant>
        <vt:lpstr>投影片標題</vt:lpstr>
      </vt:variant>
      <vt:variant>
        <vt:i4>128</vt:i4>
      </vt:variant>
    </vt:vector>
  </HeadingPairs>
  <TitlesOfParts>
    <vt:vector size="137" baseType="lpstr">
      <vt:lpstr>Edge</vt:lpstr>
      <vt:lpstr>點陣圖影像</vt:lpstr>
      <vt:lpstr>工作表</vt:lpstr>
      <vt:lpstr>Worksheet</vt:lpstr>
      <vt:lpstr>美工圖案</vt:lpstr>
      <vt:lpstr>VISIO</vt:lpstr>
      <vt:lpstr>調色盤圖片</vt:lpstr>
      <vt:lpstr>Document</vt:lpstr>
      <vt:lpstr>文件</vt:lpstr>
      <vt:lpstr>債券市場資訊</vt:lpstr>
      <vt:lpstr>投影片 1</vt:lpstr>
      <vt:lpstr>投影片 2</vt:lpstr>
      <vt:lpstr>債券定義</vt:lpstr>
      <vt:lpstr>債券之一般特性</vt:lpstr>
      <vt:lpstr>債券種類</vt:lpstr>
      <vt:lpstr>債券相關名詞</vt:lpstr>
      <vt:lpstr>債券相關名詞(續)</vt:lpstr>
      <vt:lpstr>債券相關名詞(續)</vt:lpstr>
      <vt:lpstr>債券相關名詞(續)</vt:lpstr>
      <vt:lpstr>債券相關名詞(續)</vt:lpstr>
      <vt:lpstr>債券相關名詞(續)</vt:lpstr>
      <vt:lpstr>投影片 12</vt:lpstr>
      <vt:lpstr>債券相關名詞(續)</vt:lpstr>
      <vt:lpstr>何謂伊斯蘭債券?</vt:lpstr>
      <vt:lpstr>何謂伊斯蘭債券? (續)</vt:lpstr>
      <vt:lpstr>何謂伊斯蘭債券? (續)</vt:lpstr>
      <vt:lpstr>貳、臺灣債券市場發展歷程</vt:lpstr>
      <vt:lpstr>貳、臺灣債券市場發展歷程</vt:lpstr>
      <vt:lpstr>貳、臺灣債券市場發展歷程</vt:lpstr>
      <vt:lpstr>台灣債券市場架構介紹</vt:lpstr>
      <vt:lpstr>投影片 21</vt:lpstr>
      <vt:lpstr>台灣債券市場架構介紹(續)</vt:lpstr>
      <vt:lpstr>櫃檯買賣債券市場發行規模</vt:lpstr>
      <vt:lpstr>櫃檯買賣債券市場發行規模(續)</vt:lpstr>
      <vt:lpstr>投影片 25</vt:lpstr>
      <vt:lpstr>投影片 26</vt:lpstr>
      <vt:lpstr>投影片 27</vt:lpstr>
      <vt:lpstr>     -國際債券市場發行概況</vt:lpstr>
      <vt:lpstr>債券次級市場日平均成交量 </vt:lpstr>
      <vt:lpstr>叁、債券發行人之資格、發債方式及條件 </vt:lpstr>
      <vt:lpstr>投影片 31</vt:lpstr>
      <vt:lpstr>投影片 32</vt:lpstr>
      <vt:lpstr>投影片 33</vt:lpstr>
      <vt:lpstr>投影片 34</vt:lpstr>
      <vt:lpstr>投影片 35</vt:lpstr>
      <vt:lpstr>投影片 36</vt:lpstr>
      <vt:lpstr>票面利率決定之實例</vt:lpstr>
      <vt:lpstr>投影片 38</vt:lpstr>
      <vt:lpstr>(一)中央公債發行制度</vt:lpstr>
      <vt:lpstr>(二)普通公司債之發行及掛牌作業</vt:lpstr>
      <vt:lpstr>投影片 41</vt:lpstr>
      <vt:lpstr>普通公司債發行時程與作業</vt:lpstr>
      <vt:lpstr>投影片 43</vt:lpstr>
      <vt:lpstr>投影片 44</vt:lpstr>
      <vt:lpstr>轉換公司債發行流程與作業</vt:lpstr>
      <vt:lpstr>投影片 46</vt:lpstr>
      <vt:lpstr>投影片 47</vt:lpstr>
      <vt:lpstr>(三)金融債券發行之規範</vt:lpstr>
      <vt:lpstr>(三)金融債券發行之規範(續)</vt:lpstr>
      <vt:lpstr>投影片 50</vt:lpstr>
      <vt:lpstr>投影片 51</vt:lpstr>
      <vt:lpstr>國際債券發行人條件-外國發行人(一)</vt:lpstr>
      <vt:lpstr>國際債券發行人條件-外國發行人(二)</vt:lpstr>
      <vt:lpstr>國際債券發行人條件-外國發行人(三)</vt:lpstr>
      <vt:lpstr>國際債券發行人條件-外國發行人(四)</vt:lpstr>
      <vt:lpstr>國際債券發行人條件-外國發行人(五)</vt:lpstr>
      <vt:lpstr>國際債券發行人條件-本國發行人</vt:lpstr>
      <vt:lpstr>國際債券發行實例</vt:lpstr>
      <vt:lpstr>肆、債券市場交易系統</vt:lpstr>
      <vt:lpstr>(一)證券商營業處所議價</vt:lpstr>
      <vt:lpstr>買賣斷交易之圖示</vt:lpstr>
      <vt:lpstr>營業處所議價交易-買賣斷</vt:lpstr>
      <vt:lpstr>投影片 63</vt:lpstr>
      <vt:lpstr>投影片 64</vt:lpstr>
      <vt:lpstr>投影片 65</vt:lpstr>
      <vt:lpstr>營業處所議價交易-附條件</vt:lpstr>
      <vt:lpstr>投影片 67</vt:lpstr>
      <vt:lpstr>投影片 68</vt:lpstr>
      <vt:lpstr>(二)等殖成交系統</vt:lpstr>
      <vt:lpstr>投影片 70</vt:lpstr>
      <vt:lpstr>等殖成交系統(續)</vt:lpstr>
      <vt:lpstr>等殖成交系統(續)</vt:lpstr>
      <vt:lpstr>等殖成交系統--電腦議價交易系統</vt:lpstr>
      <vt:lpstr>等殖成交系統-電腦議價交易系統(續)</vt:lpstr>
      <vt:lpstr>等殖成交系統-電腦議價交易系統(續)</vt:lpstr>
      <vt:lpstr>投影片 76</vt:lpstr>
      <vt:lpstr>等殖成交系統-電腦議價交易系統(續)</vt:lpstr>
      <vt:lpstr>投影片 78</vt:lpstr>
      <vt:lpstr>等殖成交系統-比對交易系統</vt:lpstr>
      <vt:lpstr>等殖成交系統-比對交易系統(續)</vt:lpstr>
      <vt:lpstr>等殖成交系統之風控機制 </vt:lpstr>
      <vt:lpstr>(三)等價成交系統 </vt:lpstr>
      <vt:lpstr>公司債於營業處所議價之交易流程</vt:lpstr>
      <vt:lpstr>等價成交系統(續) </vt:lpstr>
      <vt:lpstr>等價成交系統(續) </vt:lpstr>
      <vt:lpstr>投影片 86</vt:lpstr>
      <vt:lpstr>投影片 87</vt:lpstr>
      <vt:lpstr>投影片 88</vt:lpstr>
      <vt:lpstr>投影片 89</vt:lpstr>
      <vt:lpstr>(四)國際債券交易系統</vt:lpstr>
      <vt:lpstr>國際債券交易系統(續)</vt:lpstr>
      <vt:lpstr>國際債券交易系統(續)-交割結算方式</vt:lpstr>
      <vt:lpstr>國際債券交易系統(續)-風控機制</vt:lpstr>
      <vt:lpstr>國際債券交易系統(續)-風控機制</vt:lpstr>
      <vt:lpstr>(五)美國公債交易系統</vt:lpstr>
      <vt:lpstr>美國公債交易系統架構</vt:lpstr>
      <vt:lpstr>美國公債交易系統(續)-結算交割</vt:lpstr>
      <vt:lpstr>伍、投資人如何買賣債券 </vt:lpstr>
      <vt:lpstr>債券交易開戶流程</vt:lpstr>
      <vt:lpstr>附條件交易實務</vt:lpstr>
      <vt:lpstr>附條件交易實務(續)</vt:lpstr>
      <vt:lpstr>附條件交易實務(續)</vt:lpstr>
      <vt:lpstr>投資債券之優點</vt:lpstr>
      <vt:lpstr>投資債券之風險</vt:lpstr>
      <vt:lpstr>債券交易之稅賦</vt:lpstr>
      <vt:lpstr>債券交易之稅賦(續)</vt:lpstr>
      <vt:lpstr>債券交易之稅賦(續)</vt:lpstr>
      <vt:lpstr>投影片 108</vt:lpstr>
      <vt:lpstr>投影片 109</vt:lpstr>
      <vt:lpstr>投影片 110</vt:lpstr>
      <vt:lpstr>投影片 111</vt:lpstr>
      <vt:lpstr>如何閱讀債券相關資料 </vt:lpstr>
      <vt:lpstr>債券商品重要觀察指標</vt:lpstr>
      <vt:lpstr>債券商品重要觀察指標(續)</vt:lpstr>
      <vt:lpstr>債券商品重要觀察指標(續)</vt:lpstr>
      <vt:lpstr>本中心債券資訊提供</vt:lpstr>
      <vt:lpstr>本中心現有網站之資訊提供</vt:lpstr>
      <vt:lpstr>本中心現有網站之資訊提供(續)</vt:lpstr>
      <vt:lpstr>投影片 119</vt:lpstr>
      <vt:lpstr>投影片 120</vt:lpstr>
      <vt:lpstr>本中心現有網站之資訊提供(續)</vt:lpstr>
      <vt:lpstr>投影片 122</vt:lpstr>
      <vt:lpstr>投影片 123</vt:lpstr>
      <vt:lpstr>投影片 124</vt:lpstr>
      <vt:lpstr>投影片 125</vt:lpstr>
      <vt:lpstr>投影片 126</vt:lpstr>
      <vt:lpstr>投影片 127</vt:lpstr>
    </vt:vector>
  </TitlesOfParts>
  <Company>OTC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賴沼曄</dc:creator>
  <cp:lastModifiedBy>Lenovo User</cp:lastModifiedBy>
  <cp:revision>1706</cp:revision>
  <cp:lastPrinted>2004-08-17T01:38:07Z</cp:lastPrinted>
  <dcterms:created xsi:type="dcterms:W3CDTF">2003-04-24T00:57:09Z</dcterms:created>
  <dcterms:modified xsi:type="dcterms:W3CDTF">2013-01-21T03:43:03Z</dcterms:modified>
</cp:coreProperties>
</file>