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44" r:id="rId3"/>
    <p:sldId id="468" r:id="rId4"/>
    <p:sldId id="470" r:id="rId5"/>
    <p:sldId id="473" r:id="rId6"/>
    <p:sldId id="471" r:id="rId7"/>
    <p:sldId id="465" r:id="rId8"/>
    <p:sldId id="472" r:id="rId9"/>
    <p:sldId id="462" r:id="rId10"/>
    <p:sldId id="467" r:id="rId11"/>
    <p:sldId id="463" r:id="rId12"/>
    <p:sldId id="464" r:id="rId13"/>
    <p:sldId id="466" r:id="rId14"/>
    <p:sldId id="469" r:id="rId15"/>
    <p:sldId id="460" r:id="rId16"/>
    <p:sldId id="458" r:id="rId17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0066"/>
    <a:srgbClr val="002060"/>
    <a:srgbClr val="FF0000"/>
    <a:srgbClr val="303030"/>
    <a:srgbClr val="FFFF00"/>
    <a:srgbClr val="080808"/>
    <a:srgbClr val="572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9" autoAdjust="0"/>
    <p:restoredTop sz="91795" autoAdjust="0"/>
  </p:normalViewPr>
  <p:slideViewPr>
    <p:cSldViewPr>
      <p:cViewPr varScale="1">
        <p:scale>
          <a:sx n="60" d="100"/>
          <a:sy n="60" d="100"/>
        </p:scale>
        <p:origin x="-147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1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94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DFE03A-8EDD-4FF5-9F25-583D4838C4A8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0440AB5F-350B-4B9A-80B7-06954A38CD98}">
      <dgm:prSet phldrT="[文字]" custT="1"/>
      <dgm:spPr/>
      <dgm:t>
        <a:bodyPr/>
        <a:lstStyle/>
        <a:p>
          <a:pPr algn="ctr"/>
          <a:r>
            <a: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企業併購</a:t>
          </a:r>
          <a:endParaRPr lang="en-US" altLang="zh-TW" sz="28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公司進行併購時，董事會應為</a:t>
          </a:r>
          <a:r>
            <a:rPr lang="zh-TW" altLang="zh-TW" sz="24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公司</a:t>
          </a:r>
          <a:r>
            <a:rPr lang="zh-TW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之</a:t>
          </a:r>
          <a:r>
            <a:rPr lang="zh-TW" altLang="zh-TW" sz="24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最大利益</a:t>
          </a:r>
          <a:r>
            <a:rPr lang="zh-TW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行之，並應以善良管理人之注意，處理併購事宜。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6C238F4-5F54-4B57-BB4B-62A5B9BF0ED9}" type="parTrans" cxnId="{D93F858D-9216-416E-99B4-1520631C9AFA}">
      <dgm:prSet/>
      <dgm:spPr/>
      <dgm:t>
        <a:bodyPr/>
        <a:lstStyle/>
        <a:p>
          <a:endParaRPr lang="zh-TW" altLang="en-US"/>
        </a:p>
      </dgm:t>
    </dgm:pt>
    <dgm:pt modelId="{E2E58451-F203-4EC9-94C6-EF2796745DD2}" type="sibTrans" cxnId="{D93F858D-9216-416E-99B4-1520631C9AFA}">
      <dgm:prSet/>
      <dgm:spPr/>
      <dgm:t>
        <a:bodyPr/>
        <a:lstStyle/>
        <a:p>
          <a:endParaRPr lang="zh-TW" altLang="en-US"/>
        </a:p>
      </dgm:t>
    </dgm:pt>
    <dgm:pt modelId="{F21F1FB2-9CE9-468F-B678-74DCBBF95014}">
      <dgm:prSet phldrT="[文字]" custT="1"/>
      <dgm:spPr/>
      <dgm:t>
        <a:bodyPr/>
        <a:lstStyle/>
        <a:p>
          <a:pPr algn="ctr">
            <a:spcAft>
              <a:spcPct val="35000"/>
            </a:spcAft>
          </a:pPr>
          <a:r>
            <a: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公司治理原則</a:t>
          </a:r>
          <a:endParaRPr lang="en-US" altLang="zh-TW" sz="28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542925" indent="-542925">
            <a:spcAft>
              <a:spcPts val="0"/>
            </a:spcAft>
          </a:pPr>
          <a:r>
            <a:rPr lang="zh-TW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一、建置有效的公司治理架構。</a:t>
          </a:r>
        </a:p>
        <a:p>
          <a:pPr>
            <a:spcAft>
              <a:spcPts val="0"/>
            </a:spcAft>
          </a:pPr>
          <a:r>
            <a:rPr lang="zh-TW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二、</a:t>
          </a:r>
          <a:r>
            <a:rPr lang="zh-TW" altLang="zh-TW" sz="24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保障股東權益</a:t>
          </a:r>
          <a:r>
            <a:rPr lang="zh-TW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</a:p>
        <a:p>
          <a:pPr>
            <a:spcAft>
              <a:spcPts val="0"/>
            </a:spcAft>
          </a:pPr>
          <a:r>
            <a:rPr lang="zh-TW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三、</a:t>
          </a:r>
          <a:r>
            <a:rPr lang="zh-TW" altLang="zh-TW" sz="2200" b="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強化董事會職能</a:t>
          </a:r>
          <a:r>
            <a:rPr lang="zh-TW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</a:p>
        <a:p>
          <a:pPr>
            <a:spcAft>
              <a:spcPts val="0"/>
            </a:spcAft>
          </a:pPr>
          <a:r>
            <a:rPr lang="zh-TW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四、發揮監察人功能。</a:t>
          </a:r>
        </a:p>
        <a:p>
          <a:pPr>
            <a:spcAft>
              <a:spcPts val="0"/>
            </a:spcAft>
          </a:pPr>
          <a:r>
            <a:rPr lang="zh-TW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五、尊重利害關係人權益。</a:t>
          </a:r>
        </a:p>
        <a:p>
          <a:pPr>
            <a:spcAft>
              <a:spcPts val="0"/>
            </a:spcAft>
          </a:pPr>
          <a:r>
            <a:rPr lang="zh-TW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六、提昇</a:t>
          </a:r>
          <a:r>
            <a:rPr lang="zh-TW" altLang="zh-TW" sz="2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資訊透明度</a:t>
          </a:r>
          <a:r>
            <a:rPr lang="zh-TW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22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4D087B3-CECC-405F-9649-05720B7AE85C}" type="parTrans" cxnId="{69E112DF-A836-4A91-ACFA-E6A05EE26E8F}">
      <dgm:prSet/>
      <dgm:spPr/>
      <dgm:t>
        <a:bodyPr/>
        <a:lstStyle/>
        <a:p>
          <a:endParaRPr lang="zh-TW" altLang="en-US"/>
        </a:p>
      </dgm:t>
    </dgm:pt>
    <dgm:pt modelId="{43CEE5DC-A7D3-4B3C-8219-C12954BF96A1}" type="sibTrans" cxnId="{69E112DF-A836-4A91-ACFA-E6A05EE26E8F}">
      <dgm:prSet/>
      <dgm:spPr/>
      <dgm:t>
        <a:bodyPr/>
        <a:lstStyle/>
        <a:p>
          <a:endParaRPr lang="zh-TW" altLang="en-US"/>
        </a:p>
      </dgm:t>
    </dgm:pt>
    <dgm:pt modelId="{DB7E2E1B-4212-4956-B5DC-0882A3AEC629}" type="pres">
      <dgm:prSet presAssocID="{73DFE03A-8EDD-4FF5-9F25-583D4838C4A8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7AAB6856-1C45-4EF8-BB84-7EE2DBED48AE}" type="pres">
      <dgm:prSet presAssocID="{73DFE03A-8EDD-4FF5-9F25-583D4838C4A8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918191-4548-49BC-A11D-333737A4A767}" type="pres">
      <dgm:prSet presAssocID="{73DFE03A-8EDD-4FF5-9F25-583D4838C4A8}" presName="LeftNode" presStyleLbl="bgImgPlace1" presStyleIdx="0" presStyleCnt="2" custScaleX="198423" custScaleY="119315" custLinFactNeighborX="-50443" custLinFactNeighborY="-917">
        <dgm:presLayoutVars>
          <dgm:chMax val="2"/>
          <dgm:chPref val="2"/>
        </dgm:presLayoutVars>
      </dgm:prSet>
      <dgm:spPr/>
      <dgm:t>
        <a:bodyPr/>
        <a:lstStyle/>
        <a:p>
          <a:endParaRPr lang="zh-TW" altLang="en-US"/>
        </a:p>
      </dgm:t>
    </dgm:pt>
    <dgm:pt modelId="{5FBB22C3-23B0-4E0D-9E25-B3721C9A1BCB}" type="pres">
      <dgm:prSet presAssocID="{73DFE03A-8EDD-4FF5-9F25-583D4838C4A8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A90CE1-F651-4611-8033-FE3C90A61299}" type="pres">
      <dgm:prSet presAssocID="{73DFE03A-8EDD-4FF5-9F25-583D4838C4A8}" presName="RightNode" presStyleLbl="bgImgPlace1" presStyleIdx="1" presStyleCnt="2" custScaleX="198351" custScaleY="119315" custLinFactNeighborX="33690" custLinFactNeighborY="-917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  <dgm:pt modelId="{368FEDAE-14DB-4356-8D97-90E6F5392F0B}" type="pres">
      <dgm:prSet presAssocID="{73DFE03A-8EDD-4FF5-9F25-583D4838C4A8}" presName="TopArrow" presStyleLbl="node1" presStyleIdx="0" presStyleCnt="2" custScaleX="155646" custScaleY="73789" custLinFactNeighborX="-18806" custLinFactNeighborY="-22802"/>
      <dgm:spPr/>
    </dgm:pt>
    <dgm:pt modelId="{8B6BB24C-9F5A-4583-B42C-EC1A05D9F78C}" type="pres">
      <dgm:prSet presAssocID="{73DFE03A-8EDD-4FF5-9F25-583D4838C4A8}" presName="BottomArrow" presStyleLbl="node1" presStyleIdx="1" presStyleCnt="2" custScaleX="159964" custScaleY="70782" custLinFactNeighborX="-5691" custLinFactNeighborY="17212"/>
      <dgm:spPr/>
    </dgm:pt>
  </dgm:ptLst>
  <dgm:cxnLst>
    <dgm:cxn modelId="{E155E8A2-B59B-43F9-B8BB-677E8EAAF06E}" type="presOf" srcId="{0440AB5F-350B-4B9A-80B7-06954A38CD98}" destId="{34918191-4548-49BC-A11D-333737A4A767}" srcOrd="1" destOrd="0" presId="urn:microsoft.com/office/officeart/2009/layout/ReverseList"/>
    <dgm:cxn modelId="{E46C921A-A99C-49B5-A624-711D3B269F81}" type="presOf" srcId="{73DFE03A-8EDD-4FF5-9F25-583D4838C4A8}" destId="{DB7E2E1B-4212-4956-B5DC-0882A3AEC629}" srcOrd="0" destOrd="0" presId="urn:microsoft.com/office/officeart/2009/layout/ReverseList"/>
    <dgm:cxn modelId="{39BB8B30-58A5-4B23-97E4-4047C640FF3D}" type="presOf" srcId="{F21F1FB2-9CE9-468F-B678-74DCBBF95014}" destId="{5FBB22C3-23B0-4E0D-9E25-B3721C9A1BCB}" srcOrd="0" destOrd="0" presId="urn:microsoft.com/office/officeart/2009/layout/ReverseList"/>
    <dgm:cxn modelId="{BF167965-CD76-4413-A742-662279C80F4B}" type="presOf" srcId="{F21F1FB2-9CE9-468F-B678-74DCBBF95014}" destId="{0EA90CE1-F651-4611-8033-FE3C90A61299}" srcOrd="1" destOrd="0" presId="urn:microsoft.com/office/officeart/2009/layout/ReverseList"/>
    <dgm:cxn modelId="{E94C3CA3-F327-4812-91F6-41F6FBB94A31}" type="presOf" srcId="{0440AB5F-350B-4B9A-80B7-06954A38CD98}" destId="{7AAB6856-1C45-4EF8-BB84-7EE2DBED48AE}" srcOrd="0" destOrd="0" presId="urn:microsoft.com/office/officeart/2009/layout/ReverseList"/>
    <dgm:cxn modelId="{D93F858D-9216-416E-99B4-1520631C9AFA}" srcId="{73DFE03A-8EDD-4FF5-9F25-583D4838C4A8}" destId="{0440AB5F-350B-4B9A-80B7-06954A38CD98}" srcOrd="0" destOrd="0" parTransId="{A6C238F4-5F54-4B57-BB4B-62A5B9BF0ED9}" sibTransId="{E2E58451-F203-4EC9-94C6-EF2796745DD2}"/>
    <dgm:cxn modelId="{69E112DF-A836-4A91-ACFA-E6A05EE26E8F}" srcId="{73DFE03A-8EDD-4FF5-9F25-583D4838C4A8}" destId="{F21F1FB2-9CE9-468F-B678-74DCBBF95014}" srcOrd="1" destOrd="0" parTransId="{14D087B3-CECC-405F-9649-05720B7AE85C}" sibTransId="{43CEE5DC-A7D3-4B3C-8219-C12954BF96A1}"/>
    <dgm:cxn modelId="{7165A75B-FFAA-47B5-9AAF-6108C4A02ADB}" type="presParOf" srcId="{DB7E2E1B-4212-4956-B5DC-0882A3AEC629}" destId="{7AAB6856-1C45-4EF8-BB84-7EE2DBED48AE}" srcOrd="0" destOrd="0" presId="urn:microsoft.com/office/officeart/2009/layout/ReverseList"/>
    <dgm:cxn modelId="{254AB852-EE0E-462E-9327-6BB382C48BE1}" type="presParOf" srcId="{DB7E2E1B-4212-4956-B5DC-0882A3AEC629}" destId="{34918191-4548-49BC-A11D-333737A4A767}" srcOrd="1" destOrd="0" presId="urn:microsoft.com/office/officeart/2009/layout/ReverseList"/>
    <dgm:cxn modelId="{1592B92C-16C0-430A-9FEF-EDDF6B3B2DBB}" type="presParOf" srcId="{DB7E2E1B-4212-4956-B5DC-0882A3AEC629}" destId="{5FBB22C3-23B0-4E0D-9E25-B3721C9A1BCB}" srcOrd="2" destOrd="0" presId="urn:microsoft.com/office/officeart/2009/layout/ReverseList"/>
    <dgm:cxn modelId="{24179DD4-131B-49B7-BA58-42D8F231C888}" type="presParOf" srcId="{DB7E2E1B-4212-4956-B5DC-0882A3AEC629}" destId="{0EA90CE1-F651-4611-8033-FE3C90A61299}" srcOrd="3" destOrd="0" presId="urn:microsoft.com/office/officeart/2009/layout/ReverseList"/>
    <dgm:cxn modelId="{17560E7B-99C4-4790-B563-75E3ED08D0E9}" type="presParOf" srcId="{DB7E2E1B-4212-4956-B5DC-0882A3AEC629}" destId="{368FEDAE-14DB-4356-8D97-90E6F5392F0B}" srcOrd="4" destOrd="0" presId="urn:microsoft.com/office/officeart/2009/layout/ReverseList"/>
    <dgm:cxn modelId="{1F66A99F-D782-430D-83AB-EB509A60D427}" type="presParOf" srcId="{DB7E2E1B-4212-4956-B5DC-0882A3AEC629}" destId="{8B6BB24C-9F5A-4583-B42C-EC1A05D9F78C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0551D1-BBB9-49B1-9424-49750540470E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85B0E9A0-62FB-4F14-904C-95E373158D25}">
      <dgm:prSet phldrT="[文字]" custT="1"/>
      <dgm:spPr/>
      <dgm:t>
        <a:bodyPr/>
        <a:lstStyle/>
        <a:p>
          <a:r>
            <a:rPr lang="zh-TW" alt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企併法</a:t>
          </a:r>
          <a:endParaRPr lang="zh-TW" alt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6328EDD-F66D-4C13-BF1F-841DBADBE3BC}" type="parTrans" cxnId="{A35142A3-0E41-430D-B648-8481D3AFA310}">
      <dgm:prSet/>
      <dgm:spPr/>
      <dgm:t>
        <a:bodyPr/>
        <a:lstStyle/>
        <a:p>
          <a:endParaRPr lang="zh-TW" altLang="en-US"/>
        </a:p>
      </dgm:t>
    </dgm:pt>
    <dgm:pt modelId="{7C3A94EE-2E23-49E6-8573-8591754F4D46}" type="sibTrans" cxnId="{A35142A3-0E41-430D-B648-8481D3AFA310}">
      <dgm:prSet/>
      <dgm:spPr/>
      <dgm:t>
        <a:bodyPr/>
        <a:lstStyle/>
        <a:p>
          <a:endParaRPr lang="zh-TW" altLang="en-US"/>
        </a:p>
      </dgm:t>
    </dgm:pt>
    <dgm:pt modelId="{D9748FF5-9DCF-459B-9946-15452E5C4DAE}">
      <dgm:prSet phldrT="[文字]" custT="1"/>
      <dgm:spPr/>
      <dgm:t>
        <a:bodyPr/>
        <a:lstStyle/>
        <a:p>
          <a:r>
            <a:rPr lang="zh-TW" alt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證交法</a:t>
          </a:r>
          <a:endParaRPr lang="zh-TW" alt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0458F25-ADA3-48BC-93B0-1BF2022EB56A}" type="parTrans" cxnId="{81E1660F-3236-4F6E-824E-712C191D6676}">
      <dgm:prSet/>
      <dgm:spPr/>
      <dgm:t>
        <a:bodyPr/>
        <a:lstStyle/>
        <a:p>
          <a:endParaRPr lang="zh-TW" altLang="en-US"/>
        </a:p>
      </dgm:t>
    </dgm:pt>
    <dgm:pt modelId="{F2A850CA-7A4A-4867-864D-95CF76893D46}" type="sibTrans" cxnId="{81E1660F-3236-4F6E-824E-712C191D6676}">
      <dgm:prSet/>
      <dgm:spPr/>
      <dgm:t>
        <a:bodyPr/>
        <a:lstStyle/>
        <a:p>
          <a:endParaRPr lang="zh-TW" altLang="en-US"/>
        </a:p>
      </dgm:t>
    </dgm:pt>
    <dgm:pt modelId="{A78AEC4E-5B1E-4E92-AC4A-17DC2A119CCD}">
      <dgm:prSet phldrT="[文字]"/>
      <dgm:spPr/>
      <dgm:t>
        <a:bodyPr/>
        <a:lstStyle/>
        <a:p>
          <a:r>
            <a:rPr lang="zh-TW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併購特別委員會設置辦法</a:t>
          </a:r>
          <a:endParaRPr lang="zh-TW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07990CF-34A4-4340-910B-5113277AD93A}" type="parTrans" cxnId="{9FF28063-764D-4AD1-9EAC-6F2959E01AE7}">
      <dgm:prSet/>
      <dgm:spPr/>
      <dgm:t>
        <a:bodyPr/>
        <a:lstStyle/>
        <a:p>
          <a:endParaRPr lang="zh-TW" altLang="en-US"/>
        </a:p>
      </dgm:t>
    </dgm:pt>
    <dgm:pt modelId="{05D87AC9-E819-4CC1-A740-C612E3C80E34}" type="sibTrans" cxnId="{9FF28063-764D-4AD1-9EAC-6F2959E01AE7}">
      <dgm:prSet/>
      <dgm:spPr/>
      <dgm:t>
        <a:bodyPr/>
        <a:lstStyle/>
        <a:p>
          <a:endParaRPr lang="zh-TW" altLang="en-US"/>
        </a:p>
      </dgm:t>
    </dgm:pt>
    <dgm:pt modelId="{CF6AA447-6944-48A3-A284-3B5E34F41CCD}">
      <dgm:prSet phldrT="[文字]"/>
      <dgm:spPr/>
      <dgm:t>
        <a:bodyPr/>
        <a:lstStyle/>
        <a:p>
          <a:r>
            <a:rPr lang="zh-TW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櫃買中心業務規則</a:t>
          </a:r>
          <a:endParaRPr lang="zh-TW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E120AFB-9545-41A2-A5C0-CAAFAB5CD11A}" type="parTrans" cxnId="{C5D149F3-8249-4154-9BE9-38AB689D9717}">
      <dgm:prSet/>
      <dgm:spPr/>
      <dgm:t>
        <a:bodyPr/>
        <a:lstStyle/>
        <a:p>
          <a:endParaRPr lang="zh-TW" altLang="en-US"/>
        </a:p>
      </dgm:t>
    </dgm:pt>
    <dgm:pt modelId="{DD7ECB4A-0A4A-4739-A6B3-2BB3C9035857}" type="sibTrans" cxnId="{C5D149F3-8249-4154-9BE9-38AB689D9717}">
      <dgm:prSet/>
      <dgm:spPr/>
      <dgm:t>
        <a:bodyPr/>
        <a:lstStyle/>
        <a:p>
          <a:endParaRPr lang="zh-TW" altLang="en-US"/>
        </a:p>
      </dgm:t>
    </dgm:pt>
    <dgm:pt modelId="{3673285B-98DC-4E96-BA67-DA25F3B3366A}">
      <dgm:prSet phldrT="[文字]" custT="1"/>
      <dgm:spPr/>
      <dgm:t>
        <a:bodyPr/>
        <a:lstStyle/>
        <a:p>
          <a:r>
            <a:rPr lang="zh-TW" altLang="en-US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櫃買中心重大訊息</a:t>
          </a:r>
          <a:endParaRPr lang="zh-TW" altLang="en-US" sz="19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A1B5A1E-E355-4436-9500-5379B4FE7AA3}" type="parTrans" cxnId="{A7655997-19D3-4D8B-9EFE-F853C66E021E}">
      <dgm:prSet/>
      <dgm:spPr/>
      <dgm:t>
        <a:bodyPr/>
        <a:lstStyle/>
        <a:p>
          <a:endParaRPr lang="zh-TW" altLang="en-US"/>
        </a:p>
      </dgm:t>
    </dgm:pt>
    <dgm:pt modelId="{04ACFBA7-5D05-47EE-B30C-4DF5EA115251}" type="sibTrans" cxnId="{A7655997-19D3-4D8B-9EFE-F853C66E021E}">
      <dgm:prSet/>
      <dgm:spPr/>
      <dgm:t>
        <a:bodyPr/>
        <a:lstStyle/>
        <a:p>
          <a:endParaRPr lang="zh-TW" altLang="en-US"/>
        </a:p>
      </dgm:t>
    </dgm:pt>
    <dgm:pt modelId="{70559412-F76C-42A9-87E0-DE947DCFF9AF}" type="pres">
      <dgm:prSet presAssocID="{110551D1-BBB9-49B1-9424-49750540470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BEBC1A8-6B68-4DCA-819E-432A46480BFD}" type="pres">
      <dgm:prSet presAssocID="{85B0E9A0-62FB-4F14-904C-95E373158D2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03593E-EF98-4AD1-96EA-2704C373D1F5}" type="pres">
      <dgm:prSet presAssocID="{7C3A94EE-2E23-49E6-8573-8591754F4D46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041B897B-AF81-4534-B8C4-4B656A33F336}" type="pres">
      <dgm:prSet presAssocID="{7C3A94EE-2E23-49E6-8573-8591754F4D46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8B554E9F-5A80-47A3-811B-2BFB6A2CE438}" type="pres">
      <dgm:prSet presAssocID="{D9748FF5-9DCF-459B-9946-15452E5C4DA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591389-D9EA-427E-9375-23E46C49C49A}" type="pres">
      <dgm:prSet presAssocID="{F2A850CA-7A4A-4867-864D-95CF76893D46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A4C189F8-6D5D-42C3-9059-EDCA4113C843}" type="pres">
      <dgm:prSet presAssocID="{F2A850CA-7A4A-4867-864D-95CF76893D46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EA37506D-03E6-4DE8-ACF6-18F3A461B653}" type="pres">
      <dgm:prSet presAssocID="{A78AEC4E-5B1E-4E92-AC4A-17DC2A119CC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3ACA536-A431-49F2-AF75-FC67BEB3A2E9}" type="pres">
      <dgm:prSet presAssocID="{05D87AC9-E819-4CC1-A740-C612E3C80E34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CBF093D0-6719-4A0F-AA46-868C0E573485}" type="pres">
      <dgm:prSet presAssocID="{05D87AC9-E819-4CC1-A740-C612E3C80E34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01F577DD-E762-418D-A417-3AC453613927}" type="pres">
      <dgm:prSet presAssocID="{CF6AA447-6944-48A3-A284-3B5E34F41CC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7EA221-4968-4DA7-9D03-F290B7C1C6C1}" type="pres">
      <dgm:prSet presAssocID="{DD7ECB4A-0A4A-4739-A6B3-2BB3C9035857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08B85FA1-A850-4523-83D9-4C78DCF4909D}" type="pres">
      <dgm:prSet presAssocID="{DD7ECB4A-0A4A-4739-A6B3-2BB3C9035857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7662E0B2-18C0-48E0-9AC5-5525AB0E2A13}" type="pres">
      <dgm:prSet presAssocID="{3673285B-98DC-4E96-BA67-DA25F3B3366A}" presName="node" presStyleLbl="node1" presStyleIdx="4" presStyleCnt="5" custRadScaleRad="99126" custRadScaleInc="-436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9C0CC0-37EC-48D3-8D46-83A40A62A84A}" type="pres">
      <dgm:prSet presAssocID="{04ACFBA7-5D05-47EE-B30C-4DF5EA115251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48212CC5-4C80-447C-B17D-CB8C789743EB}" type="pres">
      <dgm:prSet presAssocID="{04ACFBA7-5D05-47EE-B30C-4DF5EA115251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8401B34D-9485-4AEB-B6E6-3DF6E26CF0F7}" type="presOf" srcId="{85B0E9A0-62FB-4F14-904C-95E373158D25}" destId="{ABEBC1A8-6B68-4DCA-819E-432A46480BFD}" srcOrd="0" destOrd="0" presId="urn:microsoft.com/office/officeart/2005/8/layout/cycle2"/>
    <dgm:cxn modelId="{B43010A4-6E0D-41E8-9D2F-4E296F0482B7}" type="presOf" srcId="{DD7ECB4A-0A4A-4739-A6B3-2BB3C9035857}" destId="{207EA221-4968-4DA7-9D03-F290B7C1C6C1}" srcOrd="0" destOrd="0" presId="urn:microsoft.com/office/officeart/2005/8/layout/cycle2"/>
    <dgm:cxn modelId="{C5D149F3-8249-4154-9BE9-38AB689D9717}" srcId="{110551D1-BBB9-49B1-9424-49750540470E}" destId="{CF6AA447-6944-48A3-A284-3B5E34F41CCD}" srcOrd="3" destOrd="0" parTransId="{5E120AFB-9545-41A2-A5C0-CAAFAB5CD11A}" sibTransId="{DD7ECB4A-0A4A-4739-A6B3-2BB3C9035857}"/>
    <dgm:cxn modelId="{84D7F9B4-B4F4-499A-B5E1-8586C04582A5}" type="presOf" srcId="{110551D1-BBB9-49B1-9424-49750540470E}" destId="{70559412-F76C-42A9-87E0-DE947DCFF9AF}" srcOrd="0" destOrd="0" presId="urn:microsoft.com/office/officeart/2005/8/layout/cycle2"/>
    <dgm:cxn modelId="{AC94BC03-2E87-4610-8019-F04B122B6CE3}" type="presOf" srcId="{05D87AC9-E819-4CC1-A740-C612E3C80E34}" destId="{D3ACA536-A431-49F2-AF75-FC67BEB3A2E9}" srcOrd="0" destOrd="0" presId="urn:microsoft.com/office/officeart/2005/8/layout/cycle2"/>
    <dgm:cxn modelId="{7A34FBF4-A8FC-4CF4-A6EA-AD99C670A388}" type="presOf" srcId="{DD7ECB4A-0A4A-4739-A6B3-2BB3C9035857}" destId="{08B85FA1-A850-4523-83D9-4C78DCF4909D}" srcOrd="1" destOrd="0" presId="urn:microsoft.com/office/officeart/2005/8/layout/cycle2"/>
    <dgm:cxn modelId="{9FF28063-764D-4AD1-9EAC-6F2959E01AE7}" srcId="{110551D1-BBB9-49B1-9424-49750540470E}" destId="{A78AEC4E-5B1E-4E92-AC4A-17DC2A119CCD}" srcOrd="2" destOrd="0" parTransId="{E07990CF-34A4-4340-910B-5113277AD93A}" sibTransId="{05D87AC9-E819-4CC1-A740-C612E3C80E34}"/>
    <dgm:cxn modelId="{D85D8C91-F61E-4451-891C-829AB39252FF}" type="presOf" srcId="{7C3A94EE-2E23-49E6-8573-8591754F4D46}" destId="{6D03593E-EF98-4AD1-96EA-2704C373D1F5}" srcOrd="0" destOrd="0" presId="urn:microsoft.com/office/officeart/2005/8/layout/cycle2"/>
    <dgm:cxn modelId="{81E1660F-3236-4F6E-824E-712C191D6676}" srcId="{110551D1-BBB9-49B1-9424-49750540470E}" destId="{D9748FF5-9DCF-459B-9946-15452E5C4DAE}" srcOrd="1" destOrd="0" parTransId="{B0458F25-ADA3-48BC-93B0-1BF2022EB56A}" sibTransId="{F2A850CA-7A4A-4867-864D-95CF76893D46}"/>
    <dgm:cxn modelId="{FBC3DDBE-6630-49EF-BAAD-DE43ADE4CA4C}" type="presOf" srcId="{3673285B-98DC-4E96-BA67-DA25F3B3366A}" destId="{7662E0B2-18C0-48E0-9AC5-5525AB0E2A13}" srcOrd="0" destOrd="0" presId="urn:microsoft.com/office/officeart/2005/8/layout/cycle2"/>
    <dgm:cxn modelId="{875CF7C8-97A2-45A0-91FD-264EA64DCE2F}" type="presOf" srcId="{7C3A94EE-2E23-49E6-8573-8591754F4D46}" destId="{041B897B-AF81-4534-B8C4-4B656A33F336}" srcOrd="1" destOrd="0" presId="urn:microsoft.com/office/officeart/2005/8/layout/cycle2"/>
    <dgm:cxn modelId="{3A73F383-203C-46D2-98D1-1ADAE1E53E2D}" type="presOf" srcId="{CF6AA447-6944-48A3-A284-3B5E34F41CCD}" destId="{01F577DD-E762-418D-A417-3AC453613927}" srcOrd="0" destOrd="0" presId="urn:microsoft.com/office/officeart/2005/8/layout/cycle2"/>
    <dgm:cxn modelId="{307CEA29-165F-420C-A22A-564EECEA3460}" type="presOf" srcId="{D9748FF5-9DCF-459B-9946-15452E5C4DAE}" destId="{8B554E9F-5A80-47A3-811B-2BFB6A2CE438}" srcOrd="0" destOrd="0" presId="urn:microsoft.com/office/officeart/2005/8/layout/cycle2"/>
    <dgm:cxn modelId="{A7655997-19D3-4D8B-9EFE-F853C66E021E}" srcId="{110551D1-BBB9-49B1-9424-49750540470E}" destId="{3673285B-98DC-4E96-BA67-DA25F3B3366A}" srcOrd="4" destOrd="0" parTransId="{2A1B5A1E-E355-4436-9500-5379B4FE7AA3}" sibTransId="{04ACFBA7-5D05-47EE-B30C-4DF5EA115251}"/>
    <dgm:cxn modelId="{AB30F89E-E968-4EE2-8B9B-90C72FBCF9E7}" type="presOf" srcId="{A78AEC4E-5B1E-4E92-AC4A-17DC2A119CCD}" destId="{EA37506D-03E6-4DE8-ACF6-18F3A461B653}" srcOrd="0" destOrd="0" presId="urn:microsoft.com/office/officeart/2005/8/layout/cycle2"/>
    <dgm:cxn modelId="{73A5735F-385E-468F-8709-B40F2AF99CC2}" type="presOf" srcId="{F2A850CA-7A4A-4867-864D-95CF76893D46}" destId="{A4C189F8-6D5D-42C3-9059-EDCA4113C843}" srcOrd="1" destOrd="0" presId="urn:microsoft.com/office/officeart/2005/8/layout/cycle2"/>
    <dgm:cxn modelId="{C9F1D722-D89D-4796-9784-D8E3C2EC92B4}" type="presOf" srcId="{05D87AC9-E819-4CC1-A740-C612E3C80E34}" destId="{CBF093D0-6719-4A0F-AA46-868C0E573485}" srcOrd="1" destOrd="0" presId="urn:microsoft.com/office/officeart/2005/8/layout/cycle2"/>
    <dgm:cxn modelId="{EF828669-0C30-4C33-9F13-A815E6D8CE34}" type="presOf" srcId="{04ACFBA7-5D05-47EE-B30C-4DF5EA115251}" destId="{48212CC5-4C80-447C-B17D-CB8C789743EB}" srcOrd="1" destOrd="0" presId="urn:microsoft.com/office/officeart/2005/8/layout/cycle2"/>
    <dgm:cxn modelId="{813A2A69-4306-4545-BBBC-D4D139FAE954}" type="presOf" srcId="{F2A850CA-7A4A-4867-864D-95CF76893D46}" destId="{42591389-D9EA-427E-9375-23E46C49C49A}" srcOrd="0" destOrd="0" presId="urn:microsoft.com/office/officeart/2005/8/layout/cycle2"/>
    <dgm:cxn modelId="{BF0E17B4-29BD-4B9A-9580-8025FEE0F8B0}" type="presOf" srcId="{04ACFBA7-5D05-47EE-B30C-4DF5EA115251}" destId="{649C0CC0-37EC-48D3-8D46-83A40A62A84A}" srcOrd="0" destOrd="0" presId="urn:microsoft.com/office/officeart/2005/8/layout/cycle2"/>
    <dgm:cxn modelId="{A35142A3-0E41-430D-B648-8481D3AFA310}" srcId="{110551D1-BBB9-49B1-9424-49750540470E}" destId="{85B0E9A0-62FB-4F14-904C-95E373158D25}" srcOrd="0" destOrd="0" parTransId="{E6328EDD-F66D-4C13-BF1F-841DBADBE3BC}" sibTransId="{7C3A94EE-2E23-49E6-8573-8591754F4D46}"/>
    <dgm:cxn modelId="{A2A53096-2F92-45A4-A711-5AC151DCDB21}" type="presParOf" srcId="{70559412-F76C-42A9-87E0-DE947DCFF9AF}" destId="{ABEBC1A8-6B68-4DCA-819E-432A46480BFD}" srcOrd="0" destOrd="0" presId="urn:microsoft.com/office/officeart/2005/8/layout/cycle2"/>
    <dgm:cxn modelId="{2F75B97A-F635-472C-8F9F-7324868A7606}" type="presParOf" srcId="{70559412-F76C-42A9-87E0-DE947DCFF9AF}" destId="{6D03593E-EF98-4AD1-96EA-2704C373D1F5}" srcOrd="1" destOrd="0" presId="urn:microsoft.com/office/officeart/2005/8/layout/cycle2"/>
    <dgm:cxn modelId="{9EE9646F-90E1-4358-8557-6A754486ADEC}" type="presParOf" srcId="{6D03593E-EF98-4AD1-96EA-2704C373D1F5}" destId="{041B897B-AF81-4534-B8C4-4B656A33F336}" srcOrd="0" destOrd="0" presId="urn:microsoft.com/office/officeart/2005/8/layout/cycle2"/>
    <dgm:cxn modelId="{8DE52778-ABFA-4D5C-95A8-9A83F706365A}" type="presParOf" srcId="{70559412-F76C-42A9-87E0-DE947DCFF9AF}" destId="{8B554E9F-5A80-47A3-811B-2BFB6A2CE438}" srcOrd="2" destOrd="0" presId="urn:microsoft.com/office/officeart/2005/8/layout/cycle2"/>
    <dgm:cxn modelId="{4DA9D3E9-552F-4AFC-8BFE-4034AD89E4FD}" type="presParOf" srcId="{70559412-F76C-42A9-87E0-DE947DCFF9AF}" destId="{42591389-D9EA-427E-9375-23E46C49C49A}" srcOrd="3" destOrd="0" presId="urn:microsoft.com/office/officeart/2005/8/layout/cycle2"/>
    <dgm:cxn modelId="{A5E29DF7-E774-462C-B530-0802424434A7}" type="presParOf" srcId="{42591389-D9EA-427E-9375-23E46C49C49A}" destId="{A4C189F8-6D5D-42C3-9059-EDCA4113C843}" srcOrd="0" destOrd="0" presId="urn:microsoft.com/office/officeart/2005/8/layout/cycle2"/>
    <dgm:cxn modelId="{E5CF2C03-2441-41F3-8E9F-B2A7FEC22E81}" type="presParOf" srcId="{70559412-F76C-42A9-87E0-DE947DCFF9AF}" destId="{EA37506D-03E6-4DE8-ACF6-18F3A461B653}" srcOrd="4" destOrd="0" presId="urn:microsoft.com/office/officeart/2005/8/layout/cycle2"/>
    <dgm:cxn modelId="{94F6AE44-9C04-4D25-915D-BEE8E4D501F9}" type="presParOf" srcId="{70559412-F76C-42A9-87E0-DE947DCFF9AF}" destId="{D3ACA536-A431-49F2-AF75-FC67BEB3A2E9}" srcOrd="5" destOrd="0" presId="urn:microsoft.com/office/officeart/2005/8/layout/cycle2"/>
    <dgm:cxn modelId="{8CB01FB9-24F8-45C5-A2EA-2C692D18D5AE}" type="presParOf" srcId="{D3ACA536-A431-49F2-AF75-FC67BEB3A2E9}" destId="{CBF093D0-6719-4A0F-AA46-868C0E573485}" srcOrd="0" destOrd="0" presId="urn:microsoft.com/office/officeart/2005/8/layout/cycle2"/>
    <dgm:cxn modelId="{C19515AA-94B0-4DB0-8401-6B0DB7E8D81A}" type="presParOf" srcId="{70559412-F76C-42A9-87E0-DE947DCFF9AF}" destId="{01F577DD-E762-418D-A417-3AC453613927}" srcOrd="6" destOrd="0" presId="urn:microsoft.com/office/officeart/2005/8/layout/cycle2"/>
    <dgm:cxn modelId="{A0E3FCA9-EF5A-443D-B05B-0345D36EA505}" type="presParOf" srcId="{70559412-F76C-42A9-87E0-DE947DCFF9AF}" destId="{207EA221-4968-4DA7-9D03-F290B7C1C6C1}" srcOrd="7" destOrd="0" presId="urn:microsoft.com/office/officeart/2005/8/layout/cycle2"/>
    <dgm:cxn modelId="{74006FC4-0F53-4A1A-A8F2-BBE2C72E9CC3}" type="presParOf" srcId="{207EA221-4968-4DA7-9D03-F290B7C1C6C1}" destId="{08B85FA1-A850-4523-83D9-4C78DCF4909D}" srcOrd="0" destOrd="0" presId="urn:microsoft.com/office/officeart/2005/8/layout/cycle2"/>
    <dgm:cxn modelId="{7681DCE4-99B7-4AED-A927-D2F894F9CD62}" type="presParOf" srcId="{70559412-F76C-42A9-87E0-DE947DCFF9AF}" destId="{7662E0B2-18C0-48E0-9AC5-5525AB0E2A13}" srcOrd="8" destOrd="0" presId="urn:microsoft.com/office/officeart/2005/8/layout/cycle2"/>
    <dgm:cxn modelId="{B6798ADF-54D5-49B4-90CD-48A017BC2DF6}" type="presParOf" srcId="{70559412-F76C-42A9-87E0-DE947DCFF9AF}" destId="{649C0CC0-37EC-48D3-8D46-83A40A62A84A}" srcOrd="9" destOrd="0" presId="urn:microsoft.com/office/officeart/2005/8/layout/cycle2"/>
    <dgm:cxn modelId="{E17E6A1C-A587-4B38-8EA0-F18173B021F9}" type="presParOf" srcId="{649C0CC0-37EC-48D3-8D46-83A40A62A84A}" destId="{48212CC5-4C80-447C-B17D-CB8C789743E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18191-4548-49BC-A11D-333737A4A767}">
      <dsp:nvSpPr>
        <dsp:cNvPr id="0" name=""/>
        <dsp:cNvSpPr/>
      </dsp:nvSpPr>
      <dsp:spPr>
        <a:xfrm rot="16200000">
          <a:off x="29975" y="515871"/>
          <a:ext cx="3682425" cy="374237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企業併購</a:t>
          </a:r>
          <a:endParaRPr lang="en-US" altLang="zh-TW" sz="28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公司進行併購時，董事會應為</a:t>
          </a:r>
          <a:r>
            <a:rPr lang="zh-TW" altLang="zh-TW" sz="2400" kern="1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公司</a:t>
          </a:r>
          <a:r>
            <a:rPr lang="zh-TW" alt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之</a:t>
          </a:r>
          <a:r>
            <a:rPr lang="zh-TW" altLang="zh-TW" sz="2400" kern="1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最大利益</a:t>
          </a:r>
          <a:r>
            <a:rPr lang="zh-TW" alt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行之，並應以善良管理人之注意，處理併購事宜。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5400000">
        <a:off x="179794" y="725640"/>
        <a:ext cx="3562582" cy="3322837"/>
      </dsp:txXfrm>
    </dsp:sp>
    <dsp:sp modelId="{0EA90CE1-F651-4611-8033-FE3C90A61299}">
      <dsp:nvSpPr>
        <dsp:cNvPr id="0" name=""/>
        <dsp:cNvSpPr/>
      </dsp:nvSpPr>
      <dsp:spPr>
        <a:xfrm rot="5400000">
          <a:off x="3530066" y="516550"/>
          <a:ext cx="3682425" cy="3741018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50000"/>
            <a:hueOff val="-16343141"/>
            <a:satOff val="-16178"/>
            <a:lumOff val="109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77800" rIns="106680" bIns="17780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公司治理原則</a:t>
          </a:r>
          <a:endParaRPr lang="en-US" altLang="zh-TW" sz="28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542925" lvl="0" indent="-542925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一、建置有效的公司治理架構。</a:t>
          </a:r>
        </a:p>
        <a:p>
          <a:pPr lvl="0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二、</a:t>
          </a:r>
          <a:r>
            <a:rPr lang="zh-TW" altLang="zh-TW" sz="2400" kern="1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保障股東權益</a:t>
          </a:r>
          <a:r>
            <a:rPr lang="zh-TW" alt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</a:p>
        <a:p>
          <a:pPr lvl="0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三、</a:t>
          </a:r>
          <a:r>
            <a:rPr lang="zh-TW" altLang="zh-TW" sz="2200" b="0" kern="1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強化董事會職能</a:t>
          </a:r>
          <a:r>
            <a:rPr lang="zh-TW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</a:p>
        <a:p>
          <a:pPr lvl="0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四、發揮監察人功能。</a:t>
          </a:r>
        </a:p>
        <a:p>
          <a:pPr lvl="0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五、尊重利害關係人權益。</a:t>
          </a:r>
        </a:p>
        <a:p>
          <a:pPr lvl="0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六、提昇</a:t>
          </a:r>
          <a:r>
            <a:rPr lang="zh-TW" altLang="zh-TW" sz="2200" kern="12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資訊透明度</a:t>
          </a:r>
          <a:r>
            <a:rPr lang="zh-TW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2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3500770" y="725640"/>
        <a:ext cx="3561224" cy="3322837"/>
      </dsp:txXfrm>
    </dsp:sp>
    <dsp:sp modelId="{368FEDAE-14DB-4356-8D97-90E6F5392F0B}">
      <dsp:nvSpPr>
        <dsp:cNvPr id="0" name=""/>
        <dsp:cNvSpPr/>
      </dsp:nvSpPr>
      <dsp:spPr>
        <a:xfrm>
          <a:off x="1844585" y="-176355"/>
          <a:ext cx="3068875" cy="145482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BB24C-9F5A-4583-B42C-EC1A05D9F78C}">
      <dsp:nvSpPr>
        <dsp:cNvPr id="0" name=""/>
        <dsp:cNvSpPr/>
      </dsp:nvSpPr>
      <dsp:spPr>
        <a:xfrm rot="10800000">
          <a:off x="2060605" y="3471200"/>
          <a:ext cx="3154013" cy="139554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BC1A8-6B68-4DCA-819E-432A46480BFD}">
      <dsp:nvSpPr>
        <dsp:cNvPr id="0" name=""/>
        <dsp:cNvSpPr/>
      </dsp:nvSpPr>
      <dsp:spPr>
        <a:xfrm>
          <a:off x="3024640" y="999"/>
          <a:ext cx="1450069" cy="14500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企併法</a:t>
          </a:r>
          <a:endParaRPr lang="zh-TW" alt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236998" y="213357"/>
        <a:ext cx="1025353" cy="1025353"/>
      </dsp:txXfrm>
    </dsp:sp>
    <dsp:sp modelId="{6D03593E-EF98-4AD1-96EA-2704C373D1F5}">
      <dsp:nvSpPr>
        <dsp:cNvPr id="0" name=""/>
        <dsp:cNvSpPr/>
      </dsp:nvSpPr>
      <dsp:spPr>
        <a:xfrm rot="2160000">
          <a:off x="4428705" y="1114447"/>
          <a:ext cx="384746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4439727" y="1178405"/>
        <a:ext cx="269322" cy="293638"/>
      </dsp:txXfrm>
    </dsp:sp>
    <dsp:sp modelId="{8B554E9F-5A80-47A3-811B-2BFB6A2CE438}">
      <dsp:nvSpPr>
        <dsp:cNvPr id="0" name=""/>
        <dsp:cNvSpPr/>
      </dsp:nvSpPr>
      <dsp:spPr>
        <a:xfrm>
          <a:off x="4785067" y="1280024"/>
          <a:ext cx="1450069" cy="14500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證交法</a:t>
          </a:r>
          <a:endParaRPr lang="zh-TW" alt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997425" y="1492382"/>
        <a:ext cx="1025353" cy="1025353"/>
      </dsp:txXfrm>
    </dsp:sp>
    <dsp:sp modelId="{42591389-D9EA-427E-9375-23E46C49C49A}">
      <dsp:nvSpPr>
        <dsp:cNvPr id="0" name=""/>
        <dsp:cNvSpPr/>
      </dsp:nvSpPr>
      <dsp:spPr>
        <a:xfrm rot="6480000">
          <a:off x="4984881" y="2784757"/>
          <a:ext cx="384746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 rot="10800000">
        <a:off x="5060427" y="2827750"/>
        <a:ext cx="269322" cy="293638"/>
      </dsp:txXfrm>
    </dsp:sp>
    <dsp:sp modelId="{EA37506D-03E6-4DE8-ACF6-18F3A461B653}">
      <dsp:nvSpPr>
        <dsp:cNvPr id="0" name=""/>
        <dsp:cNvSpPr/>
      </dsp:nvSpPr>
      <dsp:spPr>
        <a:xfrm>
          <a:off x="4112643" y="3349530"/>
          <a:ext cx="1450069" cy="14500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併購特別委員會設置辦法</a:t>
          </a:r>
          <a:endParaRPr lang="zh-TW" altLang="en-US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325001" y="3561888"/>
        <a:ext cx="1025353" cy="1025353"/>
      </dsp:txXfrm>
    </dsp:sp>
    <dsp:sp modelId="{D3ACA536-A431-49F2-AF75-FC67BEB3A2E9}">
      <dsp:nvSpPr>
        <dsp:cNvPr id="0" name=""/>
        <dsp:cNvSpPr/>
      </dsp:nvSpPr>
      <dsp:spPr>
        <a:xfrm rot="10800000">
          <a:off x="3568190" y="3829866"/>
          <a:ext cx="384746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 rot="10800000">
        <a:off x="3683614" y="3927746"/>
        <a:ext cx="269322" cy="293638"/>
      </dsp:txXfrm>
    </dsp:sp>
    <dsp:sp modelId="{01F577DD-E762-418D-A417-3AC453613927}">
      <dsp:nvSpPr>
        <dsp:cNvPr id="0" name=""/>
        <dsp:cNvSpPr/>
      </dsp:nvSpPr>
      <dsp:spPr>
        <a:xfrm>
          <a:off x="1936636" y="3349530"/>
          <a:ext cx="1450069" cy="145006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櫃買中心業務規則</a:t>
          </a:r>
          <a:endParaRPr lang="zh-TW" altLang="en-US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148994" y="3561888"/>
        <a:ext cx="1025353" cy="1025353"/>
      </dsp:txXfrm>
    </dsp:sp>
    <dsp:sp modelId="{207EA221-4968-4DA7-9D03-F290B7C1C6C1}">
      <dsp:nvSpPr>
        <dsp:cNvPr id="0" name=""/>
        <dsp:cNvSpPr/>
      </dsp:nvSpPr>
      <dsp:spPr>
        <a:xfrm rot="15094194">
          <a:off x="2149938" y="2831278"/>
          <a:ext cx="357929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 rot="10800000">
        <a:off x="2220601" y="2980094"/>
        <a:ext cx="250550" cy="293638"/>
      </dsp:txXfrm>
    </dsp:sp>
    <dsp:sp modelId="{7662E0B2-18C0-48E0-9AC5-5525AB0E2A13}">
      <dsp:nvSpPr>
        <dsp:cNvPr id="0" name=""/>
        <dsp:cNvSpPr/>
      </dsp:nvSpPr>
      <dsp:spPr>
        <a:xfrm>
          <a:off x="1264694" y="1333135"/>
          <a:ext cx="1450069" cy="145006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櫃買中心重大訊息</a:t>
          </a:r>
          <a:endParaRPr lang="zh-TW" altLang="en-US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477052" y="1545493"/>
        <a:ext cx="1025353" cy="1025353"/>
      </dsp:txXfrm>
    </dsp:sp>
    <dsp:sp modelId="{649C0CC0-37EC-48D3-8D46-83A40A62A84A}">
      <dsp:nvSpPr>
        <dsp:cNvPr id="0" name=""/>
        <dsp:cNvSpPr/>
      </dsp:nvSpPr>
      <dsp:spPr>
        <a:xfrm rot="19372635">
          <a:off x="2659990" y="1154257"/>
          <a:ext cx="401310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2672189" y="1288467"/>
        <a:ext cx="280917" cy="293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E2702B0-64CC-4A3C-984F-4FB2105A3C6B}" type="datetimeFigureOut">
              <a:rPr lang="zh-TW" altLang="en-US"/>
              <a:pPr>
                <a:defRPr/>
              </a:pPr>
              <a:t>2016/9/26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fld id="{0322F1FE-DF25-48AF-B827-59E2A37321A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289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E2973B8-1248-4681-B838-91AC13AAFC34}" type="datetimeFigureOut">
              <a:rPr lang="zh-TW" altLang="en-US"/>
              <a:pPr>
                <a:defRPr/>
              </a:pPr>
              <a:t>2016/9/26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3" tIns="45862" rIns="91723" bIns="45862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4923"/>
          </a:xfrm>
          <a:prstGeom prst="rect">
            <a:avLst/>
          </a:prstGeom>
        </p:spPr>
        <p:txBody>
          <a:bodyPr vert="horz" lIns="91723" tIns="45862" rIns="91723" bIns="45862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fld id="{AAADEBAC-D269-4306-8D8F-4A14E31BD91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2069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/>
              <a:t>1.</a:t>
            </a:r>
            <a:r>
              <a:rPr lang="zh-TW" altLang="en-US" smtClean="0"/>
              <a:t>提醒 中場沒休息</a:t>
            </a:r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2737299-B830-460D-B5F0-3B97AB06AD3A}" type="slidenum">
              <a:rPr lang="zh-TW" altLang="en-US"/>
              <a:pPr>
                <a:spcBef>
                  <a:spcPct val="0"/>
                </a:spcBef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5409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EBAC-D269-4306-8D8F-4A14E31BD91D}" type="slidenum">
              <a:rPr lang="zh-TW" altLang="en-US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091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571500" indent="-571500">
              <a:buClrTx/>
              <a:buSzPct val="80000"/>
              <a:buFont typeface="Wingdings" panose="05000000000000000000" pitchFamily="2" charset="2"/>
              <a:buChar char="n"/>
              <a:defRPr/>
            </a:lvl1pPr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125" indent="-282575">
              <a:buClrTx/>
              <a:buFont typeface="Arial" panose="020B0604020202020204" pitchFamily="34" charset="0"/>
              <a:buChar char="•"/>
              <a:defRPr baseline="0">
                <a:solidFill>
                  <a:schemeClr val="bg2">
                    <a:lumMod val="10000"/>
                  </a:schemeClr>
                </a:solidFill>
              </a:defRPr>
            </a:lvl1pPr>
            <a:lvl2pPr marL="639763" indent="-236538">
              <a:buClrTx/>
              <a:buFont typeface="Wingdings" panose="05000000000000000000" pitchFamily="2" charset="2"/>
              <a:buChar char="ü"/>
              <a:defRPr/>
            </a:lvl2pPr>
            <a:lvl3pPr marL="885825" indent="-228600">
              <a:buClrTx/>
              <a:buFont typeface="Arial" panose="020B0604020202020204" pitchFamily="34" charset="0"/>
              <a:buChar char="•"/>
              <a:defRPr/>
            </a:lvl3pPr>
            <a:lvl4pPr marL="1096963" indent="-173038">
              <a:buFont typeface="Arial" panose="020B0604020202020204" pitchFamily="34" charset="0"/>
              <a:buChar char="•"/>
              <a:defRPr/>
            </a:lvl4pPr>
            <a:lvl5pPr marL="1296988" indent="-182563">
              <a:buFont typeface="Arial" panose="020B0604020202020204" pitchFamily="34" charset="0"/>
              <a:buChar char="•"/>
              <a:defRPr/>
            </a:lvl5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投影片編號版面配置區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287FFD-0222-4443-8C42-38CFEA8EF21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465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9D41C-FA6D-42F2-87A1-A65B6CE9832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011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投影片編號版面配置區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82B37B-D9D0-4312-B283-F49F6A54CC9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680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9096C3-DE14-412A-9AD4-C81699160D0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921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投影片編號版面配置區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45ABB5-624D-496D-8153-7DF2F8567C4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670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21"/>
          <p:cNvSpPr txBox="1">
            <a:spLocks/>
          </p:cNvSpPr>
          <p:nvPr userDrawn="1"/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EEC3DCD5-56CB-4EE9-943D-7ECD5D8B19C8}" type="slidenum">
              <a:rPr kumimoji="0" lang="zh-TW" altLang="en-US" sz="1200">
                <a:solidFill>
                  <a:srgbClr val="4B3E21"/>
                </a:solidFill>
                <a:latin typeface="Arial" panose="020B0604020202020204" pitchFamily="34" charset="0"/>
              </a:rPr>
              <a:pPr algn="ctr" eaLnBrk="1" hangingPunct="1"/>
              <a:t>‹#›</a:t>
            </a:fld>
            <a:endParaRPr kumimoji="0" lang="en-US" altLang="zh-TW" sz="1200">
              <a:solidFill>
                <a:srgbClr val="4B3E2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24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ea typeface="新細明體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ea typeface="新細明體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4B3E21"/>
                </a:solidFill>
                <a:latin typeface="Arial" panose="020B0604020202020204" pitchFamily="34" charset="0"/>
              </a:defRPr>
            </a:lvl1pPr>
          </a:lstStyle>
          <a:p>
            <a:fld id="{7A0436A7-446E-4CF8-BEA0-B8C4C56F0BD4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pic>
        <p:nvPicPr>
          <p:cNvPr id="1038" name="圖片 1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338888"/>
            <a:ext cx="2339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409" r:id="rId1"/>
    <p:sldLayoutId id="2147488408" r:id="rId2"/>
    <p:sldLayoutId id="2147488410" r:id="rId3"/>
    <p:sldLayoutId id="2147488411" r:id="rId4"/>
    <p:sldLayoutId id="2147488412" r:id="rId5"/>
    <p:sldLayoutId id="214748841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標楷體" pitchFamily="65" charset="-120"/>
          <a:ea typeface="標楷體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971550" y="1487488"/>
            <a:ext cx="7848600" cy="215900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ts val="6240"/>
              </a:lnSpc>
              <a:spcAft>
                <a:spcPts val="0"/>
              </a:spcAft>
              <a:defRPr/>
            </a:pP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公司治理與併購</a:t>
            </a:r>
            <a:endParaRPr lang="zh-TW" altLang="en-US" sz="5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副標題 3"/>
          <p:cNvSpPr>
            <a:spLocks noGrp="1"/>
          </p:cNvSpPr>
          <p:nvPr>
            <p:ph type="subTitle" idx="4294967295"/>
          </p:nvPr>
        </p:nvSpPr>
        <p:spPr>
          <a:xfrm>
            <a:off x="1331913" y="4868863"/>
            <a:ext cx="7405687" cy="1152525"/>
          </a:xfrm>
        </p:spPr>
        <p:txBody>
          <a:bodyPr/>
          <a:lstStyle/>
          <a:p>
            <a:pPr marL="82550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zh-TW" altLang="en-US" sz="2800" b="1" dirty="0" smtClean="0">
                <a:solidFill>
                  <a:schemeClr val="bg2">
                    <a:lumMod val="50000"/>
                  </a:schemeClr>
                </a:solidFill>
              </a:rPr>
              <a:t>證券櫃檯買賣中心</a:t>
            </a:r>
            <a:endParaRPr lang="en-US" altLang="zh-TW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altLang="zh-TW" sz="2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</a:t>
            </a:r>
            <a:r>
              <a:rPr lang="zh-TW" alt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TW" alt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endParaRPr lang="en-US" altLang="zh-TW" sz="2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貳、併購應注意事項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4512" indent="-457200">
              <a:buFont typeface="Wingdings" panose="05000000000000000000" pitchFamily="2" charset="2"/>
              <a:buChar char="u"/>
            </a:pPr>
            <a:r>
              <a:rPr lang="zh-TW" altLang="en-US" dirty="0" smtClean="0"/>
              <a:t>獨立專家：</a:t>
            </a:r>
            <a:endParaRPr lang="en-US" altLang="zh-TW" dirty="0" smtClean="0"/>
          </a:p>
          <a:p>
            <a:pPr marL="628650" lvl="1" indent="-271463">
              <a:buFont typeface="Arial" panose="020B0604020202020204" pitchFamily="34" charset="0"/>
              <a:buChar char="•"/>
            </a:pPr>
            <a:r>
              <a:rPr lang="zh-TW" altLang="en-US" dirty="0" smtClean="0"/>
              <a:t>係</a:t>
            </a:r>
            <a:r>
              <a:rPr lang="zh-TW" altLang="en-US" dirty="0"/>
              <a:t>指</a:t>
            </a:r>
            <a:r>
              <a:rPr lang="zh-TW" alt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會計師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律師</a:t>
            </a:r>
            <a:r>
              <a:rPr lang="zh-TW" altLang="en-US" dirty="0"/>
              <a:t>或</a:t>
            </a:r>
            <a:r>
              <a:rPr lang="zh-TW" alt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證券承銷</a:t>
            </a:r>
            <a:r>
              <a:rPr lang="zh-TW" alt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628650" lvl="1" indent="-271463"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具備獨立性</a:t>
            </a:r>
            <a:r>
              <a:rPr lang="zh-TW" altLang="en-US" dirty="0" smtClean="0"/>
              <a:t>：不得</a:t>
            </a:r>
            <a:r>
              <a:rPr lang="zh-TW" altLang="en-US" dirty="0"/>
              <a:t>與併購交易當事人為</a:t>
            </a:r>
            <a:r>
              <a:rPr lang="zh-TW" altLang="en-US" b="1" dirty="0" smtClean="0">
                <a:solidFill>
                  <a:srgbClr val="0000CC"/>
                </a:solidFill>
              </a:rPr>
              <a:t>關係</a:t>
            </a:r>
            <a:r>
              <a:rPr lang="zh-TW" altLang="en-US" b="1" dirty="0">
                <a:solidFill>
                  <a:srgbClr val="0000CC"/>
                </a:solidFill>
              </a:rPr>
              <a:t>人</a:t>
            </a:r>
            <a:r>
              <a:rPr lang="zh-TW" altLang="en-US" dirty="0"/>
              <a:t>，或</a:t>
            </a:r>
            <a:r>
              <a:rPr lang="zh-TW" altLang="en-US" b="1" dirty="0">
                <a:solidFill>
                  <a:srgbClr val="0000CC"/>
                </a:solidFill>
              </a:rPr>
              <a:t>有利害關係</a:t>
            </a:r>
            <a:r>
              <a:rPr lang="zh-TW" altLang="en-US" dirty="0"/>
              <a:t>而足以影響獨立性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628650" lvl="1" indent="-271463"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聘任方式</a:t>
            </a:r>
            <a:r>
              <a:rPr lang="zh-TW" altLang="en-US" dirty="0"/>
              <a:t>：由特別委員會全體成員二分之一以上</a:t>
            </a:r>
            <a:r>
              <a:rPr lang="zh-TW" altLang="en-US" dirty="0" smtClean="0"/>
              <a:t>同意委任之。</a:t>
            </a:r>
            <a:endParaRPr lang="en-US" altLang="zh-TW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2B37B-D9D0-4312-B283-F49F6A54CC9A}" type="slidenum">
              <a:rPr lang="zh-TW" altLang="en-US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7609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貳、併購應注意事項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9D41C-FA6D-42F2-87A1-A65B6CE98320}" type="slidenum">
              <a:rPr lang="zh-TW" altLang="en-US" smtClean="0"/>
              <a:pPr/>
              <a:t>11</a:t>
            </a:fld>
            <a:endParaRPr lang="en-US" altLang="zh-TW"/>
          </a:p>
        </p:txBody>
      </p:sp>
      <p:sp>
        <p:nvSpPr>
          <p:cNvPr id="10" name="文字方塊 9"/>
          <p:cNvSpPr txBox="1"/>
          <p:nvPr/>
        </p:nvSpPr>
        <p:spPr>
          <a:xfrm>
            <a:off x="3665352" y="2785283"/>
            <a:ext cx="1951074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組織規程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665596" y="1732597"/>
            <a:ext cx="3950586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（併購）特別委員會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727684" y="4195246"/>
            <a:ext cx="1656184" cy="95410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成員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組成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人數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365830" y="4201831"/>
            <a:ext cx="576064" cy="18158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職權事項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712756" y="4195246"/>
            <a:ext cx="588256" cy="18158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議事規則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8" name="直線接點 17"/>
          <p:cNvCxnSpPr>
            <a:stCxn id="11" idx="2"/>
            <a:endCxn id="10" idx="0"/>
          </p:cNvCxnSpPr>
          <p:nvPr/>
        </p:nvCxnSpPr>
        <p:spPr>
          <a:xfrm>
            <a:off x="4640889" y="2317372"/>
            <a:ext cx="0" cy="4679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4653862" y="3370058"/>
            <a:ext cx="0" cy="3643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2555776" y="3734453"/>
            <a:ext cx="44644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2555776" y="3750858"/>
            <a:ext cx="0" cy="3643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4653862" y="3734453"/>
            <a:ext cx="0" cy="3643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7006884" y="3750858"/>
            <a:ext cx="0" cy="3643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394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貳、併購應注意事項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331640" y="1447800"/>
            <a:ext cx="760281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dirty="0" smtClean="0"/>
              <a:t>併購特別委員會</a:t>
            </a:r>
            <a:endParaRPr lang="en-US" altLang="zh-TW" dirty="0" smtClean="0"/>
          </a:p>
          <a:p>
            <a:pPr lvl="1" indent="-277813">
              <a:buFont typeface="Arial" panose="020B0604020202020204" pitchFamily="34" charset="0"/>
              <a:buChar char="•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人數</a:t>
            </a:r>
            <a:r>
              <a:rPr lang="zh-TW" altLang="en-US" dirty="0"/>
              <a:t>：不得少於三</a:t>
            </a:r>
            <a:r>
              <a:rPr lang="zh-TW" altLang="en-US" dirty="0" smtClean="0"/>
              <a:t>人。</a:t>
            </a:r>
            <a:endParaRPr lang="en-US" altLang="zh-TW" dirty="0" smtClean="0"/>
          </a:p>
          <a:p>
            <a:pPr marL="628650" lvl="1" indent="-271463">
              <a:buFont typeface="Arial" panose="020B0604020202020204" pitchFamily="34" charset="0"/>
              <a:buChar char="•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組成</a:t>
            </a:r>
            <a:r>
              <a:rPr lang="zh-TW" altLang="en-US" dirty="0" smtClean="0"/>
              <a:t>：獨立董事，不足三人由董事會遴選。</a:t>
            </a:r>
            <a:endParaRPr lang="en-US" altLang="zh-TW" dirty="0" smtClean="0"/>
          </a:p>
          <a:p>
            <a:pPr marL="628650" lvl="1" indent="-271463">
              <a:buFont typeface="Arial" panose="020B0604020202020204" pitchFamily="34" charset="0"/>
              <a:buChar char="•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資格</a:t>
            </a:r>
            <a:r>
              <a:rPr lang="zh-TW" altLang="en-US" dirty="0" smtClean="0"/>
              <a:t>：符合</a:t>
            </a:r>
            <a:r>
              <a:rPr lang="zh-TW" altLang="en-US" dirty="0"/>
              <a:t>公開發行公司獨立</a:t>
            </a:r>
            <a:r>
              <a:rPr lang="zh-TW" altLang="en-US" dirty="0" smtClean="0"/>
              <a:t>董事資格及獨立性。</a:t>
            </a:r>
            <a:endParaRPr lang="en-US" altLang="zh-TW" dirty="0" smtClean="0"/>
          </a:p>
          <a:p>
            <a:pPr marL="628650" lvl="1" indent="-271463">
              <a:buFont typeface="Arial" panose="020B0604020202020204" pitchFamily="34" charset="0"/>
              <a:buChar char="•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決議方式</a:t>
            </a:r>
            <a:r>
              <a:rPr lang="zh-TW" altLang="en-US" dirty="0"/>
              <a:t>：全體成員二分之一以上</a:t>
            </a:r>
            <a:r>
              <a:rPr lang="zh-TW" altLang="en-US" dirty="0" smtClean="0"/>
              <a:t>同意。</a:t>
            </a:r>
            <a:endParaRPr lang="en-US" altLang="zh-TW" dirty="0" smtClean="0"/>
          </a:p>
          <a:p>
            <a:pPr marL="628650" lvl="1" indent="-271463">
              <a:buFont typeface="Arial" panose="020B0604020202020204" pitchFamily="34" charset="0"/>
              <a:buChar char="•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出席方式</a:t>
            </a:r>
            <a:r>
              <a:rPr lang="zh-TW" altLang="en-US" dirty="0" smtClean="0"/>
              <a:t>：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親自出席</a:t>
            </a:r>
            <a:r>
              <a:rPr lang="zh-TW" altLang="en-US" dirty="0" smtClean="0"/>
              <a:t>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不得代理</a:t>
            </a:r>
            <a:r>
              <a:rPr lang="zh-TW" altLang="en-US" dirty="0" smtClean="0"/>
              <a:t>。視訊參加會議視為親自出席。</a:t>
            </a:r>
            <a:endParaRPr lang="en-US" altLang="zh-TW" dirty="0" smtClean="0"/>
          </a:p>
          <a:p>
            <a:pPr marL="628650" lvl="1" indent="-271463">
              <a:buFont typeface="Arial" panose="020B0604020202020204" pitchFamily="34" charset="0"/>
              <a:buChar char="•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表決方式</a:t>
            </a:r>
            <a:r>
              <a:rPr lang="zh-TW" altLang="en-US" dirty="0" smtClean="0"/>
              <a:t>：應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明確表示同意或反對</a:t>
            </a:r>
            <a:r>
              <a:rPr lang="zh-TW" altLang="en-US" dirty="0" smtClean="0"/>
              <a:t>，不得棄權。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2B37B-D9D0-4312-B283-F49F6A54CC9A}" type="slidenum">
              <a:rPr lang="zh-TW" altLang="en-US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0836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貳、併購應注意事項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dirty="0" smtClean="0"/>
              <a:t>保密義務</a:t>
            </a:r>
            <a:endParaRPr lang="en-US" altLang="zh-TW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dirty="0"/>
              <a:t>所有參與或知悉公司併購計畫之人，應出具書面保密承諾，在訊息公開</a:t>
            </a:r>
            <a:r>
              <a:rPr lang="zh-TW" altLang="en-US" dirty="0" smtClean="0"/>
              <a:t>前，</a:t>
            </a:r>
            <a:r>
              <a:rPr lang="zh-TW" altLang="en-US" dirty="0"/>
              <a:t>不得將計畫之內容對外洩露，亦不得自行或利用他人名義買賣與併購</a:t>
            </a:r>
            <a:r>
              <a:rPr lang="zh-TW" altLang="en-US" dirty="0" smtClean="0"/>
              <a:t>案相關</a:t>
            </a:r>
            <a:r>
              <a:rPr lang="zh-TW" altLang="en-US" dirty="0"/>
              <a:t>之所有公司之</a:t>
            </a:r>
            <a:r>
              <a:rPr lang="zh-TW" alt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股票</a:t>
            </a:r>
            <a:r>
              <a:rPr lang="zh-TW" altLang="en-US" dirty="0"/>
              <a:t>、其他具有</a:t>
            </a:r>
            <a:r>
              <a:rPr lang="zh-TW" alt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股權性質之有價證券</a:t>
            </a:r>
            <a:r>
              <a:rPr lang="zh-TW" altLang="en-US" dirty="0"/>
              <a:t>及其</a:t>
            </a:r>
            <a:r>
              <a:rPr lang="zh-TW" alt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衍生性商品</a:t>
            </a:r>
            <a:r>
              <a:rPr lang="zh-TW" altLang="en-US" dirty="0"/>
              <a:t>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9D41C-FA6D-42F2-87A1-A65B6CE98320}" type="slidenum">
              <a:rPr lang="zh-TW" altLang="en-US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0108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貳、併購應注意事項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5787" indent="-457200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重大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訊息之查證暨公開處理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程序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2187" lvl="2" indent="-342900"/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重大訊息之揭露</a:t>
            </a:r>
            <a:r>
              <a:rPr lang="zh-TW" altLang="en-US" sz="2600" dirty="0" smtClean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（</a:t>
            </a:r>
            <a:r>
              <a:rPr lang="en-US" altLang="zh-TW" sz="26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§</a:t>
            </a:r>
            <a:r>
              <a:rPr lang="en-US" altLang="zh-TW" sz="2600" dirty="0" smtClean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6Ⅰ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[11]</a:t>
            </a:r>
            <a:r>
              <a:rPr lang="zh-TW" altLang="en-US" sz="2600" dirty="0" smtClean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）</a:t>
            </a:r>
            <a:endParaRPr lang="en-US" altLang="zh-TW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2187" lvl="2" indent="-342900"/>
            <a:r>
              <a:rPr lang="zh-TW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重大訊息說明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記者會</a:t>
            </a:r>
            <a:r>
              <a:rPr lang="zh-TW" altLang="en-US" sz="2600" dirty="0" smtClean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（</a:t>
            </a:r>
            <a:r>
              <a:rPr lang="en-US" altLang="zh-TW" sz="26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</a:t>
            </a:r>
            <a:r>
              <a:rPr lang="en-US" altLang="zh-TW" sz="2600" dirty="0" smtClean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§11Ⅰ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[7]</a:t>
            </a:r>
            <a:r>
              <a:rPr lang="zh-TW" altLang="en-US" sz="2600" dirty="0" smtClean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）</a:t>
            </a:r>
            <a:endParaRPr lang="en-US" altLang="zh-TW" sz="2600" dirty="0" smtClean="0"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 marL="992187" lvl="2" indent="-342900"/>
            <a:r>
              <a:rPr lang="zh-TW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暫停及恢復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交易</a:t>
            </a:r>
            <a:r>
              <a:rPr lang="zh-TW" altLang="en-US" sz="26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（</a:t>
            </a:r>
            <a:r>
              <a:rPr lang="en-US" altLang="zh-TW" sz="26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§</a:t>
            </a:r>
            <a:r>
              <a:rPr lang="en-US" altLang="zh-TW" sz="2600" dirty="0" smtClean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13-1Ⅰ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[4]</a:t>
            </a:r>
            <a:r>
              <a:rPr lang="zh-TW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6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§</a:t>
            </a:r>
            <a:r>
              <a:rPr lang="en-US" altLang="zh-TW" sz="2600" dirty="0" smtClean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13-3</a:t>
            </a:r>
            <a:r>
              <a:rPr lang="zh-TW" altLang="en-US" sz="2600" dirty="0" smtClean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）</a:t>
            </a:r>
            <a:endParaRPr lang="en-US" altLang="zh-TW" sz="2600" dirty="0" smtClean="0"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櫃買中心業務規則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lvl="1" indent="-311150">
              <a:buFont typeface="Wingdings" panose="05000000000000000000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第二章之一上櫃公司合併、收購、股份轉換及分割 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9287" lvl="2" indent="0">
              <a:buNone/>
            </a:pPr>
            <a:endParaRPr lang="zh-TW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9D41C-FA6D-42F2-87A1-A65B6CE98320}" type="slidenum">
              <a:rPr lang="zh-TW" altLang="en-US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2892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參、結語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9D41C-FA6D-42F2-87A1-A65B6CE98320}" type="slidenum">
              <a:rPr lang="zh-TW" altLang="en-US" smtClean="0"/>
              <a:pPr/>
              <a:t>15</a:t>
            </a:fld>
            <a:endParaRPr lang="en-US" altLang="zh-TW"/>
          </a:p>
        </p:txBody>
      </p:sp>
      <p:pic>
        <p:nvPicPr>
          <p:cNvPr id="9" name="內容版面配置區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24434"/>
            <a:ext cx="7735851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直線圖說文字 1 9"/>
          <p:cNvSpPr/>
          <p:nvPr/>
        </p:nvSpPr>
        <p:spPr>
          <a:xfrm>
            <a:off x="3995936" y="3212852"/>
            <a:ext cx="1073150" cy="539750"/>
          </a:xfrm>
          <a:prstGeom prst="borderCallout1">
            <a:avLst>
              <a:gd name="adj1" fmla="val 100972"/>
              <a:gd name="adj2" fmla="val 100041"/>
              <a:gd name="adj3" fmla="val 134722"/>
              <a:gd name="adj4" fmla="val 15477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zh-TW" sz="1600" kern="100">
                <a:effectLst/>
                <a:ea typeface="標楷體"/>
                <a:cs typeface="Times New Roman"/>
              </a:rPr>
              <a:t>重大訊息</a:t>
            </a:r>
            <a:endParaRPr lang="zh-TW" sz="1200" kern="100">
              <a:effectLst/>
              <a:ea typeface="新細明體"/>
              <a:cs typeface="Times New Roman"/>
            </a:endParaRPr>
          </a:p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zh-TW" sz="1600" kern="100">
                <a:effectLst/>
                <a:ea typeface="標楷體"/>
                <a:cs typeface="Times New Roman"/>
              </a:rPr>
              <a:t>公布日</a:t>
            </a:r>
            <a:endParaRPr lang="zh-TW" sz="1200" kern="100">
              <a:effectLst/>
              <a:ea typeface="新細明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5674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258888" y="1628775"/>
            <a:ext cx="7058025" cy="302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200" smtClean="0">
                <a:effectLst/>
              </a:rPr>
              <a:t>簡報結束</a:t>
            </a:r>
            <a:br>
              <a:rPr lang="zh-TW" altLang="en-US" sz="4200" smtClean="0">
                <a:effectLst/>
              </a:rPr>
            </a:br>
            <a:r>
              <a:rPr lang="zh-TW" altLang="en-US" sz="4200" smtClean="0">
                <a:effectLst/>
              </a:rPr>
              <a:t>敬請指教</a:t>
            </a:r>
            <a:endParaRPr lang="en-US" altLang="zh-TW" sz="4200" smtClean="0">
              <a:effectLst/>
            </a:endParaRPr>
          </a:p>
        </p:txBody>
      </p:sp>
      <p:sp>
        <p:nvSpPr>
          <p:cNvPr id="9219" name="投影片編號版面配置區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DEC61B6-AD4E-4FB6-ADEE-07A1E08BC9C2}" type="slidenum">
              <a:rPr kumimoji="0" lang="zh-TW" altLang="en-US">
                <a:solidFill>
                  <a:srgbClr val="4B3E21"/>
                </a:solidFill>
                <a:latin typeface="Arial" panose="020B0604020202020204" pitchFamily="34" charset="0"/>
              </a:rPr>
              <a:pPr/>
              <a:t>16</a:t>
            </a:fld>
            <a:endParaRPr kumimoji="0" lang="en-US" altLang="zh-TW">
              <a:solidFill>
                <a:srgbClr val="4B3E2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187450" y="260350"/>
            <a:ext cx="7499350" cy="11430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zh-TW" altLang="en-US" sz="4200" dirty="0"/>
              <a:t>簡報</a:t>
            </a:r>
            <a:r>
              <a:rPr lang="zh-TW" altLang="en-US" sz="4200" dirty="0" smtClean="0"/>
              <a:t>大綱</a:t>
            </a:r>
            <a:endParaRPr lang="zh-TW" altLang="en-US" sz="4200" dirty="0"/>
          </a:p>
        </p:txBody>
      </p:sp>
      <p:sp>
        <p:nvSpPr>
          <p:cNvPr id="8195" name="內容版面配置區 4"/>
          <p:cNvSpPr>
            <a:spLocks noGrp="1"/>
          </p:cNvSpPr>
          <p:nvPr>
            <p:ph idx="1"/>
          </p:nvPr>
        </p:nvSpPr>
        <p:spPr>
          <a:xfrm>
            <a:off x="1116013" y="1447800"/>
            <a:ext cx="7704137" cy="4800600"/>
          </a:xfrm>
        </p:spPr>
        <p:txBody>
          <a:bodyPr/>
          <a:lstStyle/>
          <a:p>
            <a:pPr marL="8255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TW" altLang="en-US" dirty="0" smtClean="0">
                <a:solidFill>
                  <a:srgbClr val="1E190D"/>
                </a:solidFill>
              </a:rPr>
              <a:t>壹、前言</a:t>
            </a:r>
            <a:endParaRPr lang="en-US" altLang="zh-TW" dirty="0" smtClean="0">
              <a:solidFill>
                <a:srgbClr val="1E190D"/>
              </a:solidFill>
            </a:endParaRPr>
          </a:p>
          <a:p>
            <a:pPr marL="8255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TW" altLang="en-US" dirty="0" smtClean="0">
                <a:solidFill>
                  <a:srgbClr val="1E190D"/>
                </a:solidFill>
              </a:rPr>
              <a:t>貳、併購應注意事項</a:t>
            </a:r>
            <a:endParaRPr lang="en-US" altLang="zh-TW" dirty="0" smtClean="0">
              <a:solidFill>
                <a:srgbClr val="1E190D"/>
              </a:solidFill>
            </a:endParaRPr>
          </a:p>
          <a:p>
            <a:pPr marL="8255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TW" altLang="en-US" dirty="0" smtClean="0">
                <a:solidFill>
                  <a:srgbClr val="1E190D"/>
                </a:solidFill>
              </a:rPr>
              <a:t>參、結語</a:t>
            </a:r>
            <a:endParaRPr lang="en-US" altLang="zh-TW" dirty="0" smtClean="0">
              <a:solidFill>
                <a:srgbClr val="1E190D"/>
              </a:solidFill>
            </a:endParaRP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C352C3B-DDF7-41B3-BFF8-D4AC32CCF969}" type="slidenum">
              <a:rPr lang="zh-TW" altLang="en-US"/>
              <a:pPr/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壹、前言</a:t>
            </a:r>
            <a:endParaRPr lang="zh-TW" altLang="en-US" dirty="0"/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934783"/>
              </p:ext>
            </p:extLst>
          </p:nvPr>
        </p:nvGraphicFramePr>
        <p:xfrm>
          <a:off x="1403648" y="2276872"/>
          <a:ext cx="7499352" cy="1772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4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74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74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74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74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74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74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374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年度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100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101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102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103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105/1-8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小計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家數</a:t>
                      </a:r>
                      <a:endParaRPr lang="zh-TW" altLang="en-US" sz="2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19</a:t>
                      </a:r>
                      <a:endParaRPr lang="zh-TW" altLang="en-US" sz="2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22</a:t>
                      </a:r>
                      <a:endParaRPr lang="zh-TW" altLang="en-US" sz="2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31</a:t>
                      </a:r>
                      <a:endParaRPr lang="zh-TW" altLang="en-US" sz="2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27</a:t>
                      </a:r>
                      <a:endParaRPr lang="zh-TW" altLang="en-US" sz="2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29</a:t>
                      </a:r>
                      <a:endParaRPr lang="zh-TW" altLang="en-US" sz="2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27</a:t>
                      </a:r>
                      <a:endParaRPr lang="zh-TW" altLang="en-US" sz="2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155</a:t>
                      </a:r>
                      <a:endParaRPr lang="zh-TW" altLang="en-US" sz="2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9D41C-FA6D-42F2-87A1-A65B6CE98320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7" name="文字方塊 6"/>
          <p:cNvSpPr txBox="1"/>
          <p:nvPr/>
        </p:nvSpPr>
        <p:spPr>
          <a:xfrm>
            <a:off x="2555776" y="162880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上櫃公司辦理併購家數統計表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403648" y="407707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資料來源：自行統計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：家數係指當年度有辦理併購之上櫃公司家數。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：代子公司公告者不計入。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484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壹、前言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201612"/>
              </p:ext>
            </p:extLst>
          </p:nvPr>
        </p:nvGraphicFramePr>
        <p:xfrm>
          <a:off x="1403648" y="1340768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9D41C-FA6D-42F2-87A1-A65B6CE98320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44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壹、前言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452466"/>
              </p:ext>
            </p:extLst>
          </p:nvPr>
        </p:nvGraphicFramePr>
        <p:xfrm>
          <a:off x="1115616" y="1447800"/>
          <a:ext cx="7818834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9417"/>
                <a:gridCol w="3909417"/>
              </a:tblGrid>
              <a:tr h="901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企業併購法</a:t>
                      </a:r>
                      <a:endParaRPr lang="en-US" altLang="zh-TW" sz="2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104.7.8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公布，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105.1.8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實施）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上市上櫃公司治理</a:t>
                      </a:r>
                      <a:endParaRPr lang="en-US" altLang="zh-TW" sz="2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實務守則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146648">
                <a:tc>
                  <a:txBody>
                    <a:bodyPr/>
                    <a:lstStyle/>
                    <a:p>
                      <a:pPr marL="712788" marR="0" lvl="2" indent="-7127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§</a:t>
                      </a:r>
                      <a:r>
                        <a:rPr lang="en-US" altLang="zh-TW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6Ⅰ</a:t>
                      </a:r>
                      <a:r>
                        <a:rPr lang="zh-TW" altLang="en-US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公開發行股票之公司於召開董事會決議併購事項前，應設置</a:t>
                      </a:r>
                      <a:r>
                        <a:rPr lang="zh-TW" altLang="en-US" sz="2800" b="0" u="none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特別委員會</a:t>
                      </a:r>
                      <a:r>
                        <a:rPr lang="zh-TW" altLang="en-US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TW" sz="2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7063" lvl="1" indent="-627063">
                        <a:buNone/>
                      </a:pPr>
                      <a:r>
                        <a:rPr lang="zh-TW" altLang="zh-TW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§</a:t>
                      </a:r>
                      <a:r>
                        <a:rPr lang="en-US" altLang="zh-TW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12Ⅱ</a:t>
                      </a:r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上市上櫃公司發生管理階層收購（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Management Buyout</a:t>
                      </a:r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MBO</a:t>
                      </a:r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）時，除應依相關法令規定辦理外，宜組成客觀獨立</a:t>
                      </a:r>
                      <a:r>
                        <a:rPr lang="zh-TW" altLang="en-US" sz="20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審議委員會</a:t>
                      </a:r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審議收購價格及收購計畫之合理性等，並注意資訊公開規定。</a:t>
                      </a:r>
                      <a:endParaRPr lang="en-US" altLang="zh-TW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627063" lvl="1" indent="-627063">
                        <a:buNone/>
                      </a:pPr>
                      <a:r>
                        <a:rPr lang="zh-TW" altLang="zh-TW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§</a:t>
                      </a:r>
                      <a:r>
                        <a:rPr lang="en-US" altLang="zh-TW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27Ⅰ</a:t>
                      </a:r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上市上櫃公司董事會為健全</a:t>
                      </a:r>
                      <a:r>
                        <a:rPr lang="zh-TW" altLang="en-US" sz="20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監督功能</a:t>
                      </a:r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及</a:t>
                      </a:r>
                      <a:r>
                        <a:rPr lang="zh-TW" altLang="en-US" sz="20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強化管理</a:t>
                      </a:r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機能，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，設置審計、提名、風險管理或</a:t>
                      </a:r>
                      <a:r>
                        <a:rPr lang="zh-TW" altLang="en-US" sz="20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其他各類功能性</a:t>
                      </a:r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委員會。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9D41C-FA6D-42F2-87A1-A65B6CE98320}" type="slidenum">
              <a:rPr lang="zh-TW" altLang="en-US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1431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壹、前言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9D41C-FA6D-42F2-87A1-A65B6CE98320}" type="slidenum">
              <a:rPr lang="zh-TW" altLang="en-US" smtClean="0"/>
              <a:pPr/>
              <a:t>6</a:t>
            </a:fld>
            <a:endParaRPr lang="en-US" altLang="zh-TW"/>
          </a:p>
        </p:txBody>
      </p:sp>
      <p:sp>
        <p:nvSpPr>
          <p:cNvPr id="6" name="橢圓 5"/>
          <p:cNvSpPr/>
          <p:nvPr/>
        </p:nvSpPr>
        <p:spPr>
          <a:xfrm>
            <a:off x="1907704" y="1417320"/>
            <a:ext cx="6264696" cy="474798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787466" y="2439591"/>
            <a:ext cx="1656184" cy="165618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收購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5119893" y="2204864"/>
            <a:ext cx="2376264" cy="201622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股份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轉換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3347864" y="4365104"/>
            <a:ext cx="1872208" cy="151216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合併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5685843" y="4360779"/>
            <a:ext cx="1512168" cy="13681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分割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499992" y="152393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併購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821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貳、併購應注意事項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035011"/>
              </p:ext>
            </p:extLst>
          </p:nvPr>
        </p:nvGraphicFramePr>
        <p:xfrm>
          <a:off x="1259632" y="1412776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9D41C-FA6D-42F2-87A1-A65B6CE98320}" type="slidenum">
              <a:rPr lang="zh-TW" altLang="en-US" smtClean="0"/>
              <a:pPr/>
              <a:t>7</a:t>
            </a:fld>
            <a:endParaRPr lang="en-US" altLang="zh-TW"/>
          </a:p>
        </p:txBody>
      </p:sp>
      <p:sp>
        <p:nvSpPr>
          <p:cNvPr id="9" name="橢圓 8"/>
          <p:cNvSpPr/>
          <p:nvPr/>
        </p:nvSpPr>
        <p:spPr>
          <a:xfrm>
            <a:off x="4139952" y="3075037"/>
            <a:ext cx="1800200" cy="1728192"/>
          </a:xfrm>
          <a:prstGeom prst="ellipse">
            <a:avLst/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併購</a:t>
            </a:r>
            <a:endParaRPr lang="zh-TW" altLang="en-US" sz="3600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936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貳、併購應注意事項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523593"/>
              </p:ext>
            </p:extLst>
          </p:nvPr>
        </p:nvGraphicFramePr>
        <p:xfrm>
          <a:off x="1435100" y="1447800"/>
          <a:ext cx="7499349" cy="478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708"/>
                <a:gridCol w="3590858"/>
                <a:gridCol w="2499783"/>
              </a:tblGrid>
              <a:tr h="613048"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併購</a:t>
                      </a:r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態樣</a:t>
                      </a:r>
                      <a:endParaRPr lang="zh-TW" altLang="en-US" sz="2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股份轉換、合併、分割</a:t>
                      </a:r>
                      <a:endParaRPr lang="zh-TW" altLang="en-US" sz="2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公開收購</a:t>
                      </a:r>
                      <a:endParaRPr lang="zh-TW" altLang="en-US" sz="2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母法</a:t>
                      </a:r>
                      <a:endParaRPr lang="zh-TW" altLang="en-US" sz="2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企業併購法</a:t>
                      </a:r>
                      <a:endParaRPr lang="zh-TW" altLang="en-US" sz="2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證券交易法</a:t>
                      </a:r>
                      <a:endParaRPr lang="zh-TW" altLang="en-US" sz="2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授權子法</a:t>
                      </a:r>
                      <a:endParaRPr lang="zh-TW" altLang="en-US" sz="2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公開發行公司併購特別委員會設置及相關事項辦法</a:t>
                      </a:r>
                      <a:endParaRPr lang="en-US" altLang="zh-TW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549275" lvl="2" indent="-285750">
                        <a:buFont typeface="Wingdings" panose="05000000000000000000" pitchFamily="2" charset="2"/>
                        <a:buChar char="ü"/>
                      </a:pPr>
                      <a:r>
                        <a:rPr lang="zh-TW" altLang="en-US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「○○股份有限公司併購特別委員會組織規程」參考範例</a:t>
                      </a:r>
                      <a:endParaRPr lang="en-US" altLang="zh-TW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549275" lvl="2" indent="-285750">
                        <a:buFont typeface="Wingdings" panose="05000000000000000000" pitchFamily="2" charset="2"/>
                        <a:buChar char="ü"/>
                      </a:pPr>
                      <a:r>
                        <a:rPr lang="zh-TW" altLang="en-US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「○○股份有限公司併購資訊揭露自律規範」參考範例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8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公開發行公司公開收購公開發行公司有價證券管理辦</a:t>
                      </a:r>
                      <a:endParaRPr lang="en-US" altLang="zh-TW" sz="18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8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公開收購說明書應行記載事項準則</a:t>
                      </a:r>
                      <a:endParaRPr lang="zh-TW" altLang="en-US" sz="18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審議單位</a:t>
                      </a:r>
                      <a:endParaRPr lang="zh-TW" altLang="en-US" sz="2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特別委員會</a:t>
                      </a:r>
                      <a:endParaRPr lang="zh-TW" altLang="en-US" sz="2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審議委員會</a:t>
                      </a:r>
                      <a:endParaRPr lang="zh-TW" altLang="en-US" sz="2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2B37B-D9D0-4312-B283-F49F6A54CC9A}" type="slidenum">
              <a:rPr lang="zh-TW" altLang="en-US" smtClean="0"/>
              <a:pPr/>
              <a:t>8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2915816" y="2132856"/>
            <a:ext cx="3528392" cy="41044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35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貳、併購應注意事項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9D41C-FA6D-42F2-87A1-A65B6CE98320}" type="slidenum">
              <a:rPr lang="zh-TW" altLang="en-US" smtClean="0"/>
              <a:pPr/>
              <a:t>9</a:t>
            </a:fld>
            <a:endParaRPr lang="en-US" altLang="zh-TW"/>
          </a:p>
        </p:txBody>
      </p:sp>
      <p:cxnSp>
        <p:nvCxnSpPr>
          <p:cNvPr id="9" name="直線接點 8"/>
          <p:cNvCxnSpPr/>
          <p:nvPr/>
        </p:nvCxnSpPr>
        <p:spPr>
          <a:xfrm>
            <a:off x="4787069" y="2190031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V="1">
            <a:off x="2699792" y="2460526"/>
            <a:ext cx="4248472" cy="94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>
            <a:off x="2699792" y="2469989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6934572" y="2469989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1835693" y="3066618"/>
            <a:ext cx="2016224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審計委員會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382143" y="1518463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 indent="0" algn="ctr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是否設有審計委員會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2472170" y="2016398"/>
            <a:ext cx="461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endParaRPr lang="zh-TW" alt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718548" y="198927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否</a:t>
            </a:r>
            <a:endParaRPr lang="zh-TW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917538" y="2851175"/>
            <a:ext cx="2088232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設置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特別委員會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2703003" y="4034799"/>
            <a:ext cx="427168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2703003" y="3805282"/>
            <a:ext cx="0" cy="2295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6965648" y="3791956"/>
            <a:ext cx="9044" cy="2428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>
            <a:off x="4787069" y="4034799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1475656" y="4395583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功能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：審議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併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購計畫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交易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公平性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合理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indent="-895350"/>
            <a:r>
              <a:rPr lang="zh-TW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方法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：委請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獨立專家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協助就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換股比例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或配發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股東之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現金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其他財產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合理性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提供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意見。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目的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：審議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結果提報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董事會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股東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1391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23155</TotalTime>
  <Words>828</Words>
  <Application>Microsoft Office PowerPoint</Application>
  <PresentationFormat>如螢幕大小 (4:3)</PresentationFormat>
  <Paragraphs>139</Paragraphs>
  <Slides>16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佈景主題1</vt:lpstr>
      <vt:lpstr>公司治理與併購</vt:lpstr>
      <vt:lpstr>簡報大綱</vt:lpstr>
      <vt:lpstr>壹、前言</vt:lpstr>
      <vt:lpstr>壹、前言(續)</vt:lpstr>
      <vt:lpstr>壹、前言(續)</vt:lpstr>
      <vt:lpstr>壹、前言(續)</vt:lpstr>
      <vt:lpstr>貳、併購應注意事項</vt:lpstr>
      <vt:lpstr>貳、併購應注意事項(續)</vt:lpstr>
      <vt:lpstr>貳、併購應注意事項(續)</vt:lpstr>
      <vt:lpstr>貳、併購應注意事項(續)</vt:lpstr>
      <vt:lpstr>貳、併購應注意事項(續)</vt:lpstr>
      <vt:lpstr>貳、併購應注意事項(續)</vt:lpstr>
      <vt:lpstr>貳、併購應注意事項(續)</vt:lpstr>
      <vt:lpstr>貳、併購應注意事項(續)</vt:lpstr>
      <vt:lpstr>參、結語</vt:lpstr>
      <vt:lpstr>簡報結束 敬請指教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開放式基金受益憑證交易平台規劃方案</dc:title>
  <dc:creator>柯馥甄</dc:creator>
  <cp:lastModifiedBy>沈振宇</cp:lastModifiedBy>
  <cp:revision>1003</cp:revision>
  <cp:lastPrinted>2016-09-18T16:06:55Z</cp:lastPrinted>
  <dcterms:created xsi:type="dcterms:W3CDTF">2014-05-30T02:47:52Z</dcterms:created>
  <dcterms:modified xsi:type="dcterms:W3CDTF">2016-09-26T02:15:34Z</dcterms:modified>
</cp:coreProperties>
</file>