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58" r:id="rId1"/>
  </p:sldMasterIdLst>
  <p:notesMasterIdLst>
    <p:notesMasterId r:id="rId27"/>
  </p:notesMasterIdLst>
  <p:handoutMasterIdLst>
    <p:handoutMasterId r:id="rId28"/>
  </p:handoutMasterIdLst>
  <p:sldIdLst>
    <p:sldId id="256" r:id="rId2"/>
    <p:sldId id="444" r:id="rId3"/>
    <p:sldId id="463" r:id="rId4"/>
    <p:sldId id="459" r:id="rId5"/>
    <p:sldId id="460" r:id="rId6"/>
    <p:sldId id="461" r:id="rId7"/>
    <p:sldId id="464" r:id="rId8"/>
    <p:sldId id="462" r:id="rId9"/>
    <p:sldId id="479" r:id="rId10"/>
    <p:sldId id="527" r:id="rId11"/>
    <p:sldId id="523" r:id="rId12"/>
    <p:sldId id="522" r:id="rId13"/>
    <p:sldId id="477" r:id="rId14"/>
    <p:sldId id="478" r:id="rId15"/>
    <p:sldId id="480" r:id="rId16"/>
    <p:sldId id="481" r:id="rId17"/>
    <p:sldId id="482" r:id="rId18"/>
    <p:sldId id="513" r:id="rId19"/>
    <p:sldId id="473" r:id="rId20"/>
    <p:sldId id="502" r:id="rId21"/>
    <p:sldId id="483" r:id="rId22"/>
    <p:sldId id="500" r:id="rId23"/>
    <p:sldId id="531" r:id="rId24"/>
    <p:sldId id="530" r:id="rId25"/>
    <p:sldId id="458" r:id="rId26"/>
  </p:sldIdLst>
  <p:sldSz cx="9144000" cy="6858000" type="screen4x3"/>
  <p:notesSz cx="6797675" cy="9874250"/>
  <p:defaultTextStyle>
    <a:defPPr>
      <a:defRPr lang="zh-TW"/>
    </a:defPPr>
    <a:lvl1pPr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Times New Roman" panose="02020603050405020304" pitchFamily="18"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A022A"/>
    <a:srgbClr val="572314"/>
    <a:srgbClr val="080808"/>
    <a:srgbClr val="660066"/>
    <a:srgbClr val="FF0000"/>
    <a:srgbClr val="002060"/>
    <a:srgbClr val="30303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中等深淺樣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A488322-F2BA-4B5B-9748-0D474271808F}" styleName="中等深淺樣式 3 - 輔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淺色樣式 1 - 輔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淺色樣式 2 - 輔色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19" autoAdjust="0"/>
    <p:restoredTop sz="73333" autoAdjust="0"/>
  </p:normalViewPr>
  <p:slideViewPr>
    <p:cSldViewPr>
      <p:cViewPr varScale="1">
        <p:scale>
          <a:sx n="51" d="100"/>
          <a:sy n="51" d="100"/>
        </p:scale>
        <p:origin x="1805" y="38"/>
      </p:cViewPr>
      <p:guideLst>
        <p:guide orient="horz" pos="2160"/>
        <p:guide pos="2880"/>
      </p:guideLst>
    </p:cSldViewPr>
  </p:slideViewPr>
  <p:outlineViewPr>
    <p:cViewPr>
      <p:scale>
        <a:sx n="33" d="100"/>
        <a:sy n="33" d="100"/>
      </p:scale>
      <p:origin x="0" y="-4018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2946" y="-9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AE4B66-6434-478B-9461-157AE3D2AD56}"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zh-TW" altLang="en-US"/>
        </a:p>
      </dgm:t>
    </dgm:pt>
    <dgm:pt modelId="{9038E326-D874-497D-9CA2-B53AF9EF5895}">
      <dgm:prSet phldrT="[文字]">
        <dgm:style>
          <a:lnRef idx="3">
            <a:schemeClr val="lt1"/>
          </a:lnRef>
          <a:fillRef idx="1">
            <a:schemeClr val="accent5"/>
          </a:fillRef>
          <a:effectRef idx="1">
            <a:schemeClr val="accent5"/>
          </a:effectRef>
          <a:fontRef idx="minor">
            <a:schemeClr val="lt1"/>
          </a:fontRef>
        </dgm:style>
      </dgm:prSet>
      <dgm:spPr/>
      <dgm:t>
        <a:bodyPr/>
        <a:lstStyle/>
        <a:p>
          <a:r>
            <a:rPr lang="zh-TW" altLang="en-US" b="1" dirty="0" smtClean="0">
              <a:latin typeface="+mj-ea"/>
              <a:ea typeface="+mj-ea"/>
            </a:rPr>
            <a:t>八大營運活動循環</a:t>
          </a:r>
          <a:endParaRPr lang="zh-TW" altLang="en-US" b="1" dirty="0">
            <a:latin typeface="+mj-ea"/>
            <a:ea typeface="+mj-ea"/>
          </a:endParaRPr>
        </a:p>
      </dgm:t>
    </dgm:pt>
    <dgm:pt modelId="{087449A1-A0F1-4AA5-BD96-89686E3A01B7}" type="parTrans" cxnId="{79D22466-DDC5-4B74-B5CA-B21530FCC867}">
      <dgm:prSet/>
      <dgm:spPr/>
      <dgm:t>
        <a:bodyPr/>
        <a:lstStyle/>
        <a:p>
          <a:endParaRPr lang="zh-TW" altLang="en-US"/>
        </a:p>
      </dgm:t>
    </dgm:pt>
    <dgm:pt modelId="{6E0B67C1-4F90-40FC-A3B2-4F825ECC03D2}" type="sibTrans" cxnId="{79D22466-DDC5-4B74-B5CA-B21530FCC867}">
      <dgm:prSet/>
      <dgm:spPr/>
      <dgm:t>
        <a:bodyPr/>
        <a:lstStyle/>
        <a:p>
          <a:endParaRPr lang="zh-TW" altLang="en-US"/>
        </a:p>
      </dgm:t>
    </dgm:pt>
    <dgm:pt modelId="{C5A06741-7CFD-426F-BA5F-21B35601710E}">
      <dgm:prSet phldrT="[文字]"/>
      <dgm:spPr/>
      <dgm:t>
        <a:bodyPr/>
        <a:lstStyle/>
        <a:p>
          <a:r>
            <a:rPr lang="zh-TW" altLang="en-US" b="1" dirty="0" smtClean="0">
              <a:latin typeface="+mj-ea"/>
              <a:ea typeface="+mj-ea"/>
            </a:rPr>
            <a:t>銷售及收款</a:t>
          </a:r>
          <a:endParaRPr lang="zh-TW" altLang="en-US" b="1" dirty="0">
            <a:latin typeface="+mj-ea"/>
            <a:ea typeface="+mj-ea"/>
          </a:endParaRPr>
        </a:p>
      </dgm:t>
    </dgm:pt>
    <dgm:pt modelId="{A41919FD-267A-4BDA-9C5D-4613D35058E0}" type="parTrans" cxnId="{94AF3A35-DFA7-4622-BCC5-5DF20DE20447}">
      <dgm:prSet/>
      <dgm:spPr/>
      <dgm:t>
        <a:bodyPr/>
        <a:lstStyle/>
        <a:p>
          <a:endParaRPr lang="zh-TW" altLang="en-US"/>
        </a:p>
      </dgm:t>
    </dgm:pt>
    <dgm:pt modelId="{1F737711-1CF0-4AC2-B636-3AB0A600AABC}" type="sibTrans" cxnId="{94AF3A35-DFA7-4622-BCC5-5DF20DE20447}">
      <dgm:prSet/>
      <dgm:spPr/>
      <dgm:t>
        <a:bodyPr/>
        <a:lstStyle/>
        <a:p>
          <a:endParaRPr lang="zh-TW" altLang="en-US"/>
        </a:p>
      </dgm:t>
    </dgm:pt>
    <dgm:pt modelId="{98CD67FD-BE05-4770-BC64-99739607309A}">
      <dgm:prSet phldrT="[文字]"/>
      <dgm:spPr/>
      <dgm:t>
        <a:bodyPr/>
        <a:lstStyle/>
        <a:p>
          <a:r>
            <a:rPr lang="zh-TW" altLang="en-US" b="1" dirty="0" smtClean="0">
              <a:latin typeface="+mj-ea"/>
              <a:ea typeface="+mj-ea"/>
            </a:rPr>
            <a:t>採購及付款</a:t>
          </a:r>
          <a:endParaRPr lang="zh-TW" altLang="en-US" b="1" dirty="0">
            <a:latin typeface="+mj-ea"/>
            <a:ea typeface="+mj-ea"/>
          </a:endParaRPr>
        </a:p>
      </dgm:t>
    </dgm:pt>
    <dgm:pt modelId="{A129CB27-D315-4695-8039-2F903757C442}" type="parTrans" cxnId="{9AD19429-660D-4800-9DF3-0D36A12BDF82}">
      <dgm:prSet/>
      <dgm:spPr/>
      <dgm:t>
        <a:bodyPr/>
        <a:lstStyle/>
        <a:p>
          <a:endParaRPr lang="zh-TW" altLang="en-US"/>
        </a:p>
      </dgm:t>
    </dgm:pt>
    <dgm:pt modelId="{5A5F65EF-4AFC-480F-8590-24EA58C1BFC5}" type="sibTrans" cxnId="{9AD19429-660D-4800-9DF3-0D36A12BDF82}">
      <dgm:prSet/>
      <dgm:spPr/>
      <dgm:t>
        <a:bodyPr/>
        <a:lstStyle/>
        <a:p>
          <a:endParaRPr lang="zh-TW" altLang="en-US"/>
        </a:p>
      </dgm:t>
    </dgm:pt>
    <dgm:pt modelId="{C9C7B438-0E71-4BFA-861B-F9F183CEC479}">
      <dgm:prSet phldrT="[文字]"/>
      <dgm:spPr/>
      <dgm:t>
        <a:bodyPr/>
        <a:lstStyle/>
        <a:p>
          <a:r>
            <a:rPr lang="zh-TW" altLang="en-US" b="1" dirty="0" smtClean="0">
              <a:latin typeface="+mj-ea"/>
              <a:ea typeface="+mj-ea"/>
            </a:rPr>
            <a:t>生產</a:t>
          </a:r>
          <a:endParaRPr lang="zh-TW" altLang="en-US" b="1" dirty="0">
            <a:latin typeface="+mj-ea"/>
            <a:ea typeface="+mj-ea"/>
          </a:endParaRPr>
        </a:p>
      </dgm:t>
    </dgm:pt>
    <dgm:pt modelId="{E1393F3E-2D2E-4C22-B247-D52561342FFB}" type="parTrans" cxnId="{1A316EE8-1276-4BF1-90E7-C0052D4125CF}">
      <dgm:prSet/>
      <dgm:spPr/>
      <dgm:t>
        <a:bodyPr/>
        <a:lstStyle/>
        <a:p>
          <a:endParaRPr lang="zh-TW" altLang="en-US"/>
        </a:p>
      </dgm:t>
    </dgm:pt>
    <dgm:pt modelId="{37F42738-7E1D-432B-9D30-40C6C0DCE892}" type="sibTrans" cxnId="{1A316EE8-1276-4BF1-90E7-C0052D4125CF}">
      <dgm:prSet/>
      <dgm:spPr/>
      <dgm:t>
        <a:bodyPr/>
        <a:lstStyle/>
        <a:p>
          <a:endParaRPr lang="zh-TW" altLang="en-US"/>
        </a:p>
      </dgm:t>
    </dgm:pt>
    <dgm:pt modelId="{1D163BA6-1E27-4B4B-A15F-6F59796D491A}">
      <dgm:prSet phldrT="[文字]"/>
      <dgm:spPr/>
      <dgm:t>
        <a:bodyPr/>
        <a:lstStyle/>
        <a:p>
          <a:r>
            <a:rPr lang="zh-TW" altLang="en-US" b="1" dirty="0" smtClean="0">
              <a:latin typeface="+mj-ea"/>
              <a:ea typeface="+mj-ea"/>
            </a:rPr>
            <a:t>薪工</a:t>
          </a:r>
          <a:endParaRPr lang="zh-TW" altLang="en-US" b="1" dirty="0">
            <a:latin typeface="+mj-ea"/>
            <a:ea typeface="+mj-ea"/>
          </a:endParaRPr>
        </a:p>
      </dgm:t>
    </dgm:pt>
    <dgm:pt modelId="{128C2064-4FD3-43C0-A50A-D299785BE1B1}" type="parTrans" cxnId="{470436DD-985F-4E55-866B-3E6D0BF858E1}">
      <dgm:prSet/>
      <dgm:spPr/>
      <dgm:t>
        <a:bodyPr/>
        <a:lstStyle/>
        <a:p>
          <a:endParaRPr lang="zh-TW" altLang="en-US"/>
        </a:p>
      </dgm:t>
    </dgm:pt>
    <dgm:pt modelId="{BAEF8DC4-D9C4-4435-8A24-452009B5E5C5}" type="sibTrans" cxnId="{470436DD-985F-4E55-866B-3E6D0BF858E1}">
      <dgm:prSet/>
      <dgm:spPr/>
      <dgm:t>
        <a:bodyPr/>
        <a:lstStyle/>
        <a:p>
          <a:endParaRPr lang="zh-TW" altLang="en-US"/>
        </a:p>
      </dgm:t>
    </dgm:pt>
    <dgm:pt modelId="{C435BDC8-2946-4E74-BAD2-E03B703EB2D7}">
      <dgm:prSet phldrT="[文字]" phldr="1"/>
      <dgm:spPr/>
      <dgm:t>
        <a:bodyPr/>
        <a:lstStyle/>
        <a:p>
          <a:endParaRPr lang="zh-TW" altLang="en-US" dirty="0"/>
        </a:p>
      </dgm:t>
    </dgm:pt>
    <dgm:pt modelId="{D2F661C5-81E4-4507-93DE-FAED17B2552C}" type="parTrans" cxnId="{7A332381-902D-42EF-A343-482DF7395E7E}">
      <dgm:prSet/>
      <dgm:spPr/>
      <dgm:t>
        <a:bodyPr/>
        <a:lstStyle/>
        <a:p>
          <a:endParaRPr lang="zh-TW" altLang="en-US"/>
        </a:p>
      </dgm:t>
    </dgm:pt>
    <dgm:pt modelId="{C228AE78-8285-42F7-A518-7BE565F75FBD}" type="sibTrans" cxnId="{7A332381-902D-42EF-A343-482DF7395E7E}">
      <dgm:prSet/>
      <dgm:spPr/>
      <dgm:t>
        <a:bodyPr/>
        <a:lstStyle/>
        <a:p>
          <a:endParaRPr lang="zh-TW" altLang="en-US"/>
        </a:p>
      </dgm:t>
    </dgm:pt>
    <dgm:pt modelId="{EC6B3D9D-41BC-4292-98AC-0412DC3BBBE5}">
      <dgm:prSet phldrT="[文字]"/>
      <dgm:spPr/>
      <dgm:t>
        <a:bodyPr/>
        <a:lstStyle/>
        <a:p>
          <a:r>
            <a:rPr lang="zh-TW" altLang="en-US" b="1" dirty="0" smtClean="0">
              <a:latin typeface="+mj-ea"/>
              <a:ea typeface="+mj-ea"/>
            </a:rPr>
            <a:t>研發</a:t>
          </a:r>
          <a:endParaRPr lang="zh-TW" altLang="en-US" b="1" dirty="0">
            <a:latin typeface="+mj-ea"/>
            <a:ea typeface="+mj-ea"/>
          </a:endParaRPr>
        </a:p>
      </dgm:t>
    </dgm:pt>
    <dgm:pt modelId="{803B28FD-7945-4F7A-832C-DC403333BF46}" type="parTrans" cxnId="{0CC2FC1E-2340-4E51-80F8-38A9A86B9840}">
      <dgm:prSet/>
      <dgm:spPr/>
      <dgm:t>
        <a:bodyPr/>
        <a:lstStyle/>
        <a:p>
          <a:endParaRPr lang="zh-TW" altLang="en-US"/>
        </a:p>
      </dgm:t>
    </dgm:pt>
    <dgm:pt modelId="{1EE5DB0B-6002-4E2E-BAF7-91CF6B19A089}" type="sibTrans" cxnId="{0CC2FC1E-2340-4E51-80F8-38A9A86B9840}">
      <dgm:prSet/>
      <dgm:spPr/>
      <dgm:t>
        <a:bodyPr/>
        <a:lstStyle/>
        <a:p>
          <a:endParaRPr lang="zh-TW" altLang="en-US"/>
        </a:p>
      </dgm:t>
    </dgm:pt>
    <dgm:pt modelId="{5435C872-5092-4558-8794-CC9F380D8EC3}">
      <dgm:prSet phldrT="[文字]"/>
      <dgm:spPr/>
      <dgm:t>
        <a:bodyPr/>
        <a:lstStyle/>
        <a:p>
          <a:r>
            <a:rPr lang="zh-TW" altLang="en-US" b="1" dirty="0" smtClean="0">
              <a:latin typeface="+mj-ea"/>
              <a:ea typeface="+mj-ea"/>
            </a:rPr>
            <a:t>融資</a:t>
          </a:r>
          <a:endParaRPr lang="zh-TW" altLang="en-US" b="1" dirty="0">
            <a:latin typeface="+mj-ea"/>
            <a:ea typeface="+mj-ea"/>
          </a:endParaRPr>
        </a:p>
      </dgm:t>
    </dgm:pt>
    <dgm:pt modelId="{3007724B-2DC8-47C8-A17A-377D184840A0}" type="parTrans" cxnId="{84D59C05-1E30-450A-A8D8-E66B4763465F}">
      <dgm:prSet/>
      <dgm:spPr/>
      <dgm:t>
        <a:bodyPr/>
        <a:lstStyle/>
        <a:p>
          <a:endParaRPr lang="zh-TW" altLang="en-US"/>
        </a:p>
      </dgm:t>
    </dgm:pt>
    <dgm:pt modelId="{DB818E8A-F399-47BD-932B-8A5B36775C1A}" type="sibTrans" cxnId="{84D59C05-1E30-450A-A8D8-E66B4763465F}">
      <dgm:prSet/>
      <dgm:spPr/>
      <dgm:t>
        <a:bodyPr/>
        <a:lstStyle/>
        <a:p>
          <a:endParaRPr lang="zh-TW" altLang="en-US"/>
        </a:p>
      </dgm:t>
    </dgm:pt>
    <dgm:pt modelId="{1F76F58D-B975-4B14-8133-F0708F5B8CEA}">
      <dgm:prSet phldrT="[文字]"/>
      <dgm:spPr/>
      <dgm:t>
        <a:bodyPr/>
        <a:lstStyle/>
        <a:p>
          <a:r>
            <a:rPr lang="zh-TW" altLang="en-US" b="1" dirty="0" smtClean="0">
              <a:latin typeface="+mj-ea"/>
              <a:ea typeface="+mj-ea"/>
            </a:rPr>
            <a:t>固定資產</a:t>
          </a:r>
          <a:endParaRPr lang="zh-TW" altLang="en-US" b="1" dirty="0">
            <a:latin typeface="+mj-ea"/>
            <a:ea typeface="+mj-ea"/>
          </a:endParaRPr>
        </a:p>
      </dgm:t>
    </dgm:pt>
    <dgm:pt modelId="{EA235507-E162-40A0-99D5-FA2D263F72A0}" type="parTrans" cxnId="{3360A873-D7BB-44F4-B154-434AB76DC283}">
      <dgm:prSet/>
      <dgm:spPr/>
      <dgm:t>
        <a:bodyPr/>
        <a:lstStyle/>
        <a:p>
          <a:endParaRPr lang="zh-TW" altLang="en-US"/>
        </a:p>
      </dgm:t>
    </dgm:pt>
    <dgm:pt modelId="{4C4EBB12-703B-4781-AEC6-BF254831E410}" type="sibTrans" cxnId="{3360A873-D7BB-44F4-B154-434AB76DC283}">
      <dgm:prSet/>
      <dgm:spPr/>
      <dgm:t>
        <a:bodyPr/>
        <a:lstStyle/>
        <a:p>
          <a:endParaRPr lang="zh-TW" altLang="en-US"/>
        </a:p>
      </dgm:t>
    </dgm:pt>
    <dgm:pt modelId="{59226851-18E9-43CE-8EA4-BE2DD3D2D4DA}">
      <dgm:prSet phldrT="[文字]"/>
      <dgm:spPr/>
      <dgm:t>
        <a:bodyPr/>
        <a:lstStyle/>
        <a:p>
          <a:r>
            <a:rPr lang="zh-TW" altLang="en-US" b="1" dirty="0" smtClean="0">
              <a:latin typeface="+mj-ea"/>
              <a:ea typeface="+mj-ea"/>
            </a:rPr>
            <a:t>投資</a:t>
          </a:r>
          <a:endParaRPr lang="zh-TW" altLang="en-US" b="1" dirty="0">
            <a:latin typeface="+mj-ea"/>
            <a:ea typeface="+mj-ea"/>
          </a:endParaRPr>
        </a:p>
      </dgm:t>
    </dgm:pt>
    <dgm:pt modelId="{9891D43F-E3CF-423A-9B4D-CA17AE5A115E}" type="parTrans" cxnId="{F26A6C60-1ED2-4F12-83FE-D1D7EDE10B32}">
      <dgm:prSet/>
      <dgm:spPr/>
      <dgm:t>
        <a:bodyPr/>
        <a:lstStyle/>
        <a:p>
          <a:endParaRPr lang="zh-TW" altLang="en-US"/>
        </a:p>
      </dgm:t>
    </dgm:pt>
    <dgm:pt modelId="{D42102FF-05C4-49EF-9C5E-5834042CE198}" type="sibTrans" cxnId="{F26A6C60-1ED2-4F12-83FE-D1D7EDE10B32}">
      <dgm:prSet/>
      <dgm:spPr/>
      <dgm:t>
        <a:bodyPr/>
        <a:lstStyle/>
        <a:p>
          <a:endParaRPr lang="zh-TW" altLang="en-US"/>
        </a:p>
      </dgm:t>
    </dgm:pt>
    <dgm:pt modelId="{1375FB06-88DA-4917-B741-FC3DBA84873C}" type="pres">
      <dgm:prSet presAssocID="{43AE4B66-6434-478B-9461-157AE3D2AD56}" presName="composite" presStyleCnt="0">
        <dgm:presLayoutVars>
          <dgm:chMax val="1"/>
          <dgm:dir/>
          <dgm:resizeHandles val="exact"/>
        </dgm:presLayoutVars>
      </dgm:prSet>
      <dgm:spPr/>
      <dgm:t>
        <a:bodyPr/>
        <a:lstStyle/>
        <a:p>
          <a:endParaRPr lang="zh-TW" altLang="en-US"/>
        </a:p>
      </dgm:t>
    </dgm:pt>
    <dgm:pt modelId="{D4B0811D-1D9C-42A8-AC2D-1ACFCF5F8C7F}" type="pres">
      <dgm:prSet presAssocID="{43AE4B66-6434-478B-9461-157AE3D2AD56}" presName="radial" presStyleCnt="0">
        <dgm:presLayoutVars>
          <dgm:animLvl val="ctr"/>
        </dgm:presLayoutVars>
      </dgm:prSet>
      <dgm:spPr/>
    </dgm:pt>
    <dgm:pt modelId="{7167718E-FE15-48F8-9EAD-FAEE86B51367}" type="pres">
      <dgm:prSet presAssocID="{9038E326-D874-497D-9CA2-B53AF9EF5895}" presName="centerShape" presStyleLbl="vennNode1" presStyleIdx="0" presStyleCnt="9"/>
      <dgm:spPr/>
      <dgm:t>
        <a:bodyPr/>
        <a:lstStyle/>
        <a:p>
          <a:endParaRPr lang="zh-TW" altLang="en-US"/>
        </a:p>
      </dgm:t>
    </dgm:pt>
    <dgm:pt modelId="{DEC983C2-2F8B-46EF-9EC0-18BD794117D9}" type="pres">
      <dgm:prSet presAssocID="{C5A06741-7CFD-426F-BA5F-21B35601710E}" presName="node" presStyleLbl="vennNode1" presStyleIdx="1" presStyleCnt="9">
        <dgm:presLayoutVars>
          <dgm:bulletEnabled val="1"/>
        </dgm:presLayoutVars>
      </dgm:prSet>
      <dgm:spPr/>
      <dgm:t>
        <a:bodyPr/>
        <a:lstStyle/>
        <a:p>
          <a:endParaRPr lang="zh-TW" altLang="en-US"/>
        </a:p>
      </dgm:t>
    </dgm:pt>
    <dgm:pt modelId="{0D5AB934-35A3-405A-870F-9FEB5E66D9EC}" type="pres">
      <dgm:prSet presAssocID="{98CD67FD-BE05-4770-BC64-99739607309A}" presName="node" presStyleLbl="vennNode1" presStyleIdx="2" presStyleCnt="9">
        <dgm:presLayoutVars>
          <dgm:bulletEnabled val="1"/>
        </dgm:presLayoutVars>
      </dgm:prSet>
      <dgm:spPr/>
      <dgm:t>
        <a:bodyPr/>
        <a:lstStyle/>
        <a:p>
          <a:endParaRPr lang="zh-TW" altLang="en-US"/>
        </a:p>
      </dgm:t>
    </dgm:pt>
    <dgm:pt modelId="{F618EBA8-6BF0-4A6B-B957-3BB19E5260E0}" type="pres">
      <dgm:prSet presAssocID="{C9C7B438-0E71-4BFA-861B-F9F183CEC479}" presName="node" presStyleLbl="vennNode1" presStyleIdx="3" presStyleCnt="9">
        <dgm:presLayoutVars>
          <dgm:bulletEnabled val="1"/>
        </dgm:presLayoutVars>
      </dgm:prSet>
      <dgm:spPr/>
      <dgm:t>
        <a:bodyPr/>
        <a:lstStyle/>
        <a:p>
          <a:endParaRPr lang="zh-TW" altLang="en-US"/>
        </a:p>
      </dgm:t>
    </dgm:pt>
    <dgm:pt modelId="{B4C050B4-F262-42DF-B675-D77645622F93}" type="pres">
      <dgm:prSet presAssocID="{1D163BA6-1E27-4B4B-A15F-6F59796D491A}" presName="node" presStyleLbl="vennNode1" presStyleIdx="4" presStyleCnt="9" custRadScaleRad="102380" custRadScaleInc="1688">
        <dgm:presLayoutVars>
          <dgm:bulletEnabled val="1"/>
        </dgm:presLayoutVars>
      </dgm:prSet>
      <dgm:spPr/>
      <dgm:t>
        <a:bodyPr/>
        <a:lstStyle/>
        <a:p>
          <a:endParaRPr lang="zh-TW" altLang="en-US"/>
        </a:p>
      </dgm:t>
    </dgm:pt>
    <dgm:pt modelId="{5102A8C6-605C-4865-95E1-A01A237190EB}" type="pres">
      <dgm:prSet presAssocID="{5435C872-5092-4558-8794-CC9F380D8EC3}" presName="node" presStyleLbl="vennNode1" presStyleIdx="5" presStyleCnt="9">
        <dgm:presLayoutVars>
          <dgm:bulletEnabled val="1"/>
        </dgm:presLayoutVars>
      </dgm:prSet>
      <dgm:spPr/>
      <dgm:t>
        <a:bodyPr/>
        <a:lstStyle/>
        <a:p>
          <a:endParaRPr lang="zh-TW" altLang="en-US"/>
        </a:p>
      </dgm:t>
    </dgm:pt>
    <dgm:pt modelId="{AC53CCE3-123C-4756-9DBF-331E8EE05150}" type="pres">
      <dgm:prSet presAssocID="{1F76F58D-B975-4B14-8133-F0708F5B8CEA}" presName="node" presStyleLbl="vennNode1" presStyleIdx="6" presStyleCnt="9">
        <dgm:presLayoutVars>
          <dgm:bulletEnabled val="1"/>
        </dgm:presLayoutVars>
      </dgm:prSet>
      <dgm:spPr/>
      <dgm:t>
        <a:bodyPr/>
        <a:lstStyle/>
        <a:p>
          <a:endParaRPr lang="zh-TW" altLang="en-US"/>
        </a:p>
      </dgm:t>
    </dgm:pt>
    <dgm:pt modelId="{E828FA96-85DD-4A89-8A47-8570B49D746B}" type="pres">
      <dgm:prSet presAssocID="{59226851-18E9-43CE-8EA4-BE2DD3D2D4DA}" presName="node" presStyleLbl="vennNode1" presStyleIdx="7" presStyleCnt="9">
        <dgm:presLayoutVars>
          <dgm:bulletEnabled val="1"/>
        </dgm:presLayoutVars>
      </dgm:prSet>
      <dgm:spPr/>
      <dgm:t>
        <a:bodyPr/>
        <a:lstStyle/>
        <a:p>
          <a:endParaRPr lang="zh-TW" altLang="en-US"/>
        </a:p>
      </dgm:t>
    </dgm:pt>
    <dgm:pt modelId="{5D72973B-8BD9-49B2-B030-D277294883BA}" type="pres">
      <dgm:prSet presAssocID="{EC6B3D9D-41BC-4292-98AC-0412DC3BBBE5}" presName="node" presStyleLbl="vennNode1" presStyleIdx="8" presStyleCnt="9">
        <dgm:presLayoutVars>
          <dgm:bulletEnabled val="1"/>
        </dgm:presLayoutVars>
      </dgm:prSet>
      <dgm:spPr/>
      <dgm:t>
        <a:bodyPr/>
        <a:lstStyle/>
        <a:p>
          <a:endParaRPr lang="zh-TW" altLang="en-US"/>
        </a:p>
      </dgm:t>
    </dgm:pt>
  </dgm:ptLst>
  <dgm:cxnLst>
    <dgm:cxn modelId="{1A316EE8-1276-4BF1-90E7-C0052D4125CF}" srcId="{9038E326-D874-497D-9CA2-B53AF9EF5895}" destId="{C9C7B438-0E71-4BFA-861B-F9F183CEC479}" srcOrd="2" destOrd="0" parTransId="{E1393F3E-2D2E-4C22-B247-D52561342FFB}" sibTransId="{37F42738-7E1D-432B-9D30-40C6C0DCE892}"/>
    <dgm:cxn modelId="{F26A6C60-1ED2-4F12-83FE-D1D7EDE10B32}" srcId="{9038E326-D874-497D-9CA2-B53AF9EF5895}" destId="{59226851-18E9-43CE-8EA4-BE2DD3D2D4DA}" srcOrd="6" destOrd="0" parTransId="{9891D43F-E3CF-423A-9B4D-CA17AE5A115E}" sibTransId="{D42102FF-05C4-49EF-9C5E-5834042CE198}"/>
    <dgm:cxn modelId="{30AE77BC-3183-4B7E-A67D-A94FAFA81D96}" type="presOf" srcId="{C5A06741-7CFD-426F-BA5F-21B35601710E}" destId="{DEC983C2-2F8B-46EF-9EC0-18BD794117D9}" srcOrd="0" destOrd="0" presId="urn:microsoft.com/office/officeart/2005/8/layout/radial3"/>
    <dgm:cxn modelId="{6EB7A636-D5E9-461C-B953-5622A4DAA26F}" type="presOf" srcId="{43AE4B66-6434-478B-9461-157AE3D2AD56}" destId="{1375FB06-88DA-4917-B741-FC3DBA84873C}" srcOrd="0" destOrd="0" presId="urn:microsoft.com/office/officeart/2005/8/layout/radial3"/>
    <dgm:cxn modelId="{84D59C05-1E30-450A-A8D8-E66B4763465F}" srcId="{9038E326-D874-497D-9CA2-B53AF9EF5895}" destId="{5435C872-5092-4558-8794-CC9F380D8EC3}" srcOrd="4" destOrd="0" parTransId="{3007724B-2DC8-47C8-A17A-377D184840A0}" sibTransId="{DB818E8A-F399-47BD-932B-8A5B36775C1A}"/>
    <dgm:cxn modelId="{708158B0-9BAF-44CB-878B-184355CD95DF}" type="presOf" srcId="{1F76F58D-B975-4B14-8133-F0708F5B8CEA}" destId="{AC53CCE3-123C-4756-9DBF-331E8EE05150}" srcOrd="0" destOrd="0" presId="urn:microsoft.com/office/officeart/2005/8/layout/radial3"/>
    <dgm:cxn modelId="{D325D95E-A233-4538-8EBD-7B823B43CABB}" type="presOf" srcId="{9038E326-D874-497D-9CA2-B53AF9EF5895}" destId="{7167718E-FE15-48F8-9EAD-FAEE86B51367}" srcOrd="0" destOrd="0" presId="urn:microsoft.com/office/officeart/2005/8/layout/radial3"/>
    <dgm:cxn modelId="{94AF3A35-DFA7-4622-BCC5-5DF20DE20447}" srcId="{9038E326-D874-497D-9CA2-B53AF9EF5895}" destId="{C5A06741-7CFD-426F-BA5F-21B35601710E}" srcOrd="0" destOrd="0" parTransId="{A41919FD-267A-4BDA-9C5D-4613D35058E0}" sibTransId="{1F737711-1CF0-4AC2-B636-3AB0A600AABC}"/>
    <dgm:cxn modelId="{3360A873-D7BB-44F4-B154-434AB76DC283}" srcId="{9038E326-D874-497D-9CA2-B53AF9EF5895}" destId="{1F76F58D-B975-4B14-8133-F0708F5B8CEA}" srcOrd="5" destOrd="0" parTransId="{EA235507-E162-40A0-99D5-FA2D263F72A0}" sibTransId="{4C4EBB12-703B-4781-AEC6-BF254831E410}"/>
    <dgm:cxn modelId="{706F4481-E71F-416F-9BF6-2107924F5E06}" type="presOf" srcId="{98CD67FD-BE05-4770-BC64-99739607309A}" destId="{0D5AB934-35A3-405A-870F-9FEB5E66D9EC}" srcOrd="0" destOrd="0" presId="urn:microsoft.com/office/officeart/2005/8/layout/radial3"/>
    <dgm:cxn modelId="{8EAEC0EE-45B1-4A98-94EA-7E945CA9475A}" type="presOf" srcId="{1D163BA6-1E27-4B4B-A15F-6F59796D491A}" destId="{B4C050B4-F262-42DF-B675-D77645622F93}" srcOrd="0" destOrd="0" presId="urn:microsoft.com/office/officeart/2005/8/layout/radial3"/>
    <dgm:cxn modelId="{7A332381-902D-42EF-A343-482DF7395E7E}" srcId="{43AE4B66-6434-478B-9461-157AE3D2AD56}" destId="{C435BDC8-2946-4E74-BAD2-E03B703EB2D7}" srcOrd="1" destOrd="0" parTransId="{D2F661C5-81E4-4507-93DE-FAED17B2552C}" sibTransId="{C228AE78-8285-42F7-A518-7BE565F75FBD}"/>
    <dgm:cxn modelId="{CD6ECACC-A0C1-4FD0-B67D-DFAFF75C8CB4}" type="presOf" srcId="{5435C872-5092-4558-8794-CC9F380D8EC3}" destId="{5102A8C6-605C-4865-95E1-A01A237190EB}" srcOrd="0" destOrd="0" presId="urn:microsoft.com/office/officeart/2005/8/layout/radial3"/>
    <dgm:cxn modelId="{9B0CB3A2-FC9B-4CD0-8E66-DB85EFF26C77}" type="presOf" srcId="{C9C7B438-0E71-4BFA-861B-F9F183CEC479}" destId="{F618EBA8-6BF0-4A6B-B957-3BB19E5260E0}" srcOrd="0" destOrd="0" presId="urn:microsoft.com/office/officeart/2005/8/layout/radial3"/>
    <dgm:cxn modelId="{79D22466-DDC5-4B74-B5CA-B21530FCC867}" srcId="{43AE4B66-6434-478B-9461-157AE3D2AD56}" destId="{9038E326-D874-497D-9CA2-B53AF9EF5895}" srcOrd="0" destOrd="0" parTransId="{087449A1-A0F1-4AA5-BD96-89686E3A01B7}" sibTransId="{6E0B67C1-4F90-40FC-A3B2-4F825ECC03D2}"/>
    <dgm:cxn modelId="{0CC2FC1E-2340-4E51-80F8-38A9A86B9840}" srcId="{9038E326-D874-497D-9CA2-B53AF9EF5895}" destId="{EC6B3D9D-41BC-4292-98AC-0412DC3BBBE5}" srcOrd="7" destOrd="0" parTransId="{803B28FD-7945-4F7A-832C-DC403333BF46}" sibTransId="{1EE5DB0B-6002-4E2E-BAF7-91CF6B19A089}"/>
    <dgm:cxn modelId="{470436DD-985F-4E55-866B-3E6D0BF858E1}" srcId="{9038E326-D874-497D-9CA2-B53AF9EF5895}" destId="{1D163BA6-1E27-4B4B-A15F-6F59796D491A}" srcOrd="3" destOrd="0" parTransId="{128C2064-4FD3-43C0-A50A-D299785BE1B1}" sibTransId="{BAEF8DC4-D9C4-4435-8A24-452009B5E5C5}"/>
    <dgm:cxn modelId="{9AD19429-660D-4800-9DF3-0D36A12BDF82}" srcId="{9038E326-D874-497D-9CA2-B53AF9EF5895}" destId="{98CD67FD-BE05-4770-BC64-99739607309A}" srcOrd="1" destOrd="0" parTransId="{A129CB27-D315-4695-8039-2F903757C442}" sibTransId="{5A5F65EF-4AFC-480F-8590-24EA58C1BFC5}"/>
    <dgm:cxn modelId="{87F39A98-2965-40CB-AB9F-C255D9814B83}" type="presOf" srcId="{59226851-18E9-43CE-8EA4-BE2DD3D2D4DA}" destId="{E828FA96-85DD-4A89-8A47-8570B49D746B}" srcOrd="0" destOrd="0" presId="urn:microsoft.com/office/officeart/2005/8/layout/radial3"/>
    <dgm:cxn modelId="{89B79794-BAC4-4F80-9F43-CB122F745C08}" type="presOf" srcId="{EC6B3D9D-41BC-4292-98AC-0412DC3BBBE5}" destId="{5D72973B-8BD9-49B2-B030-D277294883BA}" srcOrd="0" destOrd="0" presId="urn:microsoft.com/office/officeart/2005/8/layout/radial3"/>
    <dgm:cxn modelId="{02611D8C-7530-4C34-8A5D-68FEFFE9A15D}" type="presParOf" srcId="{1375FB06-88DA-4917-B741-FC3DBA84873C}" destId="{D4B0811D-1D9C-42A8-AC2D-1ACFCF5F8C7F}" srcOrd="0" destOrd="0" presId="urn:microsoft.com/office/officeart/2005/8/layout/radial3"/>
    <dgm:cxn modelId="{0D6BB5F5-B514-4F74-9D5F-E7399B8B5FD6}" type="presParOf" srcId="{D4B0811D-1D9C-42A8-AC2D-1ACFCF5F8C7F}" destId="{7167718E-FE15-48F8-9EAD-FAEE86B51367}" srcOrd="0" destOrd="0" presId="urn:microsoft.com/office/officeart/2005/8/layout/radial3"/>
    <dgm:cxn modelId="{B355DF40-C7AB-4F44-99E4-3BBA3DB8953D}" type="presParOf" srcId="{D4B0811D-1D9C-42A8-AC2D-1ACFCF5F8C7F}" destId="{DEC983C2-2F8B-46EF-9EC0-18BD794117D9}" srcOrd="1" destOrd="0" presId="urn:microsoft.com/office/officeart/2005/8/layout/radial3"/>
    <dgm:cxn modelId="{4ACF8775-4976-42A0-95BA-C69F6863E91C}" type="presParOf" srcId="{D4B0811D-1D9C-42A8-AC2D-1ACFCF5F8C7F}" destId="{0D5AB934-35A3-405A-870F-9FEB5E66D9EC}" srcOrd="2" destOrd="0" presId="urn:microsoft.com/office/officeart/2005/8/layout/radial3"/>
    <dgm:cxn modelId="{657681A4-985D-4990-9B70-239FC8B5D264}" type="presParOf" srcId="{D4B0811D-1D9C-42A8-AC2D-1ACFCF5F8C7F}" destId="{F618EBA8-6BF0-4A6B-B957-3BB19E5260E0}" srcOrd="3" destOrd="0" presId="urn:microsoft.com/office/officeart/2005/8/layout/radial3"/>
    <dgm:cxn modelId="{F455148E-5A18-4E87-8A91-691DAA3BF0A3}" type="presParOf" srcId="{D4B0811D-1D9C-42A8-AC2D-1ACFCF5F8C7F}" destId="{B4C050B4-F262-42DF-B675-D77645622F93}" srcOrd="4" destOrd="0" presId="urn:microsoft.com/office/officeart/2005/8/layout/radial3"/>
    <dgm:cxn modelId="{C803603B-151F-4C29-A23F-3B93BB978CB5}" type="presParOf" srcId="{D4B0811D-1D9C-42A8-AC2D-1ACFCF5F8C7F}" destId="{5102A8C6-605C-4865-95E1-A01A237190EB}" srcOrd="5" destOrd="0" presId="urn:microsoft.com/office/officeart/2005/8/layout/radial3"/>
    <dgm:cxn modelId="{AB7F1D73-2D4C-4FA7-B19F-FEFA46C018D5}" type="presParOf" srcId="{D4B0811D-1D9C-42A8-AC2D-1ACFCF5F8C7F}" destId="{AC53CCE3-123C-4756-9DBF-331E8EE05150}" srcOrd="6" destOrd="0" presId="urn:microsoft.com/office/officeart/2005/8/layout/radial3"/>
    <dgm:cxn modelId="{E8787531-6779-4819-83FE-BD00D63FE580}" type="presParOf" srcId="{D4B0811D-1D9C-42A8-AC2D-1ACFCF5F8C7F}" destId="{E828FA96-85DD-4A89-8A47-8570B49D746B}" srcOrd="7" destOrd="0" presId="urn:microsoft.com/office/officeart/2005/8/layout/radial3"/>
    <dgm:cxn modelId="{CEF9338D-6A5A-4744-8119-DDD7F26BAACF}" type="presParOf" srcId="{D4B0811D-1D9C-42A8-AC2D-1ACFCF5F8C7F}" destId="{5D72973B-8BD9-49B2-B030-D277294883BA}" srcOrd="8"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AE4B66-6434-478B-9461-157AE3D2AD56}"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zh-TW" altLang="en-US"/>
        </a:p>
      </dgm:t>
    </dgm:pt>
    <dgm:pt modelId="{9038E326-D874-497D-9CA2-B53AF9EF5895}">
      <dgm:prSet phldrT="[文字]">
        <dgm:style>
          <a:lnRef idx="3">
            <a:schemeClr val="lt1"/>
          </a:lnRef>
          <a:fillRef idx="1">
            <a:schemeClr val="accent5"/>
          </a:fillRef>
          <a:effectRef idx="1">
            <a:schemeClr val="accent5"/>
          </a:effectRef>
          <a:fontRef idx="minor">
            <a:schemeClr val="lt1"/>
          </a:fontRef>
        </dgm:style>
      </dgm:prSet>
      <dgm:spPr/>
      <dgm:t>
        <a:bodyPr/>
        <a:lstStyle/>
        <a:p>
          <a:r>
            <a:rPr lang="en-US" altLang="zh-TW" b="1" dirty="0" smtClean="0">
              <a:latin typeface="+mj-ea"/>
              <a:ea typeface="+mj-ea"/>
            </a:rPr>
            <a:t>15</a:t>
          </a:r>
          <a:r>
            <a:rPr lang="zh-TW" altLang="en-US" b="1" dirty="0" smtClean="0">
              <a:latin typeface="+mj-ea"/>
              <a:ea typeface="+mj-ea"/>
            </a:rPr>
            <a:t>項</a:t>
          </a:r>
          <a:endParaRPr lang="en-US" altLang="zh-TW" b="1" dirty="0" smtClean="0">
            <a:latin typeface="+mj-ea"/>
            <a:ea typeface="+mj-ea"/>
          </a:endParaRPr>
        </a:p>
        <a:p>
          <a:r>
            <a:rPr lang="zh-TW" altLang="en-US" b="1" dirty="0" smtClean="0">
              <a:latin typeface="+mj-ea"/>
              <a:ea typeface="+mj-ea"/>
            </a:rPr>
            <a:t>作業控制</a:t>
          </a:r>
          <a:endParaRPr lang="zh-TW" altLang="en-US" b="1" dirty="0">
            <a:latin typeface="+mj-ea"/>
            <a:ea typeface="+mj-ea"/>
          </a:endParaRPr>
        </a:p>
      </dgm:t>
    </dgm:pt>
    <dgm:pt modelId="{087449A1-A0F1-4AA5-BD96-89686E3A01B7}" type="parTrans" cxnId="{79D22466-DDC5-4B74-B5CA-B21530FCC867}">
      <dgm:prSet/>
      <dgm:spPr/>
      <dgm:t>
        <a:bodyPr/>
        <a:lstStyle/>
        <a:p>
          <a:endParaRPr lang="zh-TW" altLang="en-US"/>
        </a:p>
      </dgm:t>
    </dgm:pt>
    <dgm:pt modelId="{6E0B67C1-4F90-40FC-A3B2-4F825ECC03D2}" type="sibTrans" cxnId="{79D22466-DDC5-4B74-B5CA-B21530FCC867}">
      <dgm:prSet/>
      <dgm:spPr/>
      <dgm:t>
        <a:bodyPr/>
        <a:lstStyle/>
        <a:p>
          <a:endParaRPr lang="zh-TW" altLang="en-US"/>
        </a:p>
      </dgm:t>
    </dgm:pt>
    <dgm:pt modelId="{C5A06741-7CFD-426F-BA5F-21B35601710E}">
      <dgm:prSet phldrT="[文字]"/>
      <dgm:spPr/>
      <dgm:t>
        <a:bodyPr/>
        <a:lstStyle/>
        <a:p>
          <a:r>
            <a:rPr lang="zh-TW" altLang="en-US" b="1" dirty="0" smtClean="0">
              <a:latin typeface="+mj-ea"/>
              <a:ea typeface="+mj-ea"/>
            </a:rPr>
            <a:t>印鑑</a:t>
          </a:r>
          <a:endParaRPr lang="en-US" altLang="zh-TW" b="1" dirty="0" smtClean="0">
            <a:latin typeface="+mj-ea"/>
            <a:ea typeface="+mj-ea"/>
          </a:endParaRPr>
        </a:p>
        <a:p>
          <a:r>
            <a:rPr lang="zh-TW" altLang="en-US" b="1" dirty="0" smtClean="0">
              <a:latin typeface="+mj-ea"/>
              <a:ea typeface="+mj-ea"/>
            </a:rPr>
            <a:t>使用</a:t>
          </a:r>
          <a:endParaRPr lang="zh-TW" altLang="en-US" b="1" dirty="0">
            <a:latin typeface="+mj-ea"/>
            <a:ea typeface="+mj-ea"/>
          </a:endParaRPr>
        </a:p>
      </dgm:t>
    </dgm:pt>
    <dgm:pt modelId="{A41919FD-267A-4BDA-9C5D-4613D35058E0}" type="parTrans" cxnId="{94AF3A35-DFA7-4622-BCC5-5DF20DE20447}">
      <dgm:prSet/>
      <dgm:spPr/>
      <dgm:t>
        <a:bodyPr/>
        <a:lstStyle/>
        <a:p>
          <a:endParaRPr lang="zh-TW" altLang="en-US"/>
        </a:p>
      </dgm:t>
    </dgm:pt>
    <dgm:pt modelId="{1F737711-1CF0-4AC2-B636-3AB0A600AABC}" type="sibTrans" cxnId="{94AF3A35-DFA7-4622-BCC5-5DF20DE20447}">
      <dgm:prSet/>
      <dgm:spPr/>
      <dgm:t>
        <a:bodyPr/>
        <a:lstStyle/>
        <a:p>
          <a:endParaRPr lang="zh-TW" altLang="en-US"/>
        </a:p>
      </dgm:t>
    </dgm:pt>
    <dgm:pt modelId="{98CD67FD-BE05-4770-BC64-99739607309A}">
      <dgm:prSet phldrT="[文字]"/>
      <dgm:spPr/>
      <dgm:t>
        <a:bodyPr/>
        <a:lstStyle/>
        <a:p>
          <a:r>
            <a:rPr lang="zh-TW" altLang="en-US" b="1" dirty="0" smtClean="0">
              <a:latin typeface="+mj-ea"/>
              <a:ea typeface="+mj-ea"/>
            </a:rPr>
            <a:t>票據領用</a:t>
          </a:r>
          <a:endParaRPr lang="zh-TW" altLang="en-US" b="1" dirty="0">
            <a:latin typeface="+mj-ea"/>
            <a:ea typeface="+mj-ea"/>
          </a:endParaRPr>
        </a:p>
      </dgm:t>
    </dgm:pt>
    <dgm:pt modelId="{A129CB27-D315-4695-8039-2F903757C442}" type="parTrans" cxnId="{9AD19429-660D-4800-9DF3-0D36A12BDF82}">
      <dgm:prSet/>
      <dgm:spPr/>
      <dgm:t>
        <a:bodyPr/>
        <a:lstStyle/>
        <a:p>
          <a:endParaRPr lang="zh-TW" altLang="en-US"/>
        </a:p>
      </dgm:t>
    </dgm:pt>
    <dgm:pt modelId="{5A5F65EF-4AFC-480F-8590-24EA58C1BFC5}" type="sibTrans" cxnId="{9AD19429-660D-4800-9DF3-0D36A12BDF82}">
      <dgm:prSet/>
      <dgm:spPr/>
      <dgm:t>
        <a:bodyPr/>
        <a:lstStyle/>
        <a:p>
          <a:endParaRPr lang="zh-TW" altLang="en-US"/>
        </a:p>
      </dgm:t>
    </dgm:pt>
    <dgm:pt modelId="{1D163BA6-1E27-4B4B-A15F-6F59796D491A}">
      <dgm:prSet phldrT="[文字]"/>
      <dgm:spPr/>
      <dgm:t>
        <a:bodyPr/>
        <a:lstStyle/>
        <a:p>
          <a:r>
            <a:rPr lang="zh-TW" altLang="en-US" b="1" dirty="0" smtClean="0">
              <a:latin typeface="+mj-ea"/>
              <a:ea typeface="+mj-ea"/>
            </a:rPr>
            <a:t>預算</a:t>
          </a:r>
          <a:endParaRPr lang="zh-TW" altLang="en-US" b="1" dirty="0">
            <a:latin typeface="+mj-ea"/>
            <a:ea typeface="+mj-ea"/>
          </a:endParaRPr>
        </a:p>
      </dgm:t>
    </dgm:pt>
    <dgm:pt modelId="{128C2064-4FD3-43C0-A50A-D299785BE1B1}" type="parTrans" cxnId="{470436DD-985F-4E55-866B-3E6D0BF858E1}">
      <dgm:prSet/>
      <dgm:spPr/>
      <dgm:t>
        <a:bodyPr/>
        <a:lstStyle/>
        <a:p>
          <a:endParaRPr lang="zh-TW" altLang="en-US"/>
        </a:p>
      </dgm:t>
    </dgm:pt>
    <dgm:pt modelId="{BAEF8DC4-D9C4-4435-8A24-452009B5E5C5}" type="sibTrans" cxnId="{470436DD-985F-4E55-866B-3E6D0BF858E1}">
      <dgm:prSet/>
      <dgm:spPr/>
      <dgm:t>
        <a:bodyPr/>
        <a:lstStyle/>
        <a:p>
          <a:endParaRPr lang="zh-TW" altLang="en-US"/>
        </a:p>
      </dgm:t>
    </dgm:pt>
    <dgm:pt modelId="{C435BDC8-2946-4E74-BAD2-E03B703EB2D7}">
      <dgm:prSet phldrT="[文字]" phldr="1"/>
      <dgm:spPr/>
      <dgm:t>
        <a:bodyPr/>
        <a:lstStyle/>
        <a:p>
          <a:endParaRPr lang="zh-TW" altLang="en-US" dirty="0"/>
        </a:p>
      </dgm:t>
    </dgm:pt>
    <dgm:pt modelId="{D2F661C5-81E4-4507-93DE-FAED17B2552C}" type="parTrans" cxnId="{7A332381-902D-42EF-A343-482DF7395E7E}">
      <dgm:prSet/>
      <dgm:spPr/>
      <dgm:t>
        <a:bodyPr/>
        <a:lstStyle/>
        <a:p>
          <a:endParaRPr lang="zh-TW" altLang="en-US"/>
        </a:p>
      </dgm:t>
    </dgm:pt>
    <dgm:pt modelId="{C228AE78-8285-42F7-A518-7BE565F75FBD}" type="sibTrans" cxnId="{7A332381-902D-42EF-A343-482DF7395E7E}">
      <dgm:prSet/>
      <dgm:spPr/>
      <dgm:t>
        <a:bodyPr/>
        <a:lstStyle/>
        <a:p>
          <a:endParaRPr lang="zh-TW" altLang="en-US"/>
        </a:p>
      </dgm:t>
    </dgm:pt>
    <dgm:pt modelId="{EC6B3D9D-41BC-4292-98AC-0412DC3BBBE5}">
      <dgm:prSet phldrT="[文字]"/>
      <dgm:spPr/>
      <dgm:t>
        <a:bodyPr/>
        <a:lstStyle/>
        <a:p>
          <a:r>
            <a:rPr lang="zh-TW" altLang="en-US" b="1" dirty="0" smtClean="0">
              <a:latin typeface="+mj-ea"/>
              <a:ea typeface="+mj-ea"/>
            </a:rPr>
            <a:t>職務授權</a:t>
          </a:r>
          <a:r>
            <a:rPr lang="en-US" altLang="zh-TW" b="1" dirty="0" smtClean="0">
              <a:latin typeface="+mj-ea"/>
              <a:ea typeface="+mj-ea"/>
            </a:rPr>
            <a:t>/</a:t>
          </a:r>
          <a:r>
            <a:rPr lang="zh-TW" altLang="en-US" b="1" dirty="0" smtClean="0">
              <a:latin typeface="+mj-ea"/>
              <a:ea typeface="+mj-ea"/>
            </a:rPr>
            <a:t>代理</a:t>
          </a:r>
          <a:endParaRPr lang="zh-TW" altLang="en-US" b="1" dirty="0">
            <a:latin typeface="+mj-ea"/>
            <a:ea typeface="+mj-ea"/>
          </a:endParaRPr>
        </a:p>
      </dgm:t>
    </dgm:pt>
    <dgm:pt modelId="{803B28FD-7945-4F7A-832C-DC403333BF46}" type="parTrans" cxnId="{0CC2FC1E-2340-4E51-80F8-38A9A86B9840}">
      <dgm:prSet/>
      <dgm:spPr/>
      <dgm:t>
        <a:bodyPr/>
        <a:lstStyle/>
        <a:p>
          <a:endParaRPr lang="zh-TW" altLang="en-US"/>
        </a:p>
      </dgm:t>
    </dgm:pt>
    <dgm:pt modelId="{1EE5DB0B-6002-4E2E-BAF7-91CF6B19A089}" type="sibTrans" cxnId="{0CC2FC1E-2340-4E51-80F8-38A9A86B9840}">
      <dgm:prSet/>
      <dgm:spPr/>
      <dgm:t>
        <a:bodyPr/>
        <a:lstStyle/>
        <a:p>
          <a:endParaRPr lang="zh-TW" altLang="en-US"/>
        </a:p>
      </dgm:t>
    </dgm:pt>
    <dgm:pt modelId="{5435C872-5092-4558-8794-CC9F380D8EC3}">
      <dgm:prSet phldrT="[文字]"/>
      <dgm:spPr/>
      <dgm:t>
        <a:bodyPr/>
        <a:lstStyle/>
        <a:p>
          <a:r>
            <a:rPr lang="zh-TW" altLang="en-US" b="1" dirty="0" smtClean="0">
              <a:latin typeface="+mj-ea"/>
              <a:ea typeface="+mj-ea"/>
            </a:rPr>
            <a:t>財產</a:t>
          </a:r>
          <a:endParaRPr lang="zh-TW" altLang="en-US" b="1" dirty="0">
            <a:latin typeface="+mj-ea"/>
            <a:ea typeface="+mj-ea"/>
          </a:endParaRPr>
        </a:p>
      </dgm:t>
    </dgm:pt>
    <dgm:pt modelId="{3007724B-2DC8-47C8-A17A-377D184840A0}" type="parTrans" cxnId="{84D59C05-1E30-450A-A8D8-E66B4763465F}">
      <dgm:prSet/>
      <dgm:spPr/>
      <dgm:t>
        <a:bodyPr/>
        <a:lstStyle/>
        <a:p>
          <a:endParaRPr lang="zh-TW" altLang="en-US"/>
        </a:p>
      </dgm:t>
    </dgm:pt>
    <dgm:pt modelId="{DB818E8A-F399-47BD-932B-8A5B36775C1A}" type="sibTrans" cxnId="{84D59C05-1E30-450A-A8D8-E66B4763465F}">
      <dgm:prSet/>
      <dgm:spPr/>
      <dgm:t>
        <a:bodyPr/>
        <a:lstStyle/>
        <a:p>
          <a:endParaRPr lang="zh-TW" altLang="en-US"/>
        </a:p>
      </dgm:t>
    </dgm:pt>
    <dgm:pt modelId="{1F76F58D-B975-4B14-8133-F0708F5B8CEA}">
      <dgm:prSet phldrT="[文字]"/>
      <dgm:spPr/>
      <dgm:t>
        <a:bodyPr/>
        <a:lstStyle/>
        <a:p>
          <a:r>
            <a:rPr lang="zh-TW" altLang="en-US" b="1" dirty="0" smtClean="0">
              <a:latin typeface="+mj-ea"/>
              <a:ea typeface="+mj-ea"/>
            </a:rPr>
            <a:t>背書保證</a:t>
          </a:r>
          <a:endParaRPr lang="zh-TW" altLang="en-US" b="1" dirty="0">
            <a:latin typeface="+mj-ea"/>
            <a:ea typeface="+mj-ea"/>
          </a:endParaRPr>
        </a:p>
      </dgm:t>
    </dgm:pt>
    <dgm:pt modelId="{EA235507-E162-40A0-99D5-FA2D263F72A0}" type="parTrans" cxnId="{3360A873-D7BB-44F4-B154-434AB76DC283}">
      <dgm:prSet/>
      <dgm:spPr/>
      <dgm:t>
        <a:bodyPr/>
        <a:lstStyle/>
        <a:p>
          <a:endParaRPr lang="zh-TW" altLang="en-US"/>
        </a:p>
      </dgm:t>
    </dgm:pt>
    <dgm:pt modelId="{4C4EBB12-703B-4781-AEC6-BF254831E410}" type="sibTrans" cxnId="{3360A873-D7BB-44F4-B154-434AB76DC283}">
      <dgm:prSet/>
      <dgm:spPr/>
      <dgm:t>
        <a:bodyPr/>
        <a:lstStyle/>
        <a:p>
          <a:endParaRPr lang="zh-TW" altLang="en-US"/>
        </a:p>
      </dgm:t>
    </dgm:pt>
    <dgm:pt modelId="{59226851-18E9-43CE-8EA4-BE2DD3D2D4DA}">
      <dgm:prSet phldrT="[文字]"/>
      <dgm:spPr/>
      <dgm:t>
        <a:bodyPr/>
        <a:lstStyle/>
        <a:p>
          <a:r>
            <a:rPr lang="zh-TW" altLang="en-US" b="1" dirty="0" smtClean="0">
              <a:latin typeface="+mj-ea"/>
              <a:ea typeface="+mj-ea"/>
            </a:rPr>
            <a:t>負債承諾、或有事項</a:t>
          </a:r>
          <a:endParaRPr lang="zh-TW" altLang="en-US" b="1" dirty="0">
            <a:latin typeface="+mj-ea"/>
            <a:ea typeface="+mj-ea"/>
          </a:endParaRPr>
        </a:p>
      </dgm:t>
    </dgm:pt>
    <dgm:pt modelId="{9891D43F-E3CF-423A-9B4D-CA17AE5A115E}" type="parTrans" cxnId="{F26A6C60-1ED2-4F12-83FE-D1D7EDE10B32}">
      <dgm:prSet/>
      <dgm:spPr/>
      <dgm:t>
        <a:bodyPr/>
        <a:lstStyle/>
        <a:p>
          <a:endParaRPr lang="zh-TW" altLang="en-US"/>
        </a:p>
      </dgm:t>
    </dgm:pt>
    <dgm:pt modelId="{D42102FF-05C4-49EF-9C5E-5834042CE198}" type="sibTrans" cxnId="{F26A6C60-1ED2-4F12-83FE-D1D7EDE10B32}">
      <dgm:prSet/>
      <dgm:spPr/>
      <dgm:t>
        <a:bodyPr/>
        <a:lstStyle/>
        <a:p>
          <a:endParaRPr lang="zh-TW" altLang="en-US"/>
        </a:p>
      </dgm:t>
    </dgm:pt>
    <dgm:pt modelId="{BB400368-AF64-4939-B2D2-9ADB0829A9AD}">
      <dgm:prSet phldrT="[文字]"/>
      <dgm:spPr/>
      <dgm:t>
        <a:bodyPr/>
        <a:lstStyle/>
        <a:p>
          <a:r>
            <a:rPr lang="zh-TW" altLang="en-US" b="1" dirty="0" smtClean="0">
              <a:latin typeface="+mj-ea"/>
              <a:ea typeface="+mj-ea"/>
            </a:rPr>
            <a:t>資金</a:t>
          </a:r>
          <a:endParaRPr lang="en-US" altLang="zh-TW" b="1" dirty="0" smtClean="0">
            <a:latin typeface="+mj-ea"/>
            <a:ea typeface="+mj-ea"/>
          </a:endParaRPr>
        </a:p>
        <a:p>
          <a:r>
            <a:rPr lang="zh-TW" altLang="en-US" b="1" dirty="0" smtClean="0">
              <a:latin typeface="+mj-ea"/>
              <a:ea typeface="+mj-ea"/>
            </a:rPr>
            <a:t>貸與</a:t>
          </a:r>
          <a:endParaRPr lang="zh-TW" altLang="en-US" b="1" dirty="0">
            <a:latin typeface="+mj-ea"/>
            <a:ea typeface="+mj-ea"/>
          </a:endParaRPr>
        </a:p>
      </dgm:t>
    </dgm:pt>
    <dgm:pt modelId="{C079C337-5C7F-4013-8673-EAA145CA0C5B}" type="parTrans" cxnId="{1FD7062F-D45B-458A-9870-28565CBBE300}">
      <dgm:prSet/>
      <dgm:spPr/>
      <dgm:t>
        <a:bodyPr/>
        <a:lstStyle/>
        <a:p>
          <a:endParaRPr lang="zh-TW" altLang="en-US"/>
        </a:p>
      </dgm:t>
    </dgm:pt>
    <dgm:pt modelId="{D436EE58-1370-431D-B6C3-B600FAD316B6}" type="sibTrans" cxnId="{1FD7062F-D45B-458A-9870-28565CBBE300}">
      <dgm:prSet/>
      <dgm:spPr/>
      <dgm:t>
        <a:bodyPr/>
        <a:lstStyle/>
        <a:p>
          <a:endParaRPr lang="zh-TW" altLang="en-US"/>
        </a:p>
      </dgm:t>
    </dgm:pt>
    <dgm:pt modelId="{40EA4DD6-2F5B-4A3A-B0AE-03DD00CA5FFC}">
      <dgm:prSet phldrT="[文字]"/>
      <dgm:spPr/>
      <dgm:t>
        <a:bodyPr/>
        <a:lstStyle/>
        <a:p>
          <a:r>
            <a:rPr lang="zh-TW" altLang="en-US" b="1" dirty="0" smtClean="0">
              <a:latin typeface="+mj-ea"/>
              <a:ea typeface="+mj-ea"/>
            </a:rPr>
            <a:t>財務</a:t>
          </a:r>
          <a:r>
            <a:rPr lang="en-US" altLang="zh-TW" b="1" dirty="0" smtClean="0">
              <a:latin typeface="+mj-ea"/>
              <a:ea typeface="+mj-ea"/>
            </a:rPr>
            <a:t>/</a:t>
          </a:r>
          <a:r>
            <a:rPr lang="zh-TW" altLang="en-US" b="1" dirty="0" smtClean="0">
              <a:latin typeface="+mj-ea"/>
              <a:ea typeface="+mj-ea"/>
            </a:rPr>
            <a:t>非財務資訊</a:t>
          </a:r>
          <a:endParaRPr lang="zh-TW" altLang="en-US" b="1" dirty="0">
            <a:latin typeface="+mj-ea"/>
            <a:ea typeface="+mj-ea"/>
          </a:endParaRPr>
        </a:p>
      </dgm:t>
    </dgm:pt>
    <dgm:pt modelId="{E0837B47-FAB3-4837-852C-E163BADC968F}" type="parTrans" cxnId="{4B0E13D0-1FEB-42D5-B291-A1861E3DE066}">
      <dgm:prSet/>
      <dgm:spPr/>
      <dgm:t>
        <a:bodyPr/>
        <a:lstStyle/>
        <a:p>
          <a:endParaRPr lang="zh-TW" altLang="en-US"/>
        </a:p>
      </dgm:t>
    </dgm:pt>
    <dgm:pt modelId="{E081554F-B655-4A90-9DE5-F3C7B8F61EAF}" type="sibTrans" cxnId="{4B0E13D0-1FEB-42D5-B291-A1861E3DE066}">
      <dgm:prSet/>
      <dgm:spPr/>
      <dgm:t>
        <a:bodyPr/>
        <a:lstStyle/>
        <a:p>
          <a:endParaRPr lang="zh-TW" altLang="en-US"/>
        </a:p>
      </dgm:t>
    </dgm:pt>
    <dgm:pt modelId="{EDD8972F-A143-431D-A60C-3140628DBEB3}">
      <dgm:prSet phldrT="[文字]"/>
      <dgm:spPr/>
      <dgm:t>
        <a:bodyPr/>
        <a:lstStyle/>
        <a:p>
          <a:r>
            <a:rPr lang="zh-TW" altLang="en-US" b="1" dirty="0" smtClean="0">
              <a:latin typeface="+mj-ea"/>
              <a:ea typeface="+mj-ea"/>
            </a:rPr>
            <a:t>關係人</a:t>
          </a:r>
          <a:endParaRPr lang="en-US" altLang="zh-TW" b="1" dirty="0" smtClean="0">
            <a:latin typeface="+mj-ea"/>
            <a:ea typeface="+mj-ea"/>
          </a:endParaRPr>
        </a:p>
        <a:p>
          <a:r>
            <a:rPr lang="zh-TW" altLang="en-US" b="1" dirty="0" smtClean="0">
              <a:latin typeface="+mj-ea"/>
              <a:ea typeface="+mj-ea"/>
            </a:rPr>
            <a:t>交易</a:t>
          </a:r>
          <a:endParaRPr lang="zh-TW" altLang="en-US" b="1" dirty="0">
            <a:latin typeface="+mj-ea"/>
            <a:ea typeface="+mj-ea"/>
          </a:endParaRPr>
        </a:p>
      </dgm:t>
    </dgm:pt>
    <dgm:pt modelId="{334EE8F4-8C31-43B3-AAE4-ECB71CECFEEB}" type="parTrans" cxnId="{2BD6D66F-1AD7-431E-BE44-6A84CF0BE4D9}">
      <dgm:prSet/>
      <dgm:spPr/>
      <dgm:t>
        <a:bodyPr/>
        <a:lstStyle/>
        <a:p>
          <a:endParaRPr lang="zh-TW" altLang="en-US"/>
        </a:p>
      </dgm:t>
    </dgm:pt>
    <dgm:pt modelId="{9FD7BE47-6A91-416E-9612-8C5F87885379}" type="sibTrans" cxnId="{2BD6D66F-1AD7-431E-BE44-6A84CF0BE4D9}">
      <dgm:prSet/>
      <dgm:spPr/>
      <dgm:t>
        <a:bodyPr/>
        <a:lstStyle/>
        <a:p>
          <a:endParaRPr lang="zh-TW" altLang="en-US"/>
        </a:p>
      </dgm:t>
    </dgm:pt>
    <dgm:pt modelId="{347EE507-630A-41B0-B5B0-A8347E78FC97}">
      <dgm:prSet phldrT="[文字]"/>
      <dgm:spPr/>
      <dgm:t>
        <a:bodyPr/>
        <a:lstStyle/>
        <a:p>
          <a:r>
            <a:rPr lang="zh-TW" altLang="en-US" b="1" dirty="0" smtClean="0">
              <a:latin typeface="+mj-ea"/>
              <a:ea typeface="+mj-ea"/>
            </a:rPr>
            <a:t>財務報表編制流程</a:t>
          </a:r>
          <a:endParaRPr lang="zh-TW" altLang="en-US" b="1" dirty="0">
            <a:latin typeface="+mj-ea"/>
            <a:ea typeface="+mj-ea"/>
          </a:endParaRPr>
        </a:p>
      </dgm:t>
    </dgm:pt>
    <dgm:pt modelId="{8B76D774-8BC9-4DE2-8838-6FCAB6FFC2DD}" type="parTrans" cxnId="{E8737EAE-D126-46EE-A779-7893C2815A3E}">
      <dgm:prSet/>
      <dgm:spPr/>
      <dgm:t>
        <a:bodyPr/>
        <a:lstStyle/>
        <a:p>
          <a:endParaRPr lang="zh-TW" altLang="en-US"/>
        </a:p>
      </dgm:t>
    </dgm:pt>
    <dgm:pt modelId="{85597B47-829D-49B6-A489-51E940BAE5B8}" type="sibTrans" cxnId="{E8737EAE-D126-46EE-A779-7893C2815A3E}">
      <dgm:prSet/>
      <dgm:spPr/>
      <dgm:t>
        <a:bodyPr/>
        <a:lstStyle/>
        <a:p>
          <a:endParaRPr lang="zh-TW" altLang="en-US"/>
        </a:p>
      </dgm:t>
    </dgm:pt>
    <dgm:pt modelId="{FE8EE630-5E29-4B01-8F24-4906C855245B}">
      <dgm:prSet phldrT="[文字]"/>
      <dgm:spPr/>
      <dgm:t>
        <a:bodyPr/>
        <a:lstStyle/>
        <a:p>
          <a:r>
            <a:rPr lang="zh-TW" altLang="en-US" b="1" dirty="0" smtClean="0">
              <a:latin typeface="+mj-ea"/>
              <a:ea typeface="+mj-ea"/>
            </a:rPr>
            <a:t>對子公司監管</a:t>
          </a:r>
          <a:endParaRPr lang="zh-TW" altLang="en-US" b="1" dirty="0">
            <a:latin typeface="+mj-ea"/>
            <a:ea typeface="+mj-ea"/>
          </a:endParaRPr>
        </a:p>
      </dgm:t>
    </dgm:pt>
    <dgm:pt modelId="{039EB370-2F5F-4421-8597-9E386F34DB17}" type="parTrans" cxnId="{5664D6C8-8514-4A9C-9D67-AB1939C2FAD3}">
      <dgm:prSet/>
      <dgm:spPr/>
      <dgm:t>
        <a:bodyPr/>
        <a:lstStyle/>
        <a:p>
          <a:endParaRPr lang="zh-TW" altLang="en-US"/>
        </a:p>
      </dgm:t>
    </dgm:pt>
    <dgm:pt modelId="{210174F2-0553-4A87-85A2-F053EB66057B}" type="sibTrans" cxnId="{5664D6C8-8514-4A9C-9D67-AB1939C2FAD3}">
      <dgm:prSet/>
      <dgm:spPr/>
      <dgm:t>
        <a:bodyPr/>
        <a:lstStyle/>
        <a:p>
          <a:endParaRPr lang="zh-TW" altLang="en-US"/>
        </a:p>
      </dgm:t>
    </dgm:pt>
    <dgm:pt modelId="{11719BDA-8CBB-4966-BC7B-E9DA36C4C303}">
      <dgm:prSet phldrT="[文字]"/>
      <dgm:spPr/>
      <dgm:t>
        <a:bodyPr/>
        <a:lstStyle/>
        <a:p>
          <a:r>
            <a:rPr lang="zh-TW" altLang="en-US" b="1" dirty="0" smtClean="0">
              <a:latin typeface="+mj-ea"/>
              <a:ea typeface="+mj-ea"/>
            </a:rPr>
            <a:t>董事會</a:t>
          </a:r>
          <a:endParaRPr lang="en-US" altLang="zh-TW" b="1" dirty="0" smtClean="0">
            <a:latin typeface="+mj-ea"/>
            <a:ea typeface="+mj-ea"/>
          </a:endParaRPr>
        </a:p>
        <a:p>
          <a:r>
            <a:rPr lang="zh-TW" altLang="en-US" b="1" dirty="0" smtClean="0">
              <a:latin typeface="+mj-ea"/>
              <a:ea typeface="+mj-ea"/>
            </a:rPr>
            <a:t>運作</a:t>
          </a:r>
          <a:endParaRPr lang="zh-TW" altLang="en-US" b="1" dirty="0">
            <a:latin typeface="+mj-ea"/>
            <a:ea typeface="+mj-ea"/>
          </a:endParaRPr>
        </a:p>
      </dgm:t>
    </dgm:pt>
    <dgm:pt modelId="{B6F5C655-6064-45AB-A8C5-BF076CD8FF41}" type="parTrans" cxnId="{93F18C8C-1F46-4609-AB19-B0DA6A53DEE8}">
      <dgm:prSet/>
      <dgm:spPr/>
      <dgm:t>
        <a:bodyPr/>
        <a:lstStyle/>
        <a:p>
          <a:endParaRPr lang="zh-TW" altLang="en-US"/>
        </a:p>
      </dgm:t>
    </dgm:pt>
    <dgm:pt modelId="{45C451DD-2D96-4BB5-A856-4C45C2BE578B}" type="sibTrans" cxnId="{93F18C8C-1F46-4609-AB19-B0DA6A53DEE8}">
      <dgm:prSet/>
      <dgm:spPr/>
      <dgm:t>
        <a:bodyPr/>
        <a:lstStyle/>
        <a:p>
          <a:endParaRPr lang="zh-TW" altLang="en-US"/>
        </a:p>
      </dgm:t>
    </dgm:pt>
    <dgm:pt modelId="{F7F4BF8C-D53F-4100-81D3-5FD649847E0A}">
      <dgm:prSet phldrT="[文字]"/>
      <dgm:spPr/>
      <dgm:t>
        <a:bodyPr/>
        <a:lstStyle/>
        <a:p>
          <a:r>
            <a:rPr lang="zh-TW" altLang="en-US" b="1" dirty="0" smtClean="0">
              <a:latin typeface="+mj-ea"/>
              <a:ea typeface="+mj-ea"/>
            </a:rPr>
            <a:t>其他</a:t>
          </a:r>
          <a:r>
            <a:rPr lang="en-US" altLang="zh-TW" b="1" dirty="0" smtClean="0">
              <a:latin typeface="+mj-ea"/>
              <a:ea typeface="+mj-ea"/>
            </a:rPr>
            <a:t>(</a:t>
          </a:r>
          <a:r>
            <a:rPr lang="zh-TW" altLang="en-US" b="1" dirty="0" smtClean="0">
              <a:latin typeface="+mj-ea"/>
              <a:ea typeface="+mj-ea"/>
            </a:rPr>
            <a:t>註</a:t>
          </a:r>
          <a:r>
            <a:rPr lang="en-US" altLang="zh-TW" b="1" dirty="0" smtClean="0">
              <a:latin typeface="+mj-ea"/>
              <a:ea typeface="+mj-ea"/>
            </a:rPr>
            <a:t>)</a:t>
          </a:r>
          <a:endParaRPr lang="zh-TW" altLang="en-US" b="1" dirty="0">
            <a:latin typeface="+mj-ea"/>
            <a:ea typeface="+mj-ea"/>
          </a:endParaRPr>
        </a:p>
      </dgm:t>
    </dgm:pt>
    <dgm:pt modelId="{81DCFE0C-7BA4-4A6F-A9AE-D0CD6A8BD6B0}" type="parTrans" cxnId="{912ECE24-2A30-477D-BEC2-A64F0FFFAB92}">
      <dgm:prSet/>
      <dgm:spPr/>
      <dgm:t>
        <a:bodyPr/>
        <a:lstStyle/>
        <a:p>
          <a:endParaRPr lang="zh-TW" altLang="en-US"/>
        </a:p>
      </dgm:t>
    </dgm:pt>
    <dgm:pt modelId="{DDB55DE7-D38A-474D-ACAD-426118C5279A}" type="sibTrans" cxnId="{912ECE24-2A30-477D-BEC2-A64F0FFFAB92}">
      <dgm:prSet/>
      <dgm:spPr/>
      <dgm:t>
        <a:bodyPr/>
        <a:lstStyle/>
        <a:p>
          <a:endParaRPr lang="zh-TW" altLang="en-US"/>
        </a:p>
      </dgm:t>
    </dgm:pt>
    <dgm:pt modelId="{2AE64EAF-DA0A-4F2B-8D74-27291986BB00}">
      <dgm:prSet phldrT="[文字]"/>
      <dgm:spPr/>
      <dgm:t>
        <a:bodyPr/>
        <a:lstStyle/>
        <a:p>
          <a:r>
            <a:rPr lang="zh-TW" altLang="en-US" b="1" dirty="0" smtClean="0">
              <a:latin typeface="+mj-ea"/>
              <a:ea typeface="+mj-ea"/>
            </a:rPr>
            <a:t>股務</a:t>
          </a:r>
          <a:endParaRPr lang="zh-TW" altLang="en-US" b="1" dirty="0">
            <a:latin typeface="+mj-ea"/>
            <a:ea typeface="+mj-ea"/>
          </a:endParaRPr>
        </a:p>
      </dgm:t>
    </dgm:pt>
    <dgm:pt modelId="{6DFDB33F-EAAA-4685-ADCB-3214A87B1981}" type="parTrans" cxnId="{6DCC8C54-9D6C-4088-9FEB-A0B94D44FB16}">
      <dgm:prSet/>
      <dgm:spPr/>
      <dgm:t>
        <a:bodyPr/>
        <a:lstStyle/>
        <a:p>
          <a:endParaRPr lang="zh-TW" altLang="en-US"/>
        </a:p>
      </dgm:t>
    </dgm:pt>
    <dgm:pt modelId="{FA2F6AE5-D23B-431B-A213-742D460647C0}" type="sibTrans" cxnId="{6DCC8C54-9D6C-4088-9FEB-A0B94D44FB16}">
      <dgm:prSet/>
      <dgm:spPr/>
      <dgm:t>
        <a:bodyPr/>
        <a:lstStyle/>
        <a:p>
          <a:endParaRPr lang="zh-TW" altLang="en-US"/>
        </a:p>
      </dgm:t>
    </dgm:pt>
    <dgm:pt modelId="{4317685C-AFBB-4B80-92BE-72FD916175EF}">
      <dgm:prSet phldrT="[文字]"/>
      <dgm:spPr/>
      <dgm:t>
        <a:bodyPr/>
        <a:lstStyle/>
        <a:p>
          <a:r>
            <a:rPr lang="zh-TW" altLang="en-US" b="1" dirty="0" smtClean="0">
              <a:latin typeface="+mj-ea"/>
              <a:ea typeface="+mj-ea"/>
            </a:rPr>
            <a:t>個人資料保護</a:t>
          </a:r>
          <a:endParaRPr lang="zh-TW" altLang="en-US" b="1" dirty="0">
            <a:latin typeface="+mj-ea"/>
            <a:ea typeface="+mj-ea"/>
          </a:endParaRPr>
        </a:p>
      </dgm:t>
    </dgm:pt>
    <dgm:pt modelId="{AA6DD873-0A21-424D-B774-738B55185741}" type="parTrans" cxnId="{994EA1DE-7B96-4C4C-8560-B3834B527B70}">
      <dgm:prSet/>
      <dgm:spPr/>
      <dgm:t>
        <a:bodyPr/>
        <a:lstStyle/>
        <a:p>
          <a:endParaRPr lang="zh-TW" altLang="en-US"/>
        </a:p>
      </dgm:t>
    </dgm:pt>
    <dgm:pt modelId="{89C33CF4-11AB-472F-9861-B3DA2CB15070}" type="sibTrans" cxnId="{994EA1DE-7B96-4C4C-8560-B3834B527B70}">
      <dgm:prSet/>
      <dgm:spPr/>
      <dgm:t>
        <a:bodyPr/>
        <a:lstStyle/>
        <a:p>
          <a:endParaRPr lang="zh-TW" altLang="en-US"/>
        </a:p>
      </dgm:t>
    </dgm:pt>
    <dgm:pt modelId="{1375FB06-88DA-4917-B741-FC3DBA84873C}" type="pres">
      <dgm:prSet presAssocID="{43AE4B66-6434-478B-9461-157AE3D2AD56}" presName="composite" presStyleCnt="0">
        <dgm:presLayoutVars>
          <dgm:chMax val="1"/>
          <dgm:dir/>
          <dgm:resizeHandles val="exact"/>
        </dgm:presLayoutVars>
      </dgm:prSet>
      <dgm:spPr/>
      <dgm:t>
        <a:bodyPr/>
        <a:lstStyle/>
        <a:p>
          <a:endParaRPr lang="zh-TW" altLang="en-US"/>
        </a:p>
      </dgm:t>
    </dgm:pt>
    <dgm:pt modelId="{D4B0811D-1D9C-42A8-AC2D-1ACFCF5F8C7F}" type="pres">
      <dgm:prSet presAssocID="{43AE4B66-6434-478B-9461-157AE3D2AD56}" presName="radial" presStyleCnt="0">
        <dgm:presLayoutVars>
          <dgm:animLvl val="ctr"/>
        </dgm:presLayoutVars>
      </dgm:prSet>
      <dgm:spPr/>
    </dgm:pt>
    <dgm:pt modelId="{7167718E-FE15-48F8-9EAD-FAEE86B51367}" type="pres">
      <dgm:prSet presAssocID="{9038E326-D874-497D-9CA2-B53AF9EF5895}" presName="centerShape" presStyleLbl="vennNode1" presStyleIdx="0" presStyleCnt="17"/>
      <dgm:spPr/>
      <dgm:t>
        <a:bodyPr/>
        <a:lstStyle/>
        <a:p>
          <a:endParaRPr lang="zh-TW" altLang="en-US"/>
        </a:p>
      </dgm:t>
    </dgm:pt>
    <dgm:pt modelId="{DEC983C2-2F8B-46EF-9EC0-18BD794117D9}" type="pres">
      <dgm:prSet presAssocID="{C5A06741-7CFD-426F-BA5F-21B35601710E}" presName="node" presStyleLbl="vennNode1" presStyleIdx="1" presStyleCnt="17">
        <dgm:presLayoutVars>
          <dgm:bulletEnabled val="1"/>
        </dgm:presLayoutVars>
      </dgm:prSet>
      <dgm:spPr/>
      <dgm:t>
        <a:bodyPr/>
        <a:lstStyle/>
        <a:p>
          <a:endParaRPr lang="zh-TW" altLang="en-US"/>
        </a:p>
      </dgm:t>
    </dgm:pt>
    <dgm:pt modelId="{0D5AB934-35A3-405A-870F-9FEB5E66D9EC}" type="pres">
      <dgm:prSet presAssocID="{98CD67FD-BE05-4770-BC64-99739607309A}" presName="node" presStyleLbl="vennNode1" presStyleIdx="2" presStyleCnt="17">
        <dgm:presLayoutVars>
          <dgm:bulletEnabled val="1"/>
        </dgm:presLayoutVars>
      </dgm:prSet>
      <dgm:spPr/>
      <dgm:t>
        <a:bodyPr/>
        <a:lstStyle/>
        <a:p>
          <a:endParaRPr lang="zh-TW" altLang="en-US"/>
        </a:p>
      </dgm:t>
    </dgm:pt>
    <dgm:pt modelId="{B4C050B4-F262-42DF-B675-D77645622F93}" type="pres">
      <dgm:prSet presAssocID="{1D163BA6-1E27-4B4B-A15F-6F59796D491A}" presName="node" presStyleLbl="vennNode1" presStyleIdx="3" presStyleCnt="17">
        <dgm:presLayoutVars>
          <dgm:bulletEnabled val="1"/>
        </dgm:presLayoutVars>
      </dgm:prSet>
      <dgm:spPr/>
      <dgm:t>
        <a:bodyPr/>
        <a:lstStyle/>
        <a:p>
          <a:endParaRPr lang="zh-TW" altLang="en-US"/>
        </a:p>
      </dgm:t>
    </dgm:pt>
    <dgm:pt modelId="{5102A8C6-605C-4865-95E1-A01A237190EB}" type="pres">
      <dgm:prSet presAssocID="{5435C872-5092-4558-8794-CC9F380D8EC3}" presName="node" presStyleLbl="vennNode1" presStyleIdx="4" presStyleCnt="17">
        <dgm:presLayoutVars>
          <dgm:bulletEnabled val="1"/>
        </dgm:presLayoutVars>
      </dgm:prSet>
      <dgm:spPr/>
      <dgm:t>
        <a:bodyPr/>
        <a:lstStyle/>
        <a:p>
          <a:endParaRPr lang="zh-TW" altLang="en-US"/>
        </a:p>
      </dgm:t>
    </dgm:pt>
    <dgm:pt modelId="{AC53CCE3-123C-4756-9DBF-331E8EE05150}" type="pres">
      <dgm:prSet presAssocID="{1F76F58D-B975-4B14-8133-F0708F5B8CEA}" presName="node" presStyleLbl="vennNode1" presStyleIdx="5" presStyleCnt="17">
        <dgm:presLayoutVars>
          <dgm:bulletEnabled val="1"/>
        </dgm:presLayoutVars>
      </dgm:prSet>
      <dgm:spPr/>
      <dgm:t>
        <a:bodyPr/>
        <a:lstStyle/>
        <a:p>
          <a:endParaRPr lang="zh-TW" altLang="en-US"/>
        </a:p>
      </dgm:t>
    </dgm:pt>
    <dgm:pt modelId="{E828FA96-85DD-4A89-8A47-8570B49D746B}" type="pres">
      <dgm:prSet presAssocID="{59226851-18E9-43CE-8EA4-BE2DD3D2D4DA}" presName="node" presStyleLbl="vennNode1" presStyleIdx="6" presStyleCnt="17">
        <dgm:presLayoutVars>
          <dgm:bulletEnabled val="1"/>
        </dgm:presLayoutVars>
      </dgm:prSet>
      <dgm:spPr/>
      <dgm:t>
        <a:bodyPr/>
        <a:lstStyle/>
        <a:p>
          <a:endParaRPr lang="zh-TW" altLang="en-US"/>
        </a:p>
      </dgm:t>
    </dgm:pt>
    <dgm:pt modelId="{5D72973B-8BD9-49B2-B030-D277294883BA}" type="pres">
      <dgm:prSet presAssocID="{EC6B3D9D-41BC-4292-98AC-0412DC3BBBE5}" presName="node" presStyleLbl="vennNode1" presStyleIdx="7" presStyleCnt="17">
        <dgm:presLayoutVars>
          <dgm:bulletEnabled val="1"/>
        </dgm:presLayoutVars>
      </dgm:prSet>
      <dgm:spPr/>
      <dgm:t>
        <a:bodyPr/>
        <a:lstStyle/>
        <a:p>
          <a:endParaRPr lang="zh-TW" altLang="en-US"/>
        </a:p>
      </dgm:t>
    </dgm:pt>
    <dgm:pt modelId="{8CD77A39-D8C8-472D-A0D4-E230905E5C00}" type="pres">
      <dgm:prSet presAssocID="{BB400368-AF64-4939-B2D2-9ADB0829A9AD}" presName="node" presStyleLbl="vennNode1" presStyleIdx="8" presStyleCnt="17">
        <dgm:presLayoutVars>
          <dgm:bulletEnabled val="1"/>
        </dgm:presLayoutVars>
      </dgm:prSet>
      <dgm:spPr/>
      <dgm:t>
        <a:bodyPr/>
        <a:lstStyle/>
        <a:p>
          <a:endParaRPr lang="zh-TW" altLang="en-US"/>
        </a:p>
      </dgm:t>
    </dgm:pt>
    <dgm:pt modelId="{75F06F60-EB87-4966-ACBD-CE8AD7634FAF}" type="pres">
      <dgm:prSet presAssocID="{40EA4DD6-2F5B-4A3A-B0AE-03DD00CA5FFC}" presName="node" presStyleLbl="vennNode1" presStyleIdx="9" presStyleCnt="17">
        <dgm:presLayoutVars>
          <dgm:bulletEnabled val="1"/>
        </dgm:presLayoutVars>
      </dgm:prSet>
      <dgm:spPr/>
      <dgm:t>
        <a:bodyPr/>
        <a:lstStyle/>
        <a:p>
          <a:endParaRPr lang="zh-TW" altLang="en-US"/>
        </a:p>
      </dgm:t>
    </dgm:pt>
    <dgm:pt modelId="{22047977-311C-41CB-BB91-65C259CB749F}" type="pres">
      <dgm:prSet presAssocID="{EDD8972F-A143-431D-A60C-3140628DBEB3}" presName="node" presStyleLbl="vennNode1" presStyleIdx="10" presStyleCnt="17" custRadScaleRad="111409" custRadScaleInc="-7223">
        <dgm:presLayoutVars>
          <dgm:bulletEnabled val="1"/>
        </dgm:presLayoutVars>
      </dgm:prSet>
      <dgm:spPr/>
      <dgm:t>
        <a:bodyPr/>
        <a:lstStyle/>
        <a:p>
          <a:endParaRPr lang="zh-TW" altLang="en-US"/>
        </a:p>
      </dgm:t>
    </dgm:pt>
    <dgm:pt modelId="{0B4E10AC-1F22-4B19-96C1-F05C3F61BA1C}" type="pres">
      <dgm:prSet presAssocID="{347EE507-630A-41B0-B5B0-A8347E78FC97}" presName="node" presStyleLbl="vennNode1" presStyleIdx="11" presStyleCnt="17">
        <dgm:presLayoutVars>
          <dgm:bulletEnabled val="1"/>
        </dgm:presLayoutVars>
      </dgm:prSet>
      <dgm:spPr/>
      <dgm:t>
        <a:bodyPr/>
        <a:lstStyle/>
        <a:p>
          <a:endParaRPr lang="zh-TW" altLang="en-US"/>
        </a:p>
      </dgm:t>
    </dgm:pt>
    <dgm:pt modelId="{282C9F36-E17E-4550-BB9E-8D997CBBD508}" type="pres">
      <dgm:prSet presAssocID="{FE8EE630-5E29-4B01-8F24-4906C855245B}" presName="node" presStyleLbl="vennNode1" presStyleIdx="12" presStyleCnt="17">
        <dgm:presLayoutVars>
          <dgm:bulletEnabled val="1"/>
        </dgm:presLayoutVars>
      </dgm:prSet>
      <dgm:spPr/>
      <dgm:t>
        <a:bodyPr/>
        <a:lstStyle/>
        <a:p>
          <a:endParaRPr lang="zh-TW" altLang="en-US"/>
        </a:p>
      </dgm:t>
    </dgm:pt>
    <dgm:pt modelId="{7C886343-00DD-4B43-8586-196DDC628BB4}" type="pres">
      <dgm:prSet presAssocID="{11719BDA-8CBB-4966-BC7B-E9DA36C4C303}" presName="node" presStyleLbl="vennNode1" presStyleIdx="13" presStyleCnt="17">
        <dgm:presLayoutVars>
          <dgm:bulletEnabled val="1"/>
        </dgm:presLayoutVars>
      </dgm:prSet>
      <dgm:spPr/>
      <dgm:t>
        <a:bodyPr/>
        <a:lstStyle/>
        <a:p>
          <a:endParaRPr lang="zh-TW" altLang="en-US"/>
        </a:p>
      </dgm:t>
    </dgm:pt>
    <dgm:pt modelId="{39560E07-A29D-4857-9E43-DA78745BA3C1}" type="pres">
      <dgm:prSet presAssocID="{2AE64EAF-DA0A-4F2B-8D74-27291986BB00}" presName="node" presStyleLbl="vennNode1" presStyleIdx="14" presStyleCnt="17">
        <dgm:presLayoutVars>
          <dgm:bulletEnabled val="1"/>
        </dgm:presLayoutVars>
      </dgm:prSet>
      <dgm:spPr/>
      <dgm:t>
        <a:bodyPr/>
        <a:lstStyle/>
        <a:p>
          <a:endParaRPr lang="zh-TW" altLang="en-US"/>
        </a:p>
      </dgm:t>
    </dgm:pt>
    <dgm:pt modelId="{D5245691-F31F-4942-A878-FC7A35175E4A}" type="pres">
      <dgm:prSet presAssocID="{4317685C-AFBB-4B80-92BE-72FD916175EF}" presName="node" presStyleLbl="vennNode1" presStyleIdx="15" presStyleCnt="17">
        <dgm:presLayoutVars>
          <dgm:bulletEnabled val="1"/>
        </dgm:presLayoutVars>
      </dgm:prSet>
      <dgm:spPr/>
      <dgm:t>
        <a:bodyPr/>
        <a:lstStyle/>
        <a:p>
          <a:endParaRPr lang="zh-TW" altLang="en-US"/>
        </a:p>
      </dgm:t>
    </dgm:pt>
    <dgm:pt modelId="{88488667-77FC-4B8E-80CA-4027B0AE8AF0}" type="pres">
      <dgm:prSet presAssocID="{F7F4BF8C-D53F-4100-81D3-5FD649847E0A}" presName="node" presStyleLbl="vennNode1" presStyleIdx="16" presStyleCnt="17">
        <dgm:presLayoutVars>
          <dgm:bulletEnabled val="1"/>
        </dgm:presLayoutVars>
      </dgm:prSet>
      <dgm:spPr/>
      <dgm:t>
        <a:bodyPr/>
        <a:lstStyle/>
        <a:p>
          <a:endParaRPr lang="zh-TW" altLang="en-US"/>
        </a:p>
      </dgm:t>
    </dgm:pt>
  </dgm:ptLst>
  <dgm:cxnLst>
    <dgm:cxn modelId="{C3FEEB75-0D12-49FB-AD23-2A234D60FF4E}" type="presOf" srcId="{43AE4B66-6434-478B-9461-157AE3D2AD56}" destId="{1375FB06-88DA-4917-B741-FC3DBA84873C}" srcOrd="0" destOrd="0" presId="urn:microsoft.com/office/officeart/2005/8/layout/radial3"/>
    <dgm:cxn modelId="{93F18C8C-1F46-4609-AB19-B0DA6A53DEE8}" srcId="{9038E326-D874-497D-9CA2-B53AF9EF5895}" destId="{11719BDA-8CBB-4966-BC7B-E9DA36C4C303}" srcOrd="12" destOrd="0" parTransId="{B6F5C655-6064-45AB-A8C5-BF076CD8FF41}" sibTransId="{45C451DD-2D96-4BB5-A856-4C45C2BE578B}"/>
    <dgm:cxn modelId="{0CC2FC1E-2340-4E51-80F8-38A9A86B9840}" srcId="{9038E326-D874-497D-9CA2-B53AF9EF5895}" destId="{EC6B3D9D-41BC-4292-98AC-0412DC3BBBE5}" srcOrd="6" destOrd="0" parTransId="{803B28FD-7945-4F7A-832C-DC403333BF46}" sibTransId="{1EE5DB0B-6002-4E2E-BAF7-91CF6B19A089}"/>
    <dgm:cxn modelId="{38415B22-FE21-47D4-9E82-D1930DCAE94B}" type="presOf" srcId="{1F76F58D-B975-4B14-8133-F0708F5B8CEA}" destId="{AC53CCE3-123C-4756-9DBF-331E8EE05150}" srcOrd="0" destOrd="0" presId="urn:microsoft.com/office/officeart/2005/8/layout/radial3"/>
    <dgm:cxn modelId="{3360A873-D7BB-44F4-B154-434AB76DC283}" srcId="{9038E326-D874-497D-9CA2-B53AF9EF5895}" destId="{1F76F58D-B975-4B14-8133-F0708F5B8CEA}" srcOrd="4" destOrd="0" parTransId="{EA235507-E162-40A0-99D5-FA2D263F72A0}" sibTransId="{4C4EBB12-703B-4781-AEC6-BF254831E410}"/>
    <dgm:cxn modelId="{E8737EAE-D126-46EE-A779-7893C2815A3E}" srcId="{9038E326-D874-497D-9CA2-B53AF9EF5895}" destId="{347EE507-630A-41B0-B5B0-A8347E78FC97}" srcOrd="10" destOrd="0" parTransId="{8B76D774-8BC9-4DE2-8838-6FCAB6FFC2DD}" sibTransId="{85597B47-829D-49B6-A489-51E940BAE5B8}"/>
    <dgm:cxn modelId="{94AF3A35-DFA7-4622-BCC5-5DF20DE20447}" srcId="{9038E326-D874-497D-9CA2-B53AF9EF5895}" destId="{C5A06741-7CFD-426F-BA5F-21B35601710E}" srcOrd="0" destOrd="0" parTransId="{A41919FD-267A-4BDA-9C5D-4613D35058E0}" sibTransId="{1F737711-1CF0-4AC2-B636-3AB0A600AABC}"/>
    <dgm:cxn modelId="{93C6F709-F220-4210-94FF-9BD6DD92FE22}" type="presOf" srcId="{FE8EE630-5E29-4B01-8F24-4906C855245B}" destId="{282C9F36-E17E-4550-BB9E-8D997CBBD508}" srcOrd="0" destOrd="0" presId="urn:microsoft.com/office/officeart/2005/8/layout/radial3"/>
    <dgm:cxn modelId="{DC5DED01-D798-4280-9BFD-AA33C9871029}" type="presOf" srcId="{98CD67FD-BE05-4770-BC64-99739607309A}" destId="{0D5AB934-35A3-405A-870F-9FEB5E66D9EC}" srcOrd="0" destOrd="0" presId="urn:microsoft.com/office/officeart/2005/8/layout/radial3"/>
    <dgm:cxn modelId="{4B0E13D0-1FEB-42D5-B291-A1861E3DE066}" srcId="{9038E326-D874-497D-9CA2-B53AF9EF5895}" destId="{40EA4DD6-2F5B-4A3A-B0AE-03DD00CA5FFC}" srcOrd="8" destOrd="0" parTransId="{E0837B47-FAB3-4837-852C-E163BADC968F}" sibTransId="{E081554F-B655-4A90-9DE5-F3C7B8F61EAF}"/>
    <dgm:cxn modelId="{EAC2D470-5657-49EA-BE46-49FBD5877EBF}" type="presOf" srcId="{C5A06741-7CFD-426F-BA5F-21B35601710E}" destId="{DEC983C2-2F8B-46EF-9EC0-18BD794117D9}" srcOrd="0" destOrd="0" presId="urn:microsoft.com/office/officeart/2005/8/layout/radial3"/>
    <dgm:cxn modelId="{2BD6D66F-1AD7-431E-BE44-6A84CF0BE4D9}" srcId="{9038E326-D874-497D-9CA2-B53AF9EF5895}" destId="{EDD8972F-A143-431D-A60C-3140628DBEB3}" srcOrd="9" destOrd="0" parTransId="{334EE8F4-8C31-43B3-AAE4-ECB71CECFEEB}" sibTransId="{9FD7BE47-6A91-416E-9612-8C5F87885379}"/>
    <dgm:cxn modelId="{90030338-47A0-4492-95CA-642A70D09C90}" type="presOf" srcId="{347EE507-630A-41B0-B5B0-A8347E78FC97}" destId="{0B4E10AC-1F22-4B19-96C1-F05C3F61BA1C}" srcOrd="0" destOrd="0" presId="urn:microsoft.com/office/officeart/2005/8/layout/radial3"/>
    <dgm:cxn modelId="{84D59C05-1E30-450A-A8D8-E66B4763465F}" srcId="{9038E326-D874-497D-9CA2-B53AF9EF5895}" destId="{5435C872-5092-4558-8794-CC9F380D8EC3}" srcOrd="3" destOrd="0" parTransId="{3007724B-2DC8-47C8-A17A-377D184840A0}" sibTransId="{DB818E8A-F399-47BD-932B-8A5B36775C1A}"/>
    <dgm:cxn modelId="{B59E1D18-AF7B-4E4E-A6AE-F4E4F13AE08B}" type="presOf" srcId="{F7F4BF8C-D53F-4100-81D3-5FD649847E0A}" destId="{88488667-77FC-4B8E-80CA-4027B0AE8AF0}" srcOrd="0" destOrd="0" presId="urn:microsoft.com/office/officeart/2005/8/layout/radial3"/>
    <dgm:cxn modelId="{988137F9-8511-4943-A6D3-DAA4FCAE090F}" type="presOf" srcId="{11719BDA-8CBB-4966-BC7B-E9DA36C4C303}" destId="{7C886343-00DD-4B43-8586-196DDC628BB4}" srcOrd="0" destOrd="0" presId="urn:microsoft.com/office/officeart/2005/8/layout/radial3"/>
    <dgm:cxn modelId="{015F77BC-4CA0-44D6-A0B9-BF2D18B750F4}" type="presOf" srcId="{4317685C-AFBB-4B80-92BE-72FD916175EF}" destId="{D5245691-F31F-4942-A878-FC7A35175E4A}" srcOrd="0" destOrd="0" presId="urn:microsoft.com/office/officeart/2005/8/layout/radial3"/>
    <dgm:cxn modelId="{A4374260-36FB-4646-8B53-A6CBC0496767}" type="presOf" srcId="{5435C872-5092-4558-8794-CC9F380D8EC3}" destId="{5102A8C6-605C-4865-95E1-A01A237190EB}" srcOrd="0" destOrd="0" presId="urn:microsoft.com/office/officeart/2005/8/layout/radial3"/>
    <dgm:cxn modelId="{6DCC8C54-9D6C-4088-9FEB-A0B94D44FB16}" srcId="{9038E326-D874-497D-9CA2-B53AF9EF5895}" destId="{2AE64EAF-DA0A-4F2B-8D74-27291986BB00}" srcOrd="13" destOrd="0" parTransId="{6DFDB33F-EAAA-4685-ADCB-3214A87B1981}" sibTransId="{FA2F6AE5-D23B-431B-A213-742D460647C0}"/>
    <dgm:cxn modelId="{F72BF195-598D-4F24-8B37-64F6510FB317}" type="presOf" srcId="{40EA4DD6-2F5B-4A3A-B0AE-03DD00CA5FFC}" destId="{75F06F60-EB87-4966-ACBD-CE8AD7634FAF}" srcOrd="0" destOrd="0" presId="urn:microsoft.com/office/officeart/2005/8/layout/radial3"/>
    <dgm:cxn modelId="{912ECE24-2A30-477D-BEC2-A64F0FFFAB92}" srcId="{9038E326-D874-497D-9CA2-B53AF9EF5895}" destId="{F7F4BF8C-D53F-4100-81D3-5FD649847E0A}" srcOrd="15" destOrd="0" parTransId="{81DCFE0C-7BA4-4A6F-A9AE-D0CD6A8BD6B0}" sibTransId="{DDB55DE7-D38A-474D-ACAD-426118C5279A}"/>
    <dgm:cxn modelId="{1FD7062F-D45B-458A-9870-28565CBBE300}" srcId="{9038E326-D874-497D-9CA2-B53AF9EF5895}" destId="{BB400368-AF64-4939-B2D2-9ADB0829A9AD}" srcOrd="7" destOrd="0" parTransId="{C079C337-5C7F-4013-8673-EAA145CA0C5B}" sibTransId="{D436EE58-1370-431D-B6C3-B600FAD316B6}"/>
    <dgm:cxn modelId="{20553587-8E28-4995-88ED-5A179E1D0B70}" type="presOf" srcId="{EC6B3D9D-41BC-4292-98AC-0412DC3BBBE5}" destId="{5D72973B-8BD9-49B2-B030-D277294883BA}" srcOrd="0" destOrd="0" presId="urn:microsoft.com/office/officeart/2005/8/layout/radial3"/>
    <dgm:cxn modelId="{9ED3AACB-FD35-4634-A45E-994C13A5D18E}" type="presOf" srcId="{1D163BA6-1E27-4B4B-A15F-6F59796D491A}" destId="{B4C050B4-F262-42DF-B675-D77645622F93}" srcOrd="0" destOrd="0" presId="urn:microsoft.com/office/officeart/2005/8/layout/radial3"/>
    <dgm:cxn modelId="{EBD96B84-D6C7-47A9-8D6C-AB3085BB168F}" type="presOf" srcId="{2AE64EAF-DA0A-4F2B-8D74-27291986BB00}" destId="{39560E07-A29D-4857-9E43-DA78745BA3C1}" srcOrd="0" destOrd="0" presId="urn:microsoft.com/office/officeart/2005/8/layout/radial3"/>
    <dgm:cxn modelId="{87E3F5B6-6CC7-40C7-A150-6B419AB2712E}" type="presOf" srcId="{9038E326-D874-497D-9CA2-B53AF9EF5895}" destId="{7167718E-FE15-48F8-9EAD-FAEE86B51367}" srcOrd="0" destOrd="0" presId="urn:microsoft.com/office/officeart/2005/8/layout/radial3"/>
    <dgm:cxn modelId="{7A332381-902D-42EF-A343-482DF7395E7E}" srcId="{43AE4B66-6434-478B-9461-157AE3D2AD56}" destId="{C435BDC8-2946-4E74-BAD2-E03B703EB2D7}" srcOrd="1" destOrd="0" parTransId="{D2F661C5-81E4-4507-93DE-FAED17B2552C}" sibTransId="{C228AE78-8285-42F7-A518-7BE565F75FBD}"/>
    <dgm:cxn modelId="{E93750C2-C727-4647-AE64-BEBF5B1F82E7}" type="presOf" srcId="{BB400368-AF64-4939-B2D2-9ADB0829A9AD}" destId="{8CD77A39-D8C8-472D-A0D4-E230905E5C00}" srcOrd="0" destOrd="0" presId="urn:microsoft.com/office/officeart/2005/8/layout/radial3"/>
    <dgm:cxn modelId="{9AD19429-660D-4800-9DF3-0D36A12BDF82}" srcId="{9038E326-D874-497D-9CA2-B53AF9EF5895}" destId="{98CD67FD-BE05-4770-BC64-99739607309A}" srcOrd="1" destOrd="0" parTransId="{A129CB27-D315-4695-8039-2F903757C442}" sibTransId="{5A5F65EF-4AFC-480F-8590-24EA58C1BFC5}"/>
    <dgm:cxn modelId="{D3059AD6-9D4C-41B2-A169-3A1BB77064EC}" type="presOf" srcId="{EDD8972F-A143-431D-A60C-3140628DBEB3}" destId="{22047977-311C-41CB-BB91-65C259CB749F}" srcOrd="0" destOrd="0" presId="urn:microsoft.com/office/officeart/2005/8/layout/radial3"/>
    <dgm:cxn modelId="{5664D6C8-8514-4A9C-9D67-AB1939C2FAD3}" srcId="{9038E326-D874-497D-9CA2-B53AF9EF5895}" destId="{FE8EE630-5E29-4B01-8F24-4906C855245B}" srcOrd="11" destOrd="0" parTransId="{039EB370-2F5F-4421-8597-9E386F34DB17}" sibTransId="{210174F2-0553-4A87-85A2-F053EB66057B}"/>
    <dgm:cxn modelId="{DFFC31F3-9813-4591-8954-ADA1A13FB087}" type="presOf" srcId="{59226851-18E9-43CE-8EA4-BE2DD3D2D4DA}" destId="{E828FA96-85DD-4A89-8A47-8570B49D746B}" srcOrd="0" destOrd="0" presId="urn:microsoft.com/office/officeart/2005/8/layout/radial3"/>
    <dgm:cxn modelId="{994EA1DE-7B96-4C4C-8560-B3834B527B70}" srcId="{9038E326-D874-497D-9CA2-B53AF9EF5895}" destId="{4317685C-AFBB-4B80-92BE-72FD916175EF}" srcOrd="14" destOrd="0" parTransId="{AA6DD873-0A21-424D-B774-738B55185741}" sibTransId="{89C33CF4-11AB-472F-9861-B3DA2CB15070}"/>
    <dgm:cxn modelId="{F26A6C60-1ED2-4F12-83FE-D1D7EDE10B32}" srcId="{9038E326-D874-497D-9CA2-B53AF9EF5895}" destId="{59226851-18E9-43CE-8EA4-BE2DD3D2D4DA}" srcOrd="5" destOrd="0" parTransId="{9891D43F-E3CF-423A-9B4D-CA17AE5A115E}" sibTransId="{D42102FF-05C4-49EF-9C5E-5834042CE198}"/>
    <dgm:cxn modelId="{79D22466-DDC5-4B74-B5CA-B21530FCC867}" srcId="{43AE4B66-6434-478B-9461-157AE3D2AD56}" destId="{9038E326-D874-497D-9CA2-B53AF9EF5895}" srcOrd="0" destOrd="0" parTransId="{087449A1-A0F1-4AA5-BD96-89686E3A01B7}" sibTransId="{6E0B67C1-4F90-40FC-A3B2-4F825ECC03D2}"/>
    <dgm:cxn modelId="{470436DD-985F-4E55-866B-3E6D0BF858E1}" srcId="{9038E326-D874-497D-9CA2-B53AF9EF5895}" destId="{1D163BA6-1E27-4B4B-A15F-6F59796D491A}" srcOrd="2" destOrd="0" parTransId="{128C2064-4FD3-43C0-A50A-D299785BE1B1}" sibTransId="{BAEF8DC4-D9C4-4435-8A24-452009B5E5C5}"/>
    <dgm:cxn modelId="{9CB1CACD-E2BA-4FEB-80E9-AABDD9BBAF22}" type="presParOf" srcId="{1375FB06-88DA-4917-B741-FC3DBA84873C}" destId="{D4B0811D-1D9C-42A8-AC2D-1ACFCF5F8C7F}" srcOrd="0" destOrd="0" presId="urn:microsoft.com/office/officeart/2005/8/layout/radial3"/>
    <dgm:cxn modelId="{BFFAB663-5BAC-4755-AEBD-9F6C9FE13312}" type="presParOf" srcId="{D4B0811D-1D9C-42A8-AC2D-1ACFCF5F8C7F}" destId="{7167718E-FE15-48F8-9EAD-FAEE86B51367}" srcOrd="0" destOrd="0" presId="urn:microsoft.com/office/officeart/2005/8/layout/radial3"/>
    <dgm:cxn modelId="{B0797E08-0978-4E4F-B6D7-58742EF0CFFE}" type="presParOf" srcId="{D4B0811D-1D9C-42A8-AC2D-1ACFCF5F8C7F}" destId="{DEC983C2-2F8B-46EF-9EC0-18BD794117D9}" srcOrd="1" destOrd="0" presId="urn:microsoft.com/office/officeart/2005/8/layout/radial3"/>
    <dgm:cxn modelId="{10D25A5A-4D45-4084-A31B-1FD65573B638}" type="presParOf" srcId="{D4B0811D-1D9C-42A8-AC2D-1ACFCF5F8C7F}" destId="{0D5AB934-35A3-405A-870F-9FEB5E66D9EC}" srcOrd="2" destOrd="0" presId="urn:microsoft.com/office/officeart/2005/8/layout/radial3"/>
    <dgm:cxn modelId="{51104A44-1E3C-4CFD-A4CD-67B76F76EAA5}" type="presParOf" srcId="{D4B0811D-1D9C-42A8-AC2D-1ACFCF5F8C7F}" destId="{B4C050B4-F262-42DF-B675-D77645622F93}" srcOrd="3" destOrd="0" presId="urn:microsoft.com/office/officeart/2005/8/layout/radial3"/>
    <dgm:cxn modelId="{035DC1CE-096A-4CC4-962E-A5419841B972}" type="presParOf" srcId="{D4B0811D-1D9C-42A8-AC2D-1ACFCF5F8C7F}" destId="{5102A8C6-605C-4865-95E1-A01A237190EB}" srcOrd="4" destOrd="0" presId="urn:microsoft.com/office/officeart/2005/8/layout/radial3"/>
    <dgm:cxn modelId="{2364F66E-BB1B-4BF2-9C42-CE5535CFD286}" type="presParOf" srcId="{D4B0811D-1D9C-42A8-AC2D-1ACFCF5F8C7F}" destId="{AC53CCE3-123C-4756-9DBF-331E8EE05150}" srcOrd="5" destOrd="0" presId="urn:microsoft.com/office/officeart/2005/8/layout/radial3"/>
    <dgm:cxn modelId="{481B2FD7-4238-47AB-8C19-ED3D977BC97A}" type="presParOf" srcId="{D4B0811D-1D9C-42A8-AC2D-1ACFCF5F8C7F}" destId="{E828FA96-85DD-4A89-8A47-8570B49D746B}" srcOrd="6" destOrd="0" presId="urn:microsoft.com/office/officeart/2005/8/layout/radial3"/>
    <dgm:cxn modelId="{6BF587F0-6C7F-4332-9227-4F5FA136810A}" type="presParOf" srcId="{D4B0811D-1D9C-42A8-AC2D-1ACFCF5F8C7F}" destId="{5D72973B-8BD9-49B2-B030-D277294883BA}" srcOrd="7" destOrd="0" presId="urn:microsoft.com/office/officeart/2005/8/layout/radial3"/>
    <dgm:cxn modelId="{48253DAD-6D55-454D-871B-326CA1567D24}" type="presParOf" srcId="{D4B0811D-1D9C-42A8-AC2D-1ACFCF5F8C7F}" destId="{8CD77A39-D8C8-472D-A0D4-E230905E5C00}" srcOrd="8" destOrd="0" presId="urn:microsoft.com/office/officeart/2005/8/layout/radial3"/>
    <dgm:cxn modelId="{F1401957-5785-480F-B4DF-DEA9CCA37A8B}" type="presParOf" srcId="{D4B0811D-1D9C-42A8-AC2D-1ACFCF5F8C7F}" destId="{75F06F60-EB87-4966-ACBD-CE8AD7634FAF}" srcOrd="9" destOrd="0" presId="urn:microsoft.com/office/officeart/2005/8/layout/radial3"/>
    <dgm:cxn modelId="{F4490932-FCC4-479D-BA85-CF8A2C712F26}" type="presParOf" srcId="{D4B0811D-1D9C-42A8-AC2D-1ACFCF5F8C7F}" destId="{22047977-311C-41CB-BB91-65C259CB749F}" srcOrd="10" destOrd="0" presId="urn:microsoft.com/office/officeart/2005/8/layout/radial3"/>
    <dgm:cxn modelId="{092B02E5-4B55-4037-849B-77DFBC39E1A9}" type="presParOf" srcId="{D4B0811D-1D9C-42A8-AC2D-1ACFCF5F8C7F}" destId="{0B4E10AC-1F22-4B19-96C1-F05C3F61BA1C}" srcOrd="11" destOrd="0" presId="urn:microsoft.com/office/officeart/2005/8/layout/radial3"/>
    <dgm:cxn modelId="{F499879F-6FE4-4985-AE28-9AC6888BBCD5}" type="presParOf" srcId="{D4B0811D-1D9C-42A8-AC2D-1ACFCF5F8C7F}" destId="{282C9F36-E17E-4550-BB9E-8D997CBBD508}" srcOrd="12" destOrd="0" presId="urn:microsoft.com/office/officeart/2005/8/layout/radial3"/>
    <dgm:cxn modelId="{5D851767-BEB5-404D-8724-34A56CCAE84A}" type="presParOf" srcId="{D4B0811D-1D9C-42A8-AC2D-1ACFCF5F8C7F}" destId="{7C886343-00DD-4B43-8586-196DDC628BB4}" srcOrd="13" destOrd="0" presId="urn:microsoft.com/office/officeart/2005/8/layout/radial3"/>
    <dgm:cxn modelId="{145F2C12-CC63-4D5E-A984-37971226C8DB}" type="presParOf" srcId="{D4B0811D-1D9C-42A8-AC2D-1ACFCF5F8C7F}" destId="{39560E07-A29D-4857-9E43-DA78745BA3C1}" srcOrd="14" destOrd="0" presId="urn:microsoft.com/office/officeart/2005/8/layout/radial3"/>
    <dgm:cxn modelId="{E5B3725B-6BA1-43B5-A8E5-20801892CB9E}" type="presParOf" srcId="{D4B0811D-1D9C-42A8-AC2D-1ACFCF5F8C7F}" destId="{D5245691-F31F-4942-A878-FC7A35175E4A}" srcOrd="15" destOrd="0" presId="urn:microsoft.com/office/officeart/2005/8/layout/radial3"/>
    <dgm:cxn modelId="{A35C5CE6-F909-4BC3-BEFC-0C9B3B71C95A}" type="presParOf" srcId="{D4B0811D-1D9C-42A8-AC2D-1ACFCF5F8C7F}" destId="{88488667-77FC-4B8E-80CA-4027B0AE8AF0}" srcOrd="16"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4187"/>
          </a:xfrm>
          <a:prstGeom prst="rect">
            <a:avLst/>
          </a:prstGeom>
        </p:spPr>
        <p:txBody>
          <a:bodyPr vert="horz" lIns="91723" tIns="45862" rIns="91723" bIns="45862"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49688" y="0"/>
            <a:ext cx="2946400" cy="494187"/>
          </a:xfrm>
          <a:prstGeom prst="rect">
            <a:avLst/>
          </a:prstGeom>
        </p:spPr>
        <p:txBody>
          <a:bodyPr vert="horz" lIns="91723" tIns="45862" rIns="91723" bIns="45862" rtlCol="0"/>
          <a:lstStyle>
            <a:lvl1pPr algn="r" eaLnBrk="1" fontAlgn="auto" hangingPunct="1">
              <a:spcBef>
                <a:spcPts val="0"/>
              </a:spcBef>
              <a:spcAft>
                <a:spcPts val="0"/>
              </a:spcAft>
              <a:defRPr kumimoji="0" sz="1200">
                <a:latin typeface="+mn-lt"/>
                <a:ea typeface="+mn-ea"/>
              </a:defRPr>
            </a:lvl1pPr>
          </a:lstStyle>
          <a:p>
            <a:pPr>
              <a:defRPr/>
            </a:pPr>
            <a:fld id="{1E2702B0-64CC-4A3C-984F-4FB2105A3C6B}" type="datetimeFigureOut">
              <a:rPr lang="zh-TW" altLang="en-US"/>
              <a:pPr>
                <a:defRPr/>
              </a:pPr>
              <a:t>2018/9/18</a:t>
            </a:fld>
            <a:endParaRPr lang="zh-TW" altLang="en-US"/>
          </a:p>
        </p:txBody>
      </p:sp>
      <p:sp>
        <p:nvSpPr>
          <p:cNvPr id="4" name="頁尾版面配置區 3"/>
          <p:cNvSpPr>
            <a:spLocks noGrp="1"/>
          </p:cNvSpPr>
          <p:nvPr>
            <p:ph type="ftr" sz="quarter" idx="2"/>
          </p:nvPr>
        </p:nvSpPr>
        <p:spPr>
          <a:xfrm>
            <a:off x="0" y="9378485"/>
            <a:ext cx="2946400" cy="494187"/>
          </a:xfrm>
          <a:prstGeom prst="rect">
            <a:avLst/>
          </a:prstGeom>
        </p:spPr>
        <p:txBody>
          <a:bodyPr vert="horz" lIns="91723" tIns="45862" rIns="91723" bIns="45862"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49688" y="9378485"/>
            <a:ext cx="2946400" cy="494187"/>
          </a:xfrm>
          <a:prstGeom prst="rect">
            <a:avLst/>
          </a:prstGeom>
        </p:spPr>
        <p:txBody>
          <a:bodyPr vert="horz" wrap="square" lIns="91723" tIns="45862" rIns="91723" bIns="45862" numCol="1" anchor="b" anchorCtr="0" compatLnSpc="1">
            <a:prstTxWarp prst="textNoShape">
              <a:avLst/>
            </a:prstTxWarp>
          </a:bodyPr>
          <a:lstStyle>
            <a:lvl1pPr algn="r" eaLnBrk="1" hangingPunct="1">
              <a:defRPr kumimoji="0" sz="1200">
                <a:latin typeface="Calibri" panose="020F0502020204030204" pitchFamily="34" charset="0"/>
              </a:defRPr>
            </a:lvl1pPr>
          </a:lstStyle>
          <a:p>
            <a:fld id="{0322F1FE-DF25-48AF-B827-59E2A37321A2}" type="slidenum">
              <a:rPr lang="zh-TW" altLang="en-US"/>
              <a:pPr/>
              <a:t>‹#›</a:t>
            </a:fld>
            <a:endParaRPr lang="en-US" altLang="zh-TW"/>
          </a:p>
        </p:txBody>
      </p:sp>
    </p:spTree>
    <p:extLst>
      <p:ext uri="{BB962C8B-B14F-4D97-AF65-F5344CB8AC3E}">
        <p14:creationId xmlns:p14="http://schemas.microsoft.com/office/powerpoint/2010/main" val="48289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4187"/>
          </a:xfrm>
          <a:prstGeom prst="rect">
            <a:avLst/>
          </a:prstGeom>
        </p:spPr>
        <p:txBody>
          <a:bodyPr vert="horz" lIns="91723" tIns="45862" rIns="91723" bIns="45862" rtlCol="0"/>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49688" y="0"/>
            <a:ext cx="2946400" cy="494187"/>
          </a:xfrm>
          <a:prstGeom prst="rect">
            <a:avLst/>
          </a:prstGeom>
        </p:spPr>
        <p:txBody>
          <a:bodyPr vert="horz" lIns="91723" tIns="45862" rIns="91723" bIns="45862" rtlCol="0"/>
          <a:lstStyle>
            <a:lvl1pPr algn="r" eaLnBrk="1" fontAlgn="auto" hangingPunct="1">
              <a:spcBef>
                <a:spcPts val="0"/>
              </a:spcBef>
              <a:spcAft>
                <a:spcPts val="0"/>
              </a:spcAft>
              <a:defRPr kumimoji="0" sz="1200">
                <a:latin typeface="+mn-lt"/>
                <a:ea typeface="+mn-ea"/>
              </a:defRPr>
            </a:lvl1pPr>
          </a:lstStyle>
          <a:p>
            <a:pPr>
              <a:defRPr/>
            </a:pPr>
            <a:fld id="{DE2973B8-1248-4681-B838-91AC13AAFC34}" type="datetimeFigureOut">
              <a:rPr lang="zh-TW" altLang="en-US"/>
              <a:pPr>
                <a:defRPr/>
              </a:pPr>
              <a:t>2018/9/18</a:t>
            </a:fld>
            <a:endParaRPr lang="zh-TW" altLang="en-US"/>
          </a:p>
        </p:txBody>
      </p:sp>
      <p:sp>
        <p:nvSpPr>
          <p:cNvPr id="4" name="投影片圖像版面配置區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723" tIns="45862" rIns="91723" bIns="45862" rtlCol="0" anchor="ctr"/>
          <a:lstStyle/>
          <a:p>
            <a:pPr lvl="0"/>
            <a:endParaRPr lang="zh-TW" altLang="en-US" noProof="0"/>
          </a:p>
        </p:txBody>
      </p:sp>
      <p:sp>
        <p:nvSpPr>
          <p:cNvPr id="5" name="備忘稿版面配置區 4"/>
          <p:cNvSpPr>
            <a:spLocks noGrp="1"/>
          </p:cNvSpPr>
          <p:nvPr>
            <p:ph type="body" sz="quarter" idx="3"/>
          </p:nvPr>
        </p:nvSpPr>
        <p:spPr>
          <a:xfrm>
            <a:off x="679450" y="4690823"/>
            <a:ext cx="5438775" cy="4441359"/>
          </a:xfrm>
          <a:prstGeom prst="rect">
            <a:avLst/>
          </a:prstGeom>
        </p:spPr>
        <p:txBody>
          <a:bodyPr vert="horz" lIns="91723" tIns="45862" rIns="91723" bIns="45862"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9378485"/>
            <a:ext cx="2946400" cy="494187"/>
          </a:xfrm>
          <a:prstGeom prst="rect">
            <a:avLst/>
          </a:prstGeom>
        </p:spPr>
        <p:txBody>
          <a:bodyPr vert="horz" lIns="91723" tIns="45862" rIns="91723" bIns="45862" rtlCol="0" anchor="b"/>
          <a:lstStyle>
            <a:lvl1pPr algn="l" eaLnBrk="1" fontAlgn="auto" hangingPunct="1">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49688" y="9378485"/>
            <a:ext cx="2946400" cy="494187"/>
          </a:xfrm>
          <a:prstGeom prst="rect">
            <a:avLst/>
          </a:prstGeom>
        </p:spPr>
        <p:txBody>
          <a:bodyPr vert="horz" wrap="square" lIns="91723" tIns="45862" rIns="91723" bIns="45862" numCol="1" anchor="b" anchorCtr="0" compatLnSpc="1">
            <a:prstTxWarp prst="textNoShape">
              <a:avLst/>
            </a:prstTxWarp>
          </a:bodyPr>
          <a:lstStyle>
            <a:lvl1pPr algn="r" eaLnBrk="1" hangingPunct="1">
              <a:defRPr kumimoji="0" sz="1200">
                <a:latin typeface="Calibri" panose="020F0502020204030204" pitchFamily="34" charset="0"/>
              </a:defRPr>
            </a:lvl1pPr>
          </a:lstStyle>
          <a:p>
            <a:fld id="{AAADEBAC-D269-4306-8D8F-4A14E31BD91D}" type="slidenum">
              <a:rPr lang="zh-TW" altLang="en-US"/>
              <a:pPr/>
              <a:t>‹#›</a:t>
            </a:fld>
            <a:endParaRPr lang="en-US" altLang="zh-TW"/>
          </a:p>
        </p:txBody>
      </p:sp>
    </p:spTree>
    <p:extLst>
      <p:ext uri="{BB962C8B-B14F-4D97-AF65-F5344CB8AC3E}">
        <p14:creationId xmlns:p14="http://schemas.microsoft.com/office/powerpoint/2010/main" val="13420698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dirty="0" smtClean="0"/>
          </a:p>
        </p:txBody>
      </p:sp>
      <p:sp>
        <p:nvSpPr>
          <p:cNvPr id="1126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52737299-B830-460D-B5F0-3B97AB06AD3A}" type="slidenum">
              <a:rPr lang="zh-TW" altLang="en-US"/>
              <a:pPr>
                <a:spcBef>
                  <a:spcPct val="0"/>
                </a:spcBef>
              </a:pPr>
              <a:t>1</a:t>
            </a:fld>
            <a:endParaRPr lang="en-US" altLang="zh-TW"/>
          </a:p>
        </p:txBody>
      </p:sp>
    </p:spTree>
    <p:extLst>
      <p:ext uri="{BB962C8B-B14F-4D97-AF65-F5344CB8AC3E}">
        <p14:creationId xmlns:p14="http://schemas.microsoft.com/office/powerpoint/2010/main" val="2635409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子公司資金貸與他人之限額仍應以子公司淨值為規範基礎</a:t>
            </a:r>
            <a:r>
              <a:rPr lang="en-US" altLang="zh-TW" dirty="0" smtClean="0"/>
              <a:t>(</a:t>
            </a:r>
            <a:r>
              <a:rPr lang="zh-TW" altLang="en-US" dirty="0" smtClean="0"/>
              <a:t>考量子公司之風險承擔能力</a:t>
            </a:r>
            <a:r>
              <a:rPr lang="en-US" altLang="zh-TW" dirty="0" smtClean="0"/>
              <a:t>)</a:t>
            </a:r>
            <a:r>
              <a:rPr lang="zh-TW" altLang="en-US" dirty="0" smtClean="0"/>
              <a:t>，惟是否可放寬以母公司淨值為規範基礎，尚須依個案情形評估相關風險承擔能力後判斷。</a:t>
            </a:r>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15</a:t>
            </a:fld>
            <a:endParaRPr lang="en-US" altLang="zh-TW"/>
          </a:p>
        </p:txBody>
      </p:sp>
    </p:spTree>
    <p:extLst>
      <p:ext uri="{BB962C8B-B14F-4D97-AF65-F5344CB8AC3E}">
        <p14:creationId xmlns:p14="http://schemas.microsoft.com/office/powerpoint/2010/main" val="1272593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16</a:t>
            </a:fld>
            <a:endParaRPr lang="en-US" altLang="zh-TW"/>
          </a:p>
        </p:txBody>
      </p:sp>
    </p:spTree>
    <p:extLst>
      <p:ext uri="{BB962C8B-B14F-4D97-AF65-F5344CB8AC3E}">
        <p14:creationId xmlns:p14="http://schemas.microsoft.com/office/powerpoint/2010/main" val="2485334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17</a:t>
            </a:fld>
            <a:endParaRPr lang="en-US" altLang="zh-TW"/>
          </a:p>
        </p:txBody>
      </p:sp>
    </p:spTree>
    <p:extLst>
      <p:ext uri="{BB962C8B-B14F-4D97-AF65-F5344CB8AC3E}">
        <p14:creationId xmlns:p14="http://schemas.microsoft.com/office/powerpoint/2010/main" val="3963621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dirty="0" smtClean="0"/>
              <a:t>「於年報中揭露董事、監察人及經理人績效評估標準之內容」、「定期評估董事、監察人及經理人之績效目標達成情形，並依據績效評估標準所得之評估結果，訂定其個別薪資報酬之內容及數額。年報中應揭露董事、監察人及經理人之個別績效評估結果，及個別薪資報酬之內容及數額與績效評估結果之關聯性及合理性，並於股東會報告」、「董事、監察人及經理人薪資報酬之決定不宜與財務績效表現重大悖離，如有獲利重大衰退或長期虧損，則其薪資報酬不宜高於前一年度，若仍高於前一年度，應於年報中揭露合理性說明，並於股東會報告」</a:t>
            </a:r>
            <a:endParaRPr lang="en-US" altLang="zh-TW" sz="1200" dirty="0" smtClean="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18</a:t>
            </a:fld>
            <a:endParaRPr lang="en-US" altLang="zh-TW"/>
          </a:p>
        </p:txBody>
      </p:sp>
    </p:spTree>
    <p:extLst>
      <p:ext uri="{BB962C8B-B14F-4D97-AF65-F5344CB8AC3E}">
        <p14:creationId xmlns:p14="http://schemas.microsoft.com/office/powerpoint/2010/main" val="6435603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19</a:t>
            </a:fld>
            <a:endParaRPr lang="en-US" altLang="zh-TW"/>
          </a:p>
        </p:txBody>
      </p:sp>
    </p:spTree>
    <p:extLst>
      <p:ext uri="{BB962C8B-B14F-4D97-AF65-F5344CB8AC3E}">
        <p14:creationId xmlns:p14="http://schemas.microsoft.com/office/powerpoint/2010/main" val="2096951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20</a:t>
            </a:fld>
            <a:endParaRPr lang="en-US" altLang="zh-TW"/>
          </a:p>
        </p:txBody>
      </p:sp>
    </p:spTree>
    <p:extLst>
      <p:ext uri="{BB962C8B-B14F-4D97-AF65-F5344CB8AC3E}">
        <p14:creationId xmlns:p14="http://schemas.microsoft.com/office/powerpoint/2010/main" val="1930202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21</a:t>
            </a:fld>
            <a:endParaRPr lang="en-US" altLang="zh-TW"/>
          </a:p>
        </p:txBody>
      </p:sp>
    </p:spTree>
    <p:extLst>
      <p:ext uri="{BB962C8B-B14F-4D97-AF65-F5344CB8AC3E}">
        <p14:creationId xmlns:p14="http://schemas.microsoft.com/office/powerpoint/2010/main" val="2633911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393192" lvl="1" indent="0">
              <a:lnSpc>
                <a:spcPts val="2500"/>
              </a:lnSpc>
              <a:buNone/>
              <a:defRPr/>
            </a:pPr>
            <a:endParaRPr lang="zh-TW" altLang="en-US" sz="5500"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22</a:t>
            </a:fld>
            <a:endParaRPr lang="en-US" altLang="zh-TW"/>
          </a:p>
        </p:txBody>
      </p:sp>
    </p:spTree>
    <p:extLst>
      <p:ext uri="{BB962C8B-B14F-4D97-AF65-F5344CB8AC3E}">
        <p14:creationId xmlns:p14="http://schemas.microsoft.com/office/powerpoint/2010/main" val="843678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solidFill>
                <a:schemeClr val="accent6">
                  <a:lumMod val="50000"/>
                </a:schemeClr>
              </a:solidFill>
              <a:latin typeface="+mn-ea"/>
              <a:ea typeface="+mn-ea"/>
            </a:endParaRPr>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24</a:t>
            </a:fld>
            <a:endParaRPr lang="en-US" altLang="zh-TW"/>
          </a:p>
        </p:txBody>
      </p:sp>
    </p:spTree>
    <p:extLst>
      <p:ext uri="{BB962C8B-B14F-4D97-AF65-F5344CB8AC3E}">
        <p14:creationId xmlns:p14="http://schemas.microsoft.com/office/powerpoint/2010/main" val="3431412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25</a:t>
            </a:fld>
            <a:endParaRPr lang="en-US" altLang="zh-TW"/>
          </a:p>
        </p:txBody>
      </p:sp>
    </p:spTree>
    <p:extLst>
      <p:ext uri="{BB962C8B-B14F-4D97-AF65-F5344CB8AC3E}">
        <p14:creationId xmlns:p14="http://schemas.microsoft.com/office/powerpoint/2010/main" val="3827601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D31D938-589F-4D26-A90F-418DDC4C08BE}" type="slidenum">
              <a:rPr lang="zh-TW" altLang="en-US" smtClean="0"/>
              <a:t>5</a:t>
            </a:fld>
            <a:endParaRPr lang="zh-TW" altLang="en-US"/>
          </a:p>
        </p:txBody>
      </p:sp>
    </p:spTree>
    <p:extLst>
      <p:ext uri="{BB962C8B-B14F-4D97-AF65-F5344CB8AC3E}">
        <p14:creationId xmlns:p14="http://schemas.microsoft.com/office/powerpoint/2010/main" val="1536441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D31D938-589F-4D26-A90F-418DDC4C08BE}" type="slidenum">
              <a:rPr lang="zh-TW" altLang="en-US" smtClean="0"/>
              <a:t>6</a:t>
            </a:fld>
            <a:endParaRPr lang="zh-TW" altLang="en-US"/>
          </a:p>
        </p:txBody>
      </p:sp>
    </p:spTree>
    <p:extLst>
      <p:ext uri="{BB962C8B-B14F-4D97-AF65-F5344CB8AC3E}">
        <p14:creationId xmlns:p14="http://schemas.microsoft.com/office/powerpoint/2010/main" val="877848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8</a:t>
            </a:fld>
            <a:endParaRPr lang="en-US" altLang="zh-TW"/>
          </a:p>
        </p:txBody>
      </p:sp>
    </p:spTree>
    <p:extLst>
      <p:ext uri="{BB962C8B-B14F-4D97-AF65-F5344CB8AC3E}">
        <p14:creationId xmlns:p14="http://schemas.microsoft.com/office/powerpoint/2010/main" val="1886847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9</a:t>
            </a:fld>
            <a:endParaRPr lang="en-US" altLang="zh-TW"/>
          </a:p>
        </p:txBody>
      </p:sp>
    </p:spTree>
    <p:extLst>
      <p:ext uri="{BB962C8B-B14F-4D97-AF65-F5344CB8AC3E}">
        <p14:creationId xmlns:p14="http://schemas.microsoft.com/office/powerpoint/2010/main" val="2115799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11</a:t>
            </a:fld>
            <a:endParaRPr lang="en-US" altLang="zh-TW"/>
          </a:p>
        </p:txBody>
      </p:sp>
    </p:spTree>
    <p:extLst>
      <p:ext uri="{BB962C8B-B14F-4D97-AF65-F5344CB8AC3E}">
        <p14:creationId xmlns:p14="http://schemas.microsoft.com/office/powerpoint/2010/main" val="144344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12</a:t>
            </a:fld>
            <a:endParaRPr lang="en-US" altLang="zh-TW"/>
          </a:p>
        </p:txBody>
      </p:sp>
    </p:spTree>
    <p:extLst>
      <p:ext uri="{BB962C8B-B14F-4D97-AF65-F5344CB8AC3E}">
        <p14:creationId xmlns:p14="http://schemas.microsoft.com/office/powerpoint/2010/main" val="3792765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13</a:t>
            </a:fld>
            <a:endParaRPr lang="en-US" altLang="zh-TW"/>
          </a:p>
        </p:txBody>
      </p:sp>
    </p:spTree>
    <p:extLst>
      <p:ext uri="{BB962C8B-B14F-4D97-AF65-F5344CB8AC3E}">
        <p14:creationId xmlns:p14="http://schemas.microsoft.com/office/powerpoint/2010/main" val="3244352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AADEBAC-D269-4306-8D8F-4A14E31BD91D}" type="slidenum">
              <a:rPr lang="zh-TW" altLang="en-US" smtClean="0"/>
              <a:pPr/>
              <a:t>14</a:t>
            </a:fld>
            <a:endParaRPr lang="en-US" altLang="zh-TW"/>
          </a:p>
        </p:txBody>
      </p:sp>
    </p:spTree>
    <p:extLst>
      <p:ext uri="{BB962C8B-B14F-4D97-AF65-F5344CB8AC3E}">
        <p14:creationId xmlns:p14="http://schemas.microsoft.com/office/powerpoint/2010/main" val="2113748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marL="571500" indent="-571500">
              <a:buClrTx/>
              <a:buSzPct val="80000"/>
              <a:buFont typeface="Wingdings" panose="05000000000000000000" pitchFamily="2" charset="2"/>
              <a:buChar char="n"/>
              <a:defRPr/>
            </a:lvl1pPr>
            <a:extLst/>
          </a:lstStyle>
          <a:p>
            <a:r>
              <a:rPr lang="zh-TW" altLang="en-US" dirty="0" smtClean="0"/>
              <a:t>按一下以編輯母片標題樣式</a:t>
            </a:r>
            <a:endParaRPr lang="en-US" dirty="0"/>
          </a:p>
        </p:txBody>
      </p:sp>
      <p:sp>
        <p:nvSpPr>
          <p:cNvPr id="3" name="內容版面配置區 2"/>
          <p:cNvSpPr>
            <a:spLocks noGrp="1"/>
          </p:cNvSpPr>
          <p:nvPr>
            <p:ph idx="1"/>
          </p:nvPr>
        </p:nvSpPr>
        <p:spPr/>
        <p:txBody>
          <a:bodyPr/>
          <a:lstStyle>
            <a:lvl1pPr marL="365125" indent="-282575">
              <a:buClrTx/>
              <a:buFont typeface="Arial" panose="020B0604020202020204" pitchFamily="34" charset="0"/>
              <a:buChar char="•"/>
              <a:defRPr baseline="0">
                <a:solidFill>
                  <a:schemeClr val="bg2">
                    <a:lumMod val="10000"/>
                  </a:schemeClr>
                </a:solidFill>
              </a:defRPr>
            </a:lvl1pPr>
            <a:lvl2pPr marL="639763" indent="-236538">
              <a:buClrTx/>
              <a:buFont typeface="Wingdings" panose="05000000000000000000" pitchFamily="2" charset="2"/>
              <a:buChar char="ü"/>
              <a:defRPr/>
            </a:lvl2pPr>
            <a:lvl3pPr marL="885825" indent="-228600">
              <a:buClrTx/>
              <a:buFont typeface="Arial" panose="020B0604020202020204" pitchFamily="34" charset="0"/>
              <a:buChar char="•"/>
              <a:defRPr/>
            </a:lvl3pPr>
            <a:lvl4pPr marL="1096963" indent="-173038">
              <a:buFont typeface="Arial" panose="020B0604020202020204" pitchFamily="34" charset="0"/>
              <a:buChar char="•"/>
              <a:defRPr/>
            </a:lvl4pPr>
            <a:lvl5pPr marL="1296988" indent="-182563">
              <a:buFont typeface="Arial" panose="020B0604020202020204" pitchFamily="34" charset="0"/>
              <a:buChar char="•"/>
              <a:defRPr/>
            </a:lvl5pPr>
            <a:extLst/>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投影片編號版面配置區 21"/>
          <p:cNvSpPr>
            <a:spLocks noGrp="1"/>
          </p:cNvSpPr>
          <p:nvPr>
            <p:ph type="sldNum" sz="quarter" idx="10"/>
          </p:nvPr>
        </p:nvSpPr>
        <p:spPr/>
        <p:txBody>
          <a:bodyPr/>
          <a:lstStyle>
            <a:lvl1pPr>
              <a:defRPr/>
            </a:lvl1pPr>
          </a:lstStyle>
          <a:p>
            <a:fld id="{8B287FFD-0222-4443-8C42-38CFEA8EF21F}" type="slidenum">
              <a:rPr lang="zh-TW" altLang="en-US"/>
              <a:pPr/>
              <a:t>‹#›</a:t>
            </a:fld>
            <a:endParaRPr lang="en-US" altLang="zh-TW"/>
          </a:p>
        </p:txBody>
      </p:sp>
    </p:spTree>
    <p:extLst>
      <p:ext uri="{BB962C8B-B14F-4D97-AF65-F5344CB8AC3E}">
        <p14:creationId xmlns:p14="http://schemas.microsoft.com/office/powerpoint/2010/main" val="2504653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lang="zh-TW" altLang="en-US" smtClean="0"/>
              <a:t>按一下以編輯母片標題樣式</a:t>
            </a:r>
            <a:endParaRPr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23"/>
          <p:cNvSpPr>
            <a:spLocks noGrp="1"/>
          </p:cNvSpPr>
          <p:nvPr>
            <p:ph type="dt" sz="half" idx="10"/>
          </p:nvPr>
        </p:nvSpPr>
        <p:spPr/>
        <p:txBody>
          <a:bodyPr/>
          <a:lstStyle>
            <a:lvl1pPr>
              <a:defRPr/>
            </a:lvl1pPr>
          </a:lstStyle>
          <a:p>
            <a:pPr>
              <a:defRPr/>
            </a:pPr>
            <a:endParaRPr lang="zh-TW" altLang="en-US"/>
          </a:p>
        </p:txBody>
      </p:sp>
      <p:sp>
        <p:nvSpPr>
          <p:cNvPr id="6" name="頁尾版面配置區 9"/>
          <p:cNvSpPr>
            <a:spLocks noGrp="1"/>
          </p:cNvSpPr>
          <p:nvPr>
            <p:ph type="ftr" sz="quarter" idx="11"/>
          </p:nvPr>
        </p:nvSpPr>
        <p:spPr/>
        <p:txBody>
          <a:bodyPr/>
          <a:lstStyle>
            <a:lvl1pPr>
              <a:defRPr/>
            </a:lvl1pPr>
          </a:lstStyle>
          <a:p>
            <a:pPr>
              <a:defRPr/>
            </a:pPr>
            <a:endParaRPr lang="zh-TW" altLang="en-US"/>
          </a:p>
        </p:txBody>
      </p:sp>
      <p:sp>
        <p:nvSpPr>
          <p:cNvPr id="7" name="投影片編號版面配置區 21"/>
          <p:cNvSpPr>
            <a:spLocks noGrp="1"/>
          </p:cNvSpPr>
          <p:nvPr>
            <p:ph type="sldNum" sz="quarter" idx="12"/>
          </p:nvPr>
        </p:nvSpPr>
        <p:spPr/>
        <p:txBody>
          <a:bodyPr/>
          <a:lstStyle>
            <a:lvl1pPr>
              <a:defRPr/>
            </a:lvl1pPr>
          </a:lstStyle>
          <a:p>
            <a:fld id="{7019D41C-FA6D-42F2-87A1-A65B6CE98320}" type="slidenum">
              <a:rPr lang="zh-TW" altLang="en-US"/>
              <a:pPr/>
              <a:t>‹#›</a:t>
            </a:fld>
            <a:endParaRPr lang="en-US" altLang="zh-TW"/>
          </a:p>
        </p:txBody>
      </p:sp>
    </p:spTree>
    <p:extLst>
      <p:ext uri="{BB962C8B-B14F-4D97-AF65-F5344CB8AC3E}">
        <p14:creationId xmlns:p14="http://schemas.microsoft.com/office/powerpoint/2010/main" val="4140117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lang="zh-TW" altLang="en-US" smtClean="0"/>
              <a:t>按一下以編輯母片標題樣式</a:t>
            </a:r>
            <a:endParaRPr lang="en-US" dirty="0"/>
          </a:p>
        </p:txBody>
      </p:sp>
      <p:sp>
        <p:nvSpPr>
          <p:cNvPr id="3" name="投影片編號版面配置區 21"/>
          <p:cNvSpPr>
            <a:spLocks noGrp="1"/>
          </p:cNvSpPr>
          <p:nvPr>
            <p:ph type="sldNum" sz="quarter" idx="10"/>
          </p:nvPr>
        </p:nvSpPr>
        <p:spPr/>
        <p:txBody>
          <a:bodyPr/>
          <a:lstStyle>
            <a:lvl1pPr>
              <a:defRPr/>
            </a:lvl1pPr>
          </a:lstStyle>
          <a:p>
            <a:fld id="{1D82B37B-D9D0-4312-B283-F49F6A54CC9A}" type="slidenum">
              <a:rPr lang="zh-TW" altLang="en-US"/>
              <a:pPr/>
              <a:t>‹#›</a:t>
            </a:fld>
            <a:endParaRPr lang="en-US" altLang="zh-TW"/>
          </a:p>
        </p:txBody>
      </p:sp>
    </p:spTree>
    <p:extLst>
      <p:ext uri="{BB962C8B-B14F-4D97-AF65-F5344CB8AC3E}">
        <p14:creationId xmlns:p14="http://schemas.microsoft.com/office/powerpoint/2010/main" val="4116807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zh-TW" altLang="en-US" smtClean="0"/>
              <a:t>按一下以編輯母片標題樣式</a:t>
            </a:r>
            <a:endParaRPr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4"/>
          <p:cNvSpPr>
            <a:spLocks noGrp="1"/>
          </p:cNvSpPr>
          <p:nvPr>
            <p:ph type="dt" sz="half" idx="10"/>
          </p:nvPr>
        </p:nvSpPr>
        <p:spPr/>
        <p:txBody>
          <a:bodyPr/>
          <a:lstStyle>
            <a:lvl1pPr>
              <a:defRPr/>
            </a:lvl1pPr>
            <a:extLst/>
          </a:lstStyle>
          <a:p>
            <a:pPr>
              <a:defRPr/>
            </a:pPr>
            <a:endParaRPr lang="zh-TW" altLang="en-US"/>
          </a:p>
        </p:txBody>
      </p:sp>
      <p:sp>
        <p:nvSpPr>
          <p:cNvPr id="6" name="投影片編號版面配置區 6"/>
          <p:cNvSpPr>
            <a:spLocks noGrp="1"/>
          </p:cNvSpPr>
          <p:nvPr>
            <p:ph type="sldNum" sz="quarter" idx="11"/>
          </p:nvPr>
        </p:nvSpPr>
        <p:spPr/>
        <p:txBody>
          <a:bodyPr/>
          <a:lstStyle>
            <a:lvl1pPr>
              <a:defRPr/>
            </a:lvl1pPr>
          </a:lstStyle>
          <a:p>
            <a:fld id="{4A9096C3-DE14-412A-9AD4-C81699160D03}" type="slidenum">
              <a:rPr lang="zh-TW" altLang="en-US"/>
              <a:pPr/>
              <a:t>‹#›</a:t>
            </a:fld>
            <a:endParaRPr lang="en-US" altLang="zh-TW"/>
          </a:p>
        </p:txBody>
      </p:sp>
    </p:spTree>
    <p:extLst>
      <p:ext uri="{BB962C8B-B14F-4D97-AF65-F5344CB8AC3E}">
        <p14:creationId xmlns:p14="http://schemas.microsoft.com/office/powerpoint/2010/main" val="2339212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tx1"/>
                </a:solidFill>
                <a:latin typeface="標楷體" pitchFamily="65" charset="-120"/>
                <a:ea typeface="標楷體" pitchFamily="65" charset="-120"/>
              </a:defRPr>
            </a:lvl1pPr>
          </a:lstStyle>
          <a:p>
            <a:r>
              <a:rPr lang="zh-TW" altLang="en-US" smtClean="0"/>
              <a:t>按一下以編輯母片標題樣式</a:t>
            </a:r>
            <a:endParaRPr lang="zh-TW" altLang="en-US" dirty="0"/>
          </a:p>
        </p:txBody>
      </p:sp>
      <p:sp>
        <p:nvSpPr>
          <p:cNvPr id="3" name="投影片編號版面配置區 21"/>
          <p:cNvSpPr>
            <a:spLocks noGrp="1"/>
          </p:cNvSpPr>
          <p:nvPr>
            <p:ph type="sldNum" sz="quarter" idx="10"/>
          </p:nvPr>
        </p:nvSpPr>
        <p:spPr/>
        <p:txBody>
          <a:bodyPr/>
          <a:lstStyle>
            <a:lvl1pPr>
              <a:defRPr/>
            </a:lvl1pPr>
          </a:lstStyle>
          <a:p>
            <a:fld id="{6345ABB5-624D-496D-8153-7DF2F8567C4F}" type="slidenum">
              <a:rPr lang="zh-TW" altLang="en-US"/>
              <a:pPr/>
              <a:t>‹#›</a:t>
            </a:fld>
            <a:endParaRPr lang="en-US" altLang="zh-TW"/>
          </a:p>
        </p:txBody>
      </p:sp>
    </p:spTree>
    <p:extLst>
      <p:ext uri="{BB962C8B-B14F-4D97-AF65-F5344CB8AC3E}">
        <p14:creationId xmlns:p14="http://schemas.microsoft.com/office/powerpoint/2010/main" val="2836704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投影片編號版面配置區 21"/>
          <p:cNvSpPr txBox="1">
            <a:spLocks/>
          </p:cNvSpPr>
          <p:nvPr userDrawn="1"/>
        </p:nvSpPr>
        <p:spPr>
          <a:xfrm>
            <a:off x="8613775" y="6305550"/>
            <a:ext cx="457200" cy="476250"/>
          </a:xfrm>
          <a:prstGeom prst="rect">
            <a:avLst/>
          </a:prstGeom>
        </p:spPr>
        <p:txBody>
          <a:bodyPr anchor="b"/>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pPr algn="ctr" eaLnBrk="1" hangingPunct="1"/>
            <a:fld id="{EEC3DCD5-56CB-4EE9-943D-7ECD5D8B19C8}" type="slidenum">
              <a:rPr kumimoji="0" lang="zh-TW" altLang="en-US" sz="1200">
                <a:solidFill>
                  <a:srgbClr val="4B3E21"/>
                </a:solidFill>
                <a:latin typeface="Arial" panose="020B0604020202020204" pitchFamily="34" charset="0"/>
              </a:rPr>
              <a:pPr algn="ctr" eaLnBrk="1" hangingPunct="1"/>
              <a:t>‹#›</a:t>
            </a:fld>
            <a:endParaRPr kumimoji="0" lang="en-US" altLang="zh-TW" sz="1200">
              <a:solidFill>
                <a:srgbClr val="4B3E21"/>
              </a:solidFill>
              <a:latin typeface="Arial" panose="020B0604020202020204" pitchFamily="34" charset="0"/>
            </a:endParaRPr>
          </a:p>
        </p:txBody>
      </p:sp>
    </p:spTree>
    <p:extLst>
      <p:ext uri="{BB962C8B-B14F-4D97-AF65-F5344CB8AC3E}">
        <p14:creationId xmlns:p14="http://schemas.microsoft.com/office/powerpoint/2010/main" val="3748243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7" name="圓形圖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kumimoji="0" lang="en-US"/>
          </a:p>
        </p:txBody>
      </p:sp>
      <p:sp>
        <p:nvSpPr>
          <p:cNvPr id="8" name="橢圓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kumimoji="0" lang="en-US"/>
          </a:p>
        </p:txBody>
      </p:sp>
      <p:sp>
        <p:nvSpPr>
          <p:cNvPr id="12" name="矩形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kumimoji="0" lang="en-US"/>
          </a:p>
        </p:txBody>
      </p:sp>
      <p:sp>
        <p:nvSpPr>
          <p:cNvPr id="5" name="標題版面配置區 4"/>
          <p:cNvSpPr>
            <a:spLocks noGrp="1"/>
          </p:cNvSpPr>
          <p:nvPr>
            <p:ph type="title"/>
          </p:nvPr>
        </p:nvSpPr>
        <p:spPr>
          <a:xfrm>
            <a:off x="1435100" y="274638"/>
            <a:ext cx="7499350" cy="1143000"/>
          </a:xfrm>
          <a:prstGeom prst="rect">
            <a:avLst/>
          </a:prstGeom>
        </p:spPr>
        <p:txBody>
          <a:bodyPr anchor="ctr">
            <a:normAutofit/>
          </a:bodyPr>
          <a:lstStyle>
            <a:extLst/>
          </a:lstStyle>
          <a:p>
            <a:r>
              <a:rPr lang="zh-TW" altLang="en-US" dirty="0" smtClean="0"/>
              <a:t>按一下以編輯母片標題樣式</a:t>
            </a:r>
            <a:endParaRPr lang="en-US" dirty="0"/>
          </a:p>
        </p:txBody>
      </p:sp>
      <p:sp>
        <p:nvSpPr>
          <p:cNvPr id="1033" name="文字版面配置區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ltLang="zh-TW" smtClean="0"/>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ea typeface="新細明體" charset="-120"/>
              </a:defRPr>
            </a:lvl1pPr>
            <a:extLst/>
          </a:lstStyle>
          <a:p>
            <a:pPr>
              <a:defRPr/>
            </a:pPr>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ea typeface="新細明體" charset="-120"/>
              </a:defRPr>
            </a:lvl1pPr>
            <a:extLst/>
          </a:lstStyle>
          <a:p>
            <a:pPr>
              <a:defRPr/>
            </a:pPr>
            <a:endParaRPr lang="zh-TW" altLang="en-US"/>
          </a:p>
        </p:txBody>
      </p:sp>
      <p:sp>
        <p:nvSpPr>
          <p:cNvPr id="22" name="投影片編號版面配置區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kumimoji="0" sz="1200">
                <a:solidFill>
                  <a:srgbClr val="4B3E21"/>
                </a:solidFill>
                <a:latin typeface="Arial" panose="020B0604020202020204" pitchFamily="34" charset="0"/>
              </a:defRPr>
            </a:lvl1pPr>
          </a:lstStyle>
          <a:p>
            <a:fld id="{7A0436A7-446E-4CF8-BEA0-B8C4C56F0BD4}" type="slidenum">
              <a:rPr lang="zh-TW" altLang="en-US"/>
              <a:pPr/>
              <a:t>‹#›</a:t>
            </a:fld>
            <a:endParaRPr lang="en-US" altLang="zh-TW"/>
          </a:p>
        </p:txBody>
      </p:sp>
      <p:sp>
        <p:nvSpPr>
          <p:cNvPr id="15" name="矩形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kumimoji="0" lang="en-US"/>
          </a:p>
        </p:txBody>
      </p:sp>
      <p:pic>
        <p:nvPicPr>
          <p:cNvPr id="1038" name="圖片 12"/>
          <p:cNvPicPr>
            <a:picLocks noChangeAspect="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3635375" y="6338888"/>
            <a:ext cx="2339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8409" r:id="rId1"/>
    <p:sldLayoutId id="2147488408" r:id="rId2"/>
    <p:sldLayoutId id="2147488410" r:id="rId3"/>
    <p:sldLayoutId id="2147488411" r:id="rId4"/>
    <p:sldLayoutId id="2147488412" r:id="rId5"/>
    <p:sldLayoutId id="2147488413" r:id="rId6"/>
  </p:sldLayoutIdLst>
  <p:timing>
    <p:tnLst>
      <p:par>
        <p:cTn id="1" dur="indefinite" restart="never" nodeType="tmRoot"/>
      </p:par>
    </p:tnLst>
  </p:timing>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標楷體" pitchFamily="65" charset="-120"/>
          <a:ea typeface="標楷體" pitchFamily="65" charset="-120"/>
          <a:cs typeface="+mj-cs"/>
        </a:defRPr>
      </a:lvl1pPr>
      <a:lvl2pPr algn="l" rtl="0" eaLnBrk="0" fontAlgn="base" hangingPunct="0">
        <a:spcBef>
          <a:spcPct val="0"/>
        </a:spcBef>
        <a:spcAft>
          <a:spcPct val="0"/>
        </a:spcAft>
        <a:defRPr sz="4300">
          <a:solidFill>
            <a:srgbClr val="572314"/>
          </a:solidFill>
          <a:latin typeface="標楷體" pitchFamily="65" charset="-120"/>
          <a:ea typeface="標楷體" pitchFamily="65" charset="-120"/>
        </a:defRPr>
      </a:lvl2pPr>
      <a:lvl3pPr algn="l" rtl="0" eaLnBrk="0" fontAlgn="base" hangingPunct="0">
        <a:spcBef>
          <a:spcPct val="0"/>
        </a:spcBef>
        <a:spcAft>
          <a:spcPct val="0"/>
        </a:spcAft>
        <a:defRPr sz="4300">
          <a:solidFill>
            <a:srgbClr val="572314"/>
          </a:solidFill>
          <a:latin typeface="標楷體" pitchFamily="65" charset="-120"/>
          <a:ea typeface="標楷體" pitchFamily="65" charset="-120"/>
        </a:defRPr>
      </a:lvl3pPr>
      <a:lvl4pPr algn="l" rtl="0" eaLnBrk="0" fontAlgn="base" hangingPunct="0">
        <a:spcBef>
          <a:spcPct val="0"/>
        </a:spcBef>
        <a:spcAft>
          <a:spcPct val="0"/>
        </a:spcAft>
        <a:defRPr sz="4300">
          <a:solidFill>
            <a:srgbClr val="572314"/>
          </a:solidFill>
          <a:latin typeface="標楷體" pitchFamily="65" charset="-120"/>
          <a:ea typeface="標楷體" pitchFamily="65" charset="-120"/>
        </a:defRPr>
      </a:lvl4pPr>
      <a:lvl5pPr algn="l" rtl="0" eaLnBrk="0" fontAlgn="base" hangingPunct="0">
        <a:spcBef>
          <a:spcPct val="0"/>
        </a:spcBef>
        <a:spcAft>
          <a:spcPct val="0"/>
        </a:spcAft>
        <a:defRPr sz="4300">
          <a:solidFill>
            <a:srgbClr val="572314"/>
          </a:solidFill>
          <a:latin typeface="標楷體" pitchFamily="65" charset="-120"/>
          <a:ea typeface="標楷體" pitchFamily="65" charset="-120"/>
        </a:defRPr>
      </a:lvl5pPr>
      <a:lvl6pPr marL="457200" algn="l" rtl="0" eaLnBrk="1" fontAlgn="base" hangingPunct="1">
        <a:spcBef>
          <a:spcPct val="0"/>
        </a:spcBef>
        <a:spcAft>
          <a:spcPct val="0"/>
        </a:spcAft>
        <a:defRPr sz="4300">
          <a:solidFill>
            <a:srgbClr val="572314"/>
          </a:solidFill>
          <a:latin typeface="標楷體" pitchFamily="65" charset="-120"/>
          <a:ea typeface="標楷體" pitchFamily="65" charset="-120"/>
        </a:defRPr>
      </a:lvl6pPr>
      <a:lvl7pPr marL="914400" algn="l" rtl="0" eaLnBrk="1" fontAlgn="base" hangingPunct="1">
        <a:spcBef>
          <a:spcPct val="0"/>
        </a:spcBef>
        <a:spcAft>
          <a:spcPct val="0"/>
        </a:spcAft>
        <a:defRPr sz="4300">
          <a:solidFill>
            <a:srgbClr val="572314"/>
          </a:solidFill>
          <a:latin typeface="標楷體" pitchFamily="65" charset="-120"/>
          <a:ea typeface="標楷體" pitchFamily="65" charset="-120"/>
        </a:defRPr>
      </a:lvl7pPr>
      <a:lvl8pPr marL="1371600" algn="l" rtl="0" eaLnBrk="1" fontAlgn="base" hangingPunct="1">
        <a:spcBef>
          <a:spcPct val="0"/>
        </a:spcBef>
        <a:spcAft>
          <a:spcPct val="0"/>
        </a:spcAft>
        <a:defRPr sz="4300">
          <a:solidFill>
            <a:srgbClr val="572314"/>
          </a:solidFill>
          <a:latin typeface="標楷體" pitchFamily="65" charset="-120"/>
          <a:ea typeface="標楷體" pitchFamily="65" charset="-120"/>
        </a:defRPr>
      </a:lvl8pPr>
      <a:lvl9pPr marL="1828800" algn="l" rtl="0" eaLnBrk="1" fontAlgn="base" hangingPunct="1">
        <a:spcBef>
          <a:spcPct val="0"/>
        </a:spcBef>
        <a:spcAft>
          <a:spcPct val="0"/>
        </a:spcAft>
        <a:defRPr sz="4300">
          <a:solidFill>
            <a:srgbClr val="572314"/>
          </a:solidFill>
          <a:latin typeface="標楷體" pitchFamily="65" charset="-120"/>
          <a:ea typeface="標楷體" pitchFamily="65" charset="-12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標楷體" pitchFamily="65" charset="-120"/>
          <a:ea typeface="標楷體" pitchFamily="65" charset="-120"/>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標楷體" pitchFamily="65" charset="-120"/>
          <a:ea typeface="標楷體" pitchFamily="65" charset="-120"/>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標楷體" pitchFamily="65" charset="-120"/>
          <a:ea typeface="標楷體" pitchFamily="65" charset="-120"/>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標楷體" pitchFamily="65" charset="-120"/>
          <a:ea typeface="標楷體" pitchFamily="65" charset="-120"/>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標楷體" pitchFamily="65" charset="-120"/>
          <a:ea typeface="標楷體" pitchFamily="65" charset="-120"/>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image" Target="../media/image7.jpg"/><Relationship Id="rId5" Type="http://schemas.openxmlformats.org/officeDocument/2006/relationships/image" Target="../media/image6.jpe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sfb.gov.tw/ch/home.jsp?id=30&amp;parentpath=0,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idx="4294967295"/>
          </p:nvPr>
        </p:nvSpPr>
        <p:spPr>
          <a:xfrm>
            <a:off x="971550" y="1487488"/>
            <a:ext cx="7848600" cy="2159000"/>
          </a:xfrm>
        </p:spPr>
        <p:txBody>
          <a:bodyPr rtlCol="0">
            <a:noAutofit/>
          </a:bodyPr>
          <a:lstStyle/>
          <a:p>
            <a:pPr algn="ctr" eaLnBrk="1" fontAlgn="auto" hangingPunct="1">
              <a:lnSpc>
                <a:spcPts val="6240"/>
              </a:lnSpc>
              <a:spcAft>
                <a:spcPts val="0"/>
              </a:spcAft>
              <a:defRPr/>
            </a:pPr>
            <a:r>
              <a:rPr lang="zh-TW" altLang="en-US" sz="5400" b="1" dirty="0">
                <a:solidFill>
                  <a:schemeClr val="accent2">
                    <a:lumMod val="50000"/>
                  </a:schemeClr>
                </a:solidFill>
                <a:effectLst>
                  <a:outerShdw blurRad="38100" dist="38100" dir="2700000" algn="tl">
                    <a:srgbClr val="000000">
                      <a:alpha val="43137"/>
                    </a:srgbClr>
                  </a:outerShdw>
                </a:effectLst>
              </a:rPr>
              <a:t>近期內控</a:t>
            </a:r>
            <a:r>
              <a:rPr lang="zh-TW" altLang="en-US" sz="5400" b="1" dirty="0" smtClean="0">
                <a:solidFill>
                  <a:schemeClr val="accent2">
                    <a:lumMod val="50000"/>
                  </a:schemeClr>
                </a:solidFill>
                <a:effectLst>
                  <a:outerShdw blurRad="38100" dist="38100" dir="2700000" algn="tl">
                    <a:srgbClr val="000000">
                      <a:alpha val="43137"/>
                    </a:srgbClr>
                  </a:outerShdw>
                </a:effectLst>
              </a:rPr>
              <a:t>查核</a:t>
            </a:r>
            <a:r>
              <a:rPr lang="en-US" altLang="zh-TW" sz="5400" b="1" dirty="0" smtClean="0">
                <a:solidFill>
                  <a:schemeClr val="accent2">
                    <a:lumMod val="50000"/>
                  </a:schemeClr>
                </a:solidFill>
                <a:effectLst>
                  <a:outerShdw blurRad="38100" dist="38100" dir="2700000" algn="tl">
                    <a:srgbClr val="000000">
                      <a:alpha val="43137"/>
                    </a:srgbClr>
                  </a:outerShdw>
                </a:effectLst>
              </a:rPr>
              <a:t/>
            </a:r>
            <a:br>
              <a:rPr lang="en-US" altLang="zh-TW" sz="5400" b="1" dirty="0" smtClean="0">
                <a:solidFill>
                  <a:schemeClr val="accent2">
                    <a:lumMod val="50000"/>
                  </a:schemeClr>
                </a:solidFill>
                <a:effectLst>
                  <a:outerShdw blurRad="38100" dist="38100" dir="2700000" algn="tl">
                    <a:srgbClr val="000000">
                      <a:alpha val="43137"/>
                    </a:srgbClr>
                  </a:outerShdw>
                </a:effectLst>
              </a:rPr>
            </a:br>
            <a:r>
              <a:rPr lang="zh-TW" altLang="en-US" sz="5400" b="1" dirty="0" smtClean="0">
                <a:solidFill>
                  <a:schemeClr val="accent2">
                    <a:lumMod val="50000"/>
                  </a:schemeClr>
                </a:solidFill>
                <a:effectLst>
                  <a:outerShdw blurRad="38100" dist="38100" dir="2700000" algn="tl">
                    <a:srgbClr val="000000">
                      <a:alpha val="43137"/>
                    </a:srgbClr>
                  </a:outerShdw>
                </a:effectLst>
              </a:rPr>
              <a:t>常見</a:t>
            </a:r>
            <a:r>
              <a:rPr lang="zh-TW" altLang="en-US" sz="5400" b="1" dirty="0">
                <a:solidFill>
                  <a:schemeClr val="accent2">
                    <a:lumMod val="50000"/>
                  </a:schemeClr>
                </a:solidFill>
                <a:effectLst>
                  <a:outerShdw blurRad="38100" dist="38100" dir="2700000" algn="tl">
                    <a:srgbClr val="000000">
                      <a:alpha val="43137"/>
                    </a:srgbClr>
                  </a:outerShdw>
                </a:effectLst>
              </a:rPr>
              <a:t>缺失說明</a:t>
            </a:r>
            <a:endParaRPr lang="zh-TW" altLang="en-US" sz="5200" b="1" dirty="0">
              <a:solidFill>
                <a:schemeClr val="accent2">
                  <a:lumMod val="50000"/>
                </a:schemeClr>
              </a:solidFill>
              <a:effectLst>
                <a:outerShdw blurRad="38100" dist="38100" dir="2700000" algn="tl">
                  <a:srgbClr val="000000">
                    <a:alpha val="43137"/>
                  </a:srgbClr>
                </a:outerShdw>
              </a:effectLst>
            </a:endParaRPr>
          </a:p>
        </p:txBody>
      </p:sp>
      <p:sp>
        <p:nvSpPr>
          <p:cNvPr id="23555" name="副標題 3"/>
          <p:cNvSpPr>
            <a:spLocks noGrp="1"/>
          </p:cNvSpPr>
          <p:nvPr>
            <p:ph type="subTitle" idx="4294967295"/>
          </p:nvPr>
        </p:nvSpPr>
        <p:spPr>
          <a:xfrm>
            <a:off x="1331913" y="4868863"/>
            <a:ext cx="7405687" cy="1152525"/>
          </a:xfrm>
        </p:spPr>
        <p:txBody>
          <a:bodyPr/>
          <a:lstStyle/>
          <a:p>
            <a:pPr marL="82550" indent="0" algn="ctr" eaLnBrk="1" hangingPunct="1">
              <a:buFont typeface="Wingdings 2" panose="05020102010507070707" pitchFamily="18" charset="2"/>
              <a:buNone/>
              <a:defRPr/>
            </a:pPr>
            <a:r>
              <a:rPr lang="zh-TW" altLang="en-US" sz="2800" b="1" dirty="0" smtClean="0">
                <a:solidFill>
                  <a:schemeClr val="bg2">
                    <a:lumMod val="50000"/>
                  </a:schemeClr>
                </a:solidFill>
              </a:rPr>
              <a:t>證券櫃檯買賣中心</a:t>
            </a:r>
            <a:endParaRPr lang="en-US" altLang="zh-TW" sz="2800" b="1" dirty="0" smtClean="0">
              <a:solidFill>
                <a:schemeClr val="bg2">
                  <a:lumMod val="50000"/>
                </a:schemeClr>
              </a:solidFill>
            </a:endParaRPr>
          </a:p>
          <a:p>
            <a:pPr algn="ctr" eaLnBrk="1" hangingPunct="1">
              <a:buFont typeface="Arial" charset="0"/>
              <a:buNone/>
              <a:defRPr/>
            </a:pPr>
            <a:r>
              <a:rPr lang="en-US" altLang="zh-TW" sz="2800" b="1" dirty="0" smtClean="0">
                <a:solidFill>
                  <a:schemeClr val="bg2">
                    <a:lumMod val="50000"/>
                  </a:schemeClr>
                </a:solidFill>
                <a:latin typeface="Times New Roman" panose="02020603050405020304" pitchFamily="18" charset="0"/>
                <a:cs typeface="Times New Roman" panose="02020603050405020304" pitchFamily="18" charset="0"/>
              </a:rPr>
              <a:t>107</a:t>
            </a:r>
            <a:r>
              <a:rPr lang="zh-TW" altLang="en-US" sz="2800" b="1" dirty="0" smtClean="0">
                <a:solidFill>
                  <a:schemeClr val="bg2">
                    <a:lumMod val="50000"/>
                  </a:schemeClr>
                </a:solidFill>
                <a:latin typeface="Times New Roman" panose="02020603050405020304" pitchFamily="18" charset="0"/>
                <a:cs typeface="Times New Roman" panose="02020603050405020304" pitchFamily="18" charset="0"/>
              </a:rPr>
              <a:t>年</a:t>
            </a:r>
            <a:r>
              <a:rPr lang="en-US" altLang="zh-TW" sz="2800" b="1" dirty="0" smtClean="0">
                <a:solidFill>
                  <a:schemeClr val="bg2">
                    <a:lumMod val="50000"/>
                  </a:schemeClr>
                </a:solidFill>
                <a:latin typeface="Times New Roman" panose="02020603050405020304" pitchFamily="18" charset="0"/>
                <a:cs typeface="Times New Roman" panose="02020603050405020304" pitchFamily="18" charset="0"/>
              </a:rPr>
              <a:t>9</a:t>
            </a:r>
            <a:r>
              <a:rPr lang="zh-TW" altLang="en-US" sz="2800" b="1" dirty="0" smtClean="0">
                <a:solidFill>
                  <a:schemeClr val="bg2">
                    <a:lumMod val="50000"/>
                  </a:schemeClr>
                </a:solidFill>
                <a:latin typeface="Times New Roman" panose="02020603050405020304" pitchFamily="18" charset="0"/>
                <a:cs typeface="Times New Roman" panose="02020603050405020304" pitchFamily="18" charset="0"/>
              </a:rPr>
              <a:t>月</a:t>
            </a:r>
            <a:endParaRPr lang="en-US" altLang="zh-TW" sz="2800" b="1" dirty="0" smtClean="0">
              <a:solidFill>
                <a:schemeClr val="bg2">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2204864"/>
            <a:ext cx="7884368" cy="1143000"/>
          </a:xfrm>
        </p:spPr>
        <p:txBody>
          <a:bodyPr>
            <a:normAutofit fontScale="90000"/>
          </a:bodyPr>
          <a:lstStyle/>
          <a:p>
            <a:pPr marL="82550" indent="0">
              <a:lnSpc>
                <a:spcPct val="150000"/>
              </a:lnSpc>
            </a:pPr>
            <a:r>
              <a:rPr lang="zh-TW" altLang="en-US" sz="4800" dirty="0">
                <a:solidFill>
                  <a:srgbClr val="1E190D"/>
                </a:solidFill>
              </a:rPr>
              <a:t>叁</a:t>
            </a:r>
            <a:r>
              <a:rPr lang="zh-TW" altLang="en-US" sz="4800" dirty="0" smtClean="0">
                <a:solidFill>
                  <a:srgbClr val="1E190D"/>
                </a:solidFill>
              </a:rPr>
              <a:t>、近期內</a:t>
            </a:r>
            <a:r>
              <a:rPr lang="zh-TW" altLang="en-US" sz="4800" dirty="0">
                <a:solidFill>
                  <a:srgbClr val="1E190D"/>
                </a:solidFill>
              </a:rPr>
              <a:t>控</a:t>
            </a:r>
            <a:r>
              <a:rPr lang="zh-TW" altLang="en-US" sz="4800" dirty="0" smtClean="0">
                <a:solidFill>
                  <a:srgbClr val="1E190D"/>
                </a:solidFill>
              </a:rPr>
              <a:t>查核常見缺失</a:t>
            </a:r>
            <a:endParaRPr lang="zh-TW" altLang="en-US" sz="4800" dirty="0">
              <a:solidFill>
                <a:srgbClr val="1E190D"/>
              </a:solidFill>
            </a:endParaRPr>
          </a:p>
        </p:txBody>
      </p:sp>
      <p:sp>
        <p:nvSpPr>
          <p:cNvPr id="3" name="投影片編號版面配置區 2"/>
          <p:cNvSpPr>
            <a:spLocks noGrp="1"/>
          </p:cNvSpPr>
          <p:nvPr>
            <p:ph type="sldNum" sz="quarter" idx="10"/>
          </p:nvPr>
        </p:nvSpPr>
        <p:spPr/>
        <p:txBody>
          <a:bodyPr/>
          <a:lstStyle/>
          <a:p>
            <a:fld id="{1D82B37B-D9D0-4312-B283-F49F6A54CC9A}" type="slidenum">
              <a:rPr lang="zh-TW" altLang="en-US" smtClean="0"/>
              <a:pPr/>
              <a:t>10</a:t>
            </a:fld>
            <a:endParaRPr lang="en-US" altLang="zh-TW"/>
          </a:p>
        </p:txBody>
      </p:sp>
    </p:spTree>
    <p:extLst>
      <p:ext uri="{BB962C8B-B14F-4D97-AF65-F5344CB8AC3E}">
        <p14:creationId xmlns:p14="http://schemas.microsoft.com/office/powerpoint/2010/main" val="3939258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marL="0" indent="0">
              <a:buNone/>
            </a:pPr>
            <a:r>
              <a:rPr lang="zh-TW" altLang="en-US" sz="4000" dirty="0" smtClean="0"/>
              <a:t>年度稽核計畫</a:t>
            </a:r>
            <a:endParaRPr lang="zh-TW" altLang="en-US" dirty="0"/>
          </a:p>
        </p:txBody>
      </p:sp>
      <p:sp>
        <p:nvSpPr>
          <p:cNvPr id="3" name="內容版面配置區 2"/>
          <p:cNvSpPr>
            <a:spLocks noGrp="1"/>
          </p:cNvSpPr>
          <p:nvPr>
            <p:ph idx="1"/>
          </p:nvPr>
        </p:nvSpPr>
        <p:spPr/>
        <p:txBody>
          <a:bodyPr/>
          <a:lstStyle/>
          <a:p>
            <a:r>
              <a:rPr lang="zh-TW" altLang="en-US" sz="2800" dirty="0" smtClean="0"/>
              <a:t>內</a:t>
            </a:r>
            <a:r>
              <a:rPr lang="zh-TW" altLang="en-US" sz="2800" dirty="0"/>
              <a:t>部</a:t>
            </a:r>
            <a:r>
              <a:rPr lang="zh-TW" altLang="en-US" sz="2800" dirty="0" smtClean="0"/>
              <a:t>稽核單位應依風險評估結果擬訂年度計畫計畫，惟公司部分重要管理作業</a:t>
            </a:r>
            <a:r>
              <a:rPr lang="en-US" altLang="zh-TW" sz="2800" dirty="0" smtClean="0"/>
              <a:t>(</a:t>
            </a:r>
            <a:r>
              <a:rPr lang="zh-TW" altLang="en-US" sz="2800" dirty="0" smtClean="0"/>
              <a:t>如印鑑使用管理</a:t>
            </a:r>
            <a:r>
              <a:rPr lang="en-US" altLang="zh-TW" sz="2800" dirty="0" smtClean="0"/>
              <a:t>)</a:t>
            </a:r>
            <a:r>
              <a:rPr lang="zh-TW" altLang="en-US" sz="2800" dirty="0" smtClean="0"/>
              <a:t>已多年未列入年度稽核項目</a:t>
            </a:r>
            <a:endParaRPr lang="en-US" altLang="zh-TW" sz="2800" dirty="0" smtClean="0"/>
          </a:p>
          <a:p>
            <a:pPr eaLnBrk="1" hangingPunct="1">
              <a:defRPr/>
            </a:pPr>
            <a:r>
              <a:rPr lang="zh-TW" altLang="en-US" sz="2800" dirty="0"/>
              <a:t>必要之稽核</a:t>
            </a:r>
            <a:r>
              <a:rPr lang="zh-TW" altLang="en-US" sz="2800" dirty="0" smtClean="0"/>
              <a:t>項目</a:t>
            </a:r>
            <a:r>
              <a:rPr lang="en-US" altLang="zh-TW" sz="2800" dirty="0" smtClean="0"/>
              <a:t>(</a:t>
            </a:r>
            <a:r>
              <a:rPr lang="zh-TW" altLang="en-US" sz="2800" dirty="0" smtClean="0">
                <a:latin typeface="Arial Unicode MS" charset="-120"/>
              </a:rPr>
              <a:t>至少包括取得</a:t>
            </a:r>
            <a:r>
              <a:rPr lang="zh-TW" altLang="en-US" sz="2800" dirty="0">
                <a:latin typeface="Arial Unicode MS" charset="-120"/>
              </a:rPr>
              <a:t>或處分資產、從事衍生性商品交易、資金貸</a:t>
            </a:r>
            <a:r>
              <a:rPr lang="zh-TW" altLang="en-US" sz="2800" dirty="0" smtClean="0">
                <a:latin typeface="Arial Unicode MS" charset="-120"/>
              </a:rPr>
              <a:t>與他人</a:t>
            </a:r>
            <a:r>
              <a:rPr lang="zh-TW" altLang="en-US" sz="2800" dirty="0">
                <a:latin typeface="Arial Unicode MS" charset="-120"/>
              </a:rPr>
              <a:t>、為他人</a:t>
            </a:r>
            <a:r>
              <a:rPr lang="zh-TW" altLang="en-US" sz="2800" dirty="0" smtClean="0">
                <a:latin typeface="Arial Unicode MS" charset="-120"/>
              </a:rPr>
              <a:t>背書、關係</a:t>
            </a:r>
            <a:r>
              <a:rPr lang="zh-TW" altLang="en-US" sz="2800" dirty="0">
                <a:latin typeface="Arial Unicode MS" charset="-120"/>
              </a:rPr>
              <a:t>人</a:t>
            </a:r>
            <a:r>
              <a:rPr lang="zh-TW" altLang="en-US" sz="2800" dirty="0" smtClean="0">
                <a:latin typeface="Arial Unicode MS" charset="-120"/>
              </a:rPr>
              <a:t>交易、</a:t>
            </a:r>
            <a:r>
              <a:rPr lang="zh-TW" altLang="en-US" sz="2800" dirty="0">
                <a:latin typeface="Arial Unicode MS" charset="-120"/>
              </a:rPr>
              <a:t>對子公司之監督與管理、董事會議事</a:t>
            </a:r>
            <a:r>
              <a:rPr lang="zh-TW" altLang="en-US" sz="2800" dirty="0" smtClean="0">
                <a:latin typeface="Arial Unicode MS" charset="-120"/>
              </a:rPr>
              <a:t>運作、財務報表編製流程、資通安全檢查、法令規章遵循、銷售</a:t>
            </a:r>
            <a:r>
              <a:rPr lang="zh-TW" altLang="en-US" sz="2800" dirty="0">
                <a:latin typeface="Arial Unicode MS" charset="-120"/>
              </a:rPr>
              <a:t>及收款循環、採購及付款循環等重要交易</a:t>
            </a:r>
            <a:r>
              <a:rPr lang="zh-TW" altLang="en-US" sz="2800" dirty="0" smtClean="0">
                <a:latin typeface="Arial Unicode MS" charset="-120"/>
              </a:rPr>
              <a:t>循環</a:t>
            </a:r>
            <a:r>
              <a:rPr lang="en-US" altLang="zh-TW" sz="2800" dirty="0" smtClean="0">
                <a:latin typeface="Arial Unicode MS" charset="-120"/>
              </a:rPr>
              <a:t>)</a:t>
            </a:r>
            <a:r>
              <a:rPr lang="zh-TW" altLang="en-US" sz="2800" dirty="0"/>
              <a:t>未列入年度稽核計劃</a:t>
            </a:r>
          </a:p>
          <a:p>
            <a:pPr eaLnBrk="1" hangingPunct="1">
              <a:defRPr/>
            </a:pPr>
            <a:endParaRPr lang="en-US" altLang="zh-TW" dirty="0" smtClean="0"/>
          </a:p>
          <a:p>
            <a:endParaRPr lang="en-US" altLang="zh-TW" dirty="0" smtClean="0"/>
          </a:p>
          <a:p>
            <a:endParaRPr lang="zh-TW" altLang="en-US"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11</a:t>
            </a:fld>
            <a:endParaRPr lang="en-US" altLang="zh-TW"/>
          </a:p>
        </p:txBody>
      </p:sp>
    </p:spTree>
    <p:extLst>
      <p:ext uri="{BB962C8B-B14F-4D97-AF65-F5344CB8AC3E}">
        <p14:creationId xmlns:p14="http://schemas.microsoft.com/office/powerpoint/2010/main" val="4120200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4425" y="0"/>
            <a:ext cx="7499350" cy="1143000"/>
          </a:xfrm>
        </p:spPr>
        <p:txBody>
          <a:bodyPr>
            <a:normAutofit/>
          </a:bodyPr>
          <a:lstStyle/>
          <a:p>
            <a:pPr marL="0" indent="0">
              <a:buNone/>
            </a:pPr>
            <a:r>
              <a:rPr lang="zh-TW" altLang="en-US" sz="4000" dirty="0"/>
              <a:t>稽核報告及追蹤報告</a:t>
            </a:r>
            <a:endParaRPr lang="zh-TW" altLang="en-US" dirty="0"/>
          </a:p>
        </p:txBody>
      </p:sp>
      <p:sp>
        <p:nvSpPr>
          <p:cNvPr id="3" name="內容版面配置區 2"/>
          <p:cNvSpPr>
            <a:spLocks noGrp="1"/>
          </p:cNvSpPr>
          <p:nvPr>
            <p:ph idx="1"/>
          </p:nvPr>
        </p:nvSpPr>
        <p:spPr>
          <a:xfrm>
            <a:off x="1343025" y="908720"/>
            <a:ext cx="7499350" cy="4800600"/>
          </a:xfrm>
        </p:spPr>
        <p:txBody>
          <a:bodyPr/>
          <a:lstStyle/>
          <a:p>
            <a:r>
              <a:rPr lang="zh-TW" altLang="zh-TW" sz="2100" dirty="0"/>
              <a:t>內部稽核</a:t>
            </a:r>
            <a:r>
              <a:rPr lang="zh-TW" altLang="zh-TW" sz="2100" dirty="0" smtClean="0"/>
              <a:t>實施細則未完</a:t>
            </a:r>
            <a:r>
              <a:rPr lang="zh-TW" altLang="zh-TW" sz="2100" dirty="0"/>
              <a:t>整涵蓋營運活動之控制重點，以</a:t>
            </a:r>
            <a:r>
              <a:rPr lang="zh-TW" altLang="en-US" sz="2100" dirty="0"/>
              <a:t>致未能有效</a:t>
            </a:r>
            <a:r>
              <a:rPr lang="zh-TW" altLang="zh-TW" sz="2100" dirty="0"/>
              <a:t>衡量現行政策、程序之有效性及遵循程度與其對各項營運活動之</a:t>
            </a:r>
            <a:r>
              <a:rPr lang="zh-TW" altLang="zh-TW" sz="2100" dirty="0" smtClean="0"/>
              <a:t>影響</a:t>
            </a:r>
            <a:r>
              <a:rPr lang="zh-TW" altLang="en-US" sz="2100" dirty="0" smtClean="0"/>
              <a:t>；或內部</a:t>
            </a:r>
            <a:r>
              <a:rPr lang="zh-TW" altLang="en-US" sz="2100" dirty="0"/>
              <a:t>稽核</a:t>
            </a:r>
            <a:r>
              <a:rPr lang="zh-TW" altLang="en-US" sz="2100" dirty="0" smtClean="0"/>
              <a:t>人員未</a:t>
            </a:r>
            <a:r>
              <a:rPr lang="zh-TW" altLang="en-US" sz="2100" dirty="0"/>
              <a:t>確實</a:t>
            </a:r>
            <a:r>
              <a:rPr lang="zh-TW" altLang="en-US" sz="2100" dirty="0" smtClean="0"/>
              <a:t>依內部</a:t>
            </a:r>
            <a:r>
              <a:rPr lang="zh-TW" altLang="en-US" sz="2100" dirty="0"/>
              <a:t>稽核</a:t>
            </a:r>
            <a:r>
              <a:rPr lang="zh-TW" altLang="en-US" sz="2100" dirty="0" smtClean="0"/>
              <a:t>實施細則訂定之程序執行稽核作業</a:t>
            </a:r>
            <a:endParaRPr lang="en-US" altLang="zh-TW" sz="2100" dirty="0" smtClean="0"/>
          </a:p>
          <a:p>
            <a:r>
              <a:rPr lang="zh-TW" altLang="en-US" sz="2100" dirty="0" smtClean="0"/>
              <a:t>內部</a:t>
            </a:r>
            <a:r>
              <a:rPr lang="zh-TW" altLang="en-US" sz="2100" dirty="0"/>
              <a:t>稽核人員未將檢查所發現之內部控制制度缺失按季</a:t>
            </a:r>
            <a:r>
              <a:rPr lang="en-US" altLang="zh-TW" sz="2100" dirty="0"/>
              <a:t>(</a:t>
            </a:r>
            <a:r>
              <a:rPr lang="zh-TW" altLang="en-US" sz="2100" dirty="0"/>
              <a:t>至少按季</a:t>
            </a:r>
            <a:r>
              <a:rPr lang="en-US" altLang="zh-TW" sz="2100" dirty="0"/>
              <a:t>)</a:t>
            </a:r>
            <a:r>
              <a:rPr lang="zh-TW" altLang="en-US" sz="2100" dirty="0"/>
              <a:t>作成追蹤報告，或追蹤報告一年僅作一次，或待下次執行相關內稽項目時併同追蹤</a:t>
            </a:r>
            <a:r>
              <a:rPr lang="en-US" altLang="zh-TW" sz="2100" dirty="0"/>
              <a:t>……</a:t>
            </a:r>
            <a:r>
              <a:rPr lang="zh-TW" altLang="en-US" sz="2100" dirty="0"/>
              <a:t>，未能及時確定相關單位已採取適當之改善</a:t>
            </a:r>
            <a:r>
              <a:rPr lang="zh-TW" altLang="en-US" sz="2100" dirty="0" smtClean="0"/>
              <a:t>措施</a:t>
            </a:r>
            <a:endParaRPr lang="en-US" altLang="zh-TW" sz="2100" dirty="0" smtClean="0"/>
          </a:p>
          <a:p>
            <a:r>
              <a:rPr lang="zh-TW" altLang="en-US" sz="2100" dirty="0"/>
              <a:t>內部稽核</a:t>
            </a:r>
            <a:r>
              <a:rPr lang="zh-TW" altLang="en-US" sz="2100" dirty="0" smtClean="0"/>
              <a:t>人員執行前次查核缺失追蹤時，對於樣本的選取未</a:t>
            </a:r>
            <a:r>
              <a:rPr lang="zh-TW" altLang="en-US" sz="2100" dirty="0"/>
              <a:t>考量風險</a:t>
            </a:r>
            <a:r>
              <a:rPr lang="zh-TW" altLang="en-US" sz="2100" dirty="0" smtClean="0"/>
              <a:t>特性，尚難確保相關單位業已採取適當之改善措施</a:t>
            </a:r>
            <a:endParaRPr lang="en-US" altLang="zh-TW" sz="2100" dirty="0"/>
          </a:p>
          <a:p>
            <a:r>
              <a:rPr lang="zh-TW" altLang="en-US" sz="2100" dirty="0" smtClean="0"/>
              <a:t>稽核</a:t>
            </a:r>
            <a:r>
              <a:rPr lang="zh-TW" altLang="en-US" sz="2100" dirty="0"/>
              <a:t>報告及追蹤報告陳核後，僅交付部分監察人查閱，或未交付獨立董事，或未留存送交日期之</a:t>
            </a:r>
            <a:r>
              <a:rPr lang="zh-TW" altLang="en-US" sz="2100" dirty="0" smtClean="0"/>
              <a:t>證明，或未於</a:t>
            </a:r>
            <a:r>
              <a:rPr lang="zh-TW" altLang="zh-TW" sz="2100" dirty="0" smtClean="0"/>
              <a:t>報告完成</a:t>
            </a:r>
            <a:r>
              <a:rPr lang="zh-TW" altLang="zh-TW" sz="2100" dirty="0"/>
              <a:t>之次月底</a:t>
            </a:r>
            <a:r>
              <a:rPr lang="zh-TW" altLang="zh-TW" sz="2100" dirty="0" smtClean="0"/>
              <a:t>前</a:t>
            </a:r>
            <a:r>
              <a:rPr lang="zh-TW" altLang="en-US" sz="2100" dirty="0" smtClean="0"/>
              <a:t>交付</a:t>
            </a:r>
            <a:endParaRPr lang="en-US" altLang="zh-TW" sz="2100" dirty="0" smtClean="0"/>
          </a:p>
          <a:p>
            <a:r>
              <a:rPr lang="zh-TW" altLang="zh-TW" sz="2100" dirty="0" smtClean="0"/>
              <a:t>公開</a:t>
            </a:r>
            <a:r>
              <a:rPr lang="zh-TW" altLang="zh-TW" sz="2100" dirty="0"/>
              <a:t>發行公司應設置隸屬於董事會之內部稽核單位，故內部稽核報告應陳核至董事長</a:t>
            </a:r>
            <a:r>
              <a:rPr lang="zh-TW" altLang="zh-TW" sz="2100" dirty="0"/>
              <a:t>或</a:t>
            </a:r>
            <a:r>
              <a:rPr lang="zh-TW" altLang="zh-TW" sz="2100" dirty="0" smtClean="0"/>
              <a:t>董事會</a:t>
            </a:r>
            <a:r>
              <a:rPr lang="zh-TW" altLang="zh-TW" sz="2100" dirty="0" smtClean="0"/>
              <a:t>授權</a:t>
            </a:r>
            <a:r>
              <a:rPr lang="zh-TW" altLang="zh-TW" sz="2100" dirty="0"/>
              <a:t>之董事會成員，</a:t>
            </a:r>
            <a:r>
              <a:rPr lang="zh-TW" altLang="zh-TW" sz="2100" dirty="0" smtClean="0"/>
              <a:t>惟</a:t>
            </a:r>
            <a:r>
              <a:rPr lang="zh-TW" altLang="en-US" sz="2100" dirty="0" smtClean="0"/>
              <a:t>查部分</a:t>
            </a:r>
            <a:r>
              <a:rPr lang="zh-TW" altLang="zh-TW" sz="2100" dirty="0" smtClean="0"/>
              <a:t>公司內部</a:t>
            </a:r>
            <a:r>
              <a:rPr lang="zh-TW" altLang="zh-TW" sz="2100" dirty="0"/>
              <a:t>稽核報告係陳核至</a:t>
            </a:r>
            <a:r>
              <a:rPr lang="zh-TW" altLang="zh-TW" sz="2100" dirty="0" smtClean="0"/>
              <a:t>總經理。</a:t>
            </a:r>
            <a:endParaRPr lang="zh-TW" altLang="en-US" sz="2100"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12</a:t>
            </a:fld>
            <a:endParaRPr lang="en-US" altLang="zh-TW"/>
          </a:p>
        </p:txBody>
      </p:sp>
    </p:spTree>
    <p:extLst>
      <p:ext uri="{BB962C8B-B14F-4D97-AF65-F5344CB8AC3E}">
        <p14:creationId xmlns:p14="http://schemas.microsoft.com/office/powerpoint/2010/main" val="1084376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查核常見缺失</a:t>
            </a:r>
            <a:r>
              <a:rPr lang="en-US" altLang="zh-TW" dirty="0" smtClean="0"/>
              <a:t>-</a:t>
            </a:r>
            <a:br>
              <a:rPr lang="en-US" altLang="zh-TW" dirty="0" smtClean="0"/>
            </a:br>
            <a:r>
              <a:rPr lang="en-US" altLang="zh-TW" dirty="0" smtClean="0"/>
              <a:t>             </a:t>
            </a:r>
            <a:r>
              <a:rPr lang="zh-TW" altLang="en-US" dirty="0" smtClean="0"/>
              <a:t>取得</a:t>
            </a:r>
            <a:r>
              <a:rPr lang="zh-TW" altLang="en-US" dirty="0"/>
              <a:t>或處分資產</a:t>
            </a:r>
            <a:r>
              <a:rPr lang="en-US" altLang="zh-TW" dirty="0"/>
              <a:t/>
            </a:r>
            <a:br>
              <a:rPr lang="en-US" altLang="zh-TW" dirty="0"/>
            </a:br>
            <a:endParaRPr lang="zh-TW" altLang="en-US" dirty="0"/>
          </a:p>
        </p:txBody>
      </p:sp>
      <p:sp>
        <p:nvSpPr>
          <p:cNvPr id="3" name="內容版面配置區 2"/>
          <p:cNvSpPr>
            <a:spLocks noGrp="1"/>
          </p:cNvSpPr>
          <p:nvPr>
            <p:ph idx="1"/>
          </p:nvPr>
        </p:nvSpPr>
        <p:spPr>
          <a:xfrm>
            <a:off x="1423450" y="1504950"/>
            <a:ext cx="7499350" cy="4800600"/>
          </a:xfrm>
        </p:spPr>
        <p:txBody>
          <a:bodyPr/>
          <a:lstStyle/>
          <a:p>
            <a:r>
              <a:rPr lang="zh-TW" altLang="zh-TW" sz="2800" dirty="0" smtClean="0"/>
              <a:t>未</a:t>
            </a:r>
            <a:r>
              <a:rPr lang="zh-TW" altLang="zh-TW" sz="2800" dirty="0"/>
              <a:t>留存相關採購作業之詢、比、</a:t>
            </a:r>
            <a:r>
              <a:rPr lang="zh-TW" altLang="zh-TW" sz="2800" dirty="0" smtClean="0"/>
              <a:t>議價</a:t>
            </a:r>
            <a:r>
              <a:rPr lang="zh-TW" altLang="en-US" sz="2800" dirty="0" smtClean="0"/>
              <a:t>等相關</a:t>
            </a:r>
            <a:r>
              <a:rPr lang="zh-TW" altLang="zh-TW" sz="2800" dirty="0" smtClean="0"/>
              <a:t>紀錄</a:t>
            </a:r>
            <a:r>
              <a:rPr lang="zh-TW" altLang="en-US" sz="2800" dirty="0" smtClean="0"/>
              <a:t>，或採購前未經核決權限規定進行請購簽核</a:t>
            </a:r>
            <a:endParaRPr lang="en-US" altLang="zh-TW" sz="2800" dirty="0"/>
          </a:p>
          <a:p>
            <a:r>
              <a:rPr lang="zh-TW" altLang="en-US" sz="2800" dirty="0" smtClean="0"/>
              <a:t>取得</a:t>
            </a:r>
            <a:r>
              <a:rPr lang="zh-TW" altLang="en-US" sz="2800" dirty="0" smtClean="0"/>
              <a:t>或處分非</a:t>
            </a:r>
            <a:r>
              <a:rPr lang="zh-TW" altLang="en-US" sz="2800" dirty="0" smtClean="0"/>
              <a:t>上市櫃有價證券前，未取得相關評估資料</a:t>
            </a:r>
            <a:r>
              <a:rPr lang="en-US" altLang="zh-TW" sz="2800" dirty="0" smtClean="0"/>
              <a:t>(</a:t>
            </a:r>
            <a:r>
              <a:rPr lang="zh-TW" altLang="en-US" sz="2800" dirty="0" smtClean="0"/>
              <a:t>包括最近期經會計師查核</a:t>
            </a:r>
            <a:r>
              <a:rPr lang="en-US" altLang="zh-TW" sz="2800" dirty="0" smtClean="0"/>
              <a:t>/</a:t>
            </a:r>
            <a:r>
              <a:rPr lang="zh-TW" altLang="en-US" sz="2800" dirty="0" smtClean="0"/>
              <a:t>核閱之財務報表</a:t>
            </a:r>
            <a:r>
              <a:rPr lang="en-US" altLang="zh-TW" sz="2800" dirty="0" smtClean="0"/>
              <a:t>)</a:t>
            </a:r>
            <a:r>
              <a:rPr lang="zh-TW" altLang="en-US" sz="2800" dirty="0" smtClean="0"/>
              <a:t>或未依公司核決權限評估及核決並留存文件軌跡</a:t>
            </a:r>
            <a:endParaRPr lang="en-US" altLang="zh-TW" sz="2800" dirty="0" smtClean="0"/>
          </a:p>
          <a:p>
            <a:r>
              <a:rPr lang="zh-TW" altLang="en-US" sz="2800" dirty="0" smtClean="0"/>
              <a:t>重大處分資產案件，未依</a:t>
            </a:r>
            <a:r>
              <a:rPr lang="zh-TW" altLang="en-US" sz="2800" dirty="0"/>
              <a:t>公司核決權限評估及核</a:t>
            </a:r>
            <a:r>
              <a:rPr lang="zh-TW" altLang="en-US" sz="2800" dirty="0" smtClean="0"/>
              <a:t>決至董事會</a:t>
            </a:r>
            <a:endParaRPr lang="en-US" altLang="zh-TW" sz="2800" dirty="0" smtClean="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13</a:t>
            </a:fld>
            <a:endParaRPr lang="en-US" altLang="zh-TW"/>
          </a:p>
        </p:txBody>
      </p:sp>
    </p:spTree>
    <p:extLst>
      <p:ext uri="{BB962C8B-B14F-4D97-AF65-F5344CB8AC3E}">
        <p14:creationId xmlns:p14="http://schemas.microsoft.com/office/powerpoint/2010/main" val="1373618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a:t>
            </a:r>
            <a:r>
              <a:rPr lang="zh-TW" altLang="en-US" dirty="0"/>
              <a:t>常見缺失</a:t>
            </a:r>
            <a:r>
              <a:rPr lang="en-US" altLang="zh-TW" dirty="0" smtClean="0"/>
              <a:t>-</a:t>
            </a:r>
            <a:br>
              <a:rPr lang="en-US" altLang="zh-TW" dirty="0" smtClean="0"/>
            </a:br>
            <a:r>
              <a:rPr lang="zh-TW" altLang="en-US" dirty="0"/>
              <a:t> </a:t>
            </a:r>
            <a:r>
              <a:rPr lang="zh-TW" altLang="en-US" dirty="0" smtClean="0"/>
              <a:t>          從事</a:t>
            </a:r>
            <a:r>
              <a:rPr lang="zh-TW" altLang="en-US" dirty="0"/>
              <a:t>衍生性商品</a:t>
            </a:r>
            <a:r>
              <a:rPr lang="zh-TW" altLang="en-US" dirty="0" smtClean="0"/>
              <a:t>交易</a:t>
            </a:r>
            <a:r>
              <a:rPr lang="en-US" altLang="zh-TW" dirty="0"/>
              <a:t/>
            </a:r>
            <a:br>
              <a:rPr lang="en-US" altLang="zh-TW" dirty="0"/>
            </a:br>
            <a:endParaRPr lang="zh-TW" altLang="en-US" dirty="0"/>
          </a:p>
        </p:txBody>
      </p:sp>
      <p:sp>
        <p:nvSpPr>
          <p:cNvPr id="3" name="內容版面配置區 2"/>
          <p:cNvSpPr>
            <a:spLocks noGrp="1"/>
          </p:cNvSpPr>
          <p:nvPr>
            <p:ph idx="1"/>
          </p:nvPr>
        </p:nvSpPr>
        <p:spPr>
          <a:xfrm>
            <a:off x="1115616" y="1743075"/>
            <a:ext cx="7726759" cy="4800600"/>
          </a:xfrm>
        </p:spPr>
        <p:txBody>
          <a:bodyPr/>
          <a:lstStyle/>
          <a:p>
            <a:r>
              <a:rPr lang="zh-TW" altLang="zh-TW" sz="2600" dirty="0" smtClean="0"/>
              <a:t>未</a:t>
            </a:r>
            <a:r>
              <a:rPr lang="zh-TW" altLang="zh-TW" sz="2600" dirty="0"/>
              <a:t>明確訂定得從事衍生性商品交易</a:t>
            </a:r>
            <a:r>
              <a:rPr lang="zh-TW" altLang="zh-TW" sz="2600" dirty="0" smtClean="0"/>
              <a:t>之全部</a:t>
            </a:r>
            <a:r>
              <a:rPr lang="zh-TW" altLang="en-US" sz="2600" dirty="0"/>
              <a:t>或</a:t>
            </a:r>
            <a:r>
              <a:rPr lang="zh-TW" altLang="zh-TW" sz="2600" dirty="0" smtClean="0"/>
              <a:t>個別</a:t>
            </a:r>
            <a:r>
              <a:rPr lang="zh-TW" altLang="zh-TW" sz="2600" dirty="0"/>
              <a:t>契約損失上限</a:t>
            </a:r>
            <a:r>
              <a:rPr lang="zh-TW" altLang="zh-TW" sz="2600" dirty="0" smtClean="0"/>
              <a:t>金額</a:t>
            </a:r>
            <a:r>
              <a:rPr lang="zh-TW" altLang="en-US" sz="2600" dirty="0" smtClean="0"/>
              <a:t>，或，雖訂定上限金額，但卻授權董事會</a:t>
            </a:r>
            <a:r>
              <a:rPr lang="en-US" altLang="zh-TW" sz="2600" dirty="0" smtClean="0"/>
              <a:t>/</a:t>
            </a:r>
            <a:r>
              <a:rPr lang="zh-TW" altLang="en-US" sz="2600" dirty="0" smtClean="0"/>
              <a:t>董事長</a:t>
            </a:r>
            <a:r>
              <a:rPr lang="en-US" altLang="zh-TW" sz="2600" dirty="0" smtClean="0"/>
              <a:t>/</a:t>
            </a:r>
            <a:r>
              <a:rPr lang="zh-TW" altLang="en-US" sz="2600" dirty="0" smtClean="0"/>
              <a:t>高階主管得核准限額外</a:t>
            </a:r>
            <a:r>
              <a:rPr lang="zh-TW" altLang="zh-TW" sz="2600" dirty="0" smtClean="0"/>
              <a:t>之</a:t>
            </a:r>
            <a:r>
              <a:rPr lang="zh-TW" altLang="en-US" sz="2600" dirty="0" smtClean="0"/>
              <a:t>交易</a:t>
            </a:r>
            <a:endParaRPr lang="en-US" altLang="zh-TW" sz="2600" dirty="0" smtClean="0"/>
          </a:p>
          <a:p>
            <a:r>
              <a:rPr lang="zh-TW" altLang="en-US" sz="2600" dirty="0" smtClean="0"/>
              <a:t>避</a:t>
            </a:r>
            <a:r>
              <a:rPr lang="zh-TW" altLang="en-US" sz="2600" dirty="0"/>
              <a:t>險性</a:t>
            </a:r>
            <a:r>
              <a:rPr lang="en-US" altLang="zh-TW" sz="2600" dirty="0"/>
              <a:t>/</a:t>
            </a:r>
            <a:r>
              <a:rPr lang="zh-TW" altLang="en-US" sz="2600" dirty="0"/>
              <a:t>非交易性之衍生性商品交易未訂定損失</a:t>
            </a:r>
            <a:r>
              <a:rPr lang="zh-TW" altLang="en-US" sz="2600" dirty="0" smtClean="0"/>
              <a:t>上限</a:t>
            </a:r>
            <a:endParaRPr lang="en-US" altLang="zh-TW" sz="2600" dirty="0" smtClean="0"/>
          </a:p>
          <a:p>
            <a:r>
              <a:rPr lang="zh-TW" altLang="zh-TW" sz="2600" dirty="0" smtClean="0"/>
              <a:t>衍生</a:t>
            </a:r>
            <a:r>
              <a:rPr lang="zh-TW" altLang="zh-TW" sz="2600" dirty="0"/>
              <a:t>性商品</a:t>
            </a:r>
            <a:r>
              <a:rPr lang="zh-TW" altLang="zh-TW" sz="2600" dirty="0" smtClean="0"/>
              <a:t>交易事後</a:t>
            </a:r>
            <a:r>
              <a:rPr lang="zh-TW" altLang="en-US" sz="2600" dirty="0" smtClean="0"/>
              <a:t>未</a:t>
            </a:r>
            <a:r>
              <a:rPr lang="zh-TW" altLang="zh-TW" sz="2600" dirty="0" smtClean="0"/>
              <a:t>提報</a:t>
            </a:r>
            <a:r>
              <a:rPr lang="zh-TW" altLang="en-US" sz="2600" dirty="0" smtClean="0"/>
              <a:t>最近期</a:t>
            </a:r>
            <a:r>
              <a:rPr lang="zh-TW" altLang="zh-TW" sz="2600" dirty="0" smtClean="0"/>
              <a:t>董事會</a:t>
            </a:r>
            <a:endParaRPr lang="en-US" altLang="zh-TW" sz="2800" dirty="0" smtClean="0"/>
          </a:p>
          <a:p>
            <a:pPr marL="82550" indent="0">
              <a:buNone/>
            </a:pPr>
            <a:endParaRPr lang="en-US" altLang="zh-TW" sz="2800" dirty="0"/>
          </a:p>
          <a:p>
            <a:endParaRPr lang="en-US" altLang="zh-TW" sz="2800" dirty="0" smtClean="0"/>
          </a:p>
          <a:p>
            <a:endParaRPr lang="en-US" altLang="zh-TW" sz="2800"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14</a:t>
            </a:fld>
            <a:endParaRPr lang="en-US" altLang="zh-TW"/>
          </a:p>
        </p:txBody>
      </p:sp>
    </p:spTree>
    <p:extLst>
      <p:ext uri="{BB962C8B-B14F-4D97-AF65-F5344CB8AC3E}">
        <p14:creationId xmlns:p14="http://schemas.microsoft.com/office/powerpoint/2010/main" val="1557407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a:t>
            </a:r>
            <a:r>
              <a:rPr lang="zh-TW" altLang="en-US" dirty="0"/>
              <a:t>常見缺失</a:t>
            </a:r>
            <a:r>
              <a:rPr lang="en-US" altLang="zh-TW" dirty="0" smtClean="0"/>
              <a:t>-</a:t>
            </a:r>
            <a:br>
              <a:rPr lang="en-US" altLang="zh-TW" dirty="0" smtClean="0"/>
            </a:br>
            <a:r>
              <a:rPr lang="zh-TW" altLang="en-US" dirty="0" smtClean="0"/>
              <a:t>                 資金</a:t>
            </a:r>
            <a:r>
              <a:rPr lang="zh-TW" altLang="en-US" dirty="0"/>
              <a:t>貸與他人</a:t>
            </a:r>
          </a:p>
        </p:txBody>
      </p:sp>
      <p:sp>
        <p:nvSpPr>
          <p:cNvPr id="3" name="內容版面配置區 2"/>
          <p:cNvSpPr>
            <a:spLocks noGrp="1"/>
          </p:cNvSpPr>
          <p:nvPr>
            <p:ph idx="1"/>
          </p:nvPr>
        </p:nvSpPr>
        <p:spPr>
          <a:xfrm>
            <a:off x="1196555" y="1764108"/>
            <a:ext cx="7727950" cy="4800600"/>
          </a:xfrm>
        </p:spPr>
        <p:txBody>
          <a:bodyPr/>
          <a:lstStyle/>
          <a:p>
            <a:r>
              <a:rPr lang="zh-TW" altLang="en-US" sz="2400" dirty="0" smtClean="0"/>
              <a:t>屬短期融通性質之資金貸與得辦理展期</a:t>
            </a:r>
            <a:r>
              <a:rPr lang="en-US" altLang="zh-TW" sz="2400" dirty="0" smtClean="0"/>
              <a:t>/</a:t>
            </a:r>
            <a:r>
              <a:rPr lang="zh-TW" altLang="en-US" sz="2400" dirty="0" smtClean="0"/>
              <a:t>續借，致前後貸與期間</a:t>
            </a:r>
            <a:r>
              <a:rPr lang="zh-TW" altLang="en-US" sz="2400" dirty="0"/>
              <a:t>超過</a:t>
            </a:r>
            <a:r>
              <a:rPr lang="zh-TW" altLang="en-US" sz="2400" dirty="0" smtClean="0"/>
              <a:t>一年</a:t>
            </a:r>
            <a:r>
              <a:rPr lang="en-US" altLang="zh-TW" sz="2400" dirty="0" smtClean="0"/>
              <a:t>(</a:t>
            </a:r>
            <a:r>
              <a:rPr lang="zh-TW" altLang="en-US" sz="2400" dirty="0" smtClean="0"/>
              <a:t>或</a:t>
            </a:r>
            <a:r>
              <a:rPr lang="zh-CN" altLang="en-US" sz="2400" dirty="0"/>
              <a:t>ㄧ</a:t>
            </a:r>
            <a:r>
              <a:rPr lang="zh-TW" altLang="en-US" sz="2400" dirty="0"/>
              <a:t>營業</a:t>
            </a:r>
            <a:r>
              <a:rPr lang="zh-TW" altLang="en-US" sz="2400" dirty="0" smtClean="0"/>
              <a:t>週期</a:t>
            </a:r>
            <a:r>
              <a:rPr lang="en-US" altLang="zh-TW" sz="2400" dirty="0" smtClean="0"/>
              <a:t>)</a:t>
            </a:r>
          </a:p>
          <a:p>
            <a:r>
              <a:rPr lang="zh-TW" altLang="en-US" sz="2400" dirty="0" smtClean="0"/>
              <a:t>對於</a:t>
            </a:r>
            <a:r>
              <a:rPr lang="zh-TW" altLang="en-US" sz="2400" dirty="0"/>
              <a:t>其直接及間接持有表決權股份</a:t>
            </a:r>
            <a:r>
              <a:rPr lang="en-US" altLang="zh-TW" sz="2400" dirty="0"/>
              <a:t>100%</a:t>
            </a:r>
            <a:r>
              <a:rPr lang="zh-TW" altLang="en-US" sz="2400" dirty="0"/>
              <a:t>之國外公司</a:t>
            </a:r>
            <a:r>
              <a:rPr lang="zh-TW" altLang="en-US" sz="2400" dirty="0" smtClean="0"/>
              <a:t>間之資金貸與，未訂定對個別對象之限額及總額</a:t>
            </a:r>
            <a:endParaRPr lang="en-US" altLang="zh-TW" sz="2400" dirty="0" smtClean="0"/>
          </a:p>
          <a:p>
            <a:r>
              <a:rPr lang="zh-TW" altLang="en-US" sz="2400" dirty="0" smtClean="0"/>
              <a:t>未明定屬業務往來性質之資金</a:t>
            </a:r>
            <a:r>
              <a:rPr lang="zh-TW" altLang="en-US" sz="2400" dirty="0"/>
              <a:t>貸</a:t>
            </a:r>
            <a:r>
              <a:rPr lang="zh-TW" altLang="en-US" sz="2400" dirty="0" smtClean="0"/>
              <a:t>與金額與業務往來金額</a:t>
            </a:r>
            <a:r>
              <a:rPr lang="zh-TW" altLang="en-US" sz="2400" dirty="0"/>
              <a:t>是否相當之評估</a:t>
            </a:r>
            <a:r>
              <a:rPr lang="zh-TW" altLang="en-US" sz="2400" dirty="0" smtClean="0"/>
              <a:t>標準</a:t>
            </a:r>
            <a:endParaRPr lang="en-US" altLang="zh-TW" sz="2400" dirty="0" smtClean="0"/>
          </a:p>
          <a:p>
            <a:r>
              <a:rPr lang="zh-TW" altLang="zh-TW" sz="2400" dirty="0" smtClean="0"/>
              <a:t>資金</a:t>
            </a:r>
            <a:r>
              <a:rPr lang="zh-TW" altLang="zh-TW" sz="2400" dirty="0"/>
              <a:t>貸與備查簿未</a:t>
            </a:r>
            <a:r>
              <a:rPr lang="zh-TW" altLang="zh-TW" sz="2400" dirty="0" smtClean="0"/>
              <a:t>設置</a:t>
            </a:r>
            <a:r>
              <a:rPr lang="zh-TW" altLang="en-US" sz="2400" dirty="0" smtClean="0"/>
              <a:t>及登載完備：</a:t>
            </a:r>
            <a:r>
              <a:rPr lang="zh-TW" altLang="zh-TW" sz="2400" dirty="0"/>
              <a:t>資金貸放</a:t>
            </a:r>
            <a:r>
              <a:rPr lang="zh-TW" altLang="zh-TW" sz="2400" dirty="0" smtClean="0"/>
              <a:t>日期</a:t>
            </a:r>
            <a:r>
              <a:rPr lang="zh-TW" altLang="en-US" sz="2400" dirty="0" smtClean="0"/>
              <a:t>、</a:t>
            </a:r>
            <a:r>
              <a:rPr lang="zh-TW" altLang="zh-TW" sz="2400" dirty="0" smtClean="0"/>
              <a:t>應</a:t>
            </a:r>
            <a:r>
              <a:rPr lang="zh-TW" altLang="zh-TW" sz="2400" dirty="0"/>
              <a:t>審慎</a:t>
            </a:r>
            <a:r>
              <a:rPr lang="zh-TW" altLang="zh-TW" sz="2400" dirty="0" smtClean="0"/>
              <a:t>評估事項</a:t>
            </a:r>
            <a:r>
              <a:rPr lang="zh-TW" altLang="en-US" sz="2400" dirty="0" smtClean="0"/>
              <a:t>、</a:t>
            </a:r>
            <a:r>
              <a:rPr lang="zh-TW" altLang="zh-TW" sz="2400" dirty="0" smtClean="0"/>
              <a:t>董事會</a:t>
            </a:r>
            <a:r>
              <a:rPr lang="zh-TW" altLang="zh-TW" sz="2400" dirty="0"/>
              <a:t>通過或董事長決行</a:t>
            </a:r>
            <a:r>
              <a:rPr lang="zh-TW" altLang="zh-TW" sz="2400" dirty="0" smtClean="0"/>
              <a:t>日期</a:t>
            </a:r>
            <a:r>
              <a:rPr lang="zh-TW" altLang="en-US" sz="2400" dirty="0" smtClean="0"/>
              <a:t>，或未於董事會通過資金貸與額度時即時登載而遲至實際貸放方登載</a:t>
            </a:r>
            <a:endParaRPr lang="en-US" altLang="zh-TW" sz="2400" dirty="0" smtClean="0"/>
          </a:p>
          <a:p>
            <a:endParaRPr lang="en-US" altLang="zh-TW"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15</a:t>
            </a:fld>
            <a:endParaRPr lang="en-US" altLang="zh-TW"/>
          </a:p>
        </p:txBody>
      </p:sp>
    </p:spTree>
    <p:extLst>
      <p:ext uri="{BB962C8B-B14F-4D97-AF65-F5344CB8AC3E}">
        <p14:creationId xmlns:p14="http://schemas.microsoft.com/office/powerpoint/2010/main" val="408794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a:t>
            </a:r>
            <a:r>
              <a:rPr lang="zh-TW" altLang="en-US" dirty="0"/>
              <a:t>常見缺失</a:t>
            </a:r>
            <a:r>
              <a:rPr lang="en-US" altLang="zh-TW" dirty="0" smtClean="0"/>
              <a:t>-</a:t>
            </a:r>
            <a:br>
              <a:rPr lang="en-US" altLang="zh-TW" dirty="0" smtClean="0"/>
            </a:br>
            <a:r>
              <a:rPr lang="zh-TW" altLang="en-US" dirty="0" smtClean="0"/>
              <a:t>               為</a:t>
            </a:r>
            <a:r>
              <a:rPr lang="zh-TW" altLang="en-US" dirty="0"/>
              <a:t>他人背書保證</a:t>
            </a:r>
          </a:p>
        </p:txBody>
      </p:sp>
      <p:sp>
        <p:nvSpPr>
          <p:cNvPr id="3" name="內容版面配置區 2"/>
          <p:cNvSpPr>
            <a:spLocks noGrp="1"/>
          </p:cNvSpPr>
          <p:nvPr>
            <p:ph idx="1"/>
          </p:nvPr>
        </p:nvSpPr>
        <p:spPr>
          <a:xfrm>
            <a:off x="1467343" y="1417638"/>
            <a:ext cx="7499350" cy="4800600"/>
          </a:xfrm>
        </p:spPr>
        <p:txBody>
          <a:bodyPr/>
          <a:lstStyle/>
          <a:p>
            <a:r>
              <a:rPr lang="zh-TW" altLang="en-US" sz="2700" dirty="0" smtClean="0"/>
              <a:t>未明定因業務關係從事背書保證金額與業務往來金額</a:t>
            </a:r>
            <a:r>
              <a:rPr lang="zh-TW" altLang="en-US" sz="2700" dirty="0"/>
              <a:t>是否相當之評估</a:t>
            </a:r>
            <a:r>
              <a:rPr lang="zh-TW" altLang="en-US" sz="2700" dirty="0" smtClean="0"/>
              <a:t>標準</a:t>
            </a:r>
            <a:endParaRPr lang="en-US" altLang="zh-TW" sz="2700" dirty="0" smtClean="0"/>
          </a:p>
          <a:p>
            <a:r>
              <a:rPr lang="zh-TW" altLang="en-US" sz="2700" dirty="0" smtClean="0"/>
              <a:t>未明定</a:t>
            </a:r>
            <a:r>
              <a:rPr lang="zh-TW" altLang="en-US" sz="2700" u="sng" dirty="0" smtClean="0"/>
              <a:t>公司及其子公司整體</a:t>
            </a:r>
            <a:r>
              <a:rPr lang="zh-TW" altLang="en-US" sz="2700" dirty="0" smtClean="0"/>
              <a:t>得為背書保證之總額及對單一事業背書保證之金額</a:t>
            </a:r>
            <a:endParaRPr lang="en-US" altLang="zh-TW" sz="2700" dirty="0" smtClean="0"/>
          </a:p>
          <a:p>
            <a:r>
              <a:rPr lang="zh-TW" altLang="zh-TW" sz="2700" dirty="0"/>
              <a:t>背書保證使用之經濟部印鑑章保管人</a:t>
            </a:r>
            <a:r>
              <a:rPr lang="zh-TW" altLang="zh-TW" sz="2700" dirty="0" smtClean="0"/>
              <a:t>，未經</a:t>
            </a:r>
            <a:r>
              <a:rPr lang="zh-TW" altLang="zh-TW" sz="2700" dirty="0"/>
              <a:t>董事會</a:t>
            </a:r>
            <a:r>
              <a:rPr lang="zh-TW" altLang="zh-TW" sz="2700" dirty="0" smtClean="0"/>
              <a:t>同意</a:t>
            </a:r>
            <a:endParaRPr lang="en-US" altLang="zh-TW" sz="2700" dirty="0" smtClean="0"/>
          </a:p>
          <a:p>
            <a:r>
              <a:rPr lang="zh-TW" altLang="en-US" sz="2700" dirty="0" smtClean="0"/>
              <a:t>未評估背書</a:t>
            </a:r>
            <a:r>
              <a:rPr lang="zh-TW" altLang="en-US" sz="2700" dirty="0"/>
              <a:t>保證之</a:t>
            </a:r>
            <a:r>
              <a:rPr lang="zh-TW" altLang="en-US" sz="2700" dirty="0" smtClean="0"/>
              <a:t>對象、必要性、合理性及風險，</a:t>
            </a:r>
            <a:r>
              <a:rPr lang="zh-TW" altLang="en-US" sz="2700" dirty="0"/>
              <a:t>或未因情境變遷而妥</a:t>
            </a:r>
            <a:r>
              <a:rPr lang="zh-TW" altLang="en-US" sz="2700" dirty="0" smtClean="0"/>
              <a:t>適更新評估</a:t>
            </a:r>
            <a:endParaRPr lang="en-US" altLang="zh-TW" sz="2700" dirty="0"/>
          </a:p>
          <a:p>
            <a:r>
              <a:rPr lang="zh-TW" altLang="zh-TW" sz="2700" dirty="0" smtClean="0"/>
              <a:t>背書</a:t>
            </a:r>
            <a:r>
              <a:rPr lang="zh-TW" altLang="zh-TW" sz="2700" dirty="0"/>
              <a:t>保證</a:t>
            </a:r>
            <a:r>
              <a:rPr lang="zh-TW" altLang="zh-TW" sz="2700" dirty="0" smtClean="0"/>
              <a:t>備查</a:t>
            </a:r>
            <a:r>
              <a:rPr lang="zh-TW" altLang="zh-TW" sz="2700" dirty="0"/>
              <a:t>簿未</a:t>
            </a:r>
            <a:r>
              <a:rPr lang="zh-TW" altLang="zh-TW" sz="2700" dirty="0" smtClean="0"/>
              <a:t>設置</a:t>
            </a:r>
            <a:r>
              <a:rPr lang="zh-TW" altLang="en-US" sz="2700" dirty="0" smtClean="0"/>
              <a:t>及登載完備：</a:t>
            </a:r>
            <a:r>
              <a:rPr lang="zh-TW" altLang="zh-TW" sz="2700" dirty="0"/>
              <a:t>背書保證</a:t>
            </a:r>
            <a:r>
              <a:rPr lang="zh-TW" altLang="zh-TW" sz="2700" dirty="0" smtClean="0"/>
              <a:t>日期</a:t>
            </a:r>
            <a:r>
              <a:rPr lang="zh-TW" altLang="en-US" sz="2700" dirty="0" smtClean="0"/>
              <a:t>、</a:t>
            </a:r>
            <a:r>
              <a:rPr lang="zh-TW" altLang="zh-TW" sz="2700" dirty="0" smtClean="0"/>
              <a:t>應</a:t>
            </a:r>
            <a:r>
              <a:rPr lang="zh-TW" altLang="zh-TW" sz="2700" dirty="0"/>
              <a:t>審慎</a:t>
            </a:r>
            <a:r>
              <a:rPr lang="zh-TW" altLang="zh-TW" sz="2700" dirty="0" smtClean="0"/>
              <a:t>評估事項</a:t>
            </a:r>
            <a:r>
              <a:rPr lang="zh-TW" altLang="en-US" sz="2700" dirty="0" smtClean="0"/>
              <a:t>、</a:t>
            </a:r>
            <a:r>
              <a:rPr lang="zh-TW" altLang="zh-TW" sz="2700" dirty="0" smtClean="0"/>
              <a:t>董事會</a:t>
            </a:r>
            <a:r>
              <a:rPr lang="zh-TW" altLang="zh-TW" sz="2700" dirty="0"/>
              <a:t>通過或董事長決行</a:t>
            </a:r>
            <a:r>
              <a:rPr lang="zh-TW" altLang="zh-TW" sz="2700" dirty="0" smtClean="0"/>
              <a:t>日期</a:t>
            </a:r>
            <a:r>
              <a:rPr lang="en-US" altLang="zh-TW" sz="2700" dirty="0" smtClean="0"/>
              <a:t>(</a:t>
            </a:r>
            <a:r>
              <a:rPr lang="zh-TW" altLang="en-US" sz="2700" dirty="0" smtClean="0"/>
              <a:t>包括董事會追認日期</a:t>
            </a:r>
            <a:r>
              <a:rPr lang="en-US" altLang="zh-TW" sz="2700" dirty="0" smtClean="0"/>
              <a:t>)</a:t>
            </a:r>
          </a:p>
          <a:p>
            <a:endParaRPr lang="en-US" altLang="zh-TW"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16</a:t>
            </a:fld>
            <a:endParaRPr lang="en-US" altLang="zh-TW"/>
          </a:p>
        </p:txBody>
      </p:sp>
    </p:spTree>
    <p:extLst>
      <p:ext uri="{BB962C8B-B14F-4D97-AF65-F5344CB8AC3E}">
        <p14:creationId xmlns:p14="http://schemas.microsoft.com/office/powerpoint/2010/main" val="2233469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a:t>
            </a:r>
            <a:r>
              <a:rPr lang="zh-TW" altLang="en-US" dirty="0"/>
              <a:t>常見缺失</a:t>
            </a:r>
            <a:r>
              <a:rPr lang="en-US" altLang="zh-TW" dirty="0" smtClean="0"/>
              <a:t>-</a:t>
            </a:r>
            <a:br>
              <a:rPr lang="en-US" altLang="zh-TW" dirty="0" smtClean="0"/>
            </a:br>
            <a:r>
              <a:rPr lang="zh-TW" altLang="en-US" dirty="0" smtClean="0"/>
              <a:t>               董事會</a:t>
            </a:r>
            <a:r>
              <a:rPr lang="zh-TW" altLang="en-US" dirty="0"/>
              <a:t>運作情形</a:t>
            </a:r>
          </a:p>
        </p:txBody>
      </p:sp>
      <p:sp>
        <p:nvSpPr>
          <p:cNvPr id="3" name="內容版面配置區 2"/>
          <p:cNvSpPr>
            <a:spLocks noGrp="1"/>
          </p:cNvSpPr>
          <p:nvPr>
            <p:ph idx="1"/>
          </p:nvPr>
        </p:nvSpPr>
        <p:spPr>
          <a:xfrm>
            <a:off x="1187624" y="1463065"/>
            <a:ext cx="7721819" cy="4800600"/>
          </a:xfrm>
        </p:spPr>
        <p:txBody>
          <a:bodyPr/>
          <a:lstStyle/>
          <a:p>
            <a:r>
              <a:rPr lang="zh-TW" altLang="en-US" sz="2400" dirty="0" smtClean="0"/>
              <a:t>稽核主管未出席，且未指定代理人列席</a:t>
            </a:r>
            <a:r>
              <a:rPr lang="zh-TW" altLang="en-US" sz="2400" dirty="0"/>
              <a:t>董事會</a:t>
            </a:r>
            <a:r>
              <a:rPr lang="zh-TW" altLang="en-US" sz="2400" dirty="0" smtClean="0"/>
              <a:t>報告，或未於董事會報告</a:t>
            </a:r>
            <a:r>
              <a:rPr lang="zh-TW" altLang="zh-TW" sz="2400" dirty="0" smtClean="0"/>
              <a:t>內部稽核</a:t>
            </a:r>
            <a:r>
              <a:rPr lang="zh-TW" altLang="en-US" sz="2400" dirty="0" smtClean="0"/>
              <a:t>執行情形</a:t>
            </a:r>
            <a:endParaRPr lang="en-US" altLang="zh-TW" sz="2400" dirty="0"/>
          </a:p>
          <a:p>
            <a:r>
              <a:rPr lang="zh-TW" altLang="en-US" sz="2400" dirty="0" smtClean="0"/>
              <a:t>董事對於會議事項，與其自身或其代表之法人有利害關係者，未迴避而參與討論及表決</a:t>
            </a:r>
            <a:r>
              <a:rPr lang="en-US" altLang="zh-TW" sz="2400" dirty="0" smtClean="0"/>
              <a:t>(</a:t>
            </a:r>
            <a:r>
              <a:rPr lang="zh-TW" altLang="en-US" sz="2400" dirty="0" smtClean="0"/>
              <a:t>包括代理其他董事表決</a:t>
            </a:r>
            <a:r>
              <a:rPr lang="en-US" altLang="zh-TW" sz="2400" dirty="0" smtClean="0"/>
              <a:t>)</a:t>
            </a:r>
            <a:r>
              <a:rPr lang="zh-TW" altLang="en-US" sz="2400" dirty="0" smtClean="0"/>
              <a:t>，或未於董事會敘明其利害關係之重要內容</a:t>
            </a:r>
            <a:endParaRPr lang="en-US" altLang="zh-TW" sz="2400" dirty="0" smtClean="0"/>
          </a:p>
          <a:p>
            <a:r>
              <a:rPr lang="zh-TW" altLang="zh-TW" sz="2400" dirty="0"/>
              <a:t>董事委託其他董事代理出席董事會，所出具之委託書未逐項列舉召集事由之授權</a:t>
            </a:r>
            <a:r>
              <a:rPr lang="zh-TW" altLang="zh-TW" sz="2400" dirty="0" smtClean="0"/>
              <a:t>範圍</a:t>
            </a:r>
            <a:endParaRPr lang="en-US" altLang="zh-TW" sz="2400" dirty="0" smtClean="0"/>
          </a:p>
          <a:p>
            <a:r>
              <a:rPr lang="zh-TW" altLang="zh-TW" sz="2400" dirty="0" smtClean="0"/>
              <a:t>該</a:t>
            </a:r>
            <a:r>
              <a:rPr lang="zh-TW" altLang="zh-TW" sz="2400" dirty="0"/>
              <a:t>公司董事會開會</a:t>
            </a:r>
            <a:r>
              <a:rPr lang="zh-TW" altLang="zh-TW" sz="2400" dirty="0" smtClean="0"/>
              <a:t>通知</a:t>
            </a:r>
            <a:r>
              <a:rPr lang="zh-TW" altLang="en-US" sz="2400" dirty="0" smtClean="0"/>
              <a:t>及議事錄分送</a:t>
            </a:r>
            <a:r>
              <a:rPr lang="zh-TW" altLang="zh-TW" sz="2400" dirty="0" smtClean="0"/>
              <a:t>，</a:t>
            </a:r>
            <a:r>
              <a:rPr lang="zh-TW" altLang="en-US" sz="2400" dirty="0" smtClean="0"/>
              <a:t>未留存記錄，或未通知或分送各董事</a:t>
            </a:r>
            <a:r>
              <a:rPr lang="en-US" altLang="zh-TW" sz="2400" dirty="0" smtClean="0"/>
              <a:t>(</a:t>
            </a:r>
            <a:r>
              <a:rPr lang="zh-TW" altLang="en-US" sz="2400" dirty="0" smtClean="0"/>
              <a:t>包含獨立董事</a:t>
            </a:r>
            <a:r>
              <a:rPr lang="en-US" altLang="zh-TW" sz="2400" dirty="0" smtClean="0"/>
              <a:t>)</a:t>
            </a:r>
            <a:r>
              <a:rPr lang="zh-TW" altLang="en-US" sz="2400" dirty="0" smtClean="0"/>
              <a:t>及監察人</a:t>
            </a:r>
            <a:endParaRPr lang="en-US" altLang="zh-TW" sz="2400" dirty="0" smtClean="0"/>
          </a:p>
          <a:p>
            <a:r>
              <a:rPr lang="zh-TW" altLang="en-US" sz="2400" dirty="0" smtClean="0"/>
              <a:t>董事會</a:t>
            </a:r>
            <a:r>
              <a:rPr lang="zh-TW" altLang="zh-TW" sz="2400" dirty="0" smtClean="0"/>
              <a:t>議事錄未</a:t>
            </a:r>
            <a:r>
              <a:rPr lang="zh-TW" altLang="zh-TW" sz="2400" dirty="0"/>
              <a:t>詳實記載董事出席狀況</a:t>
            </a:r>
            <a:r>
              <a:rPr lang="en-US" altLang="zh-TW" sz="2400" dirty="0"/>
              <a:t>(</a:t>
            </a:r>
            <a:r>
              <a:rPr lang="zh-TW" altLang="zh-TW" sz="2400" dirty="0"/>
              <a:t>包括出席、請假及缺席者之姓名與人數</a:t>
            </a:r>
            <a:r>
              <a:rPr lang="en-US" altLang="zh-TW" sz="2400" dirty="0"/>
              <a:t>)</a:t>
            </a:r>
            <a:r>
              <a:rPr lang="zh-TW" altLang="zh-TW" sz="2400" dirty="0"/>
              <a:t>及列席者之姓名與</a:t>
            </a:r>
            <a:r>
              <a:rPr lang="zh-TW" altLang="zh-TW" sz="2400" dirty="0" smtClean="0"/>
              <a:t>職稱</a:t>
            </a:r>
            <a:endParaRPr lang="en-US" altLang="zh-TW" sz="2400" dirty="0" smtClean="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17</a:t>
            </a:fld>
            <a:endParaRPr lang="en-US" altLang="zh-TW"/>
          </a:p>
        </p:txBody>
      </p:sp>
    </p:spTree>
    <p:extLst>
      <p:ext uri="{BB962C8B-B14F-4D97-AF65-F5344CB8AC3E}">
        <p14:creationId xmlns:p14="http://schemas.microsoft.com/office/powerpoint/2010/main" val="2455339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0"/>
            <a:ext cx="7499350" cy="1143000"/>
          </a:xfrm>
        </p:spPr>
        <p:txBody>
          <a:bodyPr>
            <a:normAutofit fontScale="90000"/>
          </a:bodyPr>
          <a:lstStyle/>
          <a:p>
            <a:pPr marL="0" indent="0">
              <a:buNone/>
            </a:pPr>
            <a:r>
              <a:rPr lang="zh-TW" altLang="en-US" dirty="0"/>
              <a:t>近期內控</a:t>
            </a:r>
            <a:r>
              <a:rPr lang="zh-TW" altLang="en-US" dirty="0" smtClean="0"/>
              <a:t>查核</a:t>
            </a:r>
            <a:r>
              <a:rPr lang="zh-TW" altLang="en-US" dirty="0"/>
              <a:t>常見缺失</a:t>
            </a:r>
            <a:r>
              <a:rPr lang="en-US" altLang="zh-TW" dirty="0" smtClean="0"/>
              <a:t>-</a:t>
            </a:r>
            <a:br>
              <a:rPr lang="en-US" altLang="zh-TW" dirty="0" smtClean="0"/>
            </a:br>
            <a:r>
              <a:rPr lang="zh-TW" altLang="en-US" dirty="0" smtClean="0"/>
              <a:t>  </a:t>
            </a:r>
            <a:r>
              <a:rPr lang="zh-TW" altLang="en-US" sz="3900" dirty="0" smtClean="0"/>
              <a:t>董事會下之功能性委員會之運作</a:t>
            </a:r>
            <a:endParaRPr lang="zh-TW" altLang="en-US" sz="3900" dirty="0"/>
          </a:p>
        </p:txBody>
      </p:sp>
      <p:sp>
        <p:nvSpPr>
          <p:cNvPr id="3" name="內容版面配置區 2"/>
          <p:cNvSpPr>
            <a:spLocks noGrp="1"/>
          </p:cNvSpPr>
          <p:nvPr>
            <p:ph idx="1"/>
          </p:nvPr>
        </p:nvSpPr>
        <p:spPr>
          <a:xfrm>
            <a:off x="1042507" y="1268760"/>
            <a:ext cx="7799868" cy="4800600"/>
          </a:xfrm>
        </p:spPr>
        <p:txBody>
          <a:bodyPr/>
          <a:lstStyle/>
          <a:p>
            <a:r>
              <a:rPr lang="zh-TW" altLang="zh-TW" sz="2800" b="1" dirty="0" smtClean="0"/>
              <a:t>審計委員會</a:t>
            </a:r>
            <a:endParaRPr lang="en-US" altLang="zh-TW" sz="2800" b="1" dirty="0" smtClean="0"/>
          </a:p>
          <a:p>
            <a:pPr lvl="1"/>
            <a:r>
              <a:rPr lang="zh-TW" altLang="zh-TW" sz="2200" dirty="0"/>
              <a:t>審計委員會組織規程未</a:t>
            </a:r>
            <a:r>
              <a:rPr lang="zh-TW" altLang="en-US" sz="2200" dirty="0"/>
              <a:t>規範</a:t>
            </a:r>
            <a:r>
              <a:rPr lang="zh-TW" altLang="zh-TW" sz="2200" dirty="0"/>
              <a:t>「審計委員會進行討論及表決時，列席人員應離席」</a:t>
            </a:r>
            <a:endParaRPr lang="en-US" altLang="zh-TW" sz="2200" dirty="0"/>
          </a:p>
          <a:p>
            <a:pPr lvl="1"/>
            <a:r>
              <a:rPr lang="zh-TW" altLang="zh-TW" sz="2200" dirty="0"/>
              <a:t>審計委員會組織規程未訂定獨立董事</a:t>
            </a:r>
            <a:r>
              <a:rPr lang="zh-TW" altLang="en-US" sz="2200" dirty="0"/>
              <a:t>成員</a:t>
            </a:r>
            <a:r>
              <a:rPr lang="zh-TW" altLang="zh-TW" sz="2200" dirty="0"/>
              <a:t>利益迴避之規定</a:t>
            </a:r>
            <a:endParaRPr lang="en-US" altLang="zh-TW" sz="2200" dirty="0"/>
          </a:p>
          <a:p>
            <a:r>
              <a:rPr lang="zh-TW" altLang="zh-TW" sz="2800" b="1" dirty="0"/>
              <a:t>薪酬委員會</a:t>
            </a:r>
            <a:endParaRPr lang="en-US" altLang="zh-TW" sz="2800" b="1" dirty="0"/>
          </a:p>
          <a:p>
            <a:pPr lvl="1"/>
            <a:r>
              <a:rPr lang="zh-TW" altLang="zh-TW" sz="2200" dirty="0"/>
              <a:t>薪酬委員會審議通過</a:t>
            </a:r>
            <a:r>
              <a:rPr lang="zh-TW" altLang="en-US" sz="2200" dirty="0"/>
              <a:t>之</a:t>
            </a:r>
            <a:r>
              <a:rPr lang="zh-TW" altLang="en-US" sz="2400" dirty="0"/>
              <a:t>部分</a:t>
            </a:r>
            <a:r>
              <a:rPr lang="zh-TW" altLang="en-US" sz="2200" dirty="0"/>
              <a:t>議案</a:t>
            </a:r>
            <a:r>
              <a:rPr lang="en-US" altLang="zh-TW" sz="2200" dirty="0"/>
              <a:t>(</a:t>
            </a:r>
            <a:r>
              <a:rPr lang="zh-TW" altLang="en-US" sz="2200" dirty="0"/>
              <a:t>如：</a:t>
            </a:r>
            <a:r>
              <a:rPr lang="zh-TW" altLang="zh-TW" sz="2200" dirty="0"/>
              <a:t>經理人之薪資報酬</a:t>
            </a:r>
            <a:r>
              <a:rPr lang="zh-TW" altLang="en-US" sz="2200" dirty="0"/>
              <a:t>案</a:t>
            </a:r>
            <a:r>
              <a:rPr lang="en-US" altLang="zh-TW" sz="2200" dirty="0"/>
              <a:t>)</a:t>
            </a:r>
            <a:r>
              <a:rPr lang="zh-TW" altLang="en-US" sz="2200" dirty="0"/>
              <a:t>未</a:t>
            </a:r>
            <a:r>
              <a:rPr lang="zh-TW" altLang="zh-TW" sz="2200" dirty="0"/>
              <a:t>提交董事會討論</a:t>
            </a:r>
            <a:endParaRPr lang="en-US" altLang="zh-TW" sz="2200" dirty="0"/>
          </a:p>
          <a:p>
            <a:pPr lvl="1"/>
            <a:r>
              <a:rPr lang="zh-TW" altLang="zh-TW" sz="2200" dirty="0"/>
              <a:t>薪酬委員會議事錄未詳實記載</a:t>
            </a:r>
            <a:r>
              <a:rPr lang="zh-TW" altLang="en-US" sz="2200" dirty="0"/>
              <a:t>成員</a:t>
            </a:r>
            <a:r>
              <a:rPr lang="zh-TW" altLang="zh-TW" sz="2200" dirty="0"/>
              <a:t>出席狀況</a:t>
            </a:r>
            <a:r>
              <a:rPr lang="en-US" altLang="zh-TW" sz="2200" dirty="0"/>
              <a:t>(</a:t>
            </a:r>
            <a:r>
              <a:rPr lang="zh-TW" altLang="zh-TW" sz="2200" dirty="0"/>
              <a:t>包括出席、請假及缺席者之姓名與人數</a:t>
            </a:r>
            <a:r>
              <a:rPr lang="en-US" altLang="zh-TW" sz="2200" dirty="0"/>
              <a:t>)</a:t>
            </a:r>
            <a:r>
              <a:rPr lang="zh-TW" altLang="zh-TW" sz="2200" dirty="0"/>
              <a:t>及列席者之姓名與職稱</a:t>
            </a:r>
            <a:endParaRPr lang="en-US" altLang="zh-TW" sz="2200" dirty="0"/>
          </a:p>
          <a:p>
            <a:pPr lvl="1"/>
            <a:r>
              <a:rPr lang="zh-TW" altLang="zh-TW" sz="2200" dirty="0"/>
              <a:t>薪資報酬委員會組織</a:t>
            </a:r>
            <a:r>
              <a:rPr lang="zh-TW" altLang="zh-TW" sz="2200" dirty="0" smtClean="0"/>
              <a:t>規</a:t>
            </a:r>
            <a:r>
              <a:rPr lang="zh-TW" altLang="en-US" sz="2200" dirty="0" smtClean="0"/>
              <a:t>程建議參考</a:t>
            </a:r>
            <a:r>
              <a:rPr lang="zh-TW" altLang="zh-TW" sz="2200" dirty="0" smtClean="0"/>
              <a:t>「</a:t>
            </a:r>
            <a:r>
              <a:rPr lang="zh-TW" altLang="zh-TW" sz="2200" dirty="0"/>
              <a:t>○○股份有限公司薪資報酬委員會組織</a:t>
            </a:r>
            <a:r>
              <a:rPr lang="zh-TW" altLang="zh-TW" sz="2200"/>
              <a:t>規程</a:t>
            </a:r>
            <a:r>
              <a:rPr lang="zh-TW" altLang="zh-TW" sz="2200" smtClean="0"/>
              <a:t>」</a:t>
            </a:r>
            <a:r>
              <a:rPr lang="zh-TW" altLang="en-US" sz="2200" smtClean="0"/>
              <a:t>範例適當</a:t>
            </a:r>
            <a:r>
              <a:rPr lang="zh-TW" altLang="en-US" sz="2200" dirty="0"/>
              <a:t>修訂：</a:t>
            </a:r>
            <a:r>
              <a:rPr lang="zh-TW" altLang="zh-TW" sz="2200" dirty="0"/>
              <a:t>績效評估結果與</a:t>
            </a:r>
            <a:r>
              <a:rPr lang="zh-TW" altLang="en-US" sz="2200" dirty="0"/>
              <a:t>個別</a:t>
            </a:r>
            <a:r>
              <a:rPr lang="zh-TW" altLang="zh-TW" sz="2200" dirty="0"/>
              <a:t>薪資連結之合理性</a:t>
            </a:r>
            <a:r>
              <a:rPr lang="zh-TW" altLang="en-US" sz="2200" dirty="0"/>
              <a:t>及</a:t>
            </a:r>
            <a:r>
              <a:rPr lang="zh-TW" altLang="zh-TW" sz="2200" dirty="0"/>
              <a:t>相關資訊揭露</a:t>
            </a:r>
            <a:r>
              <a:rPr lang="zh-TW" altLang="en-US" sz="2200" dirty="0"/>
              <a:t>等規定</a:t>
            </a:r>
            <a:endParaRPr lang="zh-TW" altLang="zh-TW" sz="2200" dirty="0"/>
          </a:p>
          <a:p>
            <a:endParaRPr lang="zh-TW" altLang="zh-TW" dirty="0">
              <a:solidFill>
                <a:srgbClr val="FF0000"/>
              </a:solidFill>
            </a:endParaRPr>
          </a:p>
          <a:p>
            <a:endParaRPr lang="zh-TW" altLang="zh-TW" dirty="0"/>
          </a:p>
          <a:p>
            <a:endParaRPr lang="en-US" altLang="zh-TW"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18</a:t>
            </a:fld>
            <a:endParaRPr lang="en-US" altLang="zh-TW"/>
          </a:p>
        </p:txBody>
      </p:sp>
    </p:spTree>
    <p:extLst>
      <p:ext uri="{BB962C8B-B14F-4D97-AF65-F5344CB8AC3E}">
        <p14:creationId xmlns:p14="http://schemas.microsoft.com/office/powerpoint/2010/main" val="1964635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近期內控查核常見缺失</a:t>
            </a:r>
            <a:r>
              <a:rPr lang="en-US" altLang="zh-TW" dirty="0"/>
              <a:t>-</a:t>
            </a:r>
            <a:br>
              <a:rPr lang="en-US" altLang="zh-TW" dirty="0"/>
            </a:br>
            <a:r>
              <a:rPr lang="zh-TW" altLang="en-US" dirty="0" smtClean="0"/>
              <a:t>           防範</a:t>
            </a:r>
            <a:r>
              <a:rPr lang="zh-TW" altLang="en-US" dirty="0"/>
              <a:t>內線交易之</a:t>
            </a:r>
            <a:r>
              <a:rPr lang="zh-TW" altLang="en-US" dirty="0" smtClean="0"/>
              <a:t>管理</a:t>
            </a:r>
            <a:endParaRPr lang="zh-TW" altLang="en-US" dirty="0"/>
          </a:p>
        </p:txBody>
      </p:sp>
      <p:sp>
        <p:nvSpPr>
          <p:cNvPr id="3" name="內容版面配置區 2"/>
          <p:cNvSpPr>
            <a:spLocks noGrp="1"/>
          </p:cNvSpPr>
          <p:nvPr>
            <p:ph idx="1"/>
          </p:nvPr>
        </p:nvSpPr>
        <p:spPr>
          <a:xfrm>
            <a:off x="1435100" y="1504950"/>
            <a:ext cx="7499350" cy="4800600"/>
          </a:xfrm>
        </p:spPr>
        <p:txBody>
          <a:bodyPr/>
          <a:lstStyle/>
          <a:p>
            <a:r>
              <a:rPr lang="zh-TW" altLang="en-US" sz="2800" dirty="0" smtClean="0"/>
              <a:t>未將下述作業納入內控制度</a:t>
            </a:r>
            <a:endParaRPr lang="en-US" altLang="zh-TW" sz="2800" dirty="0" smtClean="0"/>
          </a:p>
          <a:p>
            <a:pPr lvl="1"/>
            <a:r>
              <a:rPr lang="zh-TW" altLang="en-US" sz="2300" dirty="0" smtClean="0"/>
              <a:t>公司之董事、監察人、經理人及持有股份超過百分之十股東等內部人及其關係人（包括內部人之配偶、未成年子女及受內部人利用其名義持有股票者）異動時，應於事實發生後</a:t>
            </a:r>
            <a:r>
              <a:rPr lang="en-US" altLang="zh-TW" sz="2300" dirty="0" smtClean="0"/>
              <a:t>2</a:t>
            </a:r>
            <a:r>
              <a:rPr lang="zh-TW" altLang="en-US" sz="2300" dirty="0" smtClean="0"/>
              <a:t>日內申報（「內部人新（解）任即時申報系統」）。</a:t>
            </a:r>
            <a:endParaRPr lang="en-US" altLang="zh-TW" sz="2300" dirty="0" smtClean="0"/>
          </a:p>
          <a:p>
            <a:pPr lvl="1"/>
            <a:r>
              <a:rPr lang="zh-TW" altLang="en-US" sz="2300" dirty="0" smtClean="0"/>
              <a:t>董事</a:t>
            </a:r>
            <a:r>
              <a:rPr lang="zh-TW" altLang="en-US" sz="2300" dirty="0"/>
              <a:t>、監察人及經理人就任起</a:t>
            </a:r>
            <a:r>
              <a:rPr lang="en-US" altLang="zh-TW" sz="2300" dirty="0"/>
              <a:t>5</a:t>
            </a:r>
            <a:r>
              <a:rPr lang="zh-TW" altLang="en-US" sz="2300" dirty="0"/>
              <a:t>日內簽署確知內部人相關法令聲明書，並留存公司備查，董事及監察人聲明書影本於就任之日起</a:t>
            </a:r>
            <a:r>
              <a:rPr lang="en-US" altLang="zh-TW" sz="2300" dirty="0"/>
              <a:t>10</a:t>
            </a:r>
            <a:r>
              <a:rPr lang="zh-TW" altLang="en-US" sz="2300" dirty="0"/>
              <a:t>日內函送本中心</a:t>
            </a:r>
            <a:r>
              <a:rPr lang="zh-TW" altLang="en-US" sz="2300" dirty="0" smtClean="0"/>
              <a:t>備查</a:t>
            </a:r>
            <a:endParaRPr lang="zh-TW" altLang="en-US" sz="2300"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19</a:t>
            </a:fld>
            <a:endParaRPr lang="en-US" altLang="zh-TW"/>
          </a:p>
        </p:txBody>
      </p:sp>
      <p:sp>
        <p:nvSpPr>
          <p:cNvPr id="8" name="書卷 (水平) 7"/>
          <p:cNvSpPr/>
          <p:nvPr/>
        </p:nvSpPr>
        <p:spPr>
          <a:xfrm>
            <a:off x="1907704" y="5055022"/>
            <a:ext cx="6840760" cy="1163216"/>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zh-TW" dirty="0" smtClean="0"/>
              <a:t>102.5.29</a:t>
            </a:r>
            <a:r>
              <a:rPr lang="zh-TW" altLang="en-US" dirty="0" smtClean="0"/>
              <a:t>證櫃監字第</a:t>
            </a:r>
            <a:r>
              <a:rPr lang="en-US" altLang="zh-TW" dirty="0" smtClean="0"/>
              <a:t>1020200498</a:t>
            </a:r>
            <a:r>
              <a:rPr lang="zh-TW" altLang="en-US" dirty="0" smtClean="0"/>
              <a:t>號函：公司應訂定相關內部控制制度並視需要列入年度稽核計畫</a:t>
            </a:r>
            <a:endParaRPr lang="zh-TW" altLang="en-US" dirty="0"/>
          </a:p>
        </p:txBody>
      </p:sp>
    </p:spTree>
    <p:extLst>
      <p:ext uri="{BB962C8B-B14F-4D97-AF65-F5344CB8AC3E}">
        <p14:creationId xmlns:p14="http://schemas.microsoft.com/office/powerpoint/2010/main" val="1419722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a:xfrm>
            <a:off x="1187450" y="260350"/>
            <a:ext cx="7499350" cy="1143000"/>
          </a:xfrm>
        </p:spPr>
        <p:txBody>
          <a:bodyPr/>
          <a:lstStyle/>
          <a:p>
            <a:pPr marL="0" indent="0">
              <a:buFont typeface="Wingdings" panose="05000000000000000000" pitchFamily="2" charset="2"/>
              <a:buNone/>
              <a:defRPr/>
            </a:pPr>
            <a:r>
              <a:rPr lang="zh-TW" altLang="en-US" sz="4200" dirty="0"/>
              <a:t>簡報</a:t>
            </a:r>
            <a:r>
              <a:rPr lang="zh-TW" altLang="en-US" sz="4200" dirty="0" smtClean="0"/>
              <a:t>大綱</a:t>
            </a:r>
            <a:endParaRPr lang="zh-TW" altLang="en-US" sz="4200" dirty="0"/>
          </a:p>
        </p:txBody>
      </p:sp>
      <p:sp>
        <p:nvSpPr>
          <p:cNvPr id="8195" name="內容版面配置區 4"/>
          <p:cNvSpPr>
            <a:spLocks noGrp="1"/>
          </p:cNvSpPr>
          <p:nvPr>
            <p:ph idx="1"/>
          </p:nvPr>
        </p:nvSpPr>
        <p:spPr>
          <a:xfrm>
            <a:off x="1085056" y="1757393"/>
            <a:ext cx="7704137" cy="4800600"/>
          </a:xfrm>
        </p:spPr>
        <p:txBody>
          <a:bodyPr/>
          <a:lstStyle/>
          <a:p>
            <a:pPr marL="82550" indent="0">
              <a:lnSpc>
                <a:spcPct val="150000"/>
              </a:lnSpc>
              <a:buFont typeface="Arial" panose="020B0604020202020204" pitchFamily="34" charset="0"/>
              <a:buNone/>
            </a:pPr>
            <a:r>
              <a:rPr lang="zh-TW" altLang="en-US" dirty="0" smtClean="0">
                <a:solidFill>
                  <a:srgbClr val="1E190D"/>
                </a:solidFill>
              </a:rPr>
              <a:t>壹、內部控制涵蓋範圍</a:t>
            </a:r>
            <a:endParaRPr lang="en-US" altLang="zh-TW" dirty="0" smtClean="0">
              <a:solidFill>
                <a:srgbClr val="1E190D"/>
              </a:solidFill>
            </a:endParaRPr>
          </a:p>
          <a:p>
            <a:pPr marL="82550" indent="0">
              <a:lnSpc>
                <a:spcPct val="150000"/>
              </a:lnSpc>
              <a:buNone/>
            </a:pPr>
            <a:r>
              <a:rPr lang="zh-TW" altLang="en-US" dirty="0">
                <a:solidFill>
                  <a:srgbClr val="1E190D"/>
                </a:solidFill>
              </a:rPr>
              <a:t>貳</a:t>
            </a:r>
            <a:r>
              <a:rPr lang="zh-TW" altLang="en-US" dirty="0" smtClean="0">
                <a:solidFill>
                  <a:srgbClr val="1E190D"/>
                </a:solidFill>
              </a:rPr>
              <a:t>、內</a:t>
            </a:r>
            <a:r>
              <a:rPr lang="zh-TW" altLang="en-US" dirty="0">
                <a:solidFill>
                  <a:srgbClr val="1E190D"/>
                </a:solidFill>
              </a:rPr>
              <a:t>控</a:t>
            </a:r>
            <a:r>
              <a:rPr lang="zh-TW" altLang="en-US" dirty="0" smtClean="0">
                <a:solidFill>
                  <a:srgbClr val="1E190D"/>
                </a:solidFill>
              </a:rPr>
              <a:t>查核重點面向</a:t>
            </a:r>
            <a:endParaRPr lang="en-US" altLang="zh-TW" dirty="0" smtClean="0">
              <a:solidFill>
                <a:srgbClr val="1E190D"/>
              </a:solidFill>
            </a:endParaRPr>
          </a:p>
          <a:p>
            <a:pPr marL="82550" indent="0">
              <a:lnSpc>
                <a:spcPct val="150000"/>
              </a:lnSpc>
              <a:buNone/>
            </a:pPr>
            <a:r>
              <a:rPr lang="zh-TW" altLang="en-US" dirty="0">
                <a:solidFill>
                  <a:srgbClr val="1E190D"/>
                </a:solidFill>
              </a:rPr>
              <a:t>參</a:t>
            </a:r>
            <a:r>
              <a:rPr lang="zh-TW" altLang="en-US" dirty="0" smtClean="0">
                <a:solidFill>
                  <a:srgbClr val="1E190D"/>
                </a:solidFill>
              </a:rPr>
              <a:t>、近期內</a:t>
            </a:r>
            <a:r>
              <a:rPr lang="zh-TW" altLang="en-US" dirty="0">
                <a:solidFill>
                  <a:srgbClr val="1E190D"/>
                </a:solidFill>
              </a:rPr>
              <a:t>控查核</a:t>
            </a:r>
            <a:r>
              <a:rPr lang="zh-TW" altLang="en-US" dirty="0" smtClean="0">
                <a:solidFill>
                  <a:srgbClr val="1E190D"/>
                </a:solidFill>
              </a:rPr>
              <a:t>常見缺失</a:t>
            </a:r>
            <a:endParaRPr lang="en-US" altLang="zh-TW" dirty="0" smtClean="0">
              <a:solidFill>
                <a:srgbClr val="1E190D"/>
              </a:solidFill>
            </a:endParaRPr>
          </a:p>
          <a:p>
            <a:pPr marL="82550" indent="0">
              <a:lnSpc>
                <a:spcPct val="150000"/>
              </a:lnSpc>
              <a:buNone/>
            </a:pPr>
            <a:r>
              <a:rPr lang="zh-TW" altLang="en-US" dirty="0" smtClean="0">
                <a:solidFill>
                  <a:srgbClr val="1E190D"/>
                </a:solidFill>
              </a:rPr>
              <a:t>肆、案例分享</a:t>
            </a:r>
            <a:endParaRPr lang="en-US" altLang="zh-TW" dirty="0" smtClean="0">
              <a:solidFill>
                <a:srgbClr val="1E190D"/>
              </a:solidFill>
            </a:endParaRPr>
          </a:p>
          <a:p>
            <a:pPr marL="82550" indent="0">
              <a:lnSpc>
                <a:spcPct val="150000"/>
              </a:lnSpc>
              <a:buFont typeface="Arial" panose="020B0604020202020204" pitchFamily="34" charset="0"/>
              <a:buNone/>
            </a:pPr>
            <a:endParaRPr lang="en-US" altLang="zh-TW" dirty="0" smtClean="0">
              <a:solidFill>
                <a:srgbClr val="1E190D"/>
              </a:solidFill>
            </a:endParaRPr>
          </a:p>
        </p:txBody>
      </p:sp>
      <p:sp>
        <p:nvSpPr>
          <p:cNvPr id="8196" name="投影片編號版面配置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fld id="{5C352C3B-DDF7-41B3-BFF8-D4AC32CCF969}" type="slidenum">
              <a:rPr lang="zh-TW" altLang="en-US"/>
              <a:pPr/>
              <a:t>2</a:t>
            </a:fld>
            <a:endParaRPr lang="en-US" altLang="zh-TW"/>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查核重</a:t>
            </a:r>
            <a:r>
              <a:rPr lang="zh-TW" altLang="en-US" dirty="0"/>
              <a:t>點</a:t>
            </a:r>
            <a:r>
              <a:rPr lang="en-US" altLang="zh-TW" dirty="0" smtClean="0"/>
              <a:t>-</a:t>
            </a:r>
            <a:br>
              <a:rPr lang="en-US" altLang="zh-TW" dirty="0" smtClean="0"/>
            </a:br>
            <a:r>
              <a:rPr lang="zh-TW" altLang="en-US" dirty="0" smtClean="0"/>
              <a:t>         庫藏</a:t>
            </a:r>
            <a:r>
              <a:rPr lang="zh-TW" altLang="en-US" dirty="0"/>
              <a:t>股轉讓員工之管理</a:t>
            </a:r>
          </a:p>
        </p:txBody>
      </p:sp>
      <p:sp>
        <p:nvSpPr>
          <p:cNvPr id="3" name="內容版面配置區 2"/>
          <p:cNvSpPr>
            <a:spLocks noGrp="1"/>
          </p:cNvSpPr>
          <p:nvPr>
            <p:ph idx="1"/>
          </p:nvPr>
        </p:nvSpPr>
        <p:spPr/>
        <p:txBody>
          <a:bodyPr/>
          <a:lstStyle/>
          <a:p>
            <a:r>
              <a:rPr lang="zh-TW" altLang="en-US" sz="2500" dirty="0" smtClean="0"/>
              <a:t>「</a:t>
            </a:r>
            <a:r>
              <a:rPr lang="zh-TW" altLang="en-US" sz="2500" dirty="0"/>
              <a:t>臺灣集中保管結算所股份有限公司發行人辦理無實體發行有價證券登錄暨帳簿劃撥交付作業配合事項」第</a:t>
            </a:r>
            <a:r>
              <a:rPr lang="en-US" altLang="zh-TW" sz="2500" dirty="0"/>
              <a:t>21-2</a:t>
            </a:r>
            <a:r>
              <a:rPr lang="zh-TW" altLang="en-US" sz="2500" dirty="0"/>
              <a:t>條第</a:t>
            </a:r>
            <a:r>
              <a:rPr lang="en-US" altLang="zh-TW" sz="2500" dirty="0"/>
              <a:t>2</a:t>
            </a:r>
            <a:r>
              <a:rPr lang="zh-TW" altLang="en-US" sz="2500" dirty="0"/>
              <a:t>項第</a:t>
            </a:r>
            <a:r>
              <a:rPr lang="en-US" altLang="zh-TW" sz="2500" dirty="0"/>
              <a:t>1</a:t>
            </a:r>
            <a:r>
              <a:rPr lang="zh-TW" altLang="en-US" sz="2500" dirty="0"/>
              <a:t>款第</a:t>
            </a:r>
            <a:r>
              <a:rPr lang="en-US" altLang="zh-TW" sz="2500" dirty="0"/>
              <a:t>7</a:t>
            </a:r>
            <a:r>
              <a:rPr lang="zh-TW" altLang="en-US" sz="2500" dirty="0"/>
              <a:t>目：辦理庫藏股轉讓</a:t>
            </a:r>
            <a:r>
              <a:rPr lang="zh-TW" altLang="en-US" sz="2500" dirty="0" smtClean="0"/>
              <a:t>員工作業，於撥付股票前</a:t>
            </a:r>
            <a:r>
              <a:rPr lang="en-US" altLang="zh-TW" sz="2500" dirty="0" smtClean="0"/>
              <a:t>3</a:t>
            </a:r>
            <a:r>
              <a:rPr lang="zh-TW" altLang="en-US" sz="2500" dirty="0" smtClean="0"/>
              <a:t>個營業日前應將稽核</a:t>
            </a:r>
            <a:r>
              <a:rPr lang="zh-TW" altLang="en-US" sz="2500" dirty="0"/>
              <a:t>單位之</a:t>
            </a:r>
            <a:r>
              <a:rPr lang="zh-TW" altLang="en-US" sz="2500" dirty="0">
                <a:solidFill>
                  <a:srgbClr val="7030A0"/>
                </a:solidFill>
              </a:rPr>
              <a:t>稽核</a:t>
            </a:r>
            <a:r>
              <a:rPr lang="zh-TW" altLang="en-US" sz="2500" dirty="0" smtClean="0">
                <a:solidFill>
                  <a:srgbClr val="7030A0"/>
                </a:solidFill>
              </a:rPr>
              <a:t>報告</a:t>
            </a:r>
            <a:r>
              <a:rPr lang="zh-TW" altLang="en-US" sz="2500" dirty="0" smtClean="0"/>
              <a:t>送交集保結算所（</a:t>
            </a:r>
            <a:r>
              <a:rPr lang="zh-TW" altLang="en-US" sz="2500" dirty="0">
                <a:solidFill>
                  <a:srgbClr val="FF0000"/>
                </a:solidFill>
              </a:rPr>
              <a:t>查核項目包含轉讓日期、轉讓價格、</a:t>
            </a:r>
            <a:r>
              <a:rPr lang="zh-TW" altLang="en-US" sz="2500" u="sng" dirty="0">
                <a:solidFill>
                  <a:srgbClr val="FF0000"/>
                </a:solidFill>
              </a:rPr>
              <a:t>員工資格</a:t>
            </a:r>
            <a:r>
              <a:rPr lang="zh-TW" altLang="en-US" sz="2500" dirty="0">
                <a:solidFill>
                  <a:srgbClr val="FF0000"/>
                </a:solidFill>
              </a:rPr>
              <a:t>及低價轉讓庫藏股等事項均符合法令及該公司轉讓辦法之規定，及公司確已收足股款並經代收股款銀行出具餘額證明無誤， 並經公司稽核人員、稽核主管及公司簽章</a:t>
            </a:r>
            <a:r>
              <a:rPr lang="zh-TW" altLang="en-US" sz="2500" dirty="0"/>
              <a:t>）。</a:t>
            </a:r>
          </a:p>
          <a:p>
            <a:r>
              <a:rPr lang="zh-TW" altLang="en-US" sz="2500" dirty="0" smtClean="0"/>
              <a:t>內控查核時將調閱本項作業之相關辦法及稽核報告，檢視是否依前開規定執行。</a:t>
            </a:r>
            <a:endParaRPr lang="zh-TW" altLang="en-US" sz="2500"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20</a:t>
            </a:fld>
            <a:endParaRPr lang="en-US" altLang="zh-TW"/>
          </a:p>
        </p:txBody>
      </p:sp>
    </p:spTree>
    <p:extLst>
      <p:ext uri="{BB962C8B-B14F-4D97-AF65-F5344CB8AC3E}">
        <p14:creationId xmlns:p14="http://schemas.microsoft.com/office/powerpoint/2010/main" val="2795039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a:t>
            </a:r>
            <a:r>
              <a:rPr lang="zh-TW" altLang="en-US" dirty="0"/>
              <a:t>常見缺失</a:t>
            </a:r>
            <a:r>
              <a:rPr lang="en-US" altLang="zh-TW" dirty="0" smtClean="0"/>
              <a:t>-</a:t>
            </a:r>
            <a:br>
              <a:rPr lang="en-US" altLang="zh-TW" dirty="0" smtClean="0"/>
            </a:br>
            <a:r>
              <a:rPr lang="zh-TW" altLang="en-US" dirty="0" smtClean="0"/>
              <a:t>         對子公司之監督與管理</a:t>
            </a:r>
            <a:endParaRPr lang="zh-TW" altLang="en-US" dirty="0"/>
          </a:p>
        </p:txBody>
      </p:sp>
      <p:sp>
        <p:nvSpPr>
          <p:cNvPr id="3" name="內容版面配置區 2"/>
          <p:cNvSpPr>
            <a:spLocks noGrp="1"/>
          </p:cNvSpPr>
          <p:nvPr>
            <p:ph idx="1"/>
          </p:nvPr>
        </p:nvSpPr>
        <p:spPr>
          <a:xfrm>
            <a:off x="1376525" y="1743075"/>
            <a:ext cx="7499350" cy="4800600"/>
          </a:xfrm>
        </p:spPr>
        <p:txBody>
          <a:bodyPr/>
          <a:lstStyle/>
          <a:p>
            <a:r>
              <a:rPr lang="zh-TW" altLang="en-US" dirty="0" smtClean="0"/>
              <a:t>子公司</a:t>
            </a:r>
            <a:r>
              <a:rPr lang="en-US" altLang="zh-TW" dirty="0" smtClean="0"/>
              <a:t>(</a:t>
            </a:r>
            <a:r>
              <a:rPr lang="zh-TW" altLang="en-US" dirty="0" smtClean="0"/>
              <a:t>不限重要子公司</a:t>
            </a:r>
            <a:r>
              <a:rPr lang="en-US" altLang="zh-TW" dirty="0" smtClean="0"/>
              <a:t>)</a:t>
            </a:r>
            <a:r>
              <a:rPr lang="zh-TW" altLang="en-US" dirty="0" smtClean="0"/>
              <a:t>無內部控制制度</a:t>
            </a:r>
            <a:r>
              <a:rPr lang="en-US" altLang="zh-TW" dirty="0" smtClean="0"/>
              <a:t>(</a:t>
            </a:r>
            <a:r>
              <a:rPr lang="zh-TW" altLang="zh-TW" dirty="0"/>
              <a:t>含內部稽核</a:t>
            </a:r>
            <a:r>
              <a:rPr lang="zh-TW" altLang="zh-TW" dirty="0" smtClean="0"/>
              <a:t>實施細則</a:t>
            </a:r>
            <a:r>
              <a:rPr lang="en-US" altLang="zh-TW" dirty="0" smtClean="0"/>
              <a:t>)</a:t>
            </a:r>
            <a:r>
              <a:rPr lang="zh-TW" altLang="en-US" dirty="0" smtClean="0"/>
              <a:t>及年度稽核計畫</a:t>
            </a:r>
            <a:r>
              <a:rPr lang="en-US" altLang="zh-TW" dirty="0" smtClean="0"/>
              <a:t>(</a:t>
            </a:r>
            <a:r>
              <a:rPr lang="zh-TW" altLang="en-US" dirty="0" smtClean="0"/>
              <a:t>或部分重要營運功能未制訂內部控制制度及相關年度稽核計畫項目</a:t>
            </a:r>
            <a:r>
              <a:rPr lang="en-US" altLang="zh-TW" dirty="0" smtClean="0"/>
              <a:t>)</a:t>
            </a:r>
            <a:r>
              <a:rPr lang="zh-TW" altLang="en-US" dirty="0" smtClean="0"/>
              <a:t>，亦未執行稽核作業，或未將稽核報告之結果向</a:t>
            </a:r>
            <a:r>
              <a:rPr lang="zh-TW" altLang="en-US" dirty="0"/>
              <a:t>母公司</a:t>
            </a:r>
            <a:r>
              <a:rPr lang="zh-TW" altLang="en-US" dirty="0" smtClean="0"/>
              <a:t>報告</a:t>
            </a:r>
            <a:endParaRPr lang="en-US" altLang="zh-TW" dirty="0" smtClean="0"/>
          </a:p>
          <a:p>
            <a:r>
              <a:rPr lang="zh-TW" altLang="en-US" dirty="0" smtClean="0"/>
              <a:t>未覆核子公司之稽核報告，或未</a:t>
            </a:r>
            <a:r>
              <a:rPr lang="zh-TW" altLang="en-US" dirty="0"/>
              <a:t>追蹤其內部控制制度缺失及異常事項改善</a:t>
            </a:r>
            <a:r>
              <a:rPr lang="zh-TW" altLang="en-US" dirty="0" smtClean="0"/>
              <a:t>情形</a:t>
            </a:r>
            <a:endParaRPr lang="en-US" altLang="zh-TW" dirty="0" smtClean="0"/>
          </a:p>
          <a:p>
            <a:pPr marL="82550" indent="0">
              <a:buNone/>
            </a:pPr>
            <a:endParaRPr lang="en-US" altLang="zh-TW" dirty="0" smtClean="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21</a:t>
            </a:fld>
            <a:endParaRPr lang="en-US" altLang="zh-TW"/>
          </a:p>
        </p:txBody>
      </p:sp>
    </p:spTree>
    <p:extLst>
      <p:ext uri="{BB962C8B-B14F-4D97-AF65-F5344CB8AC3E}">
        <p14:creationId xmlns:p14="http://schemas.microsoft.com/office/powerpoint/2010/main" val="1809249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marL="0" indent="0">
              <a:buNone/>
            </a:pPr>
            <a:r>
              <a:rPr lang="zh-TW" altLang="en-US" dirty="0"/>
              <a:t>近期內控</a:t>
            </a:r>
            <a:r>
              <a:rPr lang="zh-TW" altLang="en-US" dirty="0" smtClean="0"/>
              <a:t>查核</a:t>
            </a:r>
            <a:r>
              <a:rPr lang="zh-TW" altLang="en-US" dirty="0"/>
              <a:t>常見缺失</a:t>
            </a:r>
            <a:r>
              <a:rPr lang="en-US" altLang="zh-TW" dirty="0" smtClean="0"/>
              <a:t>-</a:t>
            </a:r>
            <a:br>
              <a:rPr lang="en-US" altLang="zh-TW" dirty="0" smtClean="0"/>
            </a:br>
            <a:r>
              <a:rPr lang="zh-TW" altLang="en-US" dirty="0" smtClean="0"/>
              <a:t>         對子公司之監督與管理</a:t>
            </a:r>
            <a:endParaRPr lang="zh-TW" altLang="en-US" dirty="0"/>
          </a:p>
        </p:txBody>
      </p:sp>
      <p:sp>
        <p:nvSpPr>
          <p:cNvPr id="3" name="內容版面配置區 2"/>
          <p:cNvSpPr>
            <a:spLocks noGrp="1"/>
          </p:cNvSpPr>
          <p:nvPr>
            <p:ph idx="1"/>
          </p:nvPr>
        </p:nvSpPr>
        <p:spPr/>
        <p:txBody>
          <a:bodyPr/>
          <a:lstStyle/>
          <a:p>
            <a:r>
              <a:rPr lang="zh-TW" altLang="zh-TW" sz="3000" dirty="0" smtClean="0"/>
              <a:t>未</a:t>
            </a:r>
            <a:r>
              <a:rPr lang="zh-TW" altLang="zh-TW" sz="3000" dirty="0"/>
              <a:t>確實對子公司進行財務、業務資訊之監督與</a:t>
            </a:r>
            <a:r>
              <a:rPr lang="zh-TW" altLang="zh-TW" sz="3000" dirty="0" smtClean="0"/>
              <a:t>管理</a:t>
            </a:r>
            <a:endParaRPr lang="en-US" altLang="zh-TW" sz="3000" dirty="0" smtClean="0"/>
          </a:p>
          <a:p>
            <a:pPr lvl="1"/>
            <a:r>
              <a:rPr lang="zh-TW" altLang="en-US" sz="2600" dirty="0" smtClean="0"/>
              <a:t>未能按季取得</a:t>
            </a:r>
            <a:r>
              <a:rPr lang="en-US" altLang="zh-TW" sz="2600" dirty="0"/>
              <a:t>(</a:t>
            </a:r>
            <a:r>
              <a:rPr lang="zh-TW" altLang="en-US" sz="2600" dirty="0"/>
              <a:t>重要子公司按月</a:t>
            </a:r>
            <a:r>
              <a:rPr lang="en-US" altLang="zh-TW" sz="2600" dirty="0"/>
              <a:t>)</a:t>
            </a:r>
            <a:r>
              <a:rPr lang="zh-TW" altLang="en-US" sz="2600" dirty="0"/>
              <a:t>各子公司月結之管理報告，包括營運報告、產銷量月報表、資產負債月報表、損益月報表、現金流量月報表、應收帳款帳齡分析表及逾期帳款明細表、存貨庫齡分析表、資金貸與他人及背書保證月報表</a:t>
            </a:r>
            <a:r>
              <a:rPr lang="zh-TW" altLang="en-US" sz="2600" dirty="0" smtClean="0"/>
              <a:t>等</a:t>
            </a:r>
            <a:endParaRPr lang="en-US" altLang="zh-TW" sz="2600" dirty="0" smtClean="0"/>
          </a:p>
          <a:p>
            <a:pPr lvl="1"/>
            <a:r>
              <a:rPr lang="zh-TW" altLang="en-US" sz="2600" dirty="0" smtClean="0"/>
              <a:t>未能針對前項報表進行分析或檢討</a:t>
            </a:r>
            <a:endParaRPr lang="en-US" altLang="zh-TW" sz="2600" dirty="0" smtClean="0"/>
          </a:p>
          <a:p>
            <a:pPr lvl="1"/>
            <a:r>
              <a:rPr lang="zh-TW" altLang="en-US" sz="2600" dirty="0" smtClean="0"/>
              <a:t>未</a:t>
            </a:r>
            <a:r>
              <a:rPr lang="zh-TW" altLang="en-US" sz="2600" dirty="0"/>
              <a:t>將分析報告作成書面</a:t>
            </a:r>
            <a:r>
              <a:rPr lang="zh-TW" altLang="en-US" sz="2600" dirty="0" smtClean="0"/>
              <a:t>紀錄</a:t>
            </a:r>
            <a:r>
              <a:rPr lang="en-US" altLang="zh-TW" sz="2600" dirty="0"/>
              <a:t/>
            </a:r>
            <a:br>
              <a:rPr lang="en-US" altLang="zh-TW" sz="2600" dirty="0"/>
            </a:br>
            <a:r>
              <a:rPr lang="en-US" altLang="zh-TW" sz="2600" b="1" dirty="0" smtClean="0">
                <a:solidFill>
                  <a:srgbClr val="FF0000"/>
                </a:solidFill>
              </a:rPr>
              <a:t>(</a:t>
            </a:r>
            <a:r>
              <a:rPr lang="en-US" altLang="zh-TW" sz="2600" b="1" dirty="0">
                <a:solidFill>
                  <a:srgbClr val="FF0000"/>
                </a:solidFill>
              </a:rPr>
              <a:t>93.3.11</a:t>
            </a:r>
            <a:r>
              <a:rPr lang="zh-TW" altLang="en-US" sz="2600" b="1" dirty="0">
                <a:solidFill>
                  <a:srgbClr val="FF0000"/>
                </a:solidFill>
              </a:rPr>
              <a:t>台財證稽字第</a:t>
            </a:r>
            <a:r>
              <a:rPr lang="en-US" altLang="zh-TW" sz="2600" b="1" dirty="0">
                <a:solidFill>
                  <a:srgbClr val="FF0000"/>
                </a:solidFill>
              </a:rPr>
              <a:t>0930000939</a:t>
            </a:r>
            <a:r>
              <a:rPr lang="zh-TW" altLang="en-US" sz="2600" b="1" dirty="0">
                <a:solidFill>
                  <a:srgbClr val="FF0000"/>
                </a:solidFill>
              </a:rPr>
              <a:t>號函）</a:t>
            </a:r>
          </a:p>
          <a:p>
            <a:endParaRPr lang="en-US" altLang="zh-TW"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22</a:t>
            </a:fld>
            <a:endParaRPr lang="en-US" altLang="zh-TW"/>
          </a:p>
        </p:txBody>
      </p:sp>
    </p:spTree>
    <p:extLst>
      <p:ext uri="{BB962C8B-B14F-4D97-AF65-F5344CB8AC3E}">
        <p14:creationId xmlns:p14="http://schemas.microsoft.com/office/powerpoint/2010/main" val="29984569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a:xfrm>
            <a:off x="1370573" y="2420888"/>
            <a:ext cx="7498080" cy="1503040"/>
          </a:xfrm>
        </p:spPr>
        <p:txBody>
          <a:bodyPr>
            <a:normAutofit fontScale="90000"/>
          </a:bodyPr>
          <a:lstStyle/>
          <a:p>
            <a:pPr marL="982663" indent="-982663"/>
            <a:r>
              <a:rPr lang="zh-TW" altLang="en-US" dirty="0"/>
              <a:t>肆</a:t>
            </a:r>
            <a:r>
              <a:rPr lang="zh-TW" altLang="en-US" dirty="0" smtClean="0"/>
              <a:t>、案例分享</a:t>
            </a:r>
            <a:r>
              <a:rPr lang="en-US" altLang="zh-TW" dirty="0"/>
              <a:t/>
            </a:r>
            <a:br>
              <a:rPr lang="en-US" altLang="zh-TW" dirty="0"/>
            </a:br>
            <a:r>
              <a:rPr lang="en-US" altLang="zh-TW" dirty="0" smtClean="0"/>
              <a:t>(</a:t>
            </a:r>
            <a:r>
              <a:rPr lang="zh-TW" altLang="en-US" dirty="0" smtClean="0"/>
              <a:t>案例</a:t>
            </a:r>
            <a:r>
              <a:rPr lang="zh-TW" altLang="en-US" dirty="0"/>
              <a:t>業</a:t>
            </a:r>
            <a:r>
              <a:rPr lang="zh-TW" altLang="en-US" dirty="0" smtClean="0"/>
              <a:t>經</a:t>
            </a:r>
            <a:r>
              <a:rPr lang="zh-TW" altLang="en-US" dirty="0"/>
              <a:t>改編</a:t>
            </a:r>
            <a:r>
              <a:rPr lang="zh-TW" altLang="en-US" dirty="0" smtClean="0"/>
              <a:t>，非特指或影射</a:t>
            </a:r>
            <a:r>
              <a:rPr lang="zh-TW" altLang="en-US" dirty="0"/>
              <a:t>任何</a:t>
            </a:r>
            <a:r>
              <a:rPr lang="zh-TW" altLang="en-US" dirty="0" smtClean="0"/>
              <a:t>個案</a:t>
            </a:r>
            <a:r>
              <a:rPr lang="en-US" altLang="zh-TW" dirty="0" smtClean="0"/>
              <a:t>)</a:t>
            </a:r>
            <a:endParaRPr lang="zh-TW" altLang="en-US" dirty="0" smtClean="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23</a:t>
            </a:fld>
            <a:endParaRPr lang="en-US" altLang="zh-TW"/>
          </a:p>
        </p:txBody>
      </p:sp>
    </p:spTree>
    <p:extLst>
      <p:ext uri="{BB962C8B-B14F-4D97-AF65-F5344CB8AC3E}">
        <p14:creationId xmlns:p14="http://schemas.microsoft.com/office/powerpoint/2010/main" val="32835998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a:xfrm>
            <a:off x="1070068" y="-216907"/>
            <a:ext cx="7853656" cy="1143000"/>
          </a:xfrm>
        </p:spPr>
        <p:txBody>
          <a:bodyPr>
            <a:normAutofit/>
          </a:bodyPr>
          <a:lstStyle/>
          <a:p>
            <a:r>
              <a:rPr lang="zh-TW" altLang="en-US" dirty="0" smtClean="0"/>
              <a:t>內部稽核為公司風險之守門員</a:t>
            </a:r>
            <a:endParaRPr lang="zh-TW" altLang="en-US" dirty="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24</a:t>
            </a:fld>
            <a:endParaRPr lang="en-US" altLang="zh-TW"/>
          </a:p>
        </p:txBody>
      </p:sp>
      <p:cxnSp>
        <p:nvCxnSpPr>
          <p:cNvPr id="23" name="直線單箭頭接點 22"/>
          <p:cNvCxnSpPr/>
          <p:nvPr/>
        </p:nvCxnSpPr>
        <p:spPr>
          <a:xfrm flipV="1">
            <a:off x="4830596" y="1989262"/>
            <a:ext cx="1259705" cy="7320"/>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1" name="矩形 40"/>
          <p:cNvSpPr/>
          <p:nvPr/>
        </p:nvSpPr>
        <p:spPr>
          <a:xfrm>
            <a:off x="5057311" y="1550054"/>
            <a:ext cx="1107996" cy="369332"/>
          </a:xfrm>
          <a:prstGeom prst="rect">
            <a:avLst/>
          </a:prstGeom>
        </p:spPr>
        <p:txBody>
          <a:bodyPr wrap="none">
            <a:spAutoFit/>
          </a:bodyPr>
          <a:lstStyle/>
          <a:p>
            <a:r>
              <a:rPr lang="zh-TW" altLang="zh-TW" dirty="0">
                <a:latin typeface="標楷體" panose="03000509000000000000" pitchFamily="65" charset="-120"/>
                <a:ea typeface="標楷體" panose="03000509000000000000" pitchFamily="65" charset="-120"/>
              </a:rPr>
              <a:t>訂單</a:t>
            </a:r>
            <a:r>
              <a:rPr lang="zh-TW" altLang="zh-TW" dirty="0"/>
              <a:t>，</a:t>
            </a:r>
            <a:r>
              <a:rPr lang="en-US" altLang="zh-TW" dirty="0"/>
              <a:t>$$</a:t>
            </a:r>
            <a:endParaRPr lang="zh-TW" altLang="zh-TW" dirty="0"/>
          </a:p>
        </p:txBody>
      </p:sp>
      <p:pic>
        <p:nvPicPr>
          <p:cNvPr id="13" name="圖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1484" y="1593040"/>
            <a:ext cx="1550917" cy="1029207"/>
          </a:xfrm>
          <a:prstGeom prst="rect">
            <a:avLst/>
          </a:prstGeom>
        </p:spPr>
      </p:pic>
      <p:pic>
        <p:nvPicPr>
          <p:cNvPr id="7" name="圖片 6"/>
          <p:cNvPicPr>
            <a:picLocks noChangeAspect="1"/>
          </p:cNvPicPr>
          <p:nvPr/>
        </p:nvPicPr>
        <p:blipFill>
          <a:blip r:embed="rId4"/>
          <a:stretch>
            <a:fillRect/>
          </a:stretch>
        </p:blipFill>
        <p:spPr>
          <a:xfrm>
            <a:off x="1106702" y="1422648"/>
            <a:ext cx="1100087" cy="2675578"/>
          </a:xfrm>
          <a:prstGeom prst="rect">
            <a:avLst/>
          </a:prstGeom>
        </p:spPr>
      </p:pic>
      <p:cxnSp>
        <p:nvCxnSpPr>
          <p:cNvPr id="34" name="直線單箭頭接點 33"/>
          <p:cNvCxnSpPr/>
          <p:nvPr/>
        </p:nvCxnSpPr>
        <p:spPr>
          <a:xfrm flipV="1">
            <a:off x="2335602" y="2054688"/>
            <a:ext cx="747528" cy="23005"/>
          </a:xfrm>
          <a:prstGeom prst="straightConnector1">
            <a:avLst/>
          </a:prstGeom>
          <a:ln w="38100">
            <a:solidFill>
              <a:srgbClr val="00B050">
                <a:alpha val="98000"/>
              </a:srgb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5" name="文字方塊 34"/>
          <p:cNvSpPr txBox="1"/>
          <p:nvPr/>
        </p:nvSpPr>
        <p:spPr>
          <a:xfrm>
            <a:off x="1138811" y="1068801"/>
            <a:ext cx="1372122" cy="369332"/>
          </a:xfrm>
          <a:prstGeom prst="rect">
            <a:avLst/>
          </a:prstGeom>
          <a:noFill/>
        </p:spPr>
        <p:txBody>
          <a:bodyPr wrap="square" rtlCol="0">
            <a:spAutoFit/>
          </a:bodyPr>
          <a:lstStyle/>
          <a:p>
            <a:r>
              <a:rPr lang="zh-TW" altLang="en-US" dirty="0">
                <a:solidFill>
                  <a:srgbClr val="7030A0"/>
                </a:solidFill>
                <a:latin typeface="+mn-ea"/>
              </a:rPr>
              <a:t>跨國企業</a:t>
            </a:r>
            <a:endParaRPr lang="en-US" altLang="zh-TW" dirty="0">
              <a:solidFill>
                <a:srgbClr val="7030A0"/>
              </a:solidFill>
              <a:latin typeface="+mn-ea"/>
            </a:endParaRPr>
          </a:p>
        </p:txBody>
      </p:sp>
      <p:cxnSp>
        <p:nvCxnSpPr>
          <p:cNvPr id="15" name="直線單箭頭接點 14"/>
          <p:cNvCxnSpPr/>
          <p:nvPr/>
        </p:nvCxnSpPr>
        <p:spPr>
          <a:xfrm flipH="1" flipV="1">
            <a:off x="3630475" y="4295754"/>
            <a:ext cx="3961667" cy="11988"/>
          </a:xfrm>
          <a:prstGeom prst="straightConnector1">
            <a:avLst/>
          </a:prstGeom>
          <a:ln w="28575">
            <a:solidFill>
              <a:srgbClr val="0000CC"/>
            </a:solidFill>
            <a:prstDash val="lgDash"/>
            <a:tailEnd type="triangle"/>
          </a:ln>
        </p:spPr>
        <p:style>
          <a:lnRef idx="1">
            <a:schemeClr val="accent1"/>
          </a:lnRef>
          <a:fillRef idx="0">
            <a:schemeClr val="accent1"/>
          </a:fillRef>
          <a:effectRef idx="0">
            <a:schemeClr val="accent1"/>
          </a:effectRef>
          <a:fontRef idx="minor">
            <a:schemeClr val="tx1"/>
          </a:fontRef>
        </p:style>
      </p:cxnSp>
      <p:pic>
        <p:nvPicPr>
          <p:cNvPr id="47" name="圖片 4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93521" y="3090306"/>
            <a:ext cx="681139" cy="604130"/>
          </a:xfrm>
          <a:prstGeom prst="rect">
            <a:avLst/>
          </a:prstGeom>
        </p:spPr>
      </p:pic>
      <p:pic>
        <p:nvPicPr>
          <p:cNvPr id="25" name="圖片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87208" y="2512653"/>
            <a:ext cx="621918" cy="1050630"/>
          </a:xfrm>
          <a:prstGeom prst="rect">
            <a:avLst/>
          </a:prstGeom>
        </p:spPr>
      </p:pic>
      <p:sp>
        <p:nvSpPr>
          <p:cNvPr id="27" name="矩形 26"/>
          <p:cNvSpPr/>
          <p:nvPr/>
        </p:nvSpPr>
        <p:spPr>
          <a:xfrm>
            <a:off x="3086360" y="896254"/>
            <a:ext cx="1947969" cy="646331"/>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a:r>
              <a:rPr lang="zh-TW" altLang="en-US" dirty="0" smtClean="0">
                <a:solidFill>
                  <a:srgbClr val="7030A0"/>
                </a:solidFill>
                <a:latin typeface="+mn-ea"/>
                <a:ea typeface="+mn-ea"/>
              </a:rPr>
              <a:t>海外客</a:t>
            </a:r>
            <a:r>
              <a:rPr lang="zh-TW" altLang="en-US" dirty="0">
                <a:solidFill>
                  <a:srgbClr val="7030A0"/>
                </a:solidFill>
                <a:latin typeface="+mn-ea"/>
                <a:ea typeface="+mn-ea"/>
              </a:rPr>
              <a:t>戶</a:t>
            </a:r>
            <a:r>
              <a:rPr lang="en-US" altLang="zh-TW" dirty="0" smtClean="0">
                <a:solidFill>
                  <a:srgbClr val="7030A0"/>
                </a:solidFill>
                <a:latin typeface="+mn-ea"/>
                <a:ea typeface="+mn-ea"/>
              </a:rPr>
              <a:t>A</a:t>
            </a:r>
          </a:p>
          <a:p>
            <a:pPr algn="ctr"/>
            <a:r>
              <a:rPr lang="en-US" altLang="zh-TW" dirty="0" smtClean="0">
                <a:solidFill>
                  <a:srgbClr val="7030A0"/>
                </a:solidFill>
                <a:latin typeface="+mn-ea"/>
              </a:rPr>
              <a:t>(</a:t>
            </a:r>
            <a:r>
              <a:rPr lang="zh-TW" altLang="en-US" dirty="0" smtClean="0">
                <a:solidFill>
                  <a:srgbClr val="7030A0"/>
                </a:solidFill>
                <a:latin typeface="+mn-ea"/>
              </a:rPr>
              <a:t>跨國企業子公司</a:t>
            </a:r>
            <a:r>
              <a:rPr lang="en-US" altLang="zh-TW" dirty="0" smtClean="0">
                <a:solidFill>
                  <a:srgbClr val="7030A0"/>
                </a:solidFill>
                <a:latin typeface="+mn-ea"/>
              </a:rPr>
              <a:t>)</a:t>
            </a:r>
            <a:endParaRPr lang="en-US" altLang="zh-TW" dirty="0" smtClean="0">
              <a:solidFill>
                <a:srgbClr val="7030A0"/>
              </a:solidFill>
              <a:latin typeface="+mn-ea"/>
              <a:ea typeface="+mn-ea"/>
            </a:endParaRPr>
          </a:p>
        </p:txBody>
      </p:sp>
      <p:pic>
        <p:nvPicPr>
          <p:cNvPr id="11" name="圖片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08283" y="1377070"/>
            <a:ext cx="1383859" cy="1390037"/>
          </a:xfrm>
          <a:prstGeom prst="rect">
            <a:avLst/>
          </a:prstGeom>
        </p:spPr>
      </p:pic>
      <p:pic>
        <p:nvPicPr>
          <p:cNvPr id="12" name="圖片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58553" y="3519127"/>
            <a:ext cx="1231240" cy="1236737"/>
          </a:xfrm>
          <a:prstGeom prst="rect">
            <a:avLst/>
          </a:prstGeom>
        </p:spPr>
      </p:pic>
      <p:cxnSp>
        <p:nvCxnSpPr>
          <p:cNvPr id="32" name="直線單箭頭接點 31"/>
          <p:cNvCxnSpPr/>
          <p:nvPr/>
        </p:nvCxnSpPr>
        <p:spPr>
          <a:xfrm>
            <a:off x="7066078" y="2677305"/>
            <a:ext cx="735638" cy="948899"/>
          </a:xfrm>
          <a:prstGeom prst="straightConnector1">
            <a:avLst/>
          </a:prstGeom>
          <a:ln w="38100">
            <a:solidFill>
              <a:schemeClr val="accent3">
                <a:alpha val="98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8074173" y="3561427"/>
            <a:ext cx="646331"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a:r>
              <a:rPr lang="zh-TW" altLang="en-US" dirty="0" smtClean="0">
                <a:solidFill>
                  <a:srgbClr val="7030A0"/>
                </a:solidFill>
                <a:latin typeface="+mn-ea"/>
                <a:ea typeface="+mn-ea"/>
              </a:rPr>
              <a:t>廠商</a:t>
            </a:r>
            <a:endParaRPr lang="en-US" altLang="zh-TW" dirty="0" smtClean="0">
              <a:solidFill>
                <a:srgbClr val="7030A0"/>
              </a:solidFill>
              <a:latin typeface="+mn-ea"/>
              <a:ea typeface="+mn-ea"/>
            </a:endParaRPr>
          </a:p>
        </p:txBody>
      </p:sp>
      <p:sp>
        <p:nvSpPr>
          <p:cNvPr id="38" name="矩形 37"/>
          <p:cNvSpPr/>
          <p:nvPr/>
        </p:nvSpPr>
        <p:spPr>
          <a:xfrm>
            <a:off x="7543976" y="2856909"/>
            <a:ext cx="1107996" cy="369332"/>
          </a:xfrm>
          <a:prstGeom prst="rect">
            <a:avLst/>
          </a:prstGeom>
        </p:spPr>
        <p:txBody>
          <a:bodyPr wrap="none">
            <a:spAutoFit/>
          </a:bodyPr>
          <a:lstStyle/>
          <a:p>
            <a:r>
              <a:rPr lang="zh-TW" altLang="zh-TW" dirty="0">
                <a:latin typeface="標楷體" panose="03000509000000000000" pitchFamily="65" charset="-120"/>
                <a:ea typeface="標楷體" panose="03000509000000000000" pitchFamily="65" charset="-120"/>
              </a:rPr>
              <a:t>訂單</a:t>
            </a:r>
            <a:r>
              <a:rPr lang="zh-TW" altLang="zh-TW" dirty="0"/>
              <a:t>，</a:t>
            </a:r>
            <a:r>
              <a:rPr lang="en-US" altLang="zh-TW" dirty="0"/>
              <a:t>$$</a:t>
            </a:r>
            <a:endParaRPr lang="zh-TW" altLang="zh-TW" dirty="0"/>
          </a:p>
        </p:txBody>
      </p:sp>
      <p:cxnSp>
        <p:nvCxnSpPr>
          <p:cNvPr id="39" name="直線單箭頭接點 38"/>
          <p:cNvCxnSpPr/>
          <p:nvPr/>
        </p:nvCxnSpPr>
        <p:spPr>
          <a:xfrm flipH="1" flipV="1">
            <a:off x="3705677" y="2617211"/>
            <a:ext cx="7684" cy="1592125"/>
          </a:xfrm>
          <a:prstGeom prst="straightConnector1">
            <a:avLst/>
          </a:prstGeom>
          <a:ln w="28575">
            <a:solidFill>
              <a:srgbClr val="0000CC"/>
            </a:solidFill>
            <a:prstDash val="lgDash"/>
            <a:tailEnd type="triangle"/>
          </a:ln>
        </p:spPr>
        <p:style>
          <a:lnRef idx="1">
            <a:schemeClr val="accent1"/>
          </a:lnRef>
          <a:fillRef idx="0">
            <a:schemeClr val="accent1"/>
          </a:fillRef>
          <a:effectRef idx="0">
            <a:schemeClr val="accent1"/>
          </a:effectRef>
          <a:fontRef idx="minor">
            <a:schemeClr val="tx1"/>
          </a:fontRef>
        </p:style>
      </p:cxnSp>
      <p:pic>
        <p:nvPicPr>
          <p:cNvPr id="45" name="圖片 4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45064" y="3880447"/>
            <a:ext cx="640797" cy="568349"/>
          </a:xfrm>
          <a:prstGeom prst="rect">
            <a:avLst/>
          </a:prstGeom>
        </p:spPr>
      </p:pic>
      <p:cxnSp>
        <p:nvCxnSpPr>
          <p:cNvPr id="29" name="直線單箭頭接點 28"/>
          <p:cNvCxnSpPr/>
          <p:nvPr/>
        </p:nvCxnSpPr>
        <p:spPr>
          <a:xfrm>
            <a:off x="6351480" y="3362217"/>
            <a:ext cx="1008095" cy="606507"/>
          </a:xfrm>
          <a:prstGeom prst="straightConnector1">
            <a:avLst/>
          </a:prstGeom>
          <a:ln w="3810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 name="直線單箭頭接點 47"/>
          <p:cNvCxnSpPr/>
          <p:nvPr/>
        </p:nvCxnSpPr>
        <p:spPr>
          <a:xfrm flipH="1" flipV="1">
            <a:off x="4839631" y="2348445"/>
            <a:ext cx="938777" cy="638327"/>
          </a:xfrm>
          <a:prstGeom prst="straightConnector1">
            <a:avLst/>
          </a:prstGeom>
          <a:ln w="38100">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5134525" y="3591154"/>
            <a:ext cx="1569660"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a:r>
              <a:rPr lang="zh-TW" altLang="en-US" dirty="0" smtClean="0">
                <a:solidFill>
                  <a:srgbClr val="7030A0"/>
                </a:solidFill>
                <a:latin typeface="+mn-ea"/>
              </a:rPr>
              <a:t>業務合作夥伴</a:t>
            </a:r>
            <a:endParaRPr lang="en-US" altLang="zh-TW" dirty="0" smtClean="0">
              <a:solidFill>
                <a:srgbClr val="7030A0"/>
              </a:solidFill>
              <a:latin typeface="+mn-ea"/>
              <a:ea typeface="+mn-ea"/>
            </a:endParaRPr>
          </a:p>
        </p:txBody>
      </p:sp>
      <p:pic>
        <p:nvPicPr>
          <p:cNvPr id="55" name="Picture 12" descr="http://beachesbia.com/wp-content/uploads/2014/08/0011.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093118" y="4482402"/>
            <a:ext cx="790762" cy="790762"/>
          </a:xfrm>
          <a:prstGeom prst="rect">
            <a:avLst/>
          </a:prstGeom>
          <a:noFill/>
          <a:extLst>
            <a:ext uri="{909E8E84-426E-40DD-AFC4-6F175D3DCCD1}">
              <a14:hiddenFill xmlns:a14="http://schemas.microsoft.com/office/drawing/2010/main">
                <a:solidFill>
                  <a:srgbClr val="FFFFFF"/>
                </a:solidFill>
              </a14:hiddenFill>
            </a:ext>
          </a:extLst>
        </p:spPr>
      </p:pic>
      <p:cxnSp>
        <p:nvCxnSpPr>
          <p:cNvPr id="59" name="直線單箭頭接點 58"/>
          <p:cNvCxnSpPr/>
          <p:nvPr/>
        </p:nvCxnSpPr>
        <p:spPr>
          <a:xfrm flipH="1" flipV="1">
            <a:off x="3664368" y="4589850"/>
            <a:ext cx="3961667" cy="11988"/>
          </a:xfrm>
          <a:prstGeom prst="straightConnector1">
            <a:avLst/>
          </a:prstGeom>
          <a:ln w="28575">
            <a:solidFill>
              <a:srgbClr val="0000CC"/>
            </a:solidFill>
            <a:prstDash val="lgDash"/>
            <a:tailEnd type="triangle"/>
          </a:ln>
        </p:spPr>
        <p:style>
          <a:lnRef idx="1">
            <a:schemeClr val="accent1"/>
          </a:lnRef>
          <a:fillRef idx="0">
            <a:schemeClr val="accent1"/>
          </a:fillRef>
          <a:effectRef idx="0">
            <a:schemeClr val="accent1"/>
          </a:effectRef>
          <a:fontRef idx="minor">
            <a:schemeClr val="tx1"/>
          </a:fontRef>
        </p:style>
      </p:cxnSp>
      <p:pic>
        <p:nvPicPr>
          <p:cNvPr id="60" name="圖片 5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713930" y="4340711"/>
            <a:ext cx="640797" cy="568349"/>
          </a:xfrm>
          <a:prstGeom prst="rect">
            <a:avLst/>
          </a:prstGeom>
        </p:spPr>
      </p:pic>
      <p:sp>
        <p:nvSpPr>
          <p:cNvPr id="61" name="矩形 60"/>
          <p:cNvSpPr/>
          <p:nvPr/>
        </p:nvSpPr>
        <p:spPr>
          <a:xfrm>
            <a:off x="1824872" y="4792626"/>
            <a:ext cx="1338829"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a:r>
              <a:rPr lang="zh-TW" altLang="en-US" dirty="0" smtClean="0">
                <a:solidFill>
                  <a:srgbClr val="7030A0"/>
                </a:solidFill>
                <a:latin typeface="+mn-ea"/>
              </a:rPr>
              <a:t>指定收貨人</a:t>
            </a:r>
            <a:endParaRPr lang="en-US" altLang="zh-TW" dirty="0" smtClean="0">
              <a:solidFill>
                <a:srgbClr val="7030A0"/>
              </a:solidFill>
              <a:latin typeface="+mn-ea"/>
              <a:ea typeface="+mn-ea"/>
            </a:endParaRPr>
          </a:p>
        </p:txBody>
      </p:sp>
      <p:sp>
        <p:nvSpPr>
          <p:cNvPr id="64" name="五邊形 63"/>
          <p:cNvSpPr/>
          <p:nvPr/>
        </p:nvSpPr>
        <p:spPr>
          <a:xfrm>
            <a:off x="1138811" y="5261029"/>
            <a:ext cx="7854577" cy="1394227"/>
          </a:xfrm>
          <a:prstGeom prst="homePlate">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lvl="0" indent="-285750">
              <a:buFont typeface="Arial" panose="020B0604020202020204" pitchFamily="34" charset="0"/>
              <a:buChar char="•"/>
            </a:pPr>
            <a:r>
              <a:rPr lang="zh-TW" altLang="en-US" dirty="0" smtClean="0">
                <a:solidFill>
                  <a:schemeClr val="tx1"/>
                </a:solidFill>
              </a:rPr>
              <a:t>財務分析：應</a:t>
            </a:r>
            <a:r>
              <a:rPr lang="zh-TW" altLang="en-US" dirty="0">
                <a:solidFill>
                  <a:schemeClr val="tx1"/>
                </a:solidFill>
              </a:rPr>
              <a:t>收帳款餘額持續</a:t>
            </a:r>
            <a:r>
              <a:rPr lang="zh-TW" altLang="en-US" dirty="0" smtClean="0">
                <a:solidFill>
                  <a:schemeClr val="tx1"/>
                </a:solidFill>
              </a:rPr>
              <a:t>增加</a:t>
            </a:r>
            <a:r>
              <a:rPr lang="en-US" altLang="zh-TW" dirty="0" smtClean="0">
                <a:solidFill>
                  <a:schemeClr val="tx1"/>
                </a:solidFill>
              </a:rPr>
              <a:t>(</a:t>
            </a:r>
            <a:r>
              <a:rPr lang="zh-TW" altLang="en-US" dirty="0" smtClean="0">
                <a:solidFill>
                  <a:schemeClr val="tx1"/>
                </a:solidFill>
              </a:rPr>
              <a:t>應</a:t>
            </a:r>
            <a:r>
              <a:rPr lang="zh-TW" altLang="en-US" dirty="0">
                <a:solidFill>
                  <a:schemeClr val="tx1"/>
                </a:solidFill>
              </a:rPr>
              <a:t>收</a:t>
            </a:r>
            <a:r>
              <a:rPr lang="zh-TW" altLang="en-US" dirty="0" smtClean="0">
                <a:solidFill>
                  <a:schemeClr val="tx1"/>
                </a:solidFill>
              </a:rPr>
              <a:t>帳款</a:t>
            </a:r>
            <a:r>
              <a:rPr lang="zh-TW" altLang="en-US" u="sng" dirty="0" smtClean="0">
                <a:solidFill>
                  <a:schemeClr val="tx1"/>
                </a:solidFill>
              </a:rPr>
              <a:t>逐漸</a:t>
            </a:r>
            <a:r>
              <a:rPr lang="zh-TW" altLang="en-US" dirty="0" smtClean="0">
                <a:solidFill>
                  <a:schemeClr val="tx1"/>
                </a:solidFill>
              </a:rPr>
              <a:t>出現超過授信期間卻未收回之情形</a:t>
            </a:r>
            <a:r>
              <a:rPr lang="zh-TW" altLang="en-US" dirty="0">
                <a:solidFill>
                  <a:schemeClr val="tx1"/>
                </a:solidFill>
              </a:rPr>
              <a:t>、</a:t>
            </a:r>
            <a:r>
              <a:rPr lang="zh-TW" altLang="en-US" dirty="0" smtClean="0">
                <a:solidFill>
                  <a:schemeClr val="tx1"/>
                </a:solidFill>
              </a:rPr>
              <a:t>超過授信金額卻</a:t>
            </a:r>
            <a:r>
              <a:rPr lang="zh-TW" altLang="en-US" dirty="0">
                <a:solidFill>
                  <a:schemeClr val="tx1"/>
                </a:solidFill>
              </a:rPr>
              <a:t>持</a:t>
            </a:r>
            <a:r>
              <a:rPr lang="zh-TW" altLang="en-US" dirty="0" smtClean="0">
                <a:solidFill>
                  <a:schemeClr val="tx1"/>
                </a:solidFill>
              </a:rPr>
              <a:t>續出貨</a:t>
            </a:r>
            <a:r>
              <a:rPr lang="en-US" altLang="zh-TW" dirty="0" smtClean="0">
                <a:solidFill>
                  <a:schemeClr val="tx1"/>
                </a:solidFill>
              </a:rPr>
              <a:t>)</a:t>
            </a:r>
            <a:r>
              <a:rPr lang="zh-TW" altLang="en-US" dirty="0" smtClean="0">
                <a:solidFill>
                  <a:schemeClr val="tx1"/>
                </a:solidFill>
              </a:rPr>
              <a:t>、銷貨交易毛利率偏低且營收金額並未同步成長</a:t>
            </a:r>
            <a:endParaRPr lang="en-US" altLang="zh-TW" dirty="0" smtClean="0">
              <a:solidFill>
                <a:schemeClr val="tx1"/>
              </a:solidFill>
            </a:endParaRPr>
          </a:p>
          <a:p>
            <a:pPr marL="285750" lvl="0" indent="-285750">
              <a:buFont typeface="Arial" panose="020B0604020202020204" pitchFamily="34" charset="0"/>
              <a:buChar char="•"/>
            </a:pPr>
            <a:r>
              <a:rPr lang="zh-TW" altLang="en-US" b="1" dirty="0" smtClean="0">
                <a:solidFill>
                  <a:srgbClr val="FF0000"/>
                </a:solidFill>
              </a:rPr>
              <a:t>未確實</a:t>
            </a:r>
            <a:r>
              <a:rPr lang="zh-TW" altLang="zh-TW" b="1" dirty="0" smtClean="0">
                <a:solidFill>
                  <a:srgbClr val="FF0000"/>
                </a:solidFill>
              </a:rPr>
              <a:t>落實</a:t>
            </a:r>
            <a:r>
              <a:rPr lang="zh-TW" altLang="en-US" b="1" dirty="0" smtClean="0">
                <a:solidFill>
                  <a:srgbClr val="FF0000"/>
                </a:solidFill>
              </a:rPr>
              <a:t>客戶徵信及後續授信相關規定</a:t>
            </a:r>
            <a:endParaRPr lang="en-US" altLang="zh-TW" b="1" dirty="0" smtClean="0">
              <a:solidFill>
                <a:srgbClr val="FF0000"/>
              </a:solidFill>
              <a:latin typeface="+mn-ea"/>
            </a:endParaRPr>
          </a:p>
        </p:txBody>
      </p:sp>
      <p:sp>
        <p:nvSpPr>
          <p:cNvPr id="30" name="六角星形 29"/>
          <p:cNvSpPr/>
          <p:nvPr/>
        </p:nvSpPr>
        <p:spPr>
          <a:xfrm rot="508451">
            <a:off x="6683112" y="673017"/>
            <a:ext cx="2410336" cy="1298858"/>
          </a:xfrm>
          <a:prstGeom prst="star6">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b="1" dirty="0" smtClean="0"/>
              <a:t>帳款未收回</a:t>
            </a:r>
            <a:endParaRPr lang="en-US" altLang="zh-TW" b="1" dirty="0" smtClean="0"/>
          </a:p>
          <a:p>
            <a:pPr algn="ctr"/>
            <a:r>
              <a:rPr lang="zh-TW" altLang="en-US" b="1" dirty="0" smtClean="0"/>
              <a:t>造成公司損失</a:t>
            </a:r>
            <a:endParaRPr lang="zh-TW" altLang="en-US" b="1" dirty="0"/>
          </a:p>
        </p:txBody>
      </p:sp>
    </p:spTree>
    <p:extLst>
      <p:ext uri="{BB962C8B-B14F-4D97-AF65-F5344CB8AC3E}">
        <p14:creationId xmlns:p14="http://schemas.microsoft.com/office/powerpoint/2010/main" val="9402006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
          <p:cNvSpPr>
            <a:spLocks noGrp="1" noChangeArrowheads="1"/>
          </p:cNvSpPr>
          <p:nvPr>
            <p:ph type="ctrTitle" idx="4294967295"/>
          </p:nvPr>
        </p:nvSpPr>
        <p:spPr bwMode="auto">
          <a:xfrm>
            <a:off x="1258888" y="1628775"/>
            <a:ext cx="7058025" cy="3024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zh-TW" altLang="en-US" sz="4200" smtClean="0">
                <a:effectLst/>
              </a:rPr>
              <a:t>簡報結束</a:t>
            </a:r>
            <a:br>
              <a:rPr lang="zh-TW" altLang="en-US" sz="4200" smtClean="0">
                <a:effectLst/>
              </a:rPr>
            </a:br>
            <a:r>
              <a:rPr lang="zh-TW" altLang="en-US" sz="4200" smtClean="0">
                <a:effectLst/>
              </a:rPr>
              <a:t>敬請指教</a:t>
            </a:r>
            <a:endParaRPr lang="en-US" altLang="zh-TW" sz="4200" smtClean="0">
              <a:effectLst/>
            </a:endParaRPr>
          </a:p>
        </p:txBody>
      </p:sp>
      <p:sp>
        <p:nvSpPr>
          <p:cNvPr id="9219" name="投影片編號版面配置區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Times New Roman" panose="02020603050405020304" pitchFamily="18" charset="0"/>
                <a:ea typeface="新細明體" panose="02020500000000000000" pitchFamily="18" charset="-120"/>
              </a:defRPr>
            </a:lvl1pPr>
            <a:lvl2pPr marL="742950" indent="-285750">
              <a:defRPr kumimoji="1">
                <a:solidFill>
                  <a:schemeClr val="tx1"/>
                </a:solidFill>
                <a:latin typeface="Times New Roman" panose="02020603050405020304" pitchFamily="18" charset="0"/>
                <a:ea typeface="新細明體" panose="02020500000000000000" pitchFamily="18" charset="-120"/>
              </a:defRPr>
            </a:lvl2pPr>
            <a:lvl3pPr marL="1143000" indent="-228600">
              <a:defRPr kumimoji="1">
                <a:solidFill>
                  <a:schemeClr val="tx1"/>
                </a:solidFill>
                <a:latin typeface="Times New Roman" panose="02020603050405020304" pitchFamily="18" charset="0"/>
                <a:ea typeface="新細明體" panose="02020500000000000000" pitchFamily="18" charset="-120"/>
              </a:defRPr>
            </a:lvl3pPr>
            <a:lvl4pPr marL="1600200" indent="-228600">
              <a:defRPr kumimoji="1">
                <a:solidFill>
                  <a:schemeClr val="tx1"/>
                </a:solidFill>
                <a:latin typeface="Times New Roman" panose="02020603050405020304" pitchFamily="18" charset="0"/>
                <a:ea typeface="新細明體" panose="02020500000000000000" pitchFamily="18" charset="-120"/>
              </a:defRPr>
            </a:lvl4pPr>
            <a:lvl5pPr marL="2057400" indent="-228600">
              <a:defRPr kumimoji="1">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a:solidFill>
                  <a:schemeClr val="tx1"/>
                </a:solidFill>
                <a:latin typeface="Times New Roman" panose="02020603050405020304" pitchFamily="18" charset="0"/>
                <a:ea typeface="新細明體" panose="02020500000000000000" pitchFamily="18" charset="-120"/>
              </a:defRPr>
            </a:lvl9pPr>
          </a:lstStyle>
          <a:p>
            <a:fld id="{6DEC61B6-AD4E-4FB6-ADEE-07A1E08BC9C2}" type="slidenum">
              <a:rPr kumimoji="0" lang="zh-TW" altLang="en-US">
                <a:solidFill>
                  <a:srgbClr val="4B3E21"/>
                </a:solidFill>
                <a:latin typeface="Arial" panose="020B0604020202020204" pitchFamily="34" charset="0"/>
              </a:rPr>
              <a:pPr/>
              <a:t>25</a:t>
            </a:fld>
            <a:endParaRPr kumimoji="0" lang="en-US" altLang="zh-TW">
              <a:solidFill>
                <a:srgbClr val="4B3E21"/>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645920" y="2204864"/>
            <a:ext cx="7498080" cy="1143000"/>
          </a:xfrm>
        </p:spPr>
        <p:txBody>
          <a:bodyPr>
            <a:normAutofit fontScale="90000"/>
          </a:bodyPr>
          <a:lstStyle/>
          <a:p>
            <a:pPr marL="82550" indent="0">
              <a:lnSpc>
                <a:spcPct val="150000"/>
              </a:lnSpc>
            </a:pPr>
            <a:r>
              <a:rPr lang="zh-TW" altLang="en-US" sz="4800" dirty="0">
                <a:solidFill>
                  <a:srgbClr val="1E190D"/>
                </a:solidFill>
              </a:rPr>
              <a:t>壹、內部控制涵蓋範圍</a:t>
            </a:r>
            <a:endParaRPr lang="en-US" altLang="zh-TW" sz="4800" dirty="0">
              <a:solidFill>
                <a:srgbClr val="1E190D"/>
              </a:solidFill>
            </a:endParaRPr>
          </a:p>
        </p:txBody>
      </p:sp>
      <p:sp>
        <p:nvSpPr>
          <p:cNvPr id="3" name="投影片編號版面配置區 2"/>
          <p:cNvSpPr>
            <a:spLocks noGrp="1"/>
          </p:cNvSpPr>
          <p:nvPr>
            <p:ph type="sldNum" sz="quarter" idx="10"/>
          </p:nvPr>
        </p:nvSpPr>
        <p:spPr/>
        <p:txBody>
          <a:bodyPr/>
          <a:lstStyle/>
          <a:p>
            <a:fld id="{1D82B37B-D9D0-4312-B283-F49F6A54CC9A}" type="slidenum">
              <a:rPr lang="zh-TW" altLang="en-US" smtClean="0"/>
              <a:pPr/>
              <a:t>3</a:t>
            </a:fld>
            <a:endParaRPr lang="en-US" altLang="zh-TW"/>
          </a:p>
        </p:txBody>
      </p:sp>
    </p:spTree>
    <p:extLst>
      <p:ext uri="{BB962C8B-B14F-4D97-AF65-F5344CB8AC3E}">
        <p14:creationId xmlns:p14="http://schemas.microsoft.com/office/powerpoint/2010/main" val="677612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marL="109728" indent="0">
              <a:buNone/>
            </a:pPr>
            <a:endParaRPr lang="en-US" altLang="zh-TW" dirty="0" smtClean="0"/>
          </a:p>
        </p:txBody>
      </p:sp>
      <p:sp>
        <p:nvSpPr>
          <p:cNvPr id="3" name="標題 2"/>
          <p:cNvSpPr>
            <a:spLocks noGrp="1"/>
          </p:cNvSpPr>
          <p:nvPr>
            <p:ph type="title"/>
          </p:nvPr>
        </p:nvSpPr>
        <p:spPr/>
        <p:txBody>
          <a:bodyPr/>
          <a:lstStyle/>
          <a:p>
            <a:pPr marL="0" indent="0">
              <a:buNone/>
            </a:pPr>
            <a:r>
              <a:rPr lang="zh-TW" altLang="en-US" dirty="0" smtClean="0"/>
              <a:t>內部控制主要範圍</a:t>
            </a:r>
            <a:endParaRPr lang="zh-TW" altLang="en-US" dirty="0"/>
          </a:p>
        </p:txBody>
      </p:sp>
      <p:graphicFrame>
        <p:nvGraphicFramePr>
          <p:cNvPr id="5" name="資料庫圖表 4"/>
          <p:cNvGraphicFramePr/>
          <p:nvPr>
            <p:extLst>
              <p:ext uri="{D42A27DB-BD31-4B8C-83A1-F6EECF244321}">
                <p14:modId xmlns:p14="http://schemas.microsoft.com/office/powerpoint/2010/main" val="275352731"/>
              </p:ext>
            </p:extLst>
          </p:nvPr>
        </p:nvGraphicFramePr>
        <p:xfrm>
          <a:off x="1524000" y="1397000"/>
          <a:ext cx="6576392" cy="4624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投影片編號版面配置區 3"/>
          <p:cNvSpPr>
            <a:spLocks noGrp="1"/>
          </p:cNvSpPr>
          <p:nvPr>
            <p:ph type="sldNum" sz="quarter" idx="4294967295"/>
          </p:nvPr>
        </p:nvSpPr>
        <p:spPr>
          <a:xfrm>
            <a:off x="8647272" y="6407944"/>
            <a:ext cx="365760" cy="365125"/>
          </a:xfrm>
          <a:prstGeom prst="rect">
            <a:avLst/>
          </a:prstGeom>
        </p:spPr>
        <p:txBody>
          <a:bodyPr/>
          <a:lstStyle/>
          <a:p>
            <a:fld id="{8B26CC4B-4F7E-4B14-BF65-4957B671B587}" type="slidenum">
              <a:rPr lang="zh-TW" altLang="en-US" smtClean="0"/>
              <a:pPr/>
              <a:t>4</a:t>
            </a:fld>
            <a:endParaRPr lang="zh-TW" altLang="en-US"/>
          </a:p>
        </p:txBody>
      </p:sp>
    </p:spTree>
    <p:extLst>
      <p:ext uri="{BB962C8B-B14F-4D97-AF65-F5344CB8AC3E}">
        <p14:creationId xmlns:p14="http://schemas.microsoft.com/office/powerpoint/2010/main" val="535849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marL="109728" indent="0">
              <a:buNone/>
            </a:pPr>
            <a:endParaRPr lang="en-US" altLang="zh-TW" dirty="0" smtClean="0"/>
          </a:p>
        </p:txBody>
      </p:sp>
      <p:sp>
        <p:nvSpPr>
          <p:cNvPr id="3" name="標題 2"/>
          <p:cNvSpPr>
            <a:spLocks noGrp="1"/>
          </p:cNvSpPr>
          <p:nvPr>
            <p:ph type="title"/>
          </p:nvPr>
        </p:nvSpPr>
        <p:spPr>
          <a:xfrm>
            <a:off x="1147922" y="50449"/>
            <a:ext cx="7499350" cy="1143000"/>
          </a:xfrm>
        </p:spPr>
        <p:txBody>
          <a:bodyPr/>
          <a:lstStyle/>
          <a:p>
            <a:pPr marL="0" indent="0">
              <a:buNone/>
            </a:pPr>
            <a:r>
              <a:rPr lang="zh-TW" altLang="en-US" dirty="0" smtClean="0"/>
              <a:t>內部控制主要範圍</a:t>
            </a:r>
            <a:r>
              <a:rPr lang="en-US" altLang="zh-TW" dirty="0" smtClean="0"/>
              <a:t>-cont.</a:t>
            </a:r>
            <a:endParaRPr lang="zh-TW" altLang="en-US" dirty="0"/>
          </a:p>
        </p:txBody>
      </p:sp>
      <p:graphicFrame>
        <p:nvGraphicFramePr>
          <p:cNvPr id="5" name="資料庫圖表 4"/>
          <p:cNvGraphicFramePr/>
          <p:nvPr>
            <p:extLst>
              <p:ext uri="{D42A27DB-BD31-4B8C-83A1-F6EECF244321}">
                <p14:modId xmlns:p14="http://schemas.microsoft.com/office/powerpoint/2010/main" val="561271395"/>
              </p:ext>
            </p:extLst>
          </p:nvPr>
        </p:nvGraphicFramePr>
        <p:xfrm>
          <a:off x="644638" y="941008"/>
          <a:ext cx="8368394"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投影片編號版面配置區 3"/>
          <p:cNvSpPr>
            <a:spLocks noGrp="1"/>
          </p:cNvSpPr>
          <p:nvPr>
            <p:ph type="sldNum" sz="quarter" idx="4294967295"/>
          </p:nvPr>
        </p:nvSpPr>
        <p:spPr>
          <a:xfrm>
            <a:off x="8647272" y="6407944"/>
            <a:ext cx="365760" cy="365125"/>
          </a:xfrm>
          <a:prstGeom prst="rect">
            <a:avLst/>
          </a:prstGeom>
        </p:spPr>
        <p:txBody>
          <a:bodyPr/>
          <a:lstStyle/>
          <a:p>
            <a:fld id="{8B26CC4B-4F7E-4B14-BF65-4957B671B587}" type="slidenum">
              <a:rPr lang="zh-TW" altLang="en-US" smtClean="0"/>
              <a:pPr/>
              <a:t>5</a:t>
            </a:fld>
            <a:endParaRPr lang="zh-TW" altLang="en-US"/>
          </a:p>
        </p:txBody>
      </p:sp>
    </p:spTree>
    <p:extLst>
      <p:ext uri="{BB962C8B-B14F-4D97-AF65-F5344CB8AC3E}">
        <p14:creationId xmlns:p14="http://schemas.microsoft.com/office/powerpoint/2010/main" val="3485319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en-US" dirty="0"/>
              <a:t>財務報表</a:t>
            </a:r>
            <a:r>
              <a:rPr lang="zh-TW" altLang="en-US" dirty="0" smtClean="0"/>
              <a:t>編製流程</a:t>
            </a:r>
            <a:endParaRPr lang="zh-TW" altLang="en-US" dirty="0"/>
          </a:p>
          <a:p>
            <a:pPr lvl="2"/>
            <a:r>
              <a:rPr lang="zh-TW" altLang="en-US" dirty="0" smtClean="0"/>
              <a:t>適用國際財務報導準則之管理</a:t>
            </a:r>
            <a:endParaRPr lang="en-US" altLang="zh-TW" dirty="0" smtClean="0"/>
          </a:p>
          <a:p>
            <a:pPr lvl="2"/>
            <a:r>
              <a:rPr lang="zh-TW" altLang="en-US" dirty="0" smtClean="0"/>
              <a:t>會計專業判斷程序</a:t>
            </a:r>
            <a:endParaRPr lang="en-US" altLang="zh-TW" dirty="0" smtClean="0"/>
          </a:p>
          <a:p>
            <a:pPr lvl="2"/>
            <a:r>
              <a:rPr lang="zh-TW" altLang="en-US" dirty="0" smtClean="0"/>
              <a:t>會計政策與估計變動之流程</a:t>
            </a:r>
            <a:endParaRPr lang="en-US" altLang="zh-TW" sz="2000" dirty="0"/>
          </a:p>
          <a:p>
            <a:r>
              <a:rPr lang="zh-TW" altLang="en-US" dirty="0" smtClean="0"/>
              <a:t>其他：</a:t>
            </a:r>
            <a:endParaRPr lang="en-US" altLang="zh-TW" dirty="0" smtClean="0"/>
          </a:p>
          <a:p>
            <a:pPr lvl="2"/>
            <a:r>
              <a:rPr lang="zh-TW" altLang="en-US" dirty="0" smtClean="0"/>
              <a:t>審計委員會議事運作之管理</a:t>
            </a:r>
            <a:endParaRPr lang="en-US" altLang="zh-TW" sz="1200" dirty="0" smtClean="0"/>
          </a:p>
          <a:p>
            <a:pPr lvl="2"/>
            <a:r>
              <a:rPr lang="zh-TW" altLang="en-US" dirty="0" smtClean="0"/>
              <a:t>防範</a:t>
            </a:r>
            <a:r>
              <a:rPr lang="zh-TW" altLang="en-US" dirty="0"/>
              <a:t>內線交易之</a:t>
            </a:r>
            <a:r>
              <a:rPr lang="zh-TW" altLang="en-US" dirty="0" smtClean="0"/>
              <a:t>管理</a:t>
            </a:r>
            <a:endParaRPr lang="en-US" altLang="zh-TW" dirty="0" smtClean="0"/>
          </a:p>
          <a:p>
            <a:pPr lvl="2"/>
            <a:r>
              <a:rPr lang="zh-TW" altLang="en-US" dirty="0" smtClean="0"/>
              <a:t>薪資報酬委員會運作之管理</a:t>
            </a:r>
            <a:endParaRPr lang="en-US" altLang="zh-TW" dirty="0" smtClean="0"/>
          </a:p>
        </p:txBody>
      </p:sp>
      <p:sp>
        <p:nvSpPr>
          <p:cNvPr id="3" name="標題 2"/>
          <p:cNvSpPr>
            <a:spLocks noGrp="1"/>
          </p:cNvSpPr>
          <p:nvPr>
            <p:ph type="title"/>
          </p:nvPr>
        </p:nvSpPr>
        <p:spPr/>
        <p:txBody>
          <a:bodyPr/>
          <a:lstStyle/>
          <a:p>
            <a:pPr marL="0" indent="0">
              <a:buNone/>
            </a:pPr>
            <a:r>
              <a:rPr lang="zh-TW" altLang="en-US" dirty="0" smtClean="0"/>
              <a:t>內部控制主要範圍</a:t>
            </a:r>
            <a:r>
              <a:rPr lang="en-US" altLang="zh-TW" dirty="0" smtClean="0"/>
              <a:t>-cont.</a:t>
            </a:r>
            <a:endParaRPr lang="zh-TW" altLang="en-US" dirty="0"/>
          </a:p>
        </p:txBody>
      </p:sp>
      <p:sp>
        <p:nvSpPr>
          <p:cNvPr id="4" name="投影片編號版面配置區 3"/>
          <p:cNvSpPr>
            <a:spLocks noGrp="1"/>
          </p:cNvSpPr>
          <p:nvPr>
            <p:ph type="sldNum" sz="quarter" idx="4294967295"/>
          </p:nvPr>
        </p:nvSpPr>
        <p:spPr>
          <a:xfrm>
            <a:off x="8647272" y="6407944"/>
            <a:ext cx="365760" cy="365125"/>
          </a:xfrm>
          <a:prstGeom prst="rect">
            <a:avLst/>
          </a:prstGeom>
        </p:spPr>
        <p:txBody>
          <a:bodyPr/>
          <a:lstStyle/>
          <a:p>
            <a:fld id="{8B26CC4B-4F7E-4B14-BF65-4957B671B587}" type="slidenum">
              <a:rPr lang="zh-TW" altLang="en-US" smtClean="0"/>
              <a:pPr/>
              <a:t>6</a:t>
            </a:fld>
            <a:endParaRPr lang="zh-TW" altLang="en-US"/>
          </a:p>
        </p:txBody>
      </p:sp>
    </p:spTree>
    <p:extLst>
      <p:ext uri="{BB962C8B-B14F-4D97-AF65-F5344CB8AC3E}">
        <p14:creationId xmlns:p14="http://schemas.microsoft.com/office/powerpoint/2010/main" val="730530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2204864"/>
            <a:ext cx="7884368" cy="1143000"/>
          </a:xfrm>
        </p:spPr>
        <p:txBody>
          <a:bodyPr>
            <a:normAutofit fontScale="90000"/>
          </a:bodyPr>
          <a:lstStyle/>
          <a:p>
            <a:pPr marL="82550" indent="0">
              <a:lnSpc>
                <a:spcPct val="150000"/>
              </a:lnSpc>
            </a:pPr>
            <a:r>
              <a:rPr lang="zh-TW" altLang="en-US" sz="4800" dirty="0">
                <a:solidFill>
                  <a:srgbClr val="1E190D"/>
                </a:solidFill>
              </a:rPr>
              <a:t>貳</a:t>
            </a:r>
            <a:r>
              <a:rPr lang="zh-TW" altLang="en-US" sz="4800" dirty="0" smtClean="0">
                <a:solidFill>
                  <a:srgbClr val="1E190D"/>
                </a:solidFill>
              </a:rPr>
              <a:t>、內</a:t>
            </a:r>
            <a:r>
              <a:rPr lang="zh-TW" altLang="en-US" sz="4800" dirty="0">
                <a:solidFill>
                  <a:srgbClr val="1E190D"/>
                </a:solidFill>
              </a:rPr>
              <a:t>控查核</a:t>
            </a:r>
            <a:r>
              <a:rPr lang="zh-TW" altLang="en-US" sz="4800" dirty="0" smtClean="0">
                <a:solidFill>
                  <a:srgbClr val="1E190D"/>
                </a:solidFill>
              </a:rPr>
              <a:t>重點面向</a:t>
            </a:r>
            <a:endParaRPr lang="zh-TW" altLang="en-US" sz="4800" dirty="0">
              <a:solidFill>
                <a:srgbClr val="1E190D"/>
              </a:solidFill>
            </a:endParaRPr>
          </a:p>
        </p:txBody>
      </p:sp>
      <p:sp>
        <p:nvSpPr>
          <p:cNvPr id="3" name="投影片編號版面配置區 2"/>
          <p:cNvSpPr>
            <a:spLocks noGrp="1"/>
          </p:cNvSpPr>
          <p:nvPr>
            <p:ph type="sldNum" sz="quarter" idx="10"/>
          </p:nvPr>
        </p:nvSpPr>
        <p:spPr/>
        <p:txBody>
          <a:bodyPr/>
          <a:lstStyle/>
          <a:p>
            <a:fld id="{1D82B37B-D9D0-4312-B283-F49F6A54CC9A}" type="slidenum">
              <a:rPr lang="zh-TW" altLang="en-US" smtClean="0"/>
              <a:pPr/>
              <a:t>7</a:t>
            </a:fld>
            <a:endParaRPr lang="en-US" altLang="zh-TW"/>
          </a:p>
        </p:txBody>
      </p:sp>
    </p:spTree>
    <p:extLst>
      <p:ext uri="{BB962C8B-B14F-4D97-AF65-F5344CB8AC3E}">
        <p14:creationId xmlns:p14="http://schemas.microsoft.com/office/powerpoint/2010/main" val="3744978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43025" y="53752"/>
            <a:ext cx="7499350" cy="854968"/>
          </a:xfrm>
        </p:spPr>
        <p:txBody>
          <a:bodyPr/>
          <a:lstStyle/>
          <a:p>
            <a:pPr marL="0" indent="0">
              <a:buNone/>
            </a:pPr>
            <a:r>
              <a:rPr lang="zh-TW" altLang="en-US" dirty="0"/>
              <a:t>近期內控查核</a:t>
            </a:r>
            <a:r>
              <a:rPr lang="zh-TW" altLang="en-US" dirty="0" smtClean="0"/>
              <a:t>重點面向</a:t>
            </a:r>
            <a:endParaRPr lang="zh-TW" altLang="en-US" dirty="0"/>
          </a:p>
        </p:txBody>
      </p:sp>
      <p:sp>
        <p:nvSpPr>
          <p:cNvPr id="3" name="內容版面配置區 2"/>
          <p:cNvSpPr>
            <a:spLocks noGrp="1"/>
          </p:cNvSpPr>
          <p:nvPr>
            <p:ph idx="1"/>
          </p:nvPr>
        </p:nvSpPr>
        <p:spPr>
          <a:xfrm>
            <a:off x="1343025" y="1268760"/>
            <a:ext cx="7499350" cy="4800600"/>
          </a:xfrm>
        </p:spPr>
        <p:txBody>
          <a:bodyPr/>
          <a:lstStyle/>
          <a:p>
            <a:pPr eaLnBrk="1" hangingPunct="1">
              <a:defRPr/>
            </a:pPr>
            <a:r>
              <a:rPr lang="zh-TW" altLang="en-US" sz="2500" dirty="0"/>
              <a:t>年度稽核計劃 </a:t>
            </a:r>
          </a:p>
          <a:p>
            <a:pPr eaLnBrk="1" hangingPunct="1">
              <a:defRPr/>
            </a:pPr>
            <a:r>
              <a:rPr lang="zh-TW" altLang="en-US" sz="2500" dirty="0"/>
              <a:t>稽核報告及追蹤報告</a:t>
            </a:r>
          </a:p>
          <a:p>
            <a:r>
              <a:rPr lang="zh-TW" altLang="en-US" sz="2500" dirty="0" smtClean="0"/>
              <a:t>取得或處分資產</a:t>
            </a:r>
            <a:endParaRPr lang="en-US" altLang="zh-TW" sz="2500" dirty="0" smtClean="0"/>
          </a:p>
          <a:p>
            <a:r>
              <a:rPr lang="zh-TW" altLang="en-US" sz="2500" dirty="0" smtClean="0"/>
              <a:t>從事衍生性商品交易</a:t>
            </a:r>
            <a:endParaRPr lang="en-US" altLang="zh-TW" sz="2500" dirty="0" smtClean="0"/>
          </a:p>
          <a:p>
            <a:r>
              <a:rPr lang="zh-TW" altLang="en-US" sz="2500" dirty="0" smtClean="0"/>
              <a:t>資金貸與他人</a:t>
            </a:r>
            <a:endParaRPr lang="en-US" altLang="zh-TW" sz="2500" dirty="0" smtClean="0"/>
          </a:p>
          <a:p>
            <a:r>
              <a:rPr lang="zh-TW" altLang="en-US" sz="2500" dirty="0" smtClean="0"/>
              <a:t>為他人背書保證</a:t>
            </a:r>
            <a:endParaRPr lang="en-US" altLang="zh-TW" sz="2500" dirty="0" smtClean="0"/>
          </a:p>
          <a:p>
            <a:r>
              <a:rPr lang="zh-TW" altLang="en-US" sz="2500" dirty="0" smtClean="0"/>
              <a:t>董事會運作情形</a:t>
            </a:r>
            <a:r>
              <a:rPr lang="en-US" altLang="zh-TW" sz="2500" dirty="0" smtClean="0">
                <a:solidFill>
                  <a:srgbClr val="FF0000"/>
                </a:solidFill>
              </a:rPr>
              <a:t>(</a:t>
            </a:r>
            <a:r>
              <a:rPr lang="zh-TW" altLang="en-US" sz="2500" dirty="0" smtClean="0">
                <a:solidFill>
                  <a:srgbClr val="FF0000"/>
                </a:solidFill>
              </a:rPr>
              <a:t>包含相關</a:t>
            </a:r>
            <a:r>
              <a:rPr lang="zh-TW" altLang="en-US" sz="2500" dirty="0">
                <a:solidFill>
                  <a:srgbClr val="FF0000"/>
                </a:solidFill>
              </a:rPr>
              <a:t>功</a:t>
            </a:r>
            <a:r>
              <a:rPr lang="zh-TW" altLang="en-US" sz="2500" dirty="0" smtClean="0">
                <a:solidFill>
                  <a:srgbClr val="FF0000"/>
                </a:solidFill>
              </a:rPr>
              <a:t>能性委員會：薪資報酬委員會、審計委員會之運作管理</a:t>
            </a:r>
            <a:r>
              <a:rPr lang="en-US" altLang="zh-TW" sz="2500" dirty="0" smtClean="0">
                <a:solidFill>
                  <a:srgbClr val="FF0000"/>
                </a:solidFill>
              </a:rPr>
              <a:t>)</a:t>
            </a:r>
          </a:p>
          <a:p>
            <a:r>
              <a:rPr lang="zh-TW" altLang="en-US" sz="2500" dirty="0" smtClean="0"/>
              <a:t>防範</a:t>
            </a:r>
            <a:r>
              <a:rPr lang="zh-TW" altLang="en-US" sz="2500" dirty="0"/>
              <a:t>內線交易之</a:t>
            </a:r>
            <a:r>
              <a:rPr lang="zh-TW" altLang="en-US" sz="2500" dirty="0" smtClean="0"/>
              <a:t>管理</a:t>
            </a:r>
            <a:endParaRPr lang="en-US" altLang="zh-TW" sz="2500" dirty="0" smtClean="0"/>
          </a:p>
          <a:p>
            <a:r>
              <a:rPr lang="zh-TW" altLang="en-US" sz="2500" dirty="0"/>
              <a:t>庫藏股轉讓員工之管理</a:t>
            </a:r>
            <a:r>
              <a:rPr lang="zh-TW" altLang="en-US" sz="2500" dirty="0" smtClean="0"/>
              <a:t>作業</a:t>
            </a:r>
            <a:endParaRPr lang="en-US" altLang="zh-TW" sz="2500" dirty="0" smtClean="0"/>
          </a:p>
          <a:p>
            <a:r>
              <a:rPr lang="zh-TW" altLang="en-US" sz="2500" dirty="0" smtClean="0"/>
              <a:t>對子公司之監督與管理</a:t>
            </a:r>
            <a:endParaRPr lang="en-US" altLang="zh-TW" sz="2500" dirty="0" smtClean="0"/>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8</a:t>
            </a:fld>
            <a:endParaRPr lang="en-US" altLang="zh-TW"/>
          </a:p>
        </p:txBody>
      </p:sp>
    </p:spTree>
    <p:extLst>
      <p:ext uri="{BB962C8B-B14F-4D97-AF65-F5344CB8AC3E}">
        <p14:creationId xmlns:p14="http://schemas.microsoft.com/office/powerpoint/2010/main" val="3817508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39686" y="-99392"/>
            <a:ext cx="7499350" cy="1143000"/>
          </a:xfrm>
        </p:spPr>
        <p:txBody>
          <a:bodyPr>
            <a:normAutofit/>
          </a:bodyPr>
          <a:lstStyle/>
          <a:p>
            <a:pPr marL="0" indent="0">
              <a:buNone/>
            </a:pPr>
            <a:r>
              <a:rPr lang="zh-TW" altLang="en-US" dirty="0"/>
              <a:t>近期內控</a:t>
            </a:r>
            <a:r>
              <a:rPr lang="zh-TW" altLang="en-US" dirty="0" smtClean="0"/>
              <a:t>查核</a:t>
            </a:r>
            <a:r>
              <a:rPr lang="en-US" altLang="zh-TW" dirty="0" smtClean="0"/>
              <a:t>---</a:t>
            </a:r>
            <a:r>
              <a:rPr lang="zh-TW" altLang="en-US" dirty="0" smtClean="0"/>
              <a:t>主要法源</a:t>
            </a:r>
            <a:endParaRPr lang="zh-TW" altLang="en-US" dirty="0"/>
          </a:p>
        </p:txBody>
      </p:sp>
      <p:sp>
        <p:nvSpPr>
          <p:cNvPr id="3" name="內容版面配置區 2"/>
          <p:cNvSpPr>
            <a:spLocks noGrp="1"/>
          </p:cNvSpPr>
          <p:nvPr>
            <p:ph idx="1"/>
          </p:nvPr>
        </p:nvSpPr>
        <p:spPr>
          <a:xfrm>
            <a:off x="971600" y="836712"/>
            <a:ext cx="8172400" cy="4800600"/>
          </a:xfrm>
        </p:spPr>
        <p:txBody>
          <a:bodyPr/>
          <a:lstStyle/>
          <a:p>
            <a:r>
              <a:rPr lang="zh-TW" altLang="en-US" sz="3000" dirty="0"/>
              <a:t>公開發行公司建立內部控制制度處理</a:t>
            </a:r>
            <a:r>
              <a:rPr lang="zh-TW" altLang="en-US" sz="3000" dirty="0" smtClean="0"/>
              <a:t>準則</a:t>
            </a:r>
            <a:r>
              <a:rPr lang="en-US" altLang="zh-TW" sz="3000" dirty="0" smtClean="0"/>
              <a:t/>
            </a:r>
            <a:br>
              <a:rPr lang="en-US" altLang="zh-TW" sz="3000" dirty="0" smtClean="0"/>
            </a:br>
            <a:r>
              <a:rPr lang="en-US" altLang="zh-TW" sz="1800" dirty="0" smtClean="0"/>
              <a:t>(</a:t>
            </a:r>
            <a:r>
              <a:rPr lang="zh-TW" altLang="en-US" sz="1800" dirty="0" smtClean="0"/>
              <a:t>證交法</a:t>
            </a:r>
            <a:r>
              <a:rPr lang="en-US" altLang="zh-TW" sz="1800" dirty="0" smtClean="0"/>
              <a:t>14-1)</a:t>
            </a:r>
            <a:endParaRPr lang="zh-TW" altLang="en-US" sz="1800" dirty="0"/>
          </a:p>
          <a:p>
            <a:r>
              <a:rPr lang="zh-TW" altLang="en-US" sz="3000" dirty="0"/>
              <a:t>公開發行公司取得或處分資產處理</a:t>
            </a:r>
            <a:r>
              <a:rPr lang="zh-TW" altLang="en-US" sz="3000" dirty="0" smtClean="0"/>
              <a:t>準則</a:t>
            </a:r>
            <a:r>
              <a:rPr lang="en-US" altLang="zh-TW" sz="3000" dirty="0" smtClean="0"/>
              <a:t/>
            </a:r>
            <a:br>
              <a:rPr lang="en-US" altLang="zh-TW" sz="3000" dirty="0" smtClean="0"/>
            </a:br>
            <a:r>
              <a:rPr lang="en-US" altLang="zh-TW" sz="1800" dirty="0" smtClean="0"/>
              <a:t>(</a:t>
            </a:r>
            <a:r>
              <a:rPr lang="zh-TW" altLang="en-US" sz="1800" dirty="0"/>
              <a:t>證交法</a:t>
            </a:r>
            <a:r>
              <a:rPr lang="en-US" altLang="zh-TW" sz="1800" dirty="0"/>
              <a:t>36-1)</a:t>
            </a:r>
            <a:endParaRPr lang="zh-TW" altLang="en-US" sz="1800" dirty="0"/>
          </a:p>
          <a:p>
            <a:r>
              <a:rPr lang="zh-TW" altLang="en-US" sz="3000" dirty="0"/>
              <a:t>公開發行公司資金貸與及背書保證處理</a:t>
            </a:r>
            <a:r>
              <a:rPr lang="zh-TW" altLang="en-US" sz="3000" dirty="0" smtClean="0"/>
              <a:t>準則</a:t>
            </a:r>
            <a:r>
              <a:rPr lang="en-US" altLang="zh-TW" sz="3000" dirty="0" smtClean="0"/>
              <a:t/>
            </a:r>
            <a:br>
              <a:rPr lang="en-US" altLang="zh-TW" sz="3000" dirty="0" smtClean="0"/>
            </a:br>
            <a:r>
              <a:rPr lang="en-US" altLang="zh-TW" sz="1800" dirty="0"/>
              <a:t>(</a:t>
            </a:r>
            <a:r>
              <a:rPr lang="zh-TW" altLang="en-US" sz="1800" dirty="0"/>
              <a:t>證交法</a:t>
            </a:r>
            <a:r>
              <a:rPr lang="en-US" altLang="zh-TW" sz="1800" dirty="0"/>
              <a:t>36-1)</a:t>
            </a:r>
            <a:endParaRPr lang="zh-TW" altLang="en-US" sz="1800" dirty="0"/>
          </a:p>
          <a:p>
            <a:r>
              <a:rPr lang="zh-TW" altLang="en-US" sz="3000" dirty="0"/>
              <a:t>公開發行公司董事會議事</a:t>
            </a:r>
            <a:r>
              <a:rPr lang="zh-TW" altLang="en-US" sz="3000" dirty="0" smtClean="0"/>
              <a:t>辦法</a:t>
            </a:r>
            <a:r>
              <a:rPr lang="en-US" altLang="zh-TW" sz="1800" dirty="0"/>
              <a:t>(</a:t>
            </a:r>
            <a:r>
              <a:rPr lang="zh-TW" altLang="en-US" sz="1800" dirty="0"/>
              <a:t>證交</a:t>
            </a:r>
            <a:r>
              <a:rPr lang="zh-TW" altLang="en-US" sz="1800" dirty="0" smtClean="0"/>
              <a:t>法</a:t>
            </a:r>
            <a:r>
              <a:rPr lang="en-US" altLang="zh-TW" sz="1800" dirty="0" smtClean="0"/>
              <a:t>26-3</a:t>
            </a:r>
            <a:r>
              <a:rPr lang="en-US" altLang="zh-TW" sz="1800" dirty="0"/>
              <a:t>)</a:t>
            </a:r>
          </a:p>
          <a:p>
            <a:pPr lvl="1">
              <a:buFont typeface="標楷體" panose="03000509000000000000" pitchFamily="65" charset="-120"/>
              <a:buChar char="-"/>
            </a:pPr>
            <a:r>
              <a:rPr lang="zh-TW" altLang="en-US" sz="2200" dirty="0"/>
              <a:t>公開發行公司審計委員會行使職權辦法</a:t>
            </a:r>
            <a:r>
              <a:rPr lang="en-US" altLang="zh-TW" sz="1400" dirty="0"/>
              <a:t>(</a:t>
            </a:r>
            <a:r>
              <a:rPr lang="zh-TW" altLang="en-US" sz="1400" dirty="0"/>
              <a:t>證交法</a:t>
            </a:r>
            <a:r>
              <a:rPr lang="en-US" altLang="zh-TW" sz="1400" dirty="0"/>
              <a:t>14-4)</a:t>
            </a:r>
          </a:p>
          <a:p>
            <a:pPr lvl="1">
              <a:buFont typeface="標楷體" panose="03000509000000000000" pitchFamily="65" charset="-120"/>
              <a:buChar char="-"/>
            </a:pPr>
            <a:r>
              <a:rPr lang="zh-TW" altLang="en-US" sz="2200" dirty="0"/>
              <a:t>股票上市或於證券商營業處所買賣公司薪資報酬委員會設置及行使職權辦法、「○○股份有限公司薪資報酬委員會組織規程」參考範例</a:t>
            </a:r>
            <a:r>
              <a:rPr lang="en-US" altLang="zh-TW" sz="1400" dirty="0"/>
              <a:t>(</a:t>
            </a:r>
            <a:r>
              <a:rPr lang="zh-TW" altLang="en-US" sz="1400" dirty="0"/>
              <a:t>證交法</a:t>
            </a:r>
            <a:r>
              <a:rPr lang="en-US" altLang="zh-TW" sz="1400" dirty="0"/>
              <a:t>14-6)</a:t>
            </a:r>
          </a:p>
          <a:p>
            <a:r>
              <a:rPr lang="zh-TW" altLang="en-US" sz="3000" dirty="0">
                <a:solidFill>
                  <a:srgbClr val="0000CC"/>
                </a:solidFill>
              </a:rPr>
              <a:t>金管會證期局網站：便民服務</a:t>
            </a:r>
            <a:r>
              <a:rPr lang="en-US" altLang="zh-TW" sz="3000" dirty="0">
                <a:solidFill>
                  <a:srgbClr val="0000CC"/>
                </a:solidFill>
              </a:rPr>
              <a:t>-</a:t>
            </a:r>
            <a:r>
              <a:rPr lang="zh-TW" altLang="en-US" sz="3000" dirty="0">
                <a:solidFill>
                  <a:srgbClr val="0000CC"/>
                </a:solidFill>
              </a:rPr>
              <a:t>問答集</a:t>
            </a:r>
            <a:r>
              <a:rPr lang="en-US" altLang="zh-TW" sz="3000" dirty="0"/>
              <a:t/>
            </a:r>
            <a:br>
              <a:rPr lang="en-US" altLang="zh-TW" sz="3000" dirty="0"/>
            </a:br>
            <a:r>
              <a:rPr lang="en-US" altLang="zh-TW" sz="2000" b="1" dirty="0">
                <a:solidFill>
                  <a:srgbClr val="0A022A"/>
                </a:solidFill>
                <a:hlinkClick r:id="rId3"/>
              </a:rPr>
              <a:t>https://www.sfb.gov.tw/ch/home.jsp?id=30&amp;parentpath=0,6</a:t>
            </a:r>
            <a:endParaRPr lang="en-US" altLang="zh-TW" sz="2000" b="1" dirty="0">
              <a:solidFill>
                <a:srgbClr val="0A022A"/>
              </a:solidFill>
            </a:endParaRPr>
          </a:p>
          <a:p>
            <a:pPr marL="82550" indent="0" algn="ctr">
              <a:buNone/>
            </a:pPr>
            <a:r>
              <a:rPr lang="zh-TW" altLang="en-US" b="1" dirty="0" smtClean="0">
                <a:solidFill>
                  <a:srgbClr val="FF0000"/>
                </a:solidFill>
              </a:rPr>
              <a:t>*違反法令，可能面臨主管機關裁罰*</a:t>
            </a:r>
            <a:endParaRPr lang="zh-TW" altLang="en-US" b="1" dirty="0">
              <a:solidFill>
                <a:srgbClr val="FF0000"/>
              </a:solidFill>
            </a:endParaRPr>
          </a:p>
        </p:txBody>
      </p:sp>
      <p:sp>
        <p:nvSpPr>
          <p:cNvPr id="4" name="投影片編號版面配置區 3"/>
          <p:cNvSpPr>
            <a:spLocks noGrp="1"/>
          </p:cNvSpPr>
          <p:nvPr>
            <p:ph type="sldNum" sz="quarter" idx="4294967295"/>
          </p:nvPr>
        </p:nvSpPr>
        <p:spPr>
          <a:xfrm>
            <a:off x="8613775" y="6305550"/>
            <a:ext cx="457200" cy="476250"/>
          </a:xfrm>
          <a:prstGeom prst="rect">
            <a:avLst/>
          </a:prstGeom>
        </p:spPr>
        <p:txBody>
          <a:bodyPr/>
          <a:lstStyle/>
          <a:p>
            <a:pPr>
              <a:defRPr/>
            </a:pPr>
            <a:fld id="{DA03085B-4766-458B-9DC2-C0461D596900}" type="slidenum">
              <a:rPr lang="en-US" altLang="zh-TW" smtClean="0"/>
              <a:pPr>
                <a:defRPr/>
              </a:pPr>
              <a:t>9</a:t>
            </a:fld>
            <a:endParaRPr lang="en-US" altLang="zh-TW"/>
          </a:p>
        </p:txBody>
      </p:sp>
    </p:spTree>
    <p:extLst>
      <p:ext uri="{BB962C8B-B14F-4D97-AF65-F5344CB8AC3E}">
        <p14:creationId xmlns:p14="http://schemas.microsoft.com/office/powerpoint/2010/main" val="16493129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佈景主題1">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25680</TotalTime>
  <Words>2144</Words>
  <Application>Microsoft Office PowerPoint</Application>
  <PresentationFormat>如螢幕大小 (4:3)</PresentationFormat>
  <Paragraphs>194</Paragraphs>
  <Slides>25</Slides>
  <Notes>19</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25</vt:i4>
      </vt:variant>
    </vt:vector>
  </HeadingPairs>
  <TitlesOfParts>
    <vt:vector size="37" baseType="lpstr">
      <vt:lpstr>Arial Unicode MS</vt:lpstr>
      <vt:lpstr>Gill Sans MT</vt:lpstr>
      <vt:lpstr>微軟正黑體</vt:lpstr>
      <vt:lpstr>新細明體</vt:lpstr>
      <vt:lpstr>標楷體</vt:lpstr>
      <vt:lpstr>Arial</vt:lpstr>
      <vt:lpstr>Calibri</vt:lpstr>
      <vt:lpstr>Times New Roman</vt:lpstr>
      <vt:lpstr>Verdana</vt:lpstr>
      <vt:lpstr>Wingdings</vt:lpstr>
      <vt:lpstr>Wingdings 2</vt:lpstr>
      <vt:lpstr>佈景主題1</vt:lpstr>
      <vt:lpstr>近期內控查核 常見缺失說明</vt:lpstr>
      <vt:lpstr>簡報大綱</vt:lpstr>
      <vt:lpstr>壹、內部控制涵蓋範圍</vt:lpstr>
      <vt:lpstr>內部控制主要範圍</vt:lpstr>
      <vt:lpstr>內部控制主要範圍-cont.</vt:lpstr>
      <vt:lpstr>內部控制主要範圍-cont.</vt:lpstr>
      <vt:lpstr>貳、內控查核重點面向</vt:lpstr>
      <vt:lpstr>近期內控查核重點面向</vt:lpstr>
      <vt:lpstr>近期內控查核---主要法源</vt:lpstr>
      <vt:lpstr>叁、近期內控查核常見缺失</vt:lpstr>
      <vt:lpstr>年度稽核計畫</vt:lpstr>
      <vt:lpstr>稽核報告及追蹤報告</vt:lpstr>
      <vt:lpstr>近期內控查核常見缺失-              取得或處分資產 </vt:lpstr>
      <vt:lpstr>近期內控查核常見缺失-            從事衍生性商品交易 </vt:lpstr>
      <vt:lpstr>近期內控查核常見缺失-                  資金貸與他人</vt:lpstr>
      <vt:lpstr>近期內控查核常見缺失-                為他人背書保證</vt:lpstr>
      <vt:lpstr>近期內控查核常見缺失-                董事會運作情形</vt:lpstr>
      <vt:lpstr>近期內控查核常見缺失-   董事會下之功能性委員會之運作</vt:lpstr>
      <vt:lpstr>近期內控查核常見缺失-            防範內線交易之管理</vt:lpstr>
      <vt:lpstr>近期內控查核重點-          庫藏股轉讓員工之管理</vt:lpstr>
      <vt:lpstr>近期內控查核常見缺失-          對子公司之監督與管理</vt:lpstr>
      <vt:lpstr>近期內控查核常見缺失-          對子公司之監督與管理</vt:lpstr>
      <vt:lpstr>肆、案例分享 (案例業經改編，非特指或影射任何個案)</vt:lpstr>
      <vt:lpstr>內部稽核為公司風險之守門員</vt:lpstr>
      <vt:lpstr>簡報結束 敬請指教</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開放式基金受益憑證交易平台規劃方案</dc:title>
  <dc:creator>柯馥甄</dc:creator>
  <cp:lastModifiedBy>infouser</cp:lastModifiedBy>
  <cp:revision>1316</cp:revision>
  <cp:lastPrinted>2018-09-04T02:39:59Z</cp:lastPrinted>
  <dcterms:created xsi:type="dcterms:W3CDTF">2014-05-30T02:47:52Z</dcterms:created>
  <dcterms:modified xsi:type="dcterms:W3CDTF">2018-09-18T06:55:11Z</dcterms:modified>
</cp:coreProperties>
</file>