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50" dirty="0"/>
              <a:t>‹#›</a:t>
            </a:fld>
            <a:endParaRPr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50" dirty="0"/>
              <a:t>‹#›</a:t>
            </a:fld>
            <a:endParaRPr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50" dirty="0"/>
              <a:t>‹#›</a:t>
            </a:fld>
            <a:endParaRPr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50" dirty="0"/>
              <a:t>‹#›</a:t>
            </a:fld>
            <a:endParaRPr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50" dirty="0"/>
              <a:t>‹#›</a:t>
            </a:fld>
            <a:endParaRPr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0766" y="966673"/>
            <a:ext cx="276860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8898" y="1811782"/>
            <a:ext cx="11259820" cy="4223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44121" y="6466201"/>
            <a:ext cx="457200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50" dirty="0"/>
              <a:t>‹#›</a:t>
            </a:fld>
            <a:endParaRPr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0654" y="2617470"/>
            <a:ext cx="32931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XXX股份有限公司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6337300" y="2897251"/>
            <a:ext cx="1767205" cy="0"/>
          </a:xfrm>
          <a:custGeom>
            <a:avLst/>
            <a:gdLst/>
            <a:ahLst/>
            <a:cxnLst/>
            <a:rect l="l" t="t" r="r" b="b"/>
            <a:pathLst>
              <a:path w="1767204">
                <a:moveTo>
                  <a:pt x="176720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766" y="966673"/>
            <a:ext cx="3683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八、未來發展藍圖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354953" y="2305685"/>
            <a:ext cx="4761230" cy="440055"/>
            <a:chOff x="6354953" y="2305685"/>
            <a:chExt cx="4761230" cy="440055"/>
          </a:xfrm>
        </p:grpSpPr>
        <p:sp>
          <p:nvSpPr>
            <p:cNvPr id="4" name="object 4"/>
            <p:cNvSpPr/>
            <p:nvPr/>
          </p:nvSpPr>
          <p:spPr>
            <a:xfrm>
              <a:off x="6354953" y="2305685"/>
              <a:ext cx="2416175" cy="435609"/>
            </a:xfrm>
            <a:custGeom>
              <a:avLst/>
              <a:gdLst/>
              <a:ahLst/>
              <a:cxnLst/>
              <a:rect l="l" t="t" r="r" b="b"/>
              <a:pathLst>
                <a:path w="2416175" h="435610">
                  <a:moveTo>
                    <a:pt x="2197989" y="0"/>
                  </a:moveTo>
                  <a:lnTo>
                    <a:pt x="0" y="0"/>
                  </a:lnTo>
                  <a:lnTo>
                    <a:pt x="217677" y="217804"/>
                  </a:lnTo>
                  <a:lnTo>
                    <a:pt x="0" y="435610"/>
                  </a:lnTo>
                  <a:lnTo>
                    <a:pt x="2197989" y="435610"/>
                  </a:lnTo>
                  <a:lnTo>
                    <a:pt x="2415794" y="217804"/>
                  </a:lnTo>
                  <a:lnTo>
                    <a:pt x="2197989" y="0"/>
                  </a:lnTo>
                  <a:close/>
                </a:path>
              </a:pathLst>
            </a:custGeom>
            <a:solidFill>
              <a:srgbClr val="205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00135" y="2310003"/>
              <a:ext cx="2416175" cy="435609"/>
            </a:xfrm>
            <a:custGeom>
              <a:avLst/>
              <a:gdLst/>
              <a:ahLst/>
              <a:cxnLst/>
              <a:rect l="l" t="t" r="r" b="b"/>
              <a:pathLst>
                <a:path w="2416175" h="435610">
                  <a:moveTo>
                    <a:pt x="2198116" y="0"/>
                  </a:moveTo>
                  <a:lnTo>
                    <a:pt x="0" y="0"/>
                  </a:lnTo>
                  <a:lnTo>
                    <a:pt x="217805" y="217805"/>
                  </a:lnTo>
                  <a:lnTo>
                    <a:pt x="0" y="435610"/>
                  </a:lnTo>
                  <a:lnTo>
                    <a:pt x="2198116" y="435610"/>
                  </a:lnTo>
                  <a:lnTo>
                    <a:pt x="2415921" y="217805"/>
                  </a:lnTo>
                  <a:lnTo>
                    <a:pt x="2198116" y="0"/>
                  </a:lnTo>
                  <a:close/>
                </a:path>
              </a:pathLst>
            </a:custGeom>
            <a:solidFill>
              <a:srgbClr val="163D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63065" y="2297048"/>
            <a:ext cx="5037455" cy="452120"/>
            <a:chOff x="1263065" y="2297048"/>
            <a:chExt cx="5037455" cy="452120"/>
          </a:xfrm>
        </p:grpSpPr>
        <p:sp>
          <p:nvSpPr>
            <p:cNvPr id="7" name="object 7"/>
            <p:cNvSpPr/>
            <p:nvPr/>
          </p:nvSpPr>
          <p:spPr>
            <a:xfrm>
              <a:off x="1263065" y="2297048"/>
              <a:ext cx="2512060" cy="435609"/>
            </a:xfrm>
            <a:custGeom>
              <a:avLst/>
              <a:gdLst/>
              <a:ahLst/>
              <a:cxnLst/>
              <a:rect l="l" t="t" r="r" b="b"/>
              <a:pathLst>
                <a:path w="2512060" h="435610">
                  <a:moveTo>
                    <a:pt x="2294077" y="0"/>
                  </a:moveTo>
                  <a:lnTo>
                    <a:pt x="0" y="0"/>
                  </a:lnTo>
                  <a:lnTo>
                    <a:pt x="217754" y="217804"/>
                  </a:lnTo>
                  <a:lnTo>
                    <a:pt x="0" y="435610"/>
                  </a:lnTo>
                  <a:lnTo>
                    <a:pt x="2294077" y="435610"/>
                  </a:lnTo>
                  <a:lnTo>
                    <a:pt x="2511882" y="217804"/>
                  </a:lnTo>
                  <a:lnTo>
                    <a:pt x="2294077" y="0"/>
                  </a:lnTo>
                  <a:close/>
                </a:path>
              </a:pathLst>
            </a:custGeom>
            <a:solidFill>
              <a:srgbClr val="4E9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88537" y="2313177"/>
              <a:ext cx="2512060" cy="435609"/>
            </a:xfrm>
            <a:custGeom>
              <a:avLst/>
              <a:gdLst/>
              <a:ahLst/>
              <a:cxnLst/>
              <a:rect l="l" t="t" r="r" b="b"/>
              <a:pathLst>
                <a:path w="2512060" h="435610">
                  <a:moveTo>
                    <a:pt x="2294128" y="0"/>
                  </a:moveTo>
                  <a:lnTo>
                    <a:pt x="0" y="0"/>
                  </a:lnTo>
                  <a:lnTo>
                    <a:pt x="217804" y="217805"/>
                  </a:lnTo>
                  <a:lnTo>
                    <a:pt x="0" y="435610"/>
                  </a:lnTo>
                  <a:lnTo>
                    <a:pt x="2294128" y="435610"/>
                  </a:lnTo>
                  <a:lnTo>
                    <a:pt x="2511933" y="217805"/>
                  </a:lnTo>
                  <a:lnTo>
                    <a:pt x="2294128" y="0"/>
                  </a:lnTo>
                  <a:close/>
                </a:path>
              </a:pathLst>
            </a:custGeom>
            <a:solidFill>
              <a:srgbClr val="1F5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593960" y="2355595"/>
            <a:ext cx="629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FF"/>
                </a:solidFill>
                <a:latin typeface="微軟正黑體"/>
                <a:cs typeface="微軟正黑體"/>
              </a:rPr>
              <a:t>2028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25" dirty="0"/>
              <a:t>10</a:t>
            </a:fld>
            <a:r>
              <a:rPr spc="-25" dirty="0"/>
              <a:t> </a:t>
            </a:r>
            <a:endParaRPr sz="1800"/>
          </a:p>
        </p:txBody>
      </p:sp>
      <p:sp>
        <p:nvSpPr>
          <p:cNvPr id="10" name="object 10"/>
          <p:cNvSpPr txBox="1"/>
          <p:nvPr/>
        </p:nvSpPr>
        <p:spPr>
          <a:xfrm>
            <a:off x="1342136" y="1786254"/>
            <a:ext cx="7136765" cy="2112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微軟正黑體"/>
                <a:cs typeface="微軟正黑體"/>
              </a:rPr>
              <a:t>(說明未來三</a:t>
            </a: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~</a:t>
            </a:r>
            <a:r>
              <a:rPr sz="1600" spc="-25" dirty="0">
                <a:solidFill>
                  <a:srgbClr val="FFFFFF"/>
                </a:solidFill>
                <a:latin typeface="微軟正黑體"/>
                <a:cs typeface="微軟正黑體"/>
              </a:rPr>
              <a:t>五年技術與產品發展藍圖之下，各階段或每年要達成的</a:t>
            </a:r>
            <a:r>
              <a:rPr sz="1600" spc="-10" dirty="0">
                <a:solidFill>
                  <a:srgbClr val="FFFFFF"/>
                </a:solidFill>
                <a:latin typeface="微軟正黑體"/>
                <a:cs typeface="微軟正黑體"/>
              </a:rPr>
              <a:t>Milestone)</a:t>
            </a:r>
            <a:endParaRPr sz="1600">
              <a:latin typeface="微軟正黑體"/>
              <a:cs typeface="微軟正黑體"/>
            </a:endParaRPr>
          </a:p>
          <a:p>
            <a:pPr marL="262255" algn="ctr">
              <a:lnSpc>
                <a:spcPct val="100000"/>
              </a:lnSpc>
              <a:spcBef>
                <a:spcPts val="2595"/>
              </a:spcBef>
              <a:tabLst>
                <a:tab pos="2788285" algn="l"/>
                <a:tab pos="5305425" algn="l"/>
              </a:tabLst>
            </a:pPr>
            <a:r>
              <a:rPr sz="3000" b="1" spc="-30" baseline="4166" dirty="0">
                <a:solidFill>
                  <a:srgbClr val="FFFFFF"/>
                </a:solidFill>
                <a:latin typeface="微軟正黑體"/>
                <a:cs typeface="微軟正黑體"/>
              </a:rPr>
              <a:t>2025</a:t>
            </a:r>
            <a:r>
              <a:rPr sz="3000" b="1" baseline="4166" dirty="0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sz="2000" b="1" spc="-20" dirty="0">
                <a:solidFill>
                  <a:srgbClr val="FFFFFF"/>
                </a:solidFill>
                <a:latin typeface="微軟正黑體"/>
                <a:cs typeface="微軟正黑體"/>
              </a:rPr>
              <a:t>2026</a:t>
            </a:r>
            <a:r>
              <a:rPr sz="2000" b="1" dirty="0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sz="3000" b="1" spc="-30" baseline="1388" dirty="0">
                <a:solidFill>
                  <a:srgbClr val="FFFFFF"/>
                </a:solidFill>
                <a:latin typeface="微軟正黑體"/>
                <a:cs typeface="微軟正黑體"/>
              </a:rPr>
              <a:t>2027</a:t>
            </a:r>
            <a:endParaRPr sz="3000" baseline="1388">
              <a:latin typeface="微軟正黑體"/>
              <a:cs typeface="微軟正黑體"/>
            </a:endParaRPr>
          </a:p>
          <a:p>
            <a:pPr marL="363855" indent="-284480">
              <a:lnSpc>
                <a:spcPct val="100000"/>
              </a:lnSpc>
              <a:spcBef>
                <a:spcPts val="3040"/>
              </a:spcBef>
              <a:buChar char="●"/>
              <a:tabLst>
                <a:tab pos="363855" algn="l"/>
              </a:tabLst>
            </a:pPr>
            <a:r>
              <a:rPr sz="1800" spc="-10" dirty="0">
                <a:solidFill>
                  <a:srgbClr val="FFFFFF"/>
                </a:solidFill>
                <a:latin typeface="微軟正黑體"/>
                <a:cs typeface="微軟正黑體"/>
              </a:rPr>
              <a:t>產品/技術發展藍圖</a:t>
            </a:r>
            <a:endParaRPr sz="1800">
              <a:latin typeface="微軟正黑體"/>
              <a:cs typeface="微軟正黑體"/>
            </a:endParaRPr>
          </a:p>
          <a:p>
            <a:pPr marL="363855" indent="-284480">
              <a:lnSpc>
                <a:spcPct val="100000"/>
              </a:lnSpc>
              <a:spcBef>
                <a:spcPts val="2160"/>
              </a:spcBef>
              <a:buChar char="●"/>
              <a:tabLst>
                <a:tab pos="363855" algn="l"/>
              </a:tabLst>
            </a:pPr>
            <a:r>
              <a:rPr sz="1800" dirty="0">
                <a:solidFill>
                  <a:srgbClr val="FFFFFF"/>
                </a:solidFill>
                <a:latin typeface="微軟正黑體"/>
                <a:cs typeface="微軟正黑體"/>
              </a:rPr>
              <a:t>營運</a:t>
            </a:r>
            <a:r>
              <a:rPr sz="1800" spc="-10" dirty="0">
                <a:solidFill>
                  <a:srgbClr val="FFFFFF"/>
                </a:solidFill>
                <a:latin typeface="微軟正黑體"/>
                <a:cs typeface="微軟正黑體"/>
              </a:rPr>
              <a:t>milestone</a:t>
            </a:r>
            <a:endParaRPr sz="18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九、財務情形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25" dirty="0"/>
              <a:t>11</a:t>
            </a:fld>
            <a:r>
              <a:rPr spc="-25" dirty="0"/>
              <a:t> </a:t>
            </a:r>
            <a:endParaRPr sz="1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26998" y="1811782"/>
          <a:ext cx="11170919" cy="4223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2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2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2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項目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05F9A"/>
                    </a:solidFill>
                  </a:tcPr>
                </a:tc>
                <a:tc>
                  <a:txBody>
                    <a:bodyPr/>
                    <a:lstStyle/>
                    <a:p>
                      <a:pPr marL="896619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2023年度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05F9A"/>
                    </a:solidFill>
                  </a:tcPr>
                </a:tc>
                <a:tc>
                  <a:txBody>
                    <a:bodyPr/>
                    <a:lstStyle/>
                    <a:p>
                      <a:pPr marL="896619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2024年度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05F9A"/>
                    </a:solidFill>
                  </a:tcPr>
                </a:tc>
                <a:tc>
                  <a:txBody>
                    <a:bodyPr/>
                    <a:lstStyle/>
                    <a:p>
                      <a:pPr marL="7124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2025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年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1-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3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微軟正黑體"/>
                          <a:cs typeface="微軟正黑體"/>
                        </a:rPr>
                        <a:t>月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05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1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營業收入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920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C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1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營業毛利/毛利率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920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800" b="1" spc="-1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稅前淨利/淨利率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8572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C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1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每股盈餘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920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spc="-1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每股淨值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8636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C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800" b="1" spc="-1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實收資本額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9271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spc="-2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股數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8636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C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800" b="1" spc="-1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員工人數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9271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78782" y="1792223"/>
            <a:ext cx="3579495" cy="0"/>
          </a:xfrm>
          <a:custGeom>
            <a:avLst/>
            <a:gdLst/>
            <a:ahLst/>
            <a:cxnLst/>
            <a:rect l="l" t="t" r="r" b="b"/>
            <a:pathLst>
              <a:path w="3579495">
                <a:moveTo>
                  <a:pt x="0" y="0"/>
                </a:moveTo>
                <a:lnTo>
                  <a:pt x="357898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46472" y="1980437"/>
            <a:ext cx="2402205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軟正黑體"/>
                <a:cs typeface="微軟正黑體"/>
              </a:rPr>
              <a:t>xxxxx</a:t>
            </a:r>
            <a:r>
              <a:rPr sz="1800" b="1" spc="-10" dirty="0">
                <a:solidFill>
                  <a:srgbClr val="FFFFFF"/>
                </a:solidFill>
                <a:latin typeface="微軟正黑體"/>
                <a:cs typeface="微軟正黑體"/>
              </a:rPr>
              <a:t>股份有限公司</a:t>
            </a:r>
            <a:r>
              <a:rPr sz="1800" b="1" spc="-50" dirty="0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微軟正黑體"/>
                <a:cs typeface="微軟正黑體"/>
              </a:rPr>
              <a:t>xxxxxx(Founder&amp;CEO) </a:t>
            </a:r>
            <a:r>
              <a:rPr sz="1800" spc="-20" dirty="0">
                <a:solidFill>
                  <a:srgbClr val="FFFFFF"/>
                </a:solidFill>
                <a:latin typeface="微軟正黑體"/>
                <a:cs typeface="微軟正黑體"/>
              </a:rPr>
              <a:t>Web:</a:t>
            </a:r>
            <a:endParaRPr sz="180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FFFFFF"/>
                </a:solidFill>
                <a:latin typeface="微軟正黑體"/>
                <a:cs typeface="微軟正黑體"/>
              </a:rPr>
              <a:t>Mail:</a:t>
            </a:r>
            <a:endParaRPr sz="180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FFFF"/>
                </a:solidFill>
                <a:latin typeface="微軟正黑體"/>
                <a:cs typeface="微軟正黑體"/>
              </a:rPr>
              <a:t>Phone</a:t>
            </a:r>
            <a:r>
              <a:rPr sz="1800" spc="-20" dirty="0">
                <a:solidFill>
                  <a:srgbClr val="FFFFFF"/>
                </a:solidFill>
                <a:latin typeface="微軟正黑體"/>
                <a:cs typeface="微軟正黑體"/>
              </a:rPr>
              <a:t>: 電話/ 手機</a:t>
            </a:r>
            <a:endParaRPr sz="1800" dirty="0">
              <a:latin typeface="微軟正黑體"/>
              <a:cs typeface="微軟正黑體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25" dirty="0"/>
              <a:t>12</a:t>
            </a:fld>
            <a:r>
              <a:rPr spc="-25" dirty="0"/>
              <a:t> </a:t>
            </a:r>
            <a:endParaRPr sz="18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39234" y="1218387"/>
            <a:ext cx="10356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/>
              <a:t>謝謝!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2921" y="668782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5" dirty="0">
                <a:uFill>
                  <a:solidFill>
                    <a:srgbClr val="FFFFFF"/>
                  </a:solidFill>
                </a:uFill>
              </a:rPr>
              <a:t>簡報大綱</a:t>
            </a:r>
          </a:p>
        </p:txBody>
      </p:sp>
      <p:sp>
        <p:nvSpPr>
          <p:cNvPr id="4" name="object 4"/>
          <p:cNvSpPr/>
          <p:nvPr/>
        </p:nvSpPr>
        <p:spPr>
          <a:xfrm>
            <a:off x="4721225" y="2595626"/>
            <a:ext cx="380365" cy="0"/>
          </a:xfrm>
          <a:custGeom>
            <a:avLst/>
            <a:gdLst/>
            <a:ahLst/>
            <a:cxnLst/>
            <a:rect l="l" t="t" r="r" b="b"/>
            <a:pathLst>
              <a:path w="380364">
                <a:moveTo>
                  <a:pt x="0" y="0"/>
                </a:moveTo>
                <a:lnTo>
                  <a:pt x="38011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036314" y="1759585"/>
            <a:ext cx="1258570" cy="412750"/>
            <a:chOff x="4036314" y="1759585"/>
            <a:chExt cx="1258570" cy="412750"/>
          </a:xfrm>
        </p:grpSpPr>
        <p:sp>
          <p:nvSpPr>
            <p:cNvPr id="6" name="object 6"/>
            <p:cNvSpPr/>
            <p:nvPr/>
          </p:nvSpPr>
          <p:spPr>
            <a:xfrm>
              <a:off x="4042664" y="1973199"/>
              <a:ext cx="823594" cy="10160"/>
            </a:xfrm>
            <a:custGeom>
              <a:avLst/>
              <a:gdLst/>
              <a:ahLst/>
              <a:cxnLst/>
              <a:rect l="l" t="t" r="r" b="b"/>
              <a:pathLst>
                <a:path w="823595" h="10160">
                  <a:moveTo>
                    <a:pt x="0" y="9651"/>
                  </a:moveTo>
                  <a:lnTo>
                    <a:pt x="823087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82261" y="1759585"/>
              <a:ext cx="412750" cy="412750"/>
            </a:xfrm>
            <a:custGeom>
              <a:avLst/>
              <a:gdLst/>
              <a:ahLst/>
              <a:cxnLst/>
              <a:rect l="l" t="t" r="r" b="b"/>
              <a:pathLst>
                <a:path w="412750" h="412750">
                  <a:moveTo>
                    <a:pt x="206121" y="0"/>
                  </a:moveTo>
                  <a:lnTo>
                    <a:pt x="158873" y="5446"/>
                  </a:lnTo>
                  <a:lnTo>
                    <a:pt x="115494" y="20958"/>
                  </a:lnTo>
                  <a:lnTo>
                    <a:pt x="77221" y="45296"/>
                  </a:lnTo>
                  <a:lnTo>
                    <a:pt x="45296" y="77221"/>
                  </a:lnTo>
                  <a:lnTo>
                    <a:pt x="20958" y="115494"/>
                  </a:lnTo>
                  <a:lnTo>
                    <a:pt x="5446" y="158873"/>
                  </a:lnTo>
                  <a:lnTo>
                    <a:pt x="0" y="206120"/>
                  </a:lnTo>
                  <a:lnTo>
                    <a:pt x="5446" y="253368"/>
                  </a:lnTo>
                  <a:lnTo>
                    <a:pt x="20958" y="296747"/>
                  </a:lnTo>
                  <a:lnTo>
                    <a:pt x="45296" y="335020"/>
                  </a:lnTo>
                  <a:lnTo>
                    <a:pt x="77221" y="366945"/>
                  </a:lnTo>
                  <a:lnTo>
                    <a:pt x="115494" y="391283"/>
                  </a:lnTo>
                  <a:lnTo>
                    <a:pt x="158873" y="406795"/>
                  </a:lnTo>
                  <a:lnTo>
                    <a:pt x="206121" y="412241"/>
                  </a:lnTo>
                  <a:lnTo>
                    <a:pt x="253368" y="406795"/>
                  </a:lnTo>
                  <a:lnTo>
                    <a:pt x="296747" y="391283"/>
                  </a:lnTo>
                  <a:lnTo>
                    <a:pt x="335020" y="366945"/>
                  </a:lnTo>
                  <a:lnTo>
                    <a:pt x="366945" y="335020"/>
                  </a:lnTo>
                  <a:lnTo>
                    <a:pt x="391283" y="296747"/>
                  </a:lnTo>
                  <a:lnTo>
                    <a:pt x="406795" y="253368"/>
                  </a:lnTo>
                  <a:lnTo>
                    <a:pt x="412241" y="206120"/>
                  </a:lnTo>
                  <a:lnTo>
                    <a:pt x="406795" y="158873"/>
                  </a:lnTo>
                  <a:lnTo>
                    <a:pt x="391283" y="115494"/>
                  </a:lnTo>
                  <a:lnTo>
                    <a:pt x="366945" y="77221"/>
                  </a:lnTo>
                  <a:lnTo>
                    <a:pt x="335020" y="45296"/>
                  </a:lnTo>
                  <a:lnTo>
                    <a:pt x="296747" y="20958"/>
                  </a:lnTo>
                  <a:lnTo>
                    <a:pt x="253368" y="5446"/>
                  </a:lnTo>
                  <a:lnTo>
                    <a:pt x="206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252721" y="2996438"/>
            <a:ext cx="1042035" cy="412750"/>
            <a:chOff x="4252721" y="2996438"/>
            <a:chExt cx="1042035" cy="412750"/>
          </a:xfrm>
        </p:grpSpPr>
        <p:sp>
          <p:nvSpPr>
            <p:cNvPr id="9" name="object 9"/>
            <p:cNvSpPr/>
            <p:nvPr/>
          </p:nvSpPr>
          <p:spPr>
            <a:xfrm>
              <a:off x="4252721" y="3193923"/>
              <a:ext cx="702945" cy="0"/>
            </a:xfrm>
            <a:custGeom>
              <a:avLst/>
              <a:gdLst/>
              <a:ahLst/>
              <a:cxnLst/>
              <a:rect l="l" t="t" r="r" b="b"/>
              <a:pathLst>
                <a:path w="702945">
                  <a:moveTo>
                    <a:pt x="0" y="0"/>
                  </a:moveTo>
                  <a:lnTo>
                    <a:pt x="70269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82260" y="2996438"/>
              <a:ext cx="412750" cy="412750"/>
            </a:xfrm>
            <a:custGeom>
              <a:avLst/>
              <a:gdLst/>
              <a:ahLst/>
              <a:cxnLst/>
              <a:rect l="l" t="t" r="r" b="b"/>
              <a:pathLst>
                <a:path w="412750" h="412750">
                  <a:moveTo>
                    <a:pt x="206121" y="0"/>
                  </a:moveTo>
                  <a:lnTo>
                    <a:pt x="158873" y="5446"/>
                  </a:lnTo>
                  <a:lnTo>
                    <a:pt x="115494" y="20958"/>
                  </a:lnTo>
                  <a:lnTo>
                    <a:pt x="77221" y="45296"/>
                  </a:lnTo>
                  <a:lnTo>
                    <a:pt x="45296" y="77221"/>
                  </a:lnTo>
                  <a:lnTo>
                    <a:pt x="20958" y="115494"/>
                  </a:lnTo>
                  <a:lnTo>
                    <a:pt x="5446" y="158873"/>
                  </a:lnTo>
                  <a:lnTo>
                    <a:pt x="0" y="206121"/>
                  </a:lnTo>
                  <a:lnTo>
                    <a:pt x="5446" y="253368"/>
                  </a:lnTo>
                  <a:lnTo>
                    <a:pt x="20958" y="296747"/>
                  </a:lnTo>
                  <a:lnTo>
                    <a:pt x="45296" y="335020"/>
                  </a:lnTo>
                  <a:lnTo>
                    <a:pt x="77221" y="366945"/>
                  </a:lnTo>
                  <a:lnTo>
                    <a:pt x="115494" y="391283"/>
                  </a:lnTo>
                  <a:lnTo>
                    <a:pt x="158873" y="406795"/>
                  </a:lnTo>
                  <a:lnTo>
                    <a:pt x="206121" y="412241"/>
                  </a:lnTo>
                  <a:lnTo>
                    <a:pt x="253368" y="406795"/>
                  </a:lnTo>
                  <a:lnTo>
                    <a:pt x="296747" y="391283"/>
                  </a:lnTo>
                  <a:lnTo>
                    <a:pt x="335020" y="366945"/>
                  </a:lnTo>
                  <a:lnTo>
                    <a:pt x="366945" y="335020"/>
                  </a:lnTo>
                  <a:lnTo>
                    <a:pt x="391283" y="296747"/>
                  </a:lnTo>
                  <a:lnTo>
                    <a:pt x="406795" y="253368"/>
                  </a:lnTo>
                  <a:lnTo>
                    <a:pt x="412241" y="206121"/>
                  </a:lnTo>
                  <a:lnTo>
                    <a:pt x="406795" y="158873"/>
                  </a:lnTo>
                  <a:lnTo>
                    <a:pt x="391283" y="115494"/>
                  </a:lnTo>
                  <a:lnTo>
                    <a:pt x="366945" y="77221"/>
                  </a:lnTo>
                  <a:lnTo>
                    <a:pt x="335020" y="45296"/>
                  </a:lnTo>
                  <a:lnTo>
                    <a:pt x="296747" y="20958"/>
                  </a:lnTo>
                  <a:lnTo>
                    <a:pt x="253368" y="5446"/>
                  </a:lnTo>
                  <a:lnTo>
                    <a:pt x="206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252721" y="3614928"/>
            <a:ext cx="1042035" cy="412115"/>
            <a:chOff x="4252721" y="3614928"/>
            <a:chExt cx="1042035" cy="412115"/>
          </a:xfrm>
        </p:grpSpPr>
        <p:sp>
          <p:nvSpPr>
            <p:cNvPr id="12" name="object 12"/>
            <p:cNvSpPr/>
            <p:nvPr/>
          </p:nvSpPr>
          <p:spPr>
            <a:xfrm>
              <a:off x="4252721" y="3827653"/>
              <a:ext cx="702945" cy="0"/>
            </a:xfrm>
            <a:custGeom>
              <a:avLst/>
              <a:gdLst/>
              <a:ahLst/>
              <a:cxnLst/>
              <a:rect l="l" t="t" r="r" b="b"/>
              <a:pathLst>
                <a:path w="702945">
                  <a:moveTo>
                    <a:pt x="0" y="0"/>
                  </a:moveTo>
                  <a:lnTo>
                    <a:pt x="70269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82260" y="3614928"/>
              <a:ext cx="412750" cy="412115"/>
            </a:xfrm>
            <a:custGeom>
              <a:avLst/>
              <a:gdLst/>
              <a:ahLst/>
              <a:cxnLst/>
              <a:rect l="l" t="t" r="r" b="b"/>
              <a:pathLst>
                <a:path w="412750" h="412114">
                  <a:moveTo>
                    <a:pt x="206121" y="0"/>
                  </a:moveTo>
                  <a:lnTo>
                    <a:pt x="158873" y="5439"/>
                  </a:lnTo>
                  <a:lnTo>
                    <a:pt x="115494" y="20933"/>
                  </a:lnTo>
                  <a:lnTo>
                    <a:pt x="77221" y="45246"/>
                  </a:lnTo>
                  <a:lnTo>
                    <a:pt x="45296" y="77144"/>
                  </a:lnTo>
                  <a:lnTo>
                    <a:pt x="20958" y="115392"/>
                  </a:lnTo>
                  <a:lnTo>
                    <a:pt x="5446" y="158753"/>
                  </a:lnTo>
                  <a:lnTo>
                    <a:pt x="0" y="205994"/>
                  </a:lnTo>
                  <a:lnTo>
                    <a:pt x="5446" y="253281"/>
                  </a:lnTo>
                  <a:lnTo>
                    <a:pt x="20958" y="296676"/>
                  </a:lnTo>
                  <a:lnTo>
                    <a:pt x="45296" y="334946"/>
                  </a:lnTo>
                  <a:lnTo>
                    <a:pt x="77221" y="366858"/>
                  </a:lnTo>
                  <a:lnTo>
                    <a:pt x="115494" y="391178"/>
                  </a:lnTo>
                  <a:lnTo>
                    <a:pt x="158873" y="406675"/>
                  </a:lnTo>
                  <a:lnTo>
                    <a:pt x="206121" y="412115"/>
                  </a:lnTo>
                  <a:lnTo>
                    <a:pt x="253368" y="406675"/>
                  </a:lnTo>
                  <a:lnTo>
                    <a:pt x="296747" y="391178"/>
                  </a:lnTo>
                  <a:lnTo>
                    <a:pt x="335020" y="366858"/>
                  </a:lnTo>
                  <a:lnTo>
                    <a:pt x="366945" y="334946"/>
                  </a:lnTo>
                  <a:lnTo>
                    <a:pt x="391283" y="296676"/>
                  </a:lnTo>
                  <a:lnTo>
                    <a:pt x="406795" y="253281"/>
                  </a:lnTo>
                  <a:lnTo>
                    <a:pt x="412241" y="205994"/>
                  </a:lnTo>
                  <a:lnTo>
                    <a:pt x="406795" y="158753"/>
                  </a:lnTo>
                  <a:lnTo>
                    <a:pt x="391283" y="115392"/>
                  </a:lnTo>
                  <a:lnTo>
                    <a:pt x="366945" y="77144"/>
                  </a:lnTo>
                  <a:lnTo>
                    <a:pt x="335020" y="45246"/>
                  </a:lnTo>
                  <a:lnTo>
                    <a:pt x="296747" y="20933"/>
                  </a:lnTo>
                  <a:lnTo>
                    <a:pt x="253368" y="5439"/>
                  </a:lnTo>
                  <a:lnTo>
                    <a:pt x="206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990965" y="1759585"/>
            <a:ext cx="716280" cy="412750"/>
            <a:chOff x="8990965" y="1759585"/>
            <a:chExt cx="716280" cy="412750"/>
          </a:xfrm>
        </p:grpSpPr>
        <p:sp>
          <p:nvSpPr>
            <p:cNvPr id="15" name="object 15"/>
            <p:cNvSpPr/>
            <p:nvPr/>
          </p:nvSpPr>
          <p:spPr>
            <a:xfrm>
              <a:off x="8997315" y="1982851"/>
              <a:ext cx="540385" cy="9525"/>
            </a:xfrm>
            <a:custGeom>
              <a:avLst/>
              <a:gdLst/>
              <a:ahLst/>
              <a:cxnLst/>
              <a:rect l="l" t="t" r="r" b="b"/>
              <a:pathLst>
                <a:path w="540384" h="9525">
                  <a:moveTo>
                    <a:pt x="0" y="9525"/>
                  </a:moveTo>
                  <a:lnTo>
                    <a:pt x="54000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94495" y="1759585"/>
              <a:ext cx="412750" cy="412750"/>
            </a:xfrm>
            <a:custGeom>
              <a:avLst/>
              <a:gdLst/>
              <a:ahLst/>
              <a:cxnLst/>
              <a:rect l="l" t="t" r="r" b="b"/>
              <a:pathLst>
                <a:path w="412750" h="412750">
                  <a:moveTo>
                    <a:pt x="206121" y="0"/>
                  </a:moveTo>
                  <a:lnTo>
                    <a:pt x="158873" y="5446"/>
                  </a:lnTo>
                  <a:lnTo>
                    <a:pt x="115494" y="20958"/>
                  </a:lnTo>
                  <a:lnTo>
                    <a:pt x="77221" y="45296"/>
                  </a:lnTo>
                  <a:lnTo>
                    <a:pt x="45296" y="77221"/>
                  </a:lnTo>
                  <a:lnTo>
                    <a:pt x="20958" y="115494"/>
                  </a:lnTo>
                  <a:lnTo>
                    <a:pt x="5446" y="158873"/>
                  </a:lnTo>
                  <a:lnTo>
                    <a:pt x="0" y="206120"/>
                  </a:lnTo>
                  <a:lnTo>
                    <a:pt x="5446" y="253368"/>
                  </a:lnTo>
                  <a:lnTo>
                    <a:pt x="20958" y="296747"/>
                  </a:lnTo>
                  <a:lnTo>
                    <a:pt x="45296" y="335020"/>
                  </a:lnTo>
                  <a:lnTo>
                    <a:pt x="77221" y="366945"/>
                  </a:lnTo>
                  <a:lnTo>
                    <a:pt x="115494" y="391283"/>
                  </a:lnTo>
                  <a:lnTo>
                    <a:pt x="158873" y="406795"/>
                  </a:lnTo>
                  <a:lnTo>
                    <a:pt x="206121" y="412241"/>
                  </a:lnTo>
                  <a:lnTo>
                    <a:pt x="253368" y="406795"/>
                  </a:lnTo>
                  <a:lnTo>
                    <a:pt x="296747" y="391283"/>
                  </a:lnTo>
                  <a:lnTo>
                    <a:pt x="335020" y="366945"/>
                  </a:lnTo>
                  <a:lnTo>
                    <a:pt x="366945" y="335020"/>
                  </a:lnTo>
                  <a:lnTo>
                    <a:pt x="391283" y="296747"/>
                  </a:lnTo>
                  <a:lnTo>
                    <a:pt x="406795" y="253368"/>
                  </a:lnTo>
                  <a:lnTo>
                    <a:pt x="412241" y="206120"/>
                  </a:lnTo>
                  <a:lnTo>
                    <a:pt x="406795" y="158873"/>
                  </a:lnTo>
                  <a:lnTo>
                    <a:pt x="391283" y="115494"/>
                  </a:lnTo>
                  <a:lnTo>
                    <a:pt x="366945" y="77221"/>
                  </a:lnTo>
                  <a:lnTo>
                    <a:pt x="335020" y="45296"/>
                  </a:lnTo>
                  <a:lnTo>
                    <a:pt x="296747" y="20958"/>
                  </a:lnTo>
                  <a:lnTo>
                    <a:pt x="253368" y="5446"/>
                  </a:lnTo>
                  <a:lnTo>
                    <a:pt x="206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529828" y="2378075"/>
            <a:ext cx="1177290" cy="412115"/>
            <a:chOff x="8529828" y="2378075"/>
            <a:chExt cx="1177290" cy="412115"/>
          </a:xfrm>
        </p:grpSpPr>
        <p:sp>
          <p:nvSpPr>
            <p:cNvPr id="18" name="object 18"/>
            <p:cNvSpPr/>
            <p:nvPr/>
          </p:nvSpPr>
          <p:spPr>
            <a:xfrm>
              <a:off x="8536178" y="2614929"/>
              <a:ext cx="828040" cy="9525"/>
            </a:xfrm>
            <a:custGeom>
              <a:avLst/>
              <a:gdLst/>
              <a:ahLst/>
              <a:cxnLst/>
              <a:rect l="l" t="t" r="r" b="b"/>
              <a:pathLst>
                <a:path w="828040" h="9525">
                  <a:moveTo>
                    <a:pt x="0" y="9525"/>
                  </a:moveTo>
                  <a:lnTo>
                    <a:pt x="82804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94495" y="2378075"/>
              <a:ext cx="412750" cy="412115"/>
            </a:xfrm>
            <a:custGeom>
              <a:avLst/>
              <a:gdLst/>
              <a:ahLst/>
              <a:cxnLst/>
              <a:rect l="l" t="t" r="r" b="b"/>
              <a:pathLst>
                <a:path w="412750" h="412114">
                  <a:moveTo>
                    <a:pt x="206121" y="0"/>
                  </a:moveTo>
                  <a:lnTo>
                    <a:pt x="158873" y="5439"/>
                  </a:lnTo>
                  <a:lnTo>
                    <a:pt x="115494" y="20936"/>
                  </a:lnTo>
                  <a:lnTo>
                    <a:pt x="77221" y="45256"/>
                  </a:lnTo>
                  <a:lnTo>
                    <a:pt x="45296" y="77168"/>
                  </a:lnTo>
                  <a:lnTo>
                    <a:pt x="20958" y="115438"/>
                  </a:lnTo>
                  <a:lnTo>
                    <a:pt x="5446" y="158833"/>
                  </a:lnTo>
                  <a:lnTo>
                    <a:pt x="0" y="206121"/>
                  </a:lnTo>
                  <a:lnTo>
                    <a:pt x="5446" y="253361"/>
                  </a:lnTo>
                  <a:lnTo>
                    <a:pt x="20958" y="296722"/>
                  </a:lnTo>
                  <a:lnTo>
                    <a:pt x="45296" y="334970"/>
                  </a:lnTo>
                  <a:lnTo>
                    <a:pt x="77221" y="366868"/>
                  </a:lnTo>
                  <a:lnTo>
                    <a:pt x="115494" y="391181"/>
                  </a:lnTo>
                  <a:lnTo>
                    <a:pt x="158873" y="406675"/>
                  </a:lnTo>
                  <a:lnTo>
                    <a:pt x="206121" y="412114"/>
                  </a:lnTo>
                  <a:lnTo>
                    <a:pt x="253368" y="406675"/>
                  </a:lnTo>
                  <a:lnTo>
                    <a:pt x="296747" y="391181"/>
                  </a:lnTo>
                  <a:lnTo>
                    <a:pt x="335020" y="366868"/>
                  </a:lnTo>
                  <a:lnTo>
                    <a:pt x="366945" y="334970"/>
                  </a:lnTo>
                  <a:lnTo>
                    <a:pt x="391283" y="296722"/>
                  </a:lnTo>
                  <a:lnTo>
                    <a:pt x="406795" y="253361"/>
                  </a:lnTo>
                  <a:lnTo>
                    <a:pt x="412241" y="206121"/>
                  </a:lnTo>
                  <a:lnTo>
                    <a:pt x="406795" y="158833"/>
                  </a:lnTo>
                  <a:lnTo>
                    <a:pt x="391283" y="115438"/>
                  </a:lnTo>
                  <a:lnTo>
                    <a:pt x="366945" y="77168"/>
                  </a:lnTo>
                  <a:lnTo>
                    <a:pt x="335020" y="45256"/>
                  </a:lnTo>
                  <a:lnTo>
                    <a:pt x="296747" y="20936"/>
                  </a:lnTo>
                  <a:lnTo>
                    <a:pt x="253368" y="5439"/>
                  </a:lnTo>
                  <a:lnTo>
                    <a:pt x="206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767193" y="2996438"/>
            <a:ext cx="1939925" cy="412750"/>
            <a:chOff x="7767193" y="2996438"/>
            <a:chExt cx="1939925" cy="412750"/>
          </a:xfrm>
        </p:grpSpPr>
        <p:sp>
          <p:nvSpPr>
            <p:cNvPr id="21" name="object 21"/>
            <p:cNvSpPr/>
            <p:nvPr/>
          </p:nvSpPr>
          <p:spPr>
            <a:xfrm>
              <a:off x="7773543" y="3210052"/>
              <a:ext cx="1620520" cy="9525"/>
            </a:xfrm>
            <a:custGeom>
              <a:avLst/>
              <a:gdLst/>
              <a:ahLst/>
              <a:cxnLst/>
              <a:rect l="l" t="t" r="r" b="b"/>
              <a:pathLst>
                <a:path w="1620520" h="9525">
                  <a:moveTo>
                    <a:pt x="0" y="9525"/>
                  </a:moveTo>
                  <a:lnTo>
                    <a:pt x="162001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94495" y="2996438"/>
              <a:ext cx="412750" cy="412750"/>
            </a:xfrm>
            <a:custGeom>
              <a:avLst/>
              <a:gdLst/>
              <a:ahLst/>
              <a:cxnLst/>
              <a:rect l="l" t="t" r="r" b="b"/>
              <a:pathLst>
                <a:path w="412750" h="412750">
                  <a:moveTo>
                    <a:pt x="206121" y="0"/>
                  </a:moveTo>
                  <a:lnTo>
                    <a:pt x="158873" y="5446"/>
                  </a:lnTo>
                  <a:lnTo>
                    <a:pt x="115494" y="20958"/>
                  </a:lnTo>
                  <a:lnTo>
                    <a:pt x="77221" y="45296"/>
                  </a:lnTo>
                  <a:lnTo>
                    <a:pt x="45296" y="77221"/>
                  </a:lnTo>
                  <a:lnTo>
                    <a:pt x="20958" y="115494"/>
                  </a:lnTo>
                  <a:lnTo>
                    <a:pt x="5446" y="158873"/>
                  </a:lnTo>
                  <a:lnTo>
                    <a:pt x="0" y="206121"/>
                  </a:lnTo>
                  <a:lnTo>
                    <a:pt x="5446" y="253368"/>
                  </a:lnTo>
                  <a:lnTo>
                    <a:pt x="20958" y="296747"/>
                  </a:lnTo>
                  <a:lnTo>
                    <a:pt x="45296" y="335020"/>
                  </a:lnTo>
                  <a:lnTo>
                    <a:pt x="77221" y="366945"/>
                  </a:lnTo>
                  <a:lnTo>
                    <a:pt x="115494" y="391283"/>
                  </a:lnTo>
                  <a:lnTo>
                    <a:pt x="158873" y="406795"/>
                  </a:lnTo>
                  <a:lnTo>
                    <a:pt x="206121" y="412241"/>
                  </a:lnTo>
                  <a:lnTo>
                    <a:pt x="253368" y="406795"/>
                  </a:lnTo>
                  <a:lnTo>
                    <a:pt x="296747" y="391283"/>
                  </a:lnTo>
                  <a:lnTo>
                    <a:pt x="335020" y="366945"/>
                  </a:lnTo>
                  <a:lnTo>
                    <a:pt x="366945" y="335020"/>
                  </a:lnTo>
                  <a:lnTo>
                    <a:pt x="391283" y="296747"/>
                  </a:lnTo>
                  <a:lnTo>
                    <a:pt x="406795" y="253368"/>
                  </a:lnTo>
                  <a:lnTo>
                    <a:pt x="412241" y="206121"/>
                  </a:lnTo>
                  <a:lnTo>
                    <a:pt x="406795" y="158873"/>
                  </a:lnTo>
                  <a:lnTo>
                    <a:pt x="391283" y="115494"/>
                  </a:lnTo>
                  <a:lnTo>
                    <a:pt x="366945" y="77221"/>
                  </a:lnTo>
                  <a:lnTo>
                    <a:pt x="335020" y="45296"/>
                  </a:lnTo>
                  <a:lnTo>
                    <a:pt x="296747" y="20958"/>
                  </a:lnTo>
                  <a:lnTo>
                    <a:pt x="253368" y="5446"/>
                  </a:lnTo>
                  <a:lnTo>
                    <a:pt x="206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275701" y="3614928"/>
            <a:ext cx="1431290" cy="412115"/>
            <a:chOff x="8275701" y="3614928"/>
            <a:chExt cx="1431290" cy="412115"/>
          </a:xfrm>
        </p:grpSpPr>
        <p:sp>
          <p:nvSpPr>
            <p:cNvPr id="24" name="object 24"/>
            <p:cNvSpPr/>
            <p:nvPr/>
          </p:nvSpPr>
          <p:spPr>
            <a:xfrm>
              <a:off x="8282051" y="3816223"/>
              <a:ext cx="1080135" cy="9525"/>
            </a:xfrm>
            <a:custGeom>
              <a:avLst/>
              <a:gdLst/>
              <a:ahLst/>
              <a:cxnLst/>
              <a:rect l="l" t="t" r="r" b="b"/>
              <a:pathLst>
                <a:path w="1080134" h="9525">
                  <a:moveTo>
                    <a:pt x="0" y="9525"/>
                  </a:moveTo>
                  <a:lnTo>
                    <a:pt x="1080007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294495" y="3614928"/>
              <a:ext cx="412750" cy="412115"/>
            </a:xfrm>
            <a:custGeom>
              <a:avLst/>
              <a:gdLst/>
              <a:ahLst/>
              <a:cxnLst/>
              <a:rect l="l" t="t" r="r" b="b"/>
              <a:pathLst>
                <a:path w="412750" h="412114">
                  <a:moveTo>
                    <a:pt x="206121" y="0"/>
                  </a:moveTo>
                  <a:lnTo>
                    <a:pt x="158873" y="5439"/>
                  </a:lnTo>
                  <a:lnTo>
                    <a:pt x="115494" y="20933"/>
                  </a:lnTo>
                  <a:lnTo>
                    <a:pt x="77221" y="45246"/>
                  </a:lnTo>
                  <a:lnTo>
                    <a:pt x="45296" y="77144"/>
                  </a:lnTo>
                  <a:lnTo>
                    <a:pt x="20958" y="115392"/>
                  </a:lnTo>
                  <a:lnTo>
                    <a:pt x="5446" y="158753"/>
                  </a:lnTo>
                  <a:lnTo>
                    <a:pt x="0" y="205994"/>
                  </a:lnTo>
                  <a:lnTo>
                    <a:pt x="5446" y="253281"/>
                  </a:lnTo>
                  <a:lnTo>
                    <a:pt x="20958" y="296676"/>
                  </a:lnTo>
                  <a:lnTo>
                    <a:pt x="45296" y="334946"/>
                  </a:lnTo>
                  <a:lnTo>
                    <a:pt x="77221" y="366858"/>
                  </a:lnTo>
                  <a:lnTo>
                    <a:pt x="115494" y="391178"/>
                  </a:lnTo>
                  <a:lnTo>
                    <a:pt x="158873" y="406675"/>
                  </a:lnTo>
                  <a:lnTo>
                    <a:pt x="206121" y="412115"/>
                  </a:lnTo>
                  <a:lnTo>
                    <a:pt x="253368" y="406675"/>
                  </a:lnTo>
                  <a:lnTo>
                    <a:pt x="296747" y="391178"/>
                  </a:lnTo>
                  <a:lnTo>
                    <a:pt x="335020" y="366858"/>
                  </a:lnTo>
                  <a:lnTo>
                    <a:pt x="366945" y="334946"/>
                  </a:lnTo>
                  <a:lnTo>
                    <a:pt x="391283" y="296676"/>
                  </a:lnTo>
                  <a:lnTo>
                    <a:pt x="406795" y="253281"/>
                  </a:lnTo>
                  <a:lnTo>
                    <a:pt x="412241" y="205994"/>
                  </a:lnTo>
                  <a:lnTo>
                    <a:pt x="406795" y="158753"/>
                  </a:lnTo>
                  <a:lnTo>
                    <a:pt x="391283" y="115392"/>
                  </a:lnTo>
                  <a:lnTo>
                    <a:pt x="366945" y="77144"/>
                  </a:lnTo>
                  <a:lnTo>
                    <a:pt x="335020" y="45246"/>
                  </a:lnTo>
                  <a:lnTo>
                    <a:pt x="296747" y="20933"/>
                  </a:lnTo>
                  <a:lnTo>
                    <a:pt x="253368" y="5439"/>
                  </a:lnTo>
                  <a:lnTo>
                    <a:pt x="206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85314" y="1839290"/>
            <a:ext cx="20643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微軟正黑體"/>
                <a:cs typeface="微軟正黑體"/>
              </a:rPr>
              <a:t>一、公司基本資料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85314" y="2449449"/>
            <a:ext cx="2828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二、客戶需求與問題描述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85314" y="3059049"/>
            <a:ext cx="231902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微軟正黑體"/>
                <a:cs typeface="微軟正黑體"/>
              </a:rPr>
              <a:t>三、目標市場與規模</a:t>
            </a:r>
            <a:endParaRPr sz="20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b="1" spc="-15" dirty="0">
                <a:solidFill>
                  <a:srgbClr val="FFFFFF"/>
                </a:solidFill>
                <a:latin typeface="微軟正黑體"/>
                <a:cs typeface="微軟正黑體"/>
              </a:rPr>
              <a:t>四、產品/技術/服務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45126" y="1803908"/>
            <a:ext cx="281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F52B5"/>
                </a:solidFill>
                <a:latin typeface="Leelawadee"/>
                <a:cs typeface="Leelawadee"/>
              </a:rPr>
              <a:t>P3</a:t>
            </a:r>
            <a:endParaRPr sz="1800">
              <a:latin typeface="Leelawadee"/>
              <a:cs typeface="Leelawade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82260" y="2378075"/>
            <a:ext cx="412750" cy="412115"/>
          </a:xfrm>
          <a:custGeom>
            <a:avLst/>
            <a:gdLst/>
            <a:ahLst/>
            <a:cxnLst/>
            <a:rect l="l" t="t" r="r" b="b"/>
            <a:pathLst>
              <a:path w="412750" h="412114">
                <a:moveTo>
                  <a:pt x="206121" y="0"/>
                </a:moveTo>
                <a:lnTo>
                  <a:pt x="158873" y="5439"/>
                </a:lnTo>
                <a:lnTo>
                  <a:pt x="115494" y="20936"/>
                </a:lnTo>
                <a:lnTo>
                  <a:pt x="77221" y="45256"/>
                </a:lnTo>
                <a:lnTo>
                  <a:pt x="45296" y="77168"/>
                </a:lnTo>
                <a:lnTo>
                  <a:pt x="20958" y="115438"/>
                </a:lnTo>
                <a:lnTo>
                  <a:pt x="5446" y="158833"/>
                </a:lnTo>
                <a:lnTo>
                  <a:pt x="0" y="206121"/>
                </a:lnTo>
                <a:lnTo>
                  <a:pt x="5446" y="253361"/>
                </a:lnTo>
                <a:lnTo>
                  <a:pt x="20958" y="296722"/>
                </a:lnTo>
                <a:lnTo>
                  <a:pt x="45296" y="334970"/>
                </a:lnTo>
                <a:lnTo>
                  <a:pt x="77221" y="366868"/>
                </a:lnTo>
                <a:lnTo>
                  <a:pt x="115494" y="391181"/>
                </a:lnTo>
                <a:lnTo>
                  <a:pt x="158873" y="406675"/>
                </a:lnTo>
                <a:lnTo>
                  <a:pt x="206121" y="412114"/>
                </a:lnTo>
                <a:lnTo>
                  <a:pt x="253368" y="406675"/>
                </a:lnTo>
                <a:lnTo>
                  <a:pt x="296747" y="391181"/>
                </a:lnTo>
                <a:lnTo>
                  <a:pt x="335020" y="366868"/>
                </a:lnTo>
                <a:lnTo>
                  <a:pt x="366945" y="334970"/>
                </a:lnTo>
                <a:lnTo>
                  <a:pt x="391283" y="296722"/>
                </a:lnTo>
                <a:lnTo>
                  <a:pt x="406795" y="253361"/>
                </a:lnTo>
                <a:lnTo>
                  <a:pt x="412241" y="206121"/>
                </a:lnTo>
                <a:lnTo>
                  <a:pt x="406795" y="158833"/>
                </a:lnTo>
                <a:lnTo>
                  <a:pt x="391283" y="115438"/>
                </a:lnTo>
                <a:lnTo>
                  <a:pt x="366945" y="77168"/>
                </a:lnTo>
                <a:lnTo>
                  <a:pt x="335020" y="45256"/>
                </a:lnTo>
                <a:lnTo>
                  <a:pt x="296747" y="20936"/>
                </a:lnTo>
                <a:lnTo>
                  <a:pt x="253368" y="5439"/>
                </a:lnTo>
                <a:lnTo>
                  <a:pt x="206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45126" y="2422397"/>
            <a:ext cx="281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F52B5"/>
                </a:solidFill>
                <a:latin typeface="Leelawadee"/>
                <a:cs typeface="Leelawadee"/>
              </a:rPr>
              <a:t>P4</a:t>
            </a:r>
            <a:endParaRPr sz="1800">
              <a:latin typeface="Leelawadee"/>
              <a:cs typeface="Leelawadee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50" dirty="0"/>
              <a:t>2</a:t>
            </a:fld>
            <a:endParaRPr sz="1800"/>
          </a:p>
        </p:txBody>
      </p:sp>
      <p:sp>
        <p:nvSpPr>
          <p:cNvPr id="32" name="object 32"/>
          <p:cNvSpPr txBox="1"/>
          <p:nvPr/>
        </p:nvSpPr>
        <p:spPr>
          <a:xfrm>
            <a:off x="4945126" y="3040456"/>
            <a:ext cx="2813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F52B5"/>
                </a:solidFill>
                <a:latin typeface="Leelawadee"/>
                <a:cs typeface="Leelawadee"/>
              </a:rPr>
              <a:t>P5</a:t>
            </a:r>
            <a:endParaRPr sz="1800">
              <a:latin typeface="Leelawadee"/>
              <a:cs typeface="Leelawade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45126" y="3659504"/>
            <a:ext cx="281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F52B5"/>
                </a:solidFill>
                <a:latin typeface="Leelawadee"/>
                <a:cs typeface="Leelawadee"/>
              </a:rPr>
              <a:t>P6</a:t>
            </a:r>
            <a:endParaRPr sz="1800">
              <a:latin typeface="Leelawadee"/>
              <a:cs typeface="Leelawade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15939" y="1839290"/>
            <a:ext cx="28251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FFFFFF"/>
                </a:solidFill>
                <a:latin typeface="微軟正黑體"/>
                <a:cs typeface="微軟正黑體"/>
              </a:rPr>
              <a:t>五、產品推廣策略與模式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15939" y="2449449"/>
            <a:ext cx="2316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微軟正黑體"/>
                <a:cs typeface="微軟正黑體"/>
              </a:rPr>
              <a:t>六、團隊成員與背景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15939" y="3059049"/>
            <a:ext cx="155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微軟正黑體"/>
                <a:cs typeface="微軟正黑體"/>
              </a:rPr>
              <a:t>七、核心優勢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15939" y="3669029"/>
            <a:ext cx="2061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微軟正黑體"/>
                <a:cs typeface="微軟正黑體"/>
              </a:rPr>
              <a:t>八、未來發展藍圖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357741" y="1803908"/>
            <a:ext cx="281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F52B5"/>
                </a:solidFill>
                <a:latin typeface="Leelawadee"/>
                <a:cs typeface="Leelawadee"/>
              </a:rPr>
              <a:t>P7</a:t>
            </a:r>
            <a:endParaRPr sz="1800">
              <a:latin typeface="Leelawadee"/>
              <a:cs typeface="Leelawade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57741" y="2422397"/>
            <a:ext cx="281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F52B5"/>
                </a:solidFill>
                <a:latin typeface="Leelawadee"/>
                <a:cs typeface="Leelawadee"/>
              </a:rPr>
              <a:t>P8</a:t>
            </a:r>
            <a:endParaRPr sz="1800">
              <a:latin typeface="Leelawadee"/>
              <a:cs typeface="Leelawade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357741" y="3040456"/>
            <a:ext cx="2813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F52B5"/>
                </a:solidFill>
                <a:latin typeface="Leelawadee"/>
                <a:cs typeface="Leelawadee"/>
              </a:rPr>
              <a:t>P9</a:t>
            </a:r>
            <a:endParaRPr sz="1800">
              <a:latin typeface="Leelawadee"/>
              <a:cs typeface="Leelawade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02877" y="3659504"/>
            <a:ext cx="401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F52B5"/>
                </a:solidFill>
                <a:latin typeface="Leelawadee"/>
                <a:cs typeface="Leelawadee"/>
              </a:rPr>
              <a:t>P10</a:t>
            </a:r>
            <a:endParaRPr sz="1800">
              <a:latin typeface="Leelawadee"/>
              <a:cs typeface="Leelawade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766" y="966673"/>
            <a:ext cx="3683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一、公司基本資料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50" dirty="0"/>
              <a:t>3</a:t>
            </a:fld>
            <a:endParaRPr sz="1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3080" y="1638173"/>
          <a:ext cx="11705590" cy="4509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9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b="1" spc="-3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公司名稱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b="1" spc="-3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統一編號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b="1" spc="-3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成立日期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b="1" spc="-4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負責人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b="1" spc="-3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實收資本額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b="1" spc="-3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每股面額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b="1" spc="-3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員工人數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b="1" spc="-3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公司地址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3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產業領域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3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主要產品/技術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4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b="1" spc="-3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產品成熟度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4135" marR="533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概念構想、技術發展、技術驗證、市場驗證、樣品、少量市</a:t>
                      </a:r>
                      <a:r>
                        <a:rPr sz="1400" spc="-1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場、具有代表客戶、大規模拓展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3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營收模式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  <a:p>
                      <a:pPr marL="92075" marR="187960">
                        <a:lnSpc>
                          <a:spcPct val="100000"/>
                        </a:lnSpc>
                      </a:pPr>
                      <a:r>
                        <a:rPr sz="1600" b="1" spc="-3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(請說明</a:t>
                      </a:r>
                      <a:r>
                        <a:rPr sz="1600" b="1" spc="-2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B2B</a:t>
                      </a:r>
                      <a:r>
                        <a:rPr sz="1600" b="1" spc="-5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、 </a:t>
                      </a:r>
                      <a:r>
                        <a:rPr sz="1600" b="1" spc="-2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B2C</a:t>
                      </a:r>
                      <a:r>
                        <a:rPr sz="1600" b="1" spc="-3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等模式及合</a:t>
                      </a:r>
                      <a:r>
                        <a:rPr sz="1600" b="1" spc="-3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作客戶)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 marR="191770" indent="177800">
                        <a:lnSpc>
                          <a:spcPct val="100000"/>
                        </a:lnSpc>
                        <a:tabLst>
                          <a:tab pos="612140" algn="l"/>
                          <a:tab pos="1367790" algn="l"/>
                          <a:tab pos="1841500" algn="l"/>
                          <a:tab pos="2465070" algn="l"/>
                        </a:tabLst>
                      </a:pPr>
                      <a:r>
                        <a:rPr sz="140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產品銷</a:t>
                      </a:r>
                      <a:r>
                        <a:rPr sz="1400" spc="32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售</a:t>
                      </a:r>
                      <a:r>
                        <a:rPr sz="1400" spc="-5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/</a:t>
                      </a:r>
                      <a:r>
                        <a:rPr sz="140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	代工收</a:t>
                      </a:r>
                      <a:r>
                        <a:rPr sz="1400" spc="32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入</a:t>
                      </a:r>
                      <a:r>
                        <a:rPr sz="1400" spc="-5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/</a:t>
                      </a:r>
                      <a:r>
                        <a:rPr sz="140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	管理服務</a:t>
                      </a:r>
                      <a:r>
                        <a:rPr sz="1400" spc="-5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收</a:t>
                      </a:r>
                      <a:r>
                        <a:rPr sz="1400" spc="34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入</a:t>
                      </a:r>
                      <a:r>
                        <a:rPr sz="1400" spc="-5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/</a:t>
                      </a:r>
                      <a:r>
                        <a:rPr sz="140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	權利金收</a:t>
                      </a:r>
                      <a:r>
                        <a:rPr sz="1400" spc="32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入</a:t>
                      </a:r>
                      <a:r>
                        <a:rPr sz="1400" spc="-5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/</a:t>
                      </a:r>
                      <a:r>
                        <a:rPr sz="140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	其</a:t>
                      </a:r>
                      <a:r>
                        <a:rPr sz="1400" spc="-5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他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請說明：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3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簽證會計師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3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輔導券商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b="1" spc="-3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發展階段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2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種子期/創建期/擴充期/成熟期</a:t>
                      </a:r>
                      <a:endParaRPr sz="1400">
                        <a:latin typeface="微軟正黑體"/>
                        <a:cs typeface="微軟正黑體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b="1" spc="-3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目標市場/客戶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3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目標市場/客戶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3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競爭對手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marL="91440" marR="2635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30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曾獲政府獎項</a:t>
                      </a:r>
                      <a:r>
                        <a:rPr sz="1600" b="1" spc="-35" dirty="0">
                          <a:solidFill>
                            <a:srgbClr val="1F52B5"/>
                          </a:solidFill>
                          <a:latin typeface="微軟正黑體"/>
                          <a:cs typeface="微軟正黑體"/>
                        </a:rPr>
                        <a:t>或輔導</a:t>
                      </a:r>
                      <a:endParaRPr sz="1600">
                        <a:latin typeface="微軟正黑體"/>
                        <a:cs typeface="微軟正黑體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766" y="966673"/>
            <a:ext cx="5054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二、客戶需求與問題描述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50" dirty="0"/>
              <a:t>4</a:t>
            </a:fld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409446" y="2668904"/>
            <a:ext cx="28251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0"/>
              </a:spcBef>
              <a:buChar char="●"/>
              <a:tabLst>
                <a:tab pos="297180" algn="l"/>
              </a:tabLst>
            </a:pPr>
            <a:r>
              <a:rPr sz="1800" spc="-5" dirty="0">
                <a:solidFill>
                  <a:srgbClr val="FFFFFF"/>
                </a:solidFill>
                <a:latin typeface="微軟正黑體"/>
                <a:cs typeface="微軟正黑體"/>
              </a:rPr>
              <a:t>嘗試解決客戶的主要問題</a:t>
            </a:r>
            <a:endParaRPr sz="1800" dirty="0">
              <a:latin typeface="微軟正黑體"/>
              <a:cs typeface="微軟正黑體"/>
            </a:endParaRPr>
          </a:p>
          <a:p>
            <a:pPr marL="297180" indent="-284480">
              <a:lnSpc>
                <a:spcPct val="100000"/>
              </a:lnSpc>
              <a:spcBef>
                <a:spcPts val="2160"/>
              </a:spcBef>
              <a:buChar char="●"/>
              <a:tabLst>
                <a:tab pos="297180" algn="l"/>
              </a:tabLst>
            </a:pPr>
            <a:r>
              <a:rPr sz="1800" spc="-5" dirty="0">
                <a:solidFill>
                  <a:srgbClr val="FFFFFF"/>
                </a:solidFill>
                <a:latin typeface="微軟正黑體"/>
                <a:cs typeface="微軟正黑體"/>
              </a:rPr>
              <a:t>現有問題情形與具體困難</a:t>
            </a:r>
            <a:endParaRPr sz="1800" dirty="0">
              <a:latin typeface="微軟正黑體"/>
              <a:cs typeface="微軟正黑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6" y="1786254"/>
            <a:ext cx="19805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微軟正黑體"/>
                <a:cs typeface="微軟正黑體"/>
              </a:rPr>
              <a:t>(說明客戶輪廓與需求)</a:t>
            </a:r>
            <a:endParaRPr sz="16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766" y="966673"/>
            <a:ext cx="4140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三、目標市場與規模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50" dirty="0"/>
              <a:t>5</a:t>
            </a:fld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409446" y="2668904"/>
            <a:ext cx="21393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0"/>
              </a:spcBef>
              <a:buChar char="●"/>
              <a:tabLst>
                <a:tab pos="297180" algn="l"/>
              </a:tabLst>
            </a:pPr>
            <a:r>
              <a:rPr sz="1800" spc="-15" dirty="0">
                <a:solidFill>
                  <a:srgbClr val="FFFFFF"/>
                </a:solidFill>
                <a:latin typeface="微軟正黑體"/>
                <a:cs typeface="微軟正黑體"/>
              </a:rPr>
              <a:t>市場規模</a:t>
            </a:r>
            <a:endParaRPr sz="1800" dirty="0">
              <a:latin typeface="微軟正黑體"/>
              <a:cs typeface="微軟正黑體"/>
            </a:endParaRPr>
          </a:p>
          <a:p>
            <a:pPr marL="297180" indent="-284480">
              <a:lnSpc>
                <a:spcPct val="100000"/>
              </a:lnSpc>
              <a:spcBef>
                <a:spcPts val="2160"/>
              </a:spcBef>
              <a:buChar char="●"/>
              <a:tabLst>
                <a:tab pos="297180" algn="l"/>
              </a:tabLst>
            </a:pPr>
            <a:r>
              <a:rPr sz="1800" spc="-10" dirty="0">
                <a:solidFill>
                  <a:srgbClr val="FFFFFF"/>
                </a:solidFill>
                <a:latin typeface="微軟正黑體"/>
                <a:cs typeface="微軟正黑體"/>
              </a:rPr>
              <a:t>市場趨勢與成長性</a:t>
            </a:r>
            <a:endParaRPr sz="1800" dirty="0">
              <a:latin typeface="微軟正黑體"/>
              <a:cs typeface="微軟正黑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6" y="1786254"/>
            <a:ext cx="3483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微軟正黑體"/>
                <a:cs typeface="微軟正黑體"/>
              </a:rPr>
              <a:t>(說明提供的產品/技術的潛在市場規模)</a:t>
            </a:r>
            <a:endParaRPr sz="16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766" y="966673"/>
            <a:ext cx="4086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四、產品/技術/服務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50" dirty="0"/>
              <a:t>6</a:t>
            </a:fld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409446" y="2668904"/>
            <a:ext cx="28251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0"/>
              </a:spcBef>
              <a:buChar char="●"/>
              <a:tabLst>
                <a:tab pos="297180" algn="l"/>
              </a:tabLst>
            </a:pPr>
            <a:r>
              <a:rPr sz="1800" spc="-10" dirty="0">
                <a:solidFill>
                  <a:srgbClr val="FFFFFF"/>
                </a:solidFill>
                <a:latin typeface="微軟正黑體"/>
                <a:cs typeface="微軟正黑體"/>
              </a:rPr>
              <a:t>產品和技術吸引力</a:t>
            </a:r>
            <a:endParaRPr sz="1800" dirty="0">
              <a:latin typeface="微軟正黑體"/>
              <a:cs typeface="微軟正黑體"/>
            </a:endParaRPr>
          </a:p>
          <a:p>
            <a:pPr marL="297180" indent="-284480">
              <a:lnSpc>
                <a:spcPct val="100000"/>
              </a:lnSpc>
              <a:spcBef>
                <a:spcPts val="2160"/>
              </a:spcBef>
              <a:buChar char="●"/>
              <a:tabLst>
                <a:tab pos="297180" algn="l"/>
              </a:tabLst>
            </a:pPr>
            <a:r>
              <a:rPr sz="1800" spc="-5" dirty="0">
                <a:solidFill>
                  <a:srgbClr val="FFFFFF"/>
                </a:solidFill>
                <a:latin typeface="微軟正黑體"/>
                <a:cs typeface="微軟正黑體"/>
              </a:rPr>
              <a:t>如何搶佔市場、創造收入</a:t>
            </a:r>
            <a:endParaRPr sz="1800" dirty="0">
              <a:latin typeface="微軟正黑體"/>
              <a:cs typeface="微軟正黑體"/>
            </a:endParaRPr>
          </a:p>
          <a:p>
            <a:pPr marL="297180" indent="-284480">
              <a:lnSpc>
                <a:spcPct val="100000"/>
              </a:lnSpc>
              <a:spcBef>
                <a:spcPts val="2160"/>
              </a:spcBef>
              <a:buChar char="●"/>
              <a:tabLst>
                <a:tab pos="297180" algn="l"/>
              </a:tabLst>
            </a:pPr>
            <a:r>
              <a:rPr sz="1800" spc="-20" dirty="0">
                <a:solidFill>
                  <a:srgbClr val="FFFFFF"/>
                </a:solidFill>
                <a:latin typeface="微軟正黑體"/>
                <a:cs typeface="微軟正黑體"/>
              </a:rPr>
              <a:t>創新創意事項</a:t>
            </a:r>
            <a:endParaRPr sz="1800" dirty="0">
              <a:latin typeface="微軟正黑體"/>
              <a:cs typeface="微軟正黑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6" y="1786254"/>
            <a:ext cx="5109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微軟正黑體"/>
                <a:cs typeface="微軟正黑體"/>
              </a:rPr>
              <a:t>(說明公司技術/產品，並以情境或產品照片方式進行演示)</a:t>
            </a:r>
            <a:endParaRPr sz="1600" dirty="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766" y="966673"/>
            <a:ext cx="5054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五、產品推廣策略與模式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50" dirty="0"/>
              <a:t>7</a:t>
            </a:fld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409446" y="2668904"/>
            <a:ext cx="22352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0"/>
              </a:spcBef>
              <a:buChar char="●"/>
              <a:tabLst>
                <a:tab pos="297180" algn="l"/>
              </a:tabLst>
            </a:pPr>
            <a:r>
              <a:rPr sz="1800" spc="-10" dirty="0">
                <a:solidFill>
                  <a:srgbClr val="FFFFFF"/>
                </a:solidFill>
                <a:latin typeface="微軟正黑體"/>
                <a:cs typeface="微軟正黑體"/>
              </a:rPr>
              <a:t>公司的商業模式</a:t>
            </a:r>
            <a:endParaRPr sz="1800" dirty="0">
              <a:latin typeface="微軟正黑體"/>
              <a:cs typeface="微軟正黑體"/>
            </a:endParaRPr>
          </a:p>
          <a:p>
            <a:pPr marL="297180" indent="-284480">
              <a:lnSpc>
                <a:spcPct val="100000"/>
              </a:lnSpc>
              <a:spcBef>
                <a:spcPts val="2160"/>
              </a:spcBef>
              <a:buChar char="●"/>
              <a:tabLst>
                <a:tab pos="297180" algn="l"/>
              </a:tabLst>
            </a:pPr>
            <a:r>
              <a:rPr sz="1800" spc="-10" dirty="0">
                <a:solidFill>
                  <a:srgbClr val="FFFFFF"/>
                </a:solidFill>
                <a:latin typeface="微軟正黑體"/>
                <a:cs typeface="微軟正黑體"/>
              </a:rPr>
              <a:t>產品/服務定價</a:t>
            </a:r>
            <a:endParaRPr sz="1800" dirty="0">
              <a:latin typeface="微軟正黑體"/>
              <a:cs typeface="微軟正黑體"/>
            </a:endParaRPr>
          </a:p>
          <a:p>
            <a:pPr marL="297180" indent="-284480">
              <a:lnSpc>
                <a:spcPct val="100000"/>
              </a:lnSpc>
              <a:spcBef>
                <a:spcPts val="2160"/>
              </a:spcBef>
              <a:buChar char="●"/>
              <a:tabLst>
                <a:tab pos="297180" algn="l"/>
              </a:tabLst>
            </a:pPr>
            <a:r>
              <a:rPr sz="1800" spc="-15" dirty="0">
                <a:solidFill>
                  <a:srgbClr val="FFFFFF"/>
                </a:solidFill>
                <a:latin typeface="微軟正黑體"/>
                <a:cs typeface="微軟正黑體"/>
              </a:rPr>
              <a:t>產品/服務推廣策略</a:t>
            </a:r>
            <a:endParaRPr sz="1800" dirty="0">
              <a:latin typeface="微軟正黑體"/>
              <a:cs typeface="微軟正黑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6" y="1786254"/>
            <a:ext cx="3483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微軟正黑體"/>
                <a:cs typeface="微軟正黑體"/>
              </a:rPr>
              <a:t>(說明提供的產品/技術的潛在市場規模)</a:t>
            </a:r>
            <a:endParaRPr sz="16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766" y="446278"/>
            <a:ext cx="414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六、團隊成員與背景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2136" y="1264996"/>
            <a:ext cx="7464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FFFFFF"/>
                </a:solidFill>
                <a:latin typeface="微軟正黑體"/>
                <a:cs typeface="微軟正黑體"/>
              </a:rPr>
              <a:t>(主要團隊請包含主要成員姓名、職稱及專長或特殊事項，說明團隊團隊強項與優勢)</a:t>
            </a:r>
            <a:endParaRPr sz="1600">
              <a:latin typeface="微軟正黑體"/>
              <a:cs typeface="微軟正黑體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7952" y="1720425"/>
            <a:ext cx="2720340" cy="4438650"/>
            <a:chOff x="377952" y="1720425"/>
            <a:chExt cx="2720340" cy="44386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52" y="1818131"/>
              <a:ext cx="2720340" cy="43403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1800" y="1821002"/>
              <a:ext cx="2618105" cy="4237990"/>
            </a:xfrm>
            <a:custGeom>
              <a:avLst/>
              <a:gdLst/>
              <a:ahLst/>
              <a:cxnLst/>
              <a:rect l="l" t="t" r="r" b="b"/>
              <a:pathLst>
                <a:path w="2618105" h="4237990">
                  <a:moveTo>
                    <a:pt x="2617724" y="0"/>
                  </a:moveTo>
                  <a:lnTo>
                    <a:pt x="0" y="0"/>
                  </a:lnTo>
                  <a:lnTo>
                    <a:pt x="0" y="4237736"/>
                  </a:lnTo>
                  <a:lnTo>
                    <a:pt x="2617724" y="4237736"/>
                  </a:lnTo>
                  <a:lnTo>
                    <a:pt x="2617724" y="0"/>
                  </a:lnTo>
                  <a:close/>
                </a:path>
              </a:pathLst>
            </a:custGeom>
            <a:solidFill>
              <a:srgbClr val="DCE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1944" y="1720425"/>
              <a:ext cx="2618105" cy="100965"/>
            </a:xfrm>
            <a:custGeom>
              <a:avLst/>
              <a:gdLst/>
              <a:ahLst/>
              <a:cxnLst/>
              <a:rect l="l" t="t" r="r" b="b"/>
              <a:pathLst>
                <a:path w="2618105" h="100964">
                  <a:moveTo>
                    <a:pt x="2617724" y="0"/>
                  </a:moveTo>
                  <a:lnTo>
                    <a:pt x="0" y="0"/>
                  </a:lnTo>
                  <a:lnTo>
                    <a:pt x="0" y="100500"/>
                  </a:lnTo>
                  <a:lnTo>
                    <a:pt x="2617724" y="100500"/>
                  </a:lnTo>
                  <a:lnTo>
                    <a:pt x="2617724" y="0"/>
                  </a:lnTo>
                  <a:close/>
                </a:path>
              </a:pathLst>
            </a:custGeom>
            <a:solidFill>
              <a:srgbClr val="1F5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84808" y="2155698"/>
            <a:ext cx="1482090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420"/>
              </a:spcBef>
            </a:pPr>
            <a:r>
              <a:rPr sz="1800" b="1" spc="-25" dirty="0">
                <a:solidFill>
                  <a:srgbClr val="1F52B5"/>
                </a:solidFill>
                <a:latin typeface="微軟正黑體"/>
                <a:cs typeface="微軟正黑體"/>
              </a:rPr>
              <a:t>Xxx</a:t>
            </a:r>
            <a:endParaRPr sz="1800" dirty="0">
              <a:latin typeface="微軟正黑體"/>
              <a:cs typeface="微軟正黑體"/>
            </a:endParaRPr>
          </a:p>
          <a:p>
            <a:pPr marR="5080" algn="ctr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1F52B5"/>
                </a:solidFill>
                <a:latin typeface="微軟正黑體"/>
                <a:cs typeface="微軟正黑體"/>
              </a:rPr>
              <a:t>CEO</a:t>
            </a:r>
            <a:r>
              <a:rPr sz="1800" b="1" spc="-15" dirty="0">
                <a:solidFill>
                  <a:srgbClr val="1F52B5"/>
                </a:solidFill>
                <a:latin typeface="微軟正黑體"/>
                <a:cs typeface="微軟正黑體"/>
              </a:rPr>
              <a:t> </a:t>
            </a:r>
            <a:r>
              <a:rPr sz="1800" b="1" dirty="0">
                <a:solidFill>
                  <a:srgbClr val="1F52B5"/>
                </a:solidFill>
                <a:latin typeface="微軟正黑體"/>
                <a:cs typeface="微軟正黑體"/>
              </a:rPr>
              <a:t>&amp;</a:t>
            </a:r>
            <a:r>
              <a:rPr sz="1800" b="1" spc="-20" dirty="0">
                <a:solidFill>
                  <a:srgbClr val="1F52B5"/>
                </a:solidFill>
                <a:latin typeface="微軟正黑體"/>
                <a:cs typeface="微軟正黑體"/>
              </a:rPr>
              <a:t> 創辦人</a:t>
            </a:r>
            <a:endParaRPr sz="1800" dirty="0">
              <a:latin typeface="微軟正黑體"/>
              <a:cs typeface="微軟正黑體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080" y="3050539"/>
            <a:ext cx="2096720" cy="82105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72085" indent="-172085">
              <a:lnSpc>
                <a:spcPct val="100000"/>
              </a:lnSpc>
              <a:spcBef>
                <a:spcPts val="745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0" dirty="0">
                <a:latin typeface="微軟正黑體"/>
                <a:cs typeface="微軟正黑體"/>
              </a:rPr>
              <a:t>學經歷</a:t>
            </a:r>
            <a:endParaRPr sz="1200" dirty="0">
              <a:latin typeface="微軟正黑體"/>
              <a:cs typeface="微軟正黑體"/>
            </a:endParaRPr>
          </a:p>
          <a:p>
            <a:pPr marL="172085" indent="-172085">
              <a:lnSpc>
                <a:spcPct val="100000"/>
              </a:lnSpc>
              <a:spcBef>
                <a:spcPts val="650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5" dirty="0">
                <a:latin typeface="微軟正黑體"/>
                <a:cs typeface="微軟正黑體"/>
              </a:rPr>
              <a:t>專長</a:t>
            </a:r>
            <a:endParaRPr sz="1200" dirty="0">
              <a:latin typeface="微軟正黑體"/>
              <a:cs typeface="微軟正黑體"/>
            </a:endParaRPr>
          </a:p>
          <a:p>
            <a:pPr marL="172085" indent="-172085">
              <a:lnSpc>
                <a:spcPct val="100000"/>
              </a:lnSpc>
              <a:spcBef>
                <a:spcPts val="650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5" dirty="0">
                <a:latin typeface="微軟正黑體"/>
                <a:cs typeface="微軟正黑體"/>
              </a:rPr>
              <a:t>優勢</a:t>
            </a:r>
            <a:endParaRPr sz="1200" dirty="0">
              <a:latin typeface="微軟正黑體"/>
              <a:cs typeface="微軟正黑體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20211" y="1720456"/>
            <a:ext cx="2821305" cy="2210435"/>
            <a:chOff x="3220211" y="1720456"/>
            <a:chExt cx="2821305" cy="22104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0211" y="1836419"/>
              <a:ext cx="2820924" cy="20939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74059" y="1854580"/>
              <a:ext cx="2719070" cy="1976120"/>
            </a:xfrm>
            <a:custGeom>
              <a:avLst/>
              <a:gdLst/>
              <a:ahLst/>
              <a:cxnLst/>
              <a:rect l="l" t="t" r="r" b="b"/>
              <a:pathLst>
                <a:path w="2719070" h="1976120">
                  <a:moveTo>
                    <a:pt x="0" y="1975866"/>
                  </a:moveTo>
                  <a:lnTo>
                    <a:pt x="2718816" y="1975866"/>
                  </a:lnTo>
                  <a:lnTo>
                    <a:pt x="2718816" y="0"/>
                  </a:lnTo>
                  <a:lnTo>
                    <a:pt x="0" y="0"/>
                  </a:lnTo>
                  <a:lnTo>
                    <a:pt x="0" y="19758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4059" y="1720456"/>
              <a:ext cx="2719070" cy="134620"/>
            </a:xfrm>
            <a:custGeom>
              <a:avLst/>
              <a:gdLst/>
              <a:ahLst/>
              <a:cxnLst/>
              <a:rect l="l" t="t" r="r" b="b"/>
              <a:pathLst>
                <a:path w="2719070" h="134619">
                  <a:moveTo>
                    <a:pt x="2718816" y="0"/>
                  </a:moveTo>
                  <a:lnTo>
                    <a:pt x="0" y="0"/>
                  </a:lnTo>
                  <a:lnTo>
                    <a:pt x="0" y="134124"/>
                  </a:lnTo>
                  <a:lnTo>
                    <a:pt x="2718816" y="134124"/>
                  </a:lnTo>
                  <a:lnTo>
                    <a:pt x="2718816" y="0"/>
                  </a:lnTo>
                  <a:close/>
                </a:path>
              </a:pathLst>
            </a:custGeom>
            <a:solidFill>
              <a:srgbClr val="4E9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69334" y="1896617"/>
            <a:ext cx="122047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06400">
              <a:lnSpc>
                <a:spcPct val="114999"/>
              </a:lnSpc>
              <a:spcBef>
                <a:spcPts val="100"/>
              </a:spcBef>
            </a:pPr>
            <a:r>
              <a:rPr sz="1800" b="1" spc="-25" dirty="0">
                <a:solidFill>
                  <a:srgbClr val="1F52B5"/>
                </a:solidFill>
                <a:latin typeface="微軟正黑體"/>
                <a:cs typeface="微軟正黑體"/>
              </a:rPr>
              <a:t>Xxx </a:t>
            </a:r>
            <a:r>
              <a:rPr sz="1800" b="1" dirty="0">
                <a:solidFill>
                  <a:srgbClr val="1F52B5"/>
                </a:solidFill>
                <a:latin typeface="微軟正黑體"/>
                <a:cs typeface="微軟正黑體"/>
              </a:rPr>
              <a:t>CTO</a:t>
            </a:r>
            <a:r>
              <a:rPr sz="1800" b="1" spc="-45" dirty="0">
                <a:solidFill>
                  <a:srgbClr val="1F52B5"/>
                </a:solidFill>
                <a:latin typeface="微軟正黑體"/>
                <a:cs typeface="微軟正黑體"/>
              </a:rPr>
              <a:t> 技術長</a:t>
            </a:r>
            <a:endParaRPr sz="1800" dirty="0">
              <a:latin typeface="微軟正黑體"/>
              <a:cs typeface="微軟正黑體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7541" y="2790952"/>
            <a:ext cx="642620" cy="8216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72085" indent="-172085">
              <a:lnSpc>
                <a:spcPct val="100000"/>
              </a:lnSpc>
              <a:spcBef>
                <a:spcPts val="750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0" dirty="0">
                <a:latin typeface="微軟正黑體"/>
                <a:cs typeface="微軟正黑體"/>
              </a:rPr>
              <a:t>學經歷</a:t>
            </a:r>
            <a:endParaRPr sz="1200" dirty="0">
              <a:latin typeface="微軟正黑體"/>
              <a:cs typeface="微軟正黑體"/>
            </a:endParaRPr>
          </a:p>
          <a:p>
            <a:pPr marL="172085" indent="-172085">
              <a:lnSpc>
                <a:spcPct val="100000"/>
              </a:lnSpc>
              <a:spcBef>
                <a:spcPts val="650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5" dirty="0">
                <a:latin typeface="微軟正黑體"/>
                <a:cs typeface="微軟正黑體"/>
              </a:rPr>
              <a:t>專長</a:t>
            </a:r>
            <a:endParaRPr sz="1200" dirty="0">
              <a:latin typeface="微軟正黑體"/>
              <a:cs typeface="微軟正黑體"/>
            </a:endParaRPr>
          </a:p>
          <a:p>
            <a:pPr marL="172085" indent="-172085">
              <a:lnSpc>
                <a:spcPct val="100000"/>
              </a:lnSpc>
              <a:spcBef>
                <a:spcPts val="645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5" dirty="0">
                <a:latin typeface="微軟正黑體"/>
                <a:cs typeface="微軟正黑體"/>
              </a:rPr>
              <a:t>優勢</a:t>
            </a:r>
            <a:endParaRPr sz="1200" dirty="0">
              <a:latin typeface="微軟正黑體"/>
              <a:cs typeface="微軟正黑體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20211" y="3948798"/>
            <a:ext cx="2821305" cy="2209800"/>
            <a:chOff x="3220211" y="3948798"/>
            <a:chExt cx="2821305" cy="220980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0211" y="4064520"/>
              <a:ext cx="2820924" cy="20939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74059" y="4082922"/>
              <a:ext cx="2719070" cy="1976120"/>
            </a:xfrm>
            <a:custGeom>
              <a:avLst/>
              <a:gdLst/>
              <a:ahLst/>
              <a:cxnLst/>
              <a:rect l="l" t="t" r="r" b="b"/>
              <a:pathLst>
                <a:path w="2719070" h="1976120">
                  <a:moveTo>
                    <a:pt x="0" y="1975815"/>
                  </a:moveTo>
                  <a:lnTo>
                    <a:pt x="2718816" y="1975815"/>
                  </a:lnTo>
                  <a:lnTo>
                    <a:pt x="2718816" y="0"/>
                  </a:lnTo>
                  <a:lnTo>
                    <a:pt x="0" y="0"/>
                  </a:lnTo>
                  <a:lnTo>
                    <a:pt x="0" y="19758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4059" y="3948798"/>
              <a:ext cx="2719070" cy="134620"/>
            </a:xfrm>
            <a:custGeom>
              <a:avLst/>
              <a:gdLst/>
              <a:ahLst/>
              <a:cxnLst/>
              <a:rect l="l" t="t" r="r" b="b"/>
              <a:pathLst>
                <a:path w="2719070" h="134620">
                  <a:moveTo>
                    <a:pt x="2718816" y="0"/>
                  </a:moveTo>
                  <a:lnTo>
                    <a:pt x="0" y="0"/>
                  </a:lnTo>
                  <a:lnTo>
                    <a:pt x="0" y="134124"/>
                  </a:lnTo>
                  <a:lnTo>
                    <a:pt x="2718816" y="134124"/>
                  </a:lnTo>
                  <a:lnTo>
                    <a:pt x="2718816" y="0"/>
                  </a:lnTo>
                  <a:close/>
                </a:path>
              </a:pathLst>
            </a:custGeom>
            <a:solidFill>
              <a:srgbClr val="4E9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40378" y="4125573"/>
            <a:ext cx="1278255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420"/>
              </a:spcBef>
            </a:pPr>
            <a:r>
              <a:rPr sz="1800" b="1" spc="-25" dirty="0">
                <a:solidFill>
                  <a:srgbClr val="1F52B5"/>
                </a:solidFill>
                <a:latin typeface="微軟正黑體"/>
                <a:cs typeface="微軟正黑體"/>
              </a:rPr>
              <a:t>Xxx</a:t>
            </a:r>
            <a:endParaRPr sz="1800">
              <a:latin typeface="微軟正黑體"/>
              <a:cs typeface="微軟正黑體"/>
            </a:endParaRPr>
          </a:p>
          <a:p>
            <a:pPr marR="5080" algn="ctr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1F52B5"/>
                </a:solidFill>
                <a:latin typeface="微軟正黑體"/>
                <a:cs typeface="微軟正黑體"/>
              </a:rPr>
              <a:t>COO</a:t>
            </a:r>
            <a:r>
              <a:rPr sz="1800" b="1" spc="-35" dirty="0">
                <a:solidFill>
                  <a:srgbClr val="1F52B5"/>
                </a:solidFill>
                <a:latin typeface="微軟正黑體"/>
                <a:cs typeface="微軟正黑體"/>
              </a:rPr>
              <a:t> 營運長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47541" y="5020182"/>
            <a:ext cx="642620" cy="82105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72085" indent="-172085">
              <a:lnSpc>
                <a:spcPct val="100000"/>
              </a:lnSpc>
              <a:spcBef>
                <a:spcPts val="745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0" dirty="0">
                <a:latin typeface="微軟正黑體"/>
                <a:cs typeface="微軟正黑體"/>
              </a:rPr>
              <a:t>學經歷</a:t>
            </a:r>
            <a:endParaRPr sz="1200" dirty="0">
              <a:latin typeface="微軟正黑體"/>
              <a:cs typeface="微軟正黑體"/>
            </a:endParaRPr>
          </a:p>
          <a:p>
            <a:pPr marL="172085" indent="-172085">
              <a:lnSpc>
                <a:spcPct val="100000"/>
              </a:lnSpc>
              <a:spcBef>
                <a:spcPts val="650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5" dirty="0">
                <a:latin typeface="微軟正黑體"/>
                <a:cs typeface="微軟正黑體"/>
              </a:rPr>
              <a:t>專長</a:t>
            </a:r>
            <a:endParaRPr sz="1200" dirty="0">
              <a:latin typeface="微軟正黑體"/>
              <a:cs typeface="微軟正黑體"/>
            </a:endParaRPr>
          </a:p>
          <a:p>
            <a:pPr marL="172085" indent="-172085">
              <a:lnSpc>
                <a:spcPct val="100000"/>
              </a:lnSpc>
              <a:spcBef>
                <a:spcPts val="645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5" dirty="0">
                <a:latin typeface="微軟正黑體"/>
                <a:cs typeface="微軟正黑體"/>
              </a:rPr>
              <a:t>優勢</a:t>
            </a:r>
            <a:endParaRPr sz="1200" dirty="0">
              <a:latin typeface="微軟正黑體"/>
              <a:cs typeface="微軟正黑體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193535" y="1720456"/>
            <a:ext cx="2821305" cy="2210435"/>
            <a:chOff x="6193535" y="1720456"/>
            <a:chExt cx="2821305" cy="221043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3535" y="1836419"/>
              <a:ext cx="2820923" cy="209397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246748" y="1854580"/>
              <a:ext cx="2719070" cy="1976120"/>
            </a:xfrm>
            <a:custGeom>
              <a:avLst/>
              <a:gdLst/>
              <a:ahLst/>
              <a:cxnLst/>
              <a:rect l="l" t="t" r="r" b="b"/>
              <a:pathLst>
                <a:path w="2719070" h="1976120">
                  <a:moveTo>
                    <a:pt x="0" y="1975866"/>
                  </a:moveTo>
                  <a:lnTo>
                    <a:pt x="2718816" y="1975866"/>
                  </a:lnTo>
                  <a:lnTo>
                    <a:pt x="2718816" y="0"/>
                  </a:lnTo>
                  <a:lnTo>
                    <a:pt x="0" y="0"/>
                  </a:lnTo>
                  <a:lnTo>
                    <a:pt x="0" y="1975866"/>
                  </a:lnTo>
                  <a:close/>
                </a:path>
              </a:pathLst>
            </a:custGeom>
            <a:solidFill>
              <a:srgbClr val="DCE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46748" y="1720456"/>
              <a:ext cx="2719070" cy="134620"/>
            </a:xfrm>
            <a:custGeom>
              <a:avLst/>
              <a:gdLst/>
              <a:ahLst/>
              <a:cxnLst/>
              <a:rect l="l" t="t" r="r" b="b"/>
              <a:pathLst>
                <a:path w="2719070" h="134619">
                  <a:moveTo>
                    <a:pt x="2718816" y="0"/>
                  </a:moveTo>
                  <a:lnTo>
                    <a:pt x="0" y="0"/>
                  </a:lnTo>
                  <a:lnTo>
                    <a:pt x="0" y="134124"/>
                  </a:lnTo>
                  <a:lnTo>
                    <a:pt x="2718816" y="134124"/>
                  </a:lnTo>
                  <a:lnTo>
                    <a:pt x="2718816" y="0"/>
                  </a:lnTo>
                  <a:close/>
                </a:path>
              </a:pathLst>
            </a:custGeom>
            <a:solidFill>
              <a:srgbClr val="163D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042657" y="1896617"/>
            <a:ext cx="121983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06400">
              <a:lnSpc>
                <a:spcPct val="114999"/>
              </a:lnSpc>
              <a:spcBef>
                <a:spcPts val="100"/>
              </a:spcBef>
            </a:pPr>
            <a:r>
              <a:rPr sz="1800" b="1" spc="-25" dirty="0">
                <a:solidFill>
                  <a:srgbClr val="1F52B5"/>
                </a:solidFill>
                <a:latin typeface="微軟正黑體"/>
                <a:cs typeface="微軟正黑體"/>
              </a:rPr>
              <a:t>Xxx </a:t>
            </a:r>
            <a:r>
              <a:rPr sz="1800" b="1" spc="-10" dirty="0">
                <a:solidFill>
                  <a:srgbClr val="1F52B5"/>
                </a:solidFill>
                <a:latin typeface="微軟正黑體"/>
                <a:cs typeface="微軟正黑體"/>
              </a:rPr>
              <a:t>CTO</a:t>
            </a:r>
            <a:r>
              <a:rPr sz="1800" b="1" spc="-35" dirty="0">
                <a:solidFill>
                  <a:srgbClr val="1F52B5"/>
                </a:solidFill>
                <a:latin typeface="微軟正黑體"/>
                <a:cs typeface="微軟正黑體"/>
              </a:rPr>
              <a:t> 技術長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20611" y="2790952"/>
            <a:ext cx="642620" cy="8216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72085" indent="-172085">
              <a:lnSpc>
                <a:spcPct val="100000"/>
              </a:lnSpc>
              <a:spcBef>
                <a:spcPts val="750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0" dirty="0">
                <a:latin typeface="微軟正黑體"/>
                <a:cs typeface="微軟正黑體"/>
              </a:rPr>
              <a:t>學經歷</a:t>
            </a:r>
            <a:endParaRPr sz="1200">
              <a:latin typeface="微軟正黑體"/>
              <a:cs typeface="微軟正黑體"/>
            </a:endParaRPr>
          </a:p>
          <a:p>
            <a:pPr marL="172085" indent="-172085">
              <a:lnSpc>
                <a:spcPct val="100000"/>
              </a:lnSpc>
              <a:spcBef>
                <a:spcPts val="650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5" dirty="0">
                <a:latin typeface="微軟正黑體"/>
                <a:cs typeface="微軟正黑體"/>
              </a:rPr>
              <a:t>專長</a:t>
            </a:r>
            <a:endParaRPr sz="1200">
              <a:latin typeface="微軟正黑體"/>
              <a:cs typeface="微軟正黑體"/>
            </a:endParaRPr>
          </a:p>
          <a:p>
            <a:pPr marL="172085" indent="-172085">
              <a:lnSpc>
                <a:spcPct val="100000"/>
              </a:lnSpc>
              <a:spcBef>
                <a:spcPts val="645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5" dirty="0">
                <a:latin typeface="微軟正黑體"/>
                <a:cs typeface="微軟正黑體"/>
              </a:rPr>
              <a:t>優勢</a:t>
            </a:r>
            <a:endParaRPr sz="1200">
              <a:latin typeface="微軟正黑體"/>
              <a:cs typeface="微軟正黑體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193535" y="3948798"/>
            <a:ext cx="2821305" cy="2209800"/>
            <a:chOff x="6193535" y="3948798"/>
            <a:chExt cx="2821305" cy="2209800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3535" y="4064520"/>
              <a:ext cx="2820923" cy="20939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246748" y="4082922"/>
              <a:ext cx="2719070" cy="1976120"/>
            </a:xfrm>
            <a:custGeom>
              <a:avLst/>
              <a:gdLst/>
              <a:ahLst/>
              <a:cxnLst/>
              <a:rect l="l" t="t" r="r" b="b"/>
              <a:pathLst>
                <a:path w="2719070" h="1976120">
                  <a:moveTo>
                    <a:pt x="0" y="1975815"/>
                  </a:moveTo>
                  <a:lnTo>
                    <a:pt x="2718816" y="1975815"/>
                  </a:lnTo>
                  <a:lnTo>
                    <a:pt x="2718816" y="0"/>
                  </a:lnTo>
                  <a:lnTo>
                    <a:pt x="0" y="0"/>
                  </a:lnTo>
                  <a:lnTo>
                    <a:pt x="0" y="1975815"/>
                  </a:lnTo>
                  <a:close/>
                </a:path>
              </a:pathLst>
            </a:custGeom>
            <a:solidFill>
              <a:srgbClr val="DCE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46748" y="3948798"/>
              <a:ext cx="2719070" cy="134620"/>
            </a:xfrm>
            <a:custGeom>
              <a:avLst/>
              <a:gdLst/>
              <a:ahLst/>
              <a:cxnLst/>
              <a:rect l="l" t="t" r="r" b="b"/>
              <a:pathLst>
                <a:path w="2719070" h="134620">
                  <a:moveTo>
                    <a:pt x="2718816" y="0"/>
                  </a:moveTo>
                  <a:lnTo>
                    <a:pt x="0" y="0"/>
                  </a:lnTo>
                  <a:lnTo>
                    <a:pt x="0" y="134124"/>
                  </a:lnTo>
                  <a:lnTo>
                    <a:pt x="2718816" y="134124"/>
                  </a:lnTo>
                  <a:lnTo>
                    <a:pt x="2718816" y="0"/>
                  </a:lnTo>
                  <a:close/>
                </a:path>
              </a:pathLst>
            </a:custGeom>
            <a:solidFill>
              <a:srgbClr val="163D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013702" y="4125573"/>
            <a:ext cx="1277620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420"/>
              </a:spcBef>
            </a:pPr>
            <a:r>
              <a:rPr sz="1800" b="1" spc="-25" dirty="0">
                <a:solidFill>
                  <a:srgbClr val="1F52B5"/>
                </a:solidFill>
                <a:latin typeface="微軟正黑體"/>
                <a:cs typeface="微軟正黑體"/>
              </a:rPr>
              <a:t>Xxx</a:t>
            </a:r>
            <a:endParaRPr sz="1800">
              <a:latin typeface="微軟正黑體"/>
              <a:cs typeface="微軟正黑體"/>
            </a:endParaRPr>
          </a:p>
          <a:p>
            <a:pPr marR="5080" algn="ctr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1F52B5"/>
                </a:solidFill>
                <a:latin typeface="微軟正黑體"/>
                <a:cs typeface="微軟正黑體"/>
              </a:rPr>
              <a:t>COO</a:t>
            </a:r>
            <a:r>
              <a:rPr sz="1800" b="1" spc="-35" dirty="0">
                <a:solidFill>
                  <a:srgbClr val="1F52B5"/>
                </a:solidFill>
                <a:latin typeface="微軟正黑體"/>
                <a:cs typeface="微軟正黑體"/>
              </a:rPr>
              <a:t> 營運長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20611" y="5020182"/>
            <a:ext cx="642620" cy="82105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72085" indent="-172085">
              <a:lnSpc>
                <a:spcPct val="100000"/>
              </a:lnSpc>
              <a:spcBef>
                <a:spcPts val="745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0" dirty="0">
                <a:latin typeface="微軟正黑體"/>
                <a:cs typeface="微軟正黑體"/>
              </a:rPr>
              <a:t>學經歷</a:t>
            </a:r>
            <a:endParaRPr sz="1200">
              <a:latin typeface="微軟正黑體"/>
              <a:cs typeface="微軟正黑體"/>
            </a:endParaRPr>
          </a:p>
          <a:p>
            <a:pPr marL="172085" indent="-172085">
              <a:lnSpc>
                <a:spcPct val="100000"/>
              </a:lnSpc>
              <a:spcBef>
                <a:spcPts val="650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5" dirty="0">
                <a:latin typeface="微軟正黑體"/>
                <a:cs typeface="微軟正黑體"/>
              </a:rPr>
              <a:t>專長</a:t>
            </a:r>
            <a:endParaRPr sz="1200">
              <a:latin typeface="微軟正黑體"/>
              <a:cs typeface="微軟正黑體"/>
            </a:endParaRPr>
          </a:p>
          <a:p>
            <a:pPr marL="172085" indent="-172085">
              <a:lnSpc>
                <a:spcPct val="100000"/>
              </a:lnSpc>
              <a:spcBef>
                <a:spcPts val="645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5" dirty="0">
                <a:latin typeface="微軟正黑體"/>
                <a:cs typeface="微軟正黑體"/>
              </a:rPr>
              <a:t>優勢</a:t>
            </a:r>
            <a:endParaRPr sz="1200">
              <a:latin typeface="微軟正黑體"/>
              <a:cs typeface="微軟正黑體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136380" y="1720456"/>
            <a:ext cx="2821305" cy="2210435"/>
            <a:chOff x="9136380" y="1720456"/>
            <a:chExt cx="2821305" cy="2210435"/>
          </a:xfrm>
        </p:grpSpPr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36380" y="1836419"/>
              <a:ext cx="2820924" cy="209397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190101" y="1854580"/>
              <a:ext cx="2719070" cy="1976120"/>
            </a:xfrm>
            <a:custGeom>
              <a:avLst/>
              <a:gdLst/>
              <a:ahLst/>
              <a:cxnLst/>
              <a:rect l="l" t="t" r="r" b="b"/>
              <a:pathLst>
                <a:path w="2719070" h="1976120">
                  <a:moveTo>
                    <a:pt x="0" y="1975866"/>
                  </a:moveTo>
                  <a:lnTo>
                    <a:pt x="2718816" y="1975866"/>
                  </a:lnTo>
                  <a:lnTo>
                    <a:pt x="2718816" y="0"/>
                  </a:lnTo>
                  <a:lnTo>
                    <a:pt x="0" y="0"/>
                  </a:lnTo>
                  <a:lnTo>
                    <a:pt x="0" y="19758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190101" y="1720456"/>
              <a:ext cx="2719070" cy="134620"/>
            </a:xfrm>
            <a:custGeom>
              <a:avLst/>
              <a:gdLst/>
              <a:ahLst/>
              <a:cxnLst/>
              <a:rect l="l" t="t" r="r" b="b"/>
              <a:pathLst>
                <a:path w="2719070" h="134619">
                  <a:moveTo>
                    <a:pt x="2718816" y="0"/>
                  </a:moveTo>
                  <a:lnTo>
                    <a:pt x="0" y="0"/>
                  </a:lnTo>
                  <a:lnTo>
                    <a:pt x="0" y="134124"/>
                  </a:lnTo>
                  <a:lnTo>
                    <a:pt x="2718816" y="134124"/>
                  </a:lnTo>
                  <a:lnTo>
                    <a:pt x="2718816" y="0"/>
                  </a:lnTo>
                  <a:close/>
                </a:path>
              </a:pathLst>
            </a:custGeom>
            <a:solidFill>
              <a:srgbClr val="628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986136" y="1896617"/>
            <a:ext cx="122047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06400">
              <a:lnSpc>
                <a:spcPct val="114999"/>
              </a:lnSpc>
              <a:spcBef>
                <a:spcPts val="100"/>
              </a:spcBef>
            </a:pPr>
            <a:r>
              <a:rPr sz="1800" b="1" spc="-25" dirty="0">
                <a:solidFill>
                  <a:srgbClr val="1F52B5"/>
                </a:solidFill>
                <a:latin typeface="微軟正黑體"/>
                <a:cs typeface="微軟正黑體"/>
              </a:rPr>
              <a:t>Xxx </a:t>
            </a:r>
            <a:r>
              <a:rPr sz="1800" b="1" dirty="0">
                <a:solidFill>
                  <a:srgbClr val="1F52B5"/>
                </a:solidFill>
                <a:latin typeface="微軟正黑體"/>
                <a:cs typeface="微軟正黑體"/>
              </a:rPr>
              <a:t>CTO</a:t>
            </a:r>
            <a:r>
              <a:rPr sz="1800" b="1" spc="-45" dirty="0">
                <a:solidFill>
                  <a:srgbClr val="1F52B5"/>
                </a:solidFill>
                <a:latin typeface="微軟正黑體"/>
                <a:cs typeface="微軟正黑體"/>
              </a:rPr>
              <a:t> 技術長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64344" y="2790952"/>
            <a:ext cx="642620" cy="8216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72085" indent="-172085">
              <a:lnSpc>
                <a:spcPct val="100000"/>
              </a:lnSpc>
              <a:spcBef>
                <a:spcPts val="750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0" dirty="0">
                <a:latin typeface="微軟正黑體"/>
                <a:cs typeface="微軟正黑體"/>
              </a:rPr>
              <a:t>學經歷</a:t>
            </a:r>
            <a:endParaRPr sz="1200">
              <a:latin typeface="微軟正黑體"/>
              <a:cs typeface="微軟正黑體"/>
            </a:endParaRPr>
          </a:p>
          <a:p>
            <a:pPr marL="172085" indent="-172085">
              <a:lnSpc>
                <a:spcPct val="100000"/>
              </a:lnSpc>
              <a:spcBef>
                <a:spcPts val="650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5" dirty="0">
                <a:latin typeface="微軟正黑體"/>
                <a:cs typeface="微軟正黑體"/>
              </a:rPr>
              <a:t>專長</a:t>
            </a:r>
            <a:endParaRPr sz="1200">
              <a:latin typeface="微軟正黑體"/>
              <a:cs typeface="微軟正黑體"/>
            </a:endParaRPr>
          </a:p>
          <a:p>
            <a:pPr marL="172085" indent="-172085">
              <a:lnSpc>
                <a:spcPct val="100000"/>
              </a:lnSpc>
              <a:spcBef>
                <a:spcPts val="645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5" dirty="0">
                <a:latin typeface="微軟正黑體"/>
                <a:cs typeface="微軟正黑體"/>
              </a:rPr>
              <a:t>優勢</a:t>
            </a:r>
            <a:endParaRPr sz="1200">
              <a:latin typeface="微軟正黑體"/>
              <a:cs typeface="微軟正黑體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9136380" y="3948798"/>
            <a:ext cx="2821305" cy="2209800"/>
            <a:chOff x="9136380" y="3948798"/>
            <a:chExt cx="2821305" cy="2209800"/>
          </a:xfrm>
        </p:grpSpPr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36380" y="4064520"/>
              <a:ext cx="2820924" cy="20939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190101" y="4082922"/>
              <a:ext cx="2719070" cy="1976120"/>
            </a:xfrm>
            <a:custGeom>
              <a:avLst/>
              <a:gdLst/>
              <a:ahLst/>
              <a:cxnLst/>
              <a:rect l="l" t="t" r="r" b="b"/>
              <a:pathLst>
                <a:path w="2719070" h="1976120">
                  <a:moveTo>
                    <a:pt x="0" y="1975815"/>
                  </a:moveTo>
                  <a:lnTo>
                    <a:pt x="2718816" y="1975815"/>
                  </a:lnTo>
                  <a:lnTo>
                    <a:pt x="2718816" y="0"/>
                  </a:lnTo>
                  <a:lnTo>
                    <a:pt x="0" y="0"/>
                  </a:lnTo>
                  <a:lnTo>
                    <a:pt x="0" y="19758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190101" y="3948798"/>
              <a:ext cx="2719070" cy="134620"/>
            </a:xfrm>
            <a:custGeom>
              <a:avLst/>
              <a:gdLst/>
              <a:ahLst/>
              <a:cxnLst/>
              <a:rect l="l" t="t" r="r" b="b"/>
              <a:pathLst>
                <a:path w="2719070" h="134620">
                  <a:moveTo>
                    <a:pt x="2718816" y="0"/>
                  </a:moveTo>
                  <a:lnTo>
                    <a:pt x="0" y="0"/>
                  </a:lnTo>
                  <a:lnTo>
                    <a:pt x="0" y="134124"/>
                  </a:lnTo>
                  <a:lnTo>
                    <a:pt x="2718816" y="134124"/>
                  </a:lnTo>
                  <a:lnTo>
                    <a:pt x="2718816" y="0"/>
                  </a:lnTo>
                  <a:close/>
                </a:path>
              </a:pathLst>
            </a:custGeom>
            <a:solidFill>
              <a:srgbClr val="628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957181" y="4125573"/>
            <a:ext cx="1278255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420"/>
              </a:spcBef>
            </a:pPr>
            <a:r>
              <a:rPr sz="1800" b="1" spc="-25" dirty="0">
                <a:solidFill>
                  <a:srgbClr val="1F52B5"/>
                </a:solidFill>
                <a:latin typeface="微軟正黑體"/>
                <a:cs typeface="微軟正黑體"/>
              </a:rPr>
              <a:t>Xxx</a:t>
            </a:r>
            <a:endParaRPr sz="1800">
              <a:latin typeface="微軟正黑體"/>
              <a:cs typeface="微軟正黑體"/>
            </a:endParaRPr>
          </a:p>
          <a:p>
            <a:pPr marR="5080" algn="ctr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1F52B5"/>
                </a:solidFill>
                <a:latin typeface="微軟正黑體"/>
                <a:cs typeface="微軟正黑體"/>
              </a:rPr>
              <a:t>COO</a:t>
            </a:r>
            <a:r>
              <a:rPr sz="1800" b="1" spc="-35" dirty="0">
                <a:solidFill>
                  <a:srgbClr val="1F52B5"/>
                </a:solidFill>
                <a:latin typeface="微軟正黑體"/>
                <a:cs typeface="微軟正黑體"/>
              </a:rPr>
              <a:t> 營運長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50" dirty="0"/>
              <a:t>8</a:t>
            </a:fld>
            <a:endParaRPr sz="1800"/>
          </a:p>
        </p:txBody>
      </p:sp>
      <p:sp>
        <p:nvSpPr>
          <p:cNvPr id="45" name="object 45"/>
          <p:cNvSpPr txBox="1"/>
          <p:nvPr/>
        </p:nvSpPr>
        <p:spPr>
          <a:xfrm>
            <a:off x="9364344" y="5020182"/>
            <a:ext cx="642620" cy="82105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72085" indent="-172085">
              <a:lnSpc>
                <a:spcPct val="100000"/>
              </a:lnSpc>
              <a:spcBef>
                <a:spcPts val="745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0" dirty="0">
                <a:latin typeface="微軟正黑體"/>
                <a:cs typeface="微軟正黑體"/>
              </a:rPr>
              <a:t>學經歷</a:t>
            </a:r>
            <a:endParaRPr sz="1200">
              <a:latin typeface="微軟正黑體"/>
              <a:cs typeface="微軟正黑體"/>
            </a:endParaRPr>
          </a:p>
          <a:p>
            <a:pPr marL="172085" indent="-172085">
              <a:lnSpc>
                <a:spcPct val="100000"/>
              </a:lnSpc>
              <a:spcBef>
                <a:spcPts val="650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5" dirty="0">
                <a:latin typeface="微軟正黑體"/>
                <a:cs typeface="微軟正黑體"/>
              </a:rPr>
              <a:t>專長</a:t>
            </a:r>
            <a:endParaRPr sz="1200">
              <a:latin typeface="微軟正黑體"/>
              <a:cs typeface="微軟正黑體"/>
            </a:endParaRPr>
          </a:p>
          <a:p>
            <a:pPr marL="172085" indent="-172085">
              <a:lnSpc>
                <a:spcPct val="100000"/>
              </a:lnSpc>
              <a:spcBef>
                <a:spcPts val="645"/>
              </a:spcBef>
              <a:buSzPct val="66666"/>
              <a:buFont typeface="Wingdings"/>
              <a:buChar char=""/>
              <a:tabLst>
                <a:tab pos="172085" algn="l"/>
              </a:tabLst>
            </a:pPr>
            <a:r>
              <a:rPr sz="1200" spc="-25" dirty="0">
                <a:latin typeface="微軟正黑體"/>
                <a:cs typeface="微軟正黑體"/>
              </a:rPr>
              <a:t>優勢</a:t>
            </a:r>
            <a:endParaRPr sz="12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七、核心優勢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/>
              <a:t>/</a:t>
            </a:r>
            <a:r>
              <a:rPr sz="1800" spc="-245" dirty="0"/>
              <a:t> </a:t>
            </a:r>
            <a:fld id="{81D60167-4931-47E6-BA6A-407CBD079E47}" type="slidenum">
              <a:rPr spc="-50" dirty="0"/>
              <a:t>9</a:t>
            </a:fld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409446" y="2668904"/>
            <a:ext cx="45726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0"/>
              </a:spcBef>
              <a:buChar char="●"/>
              <a:tabLst>
                <a:tab pos="297180" algn="l"/>
              </a:tabLst>
            </a:pPr>
            <a:r>
              <a:rPr sz="1800" spc="-10" dirty="0">
                <a:solidFill>
                  <a:srgbClr val="FFFFFF"/>
                </a:solidFill>
                <a:latin typeface="微軟正黑體"/>
                <a:cs typeface="微軟正黑體"/>
              </a:rPr>
              <a:t>代表性客戶</a:t>
            </a:r>
            <a:endParaRPr sz="1800">
              <a:latin typeface="微軟正黑體"/>
              <a:cs typeface="微軟正黑體"/>
            </a:endParaRPr>
          </a:p>
          <a:p>
            <a:pPr marL="297180" indent="-284480">
              <a:lnSpc>
                <a:spcPct val="100000"/>
              </a:lnSpc>
              <a:spcBef>
                <a:spcPts val="2160"/>
              </a:spcBef>
              <a:buChar char="●"/>
              <a:tabLst>
                <a:tab pos="297180" algn="l"/>
              </a:tabLst>
            </a:pPr>
            <a:r>
              <a:rPr sz="1800" spc="-10" dirty="0">
                <a:solidFill>
                  <a:srgbClr val="FFFFFF"/>
                </a:solidFill>
                <a:latin typeface="微軟正黑體"/>
                <a:cs typeface="微軟正黑體"/>
              </a:rPr>
              <a:t>經營實績(如近年營收成長、會員數成長等)</a:t>
            </a:r>
            <a:endParaRPr sz="1800">
              <a:latin typeface="微軟正黑體"/>
              <a:cs typeface="微軟正黑體"/>
            </a:endParaRPr>
          </a:p>
          <a:p>
            <a:pPr marL="297180" indent="-284480">
              <a:lnSpc>
                <a:spcPct val="100000"/>
              </a:lnSpc>
              <a:spcBef>
                <a:spcPts val="2160"/>
              </a:spcBef>
              <a:buChar char="●"/>
              <a:tabLst>
                <a:tab pos="297180" algn="l"/>
              </a:tabLst>
            </a:pPr>
            <a:r>
              <a:rPr sz="1800" spc="-15" dirty="0">
                <a:solidFill>
                  <a:srgbClr val="FFFFFF"/>
                </a:solidFill>
                <a:latin typeface="微軟正黑體"/>
                <a:cs typeface="微軟正黑體"/>
              </a:rPr>
              <a:t>其他產品/服務特點或特殊價值事項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6" y="1786254"/>
            <a:ext cx="4415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微軟正黑體"/>
                <a:cs typeface="微軟正黑體"/>
              </a:rPr>
              <a:t>(如技術優勢、成本優勢、通路優勢、價格優勢等)</a:t>
            </a:r>
            <a:endParaRPr sz="16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325</Words>
  <Application>Microsoft Office PowerPoint</Application>
  <PresentationFormat>寬螢幕</PresentationFormat>
  <Paragraphs>137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Calibri</vt:lpstr>
      <vt:lpstr>Leelawadee</vt:lpstr>
      <vt:lpstr>Times New Roman</vt:lpstr>
      <vt:lpstr>Wingdings</vt:lpstr>
      <vt:lpstr>Office Theme</vt:lpstr>
      <vt:lpstr>XXX股份有限公司</vt:lpstr>
      <vt:lpstr>簡報大綱</vt:lpstr>
      <vt:lpstr>一、公司基本資料</vt:lpstr>
      <vt:lpstr>二、客戶需求與問題描述</vt:lpstr>
      <vt:lpstr>三、目標市場與規模</vt:lpstr>
      <vt:lpstr>四、產品/技術/服務</vt:lpstr>
      <vt:lpstr>五、產品推廣策略與模式</vt:lpstr>
      <vt:lpstr>六、團隊成員與背景</vt:lpstr>
      <vt:lpstr>七、核心優勢</vt:lpstr>
      <vt:lpstr>八、未來發展藍圖</vt:lpstr>
      <vt:lpstr>九、財務情形</vt:lpstr>
      <vt:lpstr>謝謝!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10 CYCDA</dc:creator>
  <cp:lastModifiedBy>侯亞君</cp:lastModifiedBy>
  <cp:revision>1</cp:revision>
  <dcterms:created xsi:type="dcterms:W3CDTF">2025-07-14T01:08:23Z</dcterms:created>
  <dcterms:modified xsi:type="dcterms:W3CDTF">2025-07-14T01:09:12Z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2025-07-06T00:00:00Z</vt:filetime>
  </property>
  <property fmtid="{D5CDD505-2E9C-101B-9397-08002B2CF9AE}" pid="3" name="Creator">
    <vt:lpwstr>適用於 Microsoft 365 的 Microsoft® PowerPoint®</vt:lpwstr>
  </property>
  <property fmtid="{D5CDD505-2E9C-101B-9397-08002B2CF9AE}" pid="4" name="LastSaved">
    <vt:filetime>2025-07-14T00:00:00Z</vt:filetime>
  </property>
  <property fmtid="{D5CDD505-2E9C-101B-9397-08002B2CF9AE}" pid="5" name="Producer">
    <vt:lpwstr>適用於 Microsoft 365 的 Microsoft® PowerPoint®</vt:lpwstr>
  </property>
</Properties>
</file>