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61" r:id="rId2"/>
    <p:sldId id="278" r:id="rId3"/>
    <p:sldId id="314" r:id="rId4"/>
    <p:sldId id="310" r:id="rId5"/>
    <p:sldId id="281" r:id="rId6"/>
    <p:sldId id="256" r:id="rId7"/>
    <p:sldId id="262" r:id="rId8"/>
    <p:sldId id="277" r:id="rId9"/>
    <p:sldId id="305" r:id="rId10"/>
    <p:sldId id="258" r:id="rId11"/>
    <p:sldId id="259" r:id="rId12"/>
    <p:sldId id="260" r:id="rId13"/>
    <p:sldId id="283" r:id="rId14"/>
    <p:sldId id="282" r:id="rId15"/>
    <p:sldId id="304" r:id="rId16"/>
    <p:sldId id="285" r:id="rId17"/>
    <p:sldId id="358" r:id="rId18"/>
    <p:sldId id="286" r:id="rId19"/>
    <p:sldId id="287" r:id="rId20"/>
    <p:sldId id="288" r:id="rId21"/>
    <p:sldId id="368" r:id="rId22"/>
    <p:sldId id="370" r:id="rId23"/>
    <p:sldId id="306" r:id="rId24"/>
    <p:sldId id="303" r:id="rId25"/>
    <p:sldId id="315" r:id="rId26"/>
    <p:sldId id="316" r:id="rId27"/>
    <p:sldId id="317" r:id="rId28"/>
    <p:sldId id="307" r:id="rId29"/>
    <p:sldId id="290" r:id="rId30"/>
    <p:sldId id="291" r:id="rId31"/>
    <p:sldId id="381" r:id="rId32"/>
    <p:sldId id="371" r:id="rId33"/>
    <p:sldId id="382" r:id="rId34"/>
    <p:sldId id="373" r:id="rId35"/>
    <p:sldId id="383" r:id="rId36"/>
    <p:sldId id="374" r:id="rId37"/>
    <p:sldId id="384" r:id="rId38"/>
    <p:sldId id="375" r:id="rId39"/>
    <p:sldId id="385" r:id="rId40"/>
    <p:sldId id="376" r:id="rId41"/>
    <p:sldId id="386" r:id="rId42"/>
    <p:sldId id="377" r:id="rId43"/>
    <p:sldId id="387" r:id="rId44"/>
    <p:sldId id="378" r:id="rId45"/>
    <p:sldId id="388" r:id="rId46"/>
    <p:sldId id="379" r:id="rId47"/>
    <p:sldId id="389" r:id="rId48"/>
    <p:sldId id="380" r:id="rId49"/>
    <p:sldId id="390" r:id="rId50"/>
    <p:sldId id="369" r:id="rId51"/>
    <p:sldId id="302" r:id="rId52"/>
    <p:sldId id="313" r:id="rId53"/>
  </p:sldIdLst>
  <p:sldSz cx="9144000" cy="5143500" type="screen16x9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D0"/>
    <a:srgbClr val="E2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6E2B53-45C4-4506-A44B-6A12680BA00A}" v="2" dt="2026-01-05T01:40:33.4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914" autoAdjust="0"/>
  </p:normalViewPr>
  <p:slideViewPr>
    <p:cSldViewPr>
      <p:cViewPr>
        <p:scale>
          <a:sx n="95" d="100"/>
          <a:sy n="95" d="100"/>
        </p:scale>
        <p:origin x="-1090" y="-1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Ting Chen" userId="14a263db96bfb639" providerId="LiveId" clId="{7A105996-2364-442A-8D13-343D787390A6}"/>
    <pc:docChg chg="custSel modSld">
      <pc:chgData name="YuTing Chen" userId="14a263db96bfb639" providerId="LiveId" clId="{7A105996-2364-442A-8D13-343D787390A6}" dt="2026-01-05T01:40:35.493" v="9" actId="167"/>
      <pc:docMkLst>
        <pc:docMk/>
      </pc:docMkLst>
      <pc:sldChg chg="addSp delSp modSp mod">
        <pc:chgData name="YuTing Chen" userId="14a263db96bfb639" providerId="LiveId" clId="{7A105996-2364-442A-8D13-343D787390A6}" dt="2026-01-05T01:40:35.493" v="9" actId="167"/>
        <pc:sldMkLst>
          <pc:docMk/>
          <pc:sldMk cId="0" sldId="282"/>
        </pc:sldMkLst>
        <pc:spChg chg="add mod">
          <ac:chgData name="YuTing Chen" userId="14a263db96bfb639" providerId="LiveId" clId="{7A105996-2364-442A-8D13-343D787390A6}" dt="2026-01-05T01:40:33.432" v="8" actId="164"/>
          <ac:spMkLst>
            <pc:docMk/>
            <pc:sldMk cId="0" sldId="282"/>
            <ac:spMk id="4" creationId="{8CEE6CAD-250A-5128-0780-50B47C0DF8EA}"/>
          </ac:spMkLst>
        </pc:spChg>
        <pc:spChg chg="del">
          <ac:chgData name="YuTing Chen" userId="14a263db96bfb639" providerId="LiveId" clId="{7A105996-2364-442A-8D13-343D787390A6}" dt="2026-01-05T01:39:56.561" v="1" actId="478"/>
          <ac:spMkLst>
            <pc:docMk/>
            <pc:sldMk cId="0" sldId="282"/>
            <ac:spMk id="6" creationId="{B0ED9561-BDD6-288F-98FC-9662F870B549}"/>
          </ac:spMkLst>
        </pc:spChg>
        <pc:spChg chg="del">
          <ac:chgData name="YuTing Chen" userId="14a263db96bfb639" providerId="LiveId" clId="{7A105996-2364-442A-8D13-343D787390A6}" dt="2026-01-05T01:39:56.561" v="1" actId="478"/>
          <ac:spMkLst>
            <pc:docMk/>
            <pc:sldMk cId="0" sldId="282"/>
            <ac:spMk id="7" creationId="{CA2A962E-9952-EE68-B161-84AE2F90BF9C}"/>
          </ac:spMkLst>
        </pc:spChg>
        <pc:grpChg chg="add mod ord">
          <ac:chgData name="YuTing Chen" userId="14a263db96bfb639" providerId="LiveId" clId="{7A105996-2364-442A-8D13-343D787390A6}" dt="2026-01-05T01:40:35.493" v="9" actId="167"/>
          <ac:grpSpMkLst>
            <pc:docMk/>
            <pc:sldMk cId="0" sldId="282"/>
            <ac:grpSpMk id="8" creationId="{45FEFBAD-4086-3875-A0CF-A9BEDCAB9DDE}"/>
          </ac:grpSpMkLst>
        </pc:grpChg>
        <pc:picChg chg="add mod">
          <ac:chgData name="YuTing Chen" userId="14a263db96bfb639" providerId="LiveId" clId="{7A105996-2364-442A-8D13-343D787390A6}" dt="2026-01-05T01:40:33.432" v="8" actId="164"/>
          <ac:picMkLst>
            <pc:docMk/>
            <pc:sldMk cId="0" sldId="282"/>
            <ac:picMk id="3" creationId="{8EEAA590-D9BF-69AA-4422-937C1EE6DE1E}"/>
          </ac:picMkLst>
        </pc:picChg>
        <pc:picChg chg="del">
          <ac:chgData name="YuTing Chen" userId="14a263db96bfb639" providerId="LiveId" clId="{7A105996-2364-442A-8D13-343D787390A6}" dt="2026-01-05T01:39:51.217" v="0" actId="478"/>
          <ac:picMkLst>
            <pc:docMk/>
            <pc:sldMk cId="0" sldId="282"/>
            <ac:picMk id="5" creationId="{B7743258-501D-B8EF-9AF1-9265D86F65C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xmlns="" id="{C5FD940E-FBA2-D5AB-3994-C996E79CCF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D643EAF6-01D2-CCC1-0B87-668FF1B4018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1B87861B-6106-4314-B820-11EE86DD7A99}" type="datetimeFigureOut">
              <a:rPr lang="zh-TW" altLang="en-US"/>
              <a:pPr>
                <a:defRPr/>
              </a:pPr>
              <a:t>2026/1/6</a:t>
            </a:fld>
            <a:endParaRPr lang="zh-TW" altLang="en-US"/>
          </a:p>
        </p:txBody>
      </p:sp>
      <p:sp>
        <p:nvSpPr>
          <p:cNvPr id="4" name="投影片影像版面配置區 3">
            <a:extLst>
              <a:ext uri="{FF2B5EF4-FFF2-40B4-BE49-F238E27FC236}">
                <a16:creationId xmlns:a16="http://schemas.microsoft.com/office/drawing/2014/main" xmlns="" id="{C0540742-5F08-A96B-9B1C-6ADB354FAB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xmlns="" id="{66047EED-0F1B-ED0B-1925-BF60C9F5F6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107BE2C7-51DB-FD13-DAA5-5AA1E16D65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9AF34971-8BED-73D4-EFAB-0E1CFED2F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A717963-AE4F-4501-854F-02DAE23C00B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80936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影像版面配置區 1">
            <a:extLst>
              <a:ext uri="{FF2B5EF4-FFF2-40B4-BE49-F238E27FC236}">
                <a16:creationId xmlns:a16="http://schemas.microsoft.com/office/drawing/2014/main" xmlns="" id="{D350E387-B54B-0FAF-130E-2EE1B76F69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備忘稿版面配置區 2">
            <a:extLst>
              <a:ext uri="{FF2B5EF4-FFF2-40B4-BE49-F238E27FC236}">
                <a16:creationId xmlns:a16="http://schemas.microsoft.com/office/drawing/2014/main" xmlns="" id="{B3911865-25A4-518E-F928-F3C593ED3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/>
              <a:t>1. </a:t>
            </a:r>
            <a:r>
              <a:rPr lang="zh-TW" altLang="zh-TW"/>
              <a:t>了解儲蓄的意義與重要性。</a:t>
            </a:r>
          </a:p>
          <a:p>
            <a:r>
              <a:rPr lang="en-US" altLang="zh-TW"/>
              <a:t>2. </a:t>
            </a:r>
            <a:r>
              <a:rPr lang="zh-TW" altLang="zh-TW"/>
              <a:t>學會分配收入，培養先存後花的習慣。</a:t>
            </a:r>
          </a:p>
          <a:p>
            <a:r>
              <a:rPr lang="en-US" altLang="zh-TW"/>
              <a:t>3. </a:t>
            </a:r>
            <a:r>
              <a:rPr lang="zh-TW" altLang="zh-TW"/>
              <a:t>能設定明確的儲蓄目標並持續累積。</a:t>
            </a:r>
          </a:p>
          <a:p>
            <a:r>
              <a:rPr lang="en-US" altLang="zh-TW"/>
              <a:t>4. </a:t>
            </a:r>
            <a:r>
              <a:rPr lang="zh-TW" altLang="zh-TW"/>
              <a:t>認識銀行的功能與利息的概念。</a:t>
            </a:r>
            <a:endParaRPr lang="zh-TW" altLang="en-US"/>
          </a:p>
        </p:txBody>
      </p:sp>
      <p:sp>
        <p:nvSpPr>
          <p:cNvPr id="4100" name="投影片編號版面配置區 3">
            <a:extLst>
              <a:ext uri="{FF2B5EF4-FFF2-40B4-BE49-F238E27FC236}">
                <a16:creationId xmlns:a16="http://schemas.microsoft.com/office/drawing/2014/main" xmlns="" id="{BE7ED0ED-BBD4-F8FF-4358-BC0064C149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65B71BF3-4507-44F7-8729-058E650BEC5D}" type="slidenum">
              <a:rPr lang="zh-TW" altLang="en-US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影像版面配置區 1">
            <a:extLst>
              <a:ext uri="{FF2B5EF4-FFF2-40B4-BE49-F238E27FC236}">
                <a16:creationId xmlns:a16="http://schemas.microsoft.com/office/drawing/2014/main" xmlns="" id="{F4D79F8D-4FB2-F4A8-5C69-11CD199C48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備忘稿版面配置區 2">
            <a:extLst>
              <a:ext uri="{FF2B5EF4-FFF2-40B4-BE49-F238E27FC236}">
                <a16:creationId xmlns:a16="http://schemas.microsoft.com/office/drawing/2014/main" xmlns="" id="{8EC84C01-8258-09F0-04AA-1A61AA83AD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zh-TW"/>
              <a:t>懷著疑問與期待，他們登上</a:t>
            </a:r>
            <a:r>
              <a:rPr lang="en-US" altLang="zh-TW"/>
              <a:t> TPEx </a:t>
            </a:r>
            <a:r>
              <a:rPr lang="zh-TW" altLang="zh-TW"/>
              <a:t>號，跟著費斯弗船長啟航，為了讓波斯塔島重新繁榮起來，展開一場改變命運的冒險。經過一段航程後，海霧散開，櫃寶鎮終於出現在眼前。</a:t>
            </a:r>
            <a:r>
              <a:rPr lang="en-US" altLang="zh-TW"/>
              <a:t/>
            </a:r>
            <a:br>
              <a:rPr lang="en-US" altLang="zh-TW"/>
            </a:br>
            <a:endParaRPr lang="zh-TW" altLang="zh-TW"/>
          </a:p>
        </p:txBody>
      </p:sp>
      <p:sp>
        <p:nvSpPr>
          <p:cNvPr id="22532" name="投影片編號版面配置區 3">
            <a:extLst>
              <a:ext uri="{FF2B5EF4-FFF2-40B4-BE49-F238E27FC236}">
                <a16:creationId xmlns:a16="http://schemas.microsoft.com/office/drawing/2014/main" xmlns="" id="{CA8C0C03-2BA8-BB01-2812-033FBECBAA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392BCC5B-EBAF-479E-A7FC-3A34296A3084}" type="slidenum">
              <a:rPr lang="zh-TW" altLang="en-US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影像版面配置區 1">
            <a:extLst>
              <a:ext uri="{FF2B5EF4-FFF2-40B4-BE49-F238E27FC236}">
                <a16:creationId xmlns:a16="http://schemas.microsoft.com/office/drawing/2014/main" xmlns="" id="{AF78671D-D00A-BD42-5050-E4A856E2AA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備忘稿版面配置區 2">
            <a:extLst>
              <a:ext uri="{FF2B5EF4-FFF2-40B4-BE49-F238E27FC236}">
                <a16:creationId xmlns:a16="http://schemas.microsoft.com/office/drawing/2014/main" xmlns="" id="{1B6424A5-D77A-C22E-95A5-79BC225C4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/>
              <a:t>上岸後，小創、小興和小上忍不住問費斯弗船長：</a:t>
            </a:r>
            <a:r>
              <a:rPr lang="en-US" altLang="zh-TW"/>
              <a:t/>
            </a:r>
            <a:br>
              <a:rPr lang="en-US" altLang="zh-TW"/>
            </a:br>
            <a:r>
              <a:rPr lang="zh-TW" altLang="zh-TW"/>
              <a:t>「我們到了櫃寶鎮，要怎麼賺錢呢？聽說這裡的地下藏著寶藏！」</a:t>
            </a:r>
            <a:r>
              <a:rPr lang="en-US" altLang="zh-TW"/>
              <a:t/>
            </a:r>
            <a:br>
              <a:rPr lang="en-US" altLang="zh-TW"/>
            </a:br>
            <a:endParaRPr lang="zh-TW" altLang="en-US"/>
          </a:p>
        </p:txBody>
      </p:sp>
      <p:sp>
        <p:nvSpPr>
          <p:cNvPr id="24580" name="投影片編號版面配置區 3">
            <a:extLst>
              <a:ext uri="{FF2B5EF4-FFF2-40B4-BE49-F238E27FC236}">
                <a16:creationId xmlns:a16="http://schemas.microsoft.com/office/drawing/2014/main" xmlns="" id="{FB55025E-F98B-E9BA-BFFA-69A87604D4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8A0F922F-EA3C-453E-B224-41A435895001}" type="slidenum">
              <a:rPr lang="zh-TW" altLang="en-US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影像版面配置區 1">
            <a:extLst>
              <a:ext uri="{FF2B5EF4-FFF2-40B4-BE49-F238E27FC236}">
                <a16:creationId xmlns:a16="http://schemas.microsoft.com/office/drawing/2014/main" xmlns="" id="{AC28C232-9511-12F9-EDBB-445215271F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>
            <a:extLst>
              <a:ext uri="{FF2B5EF4-FFF2-40B4-BE49-F238E27FC236}">
                <a16:creationId xmlns:a16="http://schemas.microsoft.com/office/drawing/2014/main" xmlns="" id="{78E35862-DF81-76D1-0F84-DA52741D03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/>
              <a:t>費斯弗船長微微一笑，語氣中帶著一點神祕與期待。</a:t>
            </a:r>
            <a:r>
              <a:rPr lang="en-US" altLang="zh-TW"/>
              <a:t/>
            </a:r>
            <a:br>
              <a:rPr lang="en-US" altLang="zh-TW"/>
            </a:br>
            <a:r>
              <a:rPr lang="zh-TW" altLang="zh-TW"/>
              <a:t>「沒錯，櫃寶鎮的地下確實埋著許多寶藏。</a:t>
            </a:r>
            <a:r>
              <a:rPr lang="en-US" altLang="zh-TW"/>
              <a:t/>
            </a:r>
            <a:br>
              <a:rPr lang="en-US" altLang="zh-TW"/>
            </a:br>
            <a:r>
              <a:rPr lang="zh-TW" altLang="zh-TW"/>
              <a:t>但沒有人能空手挖到寶石。想找到寶藏，第一步是學會存錢，先準備好自己的鏟子。只有當你願意花時間累積、做好準備，寶藏才會在你面前出現。」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6628" name="投影片編號版面配置區 3">
            <a:extLst>
              <a:ext uri="{FF2B5EF4-FFF2-40B4-BE49-F238E27FC236}">
                <a16:creationId xmlns:a16="http://schemas.microsoft.com/office/drawing/2014/main" xmlns="" id="{D7FFB3BA-F291-69C7-C545-F663CAC2C9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1A57A30F-C51A-48B0-BD2E-2028A387CA72}" type="slidenum">
              <a:rPr lang="zh-TW" altLang="en-US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影像版面配置區 1">
            <a:extLst>
              <a:ext uri="{FF2B5EF4-FFF2-40B4-BE49-F238E27FC236}">
                <a16:creationId xmlns:a16="http://schemas.microsoft.com/office/drawing/2014/main" xmlns="" id="{A649DA09-BB07-7C5C-8E1E-58AD23DAEC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備忘稿版面配置區 2">
            <a:extLst>
              <a:ext uri="{FF2B5EF4-FFF2-40B4-BE49-F238E27FC236}">
                <a16:creationId xmlns:a16="http://schemas.microsoft.com/office/drawing/2014/main" xmlns="" id="{4C843EBB-D12C-82CF-D7DC-20162DEED2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zh-TW" sz="1100" dirty="0"/>
              <a:t>小創、小興和小上開始思考該怎麼做。</a:t>
            </a:r>
          </a:p>
          <a:p>
            <a:r>
              <a:rPr lang="zh-TW" altLang="zh-TW" sz="1100" dirty="0"/>
              <a:t>在櫃寶鎮，一把鏟子要</a:t>
            </a:r>
            <a:r>
              <a:rPr lang="en-US" altLang="zh-TW" sz="1100" dirty="0"/>
              <a:t> 100 </a:t>
            </a:r>
            <a:r>
              <a:rPr lang="zh-TW" altLang="zh-TW" sz="1100" dirty="0"/>
              <a:t>元，沒有鏟子就無法開始挖寶。</a:t>
            </a:r>
            <a:r>
              <a:rPr lang="en-US" altLang="zh-TW" sz="1100" dirty="0"/>
              <a:t/>
            </a:r>
            <a:br>
              <a:rPr lang="en-US" altLang="zh-TW" sz="1100" dirty="0"/>
            </a:br>
            <a:r>
              <a:rPr lang="zh-TW" altLang="zh-TW" sz="1100" dirty="0"/>
              <a:t>但他們每天也需要吃飯和購買生活用品，不能把錢全部拿去存。現在，就請大家幫幫小創、小興和小上，想想看</a:t>
            </a:r>
            <a:r>
              <a:rPr lang="en-US" altLang="zh-TW" sz="1100" dirty="0"/>
              <a:t>:</a:t>
            </a:r>
            <a:br>
              <a:rPr lang="en-US" altLang="zh-TW" sz="1100" dirty="0"/>
            </a:br>
            <a:r>
              <a:rPr lang="zh-TW" altLang="zh-TW" sz="1100" dirty="0"/>
              <a:t>他們該怎麼存錢早一點買到鏟子，又可以支付生活中的種種花費呢？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影像版面配置區 1">
            <a:extLst>
              <a:ext uri="{FF2B5EF4-FFF2-40B4-BE49-F238E27FC236}">
                <a16:creationId xmlns:a16="http://schemas.microsoft.com/office/drawing/2014/main" xmlns="" id="{CB65EFE6-73D5-5AC4-143D-FA402FE849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備忘稿版面配置區 2">
            <a:extLst>
              <a:ext uri="{FF2B5EF4-FFF2-40B4-BE49-F238E27FC236}">
                <a16:creationId xmlns:a16="http://schemas.microsoft.com/office/drawing/2014/main" xmlns="" id="{914E530F-DC2D-28B0-85E6-5CECF517B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/>
              <a:t>2.</a:t>
            </a:r>
            <a:r>
              <a:rPr lang="zh-TW" altLang="en-US"/>
              <a:t>規則說明： </a:t>
            </a:r>
          </a:p>
          <a:p>
            <a:r>
              <a:rPr lang="en-US" altLang="zh-TW"/>
              <a:t>(1)</a:t>
            </a:r>
            <a:r>
              <a:rPr lang="zh-TW" altLang="en-US"/>
              <a:t>活動說明：</a:t>
            </a:r>
          </a:p>
          <a:p>
            <a:r>
              <a:rPr lang="en-US" altLang="zh-TW"/>
              <a:t>A.</a:t>
            </a:r>
            <a:r>
              <a:rPr lang="zh-TW" altLang="en-US"/>
              <a:t>教師將鏟子任務活動海報貼在白板</a:t>
            </a:r>
            <a:r>
              <a:rPr lang="en-US" altLang="zh-TW"/>
              <a:t>/</a:t>
            </a:r>
            <a:r>
              <a:rPr lang="zh-TW" altLang="en-US"/>
              <a:t>黑板上，將全班分為暖身活動的四組。</a:t>
            </a:r>
          </a:p>
          <a:p>
            <a:r>
              <a:rPr lang="en-US" altLang="zh-TW"/>
              <a:t>B.</a:t>
            </a:r>
            <a:r>
              <a:rPr lang="zh-TW" altLang="en-US"/>
              <a:t>教師擔任「銀行」，協助發放工資，及敘述工作卡牌的內容。</a:t>
            </a:r>
          </a:p>
          <a:p>
            <a:r>
              <a:rPr lang="en-US" altLang="zh-TW"/>
              <a:t>C.</a:t>
            </a:r>
            <a:r>
              <a:rPr lang="zh-TW" altLang="en-US"/>
              <a:t>請各組選一個顏色的棋子，磁吸在活動海報</a:t>
            </a:r>
            <a:r>
              <a:rPr lang="en-US" altLang="zh-TW"/>
              <a:t>Start </a:t>
            </a:r>
            <a:r>
              <a:rPr lang="zh-TW" altLang="en-US"/>
              <a:t>的格子，並隨機發給各組一張「活動卡」。</a:t>
            </a:r>
          </a:p>
          <a:p>
            <a:r>
              <a:rPr lang="en-US" altLang="zh-TW"/>
              <a:t>D.</a:t>
            </a:r>
            <a:r>
              <a:rPr lang="zh-TW" altLang="en-US"/>
              <a:t>「活動卡」的左半邊是</a:t>
            </a:r>
            <a:r>
              <a:rPr lang="en-US" altLang="zh-TW"/>
              <a:t>100</a:t>
            </a:r>
            <a:r>
              <a:rPr lang="zh-TW" altLang="en-US"/>
              <a:t>元的鏟子，為各組的儲蓄目標。右半邊是購物清單，為在在櫃寶鎮日常中活中所需購買的物品。</a:t>
            </a:r>
          </a:p>
          <a:p>
            <a:r>
              <a:rPr lang="en-US" altLang="zh-TW"/>
              <a:t>E.</a:t>
            </a:r>
            <a:r>
              <a:rPr lang="zh-TW" altLang="en-US"/>
              <a:t>每組輪流派出一人，擲骰子</a:t>
            </a:r>
            <a:r>
              <a:rPr lang="en-US" altLang="zh-TW"/>
              <a:t>1</a:t>
            </a:r>
            <a:r>
              <a:rPr lang="zh-TW" altLang="en-US"/>
              <a:t>次，依骰子的數字前進各組的棋子。</a:t>
            </a:r>
          </a:p>
          <a:p>
            <a:r>
              <a:rPr lang="en-US" altLang="zh-TW"/>
              <a:t>F.</a:t>
            </a:r>
            <a:r>
              <a:rPr lang="zh-TW" altLang="en-US"/>
              <a:t>若走到「工作格」，由教師翻一張對應的工作卡。各組需依照教師敘述的內容，完成該項工作，並領取相對應的工資。拿到工資要存至少一半以上在「活動卡」的鏟子上，存入的錢不能拿出來。另一半的錢則放在購物清單上。</a:t>
            </a:r>
          </a:p>
          <a:p>
            <a:r>
              <a:rPr lang="en-US" altLang="zh-TW"/>
              <a:t>G.</a:t>
            </a:r>
            <a:r>
              <a:rPr lang="zh-TW" altLang="en-US"/>
              <a:t>若走到「服飾店」、「雜貨店」或「超市」，可以用活動卡中購物清單上的錢，購買相對應的物品。</a:t>
            </a:r>
          </a:p>
          <a:p>
            <a:r>
              <a:rPr lang="zh-TW" altLang="en-US"/>
              <a:t>雜貨店格</a:t>
            </a:r>
            <a:r>
              <a:rPr lang="en-US" altLang="zh-TW"/>
              <a:t>: </a:t>
            </a:r>
            <a:r>
              <a:rPr lang="zh-TW" altLang="en-US"/>
              <a:t>可購買食品。</a:t>
            </a:r>
          </a:p>
          <a:p>
            <a:r>
              <a:rPr lang="zh-TW" altLang="en-US"/>
              <a:t>服飾店格</a:t>
            </a:r>
            <a:r>
              <a:rPr lang="en-US" altLang="zh-TW"/>
              <a:t>: </a:t>
            </a:r>
            <a:r>
              <a:rPr lang="zh-TW" altLang="en-US"/>
              <a:t>可購買服飾。</a:t>
            </a:r>
          </a:p>
          <a:p>
            <a:r>
              <a:rPr lang="zh-TW" altLang="en-US"/>
              <a:t>超市</a:t>
            </a:r>
            <a:r>
              <a:rPr lang="en-US" altLang="zh-TW"/>
              <a:t>: </a:t>
            </a:r>
            <a:r>
              <a:rPr lang="zh-TW" altLang="en-US"/>
              <a:t>食品和服飾皆可購買。</a:t>
            </a:r>
          </a:p>
          <a:p>
            <a:r>
              <a:rPr lang="zh-TW" altLang="en-US"/>
              <a:t>購買完成後將該項在購物清單上打勾。</a:t>
            </a:r>
          </a:p>
          <a:p>
            <a:r>
              <a:rPr lang="en-US" altLang="zh-TW"/>
              <a:t>H.</a:t>
            </a:r>
            <a:r>
              <a:rPr lang="zh-TW" altLang="en-US"/>
              <a:t>若已存滿鏟子的</a:t>
            </a:r>
            <a:r>
              <a:rPr lang="en-US" altLang="zh-TW"/>
              <a:t>100</a:t>
            </a:r>
            <a:r>
              <a:rPr lang="zh-TW" altLang="en-US"/>
              <a:t>元金額，或是購買完購物清單上所需的東西，則不需要再將工資分兩邊放，可放置目前尚未完成的地方。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影像版面配置區 1">
            <a:extLst>
              <a:ext uri="{FF2B5EF4-FFF2-40B4-BE49-F238E27FC236}">
                <a16:creationId xmlns:a16="http://schemas.microsoft.com/office/drawing/2014/main" xmlns="" id="{45D39DB9-9070-9004-8B95-D64EC23FA0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>
            <a:extLst>
              <a:ext uri="{FF2B5EF4-FFF2-40B4-BE49-F238E27FC236}">
                <a16:creationId xmlns:a16="http://schemas.microsoft.com/office/drawing/2014/main" xmlns="" id="{8B5C2F01-38D6-2144-03F2-EE784F29F3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(4)</a:t>
            </a:r>
            <a:r>
              <a:rPr lang="zh-TW" alt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活動目標：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最先存到 </a:t>
            </a:r>
            <a:r>
              <a:rPr lang="en-US" altLang="zh-TW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$100</a:t>
            </a:r>
            <a:r>
              <a:rPr lang="zh-TW" alt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元鏟子，並買到清單上所有物品的組別，需整組一起喊出：「完成任務」，由教師判斷最先喊出的組別為優勝組。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影像版面配置區 1">
            <a:extLst>
              <a:ext uri="{FF2B5EF4-FFF2-40B4-BE49-F238E27FC236}">
                <a16:creationId xmlns:a16="http://schemas.microsoft.com/office/drawing/2014/main" xmlns="" id="{A56841BA-A01C-DBBA-92FA-BCADB82156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備忘稿版面配置區 2">
            <a:extLst>
              <a:ext uri="{FF2B5EF4-FFF2-40B4-BE49-F238E27FC236}">
                <a16:creationId xmlns:a16="http://schemas.microsoft.com/office/drawing/2014/main" xmlns="" id="{5FD9E2BB-E619-99A7-5EAD-591370F4EC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你們的遊戲策略是什麼？每次領到工資時，你們是怎麼分配的？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過程中遇到什麼困難？為什麼有的組別比較快完成，有的比較慢？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為什麼沒有任何組別的鏟子存款會是「</a:t>
            </a:r>
            <a:r>
              <a:rPr lang="en-US" altLang="zh-TW"/>
              <a:t>0 </a:t>
            </a:r>
            <a:r>
              <a:rPr lang="zh-TW" altLang="en-US"/>
              <a:t>元」？這代表什麼？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4.</a:t>
            </a:r>
            <a:r>
              <a:rPr lang="zh-TW" altLang="en-US"/>
              <a:t>如果一開始不先儲蓄，會發生什麼事？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5.</a:t>
            </a:r>
            <a:r>
              <a:rPr lang="zh-TW" altLang="en-US"/>
              <a:t>在日常生活中，你拿到錢有先儲蓄嗎？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影像版面配置區 1">
            <a:extLst>
              <a:ext uri="{FF2B5EF4-FFF2-40B4-BE49-F238E27FC236}">
                <a16:creationId xmlns:a16="http://schemas.microsoft.com/office/drawing/2014/main" xmlns="" id="{0532D79B-2E93-245E-495D-4C872BDC7C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備忘稿版面配置區 2">
            <a:extLst>
              <a:ext uri="{FF2B5EF4-FFF2-40B4-BE49-F238E27FC236}">
                <a16:creationId xmlns:a16="http://schemas.microsoft.com/office/drawing/2014/main" xmlns="" id="{DD43F40F-AE4F-592D-1942-830ECB332F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6868" name="投影片編號版面配置區 3">
            <a:extLst>
              <a:ext uri="{FF2B5EF4-FFF2-40B4-BE49-F238E27FC236}">
                <a16:creationId xmlns:a16="http://schemas.microsoft.com/office/drawing/2014/main" xmlns="" id="{E9CFEFAD-F93D-F0BC-2EAD-1B753DDFC9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9068D298-F4AA-4FE1-842D-85C253CAD8FF}" type="slidenum">
              <a:rPr kumimoji="0" lang="zh-TW" altLang="en-US"/>
              <a:pPr/>
              <a:t>17</a:t>
            </a:fld>
            <a:endParaRPr kumimoji="0"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影像版面配置區 1">
            <a:extLst>
              <a:ext uri="{FF2B5EF4-FFF2-40B4-BE49-F238E27FC236}">
                <a16:creationId xmlns:a16="http://schemas.microsoft.com/office/drawing/2014/main" xmlns="" id="{0E1A214D-8476-859D-88B3-E4D37BB146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備忘稿版面配置區 2">
            <a:extLst>
              <a:ext uri="{FF2B5EF4-FFF2-40B4-BE49-F238E27FC236}">
                <a16:creationId xmlns:a16="http://schemas.microsoft.com/office/drawing/2014/main" xmlns="" id="{D962F7BC-33AF-9093-B7F3-5FEF304477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dirty="0"/>
              <a:t>在櫃寶鎮，人人都知道「寶藏」不只是金銀財寶，而是會存錢、懂規劃的習慣。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當</a:t>
            </a:r>
            <a:r>
              <a:rPr lang="zh-TW" altLang="zh-TW" dirty="0" smtClean="0"/>
              <a:t>小</a:t>
            </a:r>
            <a:r>
              <a:rPr lang="zh-TW" altLang="en-US" dirty="0" smtClean="0"/>
              <a:t>創</a:t>
            </a:r>
            <a:r>
              <a:rPr lang="zh-TW" altLang="zh-TW" dirty="0" smtClean="0"/>
              <a:t>、小</a:t>
            </a:r>
            <a:r>
              <a:rPr lang="zh-TW" altLang="en-US" dirty="0" smtClean="0"/>
              <a:t>興</a:t>
            </a:r>
            <a:r>
              <a:rPr lang="zh-TW" altLang="zh-TW" dirty="0" smtClean="0"/>
              <a:t>和</a:t>
            </a:r>
            <a:r>
              <a:rPr lang="zh-TW" altLang="zh-TW" dirty="0"/>
              <a:t>小上來到櫃寶鎮時，他們以為只要挖地下就能找到寶藏。但費斯弗船長告訴他們，真正的第一步是先存到一把鏟子的錢，因為只有準備好工具，才有機會挖到寶。所以，「櫃寶鎮的第一個寶藏」指的就是：</a:t>
            </a:r>
            <a:endParaRPr lang="zh-TW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影像版面配置區 1">
            <a:extLst>
              <a:ext uri="{FF2B5EF4-FFF2-40B4-BE49-F238E27FC236}">
                <a16:creationId xmlns:a16="http://schemas.microsoft.com/office/drawing/2014/main" xmlns="" id="{20720E58-D241-FA19-6EC0-FF17D2A1E1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備忘稿版面配置區 2">
            <a:extLst>
              <a:ext uri="{FF2B5EF4-FFF2-40B4-BE49-F238E27FC236}">
                <a16:creationId xmlns:a16="http://schemas.microsoft.com/office/drawing/2014/main" xmlns="" id="{B6641977-E1D8-75BA-77C6-95E18E573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學會儲蓄：不要一拿到錢就花光，而是先把一部分存起來，儲蓄除了要存錢買自己需要或想要的東西，我們也要學習為未來做準備。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/>
              <a:t>例如：我們希望未來能夠到國外讀書，需要為了學費存錢，另外當我們開始工作，為自己的生活負責時，我們也要為應對緊急情況存錢，例如：生病、意外，或是需要的東西突然壞掉，都需要有一筆預備金，所以存錢有很多的用途，我們需要分清楚每一筆儲蓄的金額要用來做什麼的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懂得規劃：另外一部分的錢拿才去支付生活中的消費，並且在消費預算內要先買需要的東西，再買想要的東西。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累積力量：像準備鏟子一樣，存到的錢就是累積未來財富的開始。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影像版面配置區 1">
            <a:extLst>
              <a:ext uri="{FF2B5EF4-FFF2-40B4-BE49-F238E27FC236}">
                <a16:creationId xmlns:a16="http://schemas.microsoft.com/office/drawing/2014/main" xmlns="" id="{AA5177F4-70FE-4496-693B-AD7AE520FF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備忘稿版面配置區 2">
            <a:extLst>
              <a:ext uri="{FF2B5EF4-FFF2-40B4-BE49-F238E27FC236}">
                <a16:creationId xmlns:a16="http://schemas.microsoft.com/office/drawing/2014/main" xmlns="" id="{2B05257A-8A99-8FBF-A503-C002764381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/>
              <a:t>【暖身活動： 存錢買東西】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/>
              <a:t>教師詢問學生是否有拿過零用錢或壓歲錢？拿到錢是存起來比較多？還是花掉比較多？請學生自由分享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/>
              <a:t>活動規則：</a:t>
            </a:r>
          </a:p>
          <a:p>
            <a:r>
              <a:rPr lang="zh-TW" altLang="zh-TW"/>
              <a:t>將全班分成</a:t>
            </a:r>
            <a:r>
              <a:rPr lang="en-US" altLang="zh-TW"/>
              <a:t>4</a:t>
            </a:r>
            <a:r>
              <a:rPr lang="zh-TW" altLang="zh-TW"/>
              <a:t>組</a:t>
            </a:r>
            <a:r>
              <a:rPr lang="zh-TW" altLang="en-US"/>
              <a:t>，</a:t>
            </a:r>
            <a:r>
              <a:rPr lang="zh-TW" altLang="zh-TW"/>
              <a:t>請一位學生當 「會計」 管錢</a:t>
            </a:r>
            <a:r>
              <a:rPr lang="en-US" altLang="zh-TW"/>
              <a:t>,</a:t>
            </a:r>
            <a:r>
              <a:rPr lang="zh-TW" altLang="zh-TW"/>
              <a:t>老師將其他的組員編號。</a:t>
            </a:r>
          </a:p>
          <a:p>
            <a:r>
              <a:rPr lang="zh-TW" altLang="zh-TW"/>
              <a:t>活動開始時</a:t>
            </a:r>
            <a:r>
              <a:rPr lang="en-US" altLang="zh-TW"/>
              <a:t>,</a:t>
            </a:r>
            <a:r>
              <a:rPr lang="zh-TW" altLang="zh-TW"/>
              <a:t>教師用</a:t>
            </a:r>
            <a:r>
              <a:rPr lang="en-US" altLang="zh-TW"/>
              <a:t>PPT</a:t>
            </a:r>
            <a:r>
              <a:rPr lang="zh-TW" altLang="zh-TW"/>
              <a:t>播放物品的金額。</a:t>
            </a:r>
          </a:p>
          <a:p>
            <a:r>
              <a:rPr lang="zh-TW" altLang="zh-TW"/>
              <a:t>各組依序派編號的組員走到講台前，一次只能從講台拿取</a:t>
            </a:r>
            <a:r>
              <a:rPr lang="en-US" altLang="zh-TW"/>
              <a:t> 1 </a:t>
            </a:r>
            <a:r>
              <a:rPr lang="zh-TW" altLang="zh-TW"/>
              <a:t>張</a:t>
            </a:r>
            <a:r>
              <a:rPr lang="en-US" altLang="zh-TW"/>
              <a:t>10</a:t>
            </a:r>
            <a:r>
              <a:rPr lang="zh-TW" altLang="zh-TW"/>
              <a:t>元的紙鈔，回到該組交給會計。依照投影幕上不同商品，累積各樣商品需要的金額。</a:t>
            </a:r>
          </a:p>
          <a:p>
            <a:r>
              <a:rPr lang="zh-TW" altLang="zh-TW"/>
              <a:t>當一位同學完成動作後</a:t>
            </a:r>
            <a:r>
              <a:rPr lang="en-US" altLang="zh-TW"/>
              <a:t>,</a:t>
            </a:r>
            <a:r>
              <a:rPr lang="zh-TW" altLang="zh-TW"/>
              <a:t>才能換下一位同學前往拿紙鈔</a:t>
            </a:r>
            <a:r>
              <a:rPr lang="en-US" altLang="zh-TW"/>
              <a:t>,</a:t>
            </a:r>
            <a:r>
              <a:rPr lang="zh-TW" altLang="zh-TW"/>
              <a:t>同學會一直陸續至講台前。</a:t>
            </a:r>
          </a:p>
          <a:p>
            <a:r>
              <a:rPr lang="zh-TW" altLang="zh-TW"/>
              <a:t>遊戲目標：當有組別將投影幕上所有商品的金額都 「存滿」 時，該組會計要舉手，大聲喊</a:t>
            </a:r>
            <a:r>
              <a:rPr lang="en-US" altLang="zh-TW"/>
              <a:t>: </a:t>
            </a:r>
            <a:r>
              <a:rPr lang="zh-TW" altLang="zh-TW"/>
              <a:t>「老闆</a:t>
            </a:r>
            <a:r>
              <a:rPr lang="en-US" altLang="zh-TW"/>
              <a:t>,</a:t>
            </a:r>
            <a:r>
              <a:rPr lang="zh-TW" altLang="zh-TW"/>
              <a:t>結帳</a:t>
            </a:r>
            <a:r>
              <a:rPr lang="en-US" altLang="zh-TW"/>
              <a:t>!</a:t>
            </a:r>
            <a:r>
              <a:rPr lang="zh-TW" altLang="zh-TW"/>
              <a:t>」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影像版面配置區 1">
            <a:extLst>
              <a:ext uri="{FF2B5EF4-FFF2-40B4-BE49-F238E27FC236}">
                <a16:creationId xmlns:a16="http://schemas.microsoft.com/office/drawing/2014/main" xmlns="" id="{B2B19087-E3DC-7EED-F806-FAF55A44A9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備忘稿版面配置區 2">
            <a:extLst>
              <a:ext uri="{FF2B5EF4-FFF2-40B4-BE49-F238E27FC236}">
                <a16:creationId xmlns:a16="http://schemas.microsoft.com/office/drawing/2014/main" xmlns="" id="{11147FDC-0300-8B8B-85F1-06A7097D76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/>
              <a:t>教師建議同學，在日常生活裡，也可以這樣做：先幫自己設定一個的儲蓄目標，每次拿到零用錢，就先存一半下來。當存款一點一點累積起來，就能靠自己的力量完成儲蓄目標。</a:t>
            </a:r>
            <a:r>
              <a:rPr lang="en-US" altLang="zh-TW"/>
              <a:t/>
            </a:r>
            <a:br>
              <a:rPr lang="en-US" altLang="zh-TW"/>
            </a:br>
            <a:r>
              <a:rPr lang="zh-TW" altLang="zh-TW"/>
              <a:t>櫃寶鎮的第一個寶藏，不是金子，而是「會存錢的好習慣」！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影像版面配置區 1">
            <a:extLst>
              <a:ext uri="{FF2B5EF4-FFF2-40B4-BE49-F238E27FC236}">
                <a16:creationId xmlns:a16="http://schemas.microsoft.com/office/drawing/2014/main" xmlns="" id="{CF455534-6C32-BE74-7777-E4CE6A44AE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備忘稿版面配置區 2">
            <a:extLst>
              <a:ext uri="{FF2B5EF4-FFF2-40B4-BE49-F238E27FC236}">
                <a16:creationId xmlns:a16="http://schemas.microsoft.com/office/drawing/2014/main" xmlns="" id="{AB93FB27-524F-217D-600A-451725126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影像版面配置區 1">
            <a:extLst>
              <a:ext uri="{FF2B5EF4-FFF2-40B4-BE49-F238E27FC236}">
                <a16:creationId xmlns:a16="http://schemas.microsoft.com/office/drawing/2014/main" xmlns="" id="{7DCE193F-6240-3B4F-139E-A2DD198FDE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備忘稿版面配置區 2">
            <a:extLst>
              <a:ext uri="{FF2B5EF4-FFF2-40B4-BE49-F238E27FC236}">
                <a16:creationId xmlns:a16="http://schemas.microsoft.com/office/drawing/2014/main" xmlns="" id="{F9E7F2BE-43BB-962D-F18C-023E36E01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/>
              <a:t>銀行的由來：</a:t>
            </a:r>
            <a:r>
              <a:rPr lang="en-US" altLang="zh-TW"/>
              <a:t/>
            </a:r>
            <a:br>
              <a:rPr lang="en-US" altLang="zh-TW"/>
            </a:br>
            <a:r>
              <a:rPr lang="zh-TW" altLang="zh-TW"/>
              <a:t>你們知道世界上的第一間政府設立銀行在哪裡嗎</a:t>
            </a:r>
            <a:r>
              <a:rPr lang="en-US" altLang="zh-TW"/>
              <a:t>? </a:t>
            </a:r>
            <a:r>
              <a:rPr lang="zh-TW" altLang="zh-TW"/>
              <a:t>是義大利威尼斯的「威尼斯銀行（</a:t>
            </a:r>
            <a:r>
              <a:rPr lang="en-US" altLang="zh-TW"/>
              <a:t>Bank of Venice</a:t>
            </a:r>
            <a:r>
              <a:rPr lang="zh-TW" altLang="zh-TW"/>
              <a:t>）」，銀行（</a:t>
            </a:r>
            <a:r>
              <a:rPr lang="en-US" altLang="zh-TW"/>
              <a:t>Bank</a:t>
            </a:r>
            <a:r>
              <a:rPr lang="zh-TW" altLang="zh-TW"/>
              <a:t>）這個詞最早是由義大利文的「</a:t>
            </a:r>
            <a:r>
              <a:rPr lang="en-US" altLang="zh-TW"/>
              <a:t>Banca</a:t>
            </a:r>
            <a:r>
              <a:rPr lang="zh-TW" altLang="zh-TW"/>
              <a:t>（板凳）」演化而來，所以早期的銀行家也被稱作是「坐在板凳上的人」。</a:t>
            </a:r>
            <a:endParaRPr lang="zh-TW" altLang="en-US"/>
          </a:p>
        </p:txBody>
      </p:sp>
      <p:sp>
        <p:nvSpPr>
          <p:cNvPr id="49156" name="投影片編號版面配置區 3">
            <a:extLst>
              <a:ext uri="{FF2B5EF4-FFF2-40B4-BE49-F238E27FC236}">
                <a16:creationId xmlns:a16="http://schemas.microsoft.com/office/drawing/2014/main" xmlns="" id="{AC183693-D52D-14A5-1168-0B79AB6F2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2F92A38A-DB9D-4816-946B-255C6A629C46}" type="slidenum">
              <a:rPr lang="zh-TW" altLang="en-US"/>
              <a:pPr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影像版面配置區 1">
            <a:extLst>
              <a:ext uri="{FF2B5EF4-FFF2-40B4-BE49-F238E27FC236}">
                <a16:creationId xmlns:a16="http://schemas.microsoft.com/office/drawing/2014/main" xmlns="" id="{F4360130-C80B-2994-AB6C-B688FAAEE4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>
            <a:extLst>
              <a:ext uri="{FF2B5EF4-FFF2-40B4-BE49-F238E27FC236}">
                <a16:creationId xmlns:a16="http://schemas.microsoft.com/office/drawing/2014/main" xmlns="" id="{A4952A91-4A62-A49F-F744-B048C7EFE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/>
              <a:t>一開始的銀行都是為了要保管大家的貴金屬，但銀行家發現大家的黃金會放在銀行閒置一段時間，於是他們就開始利用這些閒置的黃金借給需要資金的商人，這就是銀行放款和借貸的開始。</a:t>
            </a:r>
            <a:r>
              <a:rPr lang="en-US" altLang="zh-TW"/>
              <a:t> </a:t>
            </a:r>
            <a:endParaRPr lang="zh-TW" altLang="zh-TW"/>
          </a:p>
        </p:txBody>
      </p:sp>
      <p:sp>
        <p:nvSpPr>
          <p:cNvPr id="51204" name="投影片編號版面配置區 3">
            <a:extLst>
              <a:ext uri="{FF2B5EF4-FFF2-40B4-BE49-F238E27FC236}">
                <a16:creationId xmlns:a16="http://schemas.microsoft.com/office/drawing/2014/main" xmlns="" id="{F7E7FDF7-1B78-4D94-666B-251778648B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FEF6D7A2-CD3C-40AB-AFE9-055C7AFEE072}" type="slidenum">
              <a:rPr lang="zh-TW" altLang="en-US"/>
              <a:pPr/>
              <a:t>25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投影片影像版面配置區 1">
            <a:extLst>
              <a:ext uri="{FF2B5EF4-FFF2-40B4-BE49-F238E27FC236}">
                <a16:creationId xmlns:a16="http://schemas.microsoft.com/office/drawing/2014/main" xmlns="" id="{EDB4167A-E15A-B1BC-9451-A49EDB4DFC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備忘稿版面配置區 2">
            <a:extLst>
              <a:ext uri="{FF2B5EF4-FFF2-40B4-BE49-F238E27FC236}">
                <a16:creationId xmlns:a16="http://schemas.microsoft.com/office/drawing/2014/main" xmlns="" id="{EDDE1BBA-712E-99B8-653A-7FE665E27F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/>
              <a:t>教師請學生示範銀行的功用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/>
              <a:t>請</a:t>
            </a:r>
            <a:r>
              <a:rPr lang="en-US" altLang="zh-TW"/>
              <a:t>3</a:t>
            </a:r>
            <a:r>
              <a:rPr lang="zh-TW" altLang="zh-TW"/>
              <a:t>位學生出列，一人擔任銀行、一人擔任儲蓄者，另一人擔任借款者。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/>
              <a:t>教師擔任旁白並提供道具，同時口述以下內容，三位學生邊聽老師的旁白，邊作演繹</a:t>
            </a:r>
            <a:endParaRPr lang="zh-TW" altLang="en-US"/>
          </a:p>
        </p:txBody>
      </p:sp>
      <p:sp>
        <p:nvSpPr>
          <p:cNvPr id="53252" name="投影片編號版面配置區 3">
            <a:extLst>
              <a:ext uri="{FF2B5EF4-FFF2-40B4-BE49-F238E27FC236}">
                <a16:creationId xmlns:a16="http://schemas.microsoft.com/office/drawing/2014/main" xmlns="" id="{F1E089CB-38C4-0CCF-3BFC-510D5BEB5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5AB236DA-B405-4762-A4FF-CCE12B70D689}" type="slidenum">
              <a:rPr lang="zh-TW" altLang="en-US"/>
              <a:pPr/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影像版面配置區 1">
            <a:extLst>
              <a:ext uri="{FF2B5EF4-FFF2-40B4-BE49-F238E27FC236}">
                <a16:creationId xmlns:a16="http://schemas.microsoft.com/office/drawing/2014/main" xmlns="" id="{7C29C67C-B9F5-AFDB-4E1C-701F2F8FC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備忘稿版面配置區 2">
            <a:extLst>
              <a:ext uri="{FF2B5EF4-FFF2-40B4-BE49-F238E27FC236}">
                <a16:creationId xmlns:a16="http://schemas.microsoft.com/office/drawing/2014/main" xmlns="" id="{98953EC0-4E36-A81D-E044-A86A0BDC9E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 dirty="0"/>
              <a:t>有人去銀行要存錢，他心裡想如果我能把這</a:t>
            </a:r>
            <a:r>
              <a:rPr lang="en-US" altLang="zh-TW" dirty="0"/>
              <a:t>100</a:t>
            </a:r>
            <a:r>
              <a:rPr lang="zh-TW" altLang="zh-TW" dirty="0"/>
              <a:t>元存在銀行裡，銀行下個月就會給我</a:t>
            </a:r>
            <a:r>
              <a:rPr lang="en-US" altLang="zh-TW" dirty="0"/>
              <a:t>1%</a:t>
            </a:r>
            <a:r>
              <a:rPr lang="zh-TW" altLang="zh-TW" dirty="0"/>
              <a:t>的利息。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zh-TW" dirty="0"/>
              <a:t>銀行拿到錢以後，開始向需要借款的人宣傳，目前借款的利率只要 </a:t>
            </a:r>
            <a:r>
              <a:rPr lang="en-US" altLang="zh-TW" dirty="0"/>
              <a:t>4%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dirty="0"/>
              <a:t>有一個人，他有一個很好</a:t>
            </a:r>
            <a:r>
              <a:rPr lang="zh-TW" altLang="zh-TW" dirty="0" smtClean="0"/>
              <a:t>的</a:t>
            </a:r>
            <a:r>
              <a:rPr lang="zh-TW" altLang="en-US" dirty="0" smtClean="0"/>
              <a:t>點子</a:t>
            </a:r>
            <a:r>
              <a:rPr lang="zh-TW" altLang="zh-TW" dirty="0" smtClean="0"/>
              <a:t>想要</a:t>
            </a:r>
            <a:r>
              <a:rPr lang="zh-TW" altLang="zh-TW" dirty="0"/>
              <a:t>自己創業 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zh-TW" dirty="0"/>
              <a:t>所以他找到了銀行，希望跟他</a:t>
            </a:r>
            <a:r>
              <a:rPr lang="zh-TW" altLang="zh-TW" dirty="0" smtClean="0"/>
              <a:t>借貸</a:t>
            </a:r>
            <a:r>
              <a:rPr lang="en-US" altLang="zh-TW" dirty="0" smtClean="0"/>
              <a:t>100</a:t>
            </a:r>
            <a:r>
              <a:rPr lang="zh-TW" altLang="zh-TW" dirty="0" smtClean="0"/>
              <a:t>元</a:t>
            </a:r>
            <a:r>
              <a:rPr lang="zh-TW" altLang="zh-TW" dirty="0"/>
              <a:t>，銀行告知下次要</a:t>
            </a:r>
            <a:r>
              <a:rPr lang="zh-TW" altLang="zh-TW" dirty="0" smtClean="0"/>
              <a:t>拿</a:t>
            </a:r>
            <a:r>
              <a:rPr lang="en-US" altLang="zh-TW" dirty="0" smtClean="0"/>
              <a:t>104</a:t>
            </a:r>
            <a:r>
              <a:rPr lang="zh-TW" altLang="zh-TW" dirty="0" smtClean="0"/>
              <a:t>元</a:t>
            </a:r>
            <a:r>
              <a:rPr lang="zh-TW" altLang="zh-TW" dirty="0"/>
              <a:t>做為還款。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zh-TW" dirty="0"/>
              <a:t>教師說明：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 dirty="0"/>
              <a:t>請問你們有發現奇怪的地方嗎？銀行給的利息是</a:t>
            </a:r>
            <a:r>
              <a:rPr lang="en-US" altLang="zh-TW" dirty="0"/>
              <a:t>1%</a:t>
            </a:r>
            <a:r>
              <a:rPr lang="zh-TW" altLang="zh-TW" dirty="0"/>
              <a:t>，但是向借貸的人收取的利息是</a:t>
            </a:r>
            <a:r>
              <a:rPr lang="en-US" altLang="zh-TW" dirty="0"/>
              <a:t>4%</a:t>
            </a:r>
            <a:r>
              <a:rPr lang="zh-TW" altLang="zh-TW" dirty="0"/>
              <a:t>，中間的</a:t>
            </a:r>
            <a:r>
              <a:rPr lang="en-US" altLang="zh-TW" dirty="0"/>
              <a:t>3%</a:t>
            </a:r>
            <a:r>
              <a:rPr lang="zh-TW" altLang="zh-TW" dirty="0"/>
              <a:t>就成了銀行的獲利。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銀行是資金的集散地，把資金聚集在銀行，藉由貸款將資金提供給需要的人、機構，同時向對方收取利息，這就是銀行賺錢的方式。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如果今天沒有人要把錢存進銀行，他們就沒辦法借錢給別人，所以當你把錢存進銀行，銀行會給你利息，讓你擁有部分的獲利。</a:t>
            </a:r>
          </a:p>
        </p:txBody>
      </p:sp>
      <p:sp>
        <p:nvSpPr>
          <p:cNvPr id="55300" name="投影片編號版面配置區 3">
            <a:extLst>
              <a:ext uri="{FF2B5EF4-FFF2-40B4-BE49-F238E27FC236}">
                <a16:creationId xmlns:a16="http://schemas.microsoft.com/office/drawing/2014/main" xmlns="" id="{9507A2E4-A1B8-8603-6D18-64D7905BB4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A010F9B4-A57F-4999-8CA8-637D660C115C}" type="slidenum">
              <a:rPr lang="zh-TW" altLang="en-US"/>
              <a:pPr/>
              <a:t>27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影像版面配置區 1">
            <a:extLst>
              <a:ext uri="{FF2B5EF4-FFF2-40B4-BE49-F238E27FC236}">
                <a16:creationId xmlns:a16="http://schemas.microsoft.com/office/drawing/2014/main" xmlns="" id="{96D471A5-05C1-0B1C-A8BD-BCE35FA4B7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備忘稿版面配置區 2">
            <a:extLst>
              <a:ext uri="{FF2B5EF4-FFF2-40B4-BE49-F238E27FC236}">
                <a16:creationId xmlns:a16="http://schemas.microsoft.com/office/drawing/2014/main" xmlns="" id="{F3D9D8C2-1968-2F00-5FD6-7598648DA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/>
              <a:t>銀行的其他功能：</a:t>
            </a:r>
            <a:r>
              <a:rPr lang="en-US" altLang="zh-TW"/>
              <a:t/>
            </a:r>
            <a:br>
              <a:rPr lang="en-US" altLang="zh-TW"/>
            </a:br>
            <a:r>
              <a:rPr lang="zh-TW" altLang="zh-TW"/>
              <a:t>銀行也擔任貨幣轉移、兌換貨幣的角色，例如：今天我要將資金轉帳給單位或個人，都需要經過銀行的許可，以及出國時為了要能夠在當地消費，我們會將新台幣兌換成當地國家使用的貨幣，而銀行在轉帳或是兌換的過程中，都可以收取一定額度的手續費，這也是銀行其中一個賺錢的方式。</a:t>
            </a:r>
          </a:p>
        </p:txBody>
      </p:sp>
      <p:sp>
        <p:nvSpPr>
          <p:cNvPr id="57348" name="投影片編號版面配置區 3">
            <a:extLst>
              <a:ext uri="{FF2B5EF4-FFF2-40B4-BE49-F238E27FC236}">
                <a16:creationId xmlns:a16="http://schemas.microsoft.com/office/drawing/2014/main" xmlns="" id="{C3BA9FA1-2721-245D-DD74-01D10DCC86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84B35772-AE39-4849-B027-3DA5576677FD}" type="slidenum">
              <a:rPr lang="zh-TW" altLang="en-US"/>
              <a:pPr/>
              <a:t>28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影像版面配置區 1">
            <a:extLst>
              <a:ext uri="{FF2B5EF4-FFF2-40B4-BE49-F238E27FC236}">
                <a16:creationId xmlns:a16="http://schemas.microsoft.com/office/drawing/2014/main" xmlns="" id="{06AC1EF1-8DA5-E064-9B40-60499D17D5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備忘稿版面配置區 2">
            <a:extLst>
              <a:ext uri="{FF2B5EF4-FFF2-40B4-BE49-F238E27FC236}">
                <a16:creationId xmlns:a16="http://schemas.microsoft.com/office/drawing/2014/main" xmlns="" id="{844EFE7D-D95A-D3C2-8DF2-6F4186F14C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全班維持原本的四組。</a:t>
            </a:r>
          </a:p>
          <a:p>
            <a:pPr eaLnBrk="1" hangingPunct="1">
              <a:spcBef>
                <a:spcPct val="0"/>
              </a:spcBef>
            </a:pP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每組內的學生依序編號 </a:t>
            </a:r>
            <a:r>
              <a:rPr lang="en-US" altLang="zh-TW" dirty="0"/>
              <a:t>1</a:t>
            </a:r>
            <a:r>
              <a:rPr lang="zh-TW" altLang="en-US" dirty="0"/>
              <a:t>、</a:t>
            </a:r>
            <a:r>
              <a:rPr lang="en-US" altLang="zh-TW" dirty="0"/>
              <a:t>2</a:t>
            </a:r>
            <a:r>
              <a:rPr lang="zh-TW" altLang="en-US" dirty="0"/>
              <a:t>、</a:t>
            </a:r>
            <a:r>
              <a:rPr lang="en-US" altLang="zh-TW" dirty="0"/>
              <a:t>3</a:t>
            </a:r>
            <a:r>
              <a:rPr lang="zh-TW" altLang="en-US" dirty="0"/>
              <a:t>、</a:t>
            </a:r>
            <a:r>
              <a:rPr lang="en-US" altLang="zh-TW" dirty="0"/>
              <a:t>4…</a:t>
            </a:r>
            <a:r>
              <a:rPr lang="zh-TW" altLang="en-US" dirty="0"/>
              <a:t>（依照組內人數每組號碼要一樣多，因此有些學生可能有兩個號碼）。</a:t>
            </a:r>
          </a:p>
          <a:p>
            <a:pPr eaLnBrk="1" hangingPunct="1">
              <a:spcBef>
                <a:spcPct val="0"/>
              </a:spcBef>
            </a:pP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老師講完題目時，會喊出一個號碼（例如「</a:t>
            </a:r>
            <a:r>
              <a:rPr lang="en-US" altLang="zh-TW" dirty="0"/>
              <a:t>2</a:t>
            </a:r>
            <a:r>
              <a:rPr lang="zh-TW" altLang="en-US" dirty="0"/>
              <a:t>號」），四個組別的「</a:t>
            </a:r>
            <a:r>
              <a:rPr lang="en-US" altLang="zh-TW" dirty="0"/>
              <a:t>2</a:t>
            </a:r>
            <a:r>
              <a:rPr lang="zh-TW" altLang="en-US" dirty="0"/>
              <a:t>號」同學立刻要站起來。</a:t>
            </a:r>
          </a:p>
          <a:p>
            <a:pPr eaLnBrk="1" hangingPunct="1">
              <a:spcBef>
                <a:spcPct val="0"/>
              </a:spcBef>
            </a:pP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4.</a:t>
            </a:r>
            <a:r>
              <a:rPr lang="zh-TW" altLang="en-US" dirty="0"/>
              <a:t>教師讓最先站起來的人回答：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答對 → 該組加 </a:t>
            </a:r>
            <a:r>
              <a:rPr lang="en-US" altLang="zh-TW" dirty="0"/>
              <a:t>1 </a:t>
            </a:r>
            <a:r>
              <a:rPr lang="zh-TW" altLang="en-US" dirty="0"/>
              <a:t>分。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答錯 → 其他站的人先舉手者補答，加分機會給別組。</a:t>
            </a:r>
          </a:p>
          <a:p>
            <a:pPr eaLnBrk="1" hangingPunct="1">
              <a:spcBef>
                <a:spcPct val="0"/>
              </a:spcBef>
            </a:pP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5. </a:t>
            </a:r>
            <a:r>
              <a:rPr lang="zh-TW" altLang="en-US" dirty="0"/>
              <a:t>全部題目結束後，統計積分，分數最高的小組獲得「銀行小達人」的稱號。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影像版面配置區 1">
            <a:extLst>
              <a:ext uri="{FF2B5EF4-FFF2-40B4-BE49-F238E27FC236}">
                <a16:creationId xmlns:a16="http://schemas.microsoft.com/office/drawing/2014/main" xmlns="" id="{A0AA2B5E-B7CC-A1FC-1CD7-68AC93F9EE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>
            <a:extLst>
              <a:ext uri="{FF2B5EF4-FFF2-40B4-BE49-F238E27FC236}">
                <a16:creationId xmlns:a16="http://schemas.microsoft.com/office/drawing/2014/main" xmlns="" id="{6DA0E2F2-BB89-8442-3176-D24F4A6DBB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62B400-92A4-C1D9-FE97-3BD7316EA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影像版面配置區 1">
            <a:extLst>
              <a:ext uri="{FF2B5EF4-FFF2-40B4-BE49-F238E27FC236}">
                <a16:creationId xmlns:a16="http://schemas.microsoft.com/office/drawing/2014/main" xmlns="" id="{36CB67CB-F6B2-8BD0-A9E2-CFEA245E5C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備忘稿版面配置區 2">
            <a:extLst>
              <a:ext uri="{FF2B5EF4-FFF2-40B4-BE49-F238E27FC236}">
                <a16:creationId xmlns:a16="http://schemas.microsoft.com/office/drawing/2014/main" xmlns="" id="{89FDE3CB-DB02-359E-6918-74DFC53953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713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影像版面配置區 1">
            <a:extLst>
              <a:ext uri="{FF2B5EF4-FFF2-40B4-BE49-F238E27FC236}">
                <a16:creationId xmlns:a16="http://schemas.microsoft.com/office/drawing/2014/main" xmlns="" id="{3C13599A-698C-254D-C6BC-BE91B00C99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備忘稿版面配置區 2">
            <a:extLst>
              <a:ext uri="{FF2B5EF4-FFF2-40B4-BE49-F238E27FC236}">
                <a16:creationId xmlns:a16="http://schemas.microsoft.com/office/drawing/2014/main" xmlns="" id="{29EAE79A-8FFA-CA2A-16C4-609463ABD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/>
              <a:t>教師詢問學生：「如果有想買的東西，但是手邊的錢不夠該怎麼辦？」</a:t>
            </a:r>
          </a:p>
          <a:p>
            <a:pPr eaLnBrk="1" hangingPunct="1">
              <a:spcBef>
                <a:spcPct val="0"/>
              </a:spcBef>
            </a:pPr>
            <a:r>
              <a:rPr lang="zh-TW" altLang="zh-TW"/>
              <a:t>教師總結：「這就是存錢的意義：慢慢累積，才能達到目標。」</a:t>
            </a:r>
          </a:p>
        </p:txBody>
      </p:sp>
      <p:sp>
        <p:nvSpPr>
          <p:cNvPr id="8196" name="投影片編號版面配置區 3">
            <a:extLst>
              <a:ext uri="{FF2B5EF4-FFF2-40B4-BE49-F238E27FC236}">
                <a16:creationId xmlns:a16="http://schemas.microsoft.com/office/drawing/2014/main" xmlns="" id="{89718A5C-7DF2-3923-36C7-F0DC4BB59F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9A350378-953B-4A69-93D4-4B72618CE6A9}" type="slidenum">
              <a:rPr lang="zh-TW" altLang="en-US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影像版面配置區 1">
            <a:extLst>
              <a:ext uri="{FF2B5EF4-FFF2-40B4-BE49-F238E27FC236}">
                <a16:creationId xmlns:a16="http://schemas.microsoft.com/office/drawing/2014/main" xmlns="" id="{4C40AB15-ECD4-6EAF-F7C3-1241C9A91E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>
            <a:extLst>
              <a:ext uri="{FF2B5EF4-FFF2-40B4-BE49-F238E27FC236}">
                <a16:creationId xmlns:a16="http://schemas.microsoft.com/office/drawing/2014/main" xmlns="" id="{0FE5576E-A06D-387A-E186-404F5CCF5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1876B5-21D2-6CB5-BAEC-3740E06AC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影像版面配置區 1">
            <a:extLst>
              <a:ext uri="{FF2B5EF4-FFF2-40B4-BE49-F238E27FC236}">
                <a16:creationId xmlns:a16="http://schemas.microsoft.com/office/drawing/2014/main" xmlns="" id="{6F98CC86-820A-5DE7-C852-01223BDDB5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>
            <a:extLst>
              <a:ext uri="{FF2B5EF4-FFF2-40B4-BE49-F238E27FC236}">
                <a16:creationId xmlns:a16="http://schemas.microsoft.com/office/drawing/2014/main" xmlns="" id="{EE8241C3-09E1-8897-9064-D05E802BFB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71459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影像版面配置區 1">
            <a:extLst>
              <a:ext uri="{FF2B5EF4-FFF2-40B4-BE49-F238E27FC236}">
                <a16:creationId xmlns:a16="http://schemas.microsoft.com/office/drawing/2014/main" xmlns="" id="{8F2E5ED2-2FF5-ED9E-DD30-8516055454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備忘稿版面配置區 2">
            <a:extLst>
              <a:ext uri="{FF2B5EF4-FFF2-40B4-BE49-F238E27FC236}">
                <a16:creationId xmlns:a16="http://schemas.microsoft.com/office/drawing/2014/main" xmlns="" id="{2B70EE68-3356-66FA-D8D4-666B654CF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C50A30-C535-2A1F-0B87-3C25BAD28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影像版面配置區 1">
            <a:extLst>
              <a:ext uri="{FF2B5EF4-FFF2-40B4-BE49-F238E27FC236}">
                <a16:creationId xmlns:a16="http://schemas.microsoft.com/office/drawing/2014/main" xmlns="" id="{10C5B6A3-4A38-13FB-7A08-EA6D5021AA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備忘稿版面配置區 2">
            <a:extLst>
              <a:ext uri="{FF2B5EF4-FFF2-40B4-BE49-F238E27FC236}">
                <a16:creationId xmlns:a16="http://schemas.microsoft.com/office/drawing/2014/main" xmlns="" id="{1697422F-E2BF-D406-E193-9246C31F3B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595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影像版面配置區 1">
            <a:extLst>
              <a:ext uri="{FF2B5EF4-FFF2-40B4-BE49-F238E27FC236}">
                <a16:creationId xmlns:a16="http://schemas.microsoft.com/office/drawing/2014/main" xmlns="" id="{4AFF879A-F42D-619D-6CD0-FC6469C44E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備忘稿版面配置區 2">
            <a:extLst>
              <a:ext uri="{FF2B5EF4-FFF2-40B4-BE49-F238E27FC236}">
                <a16:creationId xmlns:a16="http://schemas.microsoft.com/office/drawing/2014/main" xmlns="" id="{A60B9DAB-5222-D57B-2D64-51774DAD1F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4F0A5F-1C85-1885-3726-32719D9B3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影像版面配置區 1">
            <a:extLst>
              <a:ext uri="{FF2B5EF4-FFF2-40B4-BE49-F238E27FC236}">
                <a16:creationId xmlns:a16="http://schemas.microsoft.com/office/drawing/2014/main" xmlns="" id="{05E045A7-7A75-3439-8DDA-A06069525C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備忘稿版面配置區 2">
            <a:extLst>
              <a:ext uri="{FF2B5EF4-FFF2-40B4-BE49-F238E27FC236}">
                <a16:creationId xmlns:a16="http://schemas.microsoft.com/office/drawing/2014/main" xmlns="" id="{37E0A676-9201-BE18-6DF6-4F461A207E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7160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影像版面配置區 1">
            <a:extLst>
              <a:ext uri="{FF2B5EF4-FFF2-40B4-BE49-F238E27FC236}">
                <a16:creationId xmlns:a16="http://schemas.microsoft.com/office/drawing/2014/main" xmlns="" id="{377A4AE0-AC97-DC28-F9B0-C14422F8CA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備忘稿版面配置區 2">
            <a:extLst>
              <a:ext uri="{FF2B5EF4-FFF2-40B4-BE49-F238E27FC236}">
                <a16:creationId xmlns:a16="http://schemas.microsoft.com/office/drawing/2014/main" xmlns="" id="{CEE29438-2B0F-BC27-56A8-50F732CFC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F4AD98-584A-9E7F-A617-8E4F54146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影像版面配置區 1">
            <a:extLst>
              <a:ext uri="{FF2B5EF4-FFF2-40B4-BE49-F238E27FC236}">
                <a16:creationId xmlns:a16="http://schemas.microsoft.com/office/drawing/2014/main" xmlns="" id="{539B2D66-C9D3-1DDF-BFFD-6015FB7213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備忘稿版面配置區 2">
            <a:extLst>
              <a:ext uri="{FF2B5EF4-FFF2-40B4-BE49-F238E27FC236}">
                <a16:creationId xmlns:a16="http://schemas.microsoft.com/office/drawing/2014/main" xmlns="" id="{0265A197-0DD4-78FB-9A74-9646D3E9B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98822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影像版面配置區 1">
            <a:extLst>
              <a:ext uri="{FF2B5EF4-FFF2-40B4-BE49-F238E27FC236}">
                <a16:creationId xmlns:a16="http://schemas.microsoft.com/office/drawing/2014/main" xmlns="" id="{1FA3A62E-CFA9-ACF0-65E5-C28C2041B5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>
            <a:extLst>
              <a:ext uri="{FF2B5EF4-FFF2-40B4-BE49-F238E27FC236}">
                <a16:creationId xmlns:a16="http://schemas.microsoft.com/office/drawing/2014/main" xmlns="" id="{8C7A7264-98DF-F5AC-7F08-9364ADC3F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599515-2B34-FBD7-D36C-404BA7D83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影像版面配置區 1">
            <a:extLst>
              <a:ext uri="{FF2B5EF4-FFF2-40B4-BE49-F238E27FC236}">
                <a16:creationId xmlns:a16="http://schemas.microsoft.com/office/drawing/2014/main" xmlns="" id="{D4D53A83-4058-5C49-D676-23042B89ED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>
            <a:extLst>
              <a:ext uri="{FF2B5EF4-FFF2-40B4-BE49-F238E27FC236}">
                <a16:creationId xmlns:a16="http://schemas.microsoft.com/office/drawing/2014/main" xmlns="" id="{2B67B6A3-7F8C-36D6-9101-117D50B48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0973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影像版面配置區 1">
            <a:extLst>
              <a:ext uri="{FF2B5EF4-FFF2-40B4-BE49-F238E27FC236}">
                <a16:creationId xmlns:a16="http://schemas.microsoft.com/office/drawing/2014/main" xmlns="" id="{A0B9EFC8-51F4-CEAB-24BE-4E9E54A048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備忘稿版面配置區 2">
            <a:extLst>
              <a:ext uri="{FF2B5EF4-FFF2-40B4-BE49-F238E27FC236}">
                <a16:creationId xmlns:a16="http://schemas.microsoft.com/office/drawing/2014/main" xmlns="" id="{BD61B927-B35B-18CC-A3D3-BE5BF473FF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/>
              <a:t>教師和學生分享結論： 有想要的東西，可以靠著存錢來完成。存錢是一點一點地累積，需要有時間和耐心，而「財富」也是靠累積而來。這也是來自波斯塔島的小創、小興和小上在櫃寶鎮上要學的第一個功課。</a:t>
            </a:r>
            <a:endParaRPr lang="zh-TW" altLang="zh-TW" sz="11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影像版面配置區 1">
            <a:extLst>
              <a:ext uri="{FF2B5EF4-FFF2-40B4-BE49-F238E27FC236}">
                <a16:creationId xmlns:a16="http://schemas.microsoft.com/office/drawing/2014/main" xmlns="" id="{B8D8E2D5-3AB1-A3AA-63DE-9A80E80642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備忘稿版面配置區 2">
            <a:extLst>
              <a:ext uri="{FF2B5EF4-FFF2-40B4-BE49-F238E27FC236}">
                <a16:creationId xmlns:a16="http://schemas.microsoft.com/office/drawing/2014/main" xmlns="" id="{92F0C4D0-2A2E-C21A-DC39-E13E66E770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5BC08C-6309-3990-A089-20CEAF488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影像版面配置區 1">
            <a:extLst>
              <a:ext uri="{FF2B5EF4-FFF2-40B4-BE49-F238E27FC236}">
                <a16:creationId xmlns:a16="http://schemas.microsoft.com/office/drawing/2014/main" xmlns="" id="{506092CE-E775-2C03-97DC-B14E6705C9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備忘稿版面配置區 2">
            <a:extLst>
              <a:ext uri="{FF2B5EF4-FFF2-40B4-BE49-F238E27FC236}">
                <a16:creationId xmlns:a16="http://schemas.microsoft.com/office/drawing/2014/main" xmlns="" id="{84011F78-DA05-994A-867E-E73D801C2B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38581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影像版面配置區 1">
            <a:extLst>
              <a:ext uri="{FF2B5EF4-FFF2-40B4-BE49-F238E27FC236}">
                <a16:creationId xmlns:a16="http://schemas.microsoft.com/office/drawing/2014/main" xmlns="" id="{F03FC039-F48B-207B-2410-30040D3F34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備忘稿版面配置區 2">
            <a:extLst>
              <a:ext uri="{FF2B5EF4-FFF2-40B4-BE49-F238E27FC236}">
                <a16:creationId xmlns:a16="http://schemas.microsoft.com/office/drawing/2014/main" xmlns="" id="{CA7C82B7-AF54-C299-6F70-BEE08BB87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203981-0BC1-C3A0-7402-A2056BFB1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影像版面配置區 1">
            <a:extLst>
              <a:ext uri="{FF2B5EF4-FFF2-40B4-BE49-F238E27FC236}">
                <a16:creationId xmlns:a16="http://schemas.microsoft.com/office/drawing/2014/main" xmlns="" id="{943A28F3-C34D-2E23-DC87-A3880F6DA4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備忘稿版面配置區 2">
            <a:extLst>
              <a:ext uri="{FF2B5EF4-FFF2-40B4-BE49-F238E27FC236}">
                <a16:creationId xmlns:a16="http://schemas.microsoft.com/office/drawing/2014/main" xmlns="" id="{4B3CB366-8C10-C273-0F09-3B20246C56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28289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影像版面配置區 1">
            <a:extLst>
              <a:ext uri="{FF2B5EF4-FFF2-40B4-BE49-F238E27FC236}">
                <a16:creationId xmlns:a16="http://schemas.microsoft.com/office/drawing/2014/main" xmlns="" id="{BE8CD7F9-8192-B807-361C-9B3ADB7212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備忘稿版面配置區 2">
            <a:extLst>
              <a:ext uri="{FF2B5EF4-FFF2-40B4-BE49-F238E27FC236}">
                <a16:creationId xmlns:a16="http://schemas.microsoft.com/office/drawing/2014/main" xmlns="" id="{9994ADD9-674B-2B12-2EA2-A75930ED01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FA5A7C-889B-A5BC-7E7E-F7442E656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影像版面配置區 1">
            <a:extLst>
              <a:ext uri="{FF2B5EF4-FFF2-40B4-BE49-F238E27FC236}">
                <a16:creationId xmlns:a16="http://schemas.microsoft.com/office/drawing/2014/main" xmlns="" id="{930966E1-995E-D587-E00D-E232C788CF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備忘稿版面配置區 2">
            <a:extLst>
              <a:ext uri="{FF2B5EF4-FFF2-40B4-BE49-F238E27FC236}">
                <a16:creationId xmlns:a16="http://schemas.microsoft.com/office/drawing/2014/main" xmlns="" id="{AE289541-FB86-D6D3-0A2A-546CF9536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74656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影像版面配置區 1">
            <a:extLst>
              <a:ext uri="{FF2B5EF4-FFF2-40B4-BE49-F238E27FC236}">
                <a16:creationId xmlns:a16="http://schemas.microsoft.com/office/drawing/2014/main" xmlns="" id="{CF05E6E6-C342-69EA-F7C0-026EC7D798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>
            <a:extLst>
              <a:ext uri="{FF2B5EF4-FFF2-40B4-BE49-F238E27FC236}">
                <a16:creationId xmlns:a16="http://schemas.microsoft.com/office/drawing/2014/main" xmlns="" id="{D53EAC77-20F4-5177-1560-60A430A577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53B88C-72B6-54AB-5980-059841F89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影像版面配置區 1">
            <a:extLst>
              <a:ext uri="{FF2B5EF4-FFF2-40B4-BE49-F238E27FC236}">
                <a16:creationId xmlns:a16="http://schemas.microsoft.com/office/drawing/2014/main" xmlns="" id="{78ED756A-441D-1E41-019D-C181D9BF47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>
            <a:extLst>
              <a:ext uri="{FF2B5EF4-FFF2-40B4-BE49-F238E27FC236}">
                <a16:creationId xmlns:a16="http://schemas.microsoft.com/office/drawing/2014/main" xmlns="" id="{906C502B-7A8A-5A46-14BA-D3DC48A3FA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66693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影像版面配置區 1">
            <a:extLst>
              <a:ext uri="{FF2B5EF4-FFF2-40B4-BE49-F238E27FC236}">
                <a16:creationId xmlns:a16="http://schemas.microsoft.com/office/drawing/2014/main" xmlns="" id="{A4F8DEEB-71D9-8F6A-B7F8-0628147810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備忘稿版面配置區 2">
            <a:extLst>
              <a:ext uri="{FF2B5EF4-FFF2-40B4-BE49-F238E27FC236}">
                <a16:creationId xmlns:a16="http://schemas.microsoft.com/office/drawing/2014/main" xmlns="" id="{4855A9AB-C502-5125-CCF9-01FC0EEB6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複習銀行的功能：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(1)</a:t>
            </a:r>
            <a:r>
              <a:rPr lang="zh-TW" altLang="en-US"/>
              <a:t>幫我們安全存放金錢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(2)</a:t>
            </a:r>
            <a:r>
              <a:rPr lang="zh-TW" altLang="en-US"/>
              <a:t>提供利息，讓錢慢慢變多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(3)</a:t>
            </a:r>
            <a:r>
              <a:rPr lang="zh-TW" altLang="en-US"/>
              <a:t>把錢借給需要的人，形成資金的流通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(4)</a:t>
            </a:r>
            <a:r>
              <a:rPr lang="zh-TW" altLang="en-US"/>
              <a:t>協助轉帳、兌換貨幣，讓交易更方便</a:t>
            </a:r>
          </a:p>
          <a:p>
            <a:pPr eaLnBrk="1" hangingPunct="1">
              <a:spcBef>
                <a:spcPct val="0"/>
              </a:spcBef>
            </a:pPr>
            <a:endParaRPr lang="en-US" altLang="zh-TW"/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教師鼓勵同學，銀行是協助我們管理金錢的機構。同學的收入來源有可以是零用錢、獎學金或紅包錢，都可以先替自己設定一個儲蓄目標，再把拿到的錢先存下一部分，存進銀行，讓它慢慢累積，還能拿到利息。</a:t>
            </a:r>
          </a:p>
          <a:p>
            <a:pPr eaLnBrk="1" hangingPunct="1">
              <a:spcBef>
                <a:spcPct val="0"/>
              </a:spcBef>
            </a:pPr>
            <a:endParaRPr lang="en-US" altLang="zh-TW"/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教師強調櫃寶鎮的第一個寶藏，不是拿到錢，而是養成儲蓄的好習慣，勉勵同學在生活中實踐。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影像版面配置區 1">
            <a:extLst>
              <a:ext uri="{FF2B5EF4-FFF2-40B4-BE49-F238E27FC236}">
                <a16:creationId xmlns:a16="http://schemas.microsoft.com/office/drawing/2014/main" xmlns="" id="{3862D1E4-6451-7AE7-042A-42B2452FE7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備忘稿版面配置區 2">
            <a:extLst>
              <a:ext uri="{FF2B5EF4-FFF2-40B4-BE49-F238E27FC236}">
                <a16:creationId xmlns:a16="http://schemas.microsoft.com/office/drawing/2014/main" xmlns="" id="{1E2633C1-56C7-7C51-9C10-F1E9263F7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影像版面配置區 1">
            <a:extLst>
              <a:ext uri="{FF2B5EF4-FFF2-40B4-BE49-F238E27FC236}">
                <a16:creationId xmlns:a16="http://schemas.microsoft.com/office/drawing/2014/main" xmlns="" id="{8687513C-E15B-E938-5E3D-E37AEEB46D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備忘稿版面配置區 2">
            <a:extLst>
              <a:ext uri="{FF2B5EF4-FFF2-40B4-BE49-F238E27FC236}">
                <a16:creationId xmlns:a16="http://schemas.microsoft.com/office/drawing/2014/main" xmlns="" id="{11BAE7CD-81A3-E88F-A5FC-05566FB5F4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zh-TW"/>
              <a:t>波斯塔島是一個逐漸沒落的小島。</a:t>
            </a:r>
            <a:endParaRPr lang="zh-TW" altLang="en-US"/>
          </a:p>
        </p:txBody>
      </p:sp>
      <p:sp>
        <p:nvSpPr>
          <p:cNvPr id="14340" name="投影片編號版面配置區 3">
            <a:extLst>
              <a:ext uri="{FF2B5EF4-FFF2-40B4-BE49-F238E27FC236}">
                <a16:creationId xmlns:a16="http://schemas.microsoft.com/office/drawing/2014/main" xmlns="" id="{78A2BF2F-882B-ADCC-8FC2-16D97D970C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2647F560-2895-49A7-83E9-2C2A4C2EC42D}" type="slidenum">
              <a:rPr lang="zh-TW" altLang="en-US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影像版面配置區 1">
            <a:extLst>
              <a:ext uri="{FF2B5EF4-FFF2-40B4-BE49-F238E27FC236}">
                <a16:creationId xmlns:a16="http://schemas.microsoft.com/office/drawing/2014/main" xmlns="" id="{628E7FF9-B27B-B74B-2CF9-442DA2F26A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備忘稿版面配置區 2">
            <a:extLst>
              <a:ext uri="{FF2B5EF4-FFF2-40B4-BE49-F238E27FC236}">
                <a16:creationId xmlns:a16="http://schemas.microsoft.com/office/drawing/2014/main" xmlns="" id="{848F73C2-54E2-E077-8B10-C87623AC4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zh-TW"/>
              <a:t>小創、小興和小上決定跟隨小上的爺爺費斯弗船長，一起啟航前往傳說中的「櫃寶鎮」。那是一個人人都過著富裕生活的地方，據說只要掌握了那裡的用錢秘訣，就能找到致富的方法。在準備出發時，他們觀察到一件有趣的事：</a:t>
            </a:r>
            <a:r>
              <a:rPr lang="en-US" altLang="zh-TW"/>
              <a:t/>
            </a:r>
            <a:br>
              <a:rPr lang="en-US" altLang="zh-TW"/>
            </a:br>
            <a:endParaRPr lang="zh-TW" altLang="zh-TW"/>
          </a:p>
        </p:txBody>
      </p:sp>
      <p:sp>
        <p:nvSpPr>
          <p:cNvPr id="16388" name="投影片編號版面配置區 3">
            <a:extLst>
              <a:ext uri="{FF2B5EF4-FFF2-40B4-BE49-F238E27FC236}">
                <a16:creationId xmlns:a16="http://schemas.microsoft.com/office/drawing/2014/main" xmlns="" id="{C2CE991C-E2C4-421A-D196-7557B45533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6C85F39F-C609-43BA-903D-89D1D31C1587}" type="slidenum">
              <a:rPr lang="zh-TW" altLang="en-US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影像版面配置區 1">
            <a:extLst>
              <a:ext uri="{FF2B5EF4-FFF2-40B4-BE49-F238E27FC236}">
                <a16:creationId xmlns:a16="http://schemas.microsoft.com/office/drawing/2014/main" xmlns="" id="{3769280E-72D7-D5BC-F7CD-6F118C1C68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備忘稿版面配置區 2">
            <a:extLst>
              <a:ext uri="{FF2B5EF4-FFF2-40B4-BE49-F238E27FC236}">
                <a16:creationId xmlns:a16="http://schemas.microsoft.com/office/drawing/2014/main" xmlns="" id="{9D5F920C-CBDD-F838-373F-85D5FF40A6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58750"/>
            <a:r>
              <a:rPr lang="zh-TW" altLang="zh-TW" sz="1100"/>
              <a:t>櫃寶鎮的人，每個人都只有一個行李箱的空間。</a:t>
            </a:r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影像版面配置區 1">
            <a:extLst>
              <a:ext uri="{FF2B5EF4-FFF2-40B4-BE49-F238E27FC236}">
                <a16:creationId xmlns:a16="http://schemas.microsoft.com/office/drawing/2014/main" xmlns="" id="{C4B7157A-1718-36ED-74C0-62D9AE3B57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備忘稿版面配置區 2">
            <a:extLst>
              <a:ext uri="{FF2B5EF4-FFF2-40B4-BE49-F238E27FC236}">
                <a16:creationId xmlns:a16="http://schemas.microsoft.com/office/drawing/2014/main" xmlns="" id="{7DCE4FDE-16CD-97A1-3553-45F5B437C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zh-TW" sz="1100"/>
              <a:t>他們打包時不會急著把喜歡的東西全塞進去，而是會先放進「需要的」衣物、食物、工具</a:t>
            </a:r>
            <a:r>
              <a:rPr lang="en-US" altLang="zh-TW" sz="1100"/>
              <a:t>…</a:t>
            </a:r>
            <a:r>
              <a:rPr lang="zh-TW" altLang="zh-TW" sz="1100"/>
              <a:t>等。</a:t>
            </a:r>
            <a:r>
              <a:rPr lang="en-US" altLang="zh-TW" sz="1100"/>
              <a:t/>
            </a:r>
            <a:br>
              <a:rPr lang="en-US" altLang="zh-TW" sz="1100"/>
            </a:br>
            <a:r>
              <a:rPr lang="zh-TW" altLang="zh-TW" sz="1100"/>
              <a:t>確定還有空間，才開始考慮「想要帶的」東西。</a:t>
            </a:r>
          </a:p>
          <a:p>
            <a:r>
              <a:rPr lang="zh-TW" altLang="zh-TW" sz="1100"/>
              <a:t>小創、小興和小上思考著這個觀念，覺得很特別。</a:t>
            </a:r>
            <a:r>
              <a:rPr lang="en-US" altLang="zh-TW" sz="1100"/>
              <a:t/>
            </a:r>
            <a:br>
              <a:rPr lang="en-US" altLang="zh-TW" sz="1100"/>
            </a:br>
            <a:r>
              <a:rPr lang="zh-TW" altLang="zh-TW" sz="1100"/>
              <a:t>他們思考，在櫃寶鎮，致富的祕密也許就藏在這份「先裝需要、再放想要」的習慣裡。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9C83C515-3ED3-3928-C543-3C37A886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F3009-B0E9-4C45-BD54-8200FF8F27F2}" type="datetime1">
              <a:rPr lang="zh-TW" altLang="en-US" smtClean="0"/>
              <a:t>2026/1/6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634E87FD-1B62-3C43-8F14-88D6679C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C10149A-3A7F-A61C-1B0A-E924415D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5B89D-20E2-481D-8D0C-D2335F2C36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6719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EB4727CD-30CB-1ECE-88E5-40C9B5431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2A319-AB20-4A7C-8AAB-571F7C02A3FD}" type="datetime1">
              <a:rPr lang="zh-TW" altLang="en-US" smtClean="0"/>
              <a:t>2026/1/6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76969398-494C-870F-B15F-B21FA7588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14A8B4D8-6121-7088-A8FE-A5AA995BE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7B9A4-4A81-4958-AB2B-F3E1D7AB33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56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E79F8245-BC6A-8CED-B421-70D83E519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F166F-8D37-4612-A09F-D3EAEC42090C}" type="datetime1">
              <a:rPr lang="zh-TW" altLang="en-US" smtClean="0"/>
              <a:t>2026/1/6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6EC44B5A-8492-18FC-FB80-6FE1D68C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F7306FC-C2EB-BB61-6BB3-70EB2A57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AE21C-5684-4DF6-BE18-E812AEDD2B7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3176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148E9655-2ECB-F7EA-1EC8-832938C6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D7337-2991-4F07-8B61-33A2D9015CBA}" type="datetime1">
              <a:rPr lang="zh-TW" altLang="en-US" smtClean="0"/>
              <a:t>2026/1/6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D58F15AA-A5A7-5A50-D05C-6F53DEFFB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BF19B39-6958-2072-F6F2-C07DC566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B0A61-EB2F-4DF5-A6B3-4AC80B52AC8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57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0F364DE5-2C32-8CB7-1E2B-D869BFD7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8FB6C-92FC-4E0E-A7AD-8A4B64C1D756}" type="datetime1">
              <a:rPr lang="zh-TW" altLang="en-US" smtClean="0"/>
              <a:t>2026/1/6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DEE04C9F-A159-37BF-EB89-707B8B83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6555117-B47A-1908-FBBE-F1A96A382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926FB-6E43-4153-965B-3AFCD5C22D7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55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xmlns="" id="{D8CED2CE-0554-34CB-B492-2E635000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28A1C-9E9A-44BB-B578-7DB765F4121B}" type="datetime1">
              <a:rPr lang="zh-TW" altLang="en-US" smtClean="0"/>
              <a:t>2026/1/6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xmlns="" id="{CBF2C9B0-A072-812E-98D5-68BB23FDE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xmlns="" id="{D3062D00-37FC-AE8F-4F4C-6F7E0810F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99D15-BE2C-4306-9173-9451955543A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39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xmlns="" id="{EC6A39C4-09D0-8563-394C-CCCEAC8E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2CAE3-9DC0-4EF3-8889-3AD6BF969825}" type="datetime1">
              <a:rPr lang="zh-TW" altLang="en-US" smtClean="0"/>
              <a:t>2026/1/6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xmlns="" id="{5273FE0E-ACC8-C9C4-5AA1-C07788124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xmlns="" id="{C629E1C4-FD18-B187-F5AA-F62E8A8C5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D9600-F807-4099-8F39-B8EBEBDB79C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383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xmlns="" id="{CC1F6B3C-EEAF-58A3-D595-FB950B628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7261D-10BC-43A6-ADAB-5CA4F2D0DFBB}" type="datetime1">
              <a:rPr lang="zh-TW" altLang="en-US" smtClean="0"/>
              <a:t>2026/1/6</a:t>
            </a:fld>
            <a:endParaRPr lang="zh-TW" alt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xmlns="" id="{7371F115-6940-DDE9-47FC-EDA720D8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xmlns="" id="{D99BC03A-EC3B-2380-1D1B-CEEC5342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D189E-C711-408B-9998-F25B5E43F0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6470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xmlns="" id="{83842591-7132-5145-127C-21EA1CA82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9111A-3095-451F-9D6E-BE445BE84FAA}" type="datetime1">
              <a:rPr lang="zh-TW" altLang="en-US" smtClean="0"/>
              <a:t>2026/1/6</a:t>
            </a:fld>
            <a:endParaRPr lang="zh-TW" alt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xmlns="" id="{2752707E-050E-9DA9-07FD-466D60C1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xmlns="" id="{953EF1B2-72C2-42DD-3A71-D4143989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68E60-C8B6-4657-8445-A43335BB9FE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901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xmlns="" id="{8E8360C0-0EF3-8F60-3404-988B24139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D175-5358-4DC8-9593-AC6174F4C556}" type="datetime1">
              <a:rPr lang="zh-TW" altLang="en-US" smtClean="0"/>
              <a:t>2026/1/6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xmlns="" id="{640693A5-DD88-B2B3-3A0F-1A5A0DAEE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xmlns="" id="{94843F5F-10D1-4C03-25A4-3E013BE7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5A65F-0EDF-4F8D-874E-4218870CCA5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992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xmlns="" id="{7F8350DD-3F56-D878-FC5D-16F8C0F5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E8A33-E104-481E-B591-847135FA4DC8}" type="datetime1">
              <a:rPr lang="zh-TW" altLang="en-US" smtClean="0"/>
              <a:t>2026/1/6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xmlns="" id="{AC0EE1F1-A48E-E248-80A0-0506F09B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xmlns="" id="{32386167-78D8-73E0-8989-4E1C834D1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327A-41CB-42B2-9128-7CA83BE2873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624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>
            <a:extLst>
              <a:ext uri="{FF2B5EF4-FFF2-40B4-BE49-F238E27FC236}">
                <a16:creationId xmlns:a16="http://schemas.microsoft.com/office/drawing/2014/main" xmlns="" id="{9A69F789-9869-13BF-1578-248B66A89D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>
            <a:extLst>
              <a:ext uri="{FF2B5EF4-FFF2-40B4-BE49-F238E27FC236}">
                <a16:creationId xmlns:a16="http://schemas.microsoft.com/office/drawing/2014/main" xmlns="" id="{998F77E4-F9A3-E647-865C-2202132098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0F91EF1-0074-C0AD-BEDB-8D35B3B3B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CC7BD94-E77F-448C-8127-9BC1DE66ACBB}" type="datetime1">
              <a:rPr lang="zh-TW" altLang="en-US" smtClean="0"/>
              <a:t>2026/1/6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C269606B-9E1F-9E77-E255-641FEC8AD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64058C32-57FE-41BE-8406-65356AC04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62413DC-E3AA-4EBA-AA03-663DBEDA13C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3">
            <a:extLst>
              <a:ext uri="{FF2B5EF4-FFF2-40B4-BE49-F238E27FC236}">
                <a16:creationId xmlns:a16="http://schemas.microsoft.com/office/drawing/2014/main" xmlns="" id="{E8E7A0C3-A4D4-3BFB-7EF9-D6E1FFA5B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投影片編號版面配置區 1">
            <a:extLst>
              <a:ext uri="{FF2B5EF4-FFF2-40B4-BE49-F238E27FC236}">
                <a16:creationId xmlns:a16="http://schemas.microsoft.com/office/drawing/2014/main" xmlns="" id="{CC00FAD2-CE8F-7437-6B5D-806C8DA27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93DDE0-280D-4E24-8483-7B2C16C7B173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圖片 1">
            <a:extLst>
              <a:ext uri="{FF2B5EF4-FFF2-40B4-BE49-F238E27FC236}">
                <a16:creationId xmlns:a16="http://schemas.microsoft.com/office/drawing/2014/main" xmlns="" id="{DD736A6F-D16F-2E31-28E9-C07501FA0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投影片編號版面配置區 1">
            <a:extLst>
              <a:ext uri="{FF2B5EF4-FFF2-40B4-BE49-F238E27FC236}">
                <a16:creationId xmlns:a16="http://schemas.microsoft.com/office/drawing/2014/main" xmlns="" id="{85DC5325-5D14-2BE4-F636-FE85170F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55621E-639C-4BBD-B251-D90C7420F98C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圖片 1">
            <a:extLst>
              <a:ext uri="{FF2B5EF4-FFF2-40B4-BE49-F238E27FC236}">
                <a16:creationId xmlns:a16="http://schemas.microsoft.com/office/drawing/2014/main" xmlns="" id="{27B552E3-8D56-E4E7-D0A8-65C378B70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投影片編號版面配置區 1">
            <a:extLst>
              <a:ext uri="{FF2B5EF4-FFF2-40B4-BE49-F238E27FC236}">
                <a16:creationId xmlns:a16="http://schemas.microsoft.com/office/drawing/2014/main" xmlns="" id="{B902641B-6DB1-CD2B-58A0-C8F78354C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6DA412-C1D8-492C-83E9-544C90FFBF08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1">
            <a:extLst>
              <a:ext uri="{FF2B5EF4-FFF2-40B4-BE49-F238E27FC236}">
                <a16:creationId xmlns:a16="http://schemas.microsoft.com/office/drawing/2014/main" xmlns="" id="{329B4A75-9C87-A4CD-6943-790581996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投影片編號版面配置區 1">
            <a:extLst>
              <a:ext uri="{FF2B5EF4-FFF2-40B4-BE49-F238E27FC236}">
                <a16:creationId xmlns:a16="http://schemas.microsoft.com/office/drawing/2014/main" xmlns="" id="{17D274BA-E41B-DE3D-23E3-BCD5DBA94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B7969C-54DA-4EF7-9D0D-EF073185014D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工具 的圖片&#10;&#10;AI 產生的內容可能不正確。">
            <a:extLst>
              <a:ext uri="{FF2B5EF4-FFF2-40B4-BE49-F238E27FC236}">
                <a16:creationId xmlns:a16="http://schemas.microsoft.com/office/drawing/2014/main" xmlns="" id="{8F31A9BA-1296-99E0-4250-424B67EE3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DA124FD-08BE-0A07-5C0A-A36DA03EF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xmlns="" id="{45FEFBAD-4086-3875-A0CF-A9BEDCAB9DDE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圖片 2" descr="一張含有 文字, 螢幕擷取畫面, 字型 的圖片&#10;&#10;AI 產生的內容可能不正確。">
              <a:extLst>
                <a:ext uri="{FF2B5EF4-FFF2-40B4-BE49-F238E27FC236}">
                  <a16:creationId xmlns:a16="http://schemas.microsoft.com/office/drawing/2014/main" xmlns="" id="{8EEAA590-D9BF-69AA-4422-937C1EE6D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8CEE6CAD-250A-5128-0780-50B47C0DF8EA}"/>
                </a:ext>
              </a:extLst>
            </p:cNvPr>
            <p:cNvSpPr/>
            <p:nvPr/>
          </p:nvSpPr>
          <p:spPr>
            <a:xfrm>
              <a:off x="395536" y="3795886"/>
              <a:ext cx="288032" cy="288032"/>
            </a:xfrm>
            <a:prstGeom prst="rect">
              <a:avLst/>
            </a:prstGeom>
            <a:solidFill>
              <a:srgbClr val="007CD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8F19CA75-0E94-7CFB-1E04-DC486B82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70ECFD31-A4D0-C518-E1F5-0011F695B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FA2403F-55A3-27CE-635A-1F074905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EEC7EF4E-A210-5677-DFAC-69C22525A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53B0B8FE-748E-C80A-8DEF-AE5D87C35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353E27A3-D880-C6C4-A2DE-BB42BB401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F9ECE2CB-B298-7DA2-A25A-EBD3DEF36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B0A61-EB2F-4DF5-A6B3-4AC80B52AC8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22C3DFFE-00AC-0546-B900-2E54DC2F4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6C62D76F-9304-47F5-E1EA-3E21F7384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AI 產生的內容可能不正確。">
            <a:extLst>
              <a:ext uri="{FF2B5EF4-FFF2-40B4-BE49-F238E27FC236}">
                <a16:creationId xmlns:a16="http://schemas.microsoft.com/office/drawing/2014/main" xmlns="" id="{B2507F90-12C0-66BB-E7D7-18531827E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636E52AF-840B-93A3-00B1-56967CD4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電子藍 的圖片&#10;&#10;AI 產生的內容可能不正確。">
            <a:extLst>
              <a:ext uri="{FF2B5EF4-FFF2-40B4-BE49-F238E27FC236}">
                <a16:creationId xmlns:a16="http://schemas.microsoft.com/office/drawing/2014/main" xmlns="" id="{1A579C93-5C78-FF38-F40C-D019F8C73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674DA87A-EAE4-5B3C-D605-6854E896E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卡通, 圖形 的圖片&#10;&#10;AI 產生的內容可能不正確。">
            <a:extLst>
              <a:ext uri="{FF2B5EF4-FFF2-40B4-BE49-F238E27FC236}">
                <a16:creationId xmlns:a16="http://schemas.microsoft.com/office/drawing/2014/main" xmlns="" id="{6813F90A-498F-672E-CE82-E8B7E40B4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659BD825-2EFE-F2C1-F618-C5FF102FB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Rectangle 的圖片&#10;&#10;AI 產生的內容可能不正確。">
            <a:extLst>
              <a:ext uri="{FF2B5EF4-FFF2-40B4-BE49-F238E27FC236}">
                <a16:creationId xmlns:a16="http://schemas.microsoft.com/office/drawing/2014/main" xmlns="" id="{30B2BC16-CC3D-C4D2-4502-3D8A90D46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2AD9067-87D3-26F1-E1CF-B7E8AD01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B0A61-EB2F-4DF5-A6B3-4AC80B52AC8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圖片 4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D855F581-78EF-AC67-066F-21B1751E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投影片編號版面配置區 1">
            <a:extLst>
              <a:ext uri="{FF2B5EF4-FFF2-40B4-BE49-F238E27FC236}">
                <a16:creationId xmlns:a16="http://schemas.microsoft.com/office/drawing/2014/main" xmlns="" id="{8191A382-7190-461D-3F4E-94CEFE8B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D9094C-6ECC-40EB-8E3D-18418F0F566C}" type="slidenum">
              <a:rPr lang="zh-TW" altLang="en-US" sz="12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zh-TW" altLang="en-US" sz="1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31F9119A-3929-3EF6-EF6F-D0C7CB01C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8B7B4FE-36FD-DD39-E4BA-B8DBDD9A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馬若雷勒藍 的圖片&#10;&#10;AI 產生的內容可能不正確。">
            <a:extLst>
              <a:ext uri="{FF2B5EF4-FFF2-40B4-BE49-F238E27FC236}">
                <a16:creationId xmlns:a16="http://schemas.microsoft.com/office/drawing/2014/main" xmlns="" id="{43111B3B-C1EA-97CB-7A04-C15827BAB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D6E1D5DE-983E-8973-0A4E-A4F08FF3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服裝, 卡通 的圖片&#10;&#10;AI 產生的內容可能不正確。">
            <a:extLst>
              <a:ext uri="{FF2B5EF4-FFF2-40B4-BE49-F238E27FC236}">
                <a16:creationId xmlns:a16="http://schemas.microsoft.com/office/drawing/2014/main" xmlns="" id="{367ED2CA-103E-1D97-1349-C758B2F52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77BB0570-FDD3-36B8-4436-DB0712A4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9B1D0BEA-99A6-4B9E-3E2A-570B8A9FE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A18742E-BB08-B323-5E13-239A93D1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服裝, 文字, 螢幕擷取畫面, 人員 的圖片&#10;&#10;AI 產生的內容可能不正確。">
            <a:extLst>
              <a:ext uri="{FF2B5EF4-FFF2-40B4-BE49-F238E27FC236}">
                <a16:creationId xmlns:a16="http://schemas.microsoft.com/office/drawing/2014/main" xmlns="" id="{05A1A874-7792-6FBA-7520-745CE0C42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7958A1EF-E1DB-CA1B-78D0-C473782C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標誌, 卡通 的圖片&#10;&#10;AI 產生的內容可能不正確。">
            <a:extLst>
              <a:ext uri="{FF2B5EF4-FFF2-40B4-BE49-F238E27FC236}">
                <a16:creationId xmlns:a16="http://schemas.microsoft.com/office/drawing/2014/main" xmlns="" id="{2BE1A052-D6FB-8A28-43A7-CB0720227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C0D820C-C1BA-AD31-88D5-20A5CA8E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Rectangle 的圖片&#10;&#10;AI 產生的內容可能不正確。">
            <a:extLst>
              <a:ext uri="{FF2B5EF4-FFF2-40B4-BE49-F238E27FC236}">
                <a16:creationId xmlns:a16="http://schemas.microsoft.com/office/drawing/2014/main" xmlns="" id="{CA3B0358-BE90-067C-64E9-DDA8D66EC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A9FEAEB-2A2F-9854-1ED1-B9195CD78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兒童藝術, 玩具 的圖片&#10;&#10;AI 產生的內容可能不正確。">
            <a:extLst>
              <a:ext uri="{FF2B5EF4-FFF2-40B4-BE49-F238E27FC236}">
                <a16:creationId xmlns:a16="http://schemas.microsoft.com/office/drawing/2014/main" xmlns="" id="{4F1B5195-305E-D142-3107-DA1F8607B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64158312-1AF9-E2BF-7668-FAB4078B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字型, 符號, 標誌 的圖片&#10;&#10;AI 產生的內容可能不正確。">
            <a:extLst>
              <a:ext uri="{FF2B5EF4-FFF2-40B4-BE49-F238E27FC236}">
                <a16:creationId xmlns:a16="http://schemas.microsoft.com/office/drawing/2014/main" xmlns="" id="{DBBDE0AA-DC87-ABF5-E241-11CE133E5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3A1C109-F0D3-C5E1-92B7-0A73606612C2}"/>
              </a:ext>
            </a:extLst>
          </p:cNvPr>
          <p:cNvSpPr/>
          <p:nvPr/>
        </p:nvSpPr>
        <p:spPr>
          <a:xfrm>
            <a:off x="5292080" y="1347614"/>
            <a:ext cx="2520280" cy="2448272"/>
          </a:xfrm>
          <a:prstGeom prst="rect">
            <a:avLst/>
          </a:prstGeom>
          <a:solidFill>
            <a:srgbClr val="007C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D14A794-3DE6-EE51-45D3-B20F19B8F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241288-DEA8-68E4-ED79-F744F2232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字型, 符號, 標誌 的圖片&#10;&#10;AI 產生的內容可能不正確。">
            <a:extLst>
              <a:ext uri="{FF2B5EF4-FFF2-40B4-BE49-F238E27FC236}">
                <a16:creationId xmlns:a16="http://schemas.microsoft.com/office/drawing/2014/main" xmlns="" id="{F29025CD-0EC7-86F6-E149-3E3FE7404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C2A4B1C2-F45E-3968-ADA7-A8B4EA5F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6838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E4CF47EA-DB60-3DDD-6DCD-9BF1595C7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359DA7C-4F1D-AC7C-E77E-9C45C82C90AD}"/>
              </a:ext>
            </a:extLst>
          </p:cNvPr>
          <p:cNvSpPr/>
          <p:nvPr/>
        </p:nvSpPr>
        <p:spPr>
          <a:xfrm>
            <a:off x="5580112" y="1347614"/>
            <a:ext cx="2520280" cy="2448272"/>
          </a:xfrm>
          <a:prstGeom prst="rect">
            <a:avLst/>
          </a:prstGeom>
          <a:solidFill>
            <a:srgbClr val="007C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E6A7C39F-5E98-6CE5-8E56-C1916D24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70C539-F3F2-3308-8C71-354D77FA9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00E26BEE-25CD-5DBD-EAA8-6A7424F5A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84760369-2CCA-40E1-D408-E725D709B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0074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1537B3B5-B38C-3B72-7A61-1ECF08A7E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78701E1-1009-E7B6-52A1-853BF3789C38}"/>
              </a:ext>
            </a:extLst>
          </p:cNvPr>
          <p:cNvSpPr/>
          <p:nvPr/>
        </p:nvSpPr>
        <p:spPr>
          <a:xfrm>
            <a:off x="5292080" y="1347614"/>
            <a:ext cx="2520280" cy="2448272"/>
          </a:xfrm>
          <a:prstGeom prst="rect">
            <a:avLst/>
          </a:prstGeom>
          <a:solidFill>
            <a:srgbClr val="007C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6AB0F7ED-40BF-CF1F-EEF0-BA1A95DE6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6535F6-1651-4410-C977-E83C7A462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1A6CECF2-0D48-C879-B0C1-B722D17A3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FEEFD5F7-B598-1206-D580-A61429D9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958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符號 的圖片&#10;&#10;AI 產生的內容可能不正確。">
            <a:extLst>
              <a:ext uri="{FF2B5EF4-FFF2-40B4-BE49-F238E27FC236}">
                <a16:creationId xmlns:a16="http://schemas.microsoft.com/office/drawing/2014/main" xmlns="" id="{AA30A2AB-7F1C-BC23-F4FC-87F1D7206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6BC52B90-A103-5542-8AB8-A59C00CDE97D}"/>
              </a:ext>
            </a:extLst>
          </p:cNvPr>
          <p:cNvSpPr/>
          <p:nvPr/>
        </p:nvSpPr>
        <p:spPr>
          <a:xfrm>
            <a:off x="5292080" y="1347614"/>
            <a:ext cx="2520280" cy="2448272"/>
          </a:xfrm>
          <a:prstGeom prst="rect">
            <a:avLst/>
          </a:prstGeom>
          <a:solidFill>
            <a:srgbClr val="007C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D9850029-6C5C-1C22-1986-AB0D9396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E5D1FA-187F-8D4F-178A-75AAD733F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符號 的圖片&#10;&#10;AI 產生的內容可能不正確。">
            <a:extLst>
              <a:ext uri="{FF2B5EF4-FFF2-40B4-BE49-F238E27FC236}">
                <a16:creationId xmlns:a16="http://schemas.microsoft.com/office/drawing/2014/main" xmlns="" id="{92388F72-F23F-024F-3486-6C95AEA16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8523EA29-9696-960A-0DBC-A7AD57AD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5160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符號, 標誌 的圖片&#10;&#10;AI 產生的內容可能不正確。">
            <a:extLst>
              <a:ext uri="{FF2B5EF4-FFF2-40B4-BE49-F238E27FC236}">
                <a16:creationId xmlns:a16="http://schemas.microsoft.com/office/drawing/2014/main" xmlns="" id="{B3D35A3D-6034-1314-D143-A9376ECB3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FC99141-E068-6D2F-4E0F-358CF55C6945}"/>
              </a:ext>
            </a:extLst>
          </p:cNvPr>
          <p:cNvSpPr/>
          <p:nvPr/>
        </p:nvSpPr>
        <p:spPr>
          <a:xfrm>
            <a:off x="5292080" y="1347614"/>
            <a:ext cx="2520280" cy="2448272"/>
          </a:xfrm>
          <a:prstGeom prst="rect">
            <a:avLst/>
          </a:prstGeom>
          <a:solidFill>
            <a:srgbClr val="007C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8B04B642-C068-CF9A-F9D9-A2328F7F0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9C07D5-D446-EC33-D58A-BB283D4E5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符號, 標誌 的圖片&#10;&#10;AI 產生的內容可能不正確。">
            <a:extLst>
              <a:ext uri="{FF2B5EF4-FFF2-40B4-BE49-F238E27FC236}">
                <a16:creationId xmlns:a16="http://schemas.microsoft.com/office/drawing/2014/main" xmlns="" id="{DEE06530-CC11-0126-9A6E-489CF096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51E967BD-6BFA-9C8D-57E8-09D80C8A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2688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卡通, 圖形 的圖片&#10;&#10;AI 產生的內容可能不正確。">
            <a:extLst>
              <a:ext uri="{FF2B5EF4-FFF2-40B4-BE49-F238E27FC236}">
                <a16:creationId xmlns:a16="http://schemas.microsoft.com/office/drawing/2014/main" xmlns="" id="{ED88900D-68C5-52FA-EF52-138975E8F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8C651A31-0076-4554-D4A6-DA35B4C1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341CDB59-C376-1895-6016-64963932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FB55C9D4-CA37-E5B4-FAB0-CE7020F4A162}"/>
              </a:ext>
            </a:extLst>
          </p:cNvPr>
          <p:cNvSpPr/>
          <p:nvPr/>
        </p:nvSpPr>
        <p:spPr>
          <a:xfrm>
            <a:off x="5724128" y="1347614"/>
            <a:ext cx="2520280" cy="2448272"/>
          </a:xfrm>
          <a:prstGeom prst="rect">
            <a:avLst/>
          </a:prstGeom>
          <a:solidFill>
            <a:srgbClr val="007C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A27354EB-B9E6-0795-C4DC-ED1E04DC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C4926B-35C1-7568-C691-0FC02CAC1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29FF14C5-B58F-FC6C-8EEE-5C997F06C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AFB19869-6E2F-8E8C-E6A5-5CC0B098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3377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1D4D49DF-E663-DEB2-7051-6A8FAD85F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11404E4-2FB1-8764-F82B-FD0956ABEDEA}"/>
              </a:ext>
            </a:extLst>
          </p:cNvPr>
          <p:cNvSpPr/>
          <p:nvPr/>
        </p:nvSpPr>
        <p:spPr>
          <a:xfrm>
            <a:off x="5724128" y="1347614"/>
            <a:ext cx="2520280" cy="2448272"/>
          </a:xfrm>
          <a:prstGeom prst="rect">
            <a:avLst/>
          </a:prstGeom>
          <a:solidFill>
            <a:srgbClr val="007C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DAD1B159-C53A-43F0-4F01-1D1D540B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195C38-1967-439C-D841-A4F908F52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F2B60161-C048-80D5-380D-21A0627F2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F3B78BA6-FD5E-CBF1-7996-E936BDDC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6084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符號, 螢幕擷取畫面 的圖片&#10;&#10;AI 產生的內容可能不正確。">
            <a:extLst>
              <a:ext uri="{FF2B5EF4-FFF2-40B4-BE49-F238E27FC236}">
                <a16:creationId xmlns:a16="http://schemas.microsoft.com/office/drawing/2014/main" xmlns="" id="{55B18B6A-50F6-AFDA-37F8-EE6EA4FF7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78E5DF8-26FF-8788-DB1C-7B13C8BB87EE}"/>
              </a:ext>
            </a:extLst>
          </p:cNvPr>
          <p:cNvSpPr/>
          <p:nvPr/>
        </p:nvSpPr>
        <p:spPr>
          <a:xfrm>
            <a:off x="5292080" y="1347614"/>
            <a:ext cx="2520280" cy="2448272"/>
          </a:xfrm>
          <a:prstGeom prst="rect">
            <a:avLst/>
          </a:prstGeom>
          <a:solidFill>
            <a:srgbClr val="007C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C1FBFE88-3B38-75D4-7C86-0D7EF247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B7412D-6C02-9C91-FC40-8D17D7811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符號, 螢幕擷取畫面 的圖片&#10;&#10;AI 產生的內容可能不正確。">
            <a:extLst>
              <a:ext uri="{FF2B5EF4-FFF2-40B4-BE49-F238E27FC236}">
                <a16:creationId xmlns:a16="http://schemas.microsoft.com/office/drawing/2014/main" xmlns="" id="{5DF49CE7-48F7-9684-C71D-A3F597E14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9C05D5CF-F969-05CF-5EEF-679B51D2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346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EE195C9E-ED4E-6619-EB55-81FB4AF28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3915EC88-AD46-B38B-B667-87E8C6E3841D}"/>
              </a:ext>
            </a:extLst>
          </p:cNvPr>
          <p:cNvSpPr/>
          <p:nvPr/>
        </p:nvSpPr>
        <p:spPr>
          <a:xfrm>
            <a:off x="5508104" y="1347614"/>
            <a:ext cx="2520280" cy="2448272"/>
          </a:xfrm>
          <a:prstGeom prst="rect">
            <a:avLst/>
          </a:prstGeom>
          <a:solidFill>
            <a:srgbClr val="007C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8846F361-E084-57CE-D553-4A4F7ACC1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BD06A0-A7C3-1B54-A2CB-C9DA69262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7117175C-A03F-F692-53D3-3A8ADE471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03AF994A-3013-2381-C40C-30EEE97A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4723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9AF6AAB5-C767-B8EB-DB4F-8E98BC67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E2C869D9-1A0E-15FF-DE78-63396D6246A7}"/>
              </a:ext>
            </a:extLst>
          </p:cNvPr>
          <p:cNvSpPr/>
          <p:nvPr/>
        </p:nvSpPr>
        <p:spPr>
          <a:xfrm>
            <a:off x="5436096" y="1347614"/>
            <a:ext cx="2520280" cy="2448272"/>
          </a:xfrm>
          <a:prstGeom prst="rect">
            <a:avLst/>
          </a:prstGeom>
          <a:solidFill>
            <a:srgbClr val="007C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5AA969CB-AF25-9B63-E0FF-3B1458EA4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45D757-0010-4D39-DAFD-0E8EEAFA5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標誌 的圖片&#10;&#10;AI 產生的內容可能不正確。">
            <a:extLst>
              <a:ext uri="{FF2B5EF4-FFF2-40B4-BE49-F238E27FC236}">
                <a16:creationId xmlns:a16="http://schemas.microsoft.com/office/drawing/2014/main" xmlns="" id="{AEAD0263-A3A4-E506-3870-C58BA4A3E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5976A609-6F06-6D1A-A871-259FA330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896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螢幕擷取畫面, 電子藍 的圖片&#10;&#10;AI 產生的內容可能不正確。">
            <a:extLst>
              <a:ext uri="{FF2B5EF4-FFF2-40B4-BE49-F238E27FC236}">
                <a16:creationId xmlns:a16="http://schemas.microsoft.com/office/drawing/2014/main" xmlns="" id="{B9BCC898-6D8A-E58E-81F7-1DDD63D08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2808F653-734A-6F84-C95F-C68F0EFC2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圖片 4" descr="一張含有 文字, 字型, 螢幕擷取畫面, 圖形 的圖片&#10;&#10;AI 產生的內容可能不正確。">
            <a:extLst>
              <a:ext uri="{FF2B5EF4-FFF2-40B4-BE49-F238E27FC236}">
                <a16:creationId xmlns:a16="http://schemas.microsoft.com/office/drawing/2014/main" xmlns="" id="{6493C00D-8784-7E81-466B-D69A48C6F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投影片編號版面配置區 1">
            <a:extLst>
              <a:ext uri="{FF2B5EF4-FFF2-40B4-BE49-F238E27FC236}">
                <a16:creationId xmlns:a16="http://schemas.microsoft.com/office/drawing/2014/main" xmlns="" id="{E297DD2A-1175-8517-68E4-A5D07924C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516D0E-50DD-45E4-B15B-22F3CF34E4A6}" type="slidenum">
              <a:rPr lang="zh-TW" altLang="en-US" sz="120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zh-TW" altLang="en-US" sz="12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卡通, 馬若雷勒藍 的圖片&#10;&#10;AI 產生的內容可能不正確。">
            <a:extLst>
              <a:ext uri="{FF2B5EF4-FFF2-40B4-BE49-F238E27FC236}">
                <a16:creationId xmlns:a16="http://schemas.microsoft.com/office/drawing/2014/main" xmlns="" id="{CD2EAA59-4DD9-43D1-F3DB-5E2ADB616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FC2DF78F-4483-621E-1171-F2B207C06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268E60-C8B6-4657-8445-A43335BB9FE3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圖片 4" descr="一張含有 文字, 螢幕擷取畫面, 字型, 電子藍 的圖片&#10;&#10;AI 產生的內容可能不正確。">
            <a:extLst>
              <a:ext uri="{FF2B5EF4-FFF2-40B4-BE49-F238E27FC236}">
                <a16:creationId xmlns:a16="http://schemas.microsoft.com/office/drawing/2014/main" xmlns="" id="{141037DE-7D36-2DEA-4FB6-91F083C44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投影片編號版面配置區 1">
            <a:extLst>
              <a:ext uri="{FF2B5EF4-FFF2-40B4-BE49-F238E27FC236}">
                <a16:creationId xmlns:a16="http://schemas.microsoft.com/office/drawing/2014/main" xmlns="" id="{84C64CE2-875A-D6EA-4AF7-A09C7DE19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DEE191-63C6-4FC7-B136-CA95D1E8863C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圖片 3">
            <a:extLst>
              <a:ext uri="{FF2B5EF4-FFF2-40B4-BE49-F238E27FC236}">
                <a16:creationId xmlns:a16="http://schemas.microsoft.com/office/drawing/2014/main" xmlns="" id="{2D8A5F8D-4E7F-4FE5-AEF5-B24DFD0D7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投影片編號版面配置區 1">
            <a:extLst>
              <a:ext uri="{FF2B5EF4-FFF2-40B4-BE49-F238E27FC236}">
                <a16:creationId xmlns:a16="http://schemas.microsoft.com/office/drawing/2014/main" xmlns="" id="{333DAE5E-84A6-23DC-084B-7582E8769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4C396C-C944-40F7-8F9D-D0C15ACE81F8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圖片 1">
            <a:extLst>
              <a:ext uri="{FF2B5EF4-FFF2-40B4-BE49-F238E27FC236}">
                <a16:creationId xmlns:a16="http://schemas.microsoft.com/office/drawing/2014/main" xmlns="" id="{8F10ABBA-E08A-1C76-9EC9-A39FF6E9D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投影片編號版面配置區 1">
            <a:extLst>
              <a:ext uri="{FF2B5EF4-FFF2-40B4-BE49-F238E27FC236}">
                <a16:creationId xmlns:a16="http://schemas.microsoft.com/office/drawing/2014/main" xmlns="" id="{1AAD6B89-48DA-E5AF-A345-A808FCEA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13261E-194B-4DAC-A2C7-3D88D19192B7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1">
            <a:extLst>
              <a:ext uri="{FF2B5EF4-FFF2-40B4-BE49-F238E27FC236}">
                <a16:creationId xmlns:a16="http://schemas.microsoft.com/office/drawing/2014/main" xmlns="" id="{F4449C54-1EBF-D23E-6351-1B5F192C2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投影片編號版面配置區 1">
            <a:extLst>
              <a:ext uri="{FF2B5EF4-FFF2-40B4-BE49-F238E27FC236}">
                <a16:creationId xmlns:a16="http://schemas.microsoft.com/office/drawing/2014/main" xmlns="" id="{E5A66F91-553F-B933-EB20-352A9888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B74B48-8747-46A9-AA32-3FE0341E68C1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圖片 1">
            <a:extLst>
              <a:ext uri="{FF2B5EF4-FFF2-40B4-BE49-F238E27FC236}">
                <a16:creationId xmlns:a16="http://schemas.microsoft.com/office/drawing/2014/main" xmlns="" id="{76CD64D1-55A7-7A3A-585F-C6DA77024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投影片編號版面配置區 1">
            <a:extLst>
              <a:ext uri="{FF2B5EF4-FFF2-40B4-BE49-F238E27FC236}">
                <a16:creationId xmlns:a16="http://schemas.microsoft.com/office/drawing/2014/main" xmlns="" id="{32C6EA9D-DC86-CDF0-12D6-34728C92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AD0A79-27CC-4977-B34B-26666F7AF65C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1924</Words>
  <Application>Microsoft Office PowerPoint</Application>
  <PresentationFormat>如螢幕大小 (16:9)</PresentationFormat>
  <Paragraphs>150</Paragraphs>
  <Slides>52</Slides>
  <Notes>48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53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布萊恩兒童商學院</dc:creator>
  <cp:lastModifiedBy>布萊恩</cp:lastModifiedBy>
  <cp:revision>34</cp:revision>
  <dcterms:created xsi:type="dcterms:W3CDTF">2025-09-14T12:12:10Z</dcterms:created>
  <dcterms:modified xsi:type="dcterms:W3CDTF">2026-01-06T07:08:16Z</dcterms:modified>
</cp:coreProperties>
</file>