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</p:sldIdLst>
  <p:sldSz cx="9144000" cy="5143500" type="screen16x9"/>
  <p:notesSz cx="6858000" cy="9144000"/>
  <p:embeddedFontLst>
    <p:embeddedFont>
      <p:font typeface="Microsoft JhengHei" panose="020B0604030504040204" pitchFamily="34" charset="-120"/>
      <p:regular r:id="rId28"/>
      <p:bold r:id="rId29"/>
    </p:embeddedFont>
    <p:embeddedFont>
      <p:font typeface="DFKai-SB" panose="03000509000000000000" pitchFamily="65" charset="-120"/>
      <p:regular r:id="rId30"/>
    </p:embeddedFont>
    <p:embeddedFont>
      <p:font typeface="Noto Sans TC" panose="020B0200000000000000" pitchFamily="34" charset="-120"/>
      <p:regular r:id="rId31"/>
      <p:bold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3" roundtripDataSignature="AMtx7mgGjn7b3UFZBS+5RvNwnoy4M490T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7" y="7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43" Type="http://customschemas.google.com/relationships/presentationmetadata" Target="meta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305" name="Google Shape;30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遊戲說明</a:t>
            </a:r>
            <a:endParaRPr/>
          </a:p>
        </p:txBody>
      </p:sp>
      <p:sp>
        <p:nvSpPr>
          <p:cNvPr id="306" name="Google Shape;306;p10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316" name="Google Shape;31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11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328" name="Google Shape;32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2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350" name="Google Shape;35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3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368" name="Google Shape;36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請學生舉手分享，讓同學們分享自己喜歡投資嗎? 在遊戲中觀察到什麼致勝的原因。</a:t>
            </a:r>
            <a:endParaRPr/>
          </a:p>
        </p:txBody>
      </p:sp>
      <p:sp>
        <p:nvSpPr>
          <p:cNvPr id="369" name="Google Shape;369;p15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377" name="Google Shape;377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800"/>
              <a:t>教師補充說明：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1.要先有本金，才能開始投資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   在遊戲裡，我們需要有錢才能買鏟子開始挖寶；在現實生活中也是一樣，要先努力存錢或賺錢，才有本金可以拿去投資。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2.要願意投資，才有機會獲得回報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    如果有錢卻什麼都不買，就沒有任何機會挖到寶藏。這提醒我們，如果不願意投資，錢也不會有增長的可能。 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3.投資一定會有風險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   遊戲裡翻到寶石很開心，但如果翻到石頭甚至是硬石頭，就會損失鏟子。投資也是這樣，有機會賺錢，但也可能會虧錢，所以一定要做好功課、謹慎投資。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4.認識自己，選擇合適的投資方式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   有的組選擇買很多鏟子，因為想增加挖寶的機會，但風險也會變大；有的組買得少一點，比較保守。這就像現實中，每個人能承受的風險不同，要了解自己，才能做出最適合的投資選擇。</a:t>
            </a:r>
            <a:endParaRPr/>
          </a:p>
        </p:txBody>
      </p:sp>
      <p:sp>
        <p:nvSpPr>
          <p:cNvPr id="378" name="Google Shape;378;p16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387" name="Google Shape;387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17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400" name="Google Shape;40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【生活中的風險】</a:t>
            </a:r>
            <a:endParaRPr/>
          </a:p>
          <a:p>
            <a:pPr marL="0" lvl="0" indent="-1143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/>
              <a:t>不只是投資有風險，生活中也充滿了各種風險。</a:t>
            </a:r>
            <a:br>
              <a:rPr lang="en-US"/>
            </a:br>
            <a:r>
              <a:rPr lang="en-US"/>
              <a:t>教師先和學生說明什麼樣的情況才符合「風險」的定義。</a:t>
            </a:r>
            <a:endParaRPr/>
          </a:p>
          <a:p>
            <a:pPr marL="0" lvl="0" indent="-1143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/>
              <a:t>請同學舉手分享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       </a:t>
            </a: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「你觀察過生活中有哪些可能發生的危險？」</a:t>
            </a:r>
            <a:b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       例如：感冒生病、騎腳踏車摔倒、電腦壞掉、玩躲避球被球砸到等。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19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【暖身活動: 請問多少錢】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教師宣布：「在這個活動中，每位同學都是老師錢包裡的一塊錢，大家一起來算算看，老師的錢包裡總共有多少錢。」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教師說明規則：「等一下老師要去買東西，需要用錢包裡的零錢結帳。所有同學先在教室裡自由走動。」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當教師喊：「結帳！」時，全班同學要大聲回答：「請問多少錢？」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教師報出一個金額（例如 2 元），學生就要快速依金額分組（如 2 元 → 2 人一組），組好後蹲下。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如果有同學找不到組別，就馬上回到教師身邊，當老師的「備用零錢」。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教師和回到身邊的同學一起檢查，其他組別是否組對並正確完成。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教師統計蹲下的同學形成幾組，並把組數記錄在黑板上。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依序使用 2 元、5 元、6 元、8 元、10 元不同金額進行挑戰。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 1. 教室帶學生看看在黑板上的數字，如果價錢越貴，老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    師買到的東西數量就會越來越少。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2. 剛才老師在暖身活動中說的數字，就是統一科學麵從過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   去到現在的價錢。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407" name="Google Shape;407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【風險管理的方法】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教師介紹四種管理風險的方法，並用「下雨天」作為例子，讓學生更容易理解。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情境：</a:t>
            </a: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如果下午要出門，你抬頭發現天色陰暗，覺得可能會下雨，這時候，風險就是「被雨淋濕，可能感冒生病」，那我們要怎麼面對這個風險呢？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1.承擔風險→ 不管天氣怎樣，還是照常出門。就算下雨被淋濕，也自己承擔後果。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2.避免風險→ 因為怕下雨，乾脆取消行程，不出門。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3.降低風險→ 帶雨傘或雨衣，下雨時就不容易被淋濕，減少生病的可能。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4.風險轉移→ 如果真的因為被雨淋濕而感冒了，醫療費可以由「保險公司」來幫忙支付。這樣損失就不是完全自己承擔，而是轉移給保險公司。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20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414" name="Google Shape;414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1.教師拿出一顆球，告訴學生：「這顆球就代表生活中的風險。」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2.全班一起合唱一首歌，歌曲進行時，學生們要把球互相傳遞或拋接。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    拿到球後要在三秒內傳出去，不能故意不接，掉在地上也要馬上撿起來繼續傳。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    歌曲結束時，將球還給老師。</a:t>
            </a:r>
            <a:endParaRPr/>
          </a:p>
        </p:txBody>
      </p:sp>
      <p:sp>
        <p:nvSpPr>
          <p:cNvPr id="415" name="Google Shape;415;p21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424" name="Google Shape;424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(1)風險是無法避免的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教師引導學生思考，如果球是風險，大家喜歡接到風險嗎？但是生活中有很多風險是無法避免的。例如：吃東西可能噎到、走路可能跌倒或出門旅遊可能生病、受傷或行李遺失。我們不能因為怕噎到就不吃飯，也不能因為怕跌倒就不走路，或是怕生病或受傷就不出門。所以人們想出一種聰明的方法: 把風險分攤給大家一起承擔。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(2)保險公司的機制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世界上有一種專門幫人分擔風險的公司，叫做保險公司。如果我們擔心發生意外、受傷、東西壞掉或生病，就可以跟保險公司「買保險」，先付一筆叫做保險費的錢。如果之後真的遇到意外，保險公司就會賠錢或幫忙支付醫療費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例如，全班 30 個人，每人付 100 元保險費，保險公司就收到 3,000 元。如果其中只有 1 到 2 位同學受傷，可能只需要賠 200 到 500 元。剩下的錢就是保險公司的收入，用來付員工薪水、維持公司運作。因為不是每個人都會出事，所以大家一起出一點點錢，就能在有人發生意外時，給予幫助和保障。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(3)保險是用來減少意外損失，不是讓人故意冒險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有些人會想：「反正有保險，摔壞就賠錢啊！」但保險是用來保護因為「意外」而受傷或損失的人，不是讓人故意做危險的事情。如果有人刻意破壞、故意受傷，或明明知道很危險還偏偏要做，保險公司反而不會賠，因為那不叫意外，而是一種欺騙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故意把自己的手機摔爛想換新的 → 不會賠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騎腳踏車故意猛衝撞東西，想受傷拿保險金 → 不會賠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明知道攀高、跳水、亂衝很危險，還故意做 → 不會賠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保險公司會調查事故原因，只要發現是不小心、無法避免的意外才會理賠。如果是故意破壞或想利用保險賺錢，這叫欺騙，保險不但不會賠，還會追究責任。</a:t>
            </a:r>
            <a:endParaRPr/>
          </a:p>
        </p:txBody>
      </p:sp>
      <p:sp>
        <p:nvSpPr>
          <p:cNvPr id="425" name="Google Shape;425;p22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443" name="Google Shape;443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1. 生活中的風險 → 可以買保險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    比如：生病了有醫療保險、車子壞了有車險、發生意外有意外險。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     保險就是「有人幫你分擔風險」。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2. 投資的風險 → 我們可以用一些方法來降低風險：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(1)分散投資:不要把所有雞蛋放在同一個籃子，也就是不要把所有的投資預算放在同一個投資商品。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(2)長期持有:投資不是短時間的賭博，而是相信一樣東西會慢慢成長。價格在短時間會上下波動，但長時間看，多數好公司會變得更有價值。所以投資需要時間耐心，不要急著想馬上變有  錢。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(3)投資前做好功課: 不要隨便聽別人說什麼就去投資。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要先了解這家公司在做什麼、有沒有賺錢。越清楚風險，投資就會比較安全。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(4)了解自己能承受多少風險:不要借錢投資，不要拿明天要用的生活費去投資。</a:t>
            </a:r>
            <a:endParaRPr/>
          </a:p>
        </p:txBody>
      </p:sp>
      <p:sp>
        <p:nvSpPr>
          <p:cNvPr id="444" name="Google Shape;444;p24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452" name="Google Shape;452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25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1. 教室帶學生看看在黑板上的數字，如果價錢越貴，老師</a:t>
            </a:r>
            <a:r>
              <a:rPr lang="en-US" b="1">
                <a:solidFill>
                  <a:srgbClr val="FF0000"/>
                </a:solidFill>
              </a:rPr>
              <a:t>買到的東西數量就會越來越少</a:t>
            </a:r>
            <a:r>
              <a:rPr lang="en-US"/>
              <a:t>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2. 剛才老師在暖身活動中說的數字，就是科學麵從過去到現在的價錢。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剛才剛才每位同學都是老師錢包裡的一塊錢，現在如果科學麵價格上漲，用同樣的錢，我們能買的份數就變少了。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提問引導學生思考：「為什麼科學麵會越來越貴呢？」先由學生自由回答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20" name="Google Shape;12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800">
                <a:latin typeface="DFKai-SB"/>
                <a:ea typeface="DFKai-SB"/>
                <a:cs typeface="DFKai-SB"/>
                <a:sym typeface="DFKai-SB"/>
              </a:rPr>
              <a:t>生活中的物價會因原料成本上升、運輸費用增加、或需求成長而持續上漲。這種整體價格高度且持續性的上升，被稱為「</a:t>
            </a:r>
            <a:r>
              <a:rPr lang="en-US" sz="1800" b="1">
                <a:latin typeface="DFKai-SB"/>
                <a:ea typeface="DFKai-SB"/>
                <a:cs typeface="DFKai-SB"/>
                <a:sym typeface="DFKai-SB"/>
              </a:rPr>
              <a:t>通貨膨脹</a:t>
            </a:r>
            <a:r>
              <a:rPr lang="en-US" sz="1800">
                <a:latin typeface="DFKai-SB"/>
                <a:ea typeface="DFKai-SB"/>
                <a:cs typeface="DFKai-SB"/>
                <a:sym typeface="DFKai-SB"/>
              </a:rPr>
              <a:t>」，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800">
                <a:latin typeface="DFKai-SB"/>
                <a:ea typeface="DFKai-SB"/>
                <a:cs typeface="DFKai-SB"/>
                <a:sym typeface="DFKai-SB"/>
              </a:rPr>
              <a:t>代表</a:t>
            </a:r>
            <a:r>
              <a:rPr lang="en-US" sz="1800" b="1">
                <a:latin typeface="DFKai-SB"/>
                <a:ea typeface="DFKai-SB"/>
                <a:cs typeface="DFKai-SB"/>
                <a:sym typeface="DFKai-SB"/>
              </a:rPr>
              <a:t>同樣的金額能買到的商品或服務變少了</a:t>
            </a:r>
            <a:r>
              <a:rPr lang="en-US"/>
              <a:t>所以即使我們手上的錢一樣多，但物價上漲時，實際能買的東西變少了。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教師可以延伸舉例，在生活中通貨膨脹的例子(例如：以前5元可以買到一顆茶葉蛋，現在要10元才能買一顆)</a:t>
            </a:r>
            <a:endParaRPr/>
          </a:p>
        </p:txBody>
      </p:sp>
      <p:sp>
        <p:nvSpPr>
          <p:cNvPr id="121" name="Google Shape;121;p4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38" name="Google Shape;13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1. 教師詢問學生有沒有聽過「投資」? 請學生舉手分享。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    教師補充說明:「投資」就是用錢幫你賺錢，讓錢有機會變多。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2. 教師用100的消費預算來舉例: 假設以前科學麵一包2 元，100元可以買到50包。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     現在科學麵一包要 10元，100元只能買到10包。</a:t>
            </a:r>
            <a:br>
              <a:rPr lang="en-US"/>
            </a:br>
            <a:r>
              <a:rPr lang="en-US"/>
              <a:t>     如果你的錢只是放著，能買到的科學麵就越來越少。</a:t>
            </a:r>
            <a:br>
              <a:rPr lang="en-US"/>
            </a:br>
            <a:r>
              <a:rPr lang="en-US"/>
              <a:t>         </a:t>
            </a:r>
            <a:endParaRPr/>
          </a:p>
        </p:txBody>
      </p:sp>
      <p:sp>
        <p:nvSpPr>
          <p:cNvPr id="139" name="Google Shape;139;p5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48" name="Google Shape;14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但如果以前你把這100元拿去買「科學麵公司的股票」，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隨著公司賺錢、股價上漲，你手上的100元變成了200元或是更多，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這樣即使物價上漲，你靠著投資的獲利，還是可以買到很多的科學麵。</a:t>
            </a:r>
            <a:endParaRPr/>
          </a:p>
        </p:txBody>
      </p:sp>
      <p:sp>
        <p:nvSpPr>
          <p:cNvPr id="149" name="Google Shape;149;p6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291" name="Google Shape;29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在上一堂課，為了要買能挖寶藏的鏟子，小創、小興與小上努力的存到100元。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櫃寶鎮的地底下有許多寶石，也埋著會讓他們鏟子挖壞的石頭。</a:t>
            </a:r>
            <a:endParaRPr/>
          </a:p>
        </p:txBody>
      </p:sp>
      <p:sp>
        <p:nvSpPr>
          <p:cNvPr id="292" name="Google Shape;292;p8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298" name="Google Shape;29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小創、小興、小上想要讓存下來的錢變得更多，可是如果只是一直放著，錢不會自己增加。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於是，他們決定把錢拿來「投資」:先買鏟子，再去挖寶，才有機會得到更多的錢。</a:t>
            </a:r>
            <a:endParaRPr/>
          </a:p>
        </p:txBody>
      </p:sp>
      <p:sp>
        <p:nvSpPr>
          <p:cNvPr id="299" name="Google Shape;299;p9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>
  <p:cSld name="OBJEC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6"/>
          <p:cNvSpPr txBox="1"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6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6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6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TITLE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7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7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37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7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7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8"/>
          <p:cNvSpPr txBox="1">
            <a:spLocks noGrp="1"/>
          </p:cNvSpPr>
          <p:nvPr>
            <p:ph type="title"/>
          </p:nvPr>
        </p:nvSpPr>
        <p:spPr>
          <a:xfrm rot="5400000">
            <a:off x="5463778" y="1371601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8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28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8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8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9"/>
          <p:cNvSpPr txBox="1"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9"/>
          <p:cNvSpPr txBox="1">
            <a:spLocks noGrp="1"/>
          </p:cNvSpPr>
          <p:nvPr>
            <p:ph type="body" idx="1"/>
          </p:nvPr>
        </p:nvSpPr>
        <p:spPr>
          <a:xfrm rot="5400000">
            <a:off x="2874963" y="-1217612"/>
            <a:ext cx="3394075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9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9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9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PICTURE_WITH_CAPTIO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0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0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34" name="Google Shape;34;p30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5" name="Google Shape;35;p30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0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0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OBJECT_WITH_CAPTIO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1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1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1" name="Google Shape;41;p31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2" name="Google Shape;42;p31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1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1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2"/>
          <p:cNvSpPr txBox="1"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2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2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2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對" type="twoTxTwoObj">
  <p:cSld name="TWO_OBJECTS_WITH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3"/>
          <p:cNvSpPr txBox="1"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3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" name="Google Shape;53;p33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4" name="Google Shape;54;p33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5" name="Google Shape;55;p33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6" name="Google Shape;56;p33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3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3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項物件" type="twoObj">
  <p:cSld name="TWO_OBJECT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4"/>
          <p:cNvSpPr txBox="1"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4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2" name="Google Shape;62;p34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3" name="Google Shape;63;p34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4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4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章節標題" type="secHead">
  <p:cSld name="SECTION_HEADER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5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5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35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5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5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2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6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/>
          <p:cNvSpPr txBox="1"/>
          <p:nvPr/>
        </p:nvSpPr>
        <p:spPr>
          <a:xfrm>
            <a:off x="6553200" y="4767262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0"/>
          <p:cNvSpPr txBox="1"/>
          <p:nvPr/>
        </p:nvSpPr>
        <p:spPr>
          <a:xfrm>
            <a:off x="6553200" y="4767262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/>
          </a:p>
        </p:txBody>
      </p:sp>
      <p:pic>
        <p:nvPicPr>
          <p:cNvPr id="3" name="圖片 2" descr="一張含有 文字, 螢幕擷取畫面, 字型, 工具 的圖片&#10;&#10;AI 產生的內容可能不正確。">
            <a:extLst>
              <a:ext uri="{FF2B5EF4-FFF2-40B4-BE49-F238E27FC236}">
                <a16:creationId xmlns:a16="http://schemas.microsoft.com/office/drawing/2014/main" id="{089912BF-4670-C26D-65DD-03BDDDAFF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1"/>
          <p:cNvSpPr txBox="1"/>
          <p:nvPr/>
        </p:nvSpPr>
        <p:spPr>
          <a:xfrm>
            <a:off x="6553200" y="4767262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/>
          </a:p>
        </p:txBody>
      </p:sp>
      <p:pic>
        <p:nvPicPr>
          <p:cNvPr id="3" name="圖片 2" descr="一張含有 文字, 字型, 螢幕擷取畫面, Rectangle 的圖片&#10;&#10;AI 產生的內容可能不正確。">
            <a:extLst>
              <a:ext uri="{FF2B5EF4-FFF2-40B4-BE49-F238E27FC236}">
                <a16:creationId xmlns:a16="http://schemas.microsoft.com/office/drawing/2014/main" id="{C06AC8A3-4C9C-1423-B3F9-C9130B1A3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2"/>
          <p:cNvSpPr txBox="1"/>
          <p:nvPr/>
        </p:nvSpPr>
        <p:spPr>
          <a:xfrm>
            <a:off x="6553200" y="4767262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/>
          </a:p>
        </p:txBody>
      </p:sp>
      <p:sp>
        <p:nvSpPr>
          <p:cNvPr id="341" name="Google Shape;341;p12"/>
          <p:cNvSpPr txBox="1"/>
          <p:nvPr/>
        </p:nvSpPr>
        <p:spPr>
          <a:xfrm>
            <a:off x="1181100" y="4143375"/>
            <a:ext cx="7980362" cy="52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icrosoft JhengHei"/>
              <a:buNone/>
            </a:pPr>
            <a:r>
              <a:rPr lang="en-US" sz="2800" b="1" i="0" u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鼴鼠卡：可偷看下一張卡片，再決定是否要翻</a:t>
            </a:r>
            <a:endParaRPr/>
          </a:p>
        </p:txBody>
      </p:sp>
      <p:sp>
        <p:nvSpPr>
          <p:cNvPr id="347" name="Google Shape;347;p12"/>
          <p:cNvSpPr txBox="1"/>
          <p:nvPr/>
        </p:nvSpPr>
        <p:spPr>
          <a:xfrm>
            <a:off x="456444350" y="538959425"/>
            <a:ext cx="2147483647" cy="2147483647"/>
          </a:xfrm>
          <a:prstGeom prst="rect">
            <a:avLst/>
          </a:prstGeom>
          <a:solidFill>
            <a:srgbClr val="007CD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圖片 2" descr="一張含有 文字, 螢幕擷取畫面, 字型 的圖片&#10;&#10;AI 產生的內容可能不正確。">
            <a:extLst>
              <a:ext uri="{FF2B5EF4-FFF2-40B4-BE49-F238E27FC236}">
                <a16:creationId xmlns:a16="http://schemas.microsoft.com/office/drawing/2014/main" id="{F9D9F378-0F51-269F-D104-93F1448EB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3"/>
          <p:cNvSpPr txBox="1"/>
          <p:nvPr/>
        </p:nvSpPr>
        <p:spPr>
          <a:xfrm>
            <a:off x="6553200" y="4767262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/>
          </a:p>
        </p:txBody>
      </p:sp>
      <p:pic>
        <p:nvPicPr>
          <p:cNvPr id="3" name="圖片 2" descr="一張含有 文字, 字型, 螢幕擷取畫面, Rectangle 的圖片&#10;&#10;AI 產生的內容可能不正確。">
            <a:extLst>
              <a:ext uri="{FF2B5EF4-FFF2-40B4-BE49-F238E27FC236}">
                <a16:creationId xmlns:a16="http://schemas.microsoft.com/office/drawing/2014/main" id="{7D38F940-95B2-9472-1A9C-DF1F2D8BF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4"/>
          <p:cNvSpPr txBox="1"/>
          <p:nvPr/>
        </p:nvSpPr>
        <p:spPr>
          <a:xfrm>
            <a:off x="6553200" y="4767262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/>
          </a:p>
        </p:txBody>
      </p:sp>
      <p:pic>
        <p:nvPicPr>
          <p:cNvPr id="3" name="圖片 2" descr="一張含有 文字, 字型, 螢幕擷取畫面, Rectangle 的圖片&#10;&#10;AI 產生的內容可能不正確。">
            <a:extLst>
              <a:ext uri="{FF2B5EF4-FFF2-40B4-BE49-F238E27FC236}">
                <a16:creationId xmlns:a16="http://schemas.microsoft.com/office/drawing/2014/main" id="{40A25F6A-3244-B83D-A4AC-424EBCB748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5"/>
          <p:cNvSpPr txBox="1"/>
          <p:nvPr/>
        </p:nvSpPr>
        <p:spPr>
          <a:xfrm>
            <a:off x="6553200" y="4767262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/>
          </a:p>
        </p:txBody>
      </p:sp>
      <p:pic>
        <p:nvPicPr>
          <p:cNvPr id="3" name="圖片 2" descr="一張含有 文字, 螢幕擷取畫面, 字型, Rectangle 的圖片&#10;&#10;AI 產生的內容可能不正確。">
            <a:extLst>
              <a:ext uri="{FF2B5EF4-FFF2-40B4-BE49-F238E27FC236}">
                <a16:creationId xmlns:a16="http://schemas.microsoft.com/office/drawing/2014/main" id="{58CA4012-6F30-1C49-A66E-EE583F1F7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6"/>
          <p:cNvSpPr txBox="1"/>
          <p:nvPr/>
        </p:nvSpPr>
        <p:spPr>
          <a:xfrm>
            <a:off x="6553200" y="4767262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/>
          </a:p>
        </p:txBody>
      </p:sp>
      <p:pic>
        <p:nvPicPr>
          <p:cNvPr id="3" name="圖片 2" descr="一張含有 文字, 螢幕擷取畫面, 字型, 圖形 的圖片&#10;&#10;AI 產生的內容可能不正確。">
            <a:extLst>
              <a:ext uri="{FF2B5EF4-FFF2-40B4-BE49-F238E27FC236}">
                <a16:creationId xmlns:a16="http://schemas.microsoft.com/office/drawing/2014/main" id="{54948A34-B5D4-E048-27FA-17186398C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17" descr="一張含有 文字, 螢幕擷取畫面, 字型, Rectangle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0325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17"/>
          <p:cNvSpPr txBox="1"/>
          <p:nvPr/>
        </p:nvSpPr>
        <p:spPr>
          <a:xfrm>
            <a:off x="6553200" y="4767262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Google Shape;396;p18" descr="一張含有 文字, 字型, 螢幕擷取畫面, Rectangle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8288" y="3175"/>
            <a:ext cx="9144000" cy="5140325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18"/>
          <p:cNvSpPr txBox="1"/>
          <p:nvPr/>
        </p:nvSpPr>
        <p:spPr>
          <a:xfrm>
            <a:off x="6553200" y="4767262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Google Shape;403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19"/>
          <p:cNvSpPr txBox="1"/>
          <p:nvPr/>
        </p:nvSpPr>
        <p:spPr>
          <a:xfrm>
            <a:off x="6553200" y="4767262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/>
          <p:cNvSpPr txBox="1"/>
          <p:nvPr/>
        </p:nvSpPr>
        <p:spPr>
          <a:xfrm>
            <a:off x="6553200" y="4767262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/>
          </a:p>
        </p:txBody>
      </p:sp>
      <p:pic>
        <p:nvPicPr>
          <p:cNvPr id="3" name="圖片 2" descr="一張含有 文字, 字型, 螢幕擷取畫面, 電子藍 的圖片&#10;&#10;AI 產生的內容可能不正確。">
            <a:extLst>
              <a:ext uri="{FF2B5EF4-FFF2-40B4-BE49-F238E27FC236}">
                <a16:creationId xmlns:a16="http://schemas.microsoft.com/office/drawing/2014/main" id="{97FF2C84-CF51-E553-EDB6-98716728B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Google Shape;410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20"/>
          <p:cNvSpPr txBox="1"/>
          <p:nvPr/>
        </p:nvSpPr>
        <p:spPr>
          <a:xfrm>
            <a:off x="6553200" y="4767262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21"/>
          <p:cNvSpPr txBox="1"/>
          <p:nvPr/>
        </p:nvSpPr>
        <p:spPr>
          <a:xfrm>
            <a:off x="6553200" y="4767262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/>
          </a:p>
        </p:txBody>
      </p:sp>
      <p:pic>
        <p:nvPicPr>
          <p:cNvPr id="5" name="圖片 4" descr="一張含有 文字, 字型, 螢幕擷取畫面, 電子藍 的圖片&#10;&#10;AI 產生的內容可能不正確。">
            <a:extLst>
              <a:ext uri="{FF2B5EF4-FFF2-40B4-BE49-F238E27FC236}">
                <a16:creationId xmlns:a16="http://schemas.microsoft.com/office/drawing/2014/main" id="{6F0F0FFD-2A90-488D-055F-7190122BA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2"/>
          <p:cNvSpPr txBox="1"/>
          <p:nvPr/>
        </p:nvSpPr>
        <p:spPr>
          <a:xfrm>
            <a:off x="6553200" y="4767262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/>
          </a:p>
        </p:txBody>
      </p:sp>
      <p:sp>
        <p:nvSpPr>
          <p:cNvPr id="431" name="Google Shape;431;p22"/>
          <p:cNvSpPr txBox="1"/>
          <p:nvPr/>
        </p:nvSpPr>
        <p:spPr>
          <a:xfrm>
            <a:off x="1979612" y="1954212"/>
            <a:ext cx="3873500" cy="585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icrosoft JhengHei"/>
              <a:buNone/>
            </a:pPr>
            <a:r>
              <a:rPr lang="en-US" sz="3200" b="0" i="0" u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1.風險是無法避免的</a:t>
            </a:r>
            <a:endParaRPr/>
          </a:p>
        </p:txBody>
      </p:sp>
      <p:sp>
        <p:nvSpPr>
          <p:cNvPr id="434" name="Google Shape;434;p22"/>
          <p:cNvSpPr txBox="1"/>
          <p:nvPr/>
        </p:nvSpPr>
        <p:spPr>
          <a:xfrm>
            <a:off x="970260950" y="995462512"/>
            <a:ext cx="2147483647" cy="2147483647"/>
          </a:xfrm>
          <a:prstGeom prst="rect">
            <a:avLst/>
          </a:prstGeom>
          <a:solidFill>
            <a:srgbClr val="007CD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圖片 2" descr="一張含有 文字, 螢幕擷取畫面, 字型 的圖片&#10;&#10;AI 產生的內容可能不正確。">
            <a:extLst>
              <a:ext uri="{FF2B5EF4-FFF2-40B4-BE49-F238E27FC236}">
                <a16:creationId xmlns:a16="http://schemas.microsoft.com/office/drawing/2014/main" id="{FB80C3E8-444D-6486-94D1-56EB60A73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23" descr="一張含有 文字, 字型, 螢幕擷取畫面, 圖形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4450" y="0"/>
            <a:ext cx="9188450" cy="5165725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23"/>
          <p:cNvSpPr txBox="1"/>
          <p:nvPr/>
        </p:nvSpPr>
        <p:spPr>
          <a:xfrm>
            <a:off x="6553200" y="4767262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Google Shape;446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24"/>
          <p:cNvSpPr txBox="1"/>
          <p:nvPr/>
        </p:nvSpPr>
        <p:spPr>
          <a:xfrm>
            <a:off x="684212" y="700087"/>
            <a:ext cx="4895850" cy="647700"/>
          </a:xfrm>
          <a:prstGeom prst="rect">
            <a:avLst/>
          </a:prstGeom>
          <a:solidFill>
            <a:srgbClr val="007CD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24"/>
          <p:cNvSpPr txBox="1"/>
          <p:nvPr/>
        </p:nvSpPr>
        <p:spPr>
          <a:xfrm>
            <a:off x="827087" y="854075"/>
            <a:ext cx="2519362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Noto Sans TC"/>
              <a:buNone/>
            </a:pPr>
            <a:r>
              <a:rPr lang="en-US" sz="2600" b="1" i="0" u="none">
                <a:solidFill>
                  <a:schemeClr val="lt1"/>
                </a:solidFill>
                <a:latin typeface="Noto Sans TC"/>
                <a:ea typeface="Noto Sans TC"/>
                <a:cs typeface="Noto Sans TC"/>
                <a:sym typeface="Noto Sans TC"/>
              </a:rPr>
              <a:t>生活中的風險→</a:t>
            </a:r>
            <a:endParaRPr/>
          </a:p>
        </p:txBody>
      </p:sp>
      <p:sp>
        <p:nvSpPr>
          <p:cNvPr id="449" name="Google Shape;449;p24"/>
          <p:cNvSpPr txBox="1"/>
          <p:nvPr/>
        </p:nvSpPr>
        <p:spPr>
          <a:xfrm>
            <a:off x="6553200" y="4767262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25"/>
          <p:cNvSpPr txBox="1"/>
          <p:nvPr/>
        </p:nvSpPr>
        <p:spPr>
          <a:xfrm>
            <a:off x="6553200" y="4767262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 txBox="1"/>
          <p:nvPr/>
        </p:nvSpPr>
        <p:spPr>
          <a:xfrm>
            <a:off x="6553200" y="4767262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/>
          </a:p>
        </p:txBody>
      </p:sp>
      <p:sp>
        <p:nvSpPr>
          <p:cNvPr id="117" name="Google Shape;117;p3"/>
          <p:cNvSpPr txBox="1"/>
          <p:nvPr/>
        </p:nvSpPr>
        <p:spPr>
          <a:xfrm>
            <a:off x="0" y="995460925"/>
            <a:ext cx="2147483647" cy="214748364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圖片 2" descr="一張含有 文字, 螢幕擷取畫面, 字型, 標誌 的圖片&#10;&#10;AI 產生的內容可能不正確。">
            <a:extLst>
              <a:ext uri="{FF2B5EF4-FFF2-40B4-BE49-F238E27FC236}">
                <a16:creationId xmlns:a16="http://schemas.microsoft.com/office/drawing/2014/main" id="{789353F7-76DE-0C68-483F-D0048C6FC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"/>
          <p:cNvSpPr txBox="1"/>
          <p:nvPr/>
        </p:nvSpPr>
        <p:spPr>
          <a:xfrm>
            <a:off x="6553200" y="4767262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/>
          </a:p>
        </p:txBody>
      </p:sp>
      <p:sp>
        <p:nvSpPr>
          <p:cNvPr id="135" name="Google Shape;135;p4"/>
          <p:cNvSpPr txBox="1"/>
          <p:nvPr/>
        </p:nvSpPr>
        <p:spPr>
          <a:xfrm>
            <a:off x="0" y="995460925"/>
            <a:ext cx="2147483647" cy="214748364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圖片 2" descr="一張含有 文字, 字型, 螢幕擷取畫面, 標誌 的圖片&#10;&#10;AI 產生的內容可能不正確。">
            <a:extLst>
              <a:ext uri="{FF2B5EF4-FFF2-40B4-BE49-F238E27FC236}">
                <a16:creationId xmlns:a16="http://schemas.microsoft.com/office/drawing/2014/main" id="{A0914361-F2E2-D6A2-7B70-F7F30ECDC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"/>
          <p:cNvSpPr txBox="1"/>
          <p:nvPr/>
        </p:nvSpPr>
        <p:spPr>
          <a:xfrm>
            <a:off x="6553200" y="4767262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/>
          </a:p>
        </p:txBody>
      </p:sp>
      <p:pic>
        <p:nvPicPr>
          <p:cNvPr id="3" name="圖片 2" descr="一張含有 文字, 螢幕擷取畫面, 標誌, 字型 的圖片&#10;&#10;AI 產生的內容可能不正確。">
            <a:extLst>
              <a:ext uri="{FF2B5EF4-FFF2-40B4-BE49-F238E27FC236}">
                <a16:creationId xmlns:a16="http://schemas.microsoft.com/office/drawing/2014/main" id="{C29CE366-2FB6-330C-E0B7-6A79D6CEB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6"/>
          <p:cNvSpPr txBox="1"/>
          <p:nvPr/>
        </p:nvSpPr>
        <p:spPr>
          <a:xfrm>
            <a:off x="6553200" y="4767262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/>
          </a:p>
        </p:txBody>
      </p:sp>
      <p:pic>
        <p:nvPicPr>
          <p:cNvPr id="3" name="圖片 2" descr="一張含有 文字, 螢幕擷取畫面, 設計 的圖片&#10;&#10;AI 產生的內容可能不正確。">
            <a:extLst>
              <a:ext uri="{FF2B5EF4-FFF2-40B4-BE49-F238E27FC236}">
                <a16:creationId xmlns:a16="http://schemas.microsoft.com/office/drawing/2014/main" id="{A93529C8-D7FF-CF0A-0504-6D04FDABA8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7"/>
          <p:cNvSpPr txBox="1"/>
          <p:nvPr/>
        </p:nvSpPr>
        <p:spPr>
          <a:xfrm>
            <a:off x="6553200" y="4767262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/>
          </a:p>
        </p:txBody>
      </p:sp>
      <p:pic>
        <p:nvPicPr>
          <p:cNvPr id="5" name="圖片 4" descr="一張含有 文字, 字型, 螢幕擷取畫面, 標誌 的圖片&#10;&#10;AI 產生的內容可能不正確。">
            <a:extLst>
              <a:ext uri="{FF2B5EF4-FFF2-40B4-BE49-F238E27FC236}">
                <a16:creationId xmlns:a16="http://schemas.microsoft.com/office/drawing/2014/main" id="{20F4C5C2-1FCB-B002-D325-8F9B86840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8"/>
          <p:cNvSpPr txBox="1"/>
          <p:nvPr/>
        </p:nvSpPr>
        <p:spPr>
          <a:xfrm>
            <a:off x="6553200" y="4767262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9"/>
          <p:cNvSpPr txBox="1"/>
          <p:nvPr/>
        </p:nvSpPr>
        <p:spPr>
          <a:xfrm>
            <a:off x="6553200" y="4767262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/>
          </a:p>
        </p:txBody>
      </p:sp>
      <p:pic>
        <p:nvPicPr>
          <p:cNvPr id="3" name="圖片 2" descr="一張含有 服裝, 動畫卡通, 圖解, 美工圖案 的圖片&#10;&#10;AI 產生的內容可能不正確。">
            <a:extLst>
              <a:ext uri="{FF2B5EF4-FFF2-40B4-BE49-F238E27FC236}">
                <a16:creationId xmlns:a16="http://schemas.microsoft.com/office/drawing/2014/main" id="{6F1BF318-0B02-6769-1FEF-B5F38B518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784</Words>
  <Application>Microsoft Office PowerPoint</Application>
  <PresentationFormat>如螢幕大小 (16:9)</PresentationFormat>
  <Paragraphs>127</Paragraphs>
  <Slides>25</Slides>
  <Notes>25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25</vt:i4>
      </vt:variant>
    </vt:vector>
  </HeadingPairs>
  <TitlesOfParts>
    <vt:vector size="32" baseType="lpstr">
      <vt:lpstr>DFKai-SB</vt:lpstr>
      <vt:lpstr>Times New Roman</vt:lpstr>
      <vt:lpstr>Calibri</vt:lpstr>
      <vt:lpstr>Microsoft JhengHei</vt:lpstr>
      <vt:lpstr>Arial</vt:lpstr>
      <vt:lpstr>Noto Sans TC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布萊恩兒童商學院</dc:creator>
  <cp:lastModifiedBy>YuTing Chen</cp:lastModifiedBy>
  <cp:revision>1</cp:revision>
  <dcterms:created xsi:type="dcterms:W3CDTF">2025-09-26T04:07:15Z</dcterms:created>
  <dcterms:modified xsi:type="dcterms:W3CDTF">2025-12-17T07:55:33Z</dcterms:modified>
</cp:coreProperties>
</file>