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9144000" cy="5143500" type="screen16x9"/>
  <p:notesSz cx="6858000" cy="9144000"/>
  <p:embeddedFontLst>
    <p:embeddedFont>
      <p:font typeface="DFKai-SB" panose="03000509000000000000" pitchFamily="65" charset="-120"/>
      <p:regular r:id="rId87"/>
    </p:embeddedFont>
    <p:embeddedFont>
      <p:font typeface="Play" panose="020B0604020202020204" charset="0"/>
      <p:regular r:id="rId88"/>
      <p:bold r:id="rId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2" roundtripDataSignature="AMtx7mhk6ObnUVPLbPAO/iQmIe1GIxWv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382" autoAdjust="0"/>
  </p:normalViewPr>
  <p:slideViewPr>
    <p:cSldViewPr snapToGrid="0">
      <p:cViewPr varScale="1">
        <p:scale>
          <a:sx n="74" d="100"/>
          <a:sy n="74" d="100"/>
        </p:scale>
        <p:origin x="164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customschemas.google.com/relationships/presentationmetadata" Target="meta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8324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4" name="Google Shape;8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2.結語：既然投資要及早開始，我們就和小創、小興、小上，一起在櫃寶鎮上，認識不同金融商品，學習投資的方法。</a:t>
            </a:r>
            <a:endParaRPr/>
          </a:p>
        </p:txBody>
      </p:sp>
      <p:sp>
        <p:nvSpPr>
          <p:cNvPr id="85" name="Google Shape;8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1" name="Google Shape;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【情境說明】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今天在櫃買鎮上的小創、小興與小上興高采烈地約好要一起去逛街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8" name="Google Shape;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因為在他們努力工作後，終於有了一些積蓄，不只是可以用來尋找寶藏，也學會怎麼花錢，所以他們想要好好慶祝一番！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" name="Google Shape;1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正當他們去到鎮上賣最多種類、擁有最多口味的糖果店時，卻看到門口張貼一張公告：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" name="Google Shape;11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「親愛的顧客您好，謝謝您長期的支持與肯定，本店的糖果相當熱銷，今日已全數售完！造成您的不便，敬請見諒」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看到公告的三個人失望極了，正當他們要準備離開，迎面走來已經費斯弗船長。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船長哼著歌，雀躍的往糖果店走去，看著愁眉苦臉的三個人，關心的詢問：「怎麼了嗎？」</a:t>
            </a:r>
            <a:br>
              <a:rPr lang="zh-TW"/>
            </a:br>
            <a:r>
              <a:rPr lang="zh-TW"/>
              <a:t>小興難過的回答：「我們想要買糖果，但是卻賣完了！」聽到小興的回答，船長大聲的說：「那不是很好嗎！」</a:t>
            </a:r>
            <a:br>
              <a:rPr lang="zh-TW"/>
            </a:br>
            <a:r>
              <a:rPr lang="zh-TW"/>
              <a:t>小創說：「船長，為什麼這是好事呢？我們吃不到糖果耶！」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6" name="Google Shape;12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船長回答說：「因為我是這家糖果店的股東，看到我的糖果店賣得這麼好，當然是好事呀！」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" name="Google Shape;13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0" name="Google Shape;14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教師提問：什麼是當一間店的股東呢？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教師說明：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股東就是擁有一間公司股票的人。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例如：費斯弗船長是甜心製果公司的股東，代表他有出錢投資這間公司。那公司為什麼會需要錢呢？因為想要讓生意做得更大時，就會需要更多經費，像是：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研發新的糖果口味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購買生產機器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開更多分店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7" name="Google Shape;14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公司需要資金時，就會把一小部分的「所有權」賣給願意投資的人，而這個「所有權的憑證」就叫做股票。</a:t>
            </a:r>
            <a:endParaRPr/>
          </a:p>
        </p:txBody>
      </p:sp>
      <p:sp>
        <p:nvSpPr>
          <p:cNvPr id="148" name="Google Shape;14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這個人你們一定知道，但是你可能不了解他的一生。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4" name="Google Shape;15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所以，買了股票的人，就會變成公司的股東。如果甜心製果公司越來越成功、生意越來越好，股票的價值可能會跟著上升。有些公司還會把賺到的錢分給股東，這叫做股息。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因此，費斯弗船長這麼開心，就是因為甜心製果公司賺錢，他手上的股票變得更有價值，還可能領到股息。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1" name="Google Shape;16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教師和學生討論：請問我們能夠完全預測未來公司的發展嗎？有沒有什麼事情可能會讓公司沒那麼順利？投資一定有風險，有沒有機會降低風險？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8" name="Google Shape;16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教師說明：在櫃寶鎮，有四家超厲害的公司，稱為「櫃寶四強」：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甜心製果公司：生產及銷售全櫃寶鎮最受歡迎的糖果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深井能源公司：負責石油開採，讓鎮上的工廠都有能源可以運作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哞哞快樂牧場：提供牛奶、乳酪、冰淇淋，大家天天都在喝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金耀山脈</a:t>
            </a:r>
            <a:r>
              <a:rPr lang="zh-TW" dirty="0"/>
              <a:t>：開採珍貴的金礦，讓櫃寶鎮的貿易更旺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大家把這四家公司的表現放在一起，就成為了「櫃寶四強指數」。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5" name="Google Shape;1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這個指數就像櫃寶鎮經濟的成績單：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大家表現好，指數就往上，如果有公司表現不好，指數就往下。所以有一種投資商品，它會「跟著櫃寶四強指數一起走」，指數往上，商品的價值就往上，指數往下，它的價值也會變少。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這種專門「追蹤指數」的投資商品，就叫做 ETF。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2" name="Google Shape;1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【投資活動：我是小小投資人】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9" name="Google Shape;18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活動背景：在櫃寶鎮上不只是有有名的糖果公司，同時也有在知名的牧場、金礦、石油公司，今天就請你和小創、小興、小上一起來投資，看看誰會是最後的贏家！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6" name="Google Shape;19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教師將學生分成4組，建議一組7-8人，將遊戲海報貼在白板或黑板上。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每組各為一個投資人，組別一起做決定，每組會拿到起始金 $400元，海報上的標的皆從一張$50起價。</a:t>
            </a:r>
            <a:endParaRPr/>
          </a:p>
        </p:txBody>
      </p:sp>
      <p:sp>
        <p:nvSpPr>
          <p:cNvPr id="197" name="Google Shape;19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3" name="Google Shape;20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遊戲獲勝條件：遊戲進行8個回合，最後結束時需依照當時各標的的價格賣出手上的股票、ETF，由錢幣最多的組別獲勝。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0" name="Google Shape;21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遊戲開始，請教師翻開一張事件卡，念出上面的事件敘述。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7" name="Google Shape;21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詢問各組是否有要買的標的，從第一組開始至最後一組，依照購買的數量給予公司、ETF的張數，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" name="Google Shape;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他在5歲的時候創業，向開雜貨店爺爺購買可樂和口香糖，挨家挨戶兜售飲料，賺點小利潤，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4" name="Google Shape;22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老師解釋事件造成的經濟影響，並公布事件卡的股票價格，調整海報上的指示物。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老師公布事件卡內容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8" name="Google Shape;23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先賣股票→學生交給教師股票，教師給予錢幣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再買股票→學生交給教師錢幣，教師給予買的張數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5" name="Google Shape;24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交易完成後，再解釋經濟事件及公布價格。之後的回合依此類推。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9歲時，他與朋友們結伴到加油站販賣機前撿回瓶蓋，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他不是做回收，而是透過數瓶蓋做市調，分析哪一種飲品最受歡迎。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9" name="Google Shape;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他從曾經擔任營業員的爸爸了解了「錢原來可以滾錢」的概念，11歲的時候，他買了人生中的第一支股價38美元的股票！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0" name="Google Shape;36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依照當時各標的的價格賣出手上的股票、ETF，由錢幣最多的組別獲勝。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3" name="Google Shape;37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教師講解：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1.投資要長期：投資是因為我們看好這間公司的前景，所以願意把錢投入公司，讓一間好公司為我們帶來好的效益，但就像11歲的小巴菲特一樣，如果我在賺到一點點錢的時候，就想要把股票賣掉，那後面這間公司後面更大的效益我就參與不到了，所以投資是長期的觀察和等待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2.投資一定有風險：如果只投資一間公司，就需要承擔這間公司有可能失敗的風險，但如果我們一次可以投資好幾間公司，風險就會被分散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3.投資要觀察市場：如何選擇一家好公司來投資?什麼樣的公司是一間好公司？每一個產業一定都會有門檻，也有專業的技術，甚至是一間公司的老闆，他如何管理公司、帶領公司成長，也是需要觀察的，再來是隨著時代的改變，會有一些產業是人們越來越不可或缺的「需求」，近幾年像是「科技業」，就是大家時常在關注的產業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4" name="Google Shape;374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2" name="Google Shape;39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1.教師說明：投資到底是投資什麼呢？投資是把錢放到「資產」裡，藉由資產帶動金錢的成長，帶來正向的價值。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2.教師提問：既然投資是把錢放到資產裡，股票只是其中一種資產，請問你還知道有哪些東西是資產嗎？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9" name="Google Shape;399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教師舉例：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1. 房子：如果有一間在好地點的房子，就是資產。可以租給別人住收房租，或是以後用更高的價格賣掉。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2. 出書：如果今天你是作家，有人購買你的書籍就會有版稅，這也是其中一種資產。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3. 歌曲、IP：現在有很多流行歌曲或受歡迎的卡通角色（IP）。如果別人想使用，就必須付授權費，這筆授權費就是資產帶來的收入。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教師總結：但是要買一棟房子可能需要很大筆的資金，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出書和歌曲、IP，也都要很有創意，受到很多人喜歡才有機會賺得夠多，那還有其他投資的工具嗎？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6" name="Google Shape;40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債券：債券是一種借據，通常是由公司或政府發行，購買一張債券，就是把資金借給發行人，跟股票不同的地方是，債券有一定的到期日，例如</a:t>
            </a:r>
            <a:r>
              <a:rPr lang="zh-TW"/>
              <a:t>10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年、</a:t>
            </a:r>
            <a:r>
              <a:rPr lang="zh-TW"/>
              <a:t>30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年，發行債券的機構會承諾債券到期前定期（每月、每季、每半年）支付的利息，並且在到期日的時候償還本金。債券的價格也會有漲跌幅，但是通常不會太大，如果還沒有到期想要把債券賣掉是可以的，只是須扣除手續費。債券到期後保證返還本金，持有期間也能收到利息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" name="Google Shape;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沒過多久這支股票漲到40美元，他馬上欣喜若狂的將股票賣掉，但是在那之後，這支股票漲到200美元。當他到了30歲，他已經財富自由，而且擁有一間和其他人合夥創辦的公司，但他並沒有因為財富自由而停止工作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3" name="Google Shape;41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DFKai-SB"/>
                <a:ea typeface="DFKai-SB"/>
                <a:cs typeface="DFKai-SB"/>
                <a:sym typeface="DFKai-SB"/>
              </a:rPr>
              <a:t>黃金：黃金是稀有的資產，在物價上漲、貨幣購買力下降的環境下，黃金的價值往往能維持甚至上升，是對抗通膨的工具。另外黃金有穩定的價值，因為不容易無限制的生產，所以供應量有限，通常在經濟不穩定、戰爭或重大危機發生時，黃金價格會上漲，是一種提供投資者「避險」的資產。如果要購買黃金，可以透過證券帳戶或黃金存摺進行購買。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 dirty="0"/>
              <a:t>觀看黃金購買介紹影片：https://www.youtube.com/watch?v=w9nuRFcusS8&amp;t=1s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4" name="Google Shape;414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2" name="Google Shape;422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教師將學生分成四組，建議一組為6人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每一輪各組派出一人至講台前，面對台下的同學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教師播放PPT上的題目，並唸出題目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各組代表需用手比出數字，回答問題，答對者加分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" name="Google Shape;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在他78歲的時候，他成為了全世界的首富，媒體和許多人將給了他一個稱號叫做「股神」。</a:t>
            </a:r>
            <a:br>
              <a:rPr lang="zh-TW"/>
            </a:br>
            <a:r>
              <a:rPr lang="zh-TW"/>
              <a:t>他一生經歷了20多次的經濟危機，但是他的公司價值成長了5.5萬倍，最後在他 94 歲退休時，他把名下擁有的99%資產捐贈給慈善機。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0" name="Google Shape;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55" name="Google Shape;555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複習今天學到投資工具：股票、ETF、債券與黃金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投資沒有標準答案，只有適合自己的選擇: 有人看好一家公司的成長，想當股東。有人喜歡固定領利息，有人喜歡把錢分散在不同商品，也有人用黃金保值。只要先了解不同的投資商品，再做決定，就是聰明的投資方法。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" name="Google Shape;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1.教師和同學分享巴菲特的成功特質: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(1)及早開始：巴菲特從很早就開始學習投資，所以當他第一次面對投資的挫敗時，他還有機會調整自己的投資策略和心態。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(2)儲存本金：巴菲特從小就養成儲蓄及投資的習慣，將賺來的錢存下來，作為將來投資的本金，他曾說過「永遠不要借錢買股票」。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(3)勤作功課：巴菲特9歲時就透過數瓶蓋做市調，分析哪一種飲品最受歡迎，長大後更推廣「價值投資法」，勤做功課發現真正有價值的公司進行投資。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(4)長期持有：在過程中他學習「長期累積」的重要，他不應該在股票漲到40的時候就把它賣掉，應該要善用時間，讓股票持續成長，所以他說過一句話：「如果你不願意持有一檔股票10年，那連10分鐘也別碰。」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5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1" name="Google Shape;11;p85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9nuRFcusS8?start=1&amp;feature=oembed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0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1" descr="一張含有 房子, 圖解, 卡通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2" descr="一張含有 服裝, 人員, 卡通, 圖解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3" descr="一張含有 卡通, 圖解, 動畫卡通, 兒童藝術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 descr="一張含有 文字, 螢幕擷取畫面, Rectangle, 設計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5" descr="一張含有 卡通, 動畫卡通, 圖解, 動畫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6" descr="一張含有 卡通, 動畫卡通, 圖解, 動畫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 descr="一張含有 文字, 字型, 螢幕擷取畫面, Rectangle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8" descr="一張含有 文字, 螢幕擷取畫面, 卡通, 字型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9" descr="一張含有 文字, 螢幕擷取畫面, 卡通, 服裝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 descr="一張含有 文字, 服裝, 卡通, 螢幕擷取畫面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1" descr="一張含有 文字, 字型, 螢幕擷取畫面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2" descr="一張含有 文字, 卡通, 螢幕擷取畫面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3" descr="一張含有 文字, 螢幕擷取畫面, 字型, 標誌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 descr="一張含有 文字, 字型, 螢幕擷取畫面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5" descr="一張含有 文字, 卡通, 美工圖案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6" descr="一張含有 文字, 螢幕擷取畫面, 字型, 標誌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7" descr="一張含有 文字, 螢幕擷取畫面, 字型, 標誌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8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3" descr="一張含有 傢俱, 輪, 美工圖案, 卡通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1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2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3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4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5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6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7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8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9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4" descr="一張含有 動畫卡通, 動畫, 服裝, 圖解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0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1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2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3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4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5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6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7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8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9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5" descr="一張含有 文字, 卡通, 人的臉孔, 眼鏡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50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1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51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2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3" descr="一張含有 文字, 字型, 圖形, 螢幕擷取畫面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4" descr="一張含有 文字, 螢幕擷取畫面, 字型, 標誌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5" descr="一張含有 文字, 螢幕擷取畫面, 字型, Rectangle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55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6" descr="一張含有 文字, 字型, 標誌, 圖形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56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7" descr="一張含有 文字, 螢幕擷取畫面, 字型, 標誌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57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8" descr="一張含有 文字, 螢幕擷取畫面, 平面設計, 圖形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58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59" descr="一張含有 文字, 螢幕擷取畫面, 字型, 標誌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59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6" descr="一張含有 螢幕擷取畫面, 圖表, 設計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89E8826A-4E08-24D7-8957-85C84EE18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9" name="Google Shape;419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60</a:t>
            </a:fld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3F0857D-D87B-3460-6633-2E0251B170E1}"/>
              </a:ext>
            </a:extLst>
          </p:cNvPr>
          <p:cNvSpPr/>
          <p:nvPr/>
        </p:nvSpPr>
        <p:spPr>
          <a:xfrm>
            <a:off x="7283938" y="4471499"/>
            <a:ext cx="1445847" cy="27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101827E-B173-37D9-7532-95685F0AE4D0}"/>
              </a:ext>
            </a:extLst>
          </p:cNvPr>
          <p:cNvSpPr/>
          <p:nvPr/>
        </p:nvSpPr>
        <p:spPr>
          <a:xfrm>
            <a:off x="7296510" y="4501172"/>
            <a:ext cx="1445847" cy="295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線上媒體 5" title="入手黃金好Easy~10月1日起，「1台錢」即可交易櫃買黃金現貨">
            <a:hlinkClick r:id="" action="ppaction://media"/>
            <a:extLst>
              <a:ext uri="{FF2B5EF4-FFF2-40B4-BE49-F238E27FC236}">
                <a16:creationId xmlns:a16="http://schemas.microsoft.com/office/drawing/2014/main" id="{E95D2679-F0F8-DCC3-B782-4DA8219D7F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32311" y="3228808"/>
            <a:ext cx="2171834" cy="1226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1" descr="一張含有 文字, 字型, 螢幕擷取畫面, Rectangle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61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62" descr="一張含有 文字, 螢幕擷取畫面, 字型, 數字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62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3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63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64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64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5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65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6" descr="一張含有 文字, 螢幕擷取畫面, 字型, Rectangle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66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67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67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68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68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9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69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7" descr="一張含有 眼鏡, 卡通, 人的臉孔, 服裝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70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70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71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71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72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72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73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73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74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74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75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75</a:t>
            </a:fld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76" descr="一張含有 文字, 螢幕擷取畫面, 字型, 數字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76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77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77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78" descr="一張含有 文字, 螢幕擷取畫面, 字型, Rectangle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78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79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79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8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80" descr="一張含有 文字, 螢幕擷取畫面, 字型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80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81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81</a:t>
            </a:fld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82" descr="一張含有 文字, 字型, 螢幕擷取畫面, 圖形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82</a:t>
            </a:fld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83" descr="一張含有 文字, 螢幕擷取畫面, 字型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83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84" descr="一張含有 文字, 螢幕擷取畫面, 字型, 電子藍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84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9" descr="一張含有 文字, 螢幕擷取畫面, 字型, 標誌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2515</Words>
  <Application>Microsoft Office PowerPoint</Application>
  <PresentationFormat>如螢幕大小 (16:9)</PresentationFormat>
  <Paragraphs>201</Paragraphs>
  <Slides>84</Slides>
  <Notes>84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84</vt:i4>
      </vt:variant>
    </vt:vector>
  </HeadingPairs>
  <TitlesOfParts>
    <vt:vector size="88" baseType="lpstr">
      <vt:lpstr>Play</vt:lpstr>
      <vt:lpstr>DFKai-SB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布萊恩兒童商學院</dc:creator>
  <cp:lastModifiedBy>YuTing Chen</cp:lastModifiedBy>
  <cp:revision>3</cp:revision>
  <dcterms:created xsi:type="dcterms:W3CDTF">2025-10-30T08:23:56Z</dcterms:created>
  <dcterms:modified xsi:type="dcterms:W3CDTF">2026-01-08T04:12:00Z</dcterms:modified>
</cp:coreProperties>
</file>