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 autoAdjust="0"/>
    <p:restoredTop sz="91481" autoAdjust="0"/>
  </p:normalViewPr>
  <p:slideViewPr>
    <p:cSldViewPr snapToGrid="0">
      <p:cViewPr>
        <p:scale>
          <a:sx n="70" d="100"/>
          <a:sy n="70" d="100"/>
        </p:scale>
        <p:origin x="-1454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715392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wkwardBlack "/>
      </a:defRPr>
    </a:lvl1pPr>
    <a:lvl2pPr indent="228600" latinLnBrk="0">
      <a:defRPr sz="1200">
        <a:latin typeface="+mn-lt"/>
        <a:ea typeface="+mn-ea"/>
        <a:cs typeface="+mn-cs"/>
        <a:sym typeface="AwkwardBlack "/>
      </a:defRPr>
    </a:lvl2pPr>
    <a:lvl3pPr indent="457200" latinLnBrk="0">
      <a:defRPr sz="1200">
        <a:latin typeface="+mn-lt"/>
        <a:ea typeface="+mn-ea"/>
        <a:cs typeface="+mn-cs"/>
        <a:sym typeface="AwkwardBlack "/>
      </a:defRPr>
    </a:lvl3pPr>
    <a:lvl4pPr indent="685800" latinLnBrk="0">
      <a:defRPr sz="1200">
        <a:latin typeface="+mn-lt"/>
        <a:ea typeface="+mn-ea"/>
        <a:cs typeface="+mn-cs"/>
        <a:sym typeface="AwkwardBlack "/>
      </a:defRPr>
    </a:lvl4pPr>
    <a:lvl5pPr indent="914400" latinLnBrk="0">
      <a:defRPr sz="1200">
        <a:latin typeface="+mn-lt"/>
        <a:ea typeface="+mn-ea"/>
        <a:cs typeface="+mn-cs"/>
        <a:sym typeface="AwkwardBlack "/>
      </a:defRPr>
    </a:lvl5pPr>
    <a:lvl6pPr indent="1143000" latinLnBrk="0">
      <a:defRPr sz="1200">
        <a:latin typeface="+mn-lt"/>
        <a:ea typeface="+mn-ea"/>
        <a:cs typeface="+mn-cs"/>
        <a:sym typeface="AwkwardBlack "/>
      </a:defRPr>
    </a:lvl6pPr>
    <a:lvl7pPr indent="1371600" latinLnBrk="0">
      <a:defRPr sz="1200">
        <a:latin typeface="+mn-lt"/>
        <a:ea typeface="+mn-ea"/>
        <a:cs typeface="+mn-cs"/>
        <a:sym typeface="AwkwardBlack "/>
      </a:defRPr>
    </a:lvl7pPr>
    <a:lvl8pPr indent="1600200" latinLnBrk="0">
      <a:defRPr sz="1200">
        <a:latin typeface="+mn-lt"/>
        <a:ea typeface="+mn-ea"/>
        <a:cs typeface="+mn-cs"/>
        <a:sym typeface="AwkwardBlack "/>
      </a:defRPr>
    </a:lvl8pPr>
    <a:lvl9pPr indent="1828800" latinLnBrk="0">
      <a:defRPr sz="1200">
        <a:latin typeface="+mn-lt"/>
        <a:ea typeface="+mn-ea"/>
        <a:cs typeface="+mn-cs"/>
        <a:sym typeface="AwkwardBlack 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教師請全班同學一起來回答關於地球與環境保護的十題問題，看看能答對幾題。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第二個攤位是一家靠著果汁創業的公司。公司代表拿著一本厚厚的紀錄本，語氣認真地說：「我們經營很久了，數字都在這裡，你們自己看看。」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小創、小興和小上翻開幾頁，裡面密密麻麻，全是數字和圖表，完全看不懂。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他們決定再多看看，來到了一家木桶公司。公司代表笑容滿面地說：「跟著我們一定會大賺！」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可是當孩子們興奮得想多問，他卻回答不清楚。</a:t>
            </a:r>
            <a:r>
              <a:rPr dirty="0" err="1" smtClean="0"/>
              <a:t>小</a:t>
            </a:r>
            <a:r>
              <a:rPr lang="zh-TW" altLang="en-US" dirty="0" smtClean="0"/>
              <a:t>創</a:t>
            </a:r>
            <a:r>
              <a:rPr dirty="0" smtClean="0"/>
              <a:t>、小</a:t>
            </a:r>
            <a:r>
              <a:rPr lang="zh-TW" altLang="en-US" dirty="0" smtClean="0"/>
              <a:t>興</a:t>
            </a:r>
            <a:r>
              <a:rPr dirty="0" err="1" smtClean="0"/>
              <a:t>和小上聽得頭昏眼花</a:t>
            </a:r>
            <a:r>
              <a:rPr dirty="0"/>
              <a:t>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雖然他們手上的錢幣沉甸甸，但他們心裡卻越來越忐忑：到底要投資哪一家公司?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這時，費斯弗船長走了過來，拍拍他們的肩膀，笑著提醒：「投資博覽會裡的選擇雖多，但可不是誰喊得越大聲就越值得信任。我認識的櫃寶鎮居民，</a:t>
            </a:r>
          </a:p>
          <a:p>
            <a:r>
              <a:t>在投資前都會仔細思考: 什麼樣的公司，才真的值得投入自己辛苦賺來的錢。」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投資是把自己的錢交給你相信的公司，讓它去做事與成長。如果公司做得好，你也有機會跟著賺錢；如果公司做得不好，你的錢可能會越來越少。但我們要怎麼做投資的選擇呢？</a:t>
            </a:r>
          </a:p>
          <a:p>
            <a:r>
              <a:t>現在要進行「投資二選一」活動。每一輪都有同一個產業的兩家公司，你只能選一個投資。請學生思考，要投資哪一家?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巧克力公司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A公司</a:t>
            </a:r>
            <a:r>
              <a:rPr dirty="0"/>
              <a:t>：</a:t>
            </a:r>
            <a:br>
              <a:rPr dirty="0"/>
            </a:br>
            <a:r>
              <a:rPr dirty="0"/>
              <a:t>來自瑞士的食品公司。為了做巧克力，需要使用大量棕櫚油。有些供應商為了種植更多棕櫚樹以生產更多的棕櫚油，砍掉印尼的雨林，改成種植棕櫚樹。雨林沒了，紅毛猩猩和許多動物失去地方住，也造成泥炭地被破壞，影響氣候。</a:t>
            </a:r>
            <a:br>
              <a:rPr dirty="0"/>
            </a:br>
            <a:r>
              <a:rPr dirty="0"/>
              <a:t>綠色和平組織曾經公開抗議，甚至有人裝成紅毛猩猩站在A司前面，要求公司改善。後來，A公司宣布會檢查供應商，不再和破壞雨林的公司合作。</a:t>
            </a:r>
            <a:br>
              <a:rPr dirty="0"/>
            </a:b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 </a:t>
            </a:r>
            <a:r>
              <a:rPr dirty="0" err="1"/>
              <a:t>公司</a:t>
            </a:r>
            <a:r>
              <a:rPr dirty="0"/>
              <a:t>：</a:t>
            </a:r>
            <a:br>
              <a:rPr dirty="0"/>
            </a:br>
            <a:r>
              <a:rPr dirty="0" err="1"/>
              <a:t>來自荷蘭的巧克力公司。他們想做不剝削農民、不用童工，以及原料來源透明的巧克力</a:t>
            </a:r>
            <a:r>
              <a:rPr dirty="0"/>
              <a:t>。</a:t>
            </a:r>
            <a:br>
              <a:rPr dirty="0"/>
            </a:br>
            <a:r>
              <a:rPr dirty="0" err="1"/>
              <a:t>這家公司有一個目標，就是製造不傷害人、不傷害環境的巧克力。他們付給可可農比較高的費用，讓農民不雇用小孩幫忙工作</a:t>
            </a:r>
            <a:r>
              <a:rPr dirty="0"/>
              <a:t>(</a:t>
            </a:r>
            <a:r>
              <a:rPr dirty="0" err="1"/>
              <a:t>在一些比較貧窮的地區，農民賣可可豆賺得很少，家裡不夠用，只好讓小孩一起下田工作，出現童工的問題</a:t>
            </a:r>
            <a:r>
              <a:rPr dirty="0"/>
              <a:t>)。</a:t>
            </a:r>
            <a:r>
              <a:rPr dirty="0" err="1"/>
              <a:t>B公司希望藉由提高農民收入，讓大人賺得夠，小孩可以正常上學</a:t>
            </a:r>
            <a:r>
              <a:rPr dirty="0"/>
              <a:t>。</a:t>
            </a:r>
            <a:br>
              <a:rPr dirty="0"/>
            </a:br>
            <a:r>
              <a:rPr dirty="0"/>
              <a:t>另外，這家公司的原料來源是透明的，可可豆從哪裡來、是哪個農場生產，都可以追蹤，不會偷偷從破壞森林或剝削農民的地方買。他們希望生產巧克力的行為，</a:t>
            </a:r>
            <a:r>
              <a:rPr dirty="0" smtClean="0"/>
              <a:t>不會對人類和環境造成傷害</a:t>
            </a:r>
            <a:r>
              <a:rPr lang="zh-TW" altLang="en-US" dirty="0" smtClean="0"/>
              <a:t>。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</a:pPr>
            <a:r>
              <a:t>教師先讚美學生在剛才活動中展現出的環保意識，並引導提問：「如果投資不只是賺錢，還能同時幫助地球，大家會不會願意嘗試？」請學生舉手或自由分享。</a:t>
            </a:r>
          </a:p>
          <a:p>
            <a:r>
              <a:t>2. 教師總結學生的回應，指出投資除了帶來金錢收益，也會影響生活和環境。支持污染的公司，就等於讓污染繼續；支持乾淨能源或守法誠實的公司，則等於幫助地球和社會。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如果你是投資人，你會投資A公司，還是B公司呢？教師請所有同學舉手表決，並且找幾位同學發表想法。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汽車公司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A公司</a:t>
            </a:r>
            <a:r>
              <a:rPr dirty="0"/>
              <a:t>：</a:t>
            </a:r>
            <a:br>
              <a:rPr dirty="0"/>
            </a:br>
            <a:r>
              <a:rPr dirty="0"/>
              <a:t>來自於日本的汽車公司，是全球很大的汽車品牌。車子賣得多、價格也親民。不過，過去曾在美國發生油門和煞車系統的問題，造成多起車禍意外，甚至有人受傷或死亡。後來調查確認是設計瑕疵，A公司不得不在全球召回超過八百萬輛汽車進行修理。更讓人失望的是，事情一開始爆發時，公司的反應太慢，甚至被批評推卸責任、資訊不透明，因此讓很多消費者失去信任</a:t>
            </a:r>
            <a:r>
              <a:rPr dirty="0" smtClean="0"/>
              <a:t>。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B公司</a:t>
            </a:r>
            <a:r>
              <a:rPr dirty="0"/>
              <a:t>：</a:t>
            </a:r>
            <a:br>
              <a:rPr dirty="0"/>
            </a:br>
            <a:r>
              <a:rPr dirty="0" err="1"/>
              <a:t>起源於瑞典的汽車品牌，非常注重「安全</a:t>
            </a:r>
            <a:r>
              <a:rPr dirty="0"/>
              <a:t>」。現在幾乎所有車子使用的三點式安全帶，就是他們的工程師發明的。這種安全帶從肩膀斜跨胸口到腰部，能同時固定上半身，比早期只有綁腰的安全帶更安全。當時他們沒有把申請專利，而是讓其他車廠免費使用這項發明，希望能保護更多人的生命。</a:t>
            </a:r>
            <a:br>
              <a:rPr dirty="0"/>
            </a:br>
            <a:r>
              <a:rPr dirty="0" err="1"/>
              <a:t>B公司近年也開始推出更多電動車，減少空氣污染，並在車內使用較環保、可回收的材料，希望在製造汽車的過程中，能降低對環境的破壞</a:t>
            </a:r>
            <a:r>
              <a:rPr dirty="0"/>
              <a:t>。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Shape 3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如果你是投資人，你會投資A公司，還是B公司呢？教師請所有同學舉手表決，並且找幾位同學發表想法。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工業科技公司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 </a:t>
            </a:r>
            <a:r>
              <a:rPr dirty="0" err="1"/>
              <a:t>公司</a:t>
            </a:r>
            <a:r>
              <a:rPr dirty="0"/>
              <a:t>：</a:t>
            </a:r>
            <a:br>
              <a:rPr dirty="0"/>
            </a:br>
            <a:r>
              <a:rPr dirty="0"/>
              <a:t>德國的公司。製造電力設備、醫療器材和工廠用的大型機器，全世界很多地方都有使用。本來是一家很有名的公司，但後來有國家發現，A公司用「給錢」的方式拿到生意。這種做法叫行賄，是不合法、也不公平的。事情被調查後，A公司被罰了很多錢，也有主管離開公司。很多人因此覺得，一家公司不只要賺錢，更要用正當的方法成功，這樣才是別人願意信任的公司。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7" name="Shape 3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 </a:t>
            </a:r>
            <a:r>
              <a:rPr dirty="0" err="1"/>
              <a:t>公司</a:t>
            </a:r>
            <a:r>
              <a:rPr dirty="0"/>
              <a:t>：</a:t>
            </a:r>
            <a:br>
              <a:rPr dirty="0"/>
            </a:br>
            <a:r>
              <a:rPr dirty="0"/>
              <a:t>瑞士的公司，也是做電力系統和大型機器的。B公司有很嚴格的規定，做生意不能靠送禮或給錢，合作的公司也要照做。如果有人違規，B公司會停止合作。為了讓大家放心，B公司每年都公開自己的資料，例如排放多少二氧化碳、使用了多少電、員工有沒有受傷，讓外界可以檢查。</a:t>
            </a:r>
            <a:br>
              <a:rPr dirty="0"/>
            </a:br>
            <a:r>
              <a:rPr dirty="0" err="1"/>
              <a:t>在環境方面，B公司展很多節能和再生能源的技術，希望讓工廠和城市用電更省、污染更少</a:t>
            </a:r>
            <a:r>
              <a:rPr dirty="0"/>
              <a:t>。</a:t>
            </a:r>
            <a:br>
              <a:rPr dirty="0"/>
            </a:b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hape 3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如果你是投資人，你會投資A公司，還是B公司呢？教師請所有同學舉手表決，並且找幾位同學發表想法。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活動反思：投資不是只看「賺多少</a:t>
            </a:r>
            <a:r>
              <a:rPr dirty="0"/>
              <a:t>」，</a:t>
            </a:r>
            <a:r>
              <a:rPr dirty="0" err="1"/>
              <a:t>還要看「怎麼賺</a:t>
            </a:r>
            <a:r>
              <a:rPr dirty="0"/>
              <a:t>」。</a:t>
            </a:r>
            <a:br>
              <a:rPr dirty="0"/>
            </a:br>
            <a:r>
              <a:rPr dirty="0"/>
              <a:t>如果一家公司會造成污染、欺騙顧客、危害安全或用不公平的方法賺錢，就算現在賺很多，未來也可能出問題，甚至被罰款、被抵制、股票下跌。</a:t>
            </a:r>
            <a:br>
              <a:rPr dirty="0"/>
            </a:br>
            <a:r>
              <a:rPr dirty="0" err="1"/>
              <a:t>相反地，做事負責任、照顧環境和社會的公司，雖然不一定最賺錢，但更容易被大家信任、走得長久。這樣的想法叫做「永續投資</a:t>
            </a:r>
            <a:r>
              <a:rPr dirty="0"/>
              <a:t>」：</a:t>
            </a:r>
            <a:br>
              <a:rPr dirty="0"/>
            </a:br>
            <a:r>
              <a:rPr dirty="0" err="1"/>
              <a:t>我們選那些願意用好的方式賺錢、對人和地球都有幫助的公司。但問題來了：我們怎麼知道一家公司真的符合永續的標準呢</a:t>
            </a:r>
            <a:r>
              <a:rPr dirty="0"/>
              <a:t>？</a:t>
            </a:r>
            <a:br>
              <a:rPr dirty="0"/>
            </a:br>
            <a:r>
              <a:rPr dirty="0" err="1"/>
              <a:t>這時候，就需要一套檢查公司表現的方式，而這套方式就叫做</a:t>
            </a:r>
            <a:r>
              <a:rPr dirty="0"/>
              <a:t> ESG。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教師介紹綠色金融的概念：綠色金融就是把錢投資在對環境和社會有幫助的公司，不只是為了賺錢，也希望讓世界更好。而在櫃寶鎮上的小創、小興和小上在「投資」這件事上，也遇上了一些難題。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6" name="Shape 3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但問題來了，我們怎麼知道一家公司真的符合永續的標準呢？這時候，就需要一套檢查公司表現的方式，而這套方式就叫做 ESG。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 = </a:t>
            </a:r>
            <a:r>
              <a:rPr dirty="0" err="1"/>
              <a:t>Environment（環境保護</a:t>
            </a:r>
            <a:r>
              <a:rPr dirty="0"/>
              <a:t>）</a:t>
            </a:r>
            <a:br>
              <a:rPr dirty="0"/>
            </a:br>
            <a:r>
              <a:rPr dirty="0" err="1"/>
              <a:t>愛地球</a:t>
            </a:r>
            <a:r>
              <a:rPr dirty="0"/>
              <a:t>: </a:t>
            </a:r>
            <a:r>
              <a:rPr dirty="0" err="1"/>
              <a:t>看公司有沒有保護環境</a:t>
            </a:r>
            <a:r>
              <a:rPr dirty="0"/>
              <a:t>。</a:t>
            </a:r>
            <a:br>
              <a:rPr dirty="0"/>
            </a:br>
            <a:r>
              <a:rPr dirty="0" err="1"/>
              <a:t>例子：是不是會亂排廢水？有沒有用乾淨能源？有沒有減少使用塑膠</a:t>
            </a:r>
            <a:r>
              <a:rPr dirty="0"/>
              <a:t>？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 = </a:t>
            </a:r>
            <a:r>
              <a:rPr dirty="0" err="1"/>
              <a:t>Social（社會責任</a:t>
            </a:r>
            <a:r>
              <a:rPr dirty="0"/>
              <a:t>）</a:t>
            </a:r>
            <a:br>
              <a:rPr dirty="0"/>
            </a:br>
            <a:r>
              <a:rPr dirty="0" err="1"/>
              <a:t>對人好</a:t>
            </a:r>
            <a:r>
              <a:rPr dirty="0"/>
              <a:t>: </a:t>
            </a:r>
            <a:r>
              <a:rPr dirty="0" err="1"/>
              <a:t>看公司有沒有對人負責</a:t>
            </a:r>
            <a:r>
              <a:rPr dirty="0"/>
              <a:t>。</a:t>
            </a:r>
            <a:br>
              <a:rPr dirty="0"/>
            </a:br>
            <a:r>
              <a:rPr dirty="0" err="1"/>
              <a:t>例子：對員工好不好？有沒有照顧顧客安全？有沒有幫助社區</a:t>
            </a:r>
            <a:r>
              <a:rPr dirty="0"/>
              <a:t>？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 = Governance（公司治理）</a:t>
            </a:r>
            <a:br/>
            <a:r>
              <a:t>守規矩: 看公司有沒有好好管理。</a:t>
            </a:r>
            <a:br/>
            <a:r>
              <a:t>例子：老闆有沒有誠實？公司有沒有守法？會不會亂花投資人的錢？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8" name="Shape 4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結論: 如果一家公司在 環境（E）、社會（S）、治理（G） 都有做到，那它就是一間很棒的公司。不只比較不會出問題，也能長久經營，更適合我們去投資或支持。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介紹動作</a:t>
            </a:r>
            <a:br/>
            <a:r>
              <a:t>教師先示範動作：(1) E（環境）：雙手舉高在頭上畫一個大圓，像地球一樣。(2) S（社會）：雙手在胸前比出愛心，代表關心人群。(3) G（治理）：右手舉起來行舉手禮，代表守規矩。</a:t>
            </a:r>
          </a:p>
          <a:p>
            <a:endParaRPr/>
          </a:p>
          <a:p>
            <a:r>
              <a:t>2. 熟悉練習: 老師隨機喊一個字母（E、S 或 G），同學立刻做出對應動作。</a:t>
            </a:r>
          </a:p>
          <a:p>
            <a:endParaRPr/>
          </a:p>
          <a:p>
            <a:endParaRPr/>
          </a:p>
          <a:p>
            <a:r>
              <a:t>3. 正式遊戲:全班同學起立。老師唸出一個「公司行為」。同學要立刻判斷，這是屬於 E、S 還是 G，並做出相對應的動作。如果做錯或反應太慢，就要坐下。最後留下來的，就是今天的 ESG 動作王！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1" name="Shape 5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1. </a:t>
            </a:r>
            <a:r>
              <a:rPr dirty="0" err="1"/>
              <a:t>投資前的思考</a:t>
            </a:r>
            <a:endParaRPr dirty="0"/>
          </a:p>
          <a:p>
            <a:r>
              <a:rPr dirty="0"/>
              <a:t>在今天的活動裡，我們看見了投資不只是追求短期的快錢。如果一家公司污染環境、對人不負責或經營混亂，短期也許能賺到一些，但最後往往會下跌甚至倒閉；而那些願意保護環境、照顧人群、遵守規矩的公司，雖然一開始看起來普通，卻能長久經營，帶來更穩定可靠的回報。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6" name="Shape 5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永續投資</a:t>
            </a:r>
          </a:p>
          <a:p>
            <a:r>
              <a:t>永續投資就是投資除了獲利之外，也要考慮對環境、對社會、對未來的影響。當我們選擇永續的公司，就等於在支持一個更健康、更公平的世界。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1" name="Shape 5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 ESG為標準</a:t>
            </a:r>
            <a:br/>
            <a:r>
              <a:t>E 代表環境，檢查公司有沒有保護地球；S 代表社會，檢查公司對人群是否負責；G 代表治理，檢查公司有沒有守法、誠實管理。如果一家公司在這三方面都表現良好，就代表它更值得信任，也更適合投資。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5" name="Shape 5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教師帶領同學回顧上一堂投資課中所認識的四家公司，並同時點出每家公司的</a:t>
            </a:r>
            <a:r>
              <a:rPr dirty="0"/>
              <a:t> ESG </a:t>
            </a:r>
            <a:r>
              <a:rPr dirty="0" err="1"/>
              <a:t>挑戰</a:t>
            </a:r>
            <a:r>
              <a:rPr dirty="0"/>
              <a:t>：</a:t>
            </a:r>
          </a:p>
          <a:p>
            <a:r>
              <a:rPr dirty="0" err="1"/>
              <a:t>甜心製果（糖果製造業</a:t>
            </a:r>
            <a:r>
              <a:rPr dirty="0"/>
              <a:t>）</a:t>
            </a:r>
            <a:br>
              <a:rPr dirty="0"/>
            </a:br>
            <a:r>
              <a:rPr dirty="0" err="1"/>
              <a:t>問題：糖果太甜對健康有影響，包裝也容易造成塑膠垃圾</a:t>
            </a:r>
            <a:r>
              <a:rPr dirty="0"/>
              <a:t>。</a:t>
            </a:r>
          </a:p>
          <a:p>
            <a:r>
              <a:rPr dirty="0" err="1"/>
              <a:t>深井能源（石油能源產業</a:t>
            </a:r>
            <a:r>
              <a:rPr dirty="0"/>
              <a:t>）</a:t>
            </a:r>
            <a:br>
              <a:rPr dirty="0"/>
            </a:br>
            <a:r>
              <a:rPr dirty="0" err="1"/>
              <a:t>問題：石油會產生空氣污染與碳排放，造成環境壓力</a:t>
            </a:r>
            <a:r>
              <a:rPr dirty="0"/>
              <a:t>。</a:t>
            </a:r>
          </a:p>
          <a:p>
            <a:r>
              <a:rPr lang="zh-TW" altLang="en-US" dirty="0" smtClean="0"/>
              <a:t>金耀山脈</a:t>
            </a:r>
            <a:r>
              <a:rPr dirty="0" smtClean="0"/>
              <a:t>（</a:t>
            </a:r>
            <a:r>
              <a:rPr dirty="0" err="1"/>
              <a:t>金礦業</a:t>
            </a:r>
            <a:r>
              <a:rPr dirty="0"/>
              <a:t>）</a:t>
            </a:r>
            <a:br>
              <a:rPr dirty="0"/>
            </a:br>
            <a:r>
              <a:rPr dirty="0" err="1"/>
              <a:t>問題：採礦會破壞土地與生態，還有礦工安全風險</a:t>
            </a:r>
            <a:r>
              <a:rPr dirty="0"/>
              <a:t>。</a:t>
            </a:r>
          </a:p>
          <a:p>
            <a:r>
              <a:rPr dirty="0" err="1"/>
              <a:t>哞哞快樂牧場（畜牧業</a:t>
            </a:r>
            <a:r>
              <a:rPr dirty="0"/>
              <a:t>）</a:t>
            </a:r>
            <a:br>
              <a:rPr dirty="0"/>
            </a:br>
            <a:r>
              <a:rPr dirty="0" err="1"/>
              <a:t>問題：牧場需要注意動物的身心，也要避免疫病和汙水排放</a:t>
            </a:r>
            <a:r>
              <a:rPr dirty="0"/>
              <a:t>。</a:t>
            </a:r>
          </a:p>
          <a:p>
            <a:r>
              <a:rPr dirty="0" err="1"/>
              <a:t>教師提醒：不同產業有不同的挑戰，但每家公司都要思考「ESG</a:t>
            </a:r>
            <a:r>
              <a:rPr dirty="0"/>
              <a:t>」（</a:t>
            </a:r>
            <a:r>
              <a:rPr dirty="0" err="1"/>
              <a:t>環境、社會、公司治理）才能永續經營</a:t>
            </a:r>
            <a:r>
              <a:rPr dirty="0"/>
              <a:t>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小創、小興和小上提著一袋錢幣，走進櫃寶鎮一年一度的投資博覽會。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0" name="Shape 5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將全班分成四組，每組代表一家顧問公司。接下來，他們要各自選擇剛才介紹的四家公司之一，成為該公司的 ESG 顧問，協助提出改善建議。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5" name="Shape 5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教師用PPT播放【ESG動作大挑戰】中的公司行為，提供同學做為討論時的參考，或自由發想新的做法。</a:t>
            </a:r>
          </a:p>
          <a:p>
            <a:r>
              <a:t>老師發給各組一張大紙與彩色筆，請小組同學針對自己的公司對於環境保護、社會責任、公司治理完成「ESG 永續報告」。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0" name="Shape 5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每組依序上台發表 ESG 報告。</a:t>
            </a:r>
          </a:p>
          <a:p>
            <a:r>
              <a:t>全班進行投票：不能投自己組，必須投給你覺得「最想投資的公司」。投票後，請學生簡短分享為什麼投資這家公司。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" name="Shape 5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投資不只是為了賺快錢，如果一家公司污染環境、不負責任，最後可能會失敗；而願意保護環境、照顧人群、守規矩的公司，雖然看起來普通，卻能長久經營，更穩定可靠。</a:t>
            </a:r>
          </a:p>
          <a:p>
            <a:r>
              <a:t>2. ESG 是檢查公司是否值得投資的一把尺：E = 環境保護（愛地球）S = 社會責任（對人好）G = 公司治理（守規矩）。</a:t>
            </a:r>
          </a:p>
          <a:p>
            <a:r>
              <a:t>3. 教師鼓勵學生要投資「好公司」，也就是符合永續標準的公司。不只是為了自己賺錢，也是幫助社會和地球。這就是「永續投資」的精神。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廣場裡人聲鼎沸，一排排攤位熱鬧非凡，每一個攤位都代表著不同的公司。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小創、小興和小上決定把握這次機會，找個好公司來投資，看看能不能把手上的錢變得更多，他們決定四處逛逛。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第一個經過是辣椒攤位，攤位的代表高聲喊著：「只要投資我們公司，三個月內你的錢就能翻倍！」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小創、小興和小上聽到「保證賺錢」，都覺得很心動。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但是想一想，又覺得很疑惑。如果真的能保證賺錢，那他為什麼還要擺攤？</a:t>
            </a:r>
          </a:p>
          <a:p>
            <a:r>
              <a:t>三人沒有出聲，只靜靜地看著那位代表賣力吆喝，心裡都覺得這件事有點可疑</a:t>
            </a:r>
          </a:p>
          <a:p>
            <a:r>
              <a:t/>
            </a:r>
            <a:br/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21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大標題文字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大標題文字</a:t>
            </a:r>
          </a:p>
        </p:txBody>
      </p:sp>
      <p:sp>
        <p:nvSpPr>
          <p:cNvPr id="3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9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大標題文字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5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大標題文字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大標題文字</a:t>
            </a:r>
          </a:p>
        </p:txBody>
      </p:sp>
      <p:sp>
        <p:nvSpPr>
          <p:cNvPr id="73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4" name="文字版面配置區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大標題文字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大標題文字</a:t>
            </a:r>
          </a:p>
        </p:txBody>
      </p:sp>
      <p:sp>
        <p:nvSpPr>
          <p:cNvPr id="83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053058" y="6404292"/>
            <a:ext cx="30074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ain\Desktop\5-ESG與永續投資-櫃寶鎮的投資博覽會-20260102T070518Z-1-001\5-ESG與永續投資-櫃寶鎮的投資博覽會\5-ESG與永續投資-櫃寶鎮的投資博覽會.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</a:t>
            </a:fld>
            <a:endParaRPr lang="zh-TW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rain\Desktop\5-ESG與永續投資-櫃寶鎮的投資博覽會-20260102T070518Z-1-001\5-ESG與永續投資-櫃寶鎮的投資博覽會\5-ESG與永續投資-櫃寶鎮的投資博覽會.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3058" y="6404292"/>
            <a:ext cx="30074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0943669" y="6404292"/>
            <a:ext cx="41013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0965844" y="6404292"/>
            <a:ext cx="3879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Brain\Desktop\5-ESG與永續投資-櫃寶鎮的投資博覽會-20260102T070518Z-1-001\5-ESG與永續投資-櫃寶鎮的投資博覽會\5-ESG與永續投資-櫃寶鎮的投資博覽會.1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0954087" y="6404292"/>
            <a:ext cx="39971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圖片 1" descr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0948878" y="6404292"/>
            <a:ext cx="40492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t>103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rain\Desktop\5-ESG與永續投資-櫃寶鎮的投資博覽會-20260102T070518Z-1-001\5-ESG與永續投資-櫃寶鎮的投資博覽會\5-ESG與永續投資-櫃寶鎮的投資博覽會.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75233" y="6404292"/>
            <a:ext cx="27856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rain\Desktop\5-ESG與永續投資-櫃寶鎮的投資博覽會-20260102T070518Z-1-001\5-ESG與永續投資-櫃寶鎮的投資博覽會\5-ESG與永續投資-櫃寶鎮的投資博覽會.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63476" y="6404292"/>
            <a:ext cx="29032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rain\Desktop\5-ESG與永續投資-櫃寶鎮的投資博覽會-20260102T070518Z-1-001\5-ESG與永續投資-櫃寶鎮的投資博覽會\5-ESG與永續投資-櫃寶鎮的投資博覽會.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8267" y="6404292"/>
            <a:ext cx="29553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rain\Desktop\5-ESG與永續投資-櫃寶鎮的投資博覽會-20260102T070518Z-1-001\5-ESG與永續投資-櫃寶鎮的投資博覽會\5-ESG與永續投資-櫃寶鎮的投資博覽會.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8713" y="6404292"/>
            <a:ext cx="29508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rain\Desktop\5-ESG與永續投資-櫃寶鎮的投資博覽會-20260102T070518Z-1-001\5-ESG與永續投資-櫃寶鎮的投資博覽會\5-ESG與永續投資-櫃寶鎮的投資博覽會.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4397" y="6404292"/>
            <a:ext cx="29940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rain\Desktop\5-ESG與永續投資-櫃寶鎮的投資博覽會-20260102T070518Z-1-001\5-ESG與永續投資-櫃寶鎮的投資博覽會\5-ESG與永續投資-櫃寶鎮的投資博覽會.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3802" y="6404292"/>
            <a:ext cx="2999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rain\Desktop\5-ESG與永續投資-櫃寶鎮的投資博覽會-20260102T070518Z-1-001\5-ESG與永續投資-櫃寶鎮的投資博覽會\5-ESG與永續投資-櫃寶鎮的投資博覽會.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67940" y="6404292"/>
            <a:ext cx="2858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rain\Desktop\5-ESG與永續投資-櫃寶鎮的投資博覽會-20260102T070518Z-1-001\5-ESG與永續投資-櫃寶鎮的投資博覽會\5-ESG與永續投資-櫃寶鎮的投資博覽會.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9457" y="6404292"/>
            <a:ext cx="29434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rain\Desktop\5-ESG與永續投資-櫃寶鎮的投資博覽會-20260102T070518Z-1-001\5-ESG與永續投資-櫃寶鎮的投資博覽會\5-ESG與永續投資-櫃寶鎮的投資博覽會.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4843" y="6404292"/>
            <a:ext cx="2989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ain\Desktop\5-ESG與永續投資-櫃寶鎮的投資博覽會-20260102T070518Z-1-001\5-ESG與永續投資-櫃寶鎮的投資博覽會\5-ESG與永續投資-櫃寶鎮的投資博覽會.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</a:t>
            </a:fld>
            <a:endParaRPr lang="zh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rain\Desktop\5-ESG與永續投資-櫃寶鎮的投資博覽會-20260102T070518Z-1-001\5-ESG與永續投資-櫃寶鎮的投資博覽會\5-ESG與永續投資-櫃寶鎮的投資博覽會.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1300" y="6404292"/>
            <a:ext cx="31250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ain\Downloads\5-ESG與永續投資-櫃寶鎮的投資博覽會.0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8850" cy="696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63476" y="6404292"/>
            <a:ext cx="29032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ain\Downloads\5-ESG與永續投資-櫃寶鎮的投資博覽會.0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0"/>
            <a:ext cx="12363450" cy="695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1718" y="6404292"/>
            <a:ext cx="3020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rain\Desktop\5-ESG與永續投資-櫃寶鎮的投資博覽會-20260102T070518Z-1-001\5-ESG與永續投資-櫃寶鎮的投資博覽會\5-ESG與永續投資-櫃寶鎮的投資博覽會.0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6509" y="6404292"/>
            <a:ext cx="30729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Brain\Desktop\5-ESG與永續投資-櫃寶鎮的投資博覽會-20260102T070518Z-1-001\5-ESG與永續投資-櫃寶鎮的投資博覽會\5-ESG與永續投資-櫃寶鎮的投資博覽會.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6956" y="6404292"/>
            <a:ext cx="30684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rain\Desktop\5-ESG與永續投資-櫃寶鎮的投資博覽會-20260102T070518Z-1-001\5-ESG與永續投資-櫃寶鎮的投資博覽會\5-ESG與永續投資-櫃寶鎮的投資博覽會.0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2640" y="6404292"/>
            <a:ext cx="3111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Brain\Desktop\5-ESG與永續投資-櫃寶鎮的投資博覽會-20260102T070518Z-1-001\5-ESG與永續投資-櫃寶鎮的投資博覽會\5-ESG與永續投資-櫃寶鎮的投資博覽會.0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2044" y="6404292"/>
            <a:ext cx="3117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rain\Desktop\5-ESG與永續投資-櫃寶鎮的投資博覽會-20260102T070518Z-1-001\5-ESG與永續投資-櫃寶鎮的投資博覽會\5-ESG與永續投資-櫃寶鎮的投資博覽會.0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6183" y="6404292"/>
            <a:ext cx="29761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Brain\Desktop\5-ESG與永續投資-櫃寶鎮的投資博覽會-20260102T070518Z-1-001\5-ESG與永續投資-櫃寶鎮的投資博覽會\5-ESG與永續投資-櫃寶鎮的投資博覽會.0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7700" y="6404292"/>
            <a:ext cx="3061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rain\Desktop\5-ESG與永續投資-櫃寶鎮的投資博覽會-20260102T070518Z-1-001\5-ESG與永續投資-櫃寶鎮的投資博覽會\5-ESG與永續投資-櫃寶鎮的投資博覽會.0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3086" y="6404292"/>
            <a:ext cx="31071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ain\Desktop\5-ESG與永續投資-櫃寶鎮的投資博覽會-20260102T070518Z-1-001\5-ESG與永續投資-櫃寶鎮的投資博覽會\5-ESG與永續投資-櫃寶鎮的投資博覽會.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</a:t>
            </a:fld>
            <a:endParaRPr lang="zh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Brain\Desktop\5-ESG與永續投資-櫃寶鎮的投資博覽會-20260102T070518Z-1-001\5-ESG與永續投資-櫃寶鎮的投資博覽會\5-ESG與永續投資-櫃寶鎮的投資博覽會.0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6091" y="6404292"/>
            <a:ext cx="31770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Brain\Desktop\5-ESG與永續投資-櫃寶鎮的投資博覽會-20260102T070518Z-1-001\5-ESG與永續投資-櫃寶鎮的投資博覽會\5-ESG與永續投資-櫃寶鎮的投資博覽會.0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8267" y="6404292"/>
            <a:ext cx="29553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Brain\Desktop\5-ESG與永續投資-櫃寶鎮的投資博覽會-20260102T070518Z-1-001\5-ESG與永續投資-櫃寶鎮的投資博覽會\5-ESG與永續投資-櫃寶鎮的投資博覽會.0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6509" y="6404292"/>
            <a:ext cx="30729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Brain\Desktop\5-ESG與永續投資-櫃寶鎮的投資博覽會-20260102T070518Z-1-001\5-ESG與永續投資-櫃寶鎮的投資博覽會\5-ESG與永續投資-櫃寶鎮的投資博覽會.0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1300" y="6404292"/>
            <a:ext cx="31250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Brain\Desktop\5-ESG與永續投資-櫃寶鎮的投資博覽會-20260102T070518Z-1-001\5-ESG與永續投資-櫃寶鎮的投資博覽會\5-ESG與永續投資-櫃寶鎮的投資博覽會.0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1747" y="6404292"/>
            <a:ext cx="31205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Brain\Desktop\5-ESG與永續投資-櫃寶鎮的投資博覽會-20260102T070518Z-1-001\5-ESG與永續投資-櫃寶鎮的投資博覽會\5-ESG與永續投資-櫃寶鎮的投資博覽會.0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7431" y="6404292"/>
            <a:ext cx="31636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rain\Desktop\5-ESG與永續投資-櫃寶鎮的投資博覽會-20260102T070518Z-1-001\5-ESG與永續投資-櫃寶鎮的投資博覽會\5-ESG與永續投資-櫃寶鎮的投資博覽會.0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6835" y="6404292"/>
            <a:ext cx="31696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Brain\Desktop\5-ESG與永續投資-櫃寶鎮的投資博覽會-20260102T070518Z-1-001\5-ESG與永續投資-櫃寶鎮的投資博覽會\5-ESG與永續投資-櫃寶鎮的投資博覽會.0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0974" y="6404292"/>
            <a:ext cx="30282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rain\Desktop\5-ESG與永續投資-櫃寶鎮的投資博覽會-20260102T070518Z-1-001\5-ESG與永續投資-櫃寶鎮的投資博覽會\5-ESG與永續投資-櫃寶鎮的投資博覽會.0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2491" y="6404292"/>
            <a:ext cx="31131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ain\Downloads\5-ESG與永續投資-櫃寶鎮的投資博覽會.0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8742" cy="69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7877" y="6404292"/>
            <a:ext cx="31592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251" name="文字方塊 5"/>
          <p:cNvSpPr txBox="1"/>
          <p:nvPr/>
        </p:nvSpPr>
        <p:spPr>
          <a:xfrm>
            <a:off x="3484582" y="2881579"/>
            <a:ext cx="92396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ain\Desktop\5-ESG與永續投資-櫃寶鎮的投資博覽會-20260102T070518Z-1-001\5-ESG與永續投資-櫃寶鎮的投資博覽會\5-ESG與永續投資-櫃寶鎮的投資博覽會.0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</a:t>
            </a:fld>
            <a:endParaRPr lang="zh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9904FC82-2932-4674-FA79-49C889C426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圖片 2" descr="一張含有 戶外, 螢幕擷取畫面, 樹狀, 衝浪 的圖片&#10;&#10;AI 產生的內容可能不正確。">
              <a:extLst>
                <a:ext uri="{FF2B5EF4-FFF2-40B4-BE49-F238E27FC236}">
                  <a16:creationId xmlns="" xmlns:a16="http://schemas.microsoft.com/office/drawing/2014/main" id="{94D11E34-ABAB-2ACB-0CF6-F877618DD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81A2513B-A64B-4A27-87CE-E15730C91107}"/>
                </a:ext>
              </a:extLst>
            </p:cNvPr>
            <p:cNvSpPr/>
            <p:nvPr/>
          </p:nvSpPr>
          <p:spPr>
            <a:xfrm>
              <a:off x="5303520" y="2181958"/>
              <a:ext cx="6617020" cy="4295486"/>
            </a:xfrm>
            <a:prstGeom prst="rect">
              <a:avLst/>
            </a:prstGeom>
            <a:solidFill>
              <a:srgbClr val="097CD1"/>
            </a:solidFill>
            <a:ln w="1905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wkwardBlack "/>
              </a:endParaRPr>
            </a:p>
          </p:txBody>
        </p:sp>
      </p:grpSp>
      <p:sp>
        <p:nvSpPr>
          <p:cNvPr id="255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6538" y="6404292"/>
            <a:ext cx="31726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40</a:t>
            </a:fld>
            <a:endParaRPr/>
          </a:p>
        </p:txBody>
      </p:sp>
      <p:pic>
        <p:nvPicPr>
          <p:cNvPr id="26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265" y="2181958"/>
            <a:ext cx="6435275" cy="4295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934" y="4141989"/>
            <a:ext cx="2592205" cy="2341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3" animBg="1" advAuto="0"/>
      <p:bldP spid="263" grpId="4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AF03BF17-EC24-BE40-F1C6-132D174BC7E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2194560" y="-3429000"/>
            <a:chExt cx="12192000" cy="6858000"/>
          </a:xfrm>
        </p:grpSpPr>
        <p:pic>
          <p:nvPicPr>
            <p:cNvPr id="3" name="圖片 2" descr="一張含有 文字, 名片, 食物 的圖片&#10;&#10;AI 產生的內容可能不正確。">
              <a:extLst>
                <a:ext uri="{FF2B5EF4-FFF2-40B4-BE49-F238E27FC236}">
                  <a16:creationId xmlns="" xmlns:a16="http://schemas.microsoft.com/office/drawing/2014/main" id="{67EA3A90-5828-419F-C47B-8ED451F25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94560" y="-342900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98759AB8-68AA-D250-05B7-91C8CD79B123}"/>
                </a:ext>
              </a:extLst>
            </p:cNvPr>
            <p:cNvSpPr/>
            <p:nvPr/>
          </p:nvSpPr>
          <p:spPr>
            <a:xfrm>
              <a:off x="2626822" y="-1197033"/>
              <a:ext cx="6816436" cy="4023360"/>
            </a:xfrm>
            <a:prstGeom prst="rect">
              <a:avLst/>
            </a:prstGeom>
            <a:solidFill>
              <a:srgbClr val="097CD1"/>
            </a:solidFill>
            <a:ln w="1905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wkwardBlack "/>
              </a:endParaRPr>
            </a:p>
          </p:txBody>
        </p:sp>
      </p:grpSp>
      <p:sp>
        <p:nvSpPr>
          <p:cNvPr id="267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8713" y="6404292"/>
            <a:ext cx="29508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41</a:t>
            </a:fld>
            <a:endParaRPr/>
          </a:p>
        </p:txBody>
      </p:sp>
      <p:pic>
        <p:nvPicPr>
          <p:cNvPr id="273" name="圖片 9" descr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044" y="2231967"/>
            <a:ext cx="6471112" cy="358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2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Brain\Desktop\5-ESG與永續投資-櫃寶鎮的投資博覽會-20260102T070518Z-1-001\5-ESG與永續投資-櫃寶鎮的投資博覽會\5-ESG與永續投資-櫃寶鎮的投資博覽會.04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6956" y="6404292"/>
            <a:ext cx="30684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rain\Desktop\5-ESG與永續投資-櫃寶鎮的投資博覽會-20260102T070518Z-1-001\5-ESG與永續投資-櫃寶鎮的投資博覽會\5-ESG與永續投資-櫃寶鎮的投資博覽會.0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1747" y="6404292"/>
            <a:ext cx="31205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Brain\Desktop\5-ESG與永續投資-櫃寶鎮的投資博覽會-20260102T070518Z-1-001\5-ESG與永續投資-櫃寶鎮的投資博覽會\5-ESG與永續投資-櫃寶鎮的投資博覽會.0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2193" y="6404292"/>
            <a:ext cx="31160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Brain\Desktop\5-ESG與永續投資-櫃寶鎮的投資博覽會-20260102T070518Z-1-001\5-ESG與永續投資-櫃寶鎮的投資博覽會\5-ESG與永續投資-櫃寶鎮的投資博覽會.0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7877" y="6404292"/>
            <a:ext cx="31592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Brain\Desktop\5-ESG與永續投資-櫃寶鎮的投資博覽會-20260102T070518Z-1-001\5-ESG與永續投資-櫃寶鎮的投資博覽會\5-ESG與永續投資-櫃寶鎮的投資博覽會.0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7282" y="6404292"/>
            <a:ext cx="31651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Rectangle 的圖片&#10;&#10;AI 產生的內容可能不正確。">
            <a:extLst>
              <a:ext uri="{FF2B5EF4-FFF2-40B4-BE49-F238E27FC236}">
                <a16:creationId xmlns="" xmlns:a16="http://schemas.microsoft.com/office/drawing/2014/main" id="{E8A60172-7879-A415-02C6-4C9A8602F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4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1420" y="6404292"/>
            <a:ext cx="30238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Brain\Desktop\5-ESG與永續投資-櫃寶鎮的投資博覽會-20260102T070518Z-1-001\5-ESG與永續投資-櫃寶鎮的投資博覽會\5-ESG與永續投資-櫃寶鎮的投資博覽會.0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2937" y="6404292"/>
            <a:ext cx="31086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機器人 的圖片&#10;&#10;AI 產生的內容可能不正確。">
            <a:extLst>
              <a:ext uri="{FF2B5EF4-FFF2-40B4-BE49-F238E27FC236}">
                <a16:creationId xmlns="" xmlns:a16="http://schemas.microsoft.com/office/drawing/2014/main" id="{500D7DB7-A8AE-1C18-74C7-9F3925ABC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8324" y="6404292"/>
            <a:ext cx="31547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rain\Desktop\5-ESG與永續投資-櫃寶鎮的投資博覽會-20260102T070518Z-1-001\5-ESG與永續投資-櫃寶鎮的投資博覽會\5-ESG與永續投資-櫃寶鎮的投資博覽會.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</a:t>
            </a:fld>
            <a:endParaRPr lang="zh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火車, 車輛 的圖片&#10;&#10;AI 產生的內容可能不正確。">
            <a:extLst>
              <a:ext uri="{FF2B5EF4-FFF2-40B4-BE49-F238E27FC236}">
                <a16:creationId xmlns="" xmlns:a16="http://schemas.microsoft.com/office/drawing/2014/main" id="{EE76D52D-990F-8BC8-7956-BEFC92FF6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2222" y="6404292"/>
            <a:ext cx="32157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花, 螢幕擷取畫面, 字型 的圖片&#10;&#10;AI 產生的內容可能不正確。">
            <a:extLst>
              <a:ext uri="{FF2B5EF4-FFF2-40B4-BE49-F238E27FC236}">
                <a16:creationId xmlns="" xmlns:a16="http://schemas.microsoft.com/office/drawing/2014/main" id="{ED79B2CA-F187-E22E-0651-D85953AC5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0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11054397" y="6404292"/>
            <a:ext cx="29940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rain\Desktop\5-ESG與永續投資-櫃寶鎮的投資博覽會-20260102T070518Z-1-001\5-ESG與永續投資-櫃寶鎮的投資博覽會\5-ESG與永續投資-櫃寶鎮的投資博覽會.0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2640" y="6404292"/>
            <a:ext cx="3111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rain\Desktop\5-ESG與永續投資-櫃寶鎮的投資博覽會-20260102T070518Z-1-001\5-ESG與永續投資-櫃寶鎮的投資博覽會\5-ESG與永續投資-櫃寶鎮的投資博覽會.0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7431" y="6404292"/>
            <a:ext cx="31636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rain\Desktop\5-ESG與永續投資-櫃寶鎮的投資博覽會-20260102T070518Z-1-001\5-ESG與永續投資-櫃寶鎮的投資博覽會\5-ESG與永續投資-櫃寶鎮的投資博覽會.0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4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7877" y="6404292"/>
            <a:ext cx="31592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ain\Desktop\5-ESG與永續投資-櫃寶鎮的投資博覽會-20260102T070518Z-1-001\5-ESG與永續投資-櫃寶鎮的投資博覽會\5-ESG與永續投資-櫃寶鎮的投資博覽會.0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3561" y="6404292"/>
            <a:ext cx="32023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rain\Desktop\5-ESG與永續投資-櫃寶鎮的投資博覽會-20260102T070518Z-1-001\5-ESG與永續投資-櫃寶鎮的投資博覽會\5-ESG與永續投資-櫃寶鎮的投資博覽會.0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2966" y="6404292"/>
            <a:ext cx="32083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7104" y="6404292"/>
            <a:ext cx="30669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rain\Desktop\5-ESG與永續投資-櫃寶鎮的投資博覽會-20260102T070518Z-1-001\5-ESG與永續投資-櫃寶鎮的投資博覽會\5-ESG與永續投資-櫃寶鎮的投資博覽會.0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8621" y="6404292"/>
            <a:ext cx="31518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rain\Desktop\5-ESG與永續投資-櫃寶鎮的投資博覽會-20260102T070518Z-1-001\5-ESG與永續投資-櫃寶鎮的投資博覽會\5-ESG與永續投資-櫃寶鎮的投資博覽會.0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4008" y="6404292"/>
            <a:ext cx="31979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rain\Desktop\5-ESG與永續投資-櫃寶鎮的投資博覽會-20260102T070518Z-1-001\5-ESG與永續投資-櫃寶鎮的投資博覽會\5-ESG與永續投資-櫃寶鎮的投資博覽會.0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</a:t>
            </a:fld>
            <a:endParaRPr lang="zh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rain\Desktop\5-ESG與永續投資-櫃寶鎮的投資博覽會-20260102T070518Z-1-001\5-ESG與永續投資-櫃寶鎮的投資博覽會\5-ESG與永續投資-櫃寶鎮的投資博覽會.0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2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1626" y="6404292"/>
            <a:ext cx="32217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rain\Desktop\5-ESG與永續投資-櫃寶鎮的投資博覽會-20260102T070518Z-1-001\5-ESG與永續投資-櫃寶鎮的投資博覽會\5-ESG與永續投資-櫃寶鎮的投資博覽會.0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3802" y="6404292"/>
            <a:ext cx="2999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rain\Desktop\5-ESG與永續投資-櫃寶鎮的投資博覽會-20260102T070518Z-1-001\5-ESG與永續投資-櫃寶鎮的投資博覽會\5-ESG與永續投資-櫃寶鎮的投資博覽會.0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2044" y="6404292"/>
            <a:ext cx="3117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rain\Desktop\5-ESG與永續投資-櫃寶鎮的投資博覽會-20260102T070518Z-1-001\5-ESG與永續投資-櫃寶鎮的投資博覽會\5-ESG與永續投資-櫃寶鎮的投資博覽會.0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6835" y="6404292"/>
            <a:ext cx="31696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rain\Desktop\5-ESG與永續投資-櫃寶鎮的投資博覽會-20260102T070518Z-1-001\5-ESG與永續投資-櫃寶鎮的投資博覽會\5-ESG與永續投資-櫃寶鎮的投資博覽會.0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4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7282" y="6404292"/>
            <a:ext cx="31651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rain\Desktop\5-ESG與永續投資-櫃寶鎮的投資博覽會-20260102T070518Z-1-001\5-ESG與永續投資-櫃寶鎮的投資博覽會\5-ESG與永續投資-櫃寶鎮的投資博覽會.0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7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2966" y="6404292"/>
            <a:ext cx="32083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rain\Desktop\5-ESG與永續投資-櫃寶鎮的投資博覽會-20260102T070518Z-1-001\5-ESG與永續投資-櫃寶鎮的投資博覽會\5-ESG與永續投資-櫃寶鎮的投資博覽會.06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2370" y="6404292"/>
            <a:ext cx="32143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rain\Desktop\5-ESG與永續投資-櫃寶鎮的投資博覽會-20260102T070518Z-1-001\5-ESG與永續投資-櫃寶鎮的投資博覽會\5-ESG與永續投資-櫃寶鎮的投資博覽會.0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6509" y="6404292"/>
            <a:ext cx="30729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rain\Desktop\5-ESG與永續投資-櫃寶鎮的投資博覽會-20260102T070518Z-1-001\5-ESG與永續投資-櫃寶鎮的投資博覽會\5-ESG與永續投資-櫃寶鎮的投資博覽會.0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8026" y="6404292"/>
            <a:ext cx="31577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rain\Desktop\5-ESG與永續投資-櫃寶鎮的投資博覽會-20260102T070518Z-1-001\5-ESG與永續投資-櫃寶鎮的投資博覽會\5-ESG與永續投資-櫃寶鎮的投資博覽會.0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3412" y="6404292"/>
            <a:ext cx="32038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ain\Downloads\5-ESG與永續投資-櫃寶鎮的投資博覽會.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7</a:t>
            </a:fld>
            <a:endParaRPr lang="zh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Brain\Desktop\5-ESG與永續投資-櫃寶鎮的投資博覽會-20260102T070518Z-1-001\5-ESG與永續投資-櫃寶鎮的投資博覽會\5-ESG與永續投資-櫃寶鎮的投資博覽會.0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2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5765" y="6404292"/>
            <a:ext cx="30803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rain\Desktop\5-ESG與永續投資-櫃寶鎮的投資博覽會-20260102T070518Z-1-001\5-ESG與永續投資-櫃寶鎮的投資博覽會\5-ESG與永續投資-櫃寶鎮的投資博覽會.07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5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67940" y="6404292"/>
            <a:ext cx="2858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rain\Desktop\5-ESG與永續投資-櫃寶鎮的投資博覽會-20260102T070518Z-1-001\5-ESG與永續投資-櫃寶鎮的投資博覽會\5-ESG與永續投資-櫃寶鎮的投資博覽會.07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8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6183" y="6404292"/>
            <a:ext cx="29761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Brain\Desktop\5-ESG與永續投資-櫃寶鎮的投資博覽會-20260102T070518Z-1-001\5-ESG與永續投資-櫃寶鎮的投資博覽會\5-ESG與永續投資-櫃寶鎮的投資博覽會.07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0974" y="6404292"/>
            <a:ext cx="30282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rain\Desktop\5-ESG與永續投資-櫃寶鎮的投資博覽會-20260102T070518Z-1-001\5-ESG與永續投資-櫃寶鎮的投資博覽會\5-ESG與永續投資-櫃寶鎮的投資博覽會.0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1420" y="6404292"/>
            <a:ext cx="30238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Brain\Desktop\5-ESG與永續投資-櫃寶鎮的投資博覽會-20260102T070518Z-1-001\5-ESG與永續投資-櫃寶鎮的投資博覽會\5-ESG與永續投資-櫃寶鎮的投資博覽會.0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7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7104" y="6404292"/>
            <a:ext cx="30669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rain\Desktop\5-ESG與永續投資-櫃寶鎮的投資博覽會-20260102T070518Z-1-001\5-ESG與永續投資-櫃寶鎮的投資博覽會\5-ESG與永續投資-櫃寶鎮的投資博覽會.0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0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6509" y="6404292"/>
            <a:ext cx="30729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Brain\Desktop\5-ESG與永續投資-櫃寶鎮的投資博覽會-20260102T070518Z-1-001\5-ESG與永續投資-櫃寶鎮的投資博覽會\5-ESG與永續投資-櫃寶鎮的投資博覽會.0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3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60648" y="6404292"/>
            <a:ext cx="29315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Brain\Desktop\5-ESG與永續投資-櫃寶鎮的投資博覽會-20260102T070518Z-1-001\5-ESG與永續投資-櫃寶鎮的投資博覽會\5-ESG與永續投資-櫃寶鎮的投資博覽會.07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2165" y="6404292"/>
            <a:ext cx="30163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Brain\Desktop\5-ESG與永續投資-櫃寶鎮的投資博覽會-20260102T070518Z-1-001\5-ESG與永續投資-櫃寶鎮的投資博覽會\5-ESG與永續投資-櫃寶鎮的投資博覽會.0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47551" y="6404292"/>
            <a:ext cx="30624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ain\Downloads\5-ESG與永續投資-櫃寶鎮的投資博覽會.0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4968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8</a:t>
            </a:fld>
            <a:endParaRPr lang="zh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7282" y="6404292"/>
            <a:ext cx="31651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Brain\Desktop\5-ESG與永續投資-櫃寶鎮的投資博覽會-20260102T070518Z-1-001\5-ESG與永續投資-櫃寶鎮的投資博覽會\5-ESG與永續投資-櫃寶鎮的投資博覽會.08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5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59457" y="6404292"/>
            <a:ext cx="29434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47700" y="6404292"/>
            <a:ext cx="3061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Brain\Desktop\5-ESG與永續投資-櫃寶鎮的投資博覽會-20260102T070518Z-1-001\5-ESG與永續投資-櫃寶鎮的投資博覽會\5-ESG與永續投資-櫃寶鎮的投資博覽會.0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42491" y="6404292"/>
            <a:ext cx="31131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42937" y="6404292"/>
            <a:ext cx="31086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Brain\Desktop\5-ESG與永續投資-櫃寶鎮的投資博覽會-20260102T070518Z-1-001\5-ESG與永續投資-櫃寶鎮的投資博覽會\5-ESG與永續投資-櫃寶鎮的投資博覽會.0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7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38621" y="6404292"/>
            <a:ext cx="31518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38026" y="6404292"/>
            <a:ext cx="31577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rain\Desktop\5-ESG與永續投資-櫃寶鎮的投資博覽會-20260102T070518Z-1-001\5-ESG與永續投資-櫃寶鎮的投資博覽會\5-ESG與永續投資-櫃寶鎮的投資博覽會.08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52165" y="6404292"/>
            <a:ext cx="30163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43681" y="6404292"/>
            <a:ext cx="31011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Brain\Desktop\5-ESG與永續投資-櫃寶鎮的投資博覽會-20260102T070518Z-1-001\5-ESG與永續投資-櫃寶鎮的投資博覽會\5-ESG與永續投資-櫃寶鎮的投資博覽會.0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9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39068" y="6404292"/>
            <a:ext cx="31473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rain\Desktop\5-ESG與永續投資-櫃寶鎮的投資博覽會-20260102T070518Z-1-001\5-ESG與永續投資-櫃寶鎮的投資博覽會\5-ESG與永續投資-櫃寶鎮的投資博覽會.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142057" y="6404292"/>
            <a:ext cx="21174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32668" y="6404292"/>
            <a:ext cx="32113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rain\Desktop\5-ESG與永續投資-櫃寶鎮的投資博覽會-20260102T070518Z-1-001\5-ESG與永續投資-櫃寶鎮的投資博覽會\5-ESG與永續投資-櫃寶鎮的投資博覽會.0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5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54843" y="6404292"/>
            <a:ext cx="2989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Brain\Desktop\5-ESG與永續投資-櫃寶鎮的投資博覽會-20260102T070518Z-1-001\5-ESG與永續投資-櫃寶鎮的投資博覽會\5-ESG與永續投資-櫃寶鎮的投資博覽會.0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43086" y="6404292"/>
            <a:ext cx="31071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rain\Desktop\5-ESG與永續投資-櫃寶鎮的投資博覽會-20260102T070518Z-1-001\5-ESG與永續投資-櫃寶鎮的投資博覽會\5-ESG與永續投資-櫃寶鎮的投資博覽會.09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9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37877" y="6404292"/>
            <a:ext cx="31592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圖片 2" descr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11038324" y="6404292"/>
            <a:ext cx="31547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4008" y="6404292"/>
            <a:ext cx="31979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33412" y="6404292"/>
            <a:ext cx="32038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Brain\Desktop\5-ESG與永續投資-櫃寶鎮的投資博覽會-20260102T070518Z-1-001\5-ESG與永續投資-櫃寶鎮的投資博覽會\5-ESG與永續投資-櫃寶鎮的投資博覽會.09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47551" y="6404292"/>
            <a:ext cx="30624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39068" y="6404292"/>
            <a:ext cx="31473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Brain\Desktop\5-ESG與永續投資-櫃寶鎮的投資博覽會-20260102T070518Z-1-001\5-ESG與永續投資-櫃寶鎮的投資博覽會\5-ESG與永續投資-櫃寶鎮的投資博覽會.0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" name="投影片編號版面配置區 5"/>
          <p:cNvSpPr txBox="1">
            <a:spLocks noGrp="1"/>
          </p:cNvSpPr>
          <p:nvPr>
            <p:ph type="sldNum" sz="quarter" idx="2"/>
          </p:nvPr>
        </p:nvSpPr>
        <p:spPr>
          <a:xfrm>
            <a:off x="11034454" y="6404292"/>
            <a:ext cx="31934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佈景主題">
      <a:majorFont>
        <a:latin typeface="AwkwardBlack "/>
        <a:ea typeface="AwkwardBlack "/>
        <a:cs typeface="AwkwardBlack "/>
      </a:majorFont>
      <a:minorFont>
        <a:latin typeface="AwkwardBlack "/>
        <a:ea typeface="AwkwardBlack "/>
        <a:cs typeface="AwkwardBlack 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wkwardBlack 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wkwardBlack 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佈景主題">
      <a:majorFont>
        <a:latin typeface="AwkwardBlack "/>
        <a:ea typeface="AwkwardBlack "/>
        <a:cs typeface="AwkwardBlack "/>
      </a:majorFont>
      <a:minorFont>
        <a:latin typeface="AwkwardBlack "/>
        <a:ea typeface="AwkwardBlack "/>
        <a:cs typeface="AwkwardBlack 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wkwardBlack 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wkwardBlack 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604</Words>
  <Application>Microsoft Office PowerPoint</Application>
  <PresentationFormat>自訂</PresentationFormat>
  <Paragraphs>167</Paragraphs>
  <Slides>103</Slides>
  <Notes>43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103</vt:i4>
      </vt:variant>
    </vt:vector>
  </HeadingPairs>
  <TitlesOfParts>
    <vt:vector size="104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布萊恩</dc:creator>
  <cp:lastModifiedBy>布萊恩</cp:lastModifiedBy>
  <cp:revision>16</cp:revision>
  <dcterms:modified xsi:type="dcterms:W3CDTF">2026-01-06T06:44:09Z</dcterms:modified>
</cp:coreProperties>
</file>