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wkwardBlack 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12" autoAdjust="0"/>
  </p:normalViewPr>
  <p:slideViewPr>
    <p:cSldViewPr snapToGrid="0">
      <p:cViewPr>
        <p:scale>
          <a:sx n="89" d="100"/>
          <a:sy n="89" d="100"/>
        </p:scale>
        <p:origin x="-432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12543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wkwardBlack "/>
      </a:defRPr>
    </a:lvl1pPr>
    <a:lvl2pPr indent="228600" latinLnBrk="0">
      <a:defRPr sz="1200">
        <a:latin typeface="+mn-lt"/>
        <a:ea typeface="+mn-ea"/>
        <a:cs typeface="+mn-cs"/>
        <a:sym typeface="AwkwardBlack "/>
      </a:defRPr>
    </a:lvl2pPr>
    <a:lvl3pPr indent="457200" latinLnBrk="0">
      <a:defRPr sz="1200">
        <a:latin typeface="+mn-lt"/>
        <a:ea typeface="+mn-ea"/>
        <a:cs typeface="+mn-cs"/>
        <a:sym typeface="AwkwardBlack "/>
      </a:defRPr>
    </a:lvl3pPr>
    <a:lvl4pPr indent="685800" latinLnBrk="0">
      <a:defRPr sz="1200">
        <a:latin typeface="+mn-lt"/>
        <a:ea typeface="+mn-ea"/>
        <a:cs typeface="+mn-cs"/>
        <a:sym typeface="AwkwardBlack "/>
      </a:defRPr>
    </a:lvl4pPr>
    <a:lvl5pPr indent="914400" latinLnBrk="0">
      <a:defRPr sz="1200">
        <a:latin typeface="+mn-lt"/>
        <a:ea typeface="+mn-ea"/>
        <a:cs typeface="+mn-cs"/>
        <a:sym typeface="AwkwardBlack "/>
      </a:defRPr>
    </a:lvl5pPr>
    <a:lvl6pPr indent="1143000" latinLnBrk="0">
      <a:defRPr sz="1200">
        <a:latin typeface="+mn-lt"/>
        <a:ea typeface="+mn-ea"/>
        <a:cs typeface="+mn-cs"/>
        <a:sym typeface="AwkwardBlack "/>
      </a:defRPr>
    </a:lvl6pPr>
    <a:lvl7pPr indent="1371600" latinLnBrk="0">
      <a:defRPr sz="1200">
        <a:latin typeface="+mn-lt"/>
        <a:ea typeface="+mn-ea"/>
        <a:cs typeface="+mn-cs"/>
        <a:sym typeface="AwkwardBlack "/>
      </a:defRPr>
    </a:lvl7pPr>
    <a:lvl8pPr indent="1600200" latinLnBrk="0">
      <a:defRPr sz="1200">
        <a:latin typeface="+mn-lt"/>
        <a:ea typeface="+mn-ea"/>
        <a:cs typeface="+mn-cs"/>
        <a:sym typeface="AwkwardBlack "/>
      </a:defRPr>
    </a:lvl8pPr>
    <a:lvl9pPr indent="1828800" latinLnBrk="0">
      <a:defRPr sz="1200">
        <a:latin typeface="+mn-lt"/>
        <a:ea typeface="+mn-ea"/>
        <a:cs typeface="+mn-cs"/>
        <a:sym typeface="AwkwardBlack 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教師請同學分享家人經歷過的詐騙案例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於是三個人就把三千元給了手工地毯的老闆，並約定好10天後再回到這裡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結果10天後三人回來手工地毯店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看到的是一位的阿姨。小創：「妳好，請問老闆在嗎？」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阿姨：「我就是老闆阿！請問你們找誰？」三個人露出疑惑的神情，不敢置信自己聽到的話。</a:t>
            </a:r>
          </a:p>
          <a:p>
            <a:r>
              <a:t>小上：「一位先生，上次我們來這裡的時候他說他自己是老闆。」</a:t>
            </a:r>
          </a:p>
          <a:p>
            <a:r>
              <a:t>阿姨：「你說他阿！他是我請的員工，但是他在前2天離職了，說家裡出了嚴重的事情。」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小興：「他有給我們一張名片，不然我們打給他看看吧！</a:t>
            </a:r>
          </a:p>
          <a:p>
            <a:r>
              <a:t>電話嘟嘟嘟，完全打不通，真正的手工地毯店老闆完全不知道發生了什麼事，而錯愕的三人發現他們被詐騙，且損失了3000元。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三個人沮喪地準備好行李，來到碼頭找費斯弗船長，準備啟航離開櫃寶鎮。船長看著他們的神情不太對勁，關心地 問：「孩子們！你們怎麼啦？要回家了不高興嗎？」</a:t>
            </a:r>
          </a:p>
          <a:p>
            <a:r>
              <a:t>小創嘆了口氣，把在櫃寶鎮發生的事情全都告訴了船長。  費斯弗船長靜靜地聽完，神情也變得凝重起來。</a:t>
            </a:r>
            <a:br/>
            <a:r>
              <a:t> 他說：「原來如此啊! 沒想到在櫃寶鎮，竟然也會發生這樣的事。不過，我倒是從櫃寶鎮的人身上學到了許多，他們做事總是細心、聰明，凡事都會先了解清楚再行動，</a:t>
            </a:r>
          </a:p>
          <a:p>
            <a:r>
              <a:t>這也是我最佩服他們的地方。」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他頓了頓說：「我有一本《航海筆記》。因為我的船是一艘商船，航行過無數島嶼，也見過不少詐騙與陷阱。幸好我曾把在櫃寶鎮學到的智慧都整理在這本《航海筆記》裡： 裡面記著我多年航海生涯中遇過的真實故事與防詐經驗。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不如在出發前，你們先聽聽我的「防詐講堂」吧！回程的路上，這些知識一定能幫助你們更聰明地守護自己的財富。」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生活中常見的詐騙手法</a:t>
            </a:r>
            <a:endParaRPr dirty="0"/>
          </a:p>
          <a:p>
            <a:r>
              <a:rPr dirty="0"/>
              <a:t>1. 網路詐騙：現在的網路世界非常方便，不管是買東西、玩遊戲、交朋友，都可以在網路上進行，但也因為這樣詐騙集團利用網路的隱匿特性，在沒有實際面對面交流的情況下，進行不同的詐騙活動。</a:t>
            </a:r>
          </a:p>
          <a:p>
            <a:r>
              <a:rPr dirty="0"/>
              <a:t>2. </a:t>
            </a:r>
            <a:r>
              <a:rPr lang="zh-TW" altLang="en-US" dirty="0" smtClean="0"/>
              <a:t>現實</a:t>
            </a:r>
            <a:r>
              <a:rPr dirty="0" err="1" smtClean="0"/>
              <a:t>詐騙</a:t>
            </a:r>
            <a:r>
              <a:rPr dirty="0" err="1"/>
              <a:t>：現實生活中詐騙集團也會利用人們「不用花太多時間幫個忙」的心態，不小心就被詐騙集團利用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網路詐騙的案例</a:t>
            </a:r>
          </a:p>
          <a:p>
            <a:r>
              <a:t>案例一：現在的通訊軟體很發達，大家都利用網路通訊軟體聯絡，但對方的帳號可能被盜，我們卻不知道。像是老師的帳號被盜，在家長的群組裡請大家繳交班費，並且要匯款到帳戶，就會有很多家長直接進行匯款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</a:pPr>
            <a:r>
              <a:t>將同學分為三組，教師播放PPT並提問：「請問這個數字（130000000000）是多少？」最先舉手搶答的組別可以加分。</a:t>
            </a:r>
          </a:p>
          <a:p>
            <a:pPr marL="228600" indent="-228600">
              <a:buSzPct val="100000"/>
              <a:buAutoNum type="arabicPeriod"/>
            </a:pPr>
            <a:endParaRPr/>
          </a:p>
          <a:p>
            <a:r>
              <a:t>2.教師說明：「你知道這個數字代表什麼嗎？它是臺灣2024年一整年被詐騙的金額總計（資料來源：內政部警政署『打詐儀表板』統計）。實際上不只這個數字，還要再多一點點。</a:t>
            </a:r>
          </a:p>
          <a:p>
            <a:r>
              <a:t>教師引導學生想像：這些錢原本可以用來買房、旅行、做公益，卻全被詐騙集團拿走了。你們覺得這樣公平嗎？大家的錢都是靠自己的勞力與專業賺取的，好不容易存下來，卻在一瞬間被騙光。有些人甚至因此心情受創、家庭失和，甚至失去生命。</a:t>
            </a:r>
          </a:p>
          <a:p>
            <a:r>
              <a:t/>
            </a:r>
            <a:br/>
            <a:r>
              <a:t>3.教師總結：今天我們就要和小創、小興和小上在櫃寶鎮與回家途中，一起學習:如何保護好我們的金錢，做一個聰明又有智慧的金錢管家。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網路詐騙</a:t>
            </a:r>
          </a:p>
          <a:p>
            <a:r>
              <a:t>案例二：現在透過網路遊戲，不只可以交朋友，也可能會互相幫忙，但是就在不知不覺的信任中，有可能落入詐騙集團的圈套，透過協助購買遊戲點數，並拍下序號和密碼來取得對方購買的點數，當詐騙集團收集夠多點數後，會再透過第三方平台將點數賣出，並賺取金錢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現實詐騙的案例</a:t>
            </a:r>
          </a:p>
          <a:p>
            <a:r>
              <a:t>案例：對路人的不明請求要特別注意，雖然只是幫忙拿東西，但有可能就變成「車手」，協助詐騙集團拿到不法金錢！就算是未成年也可能成為共犯，所以對於別人的請求，當有疑慮的時候，可以請對方直接找警察協助，才不會讓自己落入圈套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3.費斯弗船長的提醒：聽了這麼多詐騙案例後，不管是在網路上或是現實生活，只要遇到有疑慮的邀請或請求，都要分辨是否是詐騙，才不會讓自己落入詐騙的圈套中！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【活動：櫃寶鎮的最終考驗】</a:t>
            </a:r>
          </a:p>
          <a:p>
            <a:r>
              <a:t>活動說明：</a:t>
            </a:r>
          </a:p>
          <a:p>
            <a:r>
              <a:t>1. 聽完船長的防詐講堂後，費斯弗船長提出一場測驗，考驗小創、小興和小上的判斷力:面對看起來不錯的投資，他們能識破詐騙、守住辛苦賺來的錢嗎？現在就請你們一起幫助他們做出判斷！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延用【活動：數字大猜謎】的三組組別。</a:t>
            </a:r>
          </a:p>
          <a:p>
            <a:r>
              <a:t>3. 每組起始金1000元。</a:t>
            </a:r>
          </a:p>
          <a:p>
            <a:r>
              <a:t>4. 每一個題目搭配PPT圖示，由各組共同討論並選擇要採取的行動，根據各組的判斷，並公布結果。</a:t>
            </a:r>
          </a:p>
          <a:p>
            <a:r>
              <a:t>5. 活動目標：所有關卡結束後，擁有現金最多的組別就是贏家！。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第一關</a:t>
            </a:r>
          </a:p>
          <a:p>
            <a:r>
              <a:t>題目：生活中常見的詐騙手法有哪兩種類型？請同學舉手搶答。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結果：答對的組別獲得</a:t>
            </a:r>
            <a:r>
              <a:rPr dirty="0"/>
              <a:t> 200 </a:t>
            </a:r>
            <a:r>
              <a:rPr dirty="0" err="1"/>
              <a:t>元獎金</a:t>
            </a:r>
            <a:r>
              <a:rPr dirty="0"/>
              <a:t>。</a:t>
            </a:r>
          </a:p>
          <a:p>
            <a:r>
              <a:rPr dirty="0" err="1"/>
              <a:t>教師解析</a:t>
            </a:r>
            <a:r>
              <a:rPr dirty="0" smtClean="0"/>
              <a:t>：</a:t>
            </a:r>
            <a:r>
              <a:rPr lang="zh-TW" altLang="en-US" dirty="0" smtClean="0"/>
              <a:t>網路</a:t>
            </a:r>
            <a:r>
              <a:rPr dirty="0" err="1" smtClean="0"/>
              <a:t>詐騙</a:t>
            </a:r>
            <a:r>
              <a:rPr dirty="0" err="1"/>
              <a:t>、現實詐騙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題目：在社群媒體上，有人稱讚你文章寫得好，長得很好看，主動問你要不要交個朋友?</a:t>
            </a:r>
            <a:br/>
            <a:r>
              <a:t>A→很開心有個欣賞自己的人，接受對方邀請。</a:t>
            </a:r>
            <a:br/>
            <a:r>
              <a:t>B→覺得怪怪的，不接受邀請。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結果</a:t>
            </a:r>
            <a:r>
              <a:rPr dirty="0"/>
              <a:t>：</a:t>
            </a:r>
            <a:br>
              <a:rPr dirty="0"/>
            </a:br>
            <a:r>
              <a:rPr dirty="0"/>
              <a:t>A→被聊天套話交出帳號密碼，帳號被盜，損失200元</a:t>
            </a:r>
            <a:br>
              <a:rPr dirty="0"/>
            </a:br>
            <a:r>
              <a:rPr dirty="0" err="1"/>
              <a:t>B→沒事</a:t>
            </a: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解析：這種詐騙方式叫做「感情詐騙」或「假交友」，有時是針對青少年或小學生，從稱讚開始取得信任，最後目的是騙取個資、帳號，甚至是用你名義申請帳戶。只要是網路上不認識的人，不管講得多好聽，都不要加私訊、不要給帳戶、不要分享個資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小創、小興和小上從波斯塔島來到了櫃寶鎮，因為他們渴望學習理財的知識，讓自己和家人能過上更好的生活。</a:t>
            </a:r>
          </a:p>
          <a:p>
            <a:r>
              <a:t>在他們出發時就約定好，當他們學會了理財的知識並且賺到一些錢，他們就要回到波斯塔島教大家，讓大家不再過辛苦的過日子。</a:t>
            </a:r>
          </a:p>
          <a:p>
            <a:r>
              <a:t>而這一天終於來了，他們三人已經學會怎麼儲蓄、消費，還有投資的方法，所以決定要回到波斯塔島。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題目</a:t>
            </a:r>
            <a:r>
              <a:rPr dirty="0"/>
              <a:t>：</a:t>
            </a:r>
            <a:br>
              <a:rPr dirty="0"/>
            </a:br>
            <a:r>
              <a:rPr dirty="0" err="1"/>
              <a:t>你手上有</a:t>
            </a:r>
            <a:r>
              <a:rPr dirty="0"/>
              <a:t> 300 </a:t>
            </a:r>
            <a:r>
              <a:rPr dirty="0" err="1"/>
              <a:t>元，想找一個可以讓錢慢慢增加的方法。你遇到了兩種不同的選擇</a:t>
            </a:r>
            <a:r>
              <a:rPr dirty="0"/>
              <a:t>:</a:t>
            </a:r>
            <a:br>
              <a:rPr dirty="0"/>
            </a:br>
            <a:r>
              <a:rPr dirty="0" err="1"/>
              <a:t>A→太平洋銀行定存計畫</a:t>
            </a:r>
            <a:r>
              <a:rPr dirty="0"/>
              <a:t/>
            </a:r>
            <a:br>
              <a:rPr dirty="0"/>
            </a:br>
            <a:r>
              <a:rPr dirty="0" err="1"/>
              <a:t>你走進櫃寶鎮上的太平洋銀行，行員小姐親切地說</a:t>
            </a:r>
            <a:r>
              <a:rPr dirty="0"/>
              <a:t>：「</a:t>
            </a:r>
            <a:r>
              <a:rPr dirty="0" err="1"/>
              <a:t>如果你願意把</a:t>
            </a:r>
            <a:r>
              <a:rPr dirty="0"/>
              <a:t> 300 </a:t>
            </a:r>
            <a:r>
              <a:rPr dirty="0" err="1"/>
              <a:t>元存在我們這裡一年，我們會給你</a:t>
            </a:r>
            <a:r>
              <a:rPr dirty="0"/>
              <a:t> 10 </a:t>
            </a:r>
            <a:r>
              <a:rPr dirty="0" err="1"/>
              <a:t>元的利息，也就是一年後變成</a:t>
            </a:r>
            <a:r>
              <a:rPr dirty="0"/>
              <a:t> 310 </a:t>
            </a:r>
            <a:r>
              <a:rPr dirty="0" err="1"/>
              <a:t>元喔</a:t>
            </a:r>
            <a:r>
              <a:rPr dirty="0"/>
              <a:t>！」</a:t>
            </a:r>
            <a:r>
              <a:rPr dirty="0" err="1"/>
              <a:t>她還給了你一本存摺，上面有銀行的蓋章和聯絡電話</a:t>
            </a:r>
            <a:r>
              <a:rPr dirty="0"/>
              <a:t>。</a:t>
            </a:r>
            <a:br>
              <a:rPr dirty="0"/>
            </a:br>
            <a:r>
              <a:rPr dirty="0" err="1"/>
              <a:t>B→絲綢公司的快速獲利方案</a:t>
            </a:r>
            <a:r>
              <a:rPr dirty="0"/>
              <a:t/>
            </a:r>
            <a:br>
              <a:rPr dirty="0"/>
            </a:br>
            <a:r>
              <a:rPr dirty="0" err="1"/>
              <a:t>你經過鎮上的廣場時，一位打扮亮眼、笑容滿面的老闆熱情地向你招手</a:t>
            </a:r>
            <a:r>
              <a:rPr dirty="0"/>
              <a:t>：「</a:t>
            </a:r>
            <a:r>
              <a:rPr dirty="0" err="1"/>
              <a:t>我是絲綢公司的老闆，我們公司賣絲綢生意很好！現在有個很棒機會，只要你投資</a:t>
            </a:r>
            <a:r>
              <a:rPr dirty="0"/>
              <a:t> 300 </a:t>
            </a:r>
            <a:r>
              <a:rPr dirty="0" err="1"/>
              <a:t>元，保證一週後讓你翻倍，變成</a:t>
            </a:r>
            <a:r>
              <a:rPr dirty="0"/>
              <a:t> 600 元！」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結果：</a:t>
            </a:r>
            <a:br/>
            <a:r>
              <a:t>A→你的錢安全的放進了銀行，一年後拿回本金和利息310元。</a:t>
            </a:r>
            <a:br/>
            <a:r>
              <a:t>B→一週過去了，你回到廣場，卻發現那位「老闆」不見了。問了附近的人，沒人知道這家公司在哪裡，也沒有任何聯絡方式，你的 300 元，就這樣不見了。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教師解析：在真實生活中，沒有這麼高的利潤，也沒有任何投資能保證一定賺錢。只要是投資，就會有風險，如果有人說「保證獲利」「一定翻倍」，那通常不是真的。要小心判斷，才不會受騙。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題目：你在去上學的途中，突然有一個年輕人急匆匆地經過。他氣喘吁吁地說：「同學，拜託你幫我一個小忙好不好？我趕著去上班，來不及繞去咖啡店。咖啡店就在你們學校的旁邊，我有個東西要給那邊的老闆娘，你只要走進去說『小劉給你的』，她就知道了。我給你 200 元當謝禮，拜託了！」他看起來很急，又拿出200 元要給你，你會怎麼做？</a:t>
            </a:r>
            <a:br/>
            <a:r>
              <a:t>A→幫他的忙，順便賺200元</a:t>
            </a:r>
            <a:br/>
            <a:r>
              <a:t>B→拒絕幫忙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結果：</a:t>
            </a:r>
            <a:br/>
            <a:r>
              <a:t>A→沒幾天後警方找上門，說你轉交的袋子裡是詐騙受害人剛領出來的現金，你變成了詐騙集團的車手。雖然你不是故意的，但仍要負責。警方通知你的家長，因為你間接協助詐騙，必須賠償受害者 500 元。</a:t>
            </a:r>
            <a:br/>
            <a:r>
              <a:t>B→沒有任何損失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解析：在真實生活中，如果你幫陌生人拿東西或交東西，就有可能被利用成為詐騙集團的車手。警察還是會做筆錄、留下紀錄，家人也可能要到場協助說明，甚至連帶賠償。看起來只是幫個忙，實際上後果很嚴重，千萬不能這麼做。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hape 4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題目：你正在玩一款很熱門的線上遊戲，突然有一位等級很高的玩家傳訊息給你。他說可以帶你破關、送你稀有裝備，還說：「這個關卡用一般方法根本打不過，我有特別版本，給我帳號和密碼，我幫你開權限比較快。」他的角色看起來正常，裝備也很厲害，還傳來打王的截圖，看起來很可靠。 </a:t>
            </a:r>
            <a:br/>
            <a:r>
              <a:t>A→不互動</a:t>
            </a:r>
            <a:br/>
            <a:r>
              <a:t>B→太好了，有人幫助我，給出帳密！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結果：</a:t>
            </a:r>
            <a:br/>
            <a:r>
              <a:t>A→沒有獲利或損失</a:t>
            </a:r>
            <a:br/>
            <a:r>
              <a:t>B→隔天登入遊戲時發現帳號登不進去了，角色被刪除、裝備被賣光，還被扣了遊戲點數，損失300元。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教師解析：任何的帳號和密碼，都不能給陌生人。只要把密碼交出去，別人就可能用你的身分做壞事或偷錢。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題目: 在櫃寶鎮的廣場上，來了一位穿著西裝、說話很客氣的男子。他介紹自己來自「櫃寶未來財團」，說他是要為鎮上的太陽能計畫做宣傳。他告訴大家，財團之前推出了「第一階段的太陽能投資方案」，今天特地到廣場來發放第一階段的投資報酬，感謝鎮上居民的支持。鎮上的人們看到很多參與者都有收到第一階段的報酬，都覺得這是一個很棒的投資。</a:t>
            </a:r>
          </a:p>
          <a:p>
            <a:r>
              <a:t>接著，男子宣布：「我們的太陽能計畫即將進入第二階段的投資:只要投入 300 元，一週後就能領回 600 元。如果覺得有興趣，趕快把握這個投資機會。」你要加入第二階段嗎？A→投資300元的倍數</a:t>
            </a:r>
            <a:br/>
            <a:r>
              <a:t> B→不投資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但是離小上爺爺費斯弗船長預計的出航日，還有10天，所以他們三人就決定在鎮上逛逛，看看有沒有賺錢的機會。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結果：</a:t>
            </a:r>
            <a:br/>
            <a:r>
              <a:t>A→等了一週，投資顧問不見了。電話打不通，資料上的辦公地址是空的，原來之前拿到的錢，是為了騙更多人加入。你的 300 元完全不見了，找不到任何人可以負責。</a:t>
            </a:r>
            <a:br/>
            <a:r>
              <a:t>B→你保留了 300 元，沒有任何損失。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教師解析：這是一種常見的詐騙方法，它不是靠真正做生意賺錢，而是用「後面加入的人付的錢」，去發給「前面加入的人」。因為前面的人真的拿到錢，就以為這個投資很可靠，會放下戒心，甚至介紹更多人加入。等到收進來的錢夠多，詐騙的人就會突然消失，把大家的錢都帶走。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我們如何預防詐騙？</a:t>
            </a:r>
          </a:p>
          <a:p>
            <a:r>
              <a:t>1. 沒有「保證」獲利的工具：詐騙常用「輕鬆賺錢」當誘餌。要記得，世上沒有保證賺錢的投資，也沒有「穩賺不賠」的機會。有些人一開始真的領到小利潤，但這只是陷阱。當你投入更多錢後，詐騙集團就會消失不見。投資前應請教大人或專業人士，謹慎思考。</a:t>
            </a:r>
          </a:p>
          <a:p>
            <a:r>
              <a:t>2. 不理會陌生網址、郵件或簡訊：手機或信箱收到「帳單未繳」「限時優惠」「點數快過期」等訊息時，先別點連結。這些連結常是假網站，用來偷你的帳號或錢。想確認時，應該自己上官方網站或撥打客服電話查詢，不要回傳資料。</a:t>
            </a:r>
          </a:p>
          <a:p>
            <a:r>
              <a:t>3. 不將帳號密碼告訴別人：帳號密碼就像鑰匙，不能隨便交給別人。就算是朋友，也不要共用帳號。定期更換密碼、避免使用生日或姓名等容易猜到的組合，可以減少被盜的風險。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Shape 4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當我們遇上詐騙該怎麼辦?</a:t>
            </a:r>
          </a:p>
          <a:p>
            <a:r>
              <a:t>1. 撥打165反詐騙專線：如果懷疑遇到詐騙，可以撥打「165」反詐騙專線。這是警政署提供的免費服務，專員會幫妳判斷情況是否可疑，並指導正確的做法，是最安全也最快查證的方式。</a:t>
            </a:r>
          </a:p>
          <a:p>
            <a:r>
              <a:t>2. 到派出所報案：若真的被騙了，千萬不要慌，也不要刪掉對話、轉帳紀錄或任何證據。把這些資料帶去派出所報案，警方會協助追查詐騙者，並幫忙防止更多人被害。保留證據與報案是保護自己的重要步驟，請勇敢採取行動。</a:t>
            </a:r>
          </a:p>
          <a:p>
            <a:r>
              <a:t>3. 告訴家長或老師：遇到詐騙後，心裡可能會害怕、難過或生氣。這時不要獨自承受，要馬上告訴家長或老師。他們能陪你面對問題，幫你一起解決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除了假冒身分、網路交友、遊戲點數和投資詐騙，還有一些新的詐騙方式：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hape 5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 假冒</a:t>
            </a:r>
          </a:p>
          <a:p>
            <a:r>
              <a:t>介紹：現在有些電腦程式能做出看起來像真的人的影片或聲音，騙子會用假影片或假聲音冒充家人、老師或名人，讓你以為那個人在跟你說話。話術可能會出現要你「趕快轉帳」或宣稱「直播中有超便宜特價」，畫面或聲音看起來像熟人，但其實是假的、不是本人。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內政部防詐影片</a:t>
            </a:r>
            <a:r>
              <a:rPr dirty="0"/>
              <a:t> https://www.youtube.com/watch?v=YVSOG2xIMlw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如何預防：就算聽起來或看起來很像，也不要急著相信。只要一提到「錢」或「緊急」，先停下來，改用電話親自問家人、或請爸媽一起確認。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求職詐騙</a:t>
            </a:r>
          </a:p>
          <a:p>
            <a:r>
              <a:t>介紹：有些人會承諾可以在家做、薪水很高，吸引想賺錢的人來應徵，但這類工作常會要求你先繳錢、或請你幫忙代收款、轉帳，事實上是利用你當幫手做壞事。</a:t>
            </a:r>
            <a:br/>
            <a:r>
              <a:t>常見手法會說「薪水很多」、「不用經驗，只要先付教材或手續費」，或要你「幫公司收款就有獎金」。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內政部防詐影片 https://www.youtube.com/watch?v=k_gyJ54W3sw&amp;t=1s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他們相約到鎮上最熱鬧的商圈，看著周圍有好多人在賣東西，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如何預防：國小生根本不需要找工作，也不能去當「收款、代領」的人。只要有人叫你先付錢或幫忙收款，一律拒絕，把訊息給爸爸媽媽看。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介紹：有時候假賣家或假客服會用超便宜的商品吸引買家，之後要求先匯款、掃陌生的 QR Code、或把錢轉到私人帳號，結果可能拿不到貨或個資被偷走。有些詐騙會做成「一頁式網站」，看起來很像真正的賣場，但只有一頁、資訊很少、沒有聯絡方式，讓人誤以為是真的商店。也可能冒充客服，傳奇怪的連結要你重新登入或輸入帳號資料。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內政部防詐影片 https://www.youtube.com/watch?v=onqKe7-gbiw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如何預防：購物要用有名、可信賴的平台或請大人一起幫忙，不要點陌生人傳來的一頁式網站或連結。買東西前先看賣家的評價和聯絡方式，若看不到詳盡資訊就不要下單。遇到要求提供密碼、驗證碼或用私人帳號收款的情況，一律不要回覆，馬上找爸爸媽媽或老師幫忙確認。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1.活動說明：</a:t>
            </a:r>
          </a:p>
          <a:p>
            <a:r>
              <a:t>(1)將全班維持之前分的三組</a:t>
            </a:r>
          </a:p>
          <a:p>
            <a:r>
              <a:t>(2)請三組各派一位代表到前面抽籤（三張籤：AI假冒詐騙、求職詐騙、網購詐騙，請勿給他人看到） </a:t>
            </a:r>
          </a:p>
          <a:p>
            <a:r>
              <a:t>(3)教師發給每組一張大紙，請學生發揮創意，可以做成你們劇情的道具，例如：</a:t>
            </a:r>
          </a:p>
          <a:p>
            <a:r>
              <a:t>Ø超便宜商品的網頁</a:t>
            </a:r>
          </a:p>
          <a:p>
            <a:r>
              <a:t>Ø假工作傳單</a:t>
            </a:r>
          </a:p>
          <a:p>
            <a:r>
              <a:t>Ø假客服訊息截圖</a:t>
            </a:r>
          </a:p>
          <a:p>
            <a:r>
              <a:t>Ø假影片播出的畫面</a:t>
            </a:r>
          </a:p>
          <a:p>
            <a:r>
              <a:t>(4)請每組準備一段長約一分鐘的演出，必須有以下兩個元素：</a:t>
            </a:r>
          </a:p>
          <a:p>
            <a:r>
              <a:t>Ø誘因：像是「超便宜」、「超好賺」、「限時」、「只有你有機會」</a:t>
            </a:r>
          </a:p>
          <a:p>
            <a:r>
              <a:t>Ø詐騙手法：像是「叫你先匯款」、「私人帳號」、「不要告訴大人」、「要驗證碼」、「聲音像家人但不給確認」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第一組演出完，請學生先討論下一頁的題目</a:t>
            </a:r>
          </a:p>
          <a:p>
            <a:r>
              <a:t>再回來此頁，換第二組演出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3.活動討論：每組演出結束，請其他組一起討論</a:t>
            </a:r>
          </a:p>
          <a:p>
            <a:r>
              <a:t>(1)這是哪一種類型的詐騙？</a:t>
            </a:r>
          </a:p>
          <a:p>
            <a:r>
              <a:t>(2)你如何知道這是詐騙？</a:t>
            </a:r>
          </a:p>
          <a:p>
            <a:r>
              <a:t>(3)應該要怎麼處理？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複習本堂課內容。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7" name="Shape 6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老師想教導同學記住金管會提出的「防詐五不」原則</a:t>
            </a:r>
          </a:p>
          <a:p>
            <a:r>
              <a:t>(1) 不接：陌生電話不要隨便接聽，也不要照著對方的指示去操作或轉帳。</a:t>
            </a:r>
          </a:p>
          <a:p>
            <a:r>
              <a:t>(2) 不點：不要點開不明的連結或下載陌生人傳來的檔案，以免被盜帳號或安裝病毒。</a:t>
            </a:r>
          </a:p>
          <a:p>
            <a:r>
              <a:t>(3) 不聽：別相信那些說「保證賺錢」或「內線消息」的投資建議。</a:t>
            </a:r>
          </a:p>
          <a:p>
            <a:r>
              <a:t>(4) 不怕：遇到威脅、恐嚇或催促匯款時，要冷靜下來，先想清楚再行動。</a:t>
            </a:r>
          </a:p>
          <a:p>
            <a:r>
              <a:t>(5) 不給：不要把個人資料、帳號密碼或驗證碼告訴別人。</a:t>
            </a:r>
          </a:p>
          <a:p>
            <a:r>
              <a:t>3. 記住「不接、不點、不聽、不怕、不給」，我們就能更聰明、更安全地守住自己的錢。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當他們經過手工地毯的商店，老闆非常熱情的和他們打招呼。老闆：「同學，你們看起來很聰明也很有才華耶！我是這間店的老闆，我看過這麼多人，你們將來一定會大富大貴。我跟你們說，我的手工地毯不只是漂亮能裝飾，還可以帶來好運。而且，我這裡還有一個不隨便告訴別人的賺錢方式。」</a:t>
            </a:r>
          </a:p>
          <a:p>
            <a:endParaRPr/>
          </a:p>
          <a:p>
            <a:r>
              <a:t>老闆欲言又止：「哎呀！我是看你們很聰明又很努力，想說不然讓你們賺個錢，但你們真的想知道嗎？」</a:t>
            </a:r>
          </a:p>
          <a:p>
            <a:r>
              <a:t>三個人異口同聲的回答：「想！」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水晶店老闆：「其實我有跟一個投資專家合作，他都會跟我說現在哪一間公司可以投資，而且我上次給了他3000元，過10天我就拿回3萬元！你們運氣真好，他昨天跟我說現在剛好有一間公司，他們要準備拓展了，而且是在很熱鬧的地方，如果你們三個人一人給我1000元，10天後你們三個人就可以拿回3萬元了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來！這是我的名片，上面有我的電話，但今天是開放投資的最後一天喔。</a:t>
            </a:r>
          </a:p>
          <a:p>
            <a:r>
              <a:t>你們趕快想想。因為他剛剛跟我說如果沒有人要投資他就要自己賺這筆錢了，所以你們可能要馬上決定。」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小上：「聽起來不錯欸！我們可以賺到3萬元，而且我們也沒有做什麼事」</a:t>
            </a:r>
          </a:p>
          <a:p>
            <a:r>
              <a:t>小興：「但你不覺得有點可疑嗎？怎麼有這麼好的事」</a:t>
            </a:r>
          </a:p>
          <a:p>
            <a:r>
              <a:t>小上：「人家都說他有跟投資專家合作了，還有名片，應該沒問題吧？」</a:t>
            </a:r>
          </a:p>
          <a:p>
            <a:r>
              <a:t>小創：「不然我們就試試看吧？反正說不定我們真的很幸運呀！」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053058" y="6404292"/>
            <a:ext cx="30074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wkwardBlack 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wkwardBlack 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wkwardBlack 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SOG2xIMlw?feature=oembed" TargetMode="External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_gyJ54W3sw?feature=oembed" TargetMode="Externa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qKe7-gbiw?feature=oembed" TargetMode="Externa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電子藍 的圖片&#10;&#10;AI 產生的內容可能不正確。">
            <a:extLst>
              <a:ext uri="{FF2B5EF4-FFF2-40B4-BE49-F238E27FC236}">
                <a16:creationId xmlns:a16="http://schemas.microsoft.com/office/drawing/2014/main" xmlns="" id="{2B45776E-8902-2B0D-2D3E-C09ED80F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D8A13AE-15C7-FBD6-375B-A48DF47FC7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矩形 1"/>
          <p:cNvSpPr/>
          <p:nvPr/>
        </p:nvSpPr>
        <p:spPr>
          <a:xfrm>
            <a:off x="847898" y="1579417"/>
            <a:ext cx="4289367" cy="38903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投影片編號版面配置區 2"/>
          <p:cNvSpPr txBox="1">
            <a:spLocks noGrp="1"/>
          </p:cNvSpPr>
          <p:nvPr>
            <p:ph type="sldNum" sz="quarter" idx="2"/>
          </p:nvPr>
        </p:nvSpPr>
        <p:spPr>
          <a:xfrm>
            <a:off x="11053058" y="6404292"/>
            <a:ext cx="30074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75233" y="6404292"/>
            <a:ext cx="27856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3476" y="6404292"/>
            <a:ext cx="2903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267" y="6404292"/>
            <a:ext cx="29553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8713" y="6404292"/>
            <a:ext cx="29508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4397" y="6404292"/>
            <a:ext cx="29940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3802" y="6404292"/>
            <a:ext cx="2999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67940" y="6404292"/>
            <a:ext cx="2858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矩形 1"/>
          <p:cNvSpPr/>
          <p:nvPr/>
        </p:nvSpPr>
        <p:spPr>
          <a:xfrm>
            <a:off x="831273" y="1429788"/>
            <a:ext cx="10906298" cy="4555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Freeform 3"/>
          <p:cNvSpPr/>
          <p:nvPr/>
        </p:nvSpPr>
        <p:spPr>
          <a:xfrm>
            <a:off x="3158837" y="1429788"/>
            <a:ext cx="6251170" cy="414644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投影片編號版面配置區 2"/>
          <p:cNvSpPr txBox="1">
            <a:spLocks noGrp="1"/>
          </p:cNvSpPr>
          <p:nvPr>
            <p:ph type="sldNum" sz="quarter" idx="2"/>
          </p:nvPr>
        </p:nvSpPr>
        <p:spPr>
          <a:xfrm>
            <a:off x="11059457" y="6404292"/>
            <a:ext cx="2943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4843" y="6404292"/>
            <a:ext cx="2989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圖形 的圖片&#10;&#10;AI 產生的內容可能不正確。">
            <a:extLst>
              <a:ext uri="{FF2B5EF4-FFF2-40B4-BE49-F238E27FC236}">
                <a16:creationId xmlns:a16="http://schemas.microsoft.com/office/drawing/2014/main" xmlns="" id="{A0211200-9450-A536-1D1E-33A9FE554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0856B01-A613-8A2E-56E4-D2340CAE29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F619000C-17C9-9EB7-FC8E-16DB6443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D46B546-337F-A335-0B41-979A5F8A55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2C18460B-BB34-D3D1-E561-BF82B8BEC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B90A093-FFAA-5CE7-BC6F-2DA3740FD1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A71960F3-4BB5-885B-E4B9-B3CE998A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63BA088-5613-51A0-B131-42471D0696D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工具 的圖片&#10;&#10;AI 產生的內容可能不正確。">
            <a:extLst>
              <a:ext uri="{FF2B5EF4-FFF2-40B4-BE49-F238E27FC236}">
                <a16:creationId xmlns:a16="http://schemas.microsoft.com/office/drawing/2014/main" xmlns="" id="{272DD3FC-3467-E886-CE2E-B2399A19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5D2D939-DD63-3EB0-8653-279EF3BD70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標誌, 字型 的圖片&#10;&#10;AI 產生的內容可能不正確。">
            <a:extLst>
              <a:ext uri="{FF2B5EF4-FFF2-40B4-BE49-F238E27FC236}">
                <a16:creationId xmlns:a16="http://schemas.microsoft.com/office/drawing/2014/main" xmlns="" id="{56ED7B51-9435-B241-F076-8F6F5B70C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1E67971-0261-3D41-B690-F3C7D9C725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C555BACE-5F8E-F36A-0873-5ECF657B6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DBAED04-07FA-B59B-3583-AE7CC03F65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男孩, 螢幕擷取畫面, 人的臉孔 的圖片&#10;&#10;AI 產生的內容可能不正確。">
            <a:extLst>
              <a:ext uri="{FF2B5EF4-FFF2-40B4-BE49-F238E27FC236}">
                <a16:creationId xmlns:a16="http://schemas.microsoft.com/office/drawing/2014/main" xmlns="" id="{90955CFD-3FE6-C7D9-6FC7-503CB49FA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80024C8-FD15-8B5F-7645-47F7CF0D4F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圖形 的圖片&#10;&#10;AI 產生的內容可能不正確。">
            <a:extLst>
              <a:ext uri="{FF2B5EF4-FFF2-40B4-BE49-F238E27FC236}">
                <a16:creationId xmlns:a16="http://schemas.microsoft.com/office/drawing/2014/main" xmlns="" id="{4F85D642-B668-7DFE-E03D-3835DF15A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307EA2E-E6F1-AD04-236B-4507C83856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圖形, Rectangle 的圖片&#10;&#10;AI 產生的內容可能不正確。">
            <a:extLst>
              <a:ext uri="{FF2B5EF4-FFF2-40B4-BE49-F238E27FC236}">
                <a16:creationId xmlns:a16="http://schemas.microsoft.com/office/drawing/2014/main" xmlns="" id="{3C38168D-0C2A-AC20-B880-7C774BB2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B87AB08-7321-37C0-36E7-387CF4471D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28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2CF20A08-2580-6769-AA12-1994F3572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954385B-4D32-92CB-D276-2B25242E03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圖形 的圖片&#10;&#10;AI 產生的內容可能不正確。">
            <a:extLst>
              <a:ext uri="{FF2B5EF4-FFF2-40B4-BE49-F238E27FC236}">
                <a16:creationId xmlns:a16="http://schemas.microsoft.com/office/drawing/2014/main" xmlns="" id="{4E0AE303-2511-5D5C-3759-C164D12C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9242885-5304-2608-18D0-209B9381AB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F09A8F6C-C6F8-A049-94BA-323D65C02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9C0646F-FFBF-515C-4CE3-619C1F3F0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0322F040-C913-145B-1A95-DD0BA6893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A33CA29-1C7D-778E-9923-2F5C9E7856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2E51099E-47FE-C00B-6493-5927275D0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B383524-4F2E-3F57-B14B-D92E04A12B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xmlns="" id="{7453CB74-5286-436E-52CA-C03F0D4C2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A43620B-56BC-6CE2-C352-CFC8824FB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90F584BE-C5F5-5BF1-6CAA-97B3BC2A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058FF4B-FFA2-BBF3-7CBB-6AEB4FA179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人的臉孔, 卡通 的圖片&#10;&#10;AI 產生的內容可能不正確。">
            <a:extLst>
              <a:ext uri="{FF2B5EF4-FFF2-40B4-BE49-F238E27FC236}">
                <a16:creationId xmlns:a16="http://schemas.microsoft.com/office/drawing/2014/main" xmlns="" id="{EBE652A3-26A6-6B5B-98DD-3F4E558EF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F7B4E6F-B976-E36F-D44A-396EA8B6AA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設計 的圖片&#10;&#10;AI 產生的內容可能不正確。">
            <a:extLst>
              <a:ext uri="{FF2B5EF4-FFF2-40B4-BE49-F238E27FC236}">
                <a16:creationId xmlns:a16="http://schemas.microsoft.com/office/drawing/2014/main" xmlns="" id="{777FF9B6-4B83-8BE2-14ED-92CEB837A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FA067EA-3E05-4CB7-762F-4E742FEDEF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D272B624-4B06-0EBF-ABAF-0BB0C0DFD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4D5BF63-94CE-260A-8EAB-6803BF6CC8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標誌, 平面設計 的圖片&#10;&#10;AI 產生的內容可能不正確。">
            <a:extLst>
              <a:ext uri="{FF2B5EF4-FFF2-40B4-BE49-F238E27FC236}">
                <a16:creationId xmlns:a16="http://schemas.microsoft.com/office/drawing/2014/main" xmlns="" id="{02C43BFB-C6E6-DC70-8CA8-E993713C6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4710138-70CA-04ED-C798-8694AD752A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38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人員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30AE16C0-2802-D17F-D2B4-C64B2B7B8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1F713DD-0D0B-03EF-35E3-8BC11E82FE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39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438393A8-5B2D-31EA-D176-60B47166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DCA67B3-C9B2-2EF4-C8C2-F0D758C749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F8957928-BF5E-09C9-3436-9D4F67C2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1F94633-AEE9-FD04-A505-46E76157B7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卡通 的圖片&#10;&#10;AI 產生的內容可能不正確。">
            <a:extLst>
              <a:ext uri="{FF2B5EF4-FFF2-40B4-BE49-F238E27FC236}">
                <a16:creationId xmlns:a16="http://schemas.microsoft.com/office/drawing/2014/main" xmlns="" id="{C718AE5E-7309-30B0-8A64-FC536AD6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08F1C3D-F490-DFDE-2125-4EDE6C8218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設計 的圖片&#10;&#10;AI 產生的內容可能不正確。">
            <a:extLst>
              <a:ext uri="{FF2B5EF4-FFF2-40B4-BE49-F238E27FC236}">
                <a16:creationId xmlns:a16="http://schemas.microsoft.com/office/drawing/2014/main" xmlns="" id="{55A80068-74B9-9B74-9FC0-359D3CBE9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32170F0-58A1-CFD2-2887-B43C2EEC23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8C405A70-1A03-7F26-62C3-B34376C08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5FFF943-4E7C-08B7-89CB-752C2C69AB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螢幕擷取畫面, 卡通 的圖片&#10;&#10;AI 產生的內容可能不正確。">
            <a:extLst>
              <a:ext uri="{FF2B5EF4-FFF2-40B4-BE49-F238E27FC236}">
                <a16:creationId xmlns:a16="http://schemas.microsoft.com/office/drawing/2014/main" xmlns="" id="{4523E163-1EF4-A046-39B1-03B7A2349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E0949B0-3E25-6E39-9FD2-55BFA453FF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設計 的圖片&#10;&#10;AI 產生的內容可能不正確。">
            <a:extLst>
              <a:ext uri="{FF2B5EF4-FFF2-40B4-BE49-F238E27FC236}">
                <a16:creationId xmlns:a16="http://schemas.microsoft.com/office/drawing/2014/main" xmlns="" id="{82419A9E-F05F-B1B2-EDDF-419BCF61B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310314A-161E-C008-09A7-2734AB587F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C7E97451-6BD2-EF80-9154-A968F3E7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C83031B-38E4-79D9-BD7B-5522AC2E7F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圖形 的圖片&#10;&#10;AI 產生的內容可能不正確。">
            <a:extLst>
              <a:ext uri="{FF2B5EF4-FFF2-40B4-BE49-F238E27FC236}">
                <a16:creationId xmlns:a16="http://schemas.microsoft.com/office/drawing/2014/main" xmlns="" id="{EC909B44-5223-B40A-CD17-71000E9C5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6155CAC-45B4-F718-5F0B-9FA702AC4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6DE927F2-22A9-D13E-EB66-3E9B5A42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EE09813-E594-A8A6-A953-B3224B46C2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48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7ED21EFB-0036-77EC-C3ED-01A2DBBDA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E968440-38A6-1064-1F18-1088B0F327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41610" y="6404292"/>
            <a:ext cx="21219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E416D941-4BCD-2D90-1E36-53DC7BE71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7713F65-BAC8-F792-3F96-9A9BB31A52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Rectangle 的圖片&#10;&#10;AI 產生的內容可能不正確。">
            <a:extLst>
              <a:ext uri="{FF2B5EF4-FFF2-40B4-BE49-F238E27FC236}">
                <a16:creationId xmlns:a16="http://schemas.microsoft.com/office/drawing/2014/main" xmlns="" id="{57247362-A25B-022A-9D1F-3EA54ECFD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1C4F374-C5A5-91D8-A9A2-2533B70CE8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51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C3B90467-B434-DA6E-FB26-CCAAF1B8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09A293B-E1DF-DE95-9B7C-75551D50D8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圖形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56E4EC43-8378-A5FC-99C1-CACBC487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AA90FC5-F822-F351-2F82-0E42468711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E0654F1F-125C-A482-26DE-C58E831F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CA03A03-FDDA-A43D-D122-BB9A251575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3561" y="6404292"/>
            <a:ext cx="32023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  <p:pic>
        <p:nvPicPr>
          <p:cNvPr id="506" name="防詐小劇場EP4《原來我沒有妹妹!》線上媒體 2" descr="防詐小劇場EP4《原來我沒有妹妹!》線上媒體 2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0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879D57FF-435A-1061-7540-E46800AC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5D9A8D8-2BA8-C4DB-DC36-12FF5C8CC6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圖形, 標誌 的圖片&#10;&#10;AI 產生的內容可能不正確。">
            <a:extLst>
              <a:ext uri="{FF2B5EF4-FFF2-40B4-BE49-F238E27FC236}">
                <a16:creationId xmlns:a16="http://schemas.microsoft.com/office/drawing/2014/main" xmlns="" id="{9BFF98A0-0A56-9382-157A-4C0071D02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45AA23A-FC45-82FE-F52C-9FDDB5BB1F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防詐小劇場EP7《假求職，騙個資》線上媒體 12" descr="防詐小劇場EP7《假求職，騙個資》線上媒體 12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528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38621" y="6404292"/>
            <a:ext cx="31518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2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設計 的圖片&#10;&#10;AI 產生的內容可能不正確。">
            <a:extLst>
              <a:ext uri="{FF2B5EF4-FFF2-40B4-BE49-F238E27FC236}">
                <a16:creationId xmlns:a16="http://schemas.microsoft.com/office/drawing/2014/main" xmlns="" id="{96086D78-AC78-219B-ACEC-49775D600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DCFBEA2-91E8-E96E-36C1-EF3F3E6877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41015" y="6404292"/>
            <a:ext cx="21278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2FC19A01-6567-7B27-DCEC-2937EE3E1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2C52A43-7468-5888-DBB2-C3512BF182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60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053802" y="6404292"/>
            <a:ext cx="2999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61</a:t>
            </a:fld>
            <a:endParaRPr/>
          </a:p>
        </p:txBody>
      </p:sp>
      <p:pic>
        <p:nvPicPr>
          <p:cNvPr id="547" name="反詐騙宣導_3C達人Tim哥-假網拍(完整版)線上媒體 2" descr="反詐騙宣導_3C達人Tim哥-假網拍(完整版)線上媒體 2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4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73E0AD4A-F8F0-CF58-6CD4-8F0DDC0EE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9A0B10C-986B-A2E3-4061-6C447F3197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62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948641FD-F5CF-3509-98FC-E6A00AF06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8FE623C-AEB1-1F0F-CD86-54CFC86BED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63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xmlns="" id="{220A3EC1-274C-697A-A0F5-D6AA215CE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CEA3E0D-1152-5459-38AE-64EC80EDE6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64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25202D8B-FEA6-17AC-5B1D-B98C5EE4A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79FC0B1-7AB4-A45E-4DA0-3A936E2C8F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65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卡通 的圖片&#10;&#10;AI 產生的內容可能不正確。">
            <a:extLst>
              <a:ext uri="{FF2B5EF4-FFF2-40B4-BE49-F238E27FC236}">
                <a16:creationId xmlns:a16="http://schemas.microsoft.com/office/drawing/2014/main" xmlns="" id="{D701B453-9EF0-D078-31D9-1926E6564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0EC397D-9DA4-AE3A-5CBA-74A600DFC0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66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圖形 的圖片&#10;&#10;AI 產生的內容可能不正確。">
            <a:extLst>
              <a:ext uri="{FF2B5EF4-FFF2-40B4-BE49-F238E27FC236}">
                <a16:creationId xmlns:a16="http://schemas.microsoft.com/office/drawing/2014/main" xmlns="" id="{9243EB5B-4305-5296-8833-B645F8243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775CC54-DAF0-C9E8-47EB-3AF1F04A47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67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19929FA4-4909-2EB8-7B8A-11969E513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CD28868-AC48-3390-031E-E858B17AD5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68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電子藍 的圖片&#10;&#10;AI 產生的內容可能不正確。">
            <a:extLst>
              <a:ext uri="{FF2B5EF4-FFF2-40B4-BE49-F238E27FC236}">
                <a16:creationId xmlns:a16="http://schemas.microsoft.com/office/drawing/2014/main" xmlns="" id="{FA820380-6325-B3A6-2F92-2FC2A5BAE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0CE0F31-30CB-1567-B665-E8BFDAEE8F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69</a:t>
            </a:fld>
            <a:endParaRPr lang="zh-TW" altLang="en-US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55154" y="6404292"/>
            <a:ext cx="19864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46670" y="6404292"/>
            <a:ext cx="20713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"/>
            <a:ext cx="12192000" cy="685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投影片編號版面配置區 1"/>
          <p:cNvSpPr txBox="1">
            <a:spLocks noGrp="1"/>
          </p:cNvSpPr>
          <p:nvPr>
            <p:ph type="sldNum" sz="quarter" idx="2"/>
          </p:nvPr>
        </p:nvSpPr>
        <p:spPr>
          <a:xfrm>
            <a:off x="11142057" y="6404292"/>
            <a:ext cx="2117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佈景主題">
      <a:majorFont>
        <a:latin typeface="AwkwardBlack "/>
        <a:ea typeface="AwkwardBlack "/>
        <a:cs typeface="AwkwardBlack "/>
      </a:majorFont>
      <a:minorFont>
        <a:latin typeface="AwkwardBlack "/>
        <a:ea typeface="AwkwardBlack "/>
        <a:cs typeface="AwkwardBlack 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佈景主題">
      <a:majorFont>
        <a:latin typeface="AwkwardBlack "/>
        <a:ea typeface="AwkwardBlack "/>
        <a:cs typeface="AwkwardBlack "/>
      </a:majorFont>
      <a:minorFont>
        <a:latin typeface="AwkwardBlack "/>
        <a:ea typeface="AwkwardBlack "/>
        <a:cs typeface="AwkwardBlack 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wkwardBlack 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1346</Words>
  <Application>Microsoft Office PowerPoint</Application>
  <PresentationFormat>自訂</PresentationFormat>
  <Paragraphs>186</Paragraphs>
  <Slides>69</Slides>
  <Notes>58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0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布萊恩</dc:creator>
  <cp:lastModifiedBy>布萊恩</cp:lastModifiedBy>
  <cp:revision>5</cp:revision>
  <dcterms:modified xsi:type="dcterms:W3CDTF">2026-01-06T06:31:24Z</dcterms:modified>
</cp:coreProperties>
</file>