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4" r:id="rId4"/>
  </p:sldMasterIdLst>
  <p:notesMasterIdLst>
    <p:notesMasterId r:id="rId20"/>
  </p:notesMasterIdLst>
  <p:handoutMasterIdLst>
    <p:handoutMasterId r:id="rId21"/>
  </p:handoutMasterIdLst>
  <p:sldIdLst>
    <p:sldId id="1152" r:id="rId5"/>
    <p:sldId id="1153" r:id="rId6"/>
    <p:sldId id="1167" r:id="rId7"/>
    <p:sldId id="1168" r:id="rId8"/>
    <p:sldId id="1173" r:id="rId9"/>
    <p:sldId id="1154" r:id="rId10"/>
    <p:sldId id="1169" r:id="rId11"/>
    <p:sldId id="1170" r:id="rId12"/>
    <p:sldId id="1157" r:id="rId13"/>
    <p:sldId id="1172" r:id="rId14"/>
    <p:sldId id="1159" r:id="rId15"/>
    <p:sldId id="1163" r:id="rId16"/>
    <p:sldId id="1174" r:id="rId17"/>
    <p:sldId id="1175" r:id="rId18"/>
    <p:sldId id="1096" r:id="rId19"/>
  </p:sldIdLst>
  <p:sldSz cx="9144000" cy="6858000" type="screen4x3"/>
  <p:notesSz cx="6797675" cy="9874250"/>
  <p:defaultTextStyle>
    <a:defPPr>
      <a:defRPr lang="zh-TW"/>
    </a:defPPr>
    <a:lvl1pPr algn="l" rtl="0" fontAlgn="base">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FF"/>
    <a:srgbClr val="0000CC"/>
    <a:srgbClr val="45A4D3"/>
    <a:srgbClr val="4190D7"/>
    <a:srgbClr val="2F88E9"/>
    <a:srgbClr val="4DADCB"/>
    <a:srgbClr val="BEEAFE"/>
    <a:srgbClr val="87D8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佈景主題樣式 1 - 輔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佈景主題樣式 1 - 輔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AF606853-7671-496A-8E4F-DF71F8EC918B}" styleName="深色樣式 1 - 輔色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62" autoAdjust="0"/>
    <p:restoredTop sz="88608" autoAdjust="0"/>
  </p:normalViewPr>
  <p:slideViewPr>
    <p:cSldViewPr>
      <p:cViewPr>
        <p:scale>
          <a:sx n="67" d="100"/>
          <a:sy n="67" d="100"/>
        </p:scale>
        <p:origin x="-2040" y="-312"/>
      </p:cViewPr>
      <p:guideLst>
        <p:guide orient="horz" pos="2160"/>
        <p:guide pos="2880"/>
      </p:guideLst>
    </p:cSldViewPr>
  </p:slideViewPr>
  <p:outlineViewPr>
    <p:cViewPr>
      <p:scale>
        <a:sx n="33" d="100"/>
        <a:sy n="33" d="100"/>
      </p:scale>
      <p:origin x="0" y="21012"/>
    </p:cViewPr>
    <p:sldLst>
      <p:sld r:id="rId1" collapse="1"/>
      <p:sld r:id="rId2" collapse="1"/>
    </p:sldLst>
  </p:outlineViewPr>
  <p:notesTextViewPr>
    <p:cViewPr>
      <p:scale>
        <a:sx n="100" d="100"/>
        <a:sy n="100" d="100"/>
      </p:scale>
      <p:origin x="0" y="0"/>
    </p:cViewPr>
  </p:notesTextViewPr>
  <p:sorterViewPr>
    <p:cViewPr>
      <p:scale>
        <a:sx n="95" d="100"/>
        <a:sy n="95" d="100"/>
      </p:scale>
      <p:origin x="0" y="0"/>
    </p:cViewPr>
  </p:sorterViewPr>
  <p:notesViewPr>
    <p:cSldViewPr>
      <p:cViewPr varScale="1">
        <p:scale>
          <a:sx n="61" d="100"/>
          <a:sy n="61" d="100"/>
        </p:scale>
        <p:origin x="-2874" y="-78"/>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endParaRPr lang="zh-TW" altLang="en-US"/>
          </a:p>
        </p:txBody>
      </p:sp>
      <p:sp>
        <p:nvSpPr>
          <p:cNvPr id="4" name="頁尾版面配置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CA761178-ED22-49CD-8673-D3642B889265}" type="slidenum">
              <a:rPr lang="zh-TW" altLang="en-US"/>
              <a:pPr>
                <a:defRPr/>
              </a:pPr>
              <a:t>‹#›</a:t>
            </a:fld>
            <a:endParaRPr lang="zh-TW" altLang="en-US"/>
          </a:p>
        </p:txBody>
      </p:sp>
    </p:spTree>
    <p:extLst>
      <p:ext uri="{BB962C8B-B14F-4D97-AF65-F5344CB8AC3E}">
        <p14:creationId xmlns:p14="http://schemas.microsoft.com/office/powerpoint/2010/main" val="161524455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atin typeface="Arial" charset="0"/>
                <a:ea typeface="新細明體" charset="-120"/>
              </a:defRPr>
            </a:lvl1pPr>
          </a:lstStyle>
          <a:p>
            <a:pPr>
              <a:defRPr/>
            </a:pPr>
            <a:endParaRPr lang="zh-TW" altLang="en-US"/>
          </a:p>
        </p:txBody>
      </p:sp>
      <p:sp>
        <p:nvSpPr>
          <p:cNvPr id="4" name="投影片圖像版面配置區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atin typeface="Arial" charset="0"/>
                <a:ea typeface="新細明體" charset="-120"/>
              </a:defRPr>
            </a:lvl1pPr>
          </a:lstStyle>
          <a:p>
            <a:pPr>
              <a:defRPr/>
            </a:pPr>
            <a:fld id="{8948E4DF-21F7-4602-953C-3E09F56BE1C7}" type="slidenum">
              <a:rPr lang="zh-TW" altLang="en-US"/>
              <a:pPr>
                <a:defRPr/>
              </a:pPr>
              <a:t>‹#›</a:t>
            </a:fld>
            <a:endParaRPr lang="zh-TW" altLang="en-US"/>
          </a:p>
        </p:txBody>
      </p:sp>
    </p:spTree>
    <p:extLst>
      <p:ext uri="{BB962C8B-B14F-4D97-AF65-F5344CB8AC3E}">
        <p14:creationId xmlns:p14="http://schemas.microsoft.com/office/powerpoint/2010/main" val="2410173874"/>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eaLnBrk="0" hangingPunct="0">
              <a:spcBef>
                <a:spcPct val="30000"/>
              </a:spcBef>
              <a:defRPr kumimoji="1" sz="1200">
                <a:solidFill>
                  <a:schemeClr val="tx1"/>
                </a:solidFill>
                <a:latin typeface="Times New Roman" pitchFamily="18" charset="0"/>
                <a:ea typeface="新細明體" charset="-120"/>
              </a:defRPr>
            </a:lvl1pPr>
            <a:lvl2pPr marL="742950" indent="-285750" defTabSz="917575" eaLnBrk="0" hangingPunct="0">
              <a:spcBef>
                <a:spcPct val="30000"/>
              </a:spcBef>
              <a:defRPr kumimoji="1" sz="1200">
                <a:solidFill>
                  <a:schemeClr val="tx1"/>
                </a:solidFill>
                <a:latin typeface="Times New Roman" pitchFamily="18" charset="0"/>
                <a:ea typeface="新細明體" charset="-120"/>
              </a:defRPr>
            </a:lvl2pPr>
            <a:lvl3pPr marL="1143000" indent="-228600" defTabSz="917575" eaLnBrk="0" hangingPunct="0">
              <a:spcBef>
                <a:spcPct val="30000"/>
              </a:spcBef>
              <a:defRPr kumimoji="1" sz="1200">
                <a:solidFill>
                  <a:schemeClr val="tx1"/>
                </a:solidFill>
                <a:latin typeface="Times New Roman" pitchFamily="18" charset="0"/>
                <a:ea typeface="新細明體" charset="-120"/>
              </a:defRPr>
            </a:lvl3pPr>
            <a:lvl4pPr marL="1600200" indent="-228600" defTabSz="917575" eaLnBrk="0" hangingPunct="0">
              <a:spcBef>
                <a:spcPct val="30000"/>
              </a:spcBef>
              <a:defRPr kumimoji="1" sz="1200">
                <a:solidFill>
                  <a:schemeClr val="tx1"/>
                </a:solidFill>
                <a:latin typeface="Times New Roman" pitchFamily="18" charset="0"/>
                <a:ea typeface="新細明體" charset="-120"/>
              </a:defRPr>
            </a:lvl4pPr>
            <a:lvl5pPr marL="2057400" indent="-228600" defTabSz="917575" eaLnBrk="0" hangingPunct="0">
              <a:spcBef>
                <a:spcPct val="30000"/>
              </a:spcBef>
              <a:defRPr kumimoji="1" sz="1200">
                <a:solidFill>
                  <a:schemeClr val="tx1"/>
                </a:solidFill>
                <a:latin typeface="Times New Roman" pitchFamily="18" charset="0"/>
                <a:ea typeface="新細明體" charset="-120"/>
              </a:defRPr>
            </a:lvl5pPr>
            <a:lvl6pPr marL="25146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6pPr>
            <a:lvl7pPr marL="29718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7pPr>
            <a:lvl8pPr marL="34290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8pPr>
            <a:lvl9pPr marL="38862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9pPr>
          </a:lstStyle>
          <a:p>
            <a:pPr eaLnBrk="1" hangingPunct="1">
              <a:spcBef>
                <a:spcPct val="0"/>
              </a:spcBef>
            </a:pPr>
            <a:fld id="{94BF0309-E08F-49C8-8311-0EB51D739741}" type="slidenum">
              <a:rPr lang="en-US" altLang="zh-TW" smtClean="0"/>
              <a:pPr eaLnBrk="1" hangingPunct="1">
                <a:spcBef>
                  <a:spcPct val="0"/>
                </a:spcBef>
              </a:pPr>
              <a:t>1</a:t>
            </a:fld>
            <a:endParaRPr lang="en-US" altLang="zh-TW"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smtClean="0">
              <a:ea typeface="新細明體"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a:ln/>
        </p:spPr>
      </p:sp>
      <p:sp>
        <p:nvSpPr>
          <p:cNvPr id="2048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dirty="0" smtClean="0">
              <a:ea typeface="新細明體" charset="-120"/>
            </a:endParaRPr>
          </a:p>
        </p:txBody>
      </p:sp>
      <p:sp>
        <p:nvSpPr>
          <p:cNvPr id="2048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eaLnBrk="0" hangingPunct="0">
              <a:spcBef>
                <a:spcPct val="30000"/>
              </a:spcBef>
              <a:defRPr kumimoji="1" sz="1200">
                <a:solidFill>
                  <a:schemeClr val="tx1"/>
                </a:solidFill>
                <a:latin typeface="Times New Roman" pitchFamily="18" charset="0"/>
                <a:ea typeface="新細明體" charset="-120"/>
              </a:defRPr>
            </a:lvl1pPr>
            <a:lvl2pPr marL="742950" indent="-285750" defTabSz="917575" eaLnBrk="0" hangingPunct="0">
              <a:spcBef>
                <a:spcPct val="30000"/>
              </a:spcBef>
              <a:defRPr kumimoji="1" sz="1200">
                <a:solidFill>
                  <a:schemeClr val="tx1"/>
                </a:solidFill>
                <a:latin typeface="Times New Roman" pitchFamily="18" charset="0"/>
                <a:ea typeface="新細明體" charset="-120"/>
              </a:defRPr>
            </a:lvl2pPr>
            <a:lvl3pPr marL="1143000" indent="-228600" defTabSz="917575" eaLnBrk="0" hangingPunct="0">
              <a:spcBef>
                <a:spcPct val="30000"/>
              </a:spcBef>
              <a:defRPr kumimoji="1" sz="1200">
                <a:solidFill>
                  <a:schemeClr val="tx1"/>
                </a:solidFill>
                <a:latin typeface="Times New Roman" pitchFamily="18" charset="0"/>
                <a:ea typeface="新細明體" charset="-120"/>
              </a:defRPr>
            </a:lvl3pPr>
            <a:lvl4pPr marL="1600200" indent="-228600" defTabSz="917575" eaLnBrk="0" hangingPunct="0">
              <a:spcBef>
                <a:spcPct val="30000"/>
              </a:spcBef>
              <a:defRPr kumimoji="1" sz="1200">
                <a:solidFill>
                  <a:schemeClr val="tx1"/>
                </a:solidFill>
                <a:latin typeface="Times New Roman" pitchFamily="18" charset="0"/>
                <a:ea typeface="新細明體" charset="-120"/>
              </a:defRPr>
            </a:lvl4pPr>
            <a:lvl5pPr marL="2057400" indent="-228600" defTabSz="917575" eaLnBrk="0" hangingPunct="0">
              <a:spcBef>
                <a:spcPct val="30000"/>
              </a:spcBef>
              <a:defRPr kumimoji="1" sz="1200">
                <a:solidFill>
                  <a:schemeClr val="tx1"/>
                </a:solidFill>
                <a:latin typeface="Times New Roman" pitchFamily="18" charset="0"/>
                <a:ea typeface="新細明體" charset="-120"/>
              </a:defRPr>
            </a:lvl5pPr>
            <a:lvl6pPr marL="25146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6pPr>
            <a:lvl7pPr marL="29718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7pPr>
            <a:lvl8pPr marL="34290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8pPr>
            <a:lvl9pPr marL="38862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9pPr>
          </a:lstStyle>
          <a:p>
            <a:pPr eaLnBrk="1" hangingPunct="1">
              <a:spcBef>
                <a:spcPct val="0"/>
              </a:spcBef>
            </a:pPr>
            <a:fld id="{384E6969-19BD-4729-BC4E-628C6DC6C8DC}" type="slidenum">
              <a:rPr lang="en-US" altLang="zh-TW" smtClean="0"/>
              <a:pPr eaLnBrk="1" hangingPunct="1">
                <a:spcBef>
                  <a:spcPct val="0"/>
                </a:spcBef>
              </a:pPr>
              <a:t>9</a:t>
            </a:fld>
            <a:endParaRPr lang="en-US" altLang="zh-TW"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a:ln/>
        </p:spPr>
      </p:sp>
      <p:sp>
        <p:nvSpPr>
          <p:cNvPr id="2048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dirty="0" smtClean="0">
              <a:ea typeface="新細明體" charset="-120"/>
            </a:endParaRPr>
          </a:p>
        </p:txBody>
      </p:sp>
      <p:sp>
        <p:nvSpPr>
          <p:cNvPr id="2048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eaLnBrk="0" hangingPunct="0">
              <a:spcBef>
                <a:spcPct val="30000"/>
              </a:spcBef>
              <a:defRPr kumimoji="1" sz="1200">
                <a:solidFill>
                  <a:schemeClr val="tx1"/>
                </a:solidFill>
                <a:latin typeface="Times New Roman" pitchFamily="18" charset="0"/>
                <a:ea typeface="新細明體" charset="-120"/>
              </a:defRPr>
            </a:lvl1pPr>
            <a:lvl2pPr marL="742950" indent="-285750" defTabSz="917575" eaLnBrk="0" hangingPunct="0">
              <a:spcBef>
                <a:spcPct val="30000"/>
              </a:spcBef>
              <a:defRPr kumimoji="1" sz="1200">
                <a:solidFill>
                  <a:schemeClr val="tx1"/>
                </a:solidFill>
                <a:latin typeface="Times New Roman" pitchFamily="18" charset="0"/>
                <a:ea typeface="新細明體" charset="-120"/>
              </a:defRPr>
            </a:lvl2pPr>
            <a:lvl3pPr marL="1143000" indent="-228600" defTabSz="917575" eaLnBrk="0" hangingPunct="0">
              <a:spcBef>
                <a:spcPct val="30000"/>
              </a:spcBef>
              <a:defRPr kumimoji="1" sz="1200">
                <a:solidFill>
                  <a:schemeClr val="tx1"/>
                </a:solidFill>
                <a:latin typeface="Times New Roman" pitchFamily="18" charset="0"/>
                <a:ea typeface="新細明體" charset="-120"/>
              </a:defRPr>
            </a:lvl3pPr>
            <a:lvl4pPr marL="1600200" indent="-228600" defTabSz="917575" eaLnBrk="0" hangingPunct="0">
              <a:spcBef>
                <a:spcPct val="30000"/>
              </a:spcBef>
              <a:defRPr kumimoji="1" sz="1200">
                <a:solidFill>
                  <a:schemeClr val="tx1"/>
                </a:solidFill>
                <a:latin typeface="Times New Roman" pitchFamily="18" charset="0"/>
                <a:ea typeface="新細明體" charset="-120"/>
              </a:defRPr>
            </a:lvl4pPr>
            <a:lvl5pPr marL="2057400" indent="-228600" defTabSz="917575" eaLnBrk="0" hangingPunct="0">
              <a:spcBef>
                <a:spcPct val="30000"/>
              </a:spcBef>
              <a:defRPr kumimoji="1" sz="1200">
                <a:solidFill>
                  <a:schemeClr val="tx1"/>
                </a:solidFill>
                <a:latin typeface="Times New Roman" pitchFamily="18" charset="0"/>
                <a:ea typeface="新細明體" charset="-120"/>
              </a:defRPr>
            </a:lvl5pPr>
            <a:lvl6pPr marL="25146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6pPr>
            <a:lvl7pPr marL="29718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7pPr>
            <a:lvl8pPr marL="34290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8pPr>
            <a:lvl9pPr marL="3886200" indent="-228600" defTabSz="917575" eaLnBrk="0" fontAlgn="base" hangingPunct="0">
              <a:spcBef>
                <a:spcPct val="30000"/>
              </a:spcBef>
              <a:spcAft>
                <a:spcPct val="0"/>
              </a:spcAft>
              <a:defRPr kumimoji="1" sz="1200">
                <a:solidFill>
                  <a:schemeClr val="tx1"/>
                </a:solidFill>
                <a:latin typeface="Times New Roman" pitchFamily="18" charset="0"/>
                <a:ea typeface="新細明體" charset="-120"/>
              </a:defRPr>
            </a:lvl9pPr>
          </a:lstStyle>
          <a:p>
            <a:pPr eaLnBrk="1" hangingPunct="1">
              <a:spcBef>
                <a:spcPct val="0"/>
              </a:spcBef>
            </a:pPr>
            <a:fld id="{384E6969-19BD-4729-BC4E-628C6DC6C8DC}" type="slidenum">
              <a:rPr lang="en-US" altLang="zh-TW" smtClean="0"/>
              <a:pPr eaLnBrk="1" hangingPunct="1">
                <a:spcBef>
                  <a:spcPct val="0"/>
                </a:spcBef>
              </a:pPr>
              <a:t>10</a:t>
            </a:fld>
            <a:endParaRPr lang="en-US"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lang="zh-TW" altLang="en-US" smtClean="0"/>
              <a:t>按一下以編輯母片標題樣式</a:t>
            </a:r>
            <a:endParaRPr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TW" altLang="en-US" smtClean="0"/>
              <a:t>按一下以編輯母片副標題樣式</a:t>
            </a:r>
            <a:endParaRPr lang="en-US"/>
          </a:p>
        </p:txBody>
      </p:sp>
      <p:sp>
        <p:nvSpPr>
          <p:cNvPr id="4" name="頁尾版面配置區 9"/>
          <p:cNvSpPr>
            <a:spLocks noGrp="1"/>
          </p:cNvSpPr>
          <p:nvPr>
            <p:ph type="ftr" sz="quarter" idx="10"/>
          </p:nvPr>
        </p:nvSpPr>
        <p:spPr/>
        <p:txBody>
          <a:bodyPr/>
          <a:lstStyle>
            <a:lvl1pPr>
              <a:defRPr/>
            </a:lvl1pPr>
          </a:lstStyle>
          <a:p>
            <a:pPr>
              <a:defRPr/>
            </a:pPr>
            <a:endParaRPr lang="zh-TW" altLang="en-US"/>
          </a:p>
        </p:txBody>
      </p:sp>
      <p:sp>
        <p:nvSpPr>
          <p:cNvPr id="5" name="投影片編號版面配置區 21"/>
          <p:cNvSpPr>
            <a:spLocks noGrp="1"/>
          </p:cNvSpPr>
          <p:nvPr>
            <p:ph type="sldNum" sz="quarter" idx="11"/>
          </p:nvPr>
        </p:nvSpPr>
        <p:spPr/>
        <p:txBody>
          <a:bodyPr/>
          <a:lstStyle>
            <a:lvl1pPr>
              <a:defRPr/>
            </a:lvl1pPr>
          </a:lstStyle>
          <a:p>
            <a:pPr>
              <a:defRPr/>
            </a:pPr>
            <a:fld id="{53983EF1-BCE8-4469-8CFD-6FAB8A910265}" type="slidenum">
              <a:rPr lang="zh-TW" altLang="en-US"/>
              <a:pPr>
                <a:defRPr/>
              </a:pPr>
              <a:t>‹#›</a:t>
            </a:fld>
            <a:endParaRPr lang="zh-TW" altLang="en-US" dirty="0"/>
          </a:p>
        </p:txBody>
      </p:sp>
    </p:spTree>
    <p:extLst>
      <p:ext uri="{BB962C8B-B14F-4D97-AF65-F5344CB8AC3E}">
        <p14:creationId xmlns:p14="http://schemas.microsoft.com/office/powerpoint/2010/main" val="3545520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chemeClr val="bg1"/>
                </a:solidFill>
                <a:latin typeface="標楷體" pitchFamily="65" charset="-120"/>
                <a:ea typeface="標楷體" pitchFamily="65" charset="-120"/>
              </a:defRPr>
            </a:lvl1pPr>
          </a:lstStyle>
          <a:p>
            <a:r>
              <a:rPr lang="zh-TW" altLang="en-US" dirty="0" smtClean="0"/>
              <a:t>按一下以編輯母片標題樣式</a:t>
            </a:r>
            <a:endParaRPr lang="zh-TW" altLang="en-US" dirty="0"/>
          </a:p>
        </p:txBody>
      </p:sp>
      <p:sp>
        <p:nvSpPr>
          <p:cNvPr id="3" name="日期版面配置區 23"/>
          <p:cNvSpPr>
            <a:spLocks noGrp="1"/>
          </p:cNvSpPr>
          <p:nvPr>
            <p:ph type="dt" sz="half" idx="10"/>
          </p:nvPr>
        </p:nvSpPr>
        <p:spPr/>
        <p:txBody>
          <a:bodyPr/>
          <a:lstStyle>
            <a:lvl1pPr>
              <a:defRPr/>
            </a:lvl1pPr>
          </a:lstStyle>
          <a:p>
            <a:pPr>
              <a:defRPr/>
            </a:pPr>
            <a:fld id="{1F8FB5C3-73E3-4D4C-8714-273FE4B37C4A}" type="datetime1">
              <a:rPr lang="zh-TW" altLang="en-US"/>
              <a:pPr>
                <a:defRPr/>
              </a:pPr>
              <a:t>2018/8/9</a:t>
            </a:fld>
            <a:endParaRPr lang="zh-TW" altLang="en-US"/>
          </a:p>
        </p:txBody>
      </p:sp>
      <p:sp>
        <p:nvSpPr>
          <p:cNvPr id="4" name="頁尾版面配置區 9"/>
          <p:cNvSpPr>
            <a:spLocks noGrp="1"/>
          </p:cNvSpPr>
          <p:nvPr>
            <p:ph type="ftr" sz="quarter" idx="11"/>
          </p:nvPr>
        </p:nvSpPr>
        <p:spPr/>
        <p:txBody>
          <a:bodyPr/>
          <a:lstStyle>
            <a:lvl1pPr>
              <a:defRPr/>
            </a:lvl1pPr>
          </a:lstStyle>
          <a:p>
            <a:pPr>
              <a:defRPr/>
            </a:pPr>
            <a:endParaRPr lang="zh-TW" altLang="en-US"/>
          </a:p>
        </p:txBody>
      </p:sp>
      <p:sp>
        <p:nvSpPr>
          <p:cNvPr id="5" name="投影片編號版面配置區 21"/>
          <p:cNvSpPr>
            <a:spLocks noGrp="1"/>
          </p:cNvSpPr>
          <p:nvPr>
            <p:ph type="sldNum" sz="quarter" idx="12"/>
          </p:nvPr>
        </p:nvSpPr>
        <p:spPr/>
        <p:txBody>
          <a:bodyPr/>
          <a:lstStyle>
            <a:lvl1pPr>
              <a:defRPr/>
            </a:lvl1pPr>
          </a:lstStyle>
          <a:p>
            <a:pPr>
              <a:defRPr/>
            </a:pPr>
            <a:fld id="{C476D0A2-B22F-43C1-A41E-E8F6937A9709}" type="slidenum">
              <a:rPr lang="zh-TW" altLang="en-US"/>
              <a:pPr>
                <a:defRPr/>
              </a:pPr>
              <a:t>‹#›</a:t>
            </a:fld>
            <a:endParaRPr lang="zh-TW" altLang="en-US" dirty="0"/>
          </a:p>
        </p:txBody>
      </p:sp>
    </p:spTree>
    <p:extLst>
      <p:ext uri="{BB962C8B-B14F-4D97-AF65-F5344CB8AC3E}">
        <p14:creationId xmlns:p14="http://schemas.microsoft.com/office/powerpoint/2010/main" val="4283639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143000" y="609600"/>
            <a:ext cx="7772400" cy="11430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1169377" y="1946275"/>
            <a:ext cx="7772400" cy="4114800"/>
          </a:xfrm>
        </p:spPr>
        <p:txBody>
          <a:bodyPr/>
          <a:lstStyle/>
          <a:p>
            <a:pPr lvl="0"/>
            <a:endParaRPr lang="zh-TW" altLang="en-US" noProof="0" smtClean="0"/>
          </a:p>
        </p:txBody>
      </p:sp>
      <p:sp>
        <p:nvSpPr>
          <p:cNvPr id="4" name="Rectangle 35"/>
          <p:cNvSpPr>
            <a:spLocks noGrp="1" noChangeArrowheads="1"/>
          </p:cNvSpPr>
          <p:nvPr>
            <p:ph type="dt" sz="half" idx="10"/>
          </p:nvPr>
        </p:nvSpPr>
        <p:spPr/>
        <p:txBody>
          <a:bodyPr/>
          <a:lstStyle>
            <a:lvl1pPr>
              <a:defRPr/>
            </a:lvl1pPr>
          </a:lstStyle>
          <a:p>
            <a:pPr>
              <a:defRPr/>
            </a:pPr>
            <a:endParaRPr lang="en-US" altLang="zh-TW"/>
          </a:p>
        </p:txBody>
      </p:sp>
      <p:sp>
        <p:nvSpPr>
          <p:cNvPr id="5" name="Rectangle 36"/>
          <p:cNvSpPr>
            <a:spLocks noGrp="1" noChangeArrowheads="1"/>
          </p:cNvSpPr>
          <p:nvPr>
            <p:ph type="ftr" sz="quarter" idx="11"/>
          </p:nvPr>
        </p:nvSpPr>
        <p:spPr>
          <a:xfrm>
            <a:off x="3691304" y="6286500"/>
            <a:ext cx="2895600" cy="457200"/>
          </a:xfrm>
        </p:spPr>
        <p:txBody>
          <a:bodyPr/>
          <a:lstStyle>
            <a:lvl1pPr>
              <a:defRPr/>
            </a:lvl1pPr>
          </a:lstStyle>
          <a:p>
            <a:pPr>
              <a:defRPr/>
            </a:pPr>
            <a:endParaRPr lang="en-US" altLang="zh-TW"/>
          </a:p>
        </p:txBody>
      </p:sp>
      <p:sp>
        <p:nvSpPr>
          <p:cNvPr id="6" name="Rectangle 37"/>
          <p:cNvSpPr>
            <a:spLocks noGrp="1" noChangeArrowheads="1"/>
          </p:cNvSpPr>
          <p:nvPr>
            <p:ph type="sldNum" sz="quarter" idx="12"/>
          </p:nvPr>
        </p:nvSpPr>
        <p:spPr/>
        <p:txBody>
          <a:bodyPr/>
          <a:lstStyle>
            <a:lvl1pPr>
              <a:defRPr/>
            </a:lvl1pPr>
          </a:lstStyle>
          <a:p>
            <a:pPr>
              <a:defRPr/>
            </a:pPr>
            <a:fld id="{F613971F-7F32-48ED-89F3-076C16E60C98}" type="slidenum">
              <a:rPr lang="en-US" altLang="zh-TW"/>
              <a:pPr>
                <a:defRPr/>
              </a:pPr>
              <a:t>‹#›</a:t>
            </a:fld>
            <a:endParaRPr lang="en-US" altLang="zh-TW"/>
          </a:p>
        </p:txBody>
      </p:sp>
    </p:spTree>
    <p:extLst>
      <p:ext uri="{BB962C8B-B14F-4D97-AF65-F5344CB8AC3E}">
        <p14:creationId xmlns:p14="http://schemas.microsoft.com/office/powerpoint/2010/main" val="254392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lang="zh-TW" altLang="en-US" dirty="0" smtClean="0"/>
              <a:t>按一下以編輯母片標題樣式</a:t>
            </a:r>
            <a:endParaRPr lang="en-US" dirty="0"/>
          </a:p>
        </p:txBody>
      </p:sp>
      <p:sp>
        <p:nvSpPr>
          <p:cNvPr id="3" name="內容版面配置區 2"/>
          <p:cNvSpPr>
            <a:spLocks noGrp="1"/>
          </p:cNvSpPr>
          <p:nvPr>
            <p:ph idx="1"/>
          </p:nvPr>
        </p:nvSpPr>
        <p:spPr/>
        <p:txBody>
          <a:bodyPr/>
          <a:lstStyle>
            <a:extLst/>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日期版面配置區 23"/>
          <p:cNvSpPr>
            <a:spLocks noGrp="1"/>
          </p:cNvSpPr>
          <p:nvPr>
            <p:ph type="dt" sz="half" idx="10"/>
          </p:nvPr>
        </p:nvSpPr>
        <p:spPr/>
        <p:txBody>
          <a:bodyPr/>
          <a:lstStyle>
            <a:lvl1pPr>
              <a:defRPr/>
            </a:lvl1pPr>
          </a:lstStyle>
          <a:p>
            <a:pPr>
              <a:defRPr/>
            </a:pPr>
            <a:fld id="{ED72689B-C31B-4B95-B5E1-63BEC4074C4C}" type="datetime1">
              <a:rPr lang="zh-TW" altLang="en-US"/>
              <a:pPr>
                <a:defRPr/>
              </a:pPr>
              <a:t>2018/8/9</a:t>
            </a:fld>
            <a:endParaRPr lang="zh-TW" altLang="en-US"/>
          </a:p>
        </p:txBody>
      </p:sp>
      <p:sp>
        <p:nvSpPr>
          <p:cNvPr id="5" name="頁尾版面配置區 9"/>
          <p:cNvSpPr>
            <a:spLocks noGrp="1"/>
          </p:cNvSpPr>
          <p:nvPr>
            <p:ph type="ftr" sz="quarter" idx="11"/>
          </p:nvPr>
        </p:nvSpPr>
        <p:spPr/>
        <p:txBody>
          <a:bodyPr/>
          <a:lstStyle>
            <a:lvl1pPr>
              <a:defRPr/>
            </a:lvl1pPr>
          </a:lstStyle>
          <a:p>
            <a:pPr>
              <a:defRPr/>
            </a:pPr>
            <a:endParaRPr lang="zh-TW" altLang="en-US"/>
          </a:p>
        </p:txBody>
      </p:sp>
      <p:sp>
        <p:nvSpPr>
          <p:cNvPr id="6" name="投影片編號版面配置區 21"/>
          <p:cNvSpPr>
            <a:spLocks noGrp="1"/>
          </p:cNvSpPr>
          <p:nvPr>
            <p:ph type="sldNum" sz="quarter" idx="12"/>
          </p:nvPr>
        </p:nvSpPr>
        <p:spPr/>
        <p:txBody>
          <a:bodyPr/>
          <a:lstStyle>
            <a:lvl1pPr>
              <a:defRPr/>
            </a:lvl1pPr>
          </a:lstStyle>
          <a:p>
            <a:pPr>
              <a:defRPr/>
            </a:pPr>
            <a:fld id="{6917AD41-132A-4B74-9005-16B7E6219AD7}" type="slidenum">
              <a:rPr lang="zh-TW" altLang="en-US"/>
              <a:pPr>
                <a:defRPr/>
              </a:pPr>
              <a:t>‹#›</a:t>
            </a:fld>
            <a:endParaRPr lang="zh-TW" altLang="en-US" dirty="0"/>
          </a:p>
        </p:txBody>
      </p:sp>
    </p:spTree>
    <p:extLst>
      <p:ext uri="{BB962C8B-B14F-4D97-AF65-F5344CB8AC3E}">
        <p14:creationId xmlns:p14="http://schemas.microsoft.com/office/powerpoint/2010/main" val="2600780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lang="zh-TW" altLang="en-US" smtClean="0"/>
              <a:t>按一下以編輯母片標題樣式</a:t>
            </a:r>
            <a:endParaRPr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23"/>
          <p:cNvSpPr>
            <a:spLocks noGrp="1"/>
          </p:cNvSpPr>
          <p:nvPr>
            <p:ph type="dt" sz="half" idx="10"/>
          </p:nvPr>
        </p:nvSpPr>
        <p:spPr/>
        <p:txBody>
          <a:bodyPr/>
          <a:lstStyle>
            <a:lvl1pPr>
              <a:defRPr/>
            </a:lvl1pPr>
          </a:lstStyle>
          <a:p>
            <a:pPr>
              <a:defRPr/>
            </a:pPr>
            <a:fld id="{B4061BC9-2760-4C57-BDEC-477C633D190D}" type="datetime1">
              <a:rPr lang="zh-TW" altLang="en-US"/>
              <a:pPr>
                <a:defRPr/>
              </a:pPr>
              <a:t>2018/8/9</a:t>
            </a:fld>
            <a:endParaRPr lang="zh-TW" altLang="en-US"/>
          </a:p>
        </p:txBody>
      </p:sp>
      <p:sp>
        <p:nvSpPr>
          <p:cNvPr id="6" name="頁尾版面配置區 9"/>
          <p:cNvSpPr>
            <a:spLocks noGrp="1"/>
          </p:cNvSpPr>
          <p:nvPr>
            <p:ph type="ftr" sz="quarter" idx="11"/>
          </p:nvPr>
        </p:nvSpPr>
        <p:spPr/>
        <p:txBody>
          <a:bodyPr/>
          <a:lstStyle>
            <a:lvl1pPr>
              <a:defRPr/>
            </a:lvl1pPr>
          </a:lstStyle>
          <a:p>
            <a:pPr>
              <a:defRPr/>
            </a:pPr>
            <a:endParaRPr lang="zh-TW" altLang="en-US"/>
          </a:p>
        </p:txBody>
      </p:sp>
      <p:sp>
        <p:nvSpPr>
          <p:cNvPr id="7" name="投影片編號版面配置區 21"/>
          <p:cNvSpPr>
            <a:spLocks noGrp="1"/>
          </p:cNvSpPr>
          <p:nvPr>
            <p:ph type="sldNum" sz="quarter" idx="12"/>
          </p:nvPr>
        </p:nvSpPr>
        <p:spPr/>
        <p:txBody>
          <a:bodyPr/>
          <a:lstStyle>
            <a:lvl1pPr>
              <a:defRPr/>
            </a:lvl1pPr>
          </a:lstStyle>
          <a:p>
            <a:pPr>
              <a:defRPr/>
            </a:pPr>
            <a:fld id="{21982BFD-64C7-42FB-AC4B-6E62B42EE588}" type="slidenum">
              <a:rPr lang="zh-TW" altLang="en-US"/>
              <a:pPr>
                <a:defRPr/>
              </a:pPr>
              <a:t>‹#›</a:t>
            </a:fld>
            <a:endParaRPr lang="zh-TW" altLang="en-US" dirty="0"/>
          </a:p>
        </p:txBody>
      </p:sp>
    </p:spTree>
    <p:extLst>
      <p:ext uri="{BB962C8B-B14F-4D97-AF65-F5344CB8AC3E}">
        <p14:creationId xmlns:p14="http://schemas.microsoft.com/office/powerpoint/2010/main" val="4234275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lstStyle>
            <a:lvl1pPr algn="ctr">
              <a:defRPr sz="4500" b="1" cap="none" baseline="0"/>
            </a:lvl1pPr>
            <a:extLst/>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6"/>
          <p:cNvSpPr>
            <a:spLocks noGrp="1"/>
          </p:cNvSpPr>
          <p:nvPr>
            <p:ph type="dt" sz="half" idx="10"/>
          </p:nvPr>
        </p:nvSpPr>
        <p:spPr/>
        <p:txBody>
          <a:bodyPr/>
          <a:lstStyle>
            <a:lvl1pPr>
              <a:defRPr/>
            </a:lvl1pPr>
            <a:extLst/>
          </a:lstStyle>
          <a:p>
            <a:pPr>
              <a:defRPr/>
            </a:pPr>
            <a:fld id="{A0E60C18-4ECF-4741-9E43-17F9C2A0F98E}" type="datetime1">
              <a:rPr lang="zh-TW" altLang="en-US"/>
              <a:pPr>
                <a:defRPr/>
              </a:pPr>
              <a:t>2018/8/9</a:t>
            </a:fld>
            <a:endParaRPr lang="zh-TW" altLang="en-US"/>
          </a:p>
        </p:txBody>
      </p:sp>
      <p:sp>
        <p:nvSpPr>
          <p:cNvPr id="8" name="頁尾版面配置區 7"/>
          <p:cNvSpPr>
            <a:spLocks noGrp="1"/>
          </p:cNvSpPr>
          <p:nvPr>
            <p:ph type="ftr" sz="quarter" idx="11"/>
          </p:nvPr>
        </p:nvSpPr>
        <p:spPr/>
        <p:txBody>
          <a:bodyPr/>
          <a:lstStyle>
            <a:lvl1pPr>
              <a:defRPr/>
            </a:lvl1pPr>
            <a:extLst/>
          </a:lstStyle>
          <a:p>
            <a:pPr>
              <a:defRPr/>
            </a:pPr>
            <a:endParaRPr lang="zh-TW" altLang="en-US"/>
          </a:p>
        </p:txBody>
      </p:sp>
      <p:sp>
        <p:nvSpPr>
          <p:cNvPr id="9" name="投影片編號版面配置區 8"/>
          <p:cNvSpPr>
            <a:spLocks noGrp="1"/>
          </p:cNvSpPr>
          <p:nvPr>
            <p:ph type="sldNum" sz="quarter" idx="12"/>
          </p:nvPr>
        </p:nvSpPr>
        <p:spPr/>
        <p:txBody>
          <a:bodyPr/>
          <a:lstStyle>
            <a:lvl1pPr>
              <a:defRPr>
                <a:solidFill>
                  <a:schemeClr val="bg2">
                    <a:lumMod val="25000"/>
                  </a:schemeClr>
                </a:solidFill>
              </a:defRPr>
            </a:lvl1pPr>
            <a:extLst/>
          </a:lstStyle>
          <a:p>
            <a:pPr>
              <a:defRPr/>
            </a:pPr>
            <a:fld id="{DE446BBC-288E-407E-81D8-3A1192465891}" type="slidenum">
              <a:rPr lang="zh-TW" altLang="en-US"/>
              <a:pPr>
                <a:defRPr/>
              </a:pPr>
              <a:t>‹#›</a:t>
            </a:fld>
            <a:endParaRPr lang="zh-TW" altLang="en-US" dirty="0"/>
          </a:p>
        </p:txBody>
      </p:sp>
    </p:spTree>
    <p:extLst>
      <p:ext uri="{BB962C8B-B14F-4D97-AF65-F5344CB8AC3E}">
        <p14:creationId xmlns:p14="http://schemas.microsoft.com/office/powerpoint/2010/main" val="407311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lang="zh-TW" altLang="en-US" dirty="0" smtClean="0"/>
              <a:t>按一下以編輯母片標題樣式</a:t>
            </a:r>
            <a:endParaRPr lang="en-US" dirty="0"/>
          </a:p>
        </p:txBody>
      </p:sp>
      <p:sp>
        <p:nvSpPr>
          <p:cNvPr id="3" name="日期版面配置區 23"/>
          <p:cNvSpPr>
            <a:spLocks noGrp="1"/>
          </p:cNvSpPr>
          <p:nvPr>
            <p:ph type="dt" sz="half" idx="10"/>
          </p:nvPr>
        </p:nvSpPr>
        <p:spPr/>
        <p:txBody>
          <a:bodyPr/>
          <a:lstStyle>
            <a:lvl1pPr>
              <a:defRPr/>
            </a:lvl1pPr>
          </a:lstStyle>
          <a:p>
            <a:pPr>
              <a:defRPr/>
            </a:pPr>
            <a:fld id="{C6ED213E-12D6-4D35-8F35-B83B6CDF0DE7}" type="datetime1">
              <a:rPr lang="zh-TW" altLang="en-US"/>
              <a:pPr>
                <a:defRPr/>
              </a:pPr>
              <a:t>2018/8/9</a:t>
            </a:fld>
            <a:endParaRPr lang="zh-TW" altLang="en-US"/>
          </a:p>
        </p:txBody>
      </p:sp>
      <p:sp>
        <p:nvSpPr>
          <p:cNvPr id="4" name="頁尾版面配置區 9"/>
          <p:cNvSpPr>
            <a:spLocks noGrp="1"/>
          </p:cNvSpPr>
          <p:nvPr>
            <p:ph type="ftr" sz="quarter" idx="11"/>
          </p:nvPr>
        </p:nvSpPr>
        <p:spPr/>
        <p:txBody>
          <a:bodyPr/>
          <a:lstStyle>
            <a:lvl1pPr>
              <a:defRPr/>
            </a:lvl1pPr>
          </a:lstStyle>
          <a:p>
            <a:pPr>
              <a:defRPr/>
            </a:pPr>
            <a:endParaRPr lang="zh-TW" altLang="en-US"/>
          </a:p>
        </p:txBody>
      </p:sp>
      <p:sp>
        <p:nvSpPr>
          <p:cNvPr id="5" name="投影片編號版面配置區 21"/>
          <p:cNvSpPr>
            <a:spLocks noGrp="1"/>
          </p:cNvSpPr>
          <p:nvPr>
            <p:ph type="sldNum" sz="quarter" idx="12"/>
          </p:nvPr>
        </p:nvSpPr>
        <p:spPr/>
        <p:txBody>
          <a:bodyPr/>
          <a:lstStyle>
            <a:lvl1pPr>
              <a:defRPr/>
            </a:lvl1pPr>
          </a:lstStyle>
          <a:p>
            <a:pPr>
              <a:defRPr/>
            </a:pPr>
            <a:fld id="{3AFEBC58-FE23-4A59-8002-72A89FA7C14E}" type="slidenum">
              <a:rPr lang="zh-TW" altLang="en-US"/>
              <a:pPr>
                <a:defRPr/>
              </a:pPr>
              <a:t>‹#›</a:t>
            </a:fld>
            <a:endParaRPr lang="zh-TW" altLang="en-US" dirty="0"/>
          </a:p>
        </p:txBody>
      </p:sp>
    </p:spTree>
    <p:extLst>
      <p:ext uri="{BB962C8B-B14F-4D97-AF65-F5344CB8AC3E}">
        <p14:creationId xmlns:p14="http://schemas.microsoft.com/office/powerpoint/2010/main" val="2766031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zh-TW" altLang="en-US" smtClean="0"/>
              <a:t>按一下以編輯母片標題樣式</a:t>
            </a:r>
            <a:endParaRPr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4"/>
          <p:cNvSpPr>
            <a:spLocks noGrp="1"/>
          </p:cNvSpPr>
          <p:nvPr>
            <p:ph type="dt" sz="half" idx="10"/>
          </p:nvPr>
        </p:nvSpPr>
        <p:spPr/>
        <p:txBody>
          <a:bodyPr/>
          <a:lstStyle>
            <a:lvl1pPr>
              <a:defRPr/>
            </a:lvl1pPr>
            <a:extLst/>
          </a:lstStyle>
          <a:p>
            <a:pPr>
              <a:defRPr/>
            </a:pPr>
            <a:fld id="{19B2B7BF-B9F4-4353-AD25-3CEC585077C0}" type="datetime1">
              <a:rPr lang="zh-TW" altLang="en-US"/>
              <a:pPr>
                <a:defRPr/>
              </a:pPr>
              <a:t>2018/8/9</a:t>
            </a:fld>
            <a:endParaRPr lang="zh-TW" altLang="en-US"/>
          </a:p>
        </p:txBody>
      </p:sp>
      <p:sp>
        <p:nvSpPr>
          <p:cNvPr id="6" name="頁尾版面配置區 5"/>
          <p:cNvSpPr>
            <a:spLocks noGrp="1"/>
          </p:cNvSpPr>
          <p:nvPr>
            <p:ph type="ftr" sz="quarter" idx="11"/>
          </p:nvPr>
        </p:nvSpPr>
        <p:spPr/>
        <p:txBody>
          <a:bodyPr/>
          <a:lstStyle>
            <a:lvl1pPr>
              <a:defRPr/>
            </a:lvl1pPr>
            <a:extLst/>
          </a:lstStyle>
          <a:p>
            <a:pPr>
              <a:defRPr/>
            </a:pPr>
            <a:endParaRPr lang="zh-TW" altLang="en-US"/>
          </a:p>
        </p:txBody>
      </p:sp>
      <p:sp>
        <p:nvSpPr>
          <p:cNvPr id="7" name="投影片編號版面配置區 6"/>
          <p:cNvSpPr>
            <a:spLocks noGrp="1"/>
          </p:cNvSpPr>
          <p:nvPr>
            <p:ph type="sldNum" sz="quarter" idx="12"/>
          </p:nvPr>
        </p:nvSpPr>
        <p:spPr/>
        <p:txBody>
          <a:bodyPr/>
          <a:lstStyle>
            <a:lvl1pPr>
              <a:defRPr>
                <a:solidFill>
                  <a:schemeClr val="bg2">
                    <a:lumMod val="25000"/>
                  </a:schemeClr>
                </a:solidFill>
              </a:defRPr>
            </a:lvl1pPr>
            <a:extLst/>
          </a:lstStyle>
          <a:p>
            <a:pPr>
              <a:defRPr/>
            </a:pPr>
            <a:fld id="{26BDF9B3-A4ED-4CC1-A065-893F180ABF1F}" type="slidenum">
              <a:rPr lang="zh-TW" altLang="en-US"/>
              <a:pPr>
                <a:defRPr/>
              </a:pPr>
              <a:t>‹#›</a:t>
            </a:fld>
            <a:endParaRPr lang="zh-TW" altLang="en-US" dirty="0"/>
          </a:p>
        </p:txBody>
      </p:sp>
    </p:spTree>
    <p:extLst>
      <p:ext uri="{BB962C8B-B14F-4D97-AF65-F5344CB8AC3E}">
        <p14:creationId xmlns:p14="http://schemas.microsoft.com/office/powerpoint/2010/main" val="459526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矩形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kumimoji="0" lang="en-US" sz="3200">
              <a:latin typeface="+mn-lt"/>
              <a:ea typeface="+mn-ea"/>
            </a:endParaRPr>
          </a:p>
        </p:txBody>
      </p:sp>
      <p:sp>
        <p:nvSpPr>
          <p:cNvPr id="6" name="流程圖: 程序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7" name="流程圖: 程序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dirty="0"/>
          </a:p>
        </p:txBody>
      </p:sp>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zh-TW" altLang="en-US" smtClean="0"/>
              <a:t>按一下以編輯母片標題樣式</a:t>
            </a:r>
            <a:endParaRPr lang="en-US"/>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zh-TW" altLang="en-US" noProof="0" smtClean="0"/>
              <a:t>按一下圖示以新增圖片</a:t>
            </a:r>
            <a:endParaRPr lang="en-US" noProof="0"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zh-TW" altLang="en-US" smtClean="0"/>
              <a:t>按一下以編輯母片文字樣式</a:t>
            </a:r>
          </a:p>
        </p:txBody>
      </p:sp>
      <p:sp>
        <p:nvSpPr>
          <p:cNvPr id="8" name="日期版面配置區 4"/>
          <p:cNvSpPr>
            <a:spLocks noGrp="1"/>
          </p:cNvSpPr>
          <p:nvPr>
            <p:ph type="dt" sz="half" idx="10"/>
          </p:nvPr>
        </p:nvSpPr>
        <p:spPr/>
        <p:txBody>
          <a:bodyPr/>
          <a:lstStyle>
            <a:lvl1pPr>
              <a:defRPr/>
            </a:lvl1pPr>
            <a:extLst/>
          </a:lstStyle>
          <a:p>
            <a:pPr>
              <a:defRPr/>
            </a:pPr>
            <a:fld id="{02679929-DA74-4F47-B760-88FE5EBD1144}" type="datetime1">
              <a:rPr lang="zh-TW" altLang="en-US"/>
              <a:pPr>
                <a:defRPr/>
              </a:pPr>
              <a:t>2018/8/9</a:t>
            </a:fld>
            <a:endParaRPr lang="zh-TW" altLang="en-US"/>
          </a:p>
        </p:txBody>
      </p:sp>
      <p:sp>
        <p:nvSpPr>
          <p:cNvPr id="9" name="頁尾版面配置區 5"/>
          <p:cNvSpPr>
            <a:spLocks noGrp="1"/>
          </p:cNvSpPr>
          <p:nvPr>
            <p:ph type="ftr" sz="quarter" idx="11"/>
          </p:nvPr>
        </p:nvSpPr>
        <p:spPr/>
        <p:txBody>
          <a:bodyPr/>
          <a:lstStyle>
            <a:lvl1pPr>
              <a:defRPr/>
            </a:lvl1pPr>
            <a:extLst/>
          </a:lstStyle>
          <a:p>
            <a:pPr>
              <a:defRPr/>
            </a:pPr>
            <a:endParaRPr lang="zh-TW" altLang="en-US"/>
          </a:p>
        </p:txBody>
      </p:sp>
      <p:sp>
        <p:nvSpPr>
          <p:cNvPr id="10" name="投影片編號版面配置區 6"/>
          <p:cNvSpPr>
            <a:spLocks noGrp="1"/>
          </p:cNvSpPr>
          <p:nvPr>
            <p:ph type="sldNum" sz="quarter" idx="12"/>
          </p:nvPr>
        </p:nvSpPr>
        <p:spPr/>
        <p:txBody>
          <a:bodyPr/>
          <a:lstStyle>
            <a:lvl1pPr>
              <a:defRPr>
                <a:solidFill>
                  <a:schemeClr val="bg2">
                    <a:lumMod val="25000"/>
                  </a:schemeClr>
                </a:solidFill>
              </a:defRPr>
            </a:lvl1pPr>
            <a:extLst/>
          </a:lstStyle>
          <a:p>
            <a:pPr>
              <a:defRPr/>
            </a:pPr>
            <a:fld id="{715C0247-BEDC-40E2-8156-73F6498BAB08}" type="slidenum">
              <a:rPr lang="zh-TW" altLang="en-US"/>
              <a:pPr>
                <a:defRPr/>
              </a:pPr>
              <a:t>‹#›</a:t>
            </a:fld>
            <a:endParaRPr lang="zh-TW" altLang="en-US" dirty="0"/>
          </a:p>
        </p:txBody>
      </p:sp>
    </p:spTree>
    <p:extLst>
      <p:ext uri="{BB962C8B-B14F-4D97-AF65-F5344CB8AC3E}">
        <p14:creationId xmlns:p14="http://schemas.microsoft.com/office/powerpoint/2010/main" val="1118812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23"/>
          <p:cNvSpPr>
            <a:spLocks noGrp="1"/>
          </p:cNvSpPr>
          <p:nvPr>
            <p:ph type="dt" sz="half" idx="10"/>
          </p:nvPr>
        </p:nvSpPr>
        <p:spPr/>
        <p:txBody>
          <a:bodyPr/>
          <a:lstStyle>
            <a:lvl1pPr>
              <a:defRPr/>
            </a:lvl1pPr>
          </a:lstStyle>
          <a:p>
            <a:pPr>
              <a:defRPr/>
            </a:pPr>
            <a:fld id="{F013A0E7-411A-4E14-986A-3D478032D7B6}" type="datetime1">
              <a:rPr lang="zh-TW" altLang="en-US"/>
              <a:pPr>
                <a:defRPr/>
              </a:pPr>
              <a:t>2018/8/9</a:t>
            </a:fld>
            <a:endParaRPr lang="zh-TW" altLang="en-US"/>
          </a:p>
        </p:txBody>
      </p:sp>
      <p:sp>
        <p:nvSpPr>
          <p:cNvPr id="5" name="頁尾版面配置區 9"/>
          <p:cNvSpPr>
            <a:spLocks noGrp="1"/>
          </p:cNvSpPr>
          <p:nvPr>
            <p:ph type="ftr" sz="quarter" idx="11"/>
          </p:nvPr>
        </p:nvSpPr>
        <p:spPr/>
        <p:txBody>
          <a:bodyPr/>
          <a:lstStyle>
            <a:lvl1pPr>
              <a:defRPr/>
            </a:lvl1pPr>
          </a:lstStyle>
          <a:p>
            <a:pPr>
              <a:defRPr/>
            </a:pPr>
            <a:endParaRPr lang="zh-TW" altLang="en-US"/>
          </a:p>
        </p:txBody>
      </p:sp>
      <p:sp>
        <p:nvSpPr>
          <p:cNvPr id="6" name="投影片編號版面配置區 21"/>
          <p:cNvSpPr>
            <a:spLocks noGrp="1"/>
          </p:cNvSpPr>
          <p:nvPr>
            <p:ph type="sldNum" sz="quarter" idx="12"/>
          </p:nvPr>
        </p:nvSpPr>
        <p:spPr/>
        <p:txBody>
          <a:bodyPr/>
          <a:lstStyle>
            <a:lvl1pPr>
              <a:defRPr/>
            </a:lvl1pPr>
          </a:lstStyle>
          <a:p>
            <a:pPr>
              <a:defRPr/>
            </a:pPr>
            <a:fld id="{74D9A290-0209-40A9-B1B2-6BFFD832AE46}" type="slidenum">
              <a:rPr lang="zh-TW" altLang="en-US"/>
              <a:pPr>
                <a:defRPr/>
              </a:pPr>
              <a:t>‹#›</a:t>
            </a:fld>
            <a:endParaRPr lang="zh-TW" altLang="en-US" dirty="0"/>
          </a:p>
        </p:txBody>
      </p:sp>
    </p:spTree>
    <p:extLst>
      <p:ext uri="{BB962C8B-B14F-4D97-AF65-F5344CB8AC3E}">
        <p14:creationId xmlns:p14="http://schemas.microsoft.com/office/powerpoint/2010/main" val="3934828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23"/>
          <p:cNvSpPr>
            <a:spLocks noGrp="1"/>
          </p:cNvSpPr>
          <p:nvPr>
            <p:ph type="dt" sz="half" idx="10"/>
          </p:nvPr>
        </p:nvSpPr>
        <p:spPr/>
        <p:txBody>
          <a:bodyPr/>
          <a:lstStyle>
            <a:lvl1pPr>
              <a:defRPr/>
            </a:lvl1pPr>
          </a:lstStyle>
          <a:p>
            <a:pPr>
              <a:defRPr/>
            </a:pPr>
            <a:fld id="{1F0C4054-36CD-4C8B-B204-230CA63867E3}" type="datetime1">
              <a:rPr lang="zh-TW" altLang="en-US"/>
              <a:pPr>
                <a:defRPr/>
              </a:pPr>
              <a:t>2018/8/9</a:t>
            </a:fld>
            <a:endParaRPr lang="zh-TW" altLang="en-US"/>
          </a:p>
        </p:txBody>
      </p:sp>
      <p:sp>
        <p:nvSpPr>
          <p:cNvPr id="5" name="頁尾版面配置區 9"/>
          <p:cNvSpPr>
            <a:spLocks noGrp="1"/>
          </p:cNvSpPr>
          <p:nvPr>
            <p:ph type="ftr" sz="quarter" idx="11"/>
          </p:nvPr>
        </p:nvSpPr>
        <p:spPr/>
        <p:txBody>
          <a:bodyPr/>
          <a:lstStyle>
            <a:lvl1pPr>
              <a:defRPr/>
            </a:lvl1pPr>
          </a:lstStyle>
          <a:p>
            <a:pPr>
              <a:defRPr/>
            </a:pPr>
            <a:endParaRPr lang="zh-TW" altLang="en-US"/>
          </a:p>
        </p:txBody>
      </p:sp>
      <p:sp>
        <p:nvSpPr>
          <p:cNvPr id="6" name="投影片編號版面配置區 21"/>
          <p:cNvSpPr>
            <a:spLocks noGrp="1"/>
          </p:cNvSpPr>
          <p:nvPr>
            <p:ph type="sldNum" sz="quarter" idx="12"/>
          </p:nvPr>
        </p:nvSpPr>
        <p:spPr/>
        <p:txBody>
          <a:bodyPr/>
          <a:lstStyle>
            <a:lvl1pPr>
              <a:defRPr/>
            </a:lvl1pPr>
          </a:lstStyle>
          <a:p>
            <a:pPr>
              <a:defRPr/>
            </a:pPr>
            <a:fld id="{AB949753-6800-4E9C-A5F7-7CB76F596BCC}" type="slidenum">
              <a:rPr lang="zh-TW" altLang="en-US"/>
              <a:pPr>
                <a:defRPr/>
              </a:pPr>
              <a:t>‹#›</a:t>
            </a:fld>
            <a:endParaRPr lang="zh-TW" altLang="en-US" dirty="0"/>
          </a:p>
        </p:txBody>
      </p:sp>
    </p:spTree>
    <p:extLst>
      <p:ext uri="{BB962C8B-B14F-4D97-AF65-F5344CB8AC3E}">
        <p14:creationId xmlns:p14="http://schemas.microsoft.com/office/powerpoint/2010/main" val="209805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8" name="橢圓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12" name="矩形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5" name="標題版面配置區 4"/>
          <p:cNvSpPr>
            <a:spLocks noGrp="1"/>
          </p:cNvSpPr>
          <p:nvPr>
            <p:ph type="title"/>
          </p:nvPr>
        </p:nvSpPr>
        <p:spPr>
          <a:xfrm>
            <a:off x="1435100" y="274638"/>
            <a:ext cx="7499350" cy="1143000"/>
          </a:xfrm>
          <a:prstGeom prst="rect">
            <a:avLst/>
          </a:prstGeom>
        </p:spPr>
        <p:txBody>
          <a:bodyPr anchor="ctr">
            <a:normAutofit/>
          </a:bodyPr>
          <a:lstStyle>
            <a:extLst/>
          </a:lstStyle>
          <a:p>
            <a:r>
              <a:rPr lang="zh-TW" altLang="en-US" dirty="0" smtClean="0"/>
              <a:t>按一下以編輯母片標題樣式</a:t>
            </a:r>
            <a:endParaRPr lang="en-US" dirty="0"/>
          </a:p>
        </p:txBody>
      </p:sp>
      <p:sp>
        <p:nvSpPr>
          <p:cNvPr id="1033" name="文字版面配置區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latin typeface="Arial" charset="0"/>
                <a:ea typeface="新細明體" charset="-120"/>
              </a:defRPr>
            </a:lvl1pPr>
            <a:extLst/>
          </a:lstStyle>
          <a:p>
            <a:pPr>
              <a:defRPr/>
            </a:pPr>
            <a:fld id="{E15D486A-AA82-4606-BD4E-751307A0F9A7}" type="datetime1">
              <a:rPr lang="zh-TW" altLang="en-US"/>
              <a:pPr>
                <a:defRPr/>
              </a:pPr>
              <a:t>2018/8/9</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Arial" charset="0"/>
                <a:ea typeface="新細明體" charset="-120"/>
              </a:defRPr>
            </a:lvl1pPr>
            <a:extLst/>
          </a:lstStyle>
          <a:p>
            <a:pPr>
              <a:defRPr/>
            </a:pPr>
            <a:endParaRPr lang="zh-TW" altLang="en-US"/>
          </a:p>
        </p:txBody>
      </p:sp>
      <p:sp>
        <p:nvSpPr>
          <p:cNvPr id="22" name="投影片編號版面配置區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lumMod val="25000"/>
                  </a:schemeClr>
                </a:solidFill>
                <a:effectLst/>
                <a:latin typeface="Arial" charset="0"/>
                <a:ea typeface="新細明體" charset="-120"/>
              </a:defRPr>
            </a:lvl1pPr>
            <a:extLst/>
          </a:lstStyle>
          <a:p>
            <a:pPr>
              <a:defRPr/>
            </a:pPr>
            <a:fld id="{70147F58-C700-480B-BAA4-55DEF6919033}" type="slidenum">
              <a:rPr lang="zh-TW" altLang="en-US"/>
              <a:pPr>
                <a:defRPr/>
              </a:pPr>
              <a:t>‹#›</a:t>
            </a:fld>
            <a:endParaRPr lang="zh-TW" altLang="en-US" dirty="0"/>
          </a:p>
        </p:txBody>
      </p:sp>
      <p:sp>
        <p:nvSpPr>
          <p:cNvPr id="15" name="矩形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Tree>
  </p:cSld>
  <p:clrMap bg1="lt1" tx1="dk1" bg2="lt2" tx2="dk2" accent1="accent1" accent2="accent2" accent3="accent3" accent4="accent4" accent5="accent5" accent6="accent6" hlink="hlink" folHlink="folHlink"/>
  <p:sldLayoutIdLst>
    <p:sldLayoutId id="2147486545" r:id="rId1"/>
    <p:sldLayoutId id="2147486538" r:id="rId2"/>
    <p:sldLayoutId id="2147486539" r:id="rId3"/>
    <p:sldLayoutId id="2147486546" r:id="rId4"/>
    <p:sldLayoutId id="2147486540" r:id="rId5"/>
    <p:sldLayoutId id="2147486547" r:id="rId6"/>
    <p:sldLayoutId id="2147486548" r:id="rId7"/>
    <p:sldLayoutId id="2147486541" r:id="rId8"/>
    <p:sldLayoutId id="2147486542" r:id="rId9"/>
    <p:sldLayoutId id="2147486543" r:id="rId10"/>
    <p:sldLayoutId id="2147486549" r:id="rId11"/>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標楷體" pitchFamily="65" charset="-120"/>
          <a:ea typeface="標楷體" pitchFamily="65" charset="-120"/>
          <a:cs typeface="+mj-cs"/>
        </a:defRPr>
      </a:lvl1pPr>
      <a:lvl2pPr algn="l" rtl="0" eaLnBrk="0" fontAlgn="base" hangingPunct="0">
        <a:spcBef>
          <a:spcPct val="0"/>
        </a:spcBef>
        <a:spcAft>
          <a:spcPct val="0"/>
        </a:spcAft>
        <a:defRPr sz="4300">
          <a:solidFill>
            <a:srgbClr val="572314"/>
          </a:solidFill>
          <a:latin typeface="標楷體" pitchFamily="65" charset="-120"/>
          <a:ea typeface="標楷體" pitchFamily="65" charset="-120"/>
        </a:defRPr>
      </a:lvl2pPr>
      <a:lvl3pPr algn="l" rtl="0" eaLnBrk="0" fontAlgn="base" hangingPunct="0">
        <a:spcBef>
          <a:spcPct val="0"/>
        </a:spcBef>
        <a:spcAft>
          <a:spcPct val="0"/>
        </a:spcAft>
        <a:defRPr sz="4300">
          <a:solidFill>
            <a:srgbClr val="572314"/>
          </a:solidFill>
          <a:latin typeface="標楷體" pitchFamily="65" charset="-120"/>
          <a:ea typeface="標楷體" pitchFamily="65" charset="-120"/>
        </a:defRPr>
      </a:lvl3pPr>
      <a:lvl4pPr algn="l" rtl="0" eaLnBrk="0" fontAlgn="base" hangingPunct="0">
        <a:spcBef>
          <a:spcPct val="0"/>
        </a:spcBef>
        <a:spcAft>
          <a:spcPct val="0"/>
        </a:spcAft>
        <a:defRPr sz="4300">
          <a:solidFill>
            <a:srgbClr val="572314"/>
          </a:solidFill>
          <a:latin typeface="標楷體" pitchFamily="65" charset="-120"/>
          <a:ea typeface="標楷體" pitchFamily="65" charset="-120"/>
        </a:defRPr>
      </a:lvl4pPr>
      <a:lvl5pPr algn="l" rtl="0" eaLnBrk="0" fontAlgn="base" hangingPunct="0">
        <a:spcBef>
          <a:spcPct val="0"/>
        </a:spcBef>
        <a:spcAft>
          <a:spcPct val="0"/>
        </a:spcAft>
        <a:defRPr sz="4300">
          <a:solidFill>
            <a:srgbClr val="572314"/>
          </a:solidFill>
          <a:latin typeface="標楷體" pitchFamily="65" charset="-120"/>
          <a:ea typeface="標楷體" pitchFamily="65" charset="-120"/>
        </a:defRPr>
      </a:lvl5pPr>
      <a:lvl6pPr marL="457200" algn="l" rtl="0" fontAlgn="base">
        <a:spcBef>
          <a:spcPct val="0"/>
        </a:spcBef>
        <a:spcAft>
          <a:spcPct val="0"/>
        </a:spcAft>
        <a:defRPr sz="4300">
          <a:solidFill>
            <a:srgbClr val="572314"/>
          </a:solidFill>
          <a:latin typeface="標楷體" pitchFamily="65" charset="-120"/>
          <a:ea typeface="標楷體" pitchFamily="65" charset="-120"/>
        </a:defRPr>
      </a:lvl6pPr>
      <a:lvl7pPr marL="914400" algn="l" rtl="0" fontAlgn="base">
        <a:spcBef>
          <a:spcPct val="0"/>
        </a:spcBef>
        <a:spcAft>
          <a:spcPct val="0"/>
        </a:spcAft>
        <a:defRPr sz="4300">
          <a:solidFill>
            <a:srgbClr val="572314"/>
          </a:solidFill>
          <a:latin typeface="標楷體" pitchFamily="65" charset="-120"/>
          <a:ea typeface="標楷體" pitchFamily="65" charset="-120"/>
        </a:defRPr>
      </a:lvl7pPr>
      <a:lvl8pPr marL="1371600" algn="l" rtl="0" fontAlgn="base">
        <a:spcBef>
          <a:spcPct val="0"/>
        </a:spcBef>
        <a:spcAft>
          <a:spcPct val="0"/>
        </a:spcAft>
        <a:defRPr sz="4300">
          <a:solidFill>
            <a:srgbClr val="572314"/>
          </a:solidFill>
          <a:latin typeface="標楷體" pitchFamily="65" charset="-120"/>
          <a:ea typeface="標楷體" pitchFamily="65" charset="-120"/>
        </a:defRPr>
      </a:lvl8pPr>
      <a:lvl9pPr marL="1828800" algn="l" rtl="0" fontAlgn="base">
        <a:spcBef>
          <a:spcPct val="0"/>
        </a:spcBef>
        <a:spcAft>
          <a:spcPct val="0"/>
        </a:spcAft>
        <a:defRPr sz="4300">
          <a:solidFill>
            <a:srgbClr val="572314"/>
          </a:solidFill>
          <a:latin typeface="標楷體" pitchFamily="65" charset="-120"/>
          <a:ea typeface="標楷體" pitchFamily="65" charset="-12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標楷體" pitchFamily="65" charset="-120"/>
          <a:ea typeface="標楷體" pitchFamily="65" charset="-120"/>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標楷體" pitchFamily="65" charset="-120"/>
          <a:ea typeface="標楷體" pitchFamily="65" charset="-120"/>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標楷體" pitchFamily="65" charset="-120"/>
          <a:ea typeface="標楷體" pitchFamily="65" charset="-120"/>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標楷體" pitchFamily="65" charset="-120"/>
          <a:ea typeface="標楷體" pitchFamily="65" charset="-120"/>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標楷體" pitchFamily="65" charset="-120"/>
          <a:ea typeface="標楷體" pitchFamily="65" charset="-120"/>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62"/>
          <p:cNvSpPr>
            <a:spLocks noGrp="1" noChangeArrowheads="1"/>
          </p:cNvSpPr>
          <p:nvPr>
            <p:ph type="sldNum" sz="quarter" idx="4294967295"/>
          </p:nvPr>
        </p:nvSpPr>
        <p:spPr>
          <a:xfrm>
            <a:off x="7143750" y="6357938"/>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F3B74889-79B4-4D67-AF90-A7468DE424CC}" type="slidenum">
              <a:rPr kumimoji="0" lang="en-US" altLang="zh-TW" sz="1400" smtClean="0">
                <a:solidFill>
                  <a:srgbClr val="FFFFFF"/>
                </a:solidFill>
                <a:ea typeface="新細明體" charset="-120"/>
              </a:rPr>
              <a:pPr eaLnBrk="1" hangingPunct="1">
                <a:spcBef>
                  <a:spcPct val="0"/>
                </a:spcBef>
                <a:buClrTx/>
                <a:buFontTx/>
                <a:buNone/>
              </a:pPr>
              <a:t>1</a:t>
            </a:fld>
            <a:endParaRPr kumimoji="0" lang="en-US" altLang="zh-TW" sz="1400" smtClean="0">
              <a:solidFill>
                <a:srgbClr val="FFFFFF"/>
              </a:solidFill>
              <a:ea typeface="新細明體" charset="-120"/>
            </a:endParaRPr>
          </a:p>
        </p:txBody>
      </p:sp>
      <p:sp>
        <p:nvSpPr>
          <p:cNvPr id="166914" name="Rectangle 2"/>
          <p:cNvSpPr>
            <a:spLocks noGrp="1" noChangeArrowheads="1"/>
          </p:cNvSpPr>
          <p:nvPr>
            <p:ph type="ctrTitle"/>
          </p:nvPr>
        </p:nvSpPr>
        <p:spPr>
          <a:xfrm>
            <a:off x="1187624" y="620688"/>
            <a:ext cx="7510096" cy="2519909"/>
          </a:xfrm>
        </p:spPr>
        <p:txBody>
          <a:bodyPr>
            <a:normAutofit fontScale="90000"/>
          </a:bodyPr>
          <a:lstStyle/>
          <a:p>
            <a:pPr algn="ctr" eaLnBrk="1" hangingPunct="1">
              <a:lnSpc>
                <a:spcPct val="135000"/>
              </a:lnSpc>
              <a:defRPr/>
            </a:pPr>
            <a:r>
              <a:rPr lang="zh-TW" altLang="en-US" sz="5500" b="1" dirty="0" smtClean="0">
                <a:solidFill>
                  <a:schemeClr val="tx1"/>
                </a:solidFill>
                <a:effectLst/>
              </a:rPr>
              <a:t>調整開盤及收盤前</a:t>
            </a:r>
            <a:r>
              <a:rPr lang="en-US" altLang="zh-TW" sz="5500" b="1" dirty="0" smtClean="0">
                <a:solidFill>
                  <a:schemeClr val="tx1"/>
                </a:solidFill>
                <a:effectLst/>
              </a:rPr>
              <a:t/>
            </a:r>
            <a:br>
              <a:rPr lang="en-US" altLang="zh-TW" sz="5500" b="1" dirty="0" smtClean="0">
                <a:solidFill>
                  <a:schemeClr val="tx1"/>
                </a:solidFill>
                <a:effectLst/>
              </a:rPr>
            </a:br>
            <a:r>
              <a:rPr lang="zh-TW" altLang="en-US" sz="5500" b="1" dirty="0" smtClean="0">
                <a:solidFill>
                  <a:schemeClr val="tx1"/>
                </a:solidFill>
                <a:effectLst/>
              </a:rPr>
              <a:t>資訊揭露暨相關配套措施</a:t>
            </a:r>
          </a:p>
        </p:txBody>
      </p:sp>
      <p:sp>
        <p:nvSpPr>
          <p:cNvPr id="166915" name="Rectangle 3"/>
          <p:cNvSpPr>
            <a:spLocks noGrp="1" noChangeArrowheads="1"/>
          </p:cNvSpPr>
          <p:nvPr>
            <p:ph type="subTitle" idx="1"/>
          </p:nvPr>
        </p:nvSpPr>
        <p:spPr>
          <a:xfrm>
            <a:off x="1307123" y="4508501"/>
            <a:ext cx="7385538" cy="1979613"/>
          </a:xfrm>
        </p:spPr>
        <p:txBody>
          <a:bodyPr/>
          <a:lstStyle/>
          <a:p>
            <a:pPr algn="ctr" eaLnBrk="1" hangingPunct="1">
              <a:spcBef>
                <a:spcPts val="1200"/>
              </a:spcBef>
              <a:defRPr/>
            </a:pPr>
            <a:r>
              <a:rPr lang="zh-TW" altLang="en-US" sz="3200" b="1" dirty="0" smtClean="0">
                <a:solidFill>
                  <a:schemeClr val="tx1"/>
                </a:solidFill>
              </a:rPr>
              <a:t>財團法人中華民國證券櫃檯買賣中心</a:t>
            </a:r>
            <a:endParaRPr lang="en-US" altLang="zh-TW" sz="3200" b="1" dirty="0" smtClean="0">
              <a:solidFill>
                <a:schemeClr val="tx1"/>
              </a:solidFill>
            </a:endParaRPr>
          </a:p>
          <a:p>
            <a:pPr algn="ctr" eaLnBrk="1" hangingPunct="1">
              <a:spcBef>
                <a:spcPts val="1200"/>
              </a:spcBef>
              <a:defRPr/>
            </a:pPr>
            <a:r>
              <a:rPr lang="zh-TW" altLang="en-US" sz="3200" b="1" spc="300" dirty="0" smtClean="0">
                <a:solidFill>
                  <a:schemeClr val="tx1"/>
                </a:solidFill>
              </a:rPr>
              <a:t>交 易 部</a:t>
            </a:r>
          </a:p>
          <a:p>
            <a:pPr algn="ctr" eaLnBrk="1" hangingPunct="1">
              <a:spcBef>
                <a:spcPts val="1200"/>
              </a:spcBef>
              <a:defRPr/>
            </a:pPr>
            <a:r>
              <a:rPr lang="zh-TW" altLang="en-US" sz="3000" b="1" dirty="0" smtClean="0">
                <a:solidFill>
                  <a:schemeClr val="tx1"/>
                </a:solidFill>
              </a:rPr>
              <a:t>中華民國</a:t>
            </a:r>
            <a:r>
              <a:rPr lang="en-US" altLang="zh-TW" sz="3000" b="1" dirty="0" smtClean="0">
                <a:solidFill>
                  <a:schemeClr val="tx1"/>
                </a:solidFill>
              </a:rPr>
              <a:t>103</a:t>
            </a:r>
            <a:r>
              <a:rPr lang="zh-TW" altLang="en-US" sz="3000" b="1" dirty="0" smtClean="0">
                <a:solidFill>
                  <a:schemeClr val="tx1"/>
                </a:solidFill>
              </a:rPr>
              <a:t>年</a:t>
            </a:r>
            <a:r>
              <a:rPr lang="en-US" altLang="zh-TW" sz="3000" b="1" dirty="0" smtClean="0">
                <a:solidFill>
                  <a:schemeClr val="tx1"/>
                </a:solidFill>
              </a:rPr>
              <a:t>12</a:t>
            </a:r>
            <a:r>
              <a:rPr lang="zh-TW" altLang="en-US" sz="3000" b="1" dirty="0" smtClean="0">
                <a:solidFill>
                  <a:schemeClr val="tx1"/>
                </a:solidFill>
              </a:rPr>
              <a:t>月</a:t>
            </a:r>
          </a:p>
        </p:txBody>
      </p:sp>
    </p:spTree>
    <p:extLst>
      <p:ext uri="{BB962C8B-B14F-4D97-AF65-F5344CB8AC3E}">
        <p14:creationId xmlns:p14="http://schemas.microsoft.com/office/powerpoint/2010/main" val="264170627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a:xfrm>
            <a:off x="7164266" y="63563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B7484F14-62DB-4C2A-BDA8-3A87BF0AD77D}" type="slidenum">
              <a:rPr kumimoji="0" lang="en-US" altLang="zh-TW" sz="1400" smtClean="0">
                <a:ea typeface="新細明體" charset="-120"/>
              </a:rPr>
              <a:pPr eaLnBrk="1" hangingPunct="1">
                <a:spcBef>
                  <a:spcPct val="0"/>
                </a:spcBef>
                <a:buClrTx/>
                <a:buFontTx/>
                <a:buNone/>
              </a:pPr>
              <a:t>10</a:t>
            </a:fld>
            <a:endParaRPr kumimoji="0" lang="en-US" altLang="zh-TW" sz="1400" smtClean="0">
              <a:ea typeface="新細明體" charset="-120"/>
            </a:endParaRPr>
          </a:p>
        </p:txBody>
      </p:sp>
      <p:sp>
        <p:nvSpPr>
          <p:cNvPr id="8" name="Rectangle 2"/>
          <p:cNvSpPr txBox="1">
            <a:spLocks noChangeArrowheads="1"/>
          </p:cNvSpPr>
          <p:nvPr/>
        </p:nvSpPr>
        <p:spPr bwMode="auto">
          <a:xfrm>
            <a:off x="583223" y="1268413"/>
            <a:ext cx="7976089" cy="5399087"/>
          </a:xfrm>
          <a:prstGeom prst="rect">
            <a:avLst/>
          </a:prstGeom>
          <a:noFill/>
          <a:ln w="9525">
            <a:noFill/>
            <a:miter lim="800000"/>
            <a:headEnd/>
            <a:tailEnd/>
          </a:ln>
          <a:effectLst/>
        </p:spPr>
        <p:txBody>
          <a:bodyPr lIns="0" tIns="0" rIns="0" bIns="0"/>
          <a:lstStyle/>
          <a:p>
            <a:pPr marL="450850" indent="-450850" algn="just">
              <a:lnSpc>
                <a:spcPts val="4200"/>
              </a:lnSpc>
              <a:spcBef>
                <a:spcPts val="0"/>
              </a:spcBef>
              <a:buClr>
                <a:schemeClr val="tx1"/>
              </a:buClr>
              <a:buFont typeface="Wingdings" pitchFamily="2" charset="2"/>
              <a:buChar char=""/>
              <a:defRPr/>
            </a:pPr>
            <a:r>
              <a:rPr lang="zh-TW" altLang="en-US" sz="2800" b="1" dirty="0" smtClean="0">
                <a:ea typeface="標楷體" pitchFamily="65" charset="-120"/>
              </a:rPr>
              <a:t>開盤</a:t>
            </a:r>
            <a:r>
              <a:rPr lang="zh-TW" altLang="en-US" sz="2800" b="1" dirty="0">
                <a:ea typeface="標楷體" pitchFamily="65" charset="-120"/>
              </a:rPr>
              <a:t>前</a:t>
            </a:r>
            <a:r>
              <a:rPr lang="en-US" altLang="zh-TW" sz="2800" b="1" dirty="0">
                <a:ea typeface="標楷體" pitchFamily="65" charset="-120"/>
              </a:rPr>
              <a:t>1</a:t>
            </a:r>
            <a:r>
              <a:rPr lang="zh-TW" altLang="en-US" sz="2800" b="1" dirty="0">
                <a:ea typeface="標楷體" pitchFamily="65" charset="-120"/>
              </a:rPr>
              <a:t>分鐘</a:t>
            </a:r>
            <a:r>
              <a:rPr lang="zh-TW" altLang="en-US" sz="2800" b="1" dirty="0" smtClean="0">
                <a:ea typeface="標楷體" pitchFamily="65" charset="-120"/>
              </a:rPr>
              <a:t>模擬撮合成交</a:t>
            </a:r>
            <a:r>
              <a:rPr lang="zh-TW" altLang="en-US" sz="2800" b="1" dirty="0">
                <a:ea typeface="標楷體" pitchFamily="65" charset="-120"/>
              </a:rPr>
              <a:t>價漲跌超逾</a:t>
            </a:r>
            <a:r>
              <a:rPr lang="en-US" altLang="zh-TW" sz="2800" b="1" dirty="0">
                <a:ea typeface="標楷體" pitchFamily="65" charset="-120"/>
              </a:rPr>
              <a:t>3.5%</a:t>
            </a:r>
            <a:r>
              <a:rPr lang="zh-TW" altLang="en-US" sz="2800" b="1" dirty="0">
                <a:ea typeface="標楷體" pitchFamily="65" charset="-120"/>
              </a:rPr>
              <a:t>之個別有價證券</a:t>
            </a:r>
            <a:r>
              <a:rPr lang="zh-TW" altLang="en-US" sz="2800" b="1" dirty="0" smtClean="0">
                <a:ea typeface="標楷體" pitchFamily="65" charset="-120"/>
              </a:rPr>
              <a:t>暫緩開盤撮合：</a:t>
            </a:r>
            <a:endParaRPr lang="en-US" altLang="zh-TW" sz="2200" b="1" dirty="0">
              <a:effectLst>
                <a:outerShdw blurRad="38100" dist="38100" dir="2700000" algn="tl">
                  <a:srgbClr val="000000">
                    <a:alpha val="43137"/>
                  </a:srgbClr>
                </a:outerShdw>
              </a:effectLst>
              <a:ea typeface="標楷體" pitchFamily="65" charset="-120"/>
            </a:endParaRPr>
          </a:p>
        </p:txBody>
      </p:sp>
      <p:sp>
        <p:nvSpPr>
          <p:cNvPr id="7" name="Rectangle 3"/>
          <p:cNvSpPr>
            <a:spLocks noGrp="1" noChangeArrowheads="1"/>
          </p:cNvSpPr>
          <p:nvPr>
            <p:ph type="title"/>
          </p:nvPr>
        </p:nvSpPr>
        <p:spPr>
          <a:xfrm>
            <a:off x="1187624" y="188913"/>
            <a:ext cx="7903622" cy="1079500"/>
          </a:xfrm>
        </p:spPr>
        <p:txBody>
          <a:bodyPr>
            <a:normAutofit/>
          </a:bodyPr>
          <a:lstStyle/>
          <a:p>
            <a:pPr eaLnBrk="1" hangingPunct="1">
              <a:defRPr/>
            </a:pPr>
            <a:r>
              <a:rPr lang="zh-TW" altLang="en-US" sz="3600" b="1" dirty="0" smtClean="0">
                <a:solidFill>
                  <a:schemeClr val="tx1"/>
                </a:solidFill>
                <a:effectLst/>
                <a:cs typeface="Times New Roman" pitchFamily="18" charset="0"/>
              </a:rPr>
              <a:t>釋例（二）</a:t>
            </a:r>
            <a:endParaRPr lang="en-US" altLang="zh-TW" sz="3600" dirty="0" smtClean="0">
              <a:solidFill>
                <a:srgbClr val="FFFF00"/>
              </a:solidFill>
              <a:effectLst>
                <a:outerShdw blurRad="38100" dist="38100" dir="2700000" algn="tl">
                  <a:srgbClr val="000000"/>
                </a:outerShdw>
              </a:effectLst>
            </a:endParaRPr>
          </a:p>
        </p:txBody>
      </p:sp>
      <p:graphicFrame>
        <p:nvGraphicFramePr>
          <p:cNvPr id="5" name="表格 4"/>
          <p:cNvGraphicFramePr>
            <a:graphicFrameLocks noGrp="1"/>
          </p:cNvGraphicFramePr>
          <p:nvPr>
            <p:extLst>
              <p:ext uri="{D42A27DB-BD31-4B8C-83A1-F6EECF244321}">
                <p14:modId xmlns:p14="http://schemas.microsoft.com/office/powerpoint/2010/main" val="2986850447"/>
              </p:ext>
            </p:extLst>
          </p:nvPr>
        </p:nvGraphicFramePr>
        <p:xfrm>
          <a:off x="1182567" y="2420888"/>
          <a:ext cx="7444152" cy="4221287"/>
        </p:xfrm>
        <a:graphic>
          <a:graphicData uri="http://schemas.openxmlformats.org/drawingml/2006/table">
            <a:tbl>
              <a:tblPr firstRow="1" bandRow="1">
                <a:tableStyleId>{5C22544A-7EE6-4342-B048-85BDC9FD1C3A}</a:tableStyleId>
              </a:tblPr>
              <a:tblGrid>
                <a:gridCol w="1119917"/>
                <a:gridCol w="647795"/>
                <a:gridCol w="647795"/>
                <a:gridCol w="647795"/>
                <a:gridCol w="647795"/>
                <a:gridCol w="647795"/>
                <a:gridCol w="647795"/>
                <a:gridCol w="775456"/>
                <a:gridCol w="1662009"/>
              </a:tblGrid>
              <a:tr h="974676">
                <a:tc>
                  <a:txBody>
                    <a:bodyPr/>
                    <a:lstStyle/>
                    <a:p>
                      <a:endParaRPr lang="zh-TW" altLang="en-US" sz="1800" b="1" spc="-150" dirty="0">
                        <a:solidFill>
                          <a:schemeClr val="tx1"/>
                        </a:solidFill>
                      </a:endParaRPr>
                    </a:p>
                  </a:txBody>
                  <a:tcPr marL="6646" marR="6646" marT="18000" marB="18000"/>
                </a:tc>
                <a:tc>
                  <a:txBody>
                    <a:bodyPr/>
                    <a:lstStyle/>
                    <a:p>
                      <a:pPr algn="l"/>
                      <a:r>
                        <a:rPr lang="en-US" altLang="zh-TW" sz="1800" spc="0" dirty="0" smtClean="0"/>
                        <a:t>8</a:t>
                      </a:r>
                      <a:r>
                        <a:rPr lang="zh-TW" altLang="en-US" sz="1800" spc="0" dirty="0" smtClean="0"/>
                        <a:t>時</a:t>
                      </a:r>
                      <a:endParaRPr lang="en-US" altLang="zh-TW" sz="1800" spc="0" dirty="0" smtClean="0"/>
                    </a:p>
                    <a:p>
                      <a:pPr algn="l"/>
                      <a:r>
                        <a:rPr lang="en-US" altLang="zh-TW" sz="1800" spc="0" dirty="0" smtClean="0"/>
                        <a:t>30</a:t>
                      </a:r>
                      <a:r>
                        <a:rPr lang="zh-TW" altLang="en-US" sz="1800" spc="0" dirty="0" smtClean="0"/>
                        <a:t>分</a:t>
                      </a:r>
                      <a:endParaRPr lang="en-US" altLang="zh-TW" sz="1800" spc="0" dirty="0" smtClean="0"/>
                    </a:p>
                    <a:p>
                      <a:pPr algn="l"/>
                      <a:r>
                        <a:rPr lang="en-US" altLang="zh-TW" sz="1800" spc="-150" dirty="0" smtClean="0"/>
                        <a:t>00</a:t>
                      </a:r>
                      <a:r>
                        <a:rPr lang="zh-TW" altLang="en-US" sz="1800" spc="-150" dirty="0" smtClean="0"/>
                        <a:t>秒</a:t>
                      </a:r>
                      <a:r>
                        <a:rPr lang="en-US" altLang="zh-TW" sz="1800" spc="-150" dirty="0" smtClean="0"/>
                        <a:t> </a:t>
                      </a:r>
                      <a:r>
                        <a:rPr lang="en-US" altLang="zh-TW" sz="1800" spc="0" dirty="0" smtClean="0"/>
                        <a:t>…</a:t>
                      </a:r>
                      <a:endParaRPr lang="zh-TW" altLang="en-US" sz="1800" b="1" spc="0" dirty="0">
                        <a:solidFill>
                          <a:schemeClr val="tx1"/>
                        </a:solidFill>
                      </a:endParaRPr>
                    </a:p>
                  </a:txBody>
                  <a:tcPr marL="6646" marR="6646" marT="18000" marB="18000"/>
                </a:tc>
                <a:tc>
                  <a:txBody>
                    <a:bodyPr/>
                    <a:lstStyle/>
                    <a:p>
                      <a:pPr algn="ctr"/>
                      <a:r>
                        <a:rPr lang="en-US" altLang="zh-TW" sz="1800" spc="0" dirty="0" smtClean="0"/>
                        <a:t>8</a:t>
                      </a:r>
                      <a:r>
                        <a:rPr lang="zh-TW" altLang="en-US" sz="1800" spc="0" dirty="0" smtClean="0"/>
                        <a:t>時</a:t>
                      </a:r>
                      <a:endParaRPr lang="en-US" altLang="zh-TW" sz="1800" spc="0" dirty="0" smtClean="0"/>
                    </a:p>
                    <a:p>
                      <a:pPr algn="ctr"/>
                      <a:r>
                        <a:rPr lang="en-US" altLang="zh-TW" sz="1800" spc="0" dirty="0" smtClean="0"/>
                        <a:t>58</a:t>
                      </a:r>
                      <a:r>
                        <a:rPr lang="zh-TW" altLang="en-US" sz="1800" spc="0" dirty="0" smtClean="0"/>
                        <a:t>分</a:t>
                      </a:r>
                      <a:endParaRPr lang="en-US" altLang="zh-TW" sz="1800" spc="0" dirty="0" smtClean="0"/>
                    </a:p>
                    <a:p>
                      <a:pPr algn="ctr"/>
                      <a:r>
                        <a:rPr lang="en-US" altLang="zh-TW" sz="1800" spc="0" dirty="0" smtClean="0"/>
                        <a:t>50</a:t>
                      </a:r>
                      <a:r>
                        <a:rPr lang="zh-TW" altLang="en-US" sz="1800" spc="0" dirty="0" smtClean="0"/>
                        <a:t>秒</a:t>
                      </a:r>
                      <a:endParaRPr lang="zh-TW" altLang="en-US" sz="1800" b="1" spc="0" dirty="0">
                        <a:solidFill>
                          <a:schemeClr val="tx1"/>
                        </a:solidFill>
                      </a:endParaRPr>
                    </a:p>
                  </a:txBody>
                  <a:tcPr marL="6646" marR="6646" marT="18000" marB="18000"/>
                </a:tc>
                <a:tc>
                  <a:txBody>
                    <a:bodyPr/>
                    <a:lstStyle/>
                    <a:p>
                      <a:pPr algn="ctr"/>
                      <a:r>
                        <a:rPr lang="en-US" altLang="zh-TW" sz="1800" spc="0" dirty="0" smtClean="0"/>
                        <a:t>8</a:t>
                      </a:r>
                      <a:r>
                        <a:rPr lang="zh-TW" altLang="en-US" sz="1800" spc="0" dirty="0" smtClean="0"/>
                        <a:t>時</a:t>
                      </a:r>
                      <a:endParaRPr lang="en-US" altLang="zh-TW" sz="1800" spc="0" dirty="0" smtClean="0"/>
                    </a:p>
                    <a:p>
                      <a:pPr algn="ctr"/>
                      <a:r>
                        <a:rPr lang="en-US" altLang="zh-TW" sz="1800" spc="0" dirty="0" smtClean="0"/>
                        <a:t>59</a:t>
                      </a:r>
                      <a:r>
                        <a:rPr lang="zh-TW" altLang="en-US" sz="1800" spc="0" dirty="0" smtClean="0"/>
                        <a:t>分</a:t>
                      </a:r>
                      <a:endParaRPr lang="en-US" altLang="zh-TW" sz="1800" spc="0" dirty="0" smtClean="0"/>
                    </a:p>
                    <a:p>
                      <a:pPr algn="ctr"/>
                      <a:r>
                        <a:rPr lang="en-US" altLang="zh-TW" sz="1800" spc="0" dirty="0" smtClean="0"/>
                        <a:t>00</a:t>
                      </a:r>
                      <a:r>
                        <a:rPr lang="zh-TW" altLang="en-US" sz="1800" spc="0" dirty="0" smtClean="0"/>
                        <a:t>秒</a:t>
                      </a:r>
                      <a:endParaRPr lang="zh-TW" altLang="en-US" sz="1800" b="1" spc="0" dirty="0">
                        <a:solidFill>
                          <a:schemeClr val="tx1"/>
                        </a:solidFill>
                      </a:endParaRPr>
                    </a:p>
                  </a:txBody>
                  <a:tcPr marL="6646" marR="6646" marT="18000" marB="18000"/>
                </a:tc>
                <a:tc>
                  <a:txBody>
                    <a:bodyPr/>
                    <a:lstStyle/>
                    <a:p>
                      <a:pPr algn="ctr"/>
                      <a:r>
                        <a:rPr lang="en-US" altLang="zh-TW" sz="1800" spc="0" dirty="0" smtClean="0"/>
                        <a:t>8</a:t>
                      </a:r>
                      <a:r>
                        <a:rPr lang="zh-TW" altLang="en-US" sz="1800" spc="0" dirty="0" smtClean="0"/>
                        <a:t>時</a:t>
                      </a:r>
                      <a:endParaRPr lang="en-US" altLang="zh-TW" sz="1800" spc="0" dirty="0" smtClean="0"/>
                    </a:p>
                    <a:p>
                      <a:pPr algn="ctr"/>
                      <a:r>
                        <a:rPr lang="en-US" altLang="zh-TW" sz="1800" spc="0" dirty="0" smtClean="0"/>
                        <a:t>59</a:t>
                      </a:r>
                      <a:r>
                        <a:rPr lang="zh-TW" altLang="en-US" sz="1800" spc="0" dirty="0" smtClean="0"/>
                        <a:t>分</a:t>
                      </a:r>
                      <a:endParaRPr lang="en-US" altLang="zh-TW" sz="1800" spc="0" dirty="0" smtClean="0"/>
                    </a:p>
                    <a:p>
                      <a:pPr algn="ctr"/>
                      <a:r>
                        <a:rPr lang="en-US" altLang="zh-TW" sz="1800" spc="0" dirty="0" smtClean="0"/>
                        <a:t>10</a:t>
                      </a:r>
                      <a:r>
                        <a:rPr lang="zh-TW" altLang="en-US" sz="1800" spc="0" dirty="0" smtClean="0"/>
                        <a:t>秒</a:t>
                      </a:r>
                      <a:endParaRPr lang="zh-TW" altLang="en-US" sz="1800" b="1" spc="0" dirty="0">
                        <a:solidFill>
                          <a:schemeClr val="tx1"/>
                        </a:solidFill>
                      </a:endParaRPr>
                    </a:p>
                  </a:txBody>
                  <a:tcPr marL="6646" marR="6646" marT="18000" marB="18000"/>
                </a:tc>
                <a:tc>
                  <a:txBody>
                    <a:bodyPr/>
                    <a:lstStyle/>
                    <a:p>
                      <a:pPr algn="ctr"/>
                      <a:r>
                        <a:rPr lang="en-US" altLang="zh-TW" sz="1800" spc="0" dirty="0" smtClean="0"/>
                        <a:t>8</a:t>
                      </a:r>
                      <a:r>
                        <a:rPr lang="zh-TW" altLang="en-US" sz="1800" spc="0" dirty="0" smtClean="0"/>
                        <a:t>時</a:t>
                      </a:r>
                      <a:endParaRPr lang="en-US" altLang="zh-TW" sz="1800" spc="0" dirty="0" smtClean="0"/>
                    </a:p>
                    <a:p>
                      <a:pPr algn="ctr"/>
                      <a:r>
                        <a:rPr lang="en-US" altLang="zh-TW" sz="1800" spc="0" dirty="0" smtClean="0"/>
                        <a:t>59</a:t>
                      </a:r>
                      <a:r>
                        <a:rPr lang="zh-TW" altLang="en-US" sz="1800" spc="0" dirty="0" smtClean="0"/>
                        <a:t>分</a:t>
                      </a:r>
                      <a:endParaRPr lang="en-US" altLang="zh-TW" sz="1800" spc="0" dirty="0" smtClean="0"/>
                    </a:p>
                    <a:p>
                      <a:pPr algn="ctr"/>
                      <a:r>
                        <a:rPr lang="en-US" altLang="zh-TW" sz="1800" spc="0" dirty="0" smtClean="0"/>
                        <a:t>20</a:t>
                      </a:r>
                      <a:r>
                        <a:rPr lang="zh-TW" altLang="en-US" sz="1800" spc="0" dirty="0" smtClean="0"/>
                        <a:t>秒</a:t>
                      </a:r>
                      <a:r>
                        <a:rPr lang="en-US" altLang="zh-TW" sz="1800" spc="0" dirty="0" smtClean="0"/>
                        <a:t>…</a:t>
                      </a:r>
                      <a:endParaRPr lang="zh-TW" altLang="en-US" sz="1800" b="1" spc="0" dirty="0">
                        <a:solidFill>
                          <a:schemeClr val="tx1"/>
                        </a:solidFill>
                      </a:endParaRPr>
                    </a:p>
                  </a:txBody>
                  <a:tcPr marL="6646" marR="6646" marT="18000" marB="18000"/>
                </a:tc>
                <a:tc>
                  <a:txBody>
                    <a:bodyPr/>
                    <a:lstStyle/>
                    <a:p>
                      <a:pPr algn="ctr"/>
                      <a:r>
                        <a:rPr lang="en-US" altLang="zh-TW" sz="1800" spc="0" dirty="0" smtClean="0"/>
                        <a:t>8</a:t>
                      </a:r>
                      <a:r>
                        <a:rPr lang="zh-TW" altLang="en-US" sz="1800" spc="0" dirty="0" smtClean="0"/>
                        <a:t>時</a:t>
                      </a:r>
                      <a:endParaRPr lang="en-US" altLang="zh-TW" sz="1800" spc="0" dirty="0" smtClean="0"/>
                    </a:p>
                    <a:p>
                      <a:pPr algn="ctr"/>
                      <a:r>
                        <a:rPr lang="en-US" altLang="zh-TW" sz="1800" spc="0" dirty="0" smtClean="0"/>
                        <a:t>59</a:t>
                      </a:r>
                      <a:r>
                        <a:rPr lang="zh-TW" altLang="en-US" sz="1800" spc="0" dirty="0" smtClean="0"/>
                        <a:t>分</a:t>
                      </a:r>
                      <a:endParaRPr lang="en-US" altLang="zh-TW" sz="1800" spc="0" dirty="0" smtClean="0"/>
                    </a:p>
                    <a:p>
                      <a:pPr algn="ctr"/>
                      <a:r>
                        <a:rPr lang="en-US" altLang="zh-TW" sz="1800" spc="0" dirty="0" smtClean="0"/>
                        <a:t>50</a:t>
                      </a:r>
                      <a:r>
                        <a:rPr lang="zh-TW" altLang="en-US" sz="1800" spc="0" dirty="0" smtClean="0"/>
                        <a:t>秒</a:t>
                      </a:r>
                      <a:endParaRPr lang="zh-TW" altLang="en-US" sz="1800" b="1" spc="0" dirty="0">
                        <a:solidFill>
                          <a:schemeClr val="tx1"/>
                        </a:solidFill>
                      </a:endParaRPr>
                    </a:p>
                  </a:txBody>
                  <a:tcPr marL="6646" marR="6646" marT="18000" marB="18000"/>
                </a:tc>
                <a:tc>
                  <a:txBody>
                    <a:bodyPr/>
                    <a:lstStyle/>
                    <a:p>
                      <a:pPr algn="ctr"/>
                      <a:r>
                        <a:rPr lang="en-US" altLang="zh-TW" sz="1800" spc="0" dirty="0" smtClean="0"/>
                        <a:t>9</a:t>
                      </a:r>
                      <a:r>
                        <a:rPr lang="zh-TW" altLang="en-US" sz="1800" spc="0" dirty="0" smtClean="0"/>
                        <a:t>時</a:t>
                      </a:r>
                      <a:endParaRPr lang="en-US" altLang="zh-TW" sz="1800" spc="0" dirty="0" smtClean="0"/>
                    </a:p>
                    <a:p>
                      <a:pPr algn="ctr"/>
                      <a:r>
                        <a:rPr lang="en-US" altLang="zh-TW" sz="1800" spc="0" dirty="0" smtClean="0"/>
                        <a:t>00</a:t>
                      </a:r>
                      <a:r>
                        <a:rPr lang="zh-TW" altLang="en-US" sz="1800" spc="0" dirty="0" smtClean="0"/>
                        <a:t>分</a:t>
                      </a:r>
                      <a:endParaRPr lang="en-US" altLang="zh-TW" sz="1800" spc="0" dirty="0" smtClean="0"/>
                    </a:p>
                    <a:p>
                      <a:pPr algn="ctr"/>
                      <a:r>
                        <a:rPr lang="en-US" altLang="zh-TW" sz="1800" spc="0" dirty="0" smtClean="0"/>
                        <a:t>00</a:t>
                      </a:r>
                      <a:r>
                        <a:rPr lang="zh-TW" altLang="en-US" sz="1800" spc="0" dirty="0" smtClean="0"/>
                        <a:t>秒</a:t>
                      </a:r>
                      <a:endParaRPr lang="zh-TW" altLang="en-US" sz="1800" b="1" spc="0" dirty="0">
                        <a:solidFill>
                          <a:schemeClr val="tx1"/>
                        </a:solidFill>
                      </a:endParaRPr>
                    </a:p>
                  </a:txBody>
                  <a:tcPr marL="6646" marR="6646" marT="18000" marB="18000"/>
                </a:tc>
                <a:tc>
                  <a:txBody>
                    <a:bodyPr/>
                    <a:lstStyle/>
                    <a:p>
                      <a:pPr algn="ctr"/>
                      <a:r>
                        <a:rPr lang="en-US" altLang="zh-TW" sz="1800" spc="0" dirty="0" smtClean="0"/>
                        <a:t>9</a:t>
                      </a:r>
                      <a:r>
                        <a:rPr lang="zh-TW" altLang="en-US" sz="1800" spc="0" dirty="0" smtClean="0"/>
                        <a:t>時</a:t>
                      </a:r>
                      <a:endParaRPr lang="en-US" altLang="zh-TW" sz="1800" spc="0" dirty="0" smtClean="0"/>
                    </a:p>
                    <a:p>
                      <a:pPr algn="ctr"/>
                      <a:r>
                        <a:rPr lang="en-US" altLang="zh-TW" sz="1800" spc="0" dirty="0" smtClean="0"/>
                        <a:t>01</a:t>
                      </a:r>
                      <a:r>
                        <a:rPr lang="zh-TW" altLang="en-US" sz="1800" spc="0" dirty="0" smtClean="0"/>
                        <a:t>分至</a:t>
                      </a:r>
                      <a:r>
                        <a:rPr lang="en-US" altLang="zh-TW" sz="1800" spc="0" dirty="0" smtClean="0"/>
                        <a:t>9</a:t>
                      </a:r>
                      <a:r>
                        <a:rPr lang="zh-TW" altLang="en-US" sz="1800" spc="0" dirty="0" smtClean="0"/>
                        <a:t>時</a:t>
                      </a:r>
                      <a:r>
                        <a:rPr lang="en-US" altLang="zh-TW" sz="1800" spc="0" dirty="0" smtClean="0"/>
                        <a:t>02</a:t>
                      </a:r>
                      <a:r>
                        <a:rPr lang="zh-TW" altLang="en-US" sz="1800" spc="0" dirty="0" smtClean="0"/>
                        <a:t>分</a:t>
                      </a:r>
                      <a:endParaRPr lang="en-US" altLang="zh-TW" sz="1800" spc="0" dirty="0" smtClean="0"/>
                    </a:p>
                    <a:p>
                      <a:pPr algn="ctr"/>
                      <a:endParaRPr lang="zh-TW" altLang="en-US" sz="1800" b="1" spc="0" dirty="0">
                        <a:solidFill>
                          <a:schemeClr val="tx1"/>
                        </a:solidFill>
                      </a:endParaRPr>
                    </a:p>
                  </a:txBody>
                  <a:tcPr marL="6646" marR="6646" marT="18000" marB="18000"/>
                </a:tc>
              </a:tr>
              <a:tr h="2503367">
                <a:tc>
                  <a:txBody>
                    <a:bodyPr/>
                    <a:lstStyle/>
                    <a:p>
                      <a:pPr algn="ctr">
                        <a:lnSpc>
                          <a:spcPct val="120000"/>
                        </a:lnSpc>
                      </a:pPr>
                      <a:r>
                        <a:rPr lang="zh-TW" altLang="en-US" sz="1800" spc="0" dirty="0" smtClean="0"/>
                        <a:t>模擬撮合</a:t>
                      </a:r>
                      <a:r>
                        <a:rPr lang="en-US" altLang="zh-TW" sz="1800" spc="0" dirty="0" smtClean="0"/>
                        <a:t/>
                      </a:r>
                      <a:br>
                        <a:rPr lang="en-US" altLang="zh-TW" sz="1800" spc="0" dirty="0" smtClean="0"/>
                      </a:br>
                      <a:r>
                        <a:rPr lang="zh-TW" altLang="en-US" sz="1800" spc="0" dirty="0" smtClean="0"/>
                        <a:t>成交價</a:t>
                      </a:r>
                      <a:endParaRPr lang="zh-TW" altLang="en-US" sz="1800" b="1" spc="0" dirty="0">
                        <a:solidFill>
                          <a:schemeClr val="tx1"/>
                        </a:solidFill>
                      </a:endParaRPr>
                    </a:p>
                  </a:txBody>
                  <a:tcPr marL="6646" marR="6646" marT="18000" marB="18000" anchor="ctr"/>
                </a:tc>
                <a:tc>
                  <a:txBody>
                    <a:bodyPr/>
                    <a:lstStyle/>
                    <a:p>
                      <a:pPr algn="ctr">
                        <a:lnSpc>
                          <a:spcPct val="95000"/>
                        </a:lnSpc>
                      </a:pPr>
                      <a:endParaRPr lang="zh-TW" altLang="en-US" sz="1800" b="1" spc="-150" dirty="0">
                        <a:solidFill>
                          <a:schemeClr val="tx1"/>
                        </a:solidFill>
                      </a:endParaRPr>
                    </a:p>
                  </a:txBody>
                  <a:tcPr marL="6646" marR="6646" marT="18000" marB="18000"/>
                </a:tc>
                <a:tc>
                  <a:txBody>
                    <a:bodyPr/>
                    <a:lstStyle/>
                    <a:p>
                      <a:pPr algn="ctr">
                        <a:lnSpc>
                          <a:spcPct val="95000"/>
                        </a:lnSpc>
                      </a:pPr>
                      <a:endParaRPr lang="zh-TW" altLang="en-US" sz="1800" b="1" spc="0" dirty="0">
                        <a:solidFill>
                          <a:schemeClr val="tx1"/>
                        </a:solidFill>
                      </a:endParaRPr>
                    </a:p>
                  </a:txBody>
                  <a:tcPr marL="6646" marR="6646" marT="18000" marB="18000"/>
                </a:tc>
                <a:tc>
                  <a:txBody>
                    <a:bodyPr/>
                    <a:lstStyle/>
                    <a:p>
                      <a:pPr algn="ctr">
                        <a:lnSpc>
                          <a:spcPct val="95000"/>
                        </a:lnSpc>
                      </a:pPr>
                      <a:endParaRPr lang="en-US" altLang="zh-TW" sz="1800" spc="0" baseline="0" dirty="0" smtClean="0"/>
                    </a:p>
                    <a:p>
                      <a:pPr algn="ctr">
                        <a:lnSpc>
                          <a:spcPct val="95000"/>
                        </a:lnSpc>
                      </a:pPr>
                      <a:endParaRPr lang="zh-TW" altLang="en-US" sz="1800" b="1" spc="0" baseline="0" dirty="0">
                        <a:solidFill>
                          <a:schemeClr val="tx1"/>
                        </a:solidFill>
                      </a:endParaRPr>
                    </a:p>
                  </a:txBody>
                  <a:tcPr marL="6646" marR="6646" marT="18000" marB="18000"/>
                </a:tc>
                <a:tc>
                  <a:txBody>
                    <a:bodyPr/>
                    <a:lstStyle/>
                    <a:p>
                      <a:pPr algn="ctr">
                        <a:lnSpc>
                          <a:spcPct val="95000"/>
                        </a:lnSpc>
                      </a:pPr>
                      <a:endParaRPr lang="zh-TW" altLang="en-US" sz="1800" b="1" spc="0" dirty="0">
                        <a:solidFill>
                          <a:srgbClr val="FFFF00"/>
                        </a:solidFill>
                      </a:endParaRPr>
                    </a:p>
                  </a:txBody>
                  <a:tcPr marL="6646" marR="6646" marT="18000" marB="18000"/>
                </a:tc>
                <a:tc>
                  <a:txBody>
                    <a:bodyPr/>
                    <a:lstStyle/>
                    <a:p>
                      <a:pPr algn="ctr">
                        <a:lnSpc>
                          <a:spcPct val="95000"/>
                        </a:lnSpc>
                      </a:pPr>
                      <a:endParaRPr lang="zh-TW" altLang="en-US" sz="1800" b="1" spc="0" dirty="0">
                        <a:solidFill>
                          <a:schemeClr val="tx1"/>
                        </a:solidFill>
                      </a:endParaRPr>
                    </a:p>
                  </a:txBody>
                  <a:tcPr marL="6646" marR="6646" marT="18000" marB="18000"/>
                </a:tc>
                <a:tc>
                  <a:txBody>
                    <a:bodyPr/>
                    <a:lstStyle/>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zh-TW" altLang="en-US" sz="1800" b="1" spc="0" dirty="0">
                        <a:solidFill>
                          <a:schemeClr val="tx1"/>
                        </a:solidFill>
                      </a:endParaRPr>
                    </a:p>
                  </a:txBody>
                  <a:tcPr marL="6646" marR="6646" marT="18000" marB="18000"/>
                </a:tc>
                <a:tc rowSpan="2">
                  <a:txBody>
                    <a:bodyPr/>
                    <a:lstStyle/>
                    <a:p>
                      <a:pPr algn="ctr">
                        <a:lnSpc>
                          <a:spcPct val="120000"/>
                        </a:lnSpc>
                      </a:pPr>
                      <a:endParaRPr lang="zh-TW" altLang="en-US" sz="2000" b="1" spc="0" dirty="0">
                        <a:solidFill>
                          <a:schemeClr val="tx1"/>
                        </a:solidFill>
                      </a:endParaRPr>
                    </a:p>
                  </a:txBody>
                  <a:tcPr marL="6646" marR="6646" marT="18000" marB="18000" anchor="ctr"/>
                </a:tc>
                <a:tc rowSpan="2">
                  <a:txBody>
                    <a:bodyPr/>
                    <a:lstStyle/>
                    <a:p>
                      <a:pPr marL="162000" indent="-162000" algn="l">
                        <a:lnSpc>
                          <a:spcPct val="103000"/>
                        </a:lnSpc>
                        <a:buFont typeface="Wingdings" pitchFamily="2" charset="2"/>
                        <a:buNone/>
                      </a:pPr>
                      <a:endParaRPr lang="zh-TW" altLang="en-US" sz="1800" b="1" spc="0" dirty="0">
                        <a:solidFill>
                          <a:schemeClr val="tx1"/>
                        </a:solidFill>
                      </a:endParaRPr>
                    </a:p>
                  </a:txBody>
                  <a:tcPr marL="6646" marR="6646" marT="18000" marB="18000"/>
                </a:tc>
              </a:tr>
              <a:tr h="357188">
                <a:tc>
                  <a:txBody>
                    <a:bodyPr/>
                    <a:lstStyle/>
                    <a:p>
                      <a:pPr algn="ctr"/>
                      <a:r>
                        <a:rPr lang="zh-TW" altLang="en-US" sz="1800" spc="0" dirty="0" smtClean="0"/>
                        <a:t>試算漲跌幅</a:t>
                      </a:r>
                      <a:endParaRPr lang="zh-TW" altLang="en-US" sz="1800" b="1" spc="0" dirty="0">
                        <a:solidFill>
                          <a:schemeClr val="tx1"/>
                        </a:solidFill>
                      </a:endParaRPr>
                    </a:p>
                  </a:txBody>
                  <a:tcPr marL="6646" marR="6646" marT="18000" marB="18000" anchor="ctr"/>
                </a:tc>
                <a:tc gridSpan="2">
                  <a:txBody>
                    <a:bodyPr/>
                    <a:lstStyle/>
                    <a:p>
                      <a:pPr algn="ctr"/>
                      <a:endParaRPr lang="zh-TW" altLang="en-US" sz="1800" b="1" spc="-150" dirty="0">
                        <a:solidFill>
                          <a:schemeClr val="tx1"/>
                        </a:solidFill>
                      </a:endParaRPr>
                    </a:p>
                  </a:txBody>
                  <a:tcPr marL="6646" marR="6646" marT="18000" marB="18000" anchor="ctr"/>
                </a:tc>
                <a:tc hMerge="1">
                  <a:txBody>
                    <a:bodyPr/>
                    <a:lstStyle/>
                    <a:p>
                      <a:pPr algn="ctr"/>
                      <a:endParaRPr lang="zh-TW" altLang="en-US" sz="1800" b="1" spc="0" dirty="0">
                        <a:solidFill>
                          <a:schemeClr val="tx1"/>
                        </a:solidFill>
                      </a:endParaRPr>
                    </a:p>
                  </a:txBody>
                  <a:tcPr marL="7200" marR="72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BlToTr w="19050" cap="flat" cmpd="sng" algn="ctr">
                      <a:solidFill>
                        <a:schemeClr val="tx1"/>
                      </a:solidFill>
                      <a:prstDash val="solid"/>
                      <a:round/>
                      <a:headEnd type="none" w="med" len="med"/>
                      <a:tailEnd type="none" w="med" len="med"/>
                    </a:lnBlToTr>
                    <a:solidFill>
                      <a:srgbClr val="000066"/>
                    </a:solidFill>
                  </a:tcPr>
                </a:tc>
                <a:tc>
                  <a:txBody>
                    <a:bodyPr/>
                    <a:lstStyle/>
                    <a:p>
                      <a:pPr algn="ctr"/>
                      <a:endParaRPr lang="zh-TW" altLang="en-US" sz="1800" b="1" spc="0" dirty="0">
                        <a:solidFill>
                          <a:schemeClr val="tx1"/>
                        </a:solidFill>
                      </a:endParaRPr>
                    </a:p>
                  </a:txBody>
                  <a:tcPr marL="6646" marR="6646" marT="18000" marB="18000" anchor="ctr"/>
                </a:tc>
                <a:tc>
                  <a:txBody>
                    <a:bodyPr/>
                    <a:lstStyle/>
                    <a:p>
                      <a:pPr algn="dist"/>
                      <a:endParaRPr lang="zh-TW" altLang="en-US" sz="1800" b="1" spc="-150" dirty="0">
                        <a:solidFill>
                          <a:srgbClr val="FFFF00"/>
                        </a:solidFill>
                      </a:endParaRPr>
                    </a:p>
                  </a:txBody>
                  <a:tcPr marL="6646" marR="6646" marT="18000" marB="18000" anchor="ctr"/>
                </a:tc>
                <a:tc>
                  <a:txBody>
                    <a:bodyPr/>
                    <a:lstStyle/>
                    <a:p>
                      <a:pPr algn="ctr"/>
                      <a:endParaRPr lang="zh-TW" altLang="en-US" sz="1800" b="1" spc="-150" dirty="0">
                        <a:solidFill>
                          <a:schemeClr val="tx1"/>
                        </a:solidFill>
                      </a:endParaRPr>
                    </a:p>
                  </a:txBody>
                  <a:tcPr marL="6646" marR="6646" marT="18000" marB="18000" anchor="ctr"/>
                </a:tc>
                <a:tc>
                  <a:txBody>
                    <a:bodyPr/>
                    <a:lstStyle/>
                    <a:p>
                      <a:pPr algn="ctr"/>
                      <a:endParaRPr lang="zh-TW" altLang="en-US" sz="1800" b="1" spc="-150" dirty="0">
                        <a:solidFill>
                          <a:schemeClr val="tx1"/>
                        </a:solidFill>
                      </a:endParaRPr>
                    </a:p>
                  </a:txBody>
                  <a:tcPr marL="6646" marR="6646" marT="18000" marB="18000" anchor="ctr"/>
                </a:tc>
                <a:tc vMerge="1">
                  <a:txBody>
                    <a:bodyPr/>
                    <a:lstStyle/>
                    <a:p>
                      <a:endParaRPr lang="zh-TW" altLang="en-US" sz="1800" b="1" spc="-150" dirty="0">
                        <a:solidFill>
                          <a:schemeClr val="tx1"/>
                        </a:solidFill>
                      </a:endParaRPr>
                    </a:p>
                  </a:txBody>
                  <a:tcPr marL="36000" marR="36000" marT="72000" marB="72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0066"/>
                    </a:solidFill>
                  </a:tcPr>
                </a:tc>
                <a:tc vMerge="1">
                  <a:txBody>
                    <a:bodyPr/>
                    <a:lstStyle/>
                    <a:p>
                      <a:endParaRPr lang="zh-TW" altLang="en-US" sz="1800" b="1" spc="-150" dirty="0">
                        <a:solidFill>
                          <a:schemeClr val="tx1"/>
                        </a:solidFill>
                      </a:endParaRPr>
                    </a:p>
                  </a:txBody>
                  <a:tcPr marL="36000" marR="36000" marT="72000" marB="72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0066"/>
                    </a:solidFill>
                  </a:tcPr>
                </a:tc>
              </a:tr>
            </a:tbl>
          </a:graphicData>
        </a:graphic>
      </p:graphicFrame>
      <p:cxnSp>
        <p:nvCxnSpPr>
          <p:cNvPr id="9259" name="直線單箭頭接點 24"/>
          <p:cNvCxnSpPr>
            <a:cxnSpLocks noChangeShapeType="1"/>
          </p:cNvCxnSpPr>
          <p:nvPr/>
        </p:nvCxnSpPr>
        <p:spPr bwMode="auto">
          <a:xfrm>
            <a:off x="3575538" y="3789364"/>
            <a:ext cx="0" cy="287337"/>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cxnSp>
        <p:nvCxnSpPr>
          <p:cNvPr id="9261" name="直線單箭頭接點 26"/>
          <p:cNvCxnSpPr>
            <a:cxnSpLocks noChangeShapeType="1"/>
          </p:cNvCxnSpPr>
          <p:nvPr/>
        </p:nvCxnSpPr>
        <p:spPr bwMode="auto">
          <a:xfrm rot="5400000">
            <a:off x="4328380" y="4365626"/>
            <a:ext cx="1152525" cy="0"/>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cxnSp>
        <p:nvCxnSpPr>
          <p:cNvPr id="9262" name="直線單箭頭接點 27"/>
          <p:cNvCxnSpPr>
            <a:cxnSpLocks noChangeShapeType="1"/>
          </p:cNvCxnSpPr>
          <p:nvPr/>
        </p:nvCxnSpPr>
        <p:spPr bwMode="auto">
          <a:xfrm rot="16200000" flipH="1">
            <a:off x="3885224" y="4143498"/>
            <a:ext cx="711200" cy="2931"/>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grpSp>
        <p:nvGrpSpPr>
          <p:cNvPr id="2" name="群組 68"/>
          <p:cNvGrpSpPr>
            <a:grpSpLocks/>
          </p:cNvGrpSpPr>
          <p:nvPr/>
        </p:nvGrpSpPr>
        <p:grpSpPr bwMode="auto">
          <a:xfrm>
            <a:off x="2511670" y="4294188"/>
            <a:ext cx="1727689" cy="430887"/>
            <a:chOff x="2720975" y="4294207"/>
            <a:chExt cx="1871663" cy="430887"/>
          </a:xfrm>
        </p:grpSpPr>
        <p:cxnSp>
          <p:nvCxnSpPr>
            <p:cNvPr id="9295" name="直線單箭頭接點 11"/>
            <p:cNvCxnSpPr>
              <a:cxnSpLocks noChangeShapeType="1"/>
            </p:cNvCxnSpPr>
            <p:nvPr/>
          </p:nvCxnSpPr>
          <p:spPr bwMode="auto">
            <a:xfrm>
              <a:off x="2720975" y="4510107"/>
              <a:ext cx="1871663" cy="0"/>
            </a:xfrm>
            <a:prstGeom prst="straightConnector1">
              <a:avLst/>
            </a:prstGeom>
            <a:noFill/>
            <a:ln w="15875" algn="ctr">
              <a:solidFill>
                <a:srgbClr val="FFCCFF"/>
              </a:solidFill>
              <a:round/>
              <a:headEnd/>
              <a:tailEnd type="arrow" w="med" len="med"/>
            </a:ln>
            <a:extLst>
              <a:ext uri="{909E8E84-426E-40DD-AFC4-6F175D3DCCD1}">
                <a14:hiddenFill xmlns:a14="http://schemas.microsoft.com/office/drawing/2010/main">
                  <a:noFill/>
                </a14:hiddenFill>
              </a:ext>
            </a:extLst>
          </p:spPr>
        </p:cxnSp>
        <p:sp>
          <p:nvSpPr>
            <p:cNvPr id="9296" name="文字方塊 32"/>
            <p:cNvSpPr txBox="1">
              <a:spLocks noChangeArrowheads="1"/>
            </p:cNvSpPr>
            <p:nvPr/>
          </p:nvSpPr>
          <p:spPr bwMode="auto">
            <a:xfrm>
              <a:off x="2738430" y="4294207"/>
              <a:ext cx="107156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zh-TW" altLang="en-US" sz="1400" b="1" dirty="0">
                  <a:latin typeface="標楷體" pitchFamily="65" charset="-120"/>
                </a:rPr>
                <a:t>買賣申報資料</a:t>
              </a:r>
            </a:p>
          </p:txBody>
        </p:sp>
      </p:grpSp>
      <p:grpSp>
        <p:nvGrpSpPr>
          <p:cNvPr id="3" name="群組 69"/>
          <p:cNvGrpSpPr>
            <a:grpSpLocks/>
          </p:cNvGrpSpPr>
          <p:nvPr/>
        </p:nvGrpSpPr>
        <p:grpSpPr bwMode="auto">
          <a:xfrm>
            <a:off x="2511669" y="4746626"/>
            <a:ext cx="2392974" cy="430887"/>
            <a:chOff x="2720975" y="4746568"/>
            <a:chExt cx="2592388" cy="430887"/>
          </a:xfrm>
        </p:grpSpPr>
        <p:cxnSp>
          <p:nvCxnSpPr>
            <p:cNvPr id="9293" name="直線單箭頭接點 15"/>
            <p:cNvCxnSpPr>
              <a:cxnSpLocks noChangeShapeType="1"/>
            </p:cNvCxnSpPr>
            <p:nvPr/>
          </p:nvCxnSpPr>
          <p:spPr bwMode="auto">
            <a:xfrm>
              <a:off x="2720975" y="4948170"/>
              <a:ext cx="2592388" cy="0"/>
            </a:xfrm>
            <a:prstGeom prst="straightConnector1">
              <a:avLst/>
            </a:prstGeom>
            <a:noFill/>
            <a:ln w="15875" algn="ctr">
              <a:solidFill>
                <a:srgbClr val="FFCCFF"/>
              </a:solidFill>
              <a:round/>
              <a:headEnd/>
              <a:tailEnd type="arrow" w="med" len="med"/>
            </a:ln>
            <a:extLst>
              <a:ext uri="{909E8E84-426E-40DD-AFC4-6F175D3DCCD1}">
                <a14:hiddenFill xmlns:a14="http://schemas.microsoft.com/office/drawing/2010/main">
                  <a:noFill/>
                </a14:hiddenFill>
              </a:ext>
            </a:extLst>
          </p:spPr>
        </p:cxnSp>
        <p:sp>
          <p:nvSpPr>
            <p:cNvPr id="9294" name="文字方塊 33"/>
            <p:cNvSpPr txBox="1">
              <a:spLocks noChangeArrowheads="1"/>
            </p:cNvSpPr>
            <p:nvPr/>
          </p:nvSpPr>
          <p:spPr bwMode="auto">
            <a:xfrm>
              <a:off x="2809860" y="4746568"/>
              <a:ext cx="107156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zh-TW" altLang="en-US" sz="1400" b="1" dirty="0">
                  <a:latin typeface="標楷體" pitchFamily="65" charset="-120"/>
                </a:rPr>
                <a:t>買賣申報資料</a:t>
              </a:r>
            </a:p>
          </p:txBody>
        </p:sp>
      </p:grpSp>
      <p:cxnSp>
        <p:nvCxnSpPr>
          <p:cNvPr id="9265" name="直線單箭頭接點 34"/>
          <p:cNvCxnSpPr>
            <a:cxnSpLocks noChangeShapeType="1"/>
          </p:cNvCxnSpPr>
          <p:nvPr/>
        </p:nvCxnSpPr>
        <p:spPr bwMode="auto">
          <a:xfrm>
            <a:off x="6167804" y="3789363"/>
            <a:ext cx="0" cy="2087562"/>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cxnSp>
        <p:nvCxnSpPr>
          <p:cNvPr id="9266" name="直線單箭頭接點 35"/>
          <p:cNvCxnSpPr>
            <a:cxnSpLocks noChangeShapeType="1"/>
          </p:cNvCxnSpPr>
          <p:nvPr/>
        </p:nvCxnSpPr>
        <p:spPr bwMode="auto">
          <a:xfrm rot="5400000">
            <a:off x="4744855" y="4605644"/>
            <a:ext cx="1639887" cy="7326"/>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grpSp>
        <p:nvGrpSpPr>
          <p:cNvPr id="4" name="群組 71"/>
          <p:cNvGrpSpPr>
            <a:grpSpLocks/>
          </p:cNvGrpSpPr>
          <p:nvPr/>
        </p:nvGrpSpPr>
        <p:grpSpPr bwMode="auto">
          <a:xfrm>
            <a:off x="2511670" y="5624517"/>
            <a:ext cx="3656135" cy="430887"/>
            <a:chOff x="2720975" y="5624545"/>
            <a:chExt cx="3960813" cy="430859"/>
          </a:xfrm>
        </p:grpSpPr>
        <p:cxnSp>
          <p:nvCxnSpPr>
            <p:cNvPr id="9291" name="直線單箭頭接點 18"/>
            <p:cNvCxnSpPr>
              <a:cxnSpLocks noChangeShapeType="1"/>
            </p:cNvCxnSpPr>
            <p:nvPr/>
          </p:nvCxnSpPr>
          <p:spPr bwMode="auto">
            <a:xfrm>
              <a:off x="2720975" y="5857892"/>
              <a:ext cx="3960813" cy="0"/>
            </a:xfrm>
            <a:prstGeom prst="straightConnector1">
              <a:avLst/>
            </a:prstGeom>
            <a:noFill/>
            <a:ln w="15875" algn="ctr">
              <a:solidFill>
                <a:srgbClr val="FFCCFF"/>
              </a:solidFill>
              <a:round/>
              <a:headEnd/>
              <a:tailEnd type="arrow" w="med" len="med"/>
            </a:ln>
            <a:extLst>
              <a:ext uri="{909E8E84-426E-40DD-AFC4-6F175D3DCCD1}">
                <a14:hiddenFill xmlns:a14="http://schemas.microsoft.com/office/drawing/2010/main">
                  <a:noFill/>
                </a14:hiddenFill>
              </a:ext>
            </a:extLst>
          </p:spPr>
        </p:cxnSp>
        <p:sp>
          <p:nvSpPr>
            <p:cNvPr id="9292" name="文字方塊 40"/>
            <p:cNvSpPr txBox="1">
              <a:spLocks noChangeArrowheads="1"/>
            </p:cNvSpPr>
            <p:nvPr/>
          </p:nvSpPr>
          <p:spPr bwMode="auto">
            <a:xfrm>
              <a:off x="3024182" y="5624545"/>
              <a:ext cx="1071562" cy="430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zh-TW" altLang="en-US" sz="1400" b="1" dirty="0">
                  <a:latin typeface="標楷體" pitchFamily="65" charset="-120"/>
                </a:rPr>
                <a:t>買賣申報資料</a:t>
              </a:r>
            </a:p>
          </p:txBody>
        </p:sp>
      </p:grpSp>
      <p:grpSp>
        <p:nvGrpSpPr>
          <p:cNvPr id="6" name="群組 70"/>
          <p:cNvGrpSpPr>
            <a:grpSpLocks/>
          </p:cNvGrpSpPr>
          <p:nvPr/>
        </p:nvGrpSpPr>
        <p:grpSpPr bwMode="auto">
          <a:xfrm>
            <a:off x="2511670" y="5202238"/>
            <a:ext cx="3056792" cy="430887"/>
            <a:chOff x="2720975" y="5202731"/>
            <a:chExt cx="3311525" cy="430887"/>
          </a:xfrm>
        </p:grpSpPr>
        <p:cxnSp>
          <p:nvCxnSpPr>
            <p:cNvPr id="9289" name="直線單箭頭接點 17"/>
            <p:cNvCxnSpPr>
              <a:cxnSpLocks noChangeShapeType="1"/>
            </p:cNvCxnSpPr>
            <p:nvPr/>
          </p:nvCxnSpPr>
          <p:spPr bwMode="auto">
            <a:xfrm>
              <a:off x="2720975" y="5418631"/>
              <a:ext cx="3311525" cy="0"/>
            </a:xfrm>
            <a:prstGeom prst="straightConnector1">
              <a:avLst/>
            </a:prstGeom>
            <a:noFill/>
            <a:ln w="15875" algn="ctr">
              <a:solidFill>
                <a:srgbClr val="FFCCFF"/>
              </a:solidFill>
              <a:round/>
              <a:headEnd/>
              <a:tailEnd type="arrow" w="med" len="med"/>
            </a:ln>
            <a:extLst>
              <a:ext uri="{909E8E84-426E-40DD-AFC4-6F175D3DCCD1}">
                <a14:hiddenFill xmlns:a14="http://schemas.microsoft.com/office/drawing/2010/main">
                  <a:noFill/>
                </a14:hiddenFill>
              </a:ext>
            </a:extLst>
          </p:spPr>
        </p:cxnSp>
        <p:sp>
          <p:nvSpPr>
            <p:cNvPr id="9290" name="文字方塊 41"/>
            <p:cNvSpPr txBox="1">
              <a:spLocks noChangeArrowheads="1"/>
            </p:cNvSpPr>
            <p:nvPr/>
          </p:nvSpPr>
          <p:spPr bwMode="auto">
            <a:xfrm>
              <a:off x="2881298" y="5202731"/>
              <a:ext cx="107156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zh-TW" altLang="en-US" sz="1400" b="1">
                  <a:latin typeface="標楷體" pitchFamily="65" charset="-120"/>
                </a:rPr>
                <a:t>買賣申報資料</a:t>
              </a:r>
            </a:p>
          </p:txBody>
        </p:sp>
      </p:grpSp>
      <p:cxnSp>
        <p:nvCxnSpPr>
          <p:cNvPr id="9269" name="直線單箭頭接點 46"/>
          <p:cNvCxnSpPr>
            <a:cxnSpLocks noChangeShapeType="1"/>
          </p:cNvCxnSpPr>
          <p:nvPr/>
        </p:nvCxnSpPr>
        <p:spPr bwMode="auto">
          <a:xfrm rot="16200000" flipH="1">
            <a:off x="3330148" y="5566569"/>
            <a:ext cx="1560512" cy="0"/>
          </a:xfrm>
          <a:prstGeom prst="straightConnector1">
            <a:avLst/>
          </a:prstGeom>
          <a:noFill/>
          <a:ln w="12700" algn="ctr">
            <a:solidFill>
              <a:schemeClr val="tx2"/>
            </a:solidFill>
            <a:prstDash val="dash"/>
            <a:round/>
            <a:headEnd/>
            <a:tailEnd type="arrow" w="med" len="med"/>
          </a:ln>
          <a:extLst>
            <a:ext uri="{909E8E84-426E-40DD-AFC4-6F175D3DCCD1}">
              <a14:hiddenFill xmlns:a14="http://schemas.microsoft.com/office/drawing/2010/main">
                <a:noFill/>
              </a14:hiddenFill>
            </a:ext>
          </a:extLst>
        </p:spPr>
      </p:cxnSp>
      <p:cxnSp>
        <p:nvCxnSpPr>
          <p:cNvPr id="9270" name="直線單箭頭接點 49"/>
          <p:cNvCxnSpPr>
            <a:cxnSpLocks noChangeShapeType="1"/>
          </p:cNvCxnSpPr>
          <p:nvPr/>
        </p:nvCxnSpPr>
        <p:spPr bwMode="auto">
          <a:xfrm rot="5400000">
            <a:off x="5108515" y="6024625"/>
            <a:ext cx="642937" cy="1465"/>
          </a:xfrm>
          <a:prstGeom prst="straightConnector1">
            <a:avLst/>
          </a:prstGeom>
          <a:noFill/>
          <a:ln w="12700" algn="ctr">
            <a:solidFill>
              <a:schemeClr val="tx2"/>
            </a:solidFill>
            <a:prstDash val="dash"/>
            <a:round/>
            <a:headEnd/>
            <a:tailEnd type="arrow" w="med" len="med"/>
          </a:ln>
          <a:extLst>
            <a:ext uri="{909E8E84-426E-40DD-AFC4-6F175D3DCCD1}">
              <a14:hiddenFill xmlns:a14="http://schemas.microsoft.com/office/drawing/2010/main">
                <a:noFill/>
              </a14:hiddenFill>
            </a:ext>
          </a:extLst>
        </p:spPr>
      </p:cxnSp>
      <p:cxnSp>
        <p:nvCxnSpPr>
          <p:cNvPr id="9271" name="直線單箭頭接點 50"/>
          <p:cNvCxnSpPr>
            <a:cxnSpLocks noChangeShapeType="1"/>
          </p:cNvCxnSpPr>
          <p:nvPr/>
        </p:nvCxnSpPr>
        <p:spPr bwMode="auto">
          <a:xfrm rot="16200000" flipH="1">
            <a:off x="4203884" y="5780882"/>
            <a:ext cx="1131887" cy="0"/>
          </a:xfrm>
          <a:prstGeom prst="straightConnector1">
            <a:avLst/>
          </a:prstGeom>
          <a:noFill/>
          <a:ln w="12700" algn="ctr">
            <a:solidFill>
              <a:schemeClr val="tx2"/>
            </a:solidFill>
            <a:prstDash val="dash"/>
            <a:round/>
            <a:headEnd/>
            <a:tailEnd type="arrow" w="med" len="med"/>
          </a:ln>
          <a:extLst>
            <a:ext uri="{909E8E84-426E-40DD-AFC4-6F175D3DCCD1}">
              <a14:hiddenFill xmlns:a14="http://schemas.microsoft.com/office/drawing/2010/main">
                <a:noFill/>
              </a14:hiddenFill>
            </a:ext>
          </a:extLst>
        </p:spPr>
      </p:cxnSp>
      <p:cxnSp>
        <p:nvCxnSpPr>
          <p:cNvPr id="9272" name="直線單箭頭接點 54"/>
          <p:cNvCxnSpPr>
            <a:cxnSpLocks noChangeShapeType="1"/>
          </p:cNvCxnSpPr>
          <p:nvPr/>
        </p:nvCxnSpPr>
        <p:spPr bwMode="auto">
          <a:xfrm rot="5400000">
            <a:off x="6009238" y="6238082"/>
            <a:ext cx="217487" cy="0"/>
          </a:xfrm>
          <a:prstGeom prst="straightConnector1">
            <a:avLst/>
          </a:prstGeom>
          <a:noFill/>
          <a:ln w="12700" algn="ctr">
            <a:solidFill>
              <a:schemeClr val="tx2"/>
            </a:solidFill>
            <a:prstDash val="dash"/>
            <a:round/>
            <a:headEnd/>
            <a:tailEnd type="arrow" w="med" len="med"/>
          </a:ln>
          <a:extLst>
            <a:ext uri="{909E8E84-426E-40DD-AFC4-6F175D3DCCD1}">
              <a14:hiddenFill xmlns:a14="http://schemas.microsoft.com/office/drawing/2010/main">
                <a:noFill/>
              </a14:hiddenFill>
            </a:ext>
          </a:extLst>
        </p:spPr>
      </p:cxnSp>
      <p:sp>
        <p:nvSpPr>
          <p:cNvPr id="9267" name="文字方塊 24"/>
          <p:cNvSpPr txBox="1">
            <a:spLocks noChangeArrowheads="1"/>
          </p:cNvSpPr>
          <p:nvPr/>
        </p:nvSpPr>
        <p:spPr bwMode="auto">
          <a:xfrm>
            <a:off x="2517531" y="4043364"/>
            <a:ext cx="46159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en-US" altLang="zh-TW" sz="1800" b="1">
                <a:ea typeface="新細明體" charset="-120"/>
              </a:rPr>
              <a:t>9.99</a:t>
            </a:r>
            <a:endParaRPr lang="zh-TW" altLang="en-US" sz="1800" b="1">
              <a:ea typeface="新細明體" charset="-120"/>
            </a:endParaRPr>
          </a:p>
        </p:txBody>
      </p:sp>
      <p:sp>
        <p:nvSpPr>
          <p:cNvPr id="26" name="文字方塊 25"/>
          <p:cNvSpPr txBox="1"/>
          <p:nvPr/>
        </p:nvSpPr>
        <p:spPr>
          <a:xfrm>
            <a:off x="2989384" y="4041776"/>
            <a:ext cx="791308" cy="553998"/>
          </a:xfrm>
          <a:prstGeom prst="rect">
            <a:avLst/>
          </a:prstGeom>
          <a:noFill/>
        </p:spPr>
        <p:txBody>
          <a:bodyPr lIns="0" tIns="0" rIns="0" bIns="0">
            <a:spAutoFit/>
          </a:bodyPr>
          <a:lstStyle/>
          <a:p>
            <a:pPr>
              <a:defRPr/>
            </a:pPr>
            <a:r>
              <a:rPr lang="en-US" altLang="zh-TW" sz="1800" b="1" spc="-150" dirty="0"/>
              <a:t>…  </a:t>
            </a:r>
            <a:r>
              <a:rPr lang="en-US" altLang="zh-TW" sz="1800" b="1" dirty="0"/>
              <a:t>10.00</a:t>
            </a:r>
            <a:endParaRPr lang="zh-TW" altLang="en-US" sz="1800" b="1" dirty="0"/>
          </a:p>
        </p:txBody>
      </p:sp>
      <p:sp>
        <p:nvSpPr>
          <p:cNvPr id="28" name="文字方塊 27"/>
          <p:cNvSpPr txBox="1"/>
          <p:nvPr/>
        </p:nvSpPr>
        <p:spPr>
          <a:xfrm>
            <a:off x="3839308" y="4500564"/>
            <a:ext cx="659423" cy="553998"/>
          </a:xfrm>
          <a:prstGeom prst="rect">
            <a:avLst/>
          </a:prstGeom>
          <a:noFill/>
        </p:spPr>
        <p:txBody>
          <a:bodyPr lIns="0" tIns="0" rIns="0" bIns="0">
            <a:spAutoFit/>
          </a:bodyPr>
          <a:lstStyle/>
          <a:p>
            <a:pPr>
              <a:defRPr/>
            </a:pPr>
            <a:r>
              <a:rPr lang="en-US" altLang="zh-TW" sz="1800" b="1" spc="-150" dirty="0"/>
              <a:t>  </a:t>
            </a:r>
            <a:r>
              <a:rPr lang="en-US" altLang="zh-TW" sz="1800" b="1" dirty="0"/>
              <a:t>10.05</a:t>
            </a:r>
            <a:endParaRPr lang="zh-TW" altLang="en-US" sz="1800" b="1" dirty="0"/>
          </a:p>
        </p:txBody>
      </p:sp>
      <p:sp>
        <p:nvSpPr>
          <p:cNvPr id="29" name="文字方塊 28"/>
          <p:cNvSpPr txBox="1"/>
          <p:nvPr/>
        </p:nvSpPr>
        <p:spPr>
          <a:xfrm>
            <a:off x="4506059" y="4938714"/>
            <a:ext cx="659423" cy="553998"/>
          </a:xfrm>
          <a:prstGeom prst="rect">
            <a:avLst/>
          </a:prstGeom>
          <a:noFill/>
        </p:spPr>
        <p:txBody>
          <a:bodyPr lIns="0" tIns="0" rIns="0" bIns="0">
            <a:spAutoFit/>
          </a:bodyPr>
          <a:lstStyle/>
          <a:p>
            <a:pPr>
              <a:defRPr/>
            </a:pPr>
            <a:r>
              <a:rPr lang="en-US" altLang="zh-TW" sz="1800" b="1" spc="-150" dirty="0"/>
              <a:t>  </a:t>
            </a:r>
            <a:r>
              <a:rPr lang="en-US" altLang="zh-TW" sz="1800" b="1" dirty="0"/>
              <a:t>10.55</a:t>
            </a:r>
            <a:endParaRPr lang="zh-TW" altLang="en-US" sz="1800" b="1" dirty="0"/>
          </a:p>
        </p:txBody>
      </p:sp>
      <p:sp>
        <p:nvSpPr>
          <p:cNvPr id="32" name="文字方塊 31"/>
          <p:cNvSpPr txBox="1"/>
          <p:nvPr/>
        </p:nvSpPr>
        <p:spPr>
          <a:xfrm>
            <a:off x="5165482" y="5394326"/>
            <a:ext cx="659423" cy="553998"/>
          </a:xfrm>
          <a:prstGeom prst="rect">
            <a:avLst/>
          </a:prstGeom>
          <a:noFill/>
        </p:spPr>
        <p:txBody>
          <a:bodyPr lIns="0" tIns="0" rIns="0" bIns="0">
            <a:spAutoFit/>
          </a:bodyPr>
          <a:lstStyle/>
          <a:p>
            <a:pPr>
              <a:defRPr/>
            </a:pPr>
            <a:r>
              <a:rPr lang="en-US" altLang="zh-TW" sz="1800" b="1" spc="-150" dirty="0"/>
              <a:t>  </a:t>
            </a:r>
            <a:r>
              <a:rPr lang="en-US" altLang="zh-TW" sz="1800" b="1" dirty="0"/>
              <a:t>10.45</a:t>
            </a:r>
            <a:endParaRPr lang="zh-TW" altLang="en-US" sz="1800" b="1" dirty="0"/>
          </a:p>
        </p:txBody>
      </p:sp>
      <p:sp>
        <p:nvSpPr>
          <p:cNvPr id="33" name="文字方塊 32"/>
          <p:cNvSpPr txBox="1"/>
          <p:nvPr/>
        </p:nvSpPr>
        <p:spPr>
          <a:xfrm>
            <a:off x="5807320" y="5849938"/>
            <a:ext cx="659423" cy="553998"/>
          </a:xfrm>
          <a:prstGeom prst="rect">
            <a:avLst/>
          </a:prstGeom>
          <a:noFill/>
        </p:spPr>
        <p:txBody>
          <a:bodyPr lIns="0" tIns="0" rIns="0" bIns="0">
            <a:spAutoFit/>
          </a:bodyPr>
          <a:lstStyle/>
          <a:p>
            <a:pPr>
              <a:defRPr/>
            </a:pPr>
            <a:r>
              <a:rPr lang="en-US" altLang="zh-TW" sz="1800" b="1" spc="-150" dirty="0"/>
              <a:t>  </a:t>
            </a:r>
            <a:r>
              <a:rPr lang="en-US" altLang="zh-TW" sz="1800" b="1" dirty="0"/>
              <a:t>10.30</a:t>
            </a:r>
            <a:endParaRPr lang="zh-TW" altLang="en-US" sz="1800" b="1" dirty="0"/>
          </a:p>
        </p:txBody>
      </p:sp>
      <p:sp>
        <p:nvSpPr>
          <p:cNvPr id="54" name="右彎箭號 53"/>
          <p:cNvSpPr/>
          <p:nvPr/>
        </p:nvSpPr>
        <p:spPr bwMode="auto">
          <a:xfrm rot="16200000">
            <a:off x="4189230" y="4805302"/>
            <a:ext cx="388938" cy="303335"/>
          </a:xfrm>
          <a:prstGeom prst="bentArrow">
            <a:avLst>
              <a:gd name="adj1" fmla="val 25000"/>
              <a:gd name="adj2" fmla="val 26063"/>
              <a:gd name="adj3" fmla="val 27126"/>
              <a:gd name="adj4" fmla="val 41624"/>
            </a:avLst>
          </a:prstGeom>
          <a:noFill/>
          <a:ln w="15875">
            <a:solidFill>
              <a:schemeClr val="tx2"/>
            </a:solidFill>
            <a:prstDash val="solid"/>
            <a:round/>
            <a:headEnd/>
            <a:tailEnd type="triangle" w="lg" len="med"/>
          </a:ln>
          <a:effectLst/>
        </p:spPr>
        <p:txBody>
          <a:bodyPr wrap="none" anchor="ctr"/>
          <a:lstStyle/>
          <a:p>
            <a:pPr algn="ctr">
              <a:defRPr/>
            </a:pPr>
            <a:endParaRPr lang="zh-TW" altLang="en-US"/>
          </a:p>
        </p:txBody>
      </p:sp>
      <p:sp>
        <p:nvSpPr>
          <p:cNvPr id="57" name="右彎箭號 56"/>
          <p:cNvSpPr/>
          <p:nvPr/>
        </p:nvSpPr>
        <p:spPr bwMode="auto">
          <a:xfrm rot="16200000">
            <a:off x="3522480" y="4352865"/>
            <a:ext cx="388937" cy="303334"/>
          </a:xfrm>
          <a:prstGeom prst="bentArrow">
            <a:avLst>
              <a:gd name="adj1" fmla="val 25000"/>
              <a:gd name="adj2" fmla="val 26063"/>
              <a:gd name="adj3" fmla="val 27126"/>
              <a:gd name="adj4" fmla="val 41624"/>
            </a:avLst>
          </a:prstGeom>
          <a:noFill/>
          <a:ln w="15875">
            <a:solidFill>
              <a:schemeClr val="tx2"/>
            </a:solidFill>
            <a:prstDash val="solid"/>
            <a:round/>
            <a:headEnd/>
            <a:tailEnd type="triangle" w="lg" len="med"/>
          </a:ln>
          <a:effectLst/>
        </p:spPr>
        <p:txBody>
          <a:bodyPr wrap="none" anchor="ctr"/>
          <a:lstStyle/>
          <a:p>
            <a:pPr algn="ctr">
              <a:defRPr/>
            </a:pPr>
            <a:endParaRPr lang="zh-TW" altLang="en-US"/>
          </a:p>
        </p:txBody>
      </p:sp>
      <p:sp>
        <p:nvSpPr>
          <p:cNvPr id="58" name="右彎箭號 57"/>
          <p:cNvSpPr/>
          <p:nvPr/>
        </p:nvSpPr>
        <p:spPr bwMode="auto">
          <a:xfrm rot="16200000">
            <a:off x="4848653" y="5257740"/>
            <a:ext cx="388937" cy="303335"/>
          </a:xfrm>
          <a:prstGeom prst="bentArrow">
            <a:avLst>
              <a:gd name="adj1" fmla="val 25000"/>
              <a:gd name="adj2" fmla="val 26063"/>
              <a:gd name="adj3" fmla="val 27126"/>
              <a:gd name="adj4" fmla="val 41624"/>
            </a:avLst>
          </a:prstGeom>
          <a:noFill/>
          <a:ln w="15875">
            <a:solidFill>
              <a:schemeClr val="tx2"/>
            </a:solidFill>
            <a:prstDash val="solid"/>
            <a:round/>
            <a:headEnd/>
            <a:tailEnd type="triangle" w="lg" len="med"/>
          </a:ln>
          <a:effectLst/>
        </p:spPr>
        <p:txBody>
          <a:bodyPr wrap="none" anchor="ctr"/>
          <a:lstStyle/>
          <a:p>
            <a:pPr algn="ctr">
              <a:defRPr/>
            </a:pPr>
            <a:endParaRPr lang="zh-TW" altLang="en-US"/>
          </a:p>
        </p:txBody>
      </p:sp>
      <p:sp>
        <p:nvSpPr>
          <p:cNvPr id="59" name="右彎箭號 58"/>
          <p:cNvSpPr/>
          <p:nvPr/>
        </p:nvSpPr>
        <p:spPr bwMode="auto">
          <a:xfrm rot="16200000">
            <a:off x="5503679" y="5710177"/>
            <a:ext cx="388938" cy="303334"/>
          </a:xfrm>
          <a:prstGeom prst="bentArrow">
            <a:avLst>
              <a:gd name="adj1" fmla="val 25000"/>
              <a:gd name="adj2" fmla="val 26063"/>
              <a:gd name="adj3" fmla="val 27126"/>
              <a:gd name="adj4" fmla="val 41624"/>
            </a:avLst>
          </a:prstGeom>
          <a:noFill/>
          <a:ln w="15875">
            <a:solidFill>
              <a:schemeClr val="tx2"/>
            </a:solidFill>
            <a:prstDash val="solid"/>
            <a:round/>
            <a:headEnd/>
            <a:tailEnd type="triangle" w="lg" len="med"/>
          </a:ln>
          <a:effectLst/>
        </p:spPr>
        <p:txBody>
          <a:bodyPr wrap="none" anchor="ctr"/>
          <a:lstStyle/>
          <a:p>
            <a:pPr algn="ctr">
              <a:defRPr/>
            </a:pPr>
            <a:endParaRPr lang="zh-TW" altLang="en-US"/>
          </a:p>
        </p:txBody>
      </p:sp>
      <p:grpSp>
        <p:nvGrpSpPr>
          <p:cNvPr id="9" name="群組 72"/>
          <p:cNvGrpSpPr>
            <a:grpSpLocks/>
          </p:cNvGrpSpPr>
          <p:nvPr/>
        </p:nvGrpSpPr>
        <p:grpSpPr bwMode="auto">
          <a:xfrm>
            <a:off x="2659674" y="6324600"/>
            <a:ext cx="1824403" cy="292100"/>
            <a:chOff x="2881299" y="6324179"/>
            <a:chExt cx="1976410" cy="292194"/>
          </a:xfrm>
        </p:grpSpPr>
        <p:sp>
          <p:nvSpPr>
            <p:cNvPr id="27" name="文字方塊 26"/>
            <p:cNvSpPr txBox="1"/>
            <p:nvPr/>
          </p:nvSpPr>
          <p:spPr>
            <a:xfrm>
              <a:off x="2881299" y="6324179"/>
              <a:ext cx="1214420" cy="276314"/>
            </a:xfrm>
            <a:prstGeom prst="rect">
              <a:avLst/>
            </a:prstGeom>
            <a:noFill/>
          </p:spPr>
          <p:txBody>
            <a:bodyPr lIns="0" tIns="0" rIns="0" bIns="0">
              <a:spAutoFit/>
            </a:bodyPr>
            <a:lstStyle/>
            <a:p>
              <a:pPr>
                <a:defRPr/>
              </a:pPr>
              <a:r>
                <a:rPr lang="en-US" altLang="zh-TW" sz="1800" b="1" spc="-150" dirty="0"/>
                <a:t>‧‧‧‧‧</a:t>
              </a:r>
              <a:endParaRPr lang="zh-TW" altLang="en-US" sz="1800" b="1" spc="-150" dirty="0"/>
            </a:p>
          </p:txBody>
        </p:sp>
        <p:sp>
          <p:nvSpPr>
            <p:cNvPr id="62" name="文字方塊 61"/>
            <p:cNvSpPr txBox="1"/>
            <p:nvPr/>
          </p:nvSpPr>
          <p:spPr>
            <a:xfrm>
              <a:off x="4143344" y="6340059"/>
              <a:ext cx="714365" cy="276314"/>
            </a:xfrm>
            <a:prstGeom prst="rect">
              <a:avLst/>
            </a:prstGeom>
            <a:noFill/>
          </p:spPr>
          <p:txBody>
            <a:bodyPr lIns="0" tIns="0" rIns="0" bIns="0">
              <a:spAutoFit/>
            </a:bodyPr>
            <a:lstStyle/>
            <a:p>
              <a:pPr>
                <a:defRPr/>
              </a:pPr>
              <a:r>
                <a:rPr lang="en-US" altLang="zh-TW" sz="1800" b="1" spc="-150" dirty="0"/>
                <a:t>+0.5%</a:t>
              </a:r>
              <a:endParaRPr lang="zh-TW" altLang="en-US" sz="1800" b="1" spc="-150" dirty="0"/>
            </a:p>
          </p:txBody>
        </p:sp>
      </p:grpSp>
      <p:sp>
        <p:nvSpPr>
          <p:cNvPr id="63" name="文字方塊 62"/>
          <p:cNvSpPr txBox="1"/>
          <p:nvPr/>
        </p:nvSpPr>
        <p:spPr>
          <a:xfrm>
            <a:off x="4440116" y="6338888"/>
            <a:ext cx="659423" cy="553998"/>
          </a:xfrm>
          <a:prstGeom prst="rect">
            <a:avLst/>
          </a:prstGeom>
          <a:noFill/>
        </p:spPr>
        <p:txBody>
          <a:bodyPr lIns="0" tIns="0" rIns="0" bIns="0">
            <a:spAutoFit/>
          </a:bodyPr>
          <a:lstStyle/>
          <a:p>
            <a:pPr>
              <a:defRPr/>
            </a:pPr>
            <a:r>
              <a:rPr lang="en-US" altLang="zh-TW" sz="1800" b="1" spc="-150" dirty="0"/>
              <a:t>+4.98%</a:t>
            </a:r>
            <a:endParaRPr lang="zh-TW" altLang="en-US" sz="1800" b="1" spc="-150" dirty="0"/>
          </a:p>
        </p:txBody>
      </p:sp>
      <p:sp>
        <p:nvSpPr>
          <p:cNvPr id="64" name="文字方塊 63"/>
          <p:cNvSpPr txBox="1"/>
          <p:nvPr/>
        </p:nvSpPr>
        <p:spPr>
          <a:xfrm>
            <a:off x="5128847" y="6338888"/>
            <a:ext cx="659423" cy="277812"/>
          </a:xfrm>
          <a:prstGeom prst="rect">
            <a:avLst/>
          </a:prstGeom>
          <a:noFill/>
        </p:spPr>
        <p:txBody>
          <a:bodyPr lIns="0" tIns="0" rIns="0" bIns="0">
            <a:spAutoFit/>
          </a:bodyPr>
          <a:lstStyle/>
          <a:p>
            <a:pPr>
              <a:defRPr/>
            </a:pPr>
            <a:r>
              <a:rPr lang="en-US" altLang="zh-TW" sz="1800" b="1" spc="-150" dirty="0"/>
              <a:t>-0.95%</a:t>
            </a:r>
            <a:endParaRPr lang="zh-TW" altLang="en-US" sz="1800" b="1" spc="-150" dirty="0"/>
          </a:p>
        </p:txBody>
      </p:sp>
      <p:sp>
        <p:nvSpPr>
          <p:cNvPr id="65" name="文字方塊 64"/>
          <p:cNvSpPr txBox="1"/>
          <p:nvPr/>
        </p:nvSpPr>
        <p:spPr>
          <a:xfrm>
            <a:off x="5773616" y="6338888"/>
            <a:ext cx="659423" cy="277812"/>
          </a:xfrm>
          <a:prstGeom prst="rect">
            <a:avLst/>
          </a:prstGeom>
          <a:noFill/>
        </p:spPr>
        <p:txBody>
          <a:bodyPr lIns="0" tIns="0" rIns="0" bIns="0">
            <a:spAutoFit/>
          </a:bodyPr>
          <a:lstStyle/>
          <a:p>
            <a:pPr>
              <a:defRPr/>
            </a:pPr>
            <a:r>
              <a:rPr lang="en-US" altLang="zh-TW" sz="1800" b="1" spc="-150" dirty="0"/>
              <a:t>-1.44%</a:t>
            </a:r>
            <a:endParaRPr lang="zh-TW" altLang="en-US" sz="1800" b="1" spc="-150" dirty="0"/>
          </a:p>
        </p:txBody>
      </p:sp>
      <p:grpSp>
        <p:nvGrpSpPr>
          <p:cNvPr id="10" name="群組 67"/>
          <p:cNvGrpSpPr>
            <a:grpSpLocks/>
          </p:cNvGrpSpPr>
          <p:nvPr/>
        </p:nvGrpSpPr>
        <p:grpSpPr bwMode="auto">
          <a:xfrm>
            <a:off x="2495551" y="3844925"/>
            <a:ext cx="1079988" cy="430887"/>
            <a:chOff x="2703035" y="3845409"/>
            <a:chExt cx="1169769" cy="429976"/>
          </a:xfrm>
        </p:grpSpPr>
        <p:sp>
          <p:nvSpPr>
            <p:cNvPr id="9285" name="文字方塊 25"/>
            <p:cNvSpPr txBox="1">
              <a:spLocks noChangeArrowheads="1"/>
            </p:cNvSpPr>
            <p:nvPr/>
          </p:nvSpPr>
          <p:spPr bwMode="auto">
            <a:xfrm>
              <a:off x="2703035" y="3845409"/>
              <a:ext cx="1071561" cy="429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zh-TW" altLang="en-US" sz="1400" b="1">
                  <a:latin typeface="標楷體" pitchFamily="65" charset="-120"/>
                </a:rPr>
                <a:t>買賣申報資料</a:t>
              </a:r>
            </a:p>
          </p:txBody>
        </p:sp>
        <p:cxnSp>
          <p:nvCxnSpPr>
            <p:cNvPr id="9286" name="直線單箭頭接點 9"/>
            <p:cNvCxnSpPr>
              <a:cxnSpLocks noChangeShapeType="1"/>
            </p:cNvCxnSpPr>
            <p:nvPr/>
          </p:nvCxnSpPr>
          <p:spPr bwMode="auto">
            <a:xfrm>
              <a:off x="2726629" y="4071942"/>
              <a:ext cx="1146175" cy="0"/>
            </a:xfrm>
            <a:prstGeom prst="straightConnector1">
              <a:avLst/>
            </a:prstGeom>
            <a:noFill/>
            <a:ln w="15875" algn="ctr">
              <a:solidFill>
                <a:srgbClr val="FFCCFF"/>
              </a:solidFill>
              <a:round/>
              <a:headEnd/>
              <a:tailEnd type="arrow" w="med" len="med"/>
            </a:ln>
            <a:extLst>
              <a:ext uri="{909E8E84-426E-40DD-AFC4-6F175D3DCCD1}">
                <a14:hiddenFill xmlns:a14="http://schemas.microsoft.com/office/drawing/2010/main">
                  <a:noFill/>
                </a14:hiddenFill>
              </a:ext>
            </a:extLst>
          </p:spPr>
        </p:cxnSp>
      </p:grpSp>
      <p:sp>
        <p:nvSpPr>
          <p:cNvPr id="74" name="圓角矩形 73"/>
          <p:cNvSpPr>
            <a:spLocks noChangeArrowheads="1"/>
          </p:cNvSpPr>
          <p:nvPr/>
        </p:nvSpPr>
        <p:spPr bwMode="auto">
          <a:xfrm>
            <a:off x="4377104" y="6350001"/>
            <a:ext cx="725365" cy="271463"/>
          </a:xfrm>
          <a:prstGeom prst="roundRect">
            <a:avLst>
              <a:gd name="adj" fmla="val 16667"/>
            </a:avLst>
          </a:prstGeom>
          <a:noFill/>
          <a:ln w="31750">
            <a:solidFill>
              <a:srgbClr val="C00000"/>
            </a:solidFill>
            <a:round/>
            <a:headEnd/>
            <a:tailEnd type="triangle" w="lg"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algn="ctr" eaLnBrk="1" hangingPunct="1">
              <a:spcBef>
                <a:spcPct val="0"/>
              </a:spcBef>
              <a:buClrTx/>
              <a:buFontTx/>
              <a:buNone/>
            </a:pPr>
            <a:endParaRPr lang="zh-TW" altLang="en-US" sz="2400" b="1">
              <a:latin typeface="Arial" charset="0"/>
              <a:ea typeface="新細明體" charset="-120"/>
              <a:cs typeface="Arial" charset="0"/>
            </a:endParaRPr>
          </a:p>
        </p:txBody>
      </p:sp>
      <p:cxnSp>
        <p:nvCxnSpPr>
          <p:cNvPr id="49" name="直線單箭頭接點 34"/>
          <p:cNvCxnSpPr>
            <a:cxnSpLocks noChangeShapeType="1"/>
          </p:cNvCxnSpPr>
          <p:nvPr/>
        </p:nvCxnSpPr>
        <p:spPr bwMode="auto">
          <a:xfrm>
            <a:off x="6948264" y="3860762"/>
            <a:ext cx="0" cy="2087562"/>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sp>
        <p:nvSpPr>
          <p:cNvPr id="51" name="文字方塊 50"/>
          <p:cNvSpPr txBox="1"/>
          <p:nvPr/>
        </p:nvSpPr>
        <p:spPr>
          <a:xfrm>
            <a:off x="6619143" y="5961342"/>
            <a:ext cx="659423" cy="276999"/>
          </a:xfrm>
          <a:prstGeom prst="rect">
            <a:avLst/>
          </a:prstGeom>
          <a:noFill/>
        </p:spPr>
        <p:txBody>
          <a:bodyPr lIns="0" tIns="0" rIns="0" bIns="0">
            <a:spAutoFit/>
          </a:bodyPr>
          <a:lstStyle/>
          <a:p>
            <a:pPr>
              <a:defRPr/>
            </a:pPr>
            <a:r>
              <a:rPr lang="en-US" altLang="zh-TW" sz="1800" b="1" spc="-150" dirty="0"/>
              <a:t>  </a:t>
            </a:r>
            <a:r>
              <a:rPr lang="en-US" altLang="zh-TW" sz="1800" b="1" spc="-150" dirty="0" smtClean="0"/>
              <a:t>1</a:t>
            </a:r>
            <a:r>
              <a:rPr lang="en-US" altLang="zh-TW" sz="1800" b="1" dirty="0" smtClean="0"/>
              <a:t>0.20</a:t>
            </a:r>
            <a:endParaRPr lang="zh-TW" altLang="en-US" sz="1800" b="1" dirty="0"/>
          </a:p>
        </p:txBody>
      </p:sp>
      <p:sp>
        <p:nvSpPr>
          <p:cNvPr id="52" name="文字方塊 51"/>
          <p:cNvSpPr txBox="1"/>
          <p:nvPr/>
        </p:nvSpPr>
        <p:spPr>
          <a:xfrm>
            <a:off x="6619143" y="6343652"/>
            <a:ext cx="659423" cy="276999"/>
          </a:xfrm>
          <a:prstGeom prst="rect">
            <a:avLst/>
          </a:prstGeom>
          <a:noFill/>
        </p:spPr>
        <p:txBody>
          <a:bodyPr lIns="0" tIns="0" rIns="0" bIns="0">
            <a:spAutoFit/>
          </a:bodyPr>
          <a:lstStyle/>
          <a:p>
            <a:pPr>
              <a:defRPr/>
            </a:pPr>
            <a:r>
              <a:rPr lang="en-US" altLang="zh-TW" sz="1800" b="1" spc="-150" dirty="0" smtClean="0"/>
              <a:t>-0.97%</a:t>
            </a:r>
            <a:endParaRPr lang="zh-TW" altLang="en-US" sz="1800" b="1" spc="-150" dirty="0"/>
          </a:p>
        </p:txBody>
      </p:sp>
      <p:sp>
        <p:nvSpPr>
          <p:cNvPr id="53" name="文字方塊 52"/>
          <p:cNvSpPr txBox="1"/>
          <p:nvPr/>
        </p:nvSpPr>
        <p:spPr>
          <a:xfrm>
            <a:off x="7092280" y="3509770"/>
            <a:ext cx="1644162" cy="2535951"/>
          </a:xfrm>
          <a:prstGeom prst="rect">
            <a:avLst/>
          </a:prstGeom>
          <a:noFill/>
        </p:spPr>
        <p:txBody>
          <a:bodyPr lIns="0" tIns="0" rIns="0" bIns="0">
            <a:spAutoFit/>
          </a:bodyPr>
          <a:lstStyle/>
          <a:p>
            <a:pPr marL="162000" indent="-162000">
              <a:lnSpc>
                <a:spcPct val="103000"/>
              </a:lnSpc>
              <a:buFont typeface="Wingdings" pitchFamily="2" charset="2"/>
              <a:buChar char="ü"/>
              <a:defRPr/>
            </a:pPr>
            <a:r>
              <a:rPr lang="zh-TW" altLang="en-US" sz="1600" b="1" dirty="0">
                <a:ea typeface="標楷體" pitchFamily="65" charset="-120"/>
              </a:rPr>
              <a:t>可申報買賣</a:t>
            </a:r>
            <a:endParaRPr lang="en-US" altLang="zh-TW" sz="1600" b="1" dirty="0">
              <a:ea typeface="標楷體" pitchFamily="65" charset="-120"/>
            </a:endParaRPr>
          </a:p>
          <a:p>
            <a:pPr marL="162000" indent="-162000">
              <a:lnSpc>
                <a:spcPct val="103000"/>
              </a:lnSpc>
              <a:buFont typeface="Wingdings" pitchFamily="2" charset="2"/>
              <a:buChar char="ü"/>
              <a:defRPr/>
            </a:pPr>
            <a:r>
              <a:rPr lang="zh-TW" altLang="en-US" sz="1600" b="1" dirty="0">
                <a:ea typeface="標楷體" pitchFamily="65" charset="-120"/>
              </a:rPr>
              <a:t>揭示</a:t>
            </a:r>
            <a:r>
              <a:rPr lang="zh-TW" altLang="en-US" sz="1600" b="1" dirty="0" smtClean="0">
                <a:ea typeface="標楷體" pitchFamily="65" charset="-120"/>
              </a:rPr>
              <a:t>模擬撮合價量及最佳</a:t>
            </a:r>
            <a:r>
              <a:rPr lang="en-US" altLang="zh-TW" sz="1600" b="1" dirty="0" smtClean="0">
                <a:ea typeface="標楷體" pitchFamily="65" charset="-120"/>
              </a:rPr>
              <a:t>5 </a:t>
            </a:r>
            <a:r>
              <a:rPr lang="zh-TW" altLang="en-US" sz="1600" b="1" dirty="0">
                <a:ea typeface="標楷體" pitchFamily="65" charset="-120"/>
              </a:rPr>
              <a:t>檔買賣</a:t>
            </a:r>
            <a:r>
              <a:rPr lang="zh-TW" altLang="en-US" sz="1600" b="1" dirty="0" smtClean="0">
                <a:ea typeface="標楷體" pitchFamily="65" charset="-120"/>
              </a:rPr>
              <a:t>價量</a:t>
            </a:r>
            <a:endParaRPr lang="en-US" altLang="zh-TW" sz="1600" b="1" dirty="0">
              <a:ea typeface="標楷體" pitchFamily="65" charset="-120"/>
            </a:endParaRPr>
          </a:p>
          <a:p>
            <a:pPr marL="162000" indent="-162000">
              <a:lnSpc>
                <a:spcPct val="103000"/>
              </a:lnSpc>
              <a:buFont typeface="Wingdings" pitchFamily="2" charset="2"/>
              <a:buChar char="ü"/>
              <a:defRPr/>
            </a:pPr>
            <a:r>
              <a:rPr lang="zh-TW" altLang="en-US" sz="1600" b="1" dirty="0" smtClean="0">
                <a:ea typeface="標楷體" pitchFamily="65" charset="-120"/>
              </a:rPr>
              <a:t>延緩</a:t>
            </a:r>
            <a:r>
              <a:rPr lang="en-US" altLang="zh-TW" sz="1600" b="1" dirty="0" smtClean="0">
                <a:ea typeface="標楷體" pitchFamily="65" charset="-120"/>
              </a:rPr>
              <a:t>2</a:t>
            </a:r>
            <a:r>
              <a:rPr lang="zh-TW" altLang="en-US" sz="1600" b="1" dirty="0" smtClean="0">
                <a:ea typeface="標楷體" pitchFamily="65" charset="-120"/>
              </a:rPr>
              <a:t>分再予開市撮合（將</a:t>
            </a:r>
            <a:r>
              <a:rPr lang="en-US" altLang="zh-TW" sz="1600" b="1" dirty="0" smtClean="0">
                <a:ea typeface="標楷體" pitchFamily="65" charset="-120"/>
              </a:rPr>
              <a:t>8:30~09:02</a:t>
            </a:r>
            <a:r>
              <a:rPr lang="zh-TW" altLang="en-US" sz="1600" b="1" dirty="0" smtClean="0">
                <a:ea typeface="標楷體" pitchFamily="65" charset="-120"/>
              </a:rPr>
              <a:t>之</a:t>
            </a:r>
            <a:r>
              <a:rPr lang="zh-TW" altLang="en-US" sz="1600" b="1" dirty="0">
                <a:ea typeface="標楷體" pitchFamily="65" charset="-120"/>
              </a:rPr>
              <a:t>買賣申報資料予以撮合成交並</a:t>
            </a:r>
            <a:r>
              <a:rPr lang="zh-TW" altLang="en-US" sz="1600" b="1" dirty="0" smtClean="0">
                <a:ea typeface="標楷體" pitchFamily="65" charset="-120"/>
              </a:rPr>
              <a:t>產生開盤價</a:t>
            </a:r>
            <a:r>
              <a:rPr lang="zh-TW" altLang="en-US" sz="1600" b="1" dirty="0">
                <a:ea typeface="標楷體" pitchFamily="65" charset="-120"/>
              </a:rPr>
              <a:t>）</a:t>
            </a:r>
            <a:endParaRPr lang="zh-TW" altLang="en-US" sz="1600" dirty="0">
              <a:ea typeface="標楷體" pitchFamily="65" charset="-120"/>
            </a:endParaRPr>
          </a:p>
        </p:txBody>
      </p:sp>
    </p:spTree>
    <p:extLst>
      <p:ext uri="{BB962C8B-B14F-4D97-AF65-F5344CB8AC3E}">
        <p14:creationId xmlns:p14="http://schemas.microsoft.com/office/powerpoint/2010/main" val="81053592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1" fill="hold" nodeType="withEffect">
                                  <p:stCondLst>
                                    <p:cond delay="200"/>
                                  </p:stCondLst>
                                  <p:childTnLst>
                                    <p:set>
                                      <p:cBhvr>
                                        <p:cTn id="9" dur="1" fill="hold">
                                          <p:stCondLst>
                                            <p:cond delay="0"/>
                                          </p:stCondLst>
                                        </p:cTn>
                                        <p:tgtEl>
                                          <p:spTgt spid="9259"/>
                                        </p:tgtEl>
                                        <p:attrNameLst>
                                          <p:attrName>style.visibility</p:attrName>
                                        </p:attrNameLst>
                                      </p:cBhvr>
                                      <p:to>
                                        <p:strVal val="visible"/>
                                      </p:to>
                                    </p:set>
                                    <p:animEffect transition="in" filter="wipe(up)">
                                      <p:cBhvr>
                                        <p:cTn id="10" dur="500"/>
                                        <p:tgtEl>
                                          <p:spTgt spid="9259"/>
                                        </p:tgtEl>
                                      </p:cBhvr>
                                    </p:animEffect>
                                  </p:childTnLst>
                                </p:cTn>
                              </p:par>
                            </p:childTnLst>
                          </p:cTn>
                        </p:par>
                        <p:par>
                          <p:cTn id="11" fill="hold" nodeType="afterGroup">
                            <p:stCondLst>
                              <p:cond delay="700"/>
                            </p:stCondLst>
                            <p:childTnLst>
                              <p:par>
                                <p:cTn id="12" presetID="22" presetClass="entr" presetSubtype="8"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wipe(left)">
                                      <p:cBhvr>
                                        <p:cTn id="14" dur="500"/>
                                        <p:tgtEl>
                                          <p:spTgt spid="2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left)">
                                      <p:cBhvr>
                                        <p:cTn id="19" dur="500"/>
                                        <p:tgtEl>
                                          <p:spTgt spid="2"/>
                                        </p:tgtEl>
                                      </p:cBhvr>
                                    </p:animEffect>
                                  </p:childTnLst>
                                </p:cTn>
                              </p:par>
                              <p:par>
                                <p:cTn id="20" presetID="22" presetClass="entr" presetSubtype="1" fill="hold" nodeType="withEffect">
                                  <p:stCondLst>
                                    <p:cond delay="200"/>
                                  </p:stCondLst>
                                  <p:childTnLst>
                                    <p:set>
                                      <p:cBhvr>
                                        <p:cTn id="21" dur="1" fill="hold">
                                          <p:stCondLst>
                                            <p:cond delay="0"/>
                                          </p:stCondLst>
                                        </p:cTn>
                                        <p:tgtEl>
                                          <p:spTgt spid="9262"/>
                                        </p:tgtEl>
                                        <p:attrNameLst>
                                          <p:attrName>style.visibility</p:attrName>
                                        </p:attrNameLst>
                                      </p:cBhvr>
                                      <p:to>
                                        <p:strVal val="visible"/>
                                      </p:to>
                                    </p:set>
                                    <p:animEffect transition="in" filter="wipe(up)">
                                      <p:cBhvr>
                                        <p:cTn id="22" dur="500"/>
                                        <p:tgtEl>
                                          <p:spTgt spid="9262"/>
                                        </p:tgtEl>
                                      </p:cBhvr>
                                    </p:animEffect>
                                  </p:childTnLst>
                                </p:cTn>
                              </p:par>
                            </p:childTnLst>
                          </p:cTn>
                        </p:par>
                        <p:par>
                          <p:cTn id="23" fill="hold" nodeType="afterGroup">
                            <p:stCondLst>
                              <p:cond delay="700"/>
                            </p:stCondLst>
                            <p:childTnLst>
                              <p:par>
                                <p:cTn id="24" presetID="10" presetClass="entr" presetSubtype="0"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wipe(down)">
                                      <p:cBhvr>
                                        <p:cTn id="31" dur="500"/>
                                        <p:tgtEl>
                                          <p:spTgt spid="57"/>
                                        </p:tgtEl>
                                      </p:cBhvr>
                                    </p:animEffect>
                                  </p:childTnLst>
                                </p:cTn>
                              </p:par>
                            </p:childTnLst>
                          </p:cTn>
                        </p:par>
                        <p:par>
                          <p:cTn id="32" fill="hold" nodeType="afterGroup">
                            <p:stCondLst>
                              <p:cond delay="500"/>
                            </p:stCondLst>
                            <p:childTnLst>
                              <p:par>
                                <p:cTn id="33" presetID="22" presetClass="entr" presetSubtype="1" fill="hold" nodeType="afterEffect">
                                  <p:stCondLst>
                                    <p:cond delay="0"/>
                                  </p:stCondLst>
                                  <p:childTnLst>
                                    <p:set>
                                      <p:cBhvr>
                                        <p:cTn id="34" dur="1" fill="hold">
                                          <p:stCondLst>
                                            <p:cond delay="0"/>
                                          </p:stCondLst>
                                        </p:cTn>
                                        <p:tgtEl>
                                          <p:spTgt spid="9269"/>
                                        </p:tgtEl>
                                        <p:attrNameLst>
                                          <p:attrName>style.visibility</p:attrName>
                                        </p:attrNameLst>
                                      </p:cBhvr>
                                      <p:to>
                                        <p:strVal val="visible"/>
                                      </p:to>
                                    </p:set>
                                    <p:animEffect transition="in" filter="wipe(up)">
                                      <p:cBhvr>
                                        <p:cTn id="35" dur="500"/>
                                        <p:tgtEl>
                                          <p:spTgt spid="9269"/>
                                        </p:tgtEl>
                                      </p:cBhvr>
                                    </p:animEffect>
                                  </p:childTnLst>
                                </p:cTn>
                              </p:par>
                              <p:par>
                                <p:cTn id="36" presetID="22" presetClass="entr" presetSubtype="8" fill="hold"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left)">
                                      <p:cBhvr>
                                        <p:cTn id="38" dur="500"/>
                                        <p:tgtEl>
                                          <p:spTgt spid="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left)">
                                      <p:cBhvr>
                                        <p:cTn id="43" dur="500"/>
                                        <p:tgtEl>
                                          <p:spTgt spid="3"/>
                                        </p:tgtEl>
                                      </p:cBhvr>
                                    </p:animEffect>
                                  </p:childTnLst>
                                </p:cTn>
                              </p:par>
                              <p:par>
                                <p:cTn id="44" presetID="22" presetClass="entr" presetSubtype="1" fill="hold" nodeType="withEffect">
                                  <p:stCondLst>
                                    <p:cond delay="200"/>
                                  </p:stCondLst>
                                  <p:childTnLst>
                                    <p:set>
                                      <p:cBhvr>
                                        <p:cTn id="45" dur="1" fill="hold">
                                          <p:stCondLst>
                                            <p:cond delay="0"/>
                                          </p:stCondLst>
                                        </p:cTn>
                                        <p:tgtEl>
                                          <p:spTgt spid="9261"/>
                                        </p:tgtEl>
                                        <p:attrNameLst>
                                          <p:attrName>style.visibility</p:attrName>
                                        </p:attrNameLst>
                                      </p:cBhvr>
                                      <p:to>
                                        <p:strVal val="visible"/>
                                      </p:to>
                                    </p:set>
                                    <p:animEffect transition="in" filter="wipe(up)">
                                      <p:cBhvr>
                                        <p:cTn id="46" dur="500"/>
                                        <p:tgtEl>
                                          <p:spTgt spid="9261"/>
                                        </p:tgtEl>
                                      </p:cBhvr>
                                    </p:animEffect>
                                  </p:childTnLst>
                                </p:cTn>
                              </p:par>
                            </p:childTnLst>
                          </p:cTn>
                        </p:par>
                        <p:par>
                          <p:cTn id="47" fill="hold" nodeType="afterGroup">
                            <p:stCondLst>
                              <p:cond delay="700"/>
                            </p:stCondLst>
                            <p:childTnLst>
                              <p:par>
                                <p:cTn id="48" presetID="10" presetClass="entr" presetSubtype="0" fill="hold" grpId="0" nodeType="after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500"/>
                                        <p:tgtEl>
                                          <p:spTgt spid="29"/>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nodeType="click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wipe(down)">
                                      <p:cBhvr>
                                        <p:cTn id="55" dur="500"/>
                                        <p:tgtEl>
                                          <p:spTgt spid="54"/>
                                        </p:tgtEl>
                                      </p:cBhvr>
                                    </p:animEffect>
                                  </p:childTnLst>
                                </p:cTn>
                              </p:par>
                            </p:childTnLst>
                          </p:cTn>
                        </p:par>
                        <p:par>
                          <p:cTn id="56" fill="hold" nodeType="afterGroup">
                            <p:stCondLst>
                              <p:cond delay="500"/>
                            </p:stCondLst>
                            <p:childTnLst>
                              <p:par>
                                <p:cTn id="57" presetID="22" presetClass="entr" presetSubtype="1" fill="hold" nodeType="afterEffect">
                                  <p:stCondLst>
                                    <p:cond delay="0"/>
                                  </p:stCondLst>
                                  <p:childTnLst>
                                    <p:set>
                                      <p:cBhvr>
                                        <p:cTn id="58" dur="1" fill="hold">
                                          <p:stCondLst>
                                            <p:cond delay="0"/>
                                          </p:stCondLst>
                                        </p:cTn>
                                        <p:tgtEl>
                                          <p:spTgt spid="9271"/>
                                        </p:tgtEl>
                                        <p:attrNameLst>
                                          <p:attrName>style.visibility</p:attrName>
                                        </p:attrNameLst>
                                      </p:cBhvr>
                                      <p:to>
                                        <p:strVal val="visible"/>
                                      </p:to>
                                    </p:set>
                                    <p:animEffect transition="in" filter="wipe(up)">
                                      <p:cBhvr>
                                        <p:cTn id="59" dur="500"/>
                                        <p:tgtEl>
                                          <p:spTgt spid="9271"/>
                                        </p:tgtEl>
                                      </p:cBhvr>
                                    </p:animEffect>
                                  </p:childTnLst>
                                </p:cTn>
                              </p:par>
                            </p:childTnLst>
                          </p:cTn>
                        </p:par>
                        <p:par>
                          <p:cTn id="60" fill="hold" nodeType="afterGroup">
                            <p:stCondLst>
                              <p:cond delay="1000"/>
                            </p:stCondLst>
                            <p:childTnLst>
                              <p:par>
                                <p:cTn id="61" presetID="10" presetClass="entr" presetSubtype="0" fill="hold" grpId="0" nodeType="afterEffect">
                                  <p:stCondLst>
                                    <p:cond delay="0"/>
                                  </p:stCondLst>
                                  <p:childTnLst>
                                    <p:set>
                                      <p:cBhvr>
                                        <p:cTn id="62" dur="1" fill="hold">
                                          <p:stCondLst>
                                            <p:cond delay="0"/>
                                          </p:stCondLst>
                                        </p:cTn>
                                        <p:tgtEl>
                                          <p:spTgt spid="63"/>
                                        </p:tgtEl>
                                        <p:attrNameLst>
                                          <p:attrName>style.visibility</p:attrName>
                                        </p:attrNameLst>
                                      </p:cBhvr>
                                      <p:to>
                                        <p:strVal val="visible"/>
                                      </p:to>
                                    </p:set>
                                    <p:animEffect transition="in" filter="fade">
                                      <p:cBhvr>
                                        <p:cTn id="63" dur="500"/>
                                        <p:tgtEl>
                                          <p:spTgt spid="63"/>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left)">
                                      <p:cBhvr>
                                        <p:cTn id="68" dur="500"/>
                                        <p:tgtEl>
                                          <p:spTgt spid="6"/>
                                        </p:tgtEl>
                                      </p:cBhvr>
                                    </p:animEffect>
                                  </p:childTnLst>
                                </p:cTn>
                              </p:par>
                              <p:par>
                                <p:cTn id="69" presetID="22" presetClass="entr" presetSubtype="1" fill="hold" nodeType="withEffect">
                                  <p:stCondLst>
                                    <p:cond delay="200"/>
                                  </p:stCondLst>
                                  <p:childTnLst>
                                    <p:set>
                                      <p:cBhvr>
                                        <p:cTn id="70" dur="1" fill="hold">
                                          <p:stCondLst>
                                            <p:cond delay="0"/>
                                          </p:stCondLst>
                                        </p:cTn>
                                        <p:tgtEl>
                                          <p:spTgt spid="9266"/>
                                        </p:tgtEl>
                                        <p:attrNameLst>
                                          <p:attrName>style.visibility</p:attrName>
                                        </p:attrNameLst>
                                      </p:cBhvr>
                                      <p:to>
                                        <p:strVal val="visible"/>
                                      </p:to>
                                    </p:set>
                                    <p:animEffect transition="in" filter="wipe(up)">
                                      <p:cBhvr>
                                        <p:cTn id="71" dur="500"/>
                                        <p:tgtEl>
                                          <p:spTgt spid="9266"/>
                                        </p:tgtEl>
                                      </p:cBhvr>
                                    </p:animEffect>
                                  </p:childTnLst>
                                </p:cTn>
                              </p:par>
                            </p:childTnLst>
                          </p:cTn>
                        </p:par>
                        <p:par>
                          <p:cTn id="72" fill="hold" nodeType="afterGroup">
                            <p:stCondLst>
                              <p:cond delay="700"/>
                            </p:stCondLst>
                            <p:childTnLst>
                              <p:par>
                                <p:cTn id="73" presetID="10" presetClass="entr" presetSubtype="0"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fade">
                                      <p:cBhvr>
                                        <p:cTn id="75" dur="500"/>
                                        <p:tgtEl>
                                          <p:spTgt spid="32"/>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4" fill="hold" nodeType="clickEffect">
                                  <p:stCondLst>
                                    <p:cond delay="0"/>
                                  </p:stCondLst>
                                  <p:childTnLst>
                                    <p:set>
                                      <p:cBhvr>
                                        <p:cTn id="79" dur="1" fill="hold">
                                          <p:stCondLst>
                                            <p:cond delay="0"/>
                                          </p:stCondLst>
                                        </p:cTn>
                                        <p:tgtEl>
                                          <p:spTgt spid="58"/>
                                        </p:tgtEl>
                                        <p:attrNameLst>
                                          <p:attrName>style.visibility</p:attrName>
                                        </p:attrNameLst>
                                      </p:cBhvr>
                                      <p:to>
                                        <p:strVal val="visible"/>
                                      </p:to>
                                    </p:set>
                                    <p:animEffect transition="in" filter="wipe(down)">
                                      <p:cBhvr>
                                        <p:cTn id="80" dur="500"/>
                                        <p:tgtEl>
                                          <p:spTgt spid="58"/>
                                        </p:tgtEl>
                                      </p:cBhvr>
                                    </p:animEffect>
                                  </p:childTnLst>
                                </p:cTn>
                              </p:par>
                            </p:childTnLst>
                          </p:cTn>
                        </p:par>
                        <p:par>
                          <p:cTn id="81" fill="hold" nodeType="afterGroup">
                            <p:stCondLst>
                              <p:cond delay="500"/>
                            </p:stCondLst>
                            <p:childTnLst>
                              <p:par>
                                <p:cTn id="82" presetID="22" presetClass="entr" presetSubtype="1" fill="hold" nodeType="afterEffect">
                                  <p:stCondLst>
                                    <p:cond delay="0"/>
                                  </p:stCondLst>
                                  <p:childTnLst>
                                    <p:set>
                                      <p:cBhvr>
                                        <p:cTn id="83" dur="1" fill="hold">
                                          <p:stCondLst>
                                            <p:cond delay="0"/>
                                          </p:stCondLst>
                                        </p:cTn>
                                        <p:tgtEl>
                                          <p:spTgt spid="9270"/>
                                        </p:tgtEl>
                                        <p:attrNameLst>
                                          <p:attrName>style.visibility</p:attrName>
                                        </p:attrNameLst>
                                      </p:cBhvr>
                                      <p:to>
                                        <p:strVal val="visible"/>
                                      </p:to>
                                    </p:set>
                                    <p:animEffect transition="in" filter="wipe(up)">
                                      <p:cBhvr>
                                        <p:cTn id="84" dur="500"/>
                                        <p:tgtEl>
                                          <p:spTgt spid="9270"/>
                                        </p:tgtEl>
                                      </p:cBhvr>
                                    </p:animEffect>
                                  </p:childTnLst>
                                </p:cTn>
                              </p:par>
                            </p:childTnLst>
                          </p:cTn>
                        </p:par>
                        <p:par>
                          <p:cTn id="85" fill="hold" nodeType="afterGroup">
                            <p:stCondLst>
                              <p:cond delay="1000"/>
                            </p:stCondLst>
                            <p:childTnLst>
                              <p:par>
                                <p:cTn id="86" presetID="10" presetClass="entr" presetSubtype="0" fill="hold" grpId="0" nodeType="afterEffect">
                                  <p:stCondLst>
                                    <p:cond delay="0"/>
                                  </p:stCondLst>
                                  <p:childTnLst>
                                    <p:set>
                                      <p:cBhvr>
                                        <p:cTn id="87" dur="1" fill="hold">
                                          <p:stCondLst>
                                            <p:cond delay="0"/>
                                          </p:stCondLst>
                                        </p:cTn>
                                        <p:tgtEl>
                                          <p:spTgt spid="64"/>
                                        </p:tgtEl>
                                        <p:attrNameLst>
                                          <p:attrName>style.visibility</p:attrName>
                                        </p:attrNameLst>
                                      </p:cBhvr>
                                      <p:to>
                                        <p:strVal val="visible"/>
                                      </p:to>
                                    </p:set>
                                    <p:animEffect transition="in" filter="fade">
                                      <p:cBhvr>
                                        <p:cTn id="88" dur="500"/>
                                        <p:tgtEl>
                                          <p:spTgt spid="64"/>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4"/>
                                        </p:tgtEl>
                                        <p:attrNameLst>
                                          <p:attrName>style.visibility</p:attrName>
                                        </p:attrNameLst>
                                      </p:cBhvr>
                                      <p:to>
                                        <p:strVal val="visible"/>
                                      </p:to>
                                    </p:set>
                                    <p:animEffect transition="in" filter="wipe(left)">
                                      <p:cBhvr>
                                        <p:cTn id="93" dur="500"/>
                                        <p:tgtEl>
                                          <p:spTgt spid="4"/>
                                        </p:tgtEl>
                                      </p:cBhvr>
                                    </p:animEffect>
                                  </p:childTnLst>
                                </p:cTn>
                              </p:par>
                              <p:par>
                                <p:cTn id="94" presetID="22" presetClass="entr" presetSubtype="1" fill="hold" nodeType="withEffect">
                                  <p:stCondLst>
                                    <p:cond delay="200"/>
                                  </p:stCondLst>
                                  <p:childTnLst>
                                    <p:set>
                                      <p:cBhvr>
                                        <p:cTn id="95" dur="1" fill="hold">
                                          <p:stCondLst>
                                            <p:cond delay="0"/>
                                          </p:stCondLst>
                                        </p:cTn>
                                        <p:tgtEl>
                                          <p:spTgt spid="9265"/>
                                        </p:tgtEl>
                                        <p:attrNameLst>
                                          <p:attrName>style.visibility</p:attrName>
                                        </p:attrNameLst>
                                      </p:cBhvr>
                                      <p:to>
                                        <p:strVal val="visible"/>
                                      </p:to>
                                    </p:set>
                                    <p:animEffect transition="in" filter="wipe(up)">
                                      <p:cBhvr>
                                        <p:cTn id="96" dur="500"/>
                                        <p:tgtEl>
                                          <p:spTgt spid="9265"/>
                                        </p:tgtEl>
                                      </p:cBhvr>
                                    </p:animEffect>
                                  </p:childTnLst>
                                </p:cTn>
                              </p:par>
                            </p:childTnLst>
                          </p:cTn>
                        </p:par>
                        <p:par>
                          <p:cTn id="97" fill="hold" nodeType="afterGroup">
                            <p:stCondLst>
                              <p:cond delay="700"/>
                            </p:stCondLst>
                            <p:childTnLst>
                              <p:par>
                                <p:cTn id="98" presetID="10" presetClass="entr" presetSubtype="0" fill="hold" grpId="0" nodeType="afterEffect">
                                  <p:stCondLst>
                                    <p:cond delay="0"/>
                                  </p:stCondLst>
                                  <p:childTnLst>
                                    <p:set>
                                      <p:cBhvr>
                                        <p:cTn id="99" dur="1" fill="hold">
                                          <p:stCondLst>
                                            <p:cond delay="0"/>
                                          </p:stCondLst>
                                        </p:cTn>
                                        <p:tgtEl>
                                          <p:spTgt spid="33"/>
                                        </p:tgtEl>
                                        <p:attrNameLst>
                                          <p:attrName>style.visibility</p:attrName>
                                        </p:attrNameLst>
                                      </p:cBhvr>
                                      <p:to>
                                        <p:strVal val="visible"/>
                                      </p:to>
                                    </p:set>
                                    <p:animEffect transition="in" filter="fade">
                                      <p:cBhvr>
                                        <p:cTn id="100" dur="500"/>
                                        <p:tgtEl>
                                          <p:spTgt spid="33"/>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4" fill="hold" nodeType="clickEffect">
                                  <p:stCondLst>
                                    <p:cond delay="0"/>
                                  </p:stCondLst>
                                  <p:childTnLst>
                                    <p:set>
                                      <p:cBhvr>
                                        <p:cTn id="104" dur="1" fill="hold">
                                          <p:stCondLst>
                                            <p:cond delay="0"/>
                                          </p:stCondLst>
                                        </p:cTn>
                                        <p:tgtEl>
                                          <p:spTgt spid="59"/>
                                        </p:tgtEl>
                                        <p:attrNameLst>
                                          <p:attrName>style.visibility</p:attrName>
                                        </p:attrNameLst>
                                      </p:cBhvr>
                                      <p:to>
                                        <p:strVal val="visible"/>
                                      </p:to>
                                    </p:set>
                                    <p:animEffect transition="in" filter="wipe(down)">
                                      <p:cBhvr>
                                        <p:cTn id="105" dur="500"/>
                                        <p:tgtEl>
                                          <p:spTgt spid="59"/>
                                        </p:tgtEl>
                                      </p:cBhvr>
                                    </p:animEffect>
                                  </p:childTnLst>
                                </p:cTn>
                              </p:par>
                            </p:childTnLst>
                          </p:cTn>
                        </p:par>
                        <p:par>
                          <p:cTn id="106" fill="hold" nodeType="afterGroup">
                            <p:stCondLst>
                              <p:cond delay="500"/>
                            </p:stCondLst>
                            <p:childTnLst>
                              <p:par>
                                <p:cTn id="107" presetID="22" presetClass="entr" presetSubtype="1" fill="hold" nodeType="afterEffect">
                                  <p:stCondLst>
                                    <p:cond delay="0"/>
                                  </p:stCondLst>
                                  <p:childTnLst>
                                    <p:set>
                                      <p:cBhvr>
                                        <p:cTn id="108" dur="1" fill="hold">
                                          <p:stCondLst>
                                            <p:cond delay="0"/>
                                          </p:stCondLst>
                                        </p:cTn>
                                        <p:tgtEl>
                                          <p:spTgt spid="9272"/>
                                        </p:tgtEl>
                                        <p:attrNameLst>
                                          <p:attrName>style.visibility</p:attrName>
                                        </p:attrNameLst>
                                      </p:cBhvr>
                                      <p:to>
                                        <p:strVal val="visible"/>
                                      </p:to>
                                    </p:set>
                                    <p:animEffect transition="in" filter="wipe(up)">
                                      <p:cBhvr>
                                        <p:cTn id="109" dur="500"/>
                                        <p:tgtEl>
                                          <p:spTgt spid="9272"/>
                                        </p:tgtEl>
                                      </p:cBhvr>
                                    </p:animEffect>
                                  </p:childTnLst>
                                </p:cTn>
                              </p:par>
                            </p:childTnLst>
                          </p:cTn>
                        </p:par>
                        <p:par>
                          <p:cTn id="110" fill="hold" nodeType="afterGroup">
                            <p:stCondLst>
                              <p:cond delay="1000"/>
                            </p:stCondLst>
                            <p:childTnLst>
                              <p:par>
                                <p:cTn id="111" presetID="10" presetClass="entr" presetSubtype="0" fill="hold" grpId="0" nodeType="afterEffect">
                                  <p:stCondLst>
                                    <p:cond delay="0"/>
                                  </p:stCondLst>
                                  <p:childTnLst>
                                    <p:set>
                                      <p:cBhvr>
                                        <p:cTn id="112" dur="1" fill="hold">
                                          <p:stCondLst>
                                            <p:cond delay="0"/>
                                          </p:stCondLst>
                                        </p:cTn>
                                        <p:tgtEl>
                                          <p:spTgt spid="65"/>
                                        </p:tgtEl>
                                        <p:attrNameLst>
                                          <p:attrName>style.visibility</p:attrName>
                                        </p:attrNameLst>
                                      </p:cBhvr>
                                      <p:to>
                                        <p:strVal val="visible"/>
                                      </p:to>
                                    </p:set>
                                    <p:animEffect transition="in" filter="fade">
                                      <p:cBhvr>
                                        <p:cTn id="113" dur="500"/>
                                        <p:tgtEl>
                                          <p:spTgt spid="65"/>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3" presetClass="entr" presetSubtype="16" fill="hold" grpId="0" nodeType="clickEffect">
                                  <p:stCondLst>
                                    <p:cond delay="0"/>
                                  </p:stCondLst>
                                  <p:childTnLst>
                                    <p:set>
                                      <p:cBhvr>
                                        <p:cTn id="117" dur="1" fill="hold">
                                          <p:stCondLst>
                                            <p:cond delay="0"/>
                                          </p:stCondLst>
                                        </p:cTn>
                                        <p:tgtEl>
                                          <p:spTgt spid="74"/>
                                        </p:tgtEl>
                                        <p:attrNameLst>
                                          <p:attrName>style.visibility</p:attrName>
                                        </p:attrNameLst>
                                      </p:cBhvr>
                                      <p:to>
                                        <p:strVal val="visible"/>
                                      </p:to>
                                    </p:set>
                                    <p:anim calcmode="lin" valueType="num">
                                      <p:cBhvr>
                                        <p:cTn id="118" dur="500" fill="hold"/>
                                        <p:tgtEl>
                                          <p:spTgt spid="74"/>
                                        </p:tgtEl>
                                        <p:attrNameLst>
                                          <p:attrName>ppt_w</p:attrName>
                                        </p:attrNameLst>
                                      </p:cBhvr>
                                      <p:tavLst>
                                        <p:tav tm="0">
                                          <p:val>
                                            <p:fltVal val="0"/>
                                          </p:val>
                                        </p:tav>
                                        <p:tav tm="100000">
                                          <p:val>
                                            <p:strVal val="#ppt_w"/>
                                          </p:val>
                                        </p:tav>
                                      </p:tavLst>
                                    </p:anim>
                                    <p:anim calcmode="lin" valueType="num">
                                      <p:cBhvr>
                                        <p:cTn id="119" dur="500" fill="hold"/>
                                        <p:tgtEl>
                                          <p:spTgt spid="74"/>
                                        </p:tgtEl>
                                        <p:attrNameLst>
                                          <p:attrName>ppt_h</p:attrName>
                                        </p:attrNameLst>
                                      </p:cBhvr>
                                      <p:tavLst>
                                        <p:tav tm="0">
                                          <p:val>
                                            <p:fltVal val="0"/>
                                          </p:val>
                                        </p:tav>
                                        <p:tav tm="100000">
                                          <p:val>
                                            <p:strVal val="#ppt_h"/>
                                          </p:val>
                                        </p:tav>
                                      </p:tavLst>
                                    </p:anim>
                                  </p:childTnLst>
                                </p:cTn>
                              </p:par>
                              <p:par>
                                <p:cTn id="120" presetID="22" presetClass="entr" presetSubtype="1" fill="hold" nodeType="withEffect">
                                  <p:stCondLst>
                                    <p:cond delay="200"/>
                                  </p:stCondLst>
                                  <p:childTnLst>
                                    <p:set>
                                      <p:cBhvr>
                                        <p:cTn id="121" dur="1" fill="hold">
                                          <p:stCondLst>
                                            <p:cond delay="0"/>
                                          </p:stCondLst>
                                        </p:cTn>
                                        <p:tgtEl>
                                          <p:spTgt spid="49"/>
                                        </p:tgtEl>
                                        <p:attrNameLst>
                                          <p:attrName>style.visibility</p:attrName>
                                        </p:attrNameLst>
                                      </p:cBhvr>
                                      <p:to>
                                        <p:strVal val="visible"/>
                                      </p:to>
                                    </p:set>
                                    <p:animEffect transition="in" filter="wipe(up)">
                                      <p:cBhvr>
                                        <p:cTn id="122" dur="500"/>
                                        <p:tgtEl>
                                          <p:spTgt spid="49"/>
                                        </p:tgtEl>
                                      </p:cBhvr>
                                    </p:animEffect>
                                  </p:childTnLst>
                                </p:cTn>
                              </p:par>
                            </p:childTnLst>
                          </p:cTn>
                        </p:par>
                        <p:par>
                          <p:cTn id="123" fill="hold">
                            <p:stCondLst>
                              <p:cond delay="700"/>
                            </p:stCondLst>
                            <p:childTnLst>
                              <p:par>
                                <p:cTn id="124" presetID="10" presetClass="entr" presetSubtype="0" fill="hold" grpId="0" nodeType="afterEffect">
                                  <p:stCondLst>
                                    <p:cond delay="0"/>
                                  </p:stCondLst>
                                  <p:childTnLst>
                                    <p:set>
                                      <p:cBhvr>
                                        <p:cTn id="125" dur="1" fill="hold">
                                          <p:stCondLst>
                                            <p:cond delay="0"/>
                                          </p:stCondLst>
                                        </p:cTn>
                                        <p:tgtEl>
                                          <p:spTgt spid="51"/>
                                        </p:tgtEl>
                                        <p:attrNameLst>
                                          <p:attrName>style.visibility</p:attrName>
                                        </p:attrNameLst>
                                      </p:cBhvr>
                                      <p:to>
                                        <p:strVal val="visible"/>
                                      </p:to>
                                    </p:set>
                                    <p:animEffect transition="in" filter="fade">
                                      <p:cBhvr>
                                        <p:cTn id="126" dur="500"/>
                                        <p:tgtEl>
                                          <p:spTgt spid="51"/>
                                        </p:tgtEl>
                                      </p:cBhvr>
                                    </p:animEffect>
                                  </p:childTnLst>
                                </p:cTn>
                              </p:par>
                            </p:childTnLst>
                          </p:cTn>
                        </p:par>
                        <p:par>
                          <p:cTn id="127" fill="hold">
                            <p:stCondLst>
                              <p:cond delay="1200"/>
                            </p:stCondLst>
                            <p:childTnLst>
                              <p:par>
                                <p:cTn id="128" presetID="10" presetClass="entr" presetSubtype="0" fill="hold" grpId="0" nodeType="afterEffect">
                                  <p:stCondLst>
                                    <p:cond delay="0"/>
                                  </p:stCondLst>
                                  <p:childTnLst>
                                    <p:set>
                                      <p:cBhvr>
                                        <p:cTn id="129" dur="1" fill="hold">
                                          <p:stCondLst>
                                            <p:cond delay="0"/>
                                          </p:stCondLst>
                                        </p:cTn>
                                        <p:tgtEl>
                                          <p:spTgt spid="52"/>
                                        </p:tgtEl>
                                        <p:attrNameLst>
                                          <p:attrName>style.visibility</p:attrName>
                                        </p:attrNameLst>
                                      </p:cBhvr>
                                      <p:to>
                                        <p:strVal val="visible"/>
                                      </p:to>
                                    </p:set>
                                    <p:animEffect transition="in" filter="fade">
                                      <p:cBhvr>
                                        <p:cTn id="130" dur="500"/>
                                        <p:tgtEl>
                                          <p:spTgt spid="52"/>
                                        </p:tgtEl>
                                      </p:cBhvr>
                                    </p:animEffect>
                                  </p:childTnLst>
                                </p:cTn>
                              </p:par>
                            </p:childTnLst>
                          </p:cTn>
                        </p:par>
                        <p:par>
                          <p:cTn id="131" fill="hold">
                            <p:stCondLst>
                              <p:cond delay="1700"/>
                            </p:stCondLst>
                            <p:childTnLst>
                              <p:par>
                                <p:cTn id="132" presetID="10" presetClass="entr" presetSubtype="0" fill="hold" grpId="0" nodeType="afterEffect">
                                  <p:stCondLst>
                                    <p:cond delay="0"/>
                                  </p:stCondLst>
                                  <p:childTnLst>
                                    <p:set>
                                      <p:cBhvr>
                                        <p:cTn id="133" dur="1" fill="hold">
                                          <p:stCondLst>
                                            <p:cond delay="0"/>
                                          </p:stCondLst>
                                        </p:cTn>
                                        <p:tgtEl>
                                          <p:spTgt spid="53"/>
                                        </p:tgtEl>
                                        <p:attrNameLst>
                                          <p:attrName>style.visibility</p:attrName>
                                        </p:attrNameLst>
                                      </p:cBhvr>
                                      <p:to>
                                        <p:strVal val="visible"/>
                                      </p:to>
                                    </p:set>
                                    <p:animEffect transition="in" filter="fade">
                                      <p:cBhvr>
                                        <p:cTn id="134"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2" grpId="0"/>
      <p:bldP spid="33" grpId="0"/>
      <p:bldP spid="63" grpId="0"/>
      <p:bldP spid="64" grpId="0"/>
      <p:bldP spid="65" grpId="0"/>
      <p:bldP spid="74" grpId="0" animBg="1"/>
      <p:bldP spid="51" grpId="0"/>
      <p:bldP spid="52" grpId="0"/>
      <p:bldP spid="53" grpId="0"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編號版面配置區 5"/>
          <p:cNvSpPr>
            <a:spLocks noGrp="1"/>
          </p:cNvSpPr>
          <p:nvPr>
            <p:ph type="sldNum" sz="quarter" idx="12"/>
          </p:nvPr>
        </p:nvSpPr>
        <p:spPr>
          <a:xfrm>
            <a:off x="7164266" y="63563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41FBEBC5-1EB8-4CA6-B6C6-2511CFC5E264}" type="slidenum">
              <a:rPr kumimoji="0" lang="en-US" altLang="zh-TW" sz="1400" smtClean="0">
                <a:ea typeface="新細明體" charset="-120"/>
              </a:rPr>
              <a:pPr eaLnBrk="1" hangingPunct="1">
                <a:spcBef>
                  <a:spcPct val="0"/>
                </a:spcBef>
                <a:buClrTx/>
                <a:buFontTx/>
                <a:buNone/>
              </a:pPr>
              <a:t>11</a:t>
            </a:fld>
            <a:endParaRPr kumimoji="0" lang="en-US" altLang="zh-TW" sz="1400" smtClean="0">
              <a:ea typeface="新細明體"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1057092457"/>
              </p:ext>
            </p:extLst>
          </p:nvPr>
        </p:nvGraphicFramePr>
        <p:xfrm>
          <a:off x="1043608" y="1916832"/>
          <a:ext cx="7842739" cy="4588560"/>
        </p:xfrm>
        <a:graphic>
          <a:graphicData uri="http://schemas.openxmlformats.org/drawingml/2006/table">
            <a:tbl>
              <a:tblPr firstRow="1" bandRow="1">
                <a:tableStyleId>{5C22544A-7EE6-4342-B048-85BDC9FD1C3A}</a:tableStyleId>
              </a:tblPr>
              <a:tblGrid>
                <a:gridCol w="405659"/>
                <a:gridCol w="2298734"/>
                <a:gridCol w="5138346"/>
              </a:tblGrid>
              <a:tr h="401755">
                <a:tc>
                  <a:txBody>
                    <a:bodyPr/>
                    <a:lstStyle/>
                    <a:p>
                      <a:endParaRPr lang="zh-TW" altLang="en-US" sz="2400" dirty="0">
                        <a:solidFill>
                          <a:schemeClr val="tx1"/>
                        </a:solidFill>
                      </a:endParaRPr>
                    </a:p>
                  </a:txBody>
                  <a:tcPr marL="33228" marR="33228"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lang="zh-TW" altLang="en-US" sz="2000" dirty="0" smtClean="0">
                          <a:solidFill>
                            <a:schemeClr val="tx1"/>
                          </a:solidFill>
                        </a:rPr>
                        <a:t>開收盤前資訊揭露</a:t>
                      </a:r>
                      <a:endParaRPr lang="zh-TW" altLang="en-US" sz="2000" dirty="0">
                        <a:solidFill>
                          <a:schemeClr val="tx1"/>
                        </a:solidFill>
                      </a:endParaRPr>
                    </a:p>
                  </a:txBody>
                  <a:tcPr marL="33228" marR="33228"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lang="zh-TW" altLang="en-US" sz="2000" dirty="0" smtClean="0">
                          <a:solidFill>
                            <a:schemeClr val="tx1"/>
                          </a:solidFill>
                        </a:rPr>
                        <a:t>暫緩開盤及收盤最合</a:t>
                      </a:r>
                      <a:endParaRPr lang="zh-TW" altLang="en-US" sz="2000" dirty="0">
                        <a:solidFill>
                          <a:schemeClr val="tx1"/>
                        </a:solidFill>
                      </a:endParaRPr>
                    </a:p>
                  </a:txBody>
                  <a:tcPr marL="33228" marR="33228"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1407581">
                <a:tc>
                  <a:txBody>
                    <a:bodyPr/>
                    <a:lstStyle/>
                    <a:p>
                      <a:pPr algn="ctr">
                        <a:lnSpc>
                          <a:spcPct val="100000"/>
                        </a:lnSpc>
                      </a:pPr>
                      <a:r>
                        <a:rPr lang="zh-TW" altLang="en-US" sz="2000" b="1" dirty="0" smtClean="0">
                          <a:solidFill>
                            <a:schemeClr val="tx1"/>
                          </a:solidFill>
                          <a:effectLst/>
                        </a:rPr>
                        <a:t>作業原則</a:t>
                      </a:r>
                      <a:endParaRPr lang="zh-TW" altLang="en-US" sz="2000" b="1" dirty="0">
                        <a:solidFill>
                          <a:schemeClr val="tx1"/>
                        </a:solidFill>
                        <a:effectLst/>
                      </a:endParaRPr>
                    </a:p>
                  </a:txBody>
                  <a:tcPr marL="33228" marR="33228"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lvl="1" indent="0" algn="just" defTabSz="914400" rtl="0" eaLnBrk="1" fontAlgn="auto" latinLnBrk="0" hangingPunct="1">
                        <a:lnSpc>
                          <a:spcPct val="100000"/>
                        </a:lnSpc>
                        <a:spcBef>
                          <a:spcPts val="0"/>
                        </a:spcBef>
                        <a:spcAft>
                          <a:spcPts val="0"/>
                        </a:spcAft>
                        <a:buClrTx/>
                        <a:buSzTx/>
                        <a:buFontTx/>
                        <a:buNone/>
                        <a:tabLst/>
                        <a:defRPr/>
                      </a:pPr>
                      <a:r>
                        <a:rPr lang="zh-TW" altLang="en-US" sz="1800" b="1" dirty="0" smtClean="0">
                          <a:solidFill>
                            <a:schemeClr val="tx1"/>
                          </a:solidFill>
                          <a:effectLst/>
                          <a:ea typeface="標楷體" pitchFamily="65" charset="-120"/>
                        </a:rPr>
                        <a:t>開盤前</a:t>
                      </a:r>
                      <a:r>
                        <a:rPr lang="en-US" altLang="zh-TW" sz="1800" b="1" dirty="0" smtClean="0">
                          <a:solidFill>
                            <a:schemeClr val="tx1"/>
                          </a:solidFill>
                          <a:effectLst/>
                          <a:ea typeface="標楷體" pitchFamily="65" charset="-120"/>
                        </a:rPr>
                        <a:t>30</a:t>
                      </a:r>
                      <a:r>
                        <a:rPr lang="zh-TW" altLang="en-US" sz="1800" b="1" dirty="0" smtClean="0">
                          <a:solidFill>
                            <a:schemeClr val="tx1"/>
                          </a:solidFill>
                          <a:effectLst/>
                          <a:ea typeface="標楷體" pitchFamily="65" charset="-120"/>
                        </a:rPr>
                        <a:t>分及收盤前</a:t>
                      </a:r>
                      <a:r>
                        <a:rPr lang="en-US" altLang="zh-TW" sz="1800" b="1" dirty="0" smtClean="0">
                          <a:solidFill>
                            <a:schemeClr val="tx1"/>
                          </a:solidFill>
                          <a:effectLst/>
                          <a:ea typeface="標楷體" pitchFamily="65" charset="-120"/>
                        </a:rPr>
                        <a:t>5</a:t>
                      </a:r>
                      <a:r>
                        <a:rPr lang="zh-TW" altLang="en-US" sz="1800" b="1" dirty="0" smtClean="0">
                          <a:solidFill>
                            <a:schemeClr val="tx1"/>
                          </a:solidFill>
                          <a:effectLst/>
                          <a:ea typeface="標楷體" pitchFamily="65" charset="-120"/>
                        </a:rPr>
                        <a:t>分鐘比照盤中撮合頻率，揭露模擬成交價量及最佳</a:t>
                      </a:r>
                      <a:r>
                        <a:rPr lang="en-US" altLang="zh-TW" sz="1800" b="1" dirty="0" smtClean="0">
                          <a:solidFill>
                            <a:schemeClr val="tx1"/>
                          </a:solidFill>
                          <a:effectLst/>
                          <a:ea typeface="標楷體" pitchFamily="65" charset="-120"/>
                        </a:rPr>
                        <a:t>5 </a:t>
                      </a:r>
                      <a:r>
                        <a:rPr lang="zh-TW" altLang="en-US" sz="1800" b="1" dirty="0" smtClean="0">
                          <a:solidFill>
                            <a:schemeClr val="tx1"/>
                          </a:solidFill>
                          <a:effectLst/>
                          <a:ea typeface="標楷體" pitchFamily="65" charset="-120"/>
                        </a:rPr>
                        <a:t>檔買賣價量資訊。</a:t>
                      </a:r>
                      <a:endParaRPr lang="zh-TW" altLang="en-US" sz="1800" b="1" dirty="0">
                        <a:solidFill>
                          <a:schemeClr val="tx1"/>
                        </a:solidFill>
                        <a:effectLst/>
                      </a:endParaRPr>
                    </a:p>
                  </a:txBody>
                  <a:tcPr marL="33228" marR="33228"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lvl="1" indent="0" algn="just">
                        <a:lnSpc>
                          <a:spcPct val="100000"/>
                        </a:lnSpc>
                        <a:spcBef>
                          <a:spcPts val="0"/>
                        </a:spcBef>
                        <a:buClr>
                          <a:schemeClr val="tx1"/>
                        </a:buClr>
                        <a:buFont typeface="Wingdings" pitchFamily="2" charset="2"/>
                        <a:buNone/>
                        <a:defRPr/>
                      </a:pPr>
                      <a:r>
                        <a:rPr lang="zh-TW" altLang="en-US" sz="1800" b="1" dirty="0" smtClean="0">
                          <a:solidFill>
                            <a:schemeClr val="tx1"/>
                          </a:solidFill>
                          <a:effectLst/>
                          <a:ea typeface="標楷體" pitchFamily="65" charset="-120"/>
                        </a:rPr>
                        <a:t>有價證券開盤前最後</a:t>
                      </a:r>
                      <a:r>
                        <a:rPr lang="en-US" altLang="zh-TW" sz="1800" b="1" dirty="0" smtClean="0">
                          <a:solidFill>
                            <a:schemeClr val="tx1"/>
                          </a:solidFill>
                          <a:effectLst/>
                          <a:ea typeface="標楷體" pitchFamily="65" charset="-120"/>
                        </a:rPr>
                        <a:t>1</a:t>
                      </a:r>
                      <a:r>
                        <a:rPr lang="zh-TW" altLang="en-US" sz="1800" b="1" dirty="0" smtClean="0">
                          <a:solidFill>
                            <a:schemeClr val="tx1"/>
                          </a:solidFill>
                          <a:effectLst/>
                          <a:ea typeface="標楷體" pitchFamily="65" charset="-120"/>
                        </a:rPr>
                        <a:t>分、收盤前最後</a:t>
                      </a:r>
                      <a:r>
                        <a:rPr lang="en-US" altLang="zh-TW" sz="1800" b="1" dirty="0" smtClean="0">
                          <a:solidFill>
                            <a:schemeClr val="tx1"/>
                          </a:solidFill>
                          <a:effectLst/>
                          <a:ea typeface="標楷體" pitchFamily="65" charset="-120"/>
                        </a:rPr>
                        <a:t>1</a:t>
                      </a:r>
                      <a:r>
                        <a:rPr lang="zh-TW" altLang="en-US" sz="1800" b="1" dirty="0" smtClean="0">
                          <a:solidFill>
                            <a:schemeClr val="tx1"/>
                          </a:solidFill>
                          <a:effectLst/>
                          <a:ea typeface="標楷體" pitchFamily="65" charset="-120"/>
                        </a:rPr>
                        <a:t>分鐘進行模擬撮合時，若任一次與其前一次之模擬撮合成交價漲跌超逾</a:t>
                      </a:r>
                      <a:r>
                        <a:rPr lang="en-US" altLang="zh-TW" sz="1800" b="1" dirty="0" smtClean="0">
                          <a:solidFill>
                            <a:schemeClr val="tx1"/>
                          </a:solidFill>
                          <a:effectLst/>
                          <a:ea typeface="標楷體" pitchFamily="65" charset="-120"/>
                        </a:rPr>
                        <a:t>3.5%</a:t>
                      </a:r>
                      <a:r>
                        <a:rPr lang="zh-TW" altLang="en-US" sz="1800" b="1" dirty="0" smtClean="0">
                          <a:solidFill>
                            <a:schemeClr val="tx1"/>
                          </a:solidFill>
                          <a:effectLst/>
                          <a:ea typeface="標楷體" pitchFamily="65" charset="-120"/>
                        </a:rPr>
                        <a:t>，則該有價證券於</a:t>
                      </a:r>
                      <a:r>
                        <a:rPr lang="en-US" altLang="zh-TW" sz="1800" b="1" dirty="0" smtClean="0">
                          <a:solidFill>
                            <a:schemeClr val="tx1"/>
                          </a:solidFill>
                          <a:effectLst/>
                          <a:ea typeface="標楷體" pitchFamily="65" charset="-120"/>
                        </a:rPr>
                        <a:t>9:00</a:t>
                      </a:r>
                      <a:r>
                        <a:rPr lang="zh-TW" altLang="en-US" sz="1800" b="1" dirty="0" smtClean="0">
                          <a:solidFill>
                            <a:schemeClr val="tx1"/>
                          </a:solidFill>
                          <a:effectLst/>
                          <a:ea typeface="標楷體" pitchFamily="65" charset="-120"/>
                        </a:rPr>
                        <a:t>、</a:t>
                      </a:r>
                      <a:r>
                        <a:rPr lang="en-US" altLang="zh-TW" sz="1800" b="1" dirty="0" smtClean="0">
                          <a:solidFill>
                            <a:schemeClr val="tx1"/>
                          </a:solidFill>
                          <a:effectLst/>
                          <a:ea typeface="標楷體" pitchFamily="65" charset="-120"/>
                        </a:rPr>
                        <a:t>13:30</a:t>
                      </a:r>
                      <a:r>
                        <a:rPr lang="zh-TW" altLang="en-US" sz="1800" b="1" dirty="0" smtClean="0">
                          <a:solidFill>
                            <a:schemeClr val="tx1"/>
                          </a:solidFill>
                          <a:effectLst/>
                          <a:ea typeface="標楷體" pitchFamily="65" charset="-120"/>
                        </a:rPr>
                        <a:t>不進行開收盤撮合，亦不產生開收盤價。該有價證券於</a:t>
                      </a:r>
                      <a:r>
                        <a:rPr lang="en-US" altLang="zh-TW" sz="1800" b="1" dirty="0" smtClean="0">
                          <a:solidFill>
                            <a:schemeClr val="tx1"/>
                          </a:solidFill>
                          <a:effectLst/>
                          <a:ea typeface="標楷體" pitchFamily="65" charset="-120"/>
                        </a:rPr>
                        <a:t>9:02</a:t>
                      </a:r>
                      <a:r>
                        <a:rPr lang="zh-TW" altLang="en-US" sz="1800" b="1" dirty="0" smtClean="0">
                          <a:solidFill>
                            <a:schemeClr val="tx1"/>
                          </a:solidFill>
                          <a:effectLst/>
                          <a:ea typeface="標楷體" pitchFamily="65" charset="-120"/>
                        </a:rPr>
                        <a:t>再予撮合、或</a:t>
                      </a:r>
                      <a:r>
                        <a:rPr lang="en-US" altLang="zh-TW" sz="1800" b="1" dirty="0" smtClean="0">
                          <a:solidFill>
                            <a:schemeClr val="tx1"/>
                          </a:solidFill>
                          <a:effectLst/>
                          <a:ea typeface="標楷體" pitchFamily="65" charset="-120"/>
                        </a:rPr>
                        <a:t>13:31~13:33</a:t>
                      </a:r>
                      <a:r>
                        <a:rPr lang="zh-TW" altLang="en-US" sz="1800" b="1" dirty="0" smtClean="0">
                          <a:solidFill>
                            <a:schemeClr val="tx1"/>
                          </a:solidFill>
                          <a:effectLst/>
                          <a:ea typeface="標楷體" pitchFamily="65" charset="-120"/>
                        </a:rPr>
                        <a:t>繼續接受買賣申報之輸入、取消及變更，於</a:t>
                      </a:r>
                      <a:r>
                        <a:rPr lang="en-US" altLang="zh-TW" sz="1800" b="1" dirty="0" smtClean="0">
                          <a:solidFill>
                            <a:schemeClr val="tx1"/>
                          </a:solidFill>
                          <a:effectLst/>
                          <a:ea typeface="標楷體" pitchFamily="65" charset="-120"/>
                        </a:rPr>
                        <a:t>13:33</a:t>
                      </a:r>
                      <a:r>
                        <a:rPr lang="zh-TW" altLang="en-US" sz="1800" b="1" dirty="0" smtClean="0">
                          <a:solidFill>
                            <a:schemeClr val="tx1"/>
                          </a:solidFill>
                          <a:effectLst/>
                          <a:ea typeface="標楷體" pitchFamily="65" charset="-120"/>
                        </a:rPr>
                        <a:t>進行收市撮合，並產生開收盤價。</a:t>
                      </a:r>
                      <a:endParaRPr lang="zh-TW" altLang="en-US" sz="1800" dirty="0">
                        <a:solidFill>
                          <a:schemeClr val="tx1"/>
                        </a:solidFill>
                        <a:effectLst/>
                      </a:endParaRPr>
                    </a:p>
                  </a:txBody>
                  <a:tcPr marL="33228" marR="33228"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1956214">
                <a:tc>
                  <a:txBody>
                    <a:bodyPr/>
                    <a:lstStyle/>
                    <a:p>
                      <a:pPr marL="0" marR="0" indent="0" algn="ctr" defTabSz="914400" rtl="0" eaLnBrk="1" fontAlgn="auto" latinLnBrk="0" hangingPunct="1">
                        <a:lnSpc>
                          <a:spcPct val="105000"/>
                        </a:lnSpc>
                        <a:spcBef>
                          <a:spcPts val="0"/>
                        </a:spcBef>
                        <a:spcAft>
                          <a:spcPts val="0"/>
                        </a:spcAft>
                        <a:buClrTx/>
                        <a:buSzTx/>
                        <a:buFontTx/>
                        <a:buNone/>
                        <a:tabLst/>
                        <a:defRPr/>
                      </a:pPr>
                      <a:r>
                        <a:rPr lang="zh-TW" altLang="en-US" sz="2000" b="1" dirty="0" smtClean="0">
                          <a:solidFill>
                            <a:schemeClr val="tx1"/>
                          </a:solidFill>
                          <a:effectLst/>
                        </a:rPr>
                        <a:t>適用範圍</a:t>
                      </a:r>
                      <a:endParaRPr lang="zh-TW" altLang="en-US" sz="2000" b="1" dirty="0">
                        <a:solidFill>
                          <a:schemeClr val="tx1"/>
                        </a:solidFill>
                        <a:effectLst/>
                      </a:endParaRPr>
                    </a:p>
                  </a:txBody>
                  <a:tcPr marL="33228" marR="33228"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3175" lvl="1" indent="0" algn="just">
                        <a:lnSpc>
                          <a:spcPct val="100000"/>
                        </a:lnSpc>
                        <a:spcBef>
                          <a:spcPts val="0"/>
                        </a:spcBef>
                        <a:buClr>
                          <a:schemeClr val="tx1"/>
                        </a:buClr>
                        <a:defRPr/>
                      </a:pPr>
                      <a:r>
                        <a:rPr lang="zh-TW" altLang="en-US" sz="1800" b="1" dirty="0" smtClean="0">
                          <a:solidFill>
                            <a:schemeClr val="tx1"/>
                          </a:solidFill>
                          <a:effectLst/>
                          <a:ea typeface="標楷體" pitchFamily="65" charset="-120"/>
                        </a:rPr>
                        <a:t>於本中心等價成交系統交易之有價證券，但下列證券除外：</a:t>
                      </a:r>
                      <a:endParaRPr lang="en-US" altLang="zh-TW" sz="1800" b="1" dirty="0" smtClean="0">
                        <a:solidFill>
                          <a:schemeClr val="tx1"/>
                        </a:solidFill>
                        <a:effectLst/>
                        <a:ea typeface="標楷體" pitchFamily="65" charset="-120"/>
                      </a:endParaRPr>
                    </a:p>
                    <a:p>
                      <a:pPr marL="216000" lvl="1" indent="-216000" algn="just">
                        <a:lnSpc>
                          <a:spcPct val="100000"/>
                        </a:lnSpc>
                        <a:spcBef>
                          <a:spcPts val="0"/>
                        </a:spcBef>
                        <a:buClr>
                          <a:schemeClr val="tx1"/>
                        </a:buClr>
                        <a:buFont typeface="Wingdings" pitchFamily="2" charset="2"/>
                        <a:buChar char="v"/>
                        <a:defRPr/>
                      </a:pPr>
                      <a:r>
                        <a:rPr lang="zh-TW" altLang="en-US" sz="1800" b="1" dirty="0" smtClean="0">
                          <a:solidFill>
                            <a:schemeClr val="tx1"/>
                          </a:solidFill>
                          <a:effectLst/>
                          <a:ea typeface="標楷體" pitchFamily="65" charset="-120"/>
                        </a:rPr>
                        <a:t>管理股票。</a:t>
                      </a:r>
                      <a:endParaRPr lang="en-US" altLang="zh-TW" sz="1800" b="1" dirty="0" smtClean="0">
                        <a:solidFill>
                          <a:schemeClr val="tx1"/>
                        </a:solidFill>
                        <a:effectLst/>
                        <a:ea typeface="標楷體" pitchFamily="65" charset="-120"/>
                      </a:endParaRPr>
                    </a:p>
                    <a:p>
                      <a:pPr marL="216000" lvl="1" indent="-216000" algn="just">
                        <a:lnSpc>
                          <a:spcPct val="100000"/>
                        </a:lnSpc>
                        <a:spcBef>
                          <a:spcPts val="0"/>
                        </a:spcBef>
                        <a:buClr>
                          <a:schemeClr val="tx1"/>
                        </a:buClr>
                        <a:buFont typeface="Wingdings" pitchFamily="2" charset="2"/>
                        <a:buChar char="v"/>
                        <a:defRPr/>
                      </a:pPr>
                      <a:r>
                        <a:rPr lang="zh-TW" altLang="en-US" sz="1800" b="1" dirty="0" smtClean="0">
                          <a:solidFill>
                            <a:schemeClr val="tx1"/>
                          </a:solidFill>
                          <a:effectLst/>
                          <a:ea typeface="標楷體" pitchFamily="65" charset="-120"/>
                        </a:rPr>
                        <a:t>依本中心章則規定施以延長撮合間隔時間之有價證券。</a:t>
                      </a:r>
                      <a:r>
                        <a:rPr lang="en-US" altLang="zh-TW" sz="1800" b="1" dirty="0" smtClean="0">
                          <a:solidFill>
                            <a:schemeClr val="tx1"/>
                          </a:solidFill>
                          <a:effectLst/>
                          <a:ea typeface="標楷體" pitchFamily="65" charset="-120"/>
                        </a:rPr>
                        <a:t> </a:t>
                      </a:r>
                      <a:endParaRPr lang="zh-TW" altLang="en-US" sz="1800" dirty="0">
                        <a:solidFill>
                          <a:schemeClr val="tx1"/>
                        </a:solidFill>
                        <a:effectLst/>
                      </a:endParaRPr>
                    </a:p>
                  </a:txBody>
                  <a:tcPr marL="33228" marR="33228"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3175" lvl="1" indent="0" algn="just">
                        <a:lnSpc>
                          <a:spcPct val="100000"/>
                        </a:lnSpc>
                        <a:spcBef>
                          <a:spcPts val="0"/>
                        </a:spcBef>
                        <a:buClr>
                          <a:schemeClr val="tx1"/>
                        </a:buClr>
                        <a:defRPr/>
                      </a:pPr>
                      <a:r>
                        <a:rPr lang="zh-TW" altLang="en-US" sz="1800" b="1" dirty="0" smtClean="0">
                          <a:solidFill>
                            <a:schemeClr val="tx1"/>
                          </a:solidFill>
                          <a:effectLst/>
                          <a:ea typeface="標楷體" pitchFamily="65" charset="-120"/>
                        </a:rPr>
                        <a:t>於本中心等價成交系統交易之有價證券，但下列證券除外：</a:t>
                      </a:r>
                      <a:endParaRPr lang="en-US" altLang="zh-TW" sz="1800" b="1" dirty="0" smtClean="0">
                        <a:solidFill>
                          <a:schemeClr val="tx1"/>
                        </a:solidFill>
                        <a:effectLst/>
                        <a:ea typeface="標楷體" pitchFamily="65" charset="-120"/>
                      </a:endParaRPr>
                    </a:p>
                    <a:p>
                      <a:pPr marL="216000" lvl="1" indent="-216000" algn="just">
                        <a:lnSpc>
                          <a:spcPct val="100000"/>
                        </a:lnSpc>
                        <a:spcBef>
                          <a:spcPts val="0"/>
                        </a:spcBef>
                        <a:buClr>
                          <a:schemeClr val="tx1"/>
                        </a:buClr>
                        <a:buFont typeface="Wingdings" pitchFamily="2" charset="2"/>
                        <a:buChar char="v"/>
                        <a:defRPr/>
                      </a:pPr>
                      <a:r>
                        <a:rPr lang="zh-TW" altLang="en-US" sz="1800" b="1" dirty="0" smtClean="0">
                          <a:solidFill>
                            <a:schemeClr val="tx1"/>
                          </a:solidFill>
                          <a:effectLst/>
                          <a:ea typeface="標楷體" pitchFamily="65" charset="-120"/>
                        </a:rPr>
                        <a:t>管理股票。</a:t>
                      </a:r>
                      <a:endParaRPr lang="en-US" altLang="zh-TW" sz="1800" b="1" dirty="0" smtClean="0">
                        <a:solidFill>
                          <a:schemeClr val="tx1"/>
                        </a:solidFill>
                        <a:effectLst/>
                        <a:ea typeface="標楷體" pitchFamily="65" charset="-120"/>
                      </a:endParaRPr>
                    </a:p>
                    <a:p>
                      <a:pPr marL="216000" lvl="1" indent="-216000" algn="just">
                        <a:lnSpc>
                          <a:spcPct val="100000"/>
                        </a:lnSpc>
                        <a:spcBef>
                          <a:spcPts val="0"/>
                        </a:spcBef>
                        <a:buClr>
                          <a:schemeClr val="tx1"/>
                        </a:buClr>
                        <a:buFont typeface="Wingdings" pitchFamily="2" charset="2"/>
                        <a:buChar char="v"/>
                        <a:defRPr/>
                      </a:pPr>
                      <a:r>
                        <a:rPr lang="zh-TW" altLang="en-US" sz="1800" b="1" dirty="0" smtClean="0">
                          <a:solidFill>
                            <a:schemeClr val="tx1"/>
                          </a:solidFill>
                          <a:effectLst/>
                          <a:ea typeface="標楷體" pitchFamily="65" charset="-120"/>
                        </a:rPr>
                        <a:t>依本中心章則規定施以延長撮合間隔時間之有價證券。 </a:t>
                      </a:r>
                      <a:endParaRPr lang="en-US" altLang="zh-TW" sz="1800" b="1" dirty="0" smtClean="0">
                        <a:solidFill>
                          <a:schemeClr val="tx1"/>
                        </a:solidFill>
                        <a:effectLst/>
                        <a:ea typeface="標楷體" pitchFamily="65" charset="-120"/>
                      </a:endParaRPr>
                    </a:p>
                    <a:p>
                      <a:pPr marL="216000" lvl="1" indent="-216000" algn="just">
                        <a:lnSpc>
                          <a:spcPct val="100000"/>
                        </a:lnSpc>
                        <a:spcBef>
                          <a:spcPts val="0"/>
                        </a:spcBef>
                        <a:buClr>
                          <a:schemeClr val="tx1"/>
                        </a:buClr>
                        <a:buFont typeface="Wingdings" pitchFamily="2" charset="2"/>
                        <a:buChar char="v"/>
                        <a:defRPr/>
                      </a:pPr>
                      <a:r>
                        <a:rPr lang="zh-TW" altLang="en-US" sz="1800" b="1" dirty="0" smtClean="0">
                          <a:solidFill>
                            <a:schemeClr val="tx1"/>
                          </a:solidFill>
                          <a:effectLst/>
                          <a:ea typeface="標楷體" pitchFamily="65" charset="-120"/>
                        </a:rPr>
                        <a:t>當日開始交易基準價低於</a:t>
                      </a:r>
                      <a:r>
                        <a:rPr lang="en-US" altLang="zh-TW" sz="1800" b="1" dirty="0" smtClean="0">
                          <a:solidFill>
                            <a:schemeClr val="tx1"/>
                          </a:solidFill>
                          <a:effectLst/>
                          <a:ea typeface="標楷體" pitchFamily="65" charset="-120"/>
                        </a:rPr>
                        <a:t>1</a:t>
                      </a:r>
                      <a:r>
                        <a:rPr lang="zh-TW" altLang="en-US" sz="1800" b="1" dirty="0" smtClean="0">
                          <a:solidFill>
                            <a:schemeClr val="tx1"/>
                          </a:solidFill>
                          <a:effectLst/>
                          <a:ea typeface="標楷體" pitchFamily="65" charset="-120"/>
                        </a:rPr>
                        <a:t>元之有價證券。</a:t>
                      </a:r>
                      <a:endParaRPr lang="en-US" altLang="zh-TW" sz="1800" b="1" dirty="0" smtClean="0">
                        <a:solidFill>
                          <a:schemeClr val="tx1"/>
                        </a:solidFill>
                        <a:effectLst/>
                        <a:ea typeface="標楷體" pitchFamily="65" charset="-120"/>
                      </a:endParaRPr>
                    </a:p>
                    <a:p>
                      <a:pPr marL="216000" lvl="1" indent="-216000" algn="just">
                        <a:lnSpc>
                          <a:spcPct val="100000"/>
                        </a:lnSpc>
                        <a:spcBef>
                          <a:spcPts val="0"/>
                        </a:spcBef>
                        <a:buClr>
                          <a:schemeClr val="tx1"/>
                        </a:buClr>
                        <a:buFont typeface="Wingdings" pitchFamily="2" charset="2"/>
                        <a:buChar char="v"/>
                        <a:defRPr/>
                      </a:pPr>
                      <a:r>
                        <a:rPr lang="zh-TW" altLang="en-US" sz="1800" b="1" dirty="0" smtClean="0">
                          <a:solidFill>
                            <a:schemeClr val="tx1"/>
                          </a:solidFill>
                          <a:effectLst/>
                          <a:ea typeface="標楷體" pitchFamily="65" charset="-120"/>
                        </a:rPr>
                        <a:t>認購（售）權證。</a:t>
                      </a:r>
                      <a:endParaRPr lang="en-US" altLang="zh-TW" sz="1800" b="1" dirty="0" smtClean="0">
                        <a:solidFill>
                          <a:schemeClr val="tx1"/>
                        </a:solidFill>
                        <a:effectLst/>
                        <a:ea typeface="標楷體" pitchFamily="65" charset="-120"/>
                      </a:endParaRPr>
                    </a:p>
                    <a:p>
                      <a:pPr marL="216000" lvl="1" indent="-216000" algn="just">
                        <a:lnSpc>
                          <a:spcPct val="100000"/>
                        </a:lnSpc>
                        <a:spcBef>
                          <a:spcPts val="0"/>
                        </a:spcBef>
                        <a:buClr>
                          <a:schemeClr val="tx1"/>
                        </a:buClr>
                        <a:buFont typeface="Wingdings" pitchFamily="2" charset="2"/>
                        <a:buChar char="v"/>
                        <a:defRPr/>
                      </a:pPr>
                      <a:r>
                        <a:rPr lang="zh-TW" altLang="en-US" sz="1800" b="1" dirty="0" smtClean="0">
                          <a:solidFill>
                            <a:schemeClr val="tx1"/>
                          </a:solidFill>
                          <a:effectLst/>
                          <a:ea typeface="標楷體" pitchFamily="65" charset="-120"/>
                        </a:rPr>
                        <a:t>分離後認股權憑證。</a:t>
                      </a:r>
                      <a:r>
                        <a:rPr lang="en-US" altLang="zh-TW" sz="1800" b="1" dirty="0" smtClean="0">
                          <a:solidFill>
                            <a:srgbClr val="FFFF00"/>
                          </a:solidFill>
                          <a:effectLst/>
                          <a:ea typeface="標楷體" pitchFamily="65" charset="-120"/>
                        </a:rPr>
                        <a:t> </a:t>
                      </a:r>
                      <a:endParaRPr lang="zh-TW" altLang="en-US" sz="1800" dirty="0">
                        <a:solidFill>
                          <a:srgbClr val="FFFF00"/>
                        </a:solidFill>
                        <a:effectLst/>
                      </a:endParaRPr>
                    </a:p>
                  </a:txBody>
                  <a:tcPr marL="33228" marR="33228"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bl>
          </a:graphicData>
        </a:graphic>
      </p:graphicFrame>
      <p:sp>
        <p:nvSpPr>
          <p:cNvPr id="7" name="Rectangle 2"/>
          <p:cNvSpPr txBox="1">
            <a:spLocks noChangeArrowheads="1"/>
          </p:cNvSpPr>
          <p:nvPr/>
        </p:nvSpPr>
        <p:spPr bwMode="auto">
          <a:xfrm>
            <a:off x="1115616" y="620688"/>
            <a:ext cx="7443695" cy="1224483"/>
          </a:xfrm>
          <a:prstGeom prst="rect">
            <a:avLst/>
          </a:prstGeom>
          <a:noFill/>
          <a:ln w="9525">
            <a:noFill/>
            <a:miter lim="800000"/>
            <a:headEnd/>
            <a:tailEnd/>
          </a:ln>
          <a:effectLst/>
        </p:spPr>
        <p:txBody>
          <a:bodyPr lIns="0" tIns="0" rIns="0" bIns="0"/>
          <a:lstStyle/>
          <a:p>
            <a:pPr marL="46800" algn="just">
              <a:lnSpc>
                <a:spcPts val="3800"/>
              </a:lnSpc>
              <a:spcBef>
                <a:spcPts val="0"/>
              </a:spcBef>
              <a:buClr>
                <a:schemeClr val="tx1"/>
              </a:buClr>
              <a:defRPr/>
            </a:pPr>
            <a:r>
              <a:rPr lang="zh-TW" altLang="en-US" sz="2800" b="1" dirty="0" smtClean="0">
                <a:ea typeface="標楷體" pitchFamily="65" charset="-120"/>
              </a:rPr>
              <a:t>開收盤</a:t>
            </a:r>
            <a:r>
              <a:rPr lang="zh-TW" altLang="en-US" sz="2800" b="1" dirty="0">
                <a:ea typeface="標楷體" pitchFamily="65" charset="-120"/>
              </a:rPr>
              <a:t>資訊揭露與</a:t>
            </a:r>
            <a:r>
              <a:rPr lang="zh-TW" altLang="en-US" sz="2800" b="1" dirty="0" smtClean="0">
                <a:ea typeface="標楷體" pitchFamily="65" charset="-120"/>
              </a:rPr>
              <a:t>暫緩開收盤撮合</a:t>
            </a:r>
            <a:r>
              <a:rPr lang="zh-TW" altLang="en-US" sz="2800" b="1" dirty="0">
                <a:ea typeface="標楷體" pitchFamily="65" charset="-120"/>
              </a:rPr>
              <a:t>之作業原則暨適用範圍彙整</a:t>
            </a:r>
            <a:endParaRPr lang="en-US" altLang="zh-TW" sz="2800" b="1" dirty="0">
              <a:ea typeface="標楷體" pitchFamily="65" charset="-120"/>
            </a:endParaRPr>
          </a:p>
        </p:txBody>
      </p:sp>
    </p:spTree>
    <p:extLst>
      <p:ext uri="{BB962C8B-B14F-4D97-AF65-F5344CB8AC3E}">
        <p14:creationId xmlns:p14="http://schemas.microsoft.com/office/powerpoint/2010/main" val="135179008"/>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投影片編號版面配置區 5"/>
          <p:cNvSpPr>
            <a:spLocks noGrp="1"/>
          </p:cNvSpPr>
          <p:nvPr>
            <p:ph type="sldNum" sz="quarter" idx="12"/>
          </p:nvPr>
        </p:nvSpPr>
        <p:spPr>
          <a:xfrm>
            <a:off x="7143750" y="63817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882D13C9-C1E7-43B7-85A0-2DDBD28916A9}" type="slidenum">
              <a:rPr kumimoji="0" lang="en-US" altLang="zh-TW" sz="1400" smtClean="0">
                <a:ea typeface="新細明體" charset="-120"/>
              </a:rPr>
              <a:pPr eaLnBrk="1" hangingPunct="1">
                <a:spcBef>
                  <a:spcPct val="0"/>
                </a:spcBef>
                <a:buClrTx/>
                <a:buFontTx/>
                <a:buNone/>
              </a:pPr>
              <a:t>12</a:t>
            </a:fld>
            <a:endParaRPr kumimoji="0" lang="en-US" altLang="zh-TW" sz="1400" smtClean="0">
              <a:ea typeface="新細明體" charset="-120"/>
            </a:endParaRPr>
          </a:p>
        </p:txBody>
      </p:sp>
      <p:sp>
        <p:nvSpPr>
          <p:cNvPr id="8" name="Rectangle 2"/>
          <p:cNvSpPr txBox="1">
            <a:spLocks noChangeArrowheads="1"/>
          </p:cNvSpPr>
          <p:nvPr/>
        </p:nvSpPr>
        <p:spPr bwMode="auto">
          <a:xfrm>
            <a:off x="583223" y="1268413"/>
            <a:ext cx="7976089" cy="4608859"/>
          </a:xfrm>
          <a:prstGeom prst="rect">
            <a:avLst/>
          </a:prstGeom>
          <a:noFill/>
          <a:ln w="9525">
            <a:noFill/>
            <a:miter lim="800000"/>
            <a:headEnd/>
            <a:tailEnd/>
          </a:ln>
          <a:effectLst/>
        </p:spPr>
        <p:txBody>
          <a:bodyPr lIns="0" tIns="0" rIns="0" bIns="0"/>
          <a:lstStyle/>
          <a:p>
            <a:pPr marL="792000" lvl="1" indent="-288000">
              <a:lnSpc>
                <a:spcPts val="3200"/>
              </a:lnSpc>
              <a:spcBef>
                <a:spcPts val="300"/>
              </a:spcBef>
              <a:buClr>
                <a:schemeClr val="tx1"/>
              </a:buClr>
              <a:buFont typeface="Wingdings" pitchFamily="2" charset="2"/>
              <a:buChar char="Ø"/>
              <a:defRPr/>
            </a:pPr>
            <a:r>
              <a:rPr lang="zh-TW" altLang="en-US" sz="2400" b="1" dirty="0">
                <a:latin typeface="標楷體" panose="03000509000000000000" pitchFamily="65" charset="-120"/>
                <a:ea typeface="標楷體" panose="03000509000000000000" pitchFamily="65" charset="-120"/>
                <a:cs typeface="Times New Roman" pitchFamily="18" charset="0"/>
              </a:rPr>
              <a:t>配合調整開盤及收盤</a:t>
            </a:r>
            <a:r>
              <a:rPr lang="zh-TW" altLang="en-US" sz="2400" b="1" dirty="0" smtClean="0">
                <a:latin typeface="標楷體" panose="03000509000000000000" pitchFamily="65" charset="-120"/>
                <a:ea typeface="標楷體" panose="03000509000000000000" pitchFamily="65" charset="-120"/>
                <a:cs typeface="Times New Roman" pitchFamily="18" charset="0"/>
              </a:rPr>
              <a:t>前資訊揭露，將修正</a:t>
            </a:r>
            <a:r>
              <a:rPr lang="zh-TW" altLang="zh-TW" sz="2400" b="1" dirty="0" smtClean="0">
                <a:latin typeface="標楷體" panose="03000509000000000000" pitchFamily="65" charset="-120"/>
                <a:ea typeface="標楷體" panose="03000509000000000000" pitchFamily="65" charset="-120"/>
              </a:rPr>
              <a:t>本</a:t>
            </a:r>
            <a:r>
              <a:rPr lang="zh-TW" altLang="zh-TW" sz="2400" b="1" dirty="0">
                <a:latin typeface="標楷體" panose="03000509000000000000" pitchFamily="65" charset="-120"/>
                <a:ea typeface="標楷體" panose="03000509000000000000" pitchFamily="65" charset="-120"/>
              </a:rPr>
              <a:t>中心「證券商營業處所買賣有價證券業務規則」</a:t>
            </a:r>
            <a:r>
              <a:rPr lang="zh-TW" altLang="en-US" sz="2400" b="1" dirty="0" smtClean="0">
                <a:latin typeface="標楷體" panose="03000509000000000000" pitchFamily="65" charset="-120"/>
                <a:ea typeface="標楷體" panose="03000509000000000000" pitchFamily="65" charset="-120"/>
              </a:rPr>
              <a:t>第三十五條。</a:t>
            </a:r>
            <a:endParaRPr lang="en-US" altLang="zh-TW" sz="2400" b="1" dirty="0" smtClean="0">
              <a:latin typeface="標楷體" panose="03000509000000000000" pitchFamily="65" charset="-120"/>
              <a:ea typeface="標楷體" panose="03000509000000000000" pitchFamily="65" charset="-120"/>
            </a:endParaRPr>
          </a:p>
          <a:p>
            <a:pPr marL="792000" lvl="1" indent="-288000" algn="just">
              <a:lnSpc>
                <a:spcPts val="3200"/>
              </a:lnSpc>
              <a:spcBef>
                <a:spcPts val="300"/>
              </a:spcBef>
              <a:buClr>
                <a:schemeClr val="tx1"/>
              </a:buClr>
              <a:buFont typeface="Wingdings" pitchFamily="2" charset="2"/>
              <a:buChar char="Ø"/>
              <a:defRPr/>
            </a:pPr>
            <a:r>
              <a:rPr lang="zh-TW" altLang="en-US" sz="2400" b="1" dirty="0">
                <a:latin typeface="標楷體" panose="03000509000000000000" pitchFamily="65" charset="-120"/>
                <a:ea typeface="標楷體" panose="03000509000000000000" pitchFamily="65" charset="-120"/>
              </a:rPr>
              <a:t>上櫃有價證券縮短撮合秒數</a:t>
            </a:r>
            <a:r>
              <a:rPr lang="zh-TW" altLang="en-US" sz="2400" b="1" dirty="0" smtClean="0">
                <a:latin typeface="標楷體" panose="03000509000000000000" pitchFamily="65" charset="-120"/>
                <a:ea typeface="標楷體" panose="03000509000000000000" pitchFamily="65" charset="-120"/>
              </a:rPr>
              <a:t>說明：</a:t>
            </a:r>
            <a:endParaRPr lang="en-US" altLang="zh-TW" sz="2400" b="1" dirty="0" smtClean="0">
              <a:latin typeface="標楷體" panose="03000509000000000000" pitchFamily="65" charset="-120"/>
              <a:ea typeface="標楷體" panose="03000509000000000000" pitchFamily="65" charset="-120"/>
            </a:endParaRPr>
          </a:p>
          <a:p>
            <a:pPr marL="1249200" lvl="2" indent="-288000" algn="just">
              <a:lnSpc>
                <a:spcPts val="3200"/>
              </a:lnSpc>
              <a:spcBef>
                <a:spcPts val="300"/>
              </a:spcBef>
              <a:buClr>
                <a:schemeClr val="tx1"/>
              </a:buClr>
              <a:buFont typeface="Wingdings" pitchFamily="2" charset="2"/>
              <a:buChar char="Ø"/>
              <a:defRPr/>
            </a:pPr>
            <a:r>
              <a:rPr lang="en-US" altLang="zh-TW" sz="2400" b="1" dirty="0" smtClean="0">
                <a:latin typeface="標楷體" panose="03000509000000000000" pitchFamily="65" charset="-120"/>
                <a:ea typeface="標楷體" panose="03000509000000000000" pitchFamily="65" charset="-120"/>
              </a:rPr>
              <a:t>102</a:t>
            </a:r>
            <a:r>
              <a:rPr lang="zh-TW" altLang="en-US" sz="2400" b="1" dirty="0">
                <a:latin typeface="標楷體" panose="03000509000000000000" pitchFamily="65" charset="-120"/>
                <a:ea typeface="標楷體" panose="03000509000000000000" pitchFamily="65" charset="-120"/>
              </a:rPr>
              <a:t>年</a:t>
            </a:r>
            <a:r>
              <a:rPr lang="en-US" altLang="zh-TW" sz="2400" b="1" dirty="0">
                <a:latin typeface="標楷體" panose="03000509000000000000" pitchFamily="65" charset="-120"/>
                <a:ea typeface="標楷體" panose="03000509000000000000" pitchFamily="65" charset="-120"/>
              </a:rPr>
              <a:t>7</a:t>
            </a:r>
            <a:r>
              <a:rPr lang="zh-TW" altLang="en-US" sz="2400" b="1" dirty="0">
                <a:latin typeface="標楷體" panose="03000509000000000000" pitchFamily="65" charset="-120"/>
                <a:ea typeface="標楷體" panose="03000509000000000000" pitchFamily="65" charset="-120"/>
              </a:rPr>
              <a:t>月</a:t>
            </a:r>
            <a:r>
              <a:rPr lang="en-US" altLang="zh-TW" sz="2400" b="1" dirty="0">
                <a:latin typeface="標楷體" panose="03000509000000000000" pitchFamily="65" charset="-120"/>
                <a:ea typeface="標楷體" panose="03000509000000000000" pitchFamily="65" charset="-120"/>
              </a:rPr>
              <a:t>1</a:t>
            </a:r>
            <a:r>
              <a:rPr lang="zh-TW" altLang="en-US" sz="2400" b="1" dirty="0">
                <a:latin typeface="標楷體" panose="03000509000000000000" pitchFamily="65" charset="-120"/>
                <a:ea typeface="標楷體" panose="03000509000000000000" pitchFamily="65" charset="-120"/>
              </a:rPr>
              <a:t>日盤中撮合循環秒數由</a:t>
            </a:r>
            <a:r>
              <a:rPr lang="en-US" altLang="zh-TW" sz="2400" b="1" dirty="0">
                <a:latin typeface="標楷體" panose="03000509000000000000" pitchFamily="65" charset="-120"/>
                <a:ea typeface="標楷體" panose="03000509000000000000" pitchFamily="65" charset="-120"/>
              </a:rPr>
              <a:t>20</a:t>
            </a:r>
            <a:r>
              <a:rPr lang="zh-TW" altLang="en-US" sz="2400" b="1" dirty="0">
                <a:latin typeface="標楷體" panose="03000509000000000000" pitchFamily="65" charset="-120"/>
                <a:ea typeface="標楷體" panose="03000509000000000000" pitchFamily="65" charset="-120"/>
              </a:rPr>
              <a:t>秒縮短至</a:t>
            </a:r>
            <a:r>
              <a:rPr lang="en-US" altLang="zh-TW" sz="2400" b="1" dirty="0">
                <a:latin typeface="標楷體" panose="03000509000000000000" pitchFamily="65" charset="-120"/>
                <a:ea typeface="標楷體" panose="03000509000000000000" pitchFamily="65" charset="-120"/>
              </a:rPr>
              <a:t>15</a:t>
            </a:r>
            <a:r>
              <a:rPr lang="zh-TW" altLang="en-US" sz="2400" b="1" dirty="0">
                <a:latin typeface="標楷體" panose="03000509000000000000" pitchFamily="65" charset="-120"/>
                <a:ea typeface="標楷體" panose="03000509000000000000" pitchFamily="65" charset="-120"/>
              </a:rPr>
              <a:t>秒</a:t>
            </a:r>
            <a:r>
              <a:rPr lang="zh-TW" altLang="en-US" sz="2400" b="1" dirty="0" smtClean="0">
                <a:latin typeface="標楷體" panose="03000509000000000000" pitchFamily="65" charset="-120"/>
                <a:ea typeface="標楷體" panose="03000509000000000000" pitchFamily="65" charset="-120"/>
              </a:rPr>
              <a:t>。</a:t>
            </a:r>
            <a:endParaRPr lang="en-US" altLang="zh-TW" sz="2400" b="1" dirty="0" smtClean="0">
              <a:latin typeface="標楷體" panose="03000509000000000000" pitchFamily="65" charset="-120"/>
              <a:ea typeface="標楷體" panose="03000509000000000000" pitchFamily="65" charset="-120"/>
            </a:endParaRPr>
          </a:p>
          <a:p>
            <a:pPr marL="1249200" lvl="2" indent="-288000" algn="just">
              <a:lnSpc>
                <a:spcPts val="3200"/>
              </a:lnSpc>
              <a:spcBef>
                <a:spcPts val="300"/>
              </a:spcBef>
              <a:buClr>
                <a:schemeClr val="tx1"/>
              </a:buClr>
              <a:buFont typeface="Wingdings" pitchFamily="2" charset="2"/>
              <a:buChar char="Ø"/>
              <a:defRPr/>
            </a:pPr>
            <a:r>
              <a:rPr lang="en-US" altLang="zh-TW" sz="2400" b="1" dirty="0" smtClean="0">
                <a:latin typeface="標楷體" panose="03000509000000000000" pitchFamily="65" charset="-120"/>
                <a:ea typeface="標楷體" panose="03000509000000000000" pitchFamily="65" charset="-120"/>
              </a:rPr>
              <a:t>103</a:t>
            </a:r>
            <a:r>
              <a:rPr lang="zh-TW" altLang="en-US" sz="2400" b="1" dirty="0">
                <a:latin typeface="標楷體" panose="03000509000000000000" pitchFamily="65" charset="-120"/>
                <a:ea typeface="標楷體" panose="03000509000000000000" pitchFamily="65" charset="-120"/>
              </a:rPr>
              <a:t>年</a:t>
            </a:r>
            <a:r>
              <a:rPr lang="en-US" altLang="zh-TW" sz="2400" b="1" dirty="0">
                <a:latin typeface="標楷體" panose="03000509000000000000" pitchFamily="65" charset="-120"/>
                <a:ea typeface="標楷體" panose="03000509000000000000" pitchFamily="65" charset="-120"/>
              </a:rPr>
              <a:t>2</a:t>
            </a:r>
            <a:r>
              <a:rPr lang="zh-TW" altLang="en-US" sz="2400" b="1" dirty="0">
                <a:latin typeface="標楷體" panose="03000509000000000000" pitchFamily="65" charset="-120"/>
                <a:ea typeface="標楷體" panose="03000509000000000000" pitchFamily="65" charset="-120"/>
              </a:rPr>
              <a:t>月</a:t>
            </a:r>
            <a:r>
              <a:rPr lang="en-US" altLang="zh-TW" sz="2400" b="1" dirty="0">
                <a:latin typeface="標楷體" panose="03000509000000000000" pitchFamily="65" charset="-120"/>
                <a:ea typeface="標楷體" panose="03000509000000000000" pitchFamily="65" charset="-120"/>
              </a:rPr>
              <a:t>24</a:t>
            </a:r>
            <a:r>
              <a:rPr lang="zh-TW" altLang="en-US" sz="2400" b="1" dirty="0">
                <a:latin typeface="標楷體" panose="03000509000000000000" pitchFamily="65" charset="-120"/>
                <a:ea typeface="標楷體" panose="03000509000000000000" pitchFamily="65" charset="-120"/>
              </a:rPr>
              <a:t>日起盤中撮合循環秒數縮短至</a:t>
            </a:r>
            <a:r>
              <a:rPr lang="en-US" altLang="zh-TW" sz="2400" b="1" dirty="0">
                <a:latin typeface="標楷體" panose="03000509000000000000" pitchFamily="65" charset="-120"/>
                <a:ea typeface="標楷體" panose="03000509000000000000" pitchFamily="65" charset="-120"/>
              </a:rPr>
              <a:t>10</a:t>
            </a:r>
            <a:r>
              <a:rPr lang="zh-TW" altLang="en-US" sz="2400" b="1" dirty="0" smtClean="0">
                <a:latin typeface="標楷體" panose="03000509000000000000" pitchFamily="65" charset="-120"/>
                <a:ea typeface="標楷體" panose="03000509000000000000" pitchFamily="65" charset="-120"/>
              </a:rPr>
              <a:t>秒</a:t>
            </a:r>
            <a:endParaRPr lang="en-US" altLang="zh-TW" sz="2400" b="1" dirty="0" smtClean="0">
              <a:latin typeface="標楷體" panose="03000509000000000000" pitchFamily="65" charset="-120"/>
              <a:ea typeface="標楷體" panose="03000509000000000000" pitchFamily="65" charset="-120"/>
            </a:endParaRPr>
          </a:p>
          <a:p>
            <a:pPr marL="1249200" lvl="2" indent="-288000" algn="just">
              <a:lnSpc>
                <a:spcPts val="3200"/>
              </a:lnSpc>
              <a:spcBef>
                <a:spcPts val="300"/>
              </a:spcBef>
              <a:buClr>
                <a:schemeClr val="tx1"/>
              </a:buClr>
              <a:buFont typeface="Wingdings" pitchFamily="2" charset="2"/>
              <a:buChar char="Ø"/>
              <a:defRPr/>
            </a:pPr>
            <a:r>
              <a:rPr lang="en-US" altLang="zh-TW" sz="2400" b="1" dirty="0" smtClean="0">
                <a:solidFill>
                  <a:srgbClr val="FF0000"/>
                </a:solidFill>
                <a:latin typeface="標楷體" panose="03000509000000000000" pitchFamily="65" charset="-120"/>
                <a:ea typeface="標楷體" panose="03000509000000000000" pitchFamily="65" charset="-120"/>
              </a:rPr>
              <a:t>103</a:t>
            </a:r>
            <a:r>
              <a:rPr lang="zh-TW" altLang="en-US" sz="2400" b="1" dirty="0">
                <a:solidFill>
                  <a:srgbClr val="FF0000"/>
                </a:solidFill>
                <a:latin typeface="標楷體" panose="03000509000000000000" pitchFamily="65" charset="-120"/>
                <a:ea typeface="標楷體" panose="03000509000000000000" pitchFamily="65" charset="-120"/>
              </a:rPr>
              <a:t>年</a:t>
            </a:r>
            <a:r>
              <a:rPr lang="en-US" altLang="zh-TW" sz="2400" b="1" dirty="0">
                <a:solidFill>
                  <a:srgbClr val="FF0000"/>
                </a:solidFill>
                <a:latin typeface="標楷體" panose="03000509000000000000" pitchFamily="65" charset="-120"/>
                <a:ea typeface="標楷體" panose="03000509000000000000" pitchFamily="65" charset="-120"/>
              </a:rPr>
              <a:t>12</a:t>
            </a:r>
            <a:r>
              <a:rPr lang="zh-TW" altLang="en-US" sz="2400" b="1" dirty="0">
                <a:solidFill>
                  <a:srgbClr val="FF0000"/>
                </a:solidFill>
                <a:latin typeface="標楷體" panose="03000509000000000000" pitchFamily="65" charset="-120"/>
                <a:ea typeface="標楷體" panose="03000509000000000000" pitchFamily="65" charset="-120"/>
              </a:rPr>
              <a:t>月</a:t>
            </a:r>
            <a:r>
              <a:rPr lang="en-US" altLang="zh-TW" sz="2400" b="1" dirty="0">
                <a:solidFill>
                  <a:srgbClr val="FF0000"/>
                </a:solidFill>
                <a:latin typeface="標楷體" panose="03000509000000000000" pitchFamily="65" charset="-120"/>
                <a:ea typeface="標楷體" panose="03000509000000000000" pitchFamily="65" charset="-120"/>
              </a:rPr>
              <a:t>29</a:t>
            </a:r>
            <a:r>
              <a:rPr lang="zh-TW" altLang="en-US" sz="2400" b="1" dirty="0">
                <a:solidFill>
                  <a:srgbClr val="FF0000"/>
                </a:solidFill>
                <a:latin typeface="標楷體" panose="03000509000000000000" pitchFamily="65" charset="-120"/>
                <a:ea typeface="標楷體" panose="03000509000000000000" pitchFamily="65" charset="-120"/>
              </a:rPr>
              <a:t>日</a:t>
            </a:r>
            <a:r>
              <a:rPr lang="zh-TW" altLang="en-US" sz="2400" b="1" dirty="0">
                <a:latin typeface="標楷體" panose="03000509000000000000" pitchFamily="65" charset="-120"/>
                <a:ea typeface="標楷體" panose="03000509000000000000" pitchFamily="65" charset="-120"/>
              </a:rPr>
              <a:t>起盤中撮合循環秒數縮短至</a:t>
            </a:r>
            <a:r>
              <a:rPr lang="en-US" altLang="zh-TW" sz="2400" b="1" dirty="0">
                <a:latin typeface="標楷體" panose="03000509000000000000" pitchFamily="65" charset="-120"/>
                <a:ea typeface="標楷體" panose="03000509000000000000" pitchFamily="65" charset="-120"/>
              </a:rPr>
              <a:t>5</a:t>
            </a:r>
            <a:r>
              <a:rPr lang="zh-TW" altLang="en-US" sz="2400" b="1" dirty="0">
                <a:latin typeface="標楷體" panose="03000509000000000000" pitchFamily="65" charset="-120"/>
                <a:ea typeface="標楷體" panose="03000509000000000000" pitchFamily="65" charset="-120"/>
              </a:rPr>
              <a:t>秒；另本中心之「財團法人中華民國證券櫃檯買賣中心發行量加權股價指數」、各項產業分類指數、富櫃五十指數、高殖利率指數、勞工就業</a:t>
            </a:r>
            <a:r>
              <a:rPr lang="en-US" altLang="zh-TW" sz="2400" b="1" dirty="0">
                <a:latin typeface="標楷體" panose="03000509000000000000" pitchFamily="65" charset="-120"/>
                <a:ea typeface="標楷體" panose="03000509000000000000" pitchFamily="65" charset="-120"/>
              </a:rPr>
              <a:t>88</a:t>
            </a:r>
            <a:r>
              <a:rPr lang="zh-TW" altLang="en-US" sz="2400" b="1" dirty="0">
                <a:latin typeface="標楷體" panose="03000509000000000000" pitchFamily="65" charset="-120"/>
                <a:ea typeface="標楷體" panose="03000509000000000000" pitchFamily="65" charset="-120"/>
              </a:rPr>
              <a:t>指數暨寶島股價指數之揭露頻率，亦配合於旨揭日期由現行</a:t>
            </a:r>
            <a:r>
              <a:rPr lang="en-US" altLang="zh-TW" sz="2400" b="1" dirty="0">
                <a:latin typeface="標楷體" panose="03000509000000000000" pitchFamily="65" charset="-120"/>
                <a:ea typeface="標楷體" panose="03000509000000000000" pitchFamily="65" charset="-120"/>
              </a:rPr>
              <a:t>10</a:t>
            </a:r>
            <a:r>
              <a:rPr lang="zh-TW" altLang="en-US" sz="2400" b="1" dirty="0">
                <a:latin typeface="標楷體" panose="03000509000000000000" pitchFamily="65" charset="-120"/>
                <a:ea typeface="標楷體" panose="03000509000000000000" pitchFamily="65" charset="-120"/>
              </a:rPr>
              <a:t>秒調整至</a:t>
            </a:r>
            <a:r>
              <a:rPr lang="en-US" altLang="zh-TW" sz="2400" b="1" dirty="0">
                <a:latin typeface="標楷體" panose="03000509000000000000" pitchFamily="65" charset="-120"/>
                <a:ea typeface="標楷體" panose="03000509000000000000" pitchFamily="65" charset="-120"/>
              </a:rPr>
              <a:t>5</a:t>
            </a:r>
            <a:r>
              <a:rPr lang="zh-TW" altLang="en-US" sz="2400" b="1" dirty="0">
                <a:latin typeface="標楷體" panose="03000509000000000000" pitchFamily="65" charset="-120"/>
                <a:ea typeface="標楷體" panose="03000509000000000000" pitchFamily="65" charset="-120"/>
              </a:rPr>
              <a:t>秒。</a:t>
            </a:r>
            <a:endParaRPr lang="en-US" altLang="zh-TW" sz="2400" b="1" dirty="0" smtClean="0">
              <a:latin typeface="標楷體" panose="03000509000000000000" pitchFamily="65" charset="-120"/>
              <a:ea typeface="標楷體" panose="03000509000000000000" pitchFamily="65" charset="-120"/>
            </a:endParaRPr>
          </a:p>
          <a:p>
            <a:pPr marL="792000" lvl="1" indent="-288000" algn="just">
              <a:lnSpc>
                <a:spcPts val="3800"/>
              </a:lnSpc>
              <a:spcBef>
                <a:spcPts val="300"/>
              </a:spcBef>
              <a:buClr>
                <a:schemeClr val="tx1"/>
              </a:buClr>
              <a:buFont typeface="Wingdings" pitchFamily="2" charset="2"/>
              <a:buChar char="Ø"/>
              <a:defRPr/>
            </a:pPr>
            <a:endParaRPr lang="en-US" altLang="zh-TW" b="1" dirty="0">
              <a:effectLst>
                <a:outerShdw blurRad="38100" dist="38100" dir="2700000" algn="tl">
                  <a:srgbClr val="000000">
                    <a:alpha val="43137"/>
                  </a:srgbClr>
                </a:outerShdw>
              </a:effectLst>
              <a:ea typeface="標楷體" pitchFamily="65" charset="-120"/>
            </a:endParaRPr>
          </a:p>
        </p:txBody>
      </p:sp>
      <p:sp>
        <p:nvSpPr>
          <p:cNvPr id="7" name="Rectangle 3"/>
          <p:cNvSpPr>
            <a:spLocks noGrp="1" noChangeArrowheads="1"/>
          </p:cNvSpPr>
          <p:nvPr>
            <p:ph type="title"/>
          </p:nvPr>
        </p:nvSpPr>
        <p:spPr>
          <a:xfrm>
            <a:off x="1041889" y="171813"/>
            <a:ext cx="7517423" cy="1079500"/>
          </a:xfrm>
        </p:spPr>
        <p:txBody>
          <a:bodyPr/>
          <a:lstStyle/>
          <a:p>
            <a:pPr eaLnBrk="1" hangingPunct="1">
              <a:defRPr/>
            </a:pPr>
            <a:r>
              <a:rPr lang="zh-TW" altLang="en-US" sz="3600" b="1" dirty="0" smtClean="0">
                <a:solidFill>
                  <a:schemeClr val="tx1"/>
                </a:solidFill>
                <a:effectLst/>
                <a:cs typeface="Times New Roman" pitchFamily="18" charset="0"/>
              </a:rPr>
              <a:t>其他</a:t>
            </a:r>
            <a:endParaRPr lang="en-US" altLang="zh-TW" sz="3600" b="1" dirty="0" smtClean="0">
              <a:solidFill>
                <a:schemeClr val="tx1"/>
              </a:solidFill>
              <a:effectLst/>
            </a:endParaRPr>
          </a:p>
        </p:txBody>
      </p:sp>
    </p:spTree>
    <p:extLst>
      <p:ext uri="{BB962C8B-B14F-4D97-AF65-F5344CB8AC3E}">
        <p14:creationId xmlns:p14="http://schemas.microsoft.com/office/powerpoint/2010/main" val="2081013621"/>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投影片編號版面配置區 5"/>
          <p:cNvSpPr>
            <a:spLocks noGrp="1"/>
          </p:cNvSpPr>
          <p:nvPr>
            <p:ph type="sldNum" sz="quarter" idx="12"/>
          </p:nvPr>
        </p:nvSpPr>
        <p:spPr>
          <a:xfrm>
            <a:off x="7143750" y="63817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882D13C9-C1E7-43B7-85A0-2DDBD28916A9}" type="slidenum">
              <a:rPr kumimoji="0" lang="en-US" altLang="zh-TW" sz="1400" smtClean="0">
                <a:ea typeface="新細明體" charset="-120"/>
              </a:rPr>
              <a:pPr eaLnBrk="1" hangingPunct="1">
                <a:spcBef>
                  <a:spcPct val="0"/>
                </a:spcBef>
                <a:buClrTx/>
                <a:buFontTx/>
                <a:buNone/>
              </a:pPr>
              <a:t>13</a:t>
            </a:fld>
            <a:endParaRPr kumimoji="0" lang="en-US" altLang="zh-TW" sz="1400" smtClean="0">
              <a:ea typeface="新細明體" charset="-120"/>
            </a:endParaRPr>
          </a:p>
        </p:txBody>
      </p:sp>
      <p:sp>
        <p:nvSpPr>
          <p:cNvPr id="8" name="Rectangle 2"/>
          <p:cNvSpPr txBox="1">
            <a:spLocks noChangeArrowheads="1"/>
          </p:cNvSpPr>
          <p:nvPr/>
        </p:nvSpPr>
        <p:spPr bwMode="auto">
          <a:xfrm>
            <a:off x="583223" y="1268413"/>
            <a:ext cx="7976089" cy="5184923"/>
          </a:xfrm>
          <a:prstGeom prst="rect">
            <a:avLst/>
          </a:prstGeom>
          <a:noFill/>
          <a:ln w="9525">
            <a:noFill/>
            <a:miter lim="800000"/>
            <a:headEnd/>
            <a:tailEnd/>
          </a:ln>
          <a:effectLst/>
        </p:spPr>
        <p:txBody>
          <a:bodyPr lIns="0" tIns="0" rIns="0" bIns="0"/>
          <a:lstStyle/>
          <a:p>
            <a:pPr marL="792000" lvl="1" indent="-288000" algn="just">
              <a:lnSpc>
                <a:spcPts val="2700"/>
              </a:lnSpc>
              <a:spcBef>
                <a:spcPts val="300"/>
              </a:spcBef>
              <a:buClr>
                <a:schemeClr val="tx1"/>
              </a:buClr>
              <a:buFont typeface="Wingdings" pitchFamily="2" charset="2"/>
              <a:buChar char="Ø"/>
              <a:defRPr/>
            </a:pPr>
            <a:r>
              <a:rPr lang="en-US" altLang="zh-TW" b="1" dirty="0" smtClean="0">
                <a:effectLst>
                  <a:outerShdw blurRad="38100" dist="38100" dir="2700000" algn="tl">
                    <a:srgbClr val="000000">
                      <a:alpha val="43137"/>
                    </a:srgbClr>
                  </a:outerShdw>
                </a:effectLst>
                <a:ea typeface="標楷體" pitchFamily="65" charset="-120"/>
              </a:rPr>
              <a:t>Q:</a:t>
            </a:r>
            <a:r>
              <a:rPr lang="zh-TW" altLang="en-US" sz="2000" b="1" dirty="0" smtClean="0">
                <a:latin typeface="標楷體" panose="03000509000000000000" pitchFamily="65" charset="-120"/>
                <a:ea typeface="標楷體" panose="03000509000000000000" pitchFamily="65" charset="-120"/>
              </a:rPr>
              <a:t>採</a:t>
            </a:r>
            <a:r>
              <a:rPr lang="zh-TW" altLang="en-US" sz="2000" b="1" dirty="0">
                <a:latin typeface="標楷體" panose="03000509000000000000" pitchFamily="65" charset="-120"/>
                <a:ea typeface="標楷體" panose="03000509000000000000" pitchFamily="65" charset="-120"/>
              </a:rPr>
              <a:t>暫緩開盤</a:t>
            </a:r>
            <a:r>
              <a:rPr lang="zh-TW" altLang="en-US" sz="2000" b="1" dirty="0" smtClean="0">
                <a:latin typeface="標楷體" panose="03000509000000000000" pitchFamily="65" charset="-120"/>
                <a:ea typeface="標楷體" panose="03000509000000000000" pitchFamily="65" charset="-120"/>
              </a:rPr>
              <a:t>措施之必要性為何：</a:t>
            </a:r>
            <a:endParaRPr lang="en-US" altLang="zh-TW" sz="2000" b="1" dirty="0" smtClean="0">
              <a:latin typeface="標楷體" panose="03000509000000000000" pitchFamily="65" charset="-120"/>
              <a:ea typeface="標楷體" panose="03000509000000000000" pitchFamily="65" charset="-120"/>
            </a:endParaRPr>
          </a:p>
          <a:p>
            <a:pPr marL="1249200" lvl="2" indent="-288000" algn="just">
              <a:lnSpc>
                <a:spcPts val="2700"/>
              </a:lnSpc>
              <a:spcBef>
                <a:spcPts val="300"/>
              </a:spcBef>
              <a:buClr>
                <a:schemeClr val="tx1"/>
              </a:buClr>
              <a:buFont typeface="Wingdings" pitchFamily="2" charset="2"/>
              <a:buChar char="Ø"/>
              <a:defRPr/>
            </a:pPr>
            <a:r>
              <a:rPr lang="zh-TW" altLang="en-US" sz="2000" b="1" dirty="0">
                <a:latin typeface="標楷體" panose="03000509000000000000" pitchFamily="65" charset="-120"/>
                <a:ea typeface="標楷體" panose="03000509000000000000" pitchFamily="65" charset="-120"/>
              </a:rPr>
              <a:t>答</a:t>
            </a:r>
            <a:r>
              <a:rPr lang="zh-TW" altLang="en-US" sz="2000" b="1" dirty="0" smtClean="0">
                <a:latin typeface="標楷體" panose="03000509000000000000" pitchFamily="65" charset="-120"/>
                <a:ea typeface="標楷體" panose="03000509000000000000" pitchFamily="65" charset="-120"/>
              </a:rPr>
              <a:t>：</a:t>
            </a:r>
            <a:endParaRPr lang="en-US" altLang="zh-TW" sz="2000" b="1" dirty="0">
              <a:latin typeface="標楷體" panose="03000509000000000000" pitchFamily="65" charset="-120"/>
              <a:ea typeface="標楷體" panose="03000509000000000000" pitchFamily="65" charset="-120"/>
            </a:endParaRPr>
          </a:p>
          <a:p>
            <a:pPr marL="1706400" lvl="3" indent="-288000" algn="just">
              <a:lnSpc>
                <a:spcPts val="2700"/>
              </a:lnSpc>
              <a:spcBef>
                <a:spcPts val="300"/>
              </a:spcBef>
              <a:buClr>
                <a:schemeClr val="tx1"/>
              </a:buClr>
              <a:buFont typeface="Wingdings" pitchFamily="2" charset="2"/>
              <a:buChar char="Ø"/>
              <a:defRPr/>
            </a:pPr>
            <a:r>
              <a:rPr lang="zh-TW" altLang="en-US" sz="2000" b="1" dirty="0" smtClean="0">
                <a:latin typeface="標楷體" panose="03000509000000000000" pitchFamily="65" charset="-120"/>
                <a:ea typeface="標楷體" panose="03000509000000000000" pitchFamily="65" charset="-120"/>
              </a:rPr>
              <a:t>延</a:t>
            </a:r>
            <a:r>
              <a:rPr lang="zh-TW" altLang="en-US" sz="2000" b="1" dirty="0">
                <a:latin typeface="標楷體" panose="03000509000000000000" pitchFamily="65" charset="-120"/>
                <a:ea typeface="標楷體" panose="03000509000000000000" pitchFamily="65" charset="-120"/>
              </a:rPr>
              <a:t>後兩分鐘開盤是為了避免價格不合理波動的穩定措施</a:t>
            </a:r>
            <a:r>
              <a:rPr lang="zh-TW" altLang="en-US" sz="2000" b="1" dirty="0" smtClean="0">
                <a:latin typeface="標楷體" panose="03000509000000000000" pitchFamily="65" charset="-120"/>
                <a:ea typeface="標楷體" panose="03000509000000000000" pitchFamily="65" charset="-120"/>
              </a:rPr>
              <a:t>，若開盤</a:t>
            </a:r>
            <a:r>
              <a:rPr lang="zh-TW" altLang="en-US" sz="2000" b="1" dirty="0">
                <a:latin typeface="標楷體" panose="03000509000000000000" pitchFamily="65" charset="-120"/>
                <a:ea typeface="標楷體" panose="03000509000000000000" pitchFamily="65" charset="-120"/>
              </a:rPr>
              <a:t>前一分鐘個股</a:t>
            </a:r>
            <a:r>
              <a:rPr lang="zh-TW" altLang="en-US" sz="2000" b="1" dirty="0" smtClean="0">
                <a:latin typeface="標楷體" panose="03000509000000000000" pitchFamily="65" charset="-120"/>
                <a:ea typeface="標楷體" panose="03000509000000000000" pitchFamily="65" charset="-120"/>
              </a:rPr>
              <a:t>如有</a:t>
            </a:r>
            <a:r>
              <a:rPr lang="zh-TW" altLang="en-US" sz="2000" b="1" dirty="0">
                <a:latin typeface="標楷體" panose="03000509000000000000" pitchFamily="65" charset="-120"/>
                <a:ea typeface="標楷體" panose="03000509000000000000" pitchFamily="65" charset="-120"/>
              </a:rPr>
              <a:t>突發性的過大價格波動，但卻沒有給投資人有思考及反應的時間，則開出的價格可能無法合理反映市場真正的看法及價值，所以採暫緩開盤，如此一來個股所開出來的價格才具代表性</a:t>
            </a:r>
            <a:r>
              <a:rPr lang="zh-TW" altLang="en-US" sz="2000" b="1" dirty="0" smtClean="0">
                <a:latin typeface="標楷體" panose="03000509000000000000" pitchFamily="65" charset="-120"/>
                <a:ea typeface="標楷體" panose="03000509000000000000" pitchFamily="65" charset="-120"/>
              </a:rPr>
              <a:t>。</a:t>
            </a:r>
            <a:endParaRPr lang="en-US" altLang="zh-TW" sz="2000" b="1" dirty="0" smtClean="0">
              <a:latin typeface="標楷體" panose="03000509000000000000" pitchFamily="65" charset="-120"/>
              <a:ea typeface="標楷體" panose="03000509000000000000" pitchFamily="65" charset="-120"/>
            </a:endParaRPr>
          </a:p>
          <a:p>
            <a:pPr marL="1706400" lvl="3" indent="-288000" algn="just">
              <a:lnSpc>
                <a:spcPts val="2700"/>
              </a:lnSpc>
              <a:spcBef>
                <a:spcPts val="300"/>
              </a:spcBef>
              <a:buClr>
                <a:schemeClr val="tx1"/>
              </a:buClr>
              <a:buFont typeface="Wingdings" pitchFamily="2" charset="2"/>
              <a:buChar char="Ø"/>
              <a:defRPr/>
            </a:pPr>
            <a:r>
              <a:rPr lang="zh-TW" altLang="en-US" sz="2000" b="1" dirty="0" smtClean="0">
                <a:latin typeface="標楷體" panose="03000509000000000000" pitchFamily="65" charset="-120"/>
                <a:ea typeface="標楷體" panose="03000509000000000000" pitchFamily="65" charset="-120"/>
              </a:rPr>
              <a:t>在</a:t>
            </a:r>
            <a:r>
              <a:rPr lang="zh-TW" altLang="en-US" sz="2000" b="1" dirty="0">
                <a:latin typeface="標楷體" panose="03000509000000000000" pitchFamily="65" charset="-120"/>
                <a:ea typeface="標楷體" panose="03000509000000000000" pitchFamily="65" charset="-120"/>
              </a:rPr>
              <a:t>暫緩開盤的兩分鐘，除給予投資人反應時間以達資訊對稱外</a:t>
            </a:r>
            <a:r>
              <a:rPr lang="zh-TW" altLang="en-US" sz="2000" b="1" dirty="0" smtClean="0">
                <a:latin typeface="標楷體" panose="03000509000000000000" pitchFamily="65" charset="-120"/>
                <a:ea typeface="標楷體" panose="03000509000000000000" pitchFamily="65" charset="-120"/>
              </a:rPr>
              <a:t>，此二</a:t>
            </a:r>
            <a:r>
              <a:rPr lang="zh-TW" altLang="en-US" sz="2000" b="1" dirty="0">
                <a:latin typeface="標楷體" panose="03000509000000000000" pitchFamily="65" charset="-120"/>
                <a:ea typeface="標楷體" panose="03000509000000000000" pitchFamily="65" charset="-120"/>
              </a:rPr>
              <a:t>分鐘投資人仍然可以新增、修改或取消委託單，個股的模擬成交價量及未成交最佳五檔的價量資訊也都有持續揭露，投資人可藉由這些資訊來預期指數可能的漲跌。此外，暫緩開盤之個股，本中心於</a:t>
            </a:r>
            <a:r>
              <a:rPr lang="en-US" altLang="zh-TW" sz="2000" b="1" dirty="0">
                <a:latin typeface="標楷體" panose="03000509000000000000" pitchFamily="65" charset="-120"/>
                <a:ea typeface="標楷體" panose="03000509000000000000" pitchFamily="65" charset="-120"/>
              </a:rPr>
              <a:t>MIS</a:t>
            </a:r>
            <a:r>
              <a:rPr lang="zh-TW" altLang="en-US" sz="2000" b="1" dirty="0">
                <a:latin typeface="標楷體" panose="03000509000000000000" pitchFamily="65" charset="-120"/>
                <a:ea typeface="標楷體" panose="03000509000000000000" pitchFamily="65" charset="-120"/>
              </a:rPr>
              <a:t>及給資訊廠商之</a:t>
            </a:r>
            <a:r>
              <a:rPr lang="zh-TW" altLang="en-US" sz="2000" b="1" dirty="0" smtClean="0">
                <a:latin typeface="標楷體" panose="03000509000000000000" pitchFamily="65" charset="-120"/>
                <a:ea typeface="標楷體" panose="03000509000000000000" pitchFamily="65" charset="-120"/>
              </a:rPr>
              <a:t>資料中</a:t>
            </a:r>
            <a:r>
              <a:rPr lang="zh-TW" altLang="en-US" sz="2000" b="1" dirty="0">
                <a:latin typeface="標楷體" panose="03000509000000000000" pitchFamily="65" charset="-120"/>
                <a:ea typeface="標楷體" panose="03000509000000000000" pitchFamily="65" charset="-120"/>
              </a:rPr>
              <a:t>都會有註記，投資人可以知道那些個股被暫緩開盤。</a:t>
            </a:r>
          </a:p>
          <a:p>
            <a:pPr marL="1249200" lvl="2" indent="-288000" algn="just">
              <a:lnSpc>
                <a:spcPts val="3800"/>
              </a:lnSpc>
              <a:spcBef>
                <a:spcPts val="300"/>
              </a:spcBef>
              <a:buClr>
                <a:schemeClr val="tx1"/>
              </a:buClr>
              <a:buFont typeface="Wingdings" pitchFamily="2" charset="2"/>
              <a:buChar char="Ø"/>
              <a:defRPr/>
            </a:pPr>
            <a:endParaRPr lang="en-US" altLang="zh-TW" b="1" dirty="0">
              <a:effectLst>
                <a:outerShdw blurRad="38100" dist="38100" dir="2700000" algn="tl">
                  <a:srgbClr val="000000">
                    <a:alpha val="43137"/>
                  </a:srgbClr>
                </a:outerShdw>
              </a:effectLst>
              <a:ea typeface="標楷體" pitchFamily="65" charset="-120"/>
            </a:endParaRPr>
          </a:p>
        </p:txBody>
      </p:sp>
      <p:sp>
        <p:nvSpPr>
          <p:cNvPr id="7" name="Rectangle 3"/>
          <p:cNvSpPr>
            <a:spLocks noGrp="1" noChangeArrowheads="1"/>
          </p:cNvSpPr>
          <p:nvPr>
            <p:ph type="title"/>
          </p:nvPr>
        </p:nvSpPr>
        <p:spPr>
          <a:xfrm>
            <a:off x="1041889" y="171813"/>
            <a:ext cx="7517423" cy="1079500"/>
          </a:xfrm>
        </p:spPr>
        <p:txBody>
          <a:bodyPr/>
          <a:lstStyle/>
          <a:p>
            <a:pPr eaLnBrk="1" hangingPunct="1">
              <a:defRPr/>
            </a:pPr>
            <a:r>
              <a:rPr lang="en-US" altLang="zh-TW" sz="3600" b="1" dirty="0" smtClean="0">
                <a:solidFill>
                  <a:schemeClr val="tx1"/>
                </a:solidFill>
                <a:effectLst/>
                <a:cs typeface="Times New Roman" pitchFamily="18" charset="0"/>
              </a:rPr>
              <a:t>Q&amp;A</a:t>
            </a:r>
            <a:endParaRPr lang="en-US" altLang="zh-TW" sz="3600" b="1" dirty="0" smtClean="0">
              <a:solidFill>
                <a:schemeClr val="tx1"/>
              </a:solidFill>
              <a:effectLst/>
            </a:endParaRPr>
          </a:p>
        </p:txBody>
      </p:sp>
    </p:spTree>
    <p:extLst>
      <p:ext uri="{BB962C8B-B14F-4D97-AF65-F5344CB8AC3E}">
        <p14:creationId xmlns:p14="http://schemas.microsoft.com/office/powerpoint/2010/main" val="2040187886"/>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投影片編號版面配置區 5"/>
          <p:cNvSpPr>
            <a:spLocks noGrp="1"/>
          </p:cNvSpPr>
          <p:nvPr>
            <p:ph type="sldNum" sz="quarter" idx="12"/>
          </p:nvPr>
        </p:nvSpPr>
        <p:spPr>
          <a:xfrm>
            <a:off x="7143750" y="63817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882D13C9-C1E7-43B7-85A0-2DDBD28916A9}" type="slidenum">
              <a:rPr kumimoji="0" lang="en-US" altLang="zh-TW" sz="1400" smtClean="0">
                <a:ea typeface="新細明體" charset="-120"/>
              </a:rPr>
              <a:pPr eaLnBrk="1" hangingPunct="1">
                <a:spcBef>
                  <a:spcPct val="0"/>
                </a:spcBef>
                <a:buClrTx/>
                <a:buFontTx/>
                <a:buNone/>
              </a:pPr>
              <a:t>14</a:t>
            </a:fld>
            <a:endParaRPr kumimoji="0" lang="en-US" altLang="zh-TW" sz="1400" smtClean="0">
              <a:ea typeface="新細明體" charset="-120"/>
            </a:endParaRPr>
          </a:p>
        </p:txBody>
      </p:sp>
      <p:sp>
        <p:nvSpPr>
          <p:cNvPr id="8" name="Rectangle 2"/>
          <p:cNvSpPr txBox="1">
            <a:spLocks noChangeArrowheads="1"/>
          </p:cNvSpPr>
          <p:nvPr/>
        </p:nvSpPr>
        <p:spPr bwMode="auto">
          <a:xfrm>
            <a:off x="583223" y="1268413"/>
            <a:ext cx="7976089" cy="5184923"/>
          </a:xfrm>
          <a:prstGeom prst="rect">
            <a:avLst/>
          </a:prstGeom>
          <a:noFill/>
          <a:ln w="9525">
            <a:noFill/>
            <a:miter lim="800000"/>
            <a:headEnd/>
            <a:tailEnd/>
          </a:ln>
          <a:effectLst/>
        </p:spPr>
        <p:txBody>
          <a:bodyPr lIns="0" tIns="0" rIns="0" bIns="0"/>
          <a:lstStyle/>
          <a:p>
            <a:pPr marL="792000" lvl="1" indent="-288000" algn="just">
              <a:lnSpc>
                <a:spcPts val="3200"/>
              </a:lnSpc>
              <a:spcBef>
                <a:spcPts val="300"/>
              </a:spcBef>
              <a:buClr>
                <a:schemeClr val="tx1"/>
              </a:buClr>
              <a:buFont typeface="Wingdings" pitchFamily="2" charset="2"/>
              <a:buChar char="Ø"/>
              <a:defRPr/>
            </a:pPr>
            <a:r>
              <a:rPr lang="en-US" altLang="zh-TW" sz="2400" b="1" dirty="0" smtClean="0">
                <a:latin typeface="標楷體" panose="03000509000000000000" pitchFamily="65" charset="-120"/>
                <a:ea typeface="標楷體" panose="03000509000000000000" pitchFamily="65" charset="-120"/>
              </a:rPr>
              <a:t>Q:</a:t>
            </a:r>
            <a:r>
              <a:rPr lang="zh-TW" altLang="en-US" sz="2400" b="1" dirty="0" smtClean="0">
                <a:latin typeface="標楷體" panose="03000509000000000000" pitchFamily="65" charset="-120"/>
                <a:ea typeface="標楷體" panose="03000509000000000000" pitchFamily="65" charset="-120"/>
              </a:rPr>
              <a:t>暫緩</a:t>
            </a:r>
            <a:r>
              <a:rPr lang="zh-TW" altLang="en-US" sz="2400" b="1" dirty="0">
                <a:latin typeface="標楷體" panose="03000509000000000000" pitchFamily="65" charset="-120"/>
                <a:ea typeface="標楷體" panose="03000509000000000000" pitchFamily="65" charset="-120"/>
              </a:rPr>
              <a:t>開盤會不會影響開盤指數的計算</a:t>
            </a:r>
            <a:r>
              <a:rPr lang="en-US" altLang="zh-TW" sz="2400" b="1" dirty="0">
                <a:latin typeface="標楷體" panose="03000509000000000000" pitchFamily="65" charset="-120"/>
                <a:ea typeface="標楷體" panose="03000509000000000000" pitchFamily="65" charset="-120"/>
              </a:rPr>
              <a:t>?</a:t>
            </a:r>
            <a:endParaRPr lang="en-US" altLang="zh-TW" sz="2400" b="1" dirty="0" smtClean="0">
              <a:latin typeface="標楷體" panose="03000509000000000000" pitchFamily="65" charset="-120"/>
              <a:ea typeface="標楷體" panose="03000509000000000000" pitchFamily="65" charset="-120"/>
            </a:endParaRPr>
          </a:p>
          <a:p>
            <a:pPr marL="1249200" lvl="2" indent="-288000" algn="just">
              <a:lnSpc>
                <a:spcPts val="3200"/>
              </a:lnSpc>
              <a:spcBef>
                <a:spcPts val="300"/>
              </a:spcBef>
              <a:buClr>
                <a:schemeClr val="tx1"/>
              </a:buClr>
              <a:buFont typeface="Wingdings" pitchFamily="2" charset="2"/>
              <a:buChar char="Ø"/>
              <a:defRPr/>
            </a:pPr>
            <a:r>
              <a:rPr lang="zh-TW" altLang="en-US" sz="2400" b="1" dirty="0">
                <a:latin typeface="標楷體" panose="03000509000000000000" pitchFamily="65" charset="-120"/>
                <a:ea typeface="標楷體" panose="03000509000000000000" pitchFamily="65" charset="-120"/>
              </a:rPr>
              <a:t>答</a:t>
            </a:r>
            <a:r>
              <a:rPr lang="zh-TW" altLang="en-US" sz="2400" b="1" dirty="0" smtClean="0">
                <a:latin typeface="標楷體" panose="03000509000000000000" pitchFamily="65" charset="-120"/>
                <a:ea typeface="標楷體" panose="03000509000000000000" pitchFamily="65" charset="-120"/>
              </a:rPr>
              <a:t>：</a:t>
            </a:r>
            <a:endParaRPr lang="en-US" altLang="zh-TW" sz="2400" b="1" dirty="0">
              <a:latin typeface="標楷體" panose="03000509000000000000" pitchFamily="65" charset="-120"/>
              <a:ea typeface="標楷體" panose="03000509000000000000" pitchFamily="65" charset="-120"/>
            </a:endParaRPr>
          </a:p>
          <a:p>
            <a:pPr marL="1706400" lvl="3" indent="-288000" algn="just">
              <a:lnSpc>
                <a:spcPts val="3200"/>
              </a:lnSpc>
              <a:spcBef>
                <a:spcPts val="300"/>
              </a:spcBef>
              <a:buClr>
                <a:schemeClr val="tx1"/>
              </a:buClr>
              <a:buFont typeface="Wingdings" pitchFamily="2" charset="2"/>
              <a:buChar char="Ø"/>
              <a:defRPr/>
            </a:pPr>
            <a:r>
              <a:rPr lang="zh-TW" altLang="en-US" sz="2400" b="1" dirty="0">
                <a:latin typeface="標楷體" panose="03000509000000000000" pitchFamily="65" charset="-120"/>
                <a:ea typeface="標楷體" panose="03000509000000000000" pitchFamily="65" charset="-120"/>
              </a:rPr>
              <a:t>不會，暫緩開盤之個股，會以開始交易基準價來計算開盤</a:t>
            </a:r>
            <a:r>
              <a:rPr lang="zh-TW" altLang="en-US" sz="2400" b="1" dirty="0" smtClean="0">
                <a:latin typeface="標楷體" panose="03000509000000000000" pitchFamily="65" charset="-120"/>
                <a:ea typeface="標楷體" panose="03000509000000000000" pitchFamily="65" charset="-120"/>
              </a:rPr>
              <a:t>指數，仍會</a:t>
            </a:r>
            <a:r>
              <a:rPr lang="zh-TW" altLang="en-US" sz="2400" b="1" dirty="0">
                <a:latin typeface="標楷體" panose="03000509000000000000" pitchFamily="65" charset="-120"/>
                <a:ea typeface="標楷體" panose="03000509000000000000" pitchFamily="65" charset="-120"/>
              </a:rPr>
              <a:t>準時公布開盤</a:t>
            </a:r>
            <a:r>
              <a:rPr lang="zh-TW" altLang="en-US" sz="2400" b="1" dirty="0" smtClean="0">
                <a:latin typeface="標楷體" panose="03000509000000000000" pitchFamily="65" charset="-120"/>
                <a:ea typeface="標楷體" panose="03000509000000000000" pitchFamily="65" charset="-120"/>
              </a:rPr>
              <a:t>指數。</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與</a:t>
            </a:r>
            <a:r>
              <a:rPr lang="zh-TW" altLang="en-US" sz="2400" dirty="0">
                <a:latin typeface="標楷體" panose="03000509000000000000" pitchFamily="65" charset="-120"/>
                <a:ea typeface="標楷體" panose="03000509000000000000" pitchFamily="65" charset="-120"/>
              </a:rPr>
              <a:t>現行個股開盤開不出成交價採開始交易基準價來計算開盤指數的作法</a:t>
            </a:r>
            <a:r>
              <a:rPr lang="zh-TW" altLang="en-US" sz="2400" dirty="0" smtClean="0">
                <a:latin typeface="標楷體" panose="03000509000000000000" pitchFamily="65" charset="-120"/>
                <a:ea typeface="標楷體" panose="03000509000000000000" pitchFamily="65" charset="-120"/>
              </a:rPr>
              <a:t>相同</a:t>
            </a:r>
            <a:r>
              <a:rPr lang="en-US" altLang="zh-TW" sz="2400" dirty="0" smtClean="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a:p>
            <a:pPr marL="1706400" lvl="3" indent="-288000" algn="just">
              <a:lnSpc>
                <a:spcPts val="3200"/>
              </a:lnSpc>
              <a:spcBef>
                <a:spcPts val="300"/>
              </a:spcBef>
              <a:buClr>
                <a:schemeClr val="tx1"/>
              </a:buClr>
              <a:buFont typeface="Wingdings" pitchFamily="2" charset="2"/>
              <a:buChar char="Ø"/>
              <a:defRPr/>
            </a:pPr>
            <a:r>
              <a:rPr lang="zh-TW" altLang="en-US" sz="2400" b="1" dirty="0" smtClean="0">
                <a:latin typeface="標楷體" panose="03000509000000000000" pitchFamily="65" charset="-120"/>
                <a:ea typeface="標楷體" panose="03000509000000000000" pitchFamily="65" charset="-120"/>
              </a:rPr>
              <a:t>每</a:t>
            </a:r>
            <a:r>
              <a:rPr lang="en-US" altLang="zh-TW" sz="2400" b="1" dirty="0" smtClean="0">
                <a:latin typeface="標楷體" panose="03000509000000000000" pitchFamily="65" charset="-120"/>
                <a:ea typeface="標楷體" panose="03000509000000000000" pitchFamily="65" charset="-120"/>
              </a:rPr>
              <a:t>5</a:t>
            </a:r>
            <a:r>
              <a:rPr lang="zh-TW" altLang="en-US" sz="2400" b="1" dirty="0" smtClean="0">
                <a:latin typeface="標楷體" panose="03000509000000000000" pitchFamily="65" charset="-120"/>
                <a:ea typeface="標楷體" panose="03000509000000000000" pitchFamily="65" charset="-120"/>
              </a:rPr>
              <a:t>秒更新指數。</a:t>
            </a:r>
            <a:endParaRPr lang="en-US" altLang="zh-TW" sz="2400" b="1" dirty="0" smtClean="0">
              <a:latin typeface="標楷體" panose="03000509000000000000" pitchFamily="65" charset="-120"/>
              <a:ea typeface="標楷體" panose="03000509000000000000" pitchFamily="65" charset="-120"/>
            </a:endParaRPr>
          </a:p>
          <a:p>
            <a:pPr marL="1706400" lvl="3" indent="-288000" algn="just">
              <a:lnSpc>
                <a:spcPts val="3200"/>
              </a:lnSpc>
              <a:spcBef>
                <a:spcPts val="300"/>
              </a:spcBef>
              <a:buClr>
                <a:schemeClr val="tx1"/>
              </a:buClr>
              <a:buFont typeface="Wingdings" pitchFamily="2" charset="2"/>
              <a:buChar char="Ø"/>
              <a:defRPr/>
            </a:pPr>
            <a:endParaRPr lang="zh-TW" altLang="en-US" sz="2000" b="1" dirty="0">
              <a:latin typeface="標楷體" panose="03000509000000000000" pitchFamily="65" charset="-120"/>
              <a:ea typeface="標楷體" panose="03000509000000000000" pitchFamily="65" charset="-120"/>
            </a:endParaRPr>
          </a:p>
          <a:p>
            <a:pPr marL="1249200" lvl="2" indent="-288000" algn="just">
              <a:lnSpc>
                <a:spcPts val="3800"/>
              </a:lnSpc>
              <a:spcBef>
                <a:spcPts val="300"/>
              </a:spcBef>
              <a:buClr>
                <a:schemeClr val="tx1"/>
              </a:buClr>
              <a:buFont typeface="Wingdings" pitchFamily="2" charset="2"/>
              <a:buChar char="Ø"/>
              <a:defRPr/>
            </a:pPr>
            <a:endParaRPr lang="en-US" altLang="zh-TW" b="1" dirty="0">
              <a:effectLst>
                <a:outerShdw blurRad="38100" dist="38100" dir="2700000" algn="tl">
                  <a:srgbClr val="000000">
                    <a:alpha val="43137"/>
                  </a:srgbClr>
                </a:outerShdw>
              </a:effectLst>
              <a:ea typeface="標楷體" pitchFamily="65" charset="-120"/>
            </a:endParaRPr>
          </a:p>
        </p:txBody>
      </p:sp>
      <p:sp>
        <p:nvSpPr>
          <p:cNvPr id="7" name="Rectangle 3"/>
          <p:cNvSpPr>
            <a:spLocks noGrp="1" noChangeArrowheads="1"/>
          </p:cNvSpPr>
          <p:nvPr>
            <p:ph type="title"/>
          </p:nvPr>
        </p:nvSpPr>
        <p:spPr>
          <a:xfrm>
            <a:off x="1041889" y="171813"/>
            <a:ext cx="7517423" cy="1079500"/>
          </a:xfrm>
        </p:spPr>
        <p:txBody>
          <a:bodyPr/>
          <a:lstStyle/>
          <a:p>
            <a:pPr eaLnBrk="1" hangingPunct="1">
              <a:defRPr/>
            </a:pPr>
            <a:r>
              <a:rPr lang="en-US" altLang="zh-TW" sz="3600" b="1" dirty="0" smtClean="0">
                <a:solidFill>
                  <a:schemeClr val="tx1"/>
                </a:solidFill>
                <a:effectLst/>
                <a:cs typeface="Times New Roman" pitchFamily="18" charset="0"/>
              </a:rPr>
              <a:t>Q&amp;A</a:t>
            </a:r>
            <a:endParaRPr lang="en-US" altLang="zh-TW" sz="3600" b="1" dirty="0" smtClean="0">
              <a:solidFill>
                <a:schemeClr val="tx1"/>
              </a:solidFill>
              <a:effectLst/>
            </a:endParaRPr>
          </a:p>
        </p:txBody>
      </p:sp>
    </p:spTree>
    <p:extLst>
      <p:ext uri="{BB962C8B-B14F-4D97-AF65-F5344CB8AC3E}">
        <p14:creationId xmlns:p14="http://schemas.microsoft.com/office/powerpoint/2010/main" val="2050287676"/>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8400" y="6092825"/>
            <a:ext cx="21812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圖片 5" descr="otc網頁表頭3.JPG"/>
          <p:cNvPicPr>
            <a:picLocks noChangeAspect="1"/>
          </p:cNvPicPr>
          <p:nvPr/>
        </p:nvPicPr>
        <p:blipFill>
          <a:blip r:embed="rId3" cstate="print"/>
          <a:srcRect t="29167" r="7812" b="56250"/>
          <a:stretch>
            <a:fillRect/>
          </a:stretch>
        </p:blipFill>
        <p:spPr>
          <a:xfrm>
            <a:off x="1000100" y="4941167"/>
            <a:ext cx="8143900" cy="100811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6100" y="500063"/>
            <a:ext cx="1368425" cy="127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文字方塊 1"/>
          <p:cNvSpPr txBox="1"/>
          <p:nvPr/>
        </p:nvSpPr>
        <p:spPr>
          <a:xfrm>
            <a:off x="2771800" y="2204864"/>
            <a:ext cx="4608512" cy="2585323"/>
          </a:xfrm>
          <a:prstGeom prst="rect">
            <a:avLst/>
          </a:prstGeom>
          <a:noFill/>
        </p:spPr>
        <p:txBody>
          <a:bodyPr wrap="square" rtlCol="0">
            <a:spAutoFit/>
          </a:bodyPr>
          <a:lstStyle/>
          <a:p>
            <a:pPr algn="dist"/>
            <a:r>
              <a:rPr lang="zh-TW" altLang="en-US" sz="5400" dirty="0" smtClean="0">
                <a:latin typeface="標楷體" panose="03000509000000000000" pitchFamily="65" charset="-120"/>
                <a:ea typeface="標楷體" panose="03000509000000000000" pitchFamily="65" charset="-120"/>
              </a:rPr>
              <a:t>簡報結束</a:t>
            </a:r>
            <a:endParaRPr lang="en-US" altLang="zh-TW" sz="5400" dirty="0" smtClean="0">
              <a:latin typeface="標楷體" panose="03000509000000000000" pitchFamily="65" charset="-120"/>
              <a:ea typeface="標楷體" panose="03000509000000000000" pitchFamily="65" charset="-120"/>
            </a:endParaRPr>
          </a:p>
          <a:p>
            <a:pPr algn="dist"/>
            <a:r>
              <a:rPr lang="zh-TW" altLang="en-US" sz="5400" dirty="0">
                <a:latin typeface="標楷體" panose="03000509000000000000" pitchFamily="65" charset="-120"/>
                <a:ea typeface="標楷體" panose="03000509000000000000" pitchFamily="65" charset="-120"/>
              </a:rPr>
              <a:t>敬請</a:t>
            </a:r>
            <a:r>
              <a:rPr lang="zh-TW" altLang="en-US" sz="5400" dirty="0" smtClean="0">
                <a:latin typeface="標楷體" panose="03000509000000000000" pitchFamily="65" charset="-120"/>
                <a:ea typeface="標楷體" panose="03000509000000000000" pitchFamily="65" charset="-120"/>
              </a:rPr>
              <a:t>指教</a:t>
            </a:r>
            <a:endParaRPr lang="en-US" altLang="zh-TW" sz="5400" dirty="0" smtClean="0">
              <a:latin typeface="標楷體" panose="03000509000000000000" pitchFamily="65" charset="-120"/>
              <a:ea typeface="標楷體" panose="03000509000000000000" pitchFamily="65" charset="-120"/>
            </a:endParaRPr>
          </a:p>
          <a:p>
            <a:endParaRPr lang="en-US" altLang="zh-TW" dirty="0" smtClean="0"/>
          </a:p>
          <a:p>
            <a:r>
              <a:rPr lang="zh-TW" altLang="en-US" dirty="0">
                <a:latin typeface="標楷體" panose="03000509000000000000" pitchFamily="65" charset="-120"/>
                <a:ea typeface="標楷體" panose="03000509000000000000" pitchFamily="65" charset="-120"/>
              </a:rPr>
              <a:t>如須更詳細資料</a:t>
            </a:r>
            <a:r>
              <a:rPr lang="zh-TW" altLang="en-US" dirty="0" smtClean="0">
                <a:latin typeface="標楷體" panose="03000509000000000000" pitchFamily="65" charset="-120"/>
                <a:ea typeface="標楷體" panose="03000509000000000000" pitchFamily="65" charset="-120"/>
              </a:rPr>
              <a:t>請見櫃買中心網站</a:t>
            </a:r>
            <a:endParaRPr lang="en-US" altLang="zh-TW" dirty="0" smtClean="0">
              <a:latin typeface="標楷體" panose="03000509000000000000" pitchFamily="65" charset="-120"/>
              <a:ea typeface="標楷體" panose="03000509000000000000" pitchFamily="65" charset="-120"/>
            </a:endParaRPr>
          </a:p>
          <a:p>
            <a:r>
              <a:rPr lang="en-US" altLang="zh-TW" dirty="0" smtClean="0"/>
              <a:t>http://www.tpex.org.tw</a:t>
            </a:r>
            <a:endParaRPr lang="zh-TW" altLang="en-US" dirty="0"/>
          </a:p>
        </p:txBody>
      </p:sp>
    </p:spTree>
    <p:extLst>
      <p:ext uri="{BB962C8B-B14F-4D97-AF65-F5344CB8AC3E}">
        <p14:creationId xmlns:p14="http://schemas.microsoft.com/office/powerpoint/2010/main" val="1228355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投影片編號版面配置區 5"/>
          <p:cNvSpPr>
            <a:spLocks noGrp="1"/>
          </p:cNvSpPr>
          <p:nvPr>
            <p:ph type="sldNum" sz="quarter" idx="12"/>
          </p:nvPr>
        </p:nvSpPr>
        <p:spPr>
          <a:xfrm>
            <a:off x="7143750" y="6357938"/>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F6B4262D-5CCB-49BB-8BCC-0568BD1962CE}" type="slidenum">
              <a:rPr kumimoji="0" lang="en-US" altLang="zh-TW" sz="1400" smtClean="0">
                <a:ea typeface="新細明體" charset="-120"/>
              </a:rPr>
              <a:pPr eaLnBrk="1" hangingPunct="1">
                <a:spcBef>
                  <a:spcPct val="0"/>
                </a:spcBef>
                <a:buClrTx/>
                <a:buFontTx/>
                <a:buNone/>
              </a:pPr>
              <a:t>2</a:t>
            </a:fld>
            <a:endParaRPr kumimoji="0" lang="en-US" altLang="zh-TW" sz="1400" smtClean="0">
              <a:ea typeface="新細明體" charset="-120"/>
            </a:endParaRPr>
          </a:p>
        </p:txBody>
      </p:sp>
      <p:sp>
        <p:nvSpPr>
          <p:cNvPr id="167974" name="Rectangle 38"/>
          <p:cNvSpPr>
            <a:spLocks noGrp="1" noChangeArrowheads="1"/>
          </p:cNvSpPr>
          <p:nvPr>
            <p:ph type="title"/>
          </p:nvPr>
        </p:nvSpPr>
        <p:spPr>
          <a:xfrm>
            <a:off x="584689" y="693738"/>
            <a:ext cx="7976088" cy="1079500"/>
          </a:xfrm>
        </p:spPr>
        <p:txBody>
          <a:bodyPr/>
          <a:lstStyle/>
          <a:p>
            <a:pPr algn="ctr" eaLnBrk="1" hangingPunct="1">
              <a:defRPr/>
            </a:pPr>
            <a:r>
              <a:rPr lang="zh-TW" altLang="en-US" sz="4800" b="1" dirty="0" smtClean="0">
                <a:solidFill>
                  <a:schemeClr val="tx1"/>
                </a:solidFill>
                <a:effectLst/>
                <a:latin typeface="標楷體" pitchFamily="65" charset="-120"/>
              </a:rPr>
              <a:t>簡 報 大 綱 </a:t>
            </a:r>
          </a:p>
        </p:txBody>
      </p:sp>
      <p:sp>
        <p:nvSpPr>
          <p:cNvPr id="6" name="Rectangle 2"/>
          <p:cNvSpPr txBox="1">
            <a:spLocks noChangeArrowheads="1"/>
          </p:cNvSpPr>
          <p:nvPr/>
        </p:nvSpPr>
        <p:spPr bwMode="auto">
          <a:xfrm>
            <a:off x="2290397" y="1844675"/>
            <a:ext cx="5809995" cy="4248150"/>
          </a:xfrm>
          <a:prstGeom prst="rect">
            <a:avLst/>
          </a:prstGeom>
          <a:noFill/>
          <a:ln w="9525">
            <a:noFill/>
            <a:miter lim="800000"/>
            <a:headEnd/>
            <a:tailEnd/>
          </a:ln>
          <a:effectLst/>
        </p:spPr>
        <p:txBody>
          <a:bodyPr/>
          <a:lstStyle/>
          <a:p>
            <a:pPr marL="536575" indent="-536575">
              <a:lnSpc>
                <a:spcPct val="185000"/>
              </a:lnSpc>
              <a:spcBef>
                <a:spcPts val="0"/>
              </a:spcBef>
              <a:spcAft>
                <a:spcPts val="0"/>
              </a:spcAft>
              <a:buClr>
                <a:schemeClr val="tx1"/>
              </a:buClr>
              <a:buFont typeface="Wingdings" pitchFamily="2" charset="2"/>
              <a:buChar char="¯"/>
              <a:defRPr/>
            </a:pPr>
            <a:r>
              <a:rPr lang="zh-TW" altLang="en-US" sz="3600" b="1" kern="0" dirty="0" smtClean="0">
                <a:latin typeface="標楷體" panose="03000509000000000000" pitchFamily="65" charset="-120"/>
                <a:ea typeface="標楷體" panose="03000509000000000000" pitchFamily="65" charset="-120"/>
                <a:cs typeface="Times New Roman" pitchFamily="18" charset="0"/>
              </a:rPr>
              <a:t>現行措施</a:t>
            </a:r>
            <a:endParaRPr lang="en-US" altLang="zh-TW" sz="3600" b="1" kern="0" dirty="0" smtClean="0">
              <a:latin typeface="標楷體" panose="03000509000000000000" pitchFamily="65" charset="-120"/>
              <a:ea typeface="標楷體" panose="03000509000000000000" pitchFamily="65" charset="-120"/>
              <a:cs typeface="Times New Roman" pitchFamily="18" charset="0"/>
            </a:endParaRPr>
          </a:p>
          <a:p>
            <a:pPr marL="536575" indent="-536575">
              <a:lnSpc>
                <a:spcPct val="185000"/>
              </a:lnSpc>
              <a:spcBef>
                <a:spcPts val="0"/>
              </a:spcBef>
              <a:spcAft>
                <a:spcPts val="0"/>
              </a:spcAft>
              <a:buClr>
                <a:schemeClr val="tx1"/>
              </a:buClr>
              <a:buFont typeface="Wingdings" pitchFamily="2" charset="2"/>
              <a:buChar char="¯"/>
              <a:defRPr/>
            </a:pPr>
            <a:r>
              <a:rPr lang="zh-TW" altLang="en-US" sz="3600" b="1" kern="0" dirty="0" smtClean="0">
                <a:latin typeface="標楷體" panose="03000509000000000000" pitchFamily="65" charset="-120"/>
                <a:ea typeface="標楷體" panose="03000509000000000000" pitchFamily="65" charset="-120"/>
                <a:cs typeface="Times New Roman" pitchFamily="18" charset="0"/>
              </a:rPr>
              <a:t>調整措施</a:t>
            </a:r>
            <a:endParaRPr lang="en-US" altLang="zh-TW" sz="3600" b="1" kern="0" dirty="0">
              <a:latin typeface="標楷體" panose="03000509000000000000" pitchFamily="65" charset="-120"/>
              <a:ea typeface="標楷體" panose="03000509000000000000" pitchFamily="65" charset="-120"/>
              <a:cs typeface="Times New Roman" pitchFamily="18" charset="0"/>
            </a:endParaRPr>
          </a:p>
          <a:p>
            <a:pPr marL="536575" indent="-536575">
              <a:lnSpc>
                <a:spcPct val="185000"/>
              </a:lnSpc>
              <a:spcBef>
                <a:spcPts val="0"/>
              </a:spcBef>
              <a:spcAft>
                <a:spcPts val="0"/>
              </a:spcAft>
              <a:buClr>
                <a:schemeClr val="tx1"/>
              </a:buClr>
              <a:buFont typeface="Wingdings" pitchFamily="2" charset="2"/>
              <a:buChar char="¯"/>
              <a:defRPr/>
            </a:pPr>
            <a:r>
              <a:rPr lang="zh-TW" altLang="en-US" sz="3600" b="1" kern="0" dirty="0" smtClean="0">
                <a:latin typeface="標楷體" panose="03000509000000000000" pitchFamily="65" charset="-120"/>
                <a:ea typeface="標楷體" panose="03000509000000000000" pitchFamily="65" charset="-120"/>
                <a:cs typeface="Times New Roman" pitchFamily="18" charset="0"/>
              </a:rPr>
              <a:t>釋例</a:t>
            </a:r>
            <a:endParaRPr lang="en-US" altLang="zh-TW" sz="3600" b="1" kern="0" dirty="0" smtClean="0">
              <a:latin typeface="標楷體" panose="03000509000000000000" pitchFamily="65" charset="-120"/>
              <a:ea typeface="標楷體" panose="03000509000000000000" pitchFamily="65" charset="-120"/>
              <a:cs typeface="Times New Roman" pitchFamily="18" charset="0"/>
            </a:endParaRPr>
          </a:p>
          <a:p>
            <a:pPr marL="536575" indent="-536575">
              <a:lnSpc>
                <a:spcPct val="185000"/>
              </a:lnSpc>
              <a:spcBef>
                <a:spcPts val="0"/>
              </a:spcBef>
              <a:spcAft>
                <a:spcPts val="0"/>
              </a:spcAft>
              <a:buClr>
                <a:schemeClr val="tx1"/>
              </a:buClr>
              <a:buFont typeface="Wingdings" pitchFamily="2" charset="2"/>
              <a:buChar char="¯"/>
              <a:defRPr/>
            </a:pPr>
            <a:r>
              <a:rPr lang="zh-TW" altLang="en-US" sz="3600" b="1" kern="0" dirty="0" smtClean="0">
                <a:latin typeface="標楷體" panose="03000509000000000000" pitchFamily="65" charset="-120"/>
                <a:ea typeface="標楷體" panose="03000509000000000000" pitchFamily="65" charset="-120"/>
                <a:cs typeface="Times New Roman" pitchFamily="18" charset="0"/>
              </a:rPr>
              <a:t>其他、</a:t>
            </a:r>
            <a:r>
              <a:rPr lang="en-US" altLang="zh-TW" sz="3600" dirty="0">
                <a:cs typeface="Times New Roman" pitchFamily="18" charset="0"/>
              </a:rPr>
              <a:t>Q&amp;A</a:t>
            </a:r>
            <a:endParaRPr lang="zh-TW" altLang="en-US" sz="3600" kern="0" dirty="0">
              <a:latin typeface="標楷體" panose="03000509000000000000" pitchFamily="65" charset="-120"/>
              <a:ea typeface="標楷體" panose="03000509000000000000" pitchFamily="65" charset="-120"/>
              <a:cs typeface="Times New Roman" pitchFamily="18" charset="0"/>
            </a:endParaRPr>
          </a:p>
        </p:txBody>
      </p:sp>
    </p:spTree>
    <p:extLst>
      <p:ext uri="{BB962C8B-B14F-4D97-AF65-F5344CB8AC3E}">
        <p14:creationId xmlns:p14="http://schemas.microsoft.com/office/powerpoint/2010/main" val="3327444413"/>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編號版面配置區 5"/>
          <p:cNvSpPr>
            <a:spLocks noGrp="1"/>
          </p:cNvSpPr>
          <p:nvPr>
            <p:ph type="sldNum" sz="quarter" idx="12"/>
          </p:nvPr>
        </p:nvSpPr>
        <p:spPr>
          <a:xfrm>
            <a:off x="7164266" y="63563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7156FAF0-BE68-4A3D-B194-C4CF1D9482BA}" type="slidenum">
              <a:rPr kumimoji="0" lang="en-US" altLang="zh-TW" sz="1400" smtClean="0">
                <a:ea typeface="新細明體" charset="-120"/>
              </a:rPr>
              <a:pPr eaLnBrk="1" hangingPunct="1">
                <a:spcBef>
                  <a:spcPct val="0"/>
                </a:spcBef>
                <a:buClrTx/>
                <a:buFontTx/>
                <a:buNone/>
              </a:pPr>
              <a:t>3</a:t>
            </a:fld>
            <a:endParaRPr kumimoji="0" lang="en-US" altLang="zh-TW" sz="1400" smtClean="0">
              <a:ea typeface="新細明體" charset="-120"/>
            </a:endParaRPr>
          </a:p>
        </p:txBody>
      </p:sp>
      <p:sp>
        <p:nvSpPr>
          <p:cNvPr id="8" name="Rectangle 2"/>
          <p:cNvSpPr txBox="1">
            <a:spLocks noChangeArrowheads="1"/>
          </p:cNvSpPr>
          <p:nvPr/>
        </p:nvSpPr>
        <p:spPr bwMode="auto">
          <a:xfrm>
            <a:off x="899592" y="1268096"/>
            <a:ext cx="7976089" cy="5399087"/>
          </a:xfrm>
          <a:prstGeom prst="rect">
            <a:avLst/>
          </a:prstGeom>
          <a:noFill/>
          <a:ln w="9525">
            <a:noFill/>
            <a:miter lim="800000"/>
            <a:headEnd/>
            <a:tailEnd/>
          </a:ln>
          <a:effectLst/>
        </p:spPr>
        <p:txBody>
          <a:bodyPr lIns="0" tIns="0" rIns="0" bIns="0"/>
          <a:lstStyle/>
          <a:p>
            <a:pPr marL="450850" indent="-450850" algn="just">
              <a:lnSpc>
                <a:spcPts val="4200"/>
              </a:lnSpc>
              <a:spcBef>
                <a:spcPts val="0"/>
              </a:spcBef>
              <a:buClr>
                <a:schemeClr val="tx1"/>
              </a:buClr>
              <a:buFont typeface="Wingdings" pitchFamily="2" charset="2"/>
              <a:buChar char=""/>
              <a:defRPr/>
            </a:pPr>
            <a:r>
              <a:rPr lang="zh-TW" altLang="en-US" sz="2800" b="1" dirty="0" smtClean="0">
                <a:latin typeface="標楷體" panose="03000509000000000000" pitchFamily="65" charset="-120"/>
                <a:ea typeface="標楷體" panose="03000509000000000000" pitchFamily="65" charset="-120"/>
              </a:rPr>
              <a:t>現行措施</a:t>
            </a:r>
            <a:r>
              <a:rPr lang="zh-TW" altLang="en-US" sz="2800" b="1" dirty="0">
                <a:latin typeface="標楷體" panose="03000509000000000000" pitchFamily="65" charset="-120"/>
                <a:ea typeface="標楷體" panose="03000509000000000000" pitchFamily="65" charset="-120"/>
              </a:rPr>
              <a:t>：</a:t>
            </a:r>
            <a:endParaRPr lang="en-US" altLang="zh-TW" sz="2800" b="1" dirty="0">
              <a:latin typeface="標楷體" panose="03000509000000000000" pitchFamily="65" charset="-120"/>
              <a:ea typeface="標楷體" panose="03000509000000000000" pitchFamily="65" charset="-120"/>
            </a:endParaRPr>
          </a:p>
          <a:p>
            <a:pPr marL="846900" lvl="1" indent="-342900">
              <a:lnSpc>
                <a:spcPts val="3800"/>
              </a:lnSpc>
              <a:spcBef>
                <a:spcPts val="0"/>
              </a:spcBef>
              <a:buClr>
                <a:schemeClr val="tx1"/>
              </a:buClr>
              <a:buFont typeface="Wingdings" panose="05000000000000000000" pitchFamily="2" charset="2"/>
              <a:buChar char="l"/>
              <a:defRPr/>
            </a:pPr>
            <a:r>
              <a:rPr lang="zh-TW" altLang="en-US" sz="2800" b="1" dirty="0" smtClean="0">
                <a:latin typeface="標楷體" panose="03000509000000000000" pitchFamily="65" charset="-120"/>
                <a:ea typeface="標楷體" panose="03000509000000000000" pitchFamily="65" charset="-120"/>
              </a:rPr>
              <a:t>開盤前資訊揭露：無。</a:t>
            </a:r>
            <a:endParaRPr lang="en-US" altLang="zh-TW" sz="2800" b="1" dirty="0" smtClean="0">
              <a:latin typeface="標楷體" panose="03000509000000000000" pitchFamily="65" charset="-120"/>
              <a:ea typeface="標楷體" panose="03000509000000000000" pitchFamily="65" charset="-120"/>
            </a:endParaRPr>
          </a:p>
          <a:p>
            <a:pPr marL="846900" lvl="1" indent="-342900">
              <a:lnSpc>
                <a:spcPts val="2800"/>
              </a:lnSpc>
              <a:spcBef>
                <a:spcPts val="0"/>
              </a:spcBef>
              <a:buClr>
                <a:schemeClr val="tx1"/>
              </a:buClr>
              <a:buFont typeface="Wingdings" panose="05000000000000000000" pitchFamily="2" charset="2"/>
              <a:buChar char="l"/>
              <a:defRPr/>
            </a:pPr>
            <a:r>
              <a:rPr lang="zh-TW" altLang="en-US" sz="2600" b="1" dirty="0" smtClean="0">
                <a:latin typeface="標楷體" panose="03000509000000000000" pitchFamily="65" charset="-120"/>
                <a:ea typeface="標楷體" panose="03000509000000000000" pitchFamily="65" charset="-120"/>
              </a:rPr>
              <a:t>收盤</a:t>
            </a:r>
            <a:r>
              <a:rPr lang="zh-TW" altLang="en-US" sz="2600" b="1" dirty="0">
                <a:latin typeface="標楷體" panose="03000509000000000000" pitchFamily="65" charset="-120"/>
                <a:ea typeface="標楷體" panose="03000509000000000000" pitchFamily="65" charset="-120"/>
              </a:rPr>
              <a:t>前</a:t>
            </a:r>
            <a:r>
              <a:rPr lang="zh-TW" altLang="en-US" sz="2600" b="1" dirty="0" smtClean="0">
                <a:latin typeface="標楷體" panose="03000509000000000000" pitchFamily="65" charset="-120"/>
                <a:ea typeface="標楷體" panose="03000509000000000000" pitchFamily="65" charset="-120"/>
              </a:rPr>
              <a:t>：</a:t>
            </a:r>
            <a:endParaRPr lang="en-US" altLang="zh-TW" sz="2600" b="1" dirty="0" smtClean="0">
              <a:latin typeface="標楷體" panose="03000509000000000000" pitchFamily="65" charset="-120"/>
              <a:ea typeface="標楷體" panose="03000509000000000000" pitchFamily="65" charset="-120"/>
            </a:endParaRPr>
          </a:p>
          <a:p>
            <a:pPr marL="1304100" lvl="2" indent="-342900">
              <a:lnSpc>
                <a:spcPts val="2800"/>
              </a:lnSpc>
              <a:spcBef>
                <a:spcPts val="0"/>
              </a:spcBef>
              <a:buClr>
                <a:schemeClr val="tx1"/>
              </a:buClr>
              <a:buFont typeface="Wingdings" panose="05000000000000000000" pitchFamily="2" charset="2"/>
              <a:buChar char="Ø"/>
              <a:defRPr/>
            </a:pPr>
            <a:r>
              <a:rPr lang="zh-TW" altLang="en-US" sz="2600" b="1" dirty="0">
                <a:latin typeface="標楷體" panose="03000509000000000000" pitchFamily="65" charset="-120"/>
                <a:ea typeface="標楷體" panose="03000509000000000000" pitchFamily="65" charset="-120"/>
              </a:rPr>
              <a:t>資訊揭露：收盤前</a:t>
            </a:r>
            <a:r>
              <a:rPr lang="en-US" altLang="zh-TW" sz="2600" b="1" dirty="0">
                <a:latin typeface="標楷體" panose="03000509000000000000" pitchFamily="65" charset="-120"/>
                <a:ea typeface="標楷體" panose="03000509000000000000" pitchFamily="65" charset="-120"/>
              </a:rPr>
              <a:t>5</a:t>
            </a:r>
            <a:r>
              <a:rPr lang="zh-TW" altLang="en-US" sz="2600" b="1" dirty="0">
                <a:latin typeface="標楷體" panose="03000509000000000000" pitchFamily="65" charset="-120"/>
                <a:ea typeface="標楷體" panose="03000509000000000000" pitchFamily="65" charset="-120"/>
              </a:rPr>
              <a:t>分鐘</a:t>
            </a:r>
            <a:r>
              <a:rPr lang="en-US" altLang="zh-TW" sz="2600" b="1" dirty="0">
                <a:latin typeface="標楷體" panose="03000509000000000000" pitchFamily="65" charset="-120"/>
                <a:ea typeface="標楷體" panose="03000509000000000000" pitchFamily="65" charset="-120"/>
              </a:rPr>
              <a:t>(13:25-13:30)</a:t>
            </a:r>
            <a:r>
              <a:rPr lang="zh-TW" altLang="en-US" sz="2600" b="1" dirty="0">
                <a:latin typeface="標楷體" panose="03000509000000000000" pitchFamily="65" charset="-120"/>
                <a:ea typeface="標楷體" panose="03000509000000000000" pitchFamily="65" charset="-120"/>
              </a:rPr>
              <a:t>比照盤中撮合</a:t>
            </a:r>
            <a:r>
              <a:rPr lang="zh-TW" altLang="en-US" sz="2600" b="1" dirty="0" smtClean="0">
                <a:latin typeface="標楷體" panose="03000509000000000000" pitchFamily="65" charset="-120"/>
                <a:ea typeface="標楷體" panose="03000509000000000000" pitchFamily="65" charset="-120"/>
              </a:rPr>
              <a:t>時間，</a:t>
            </a:r>
            <a:r>
              <a:rPr lang="zh-TW" altLang="en-US" sz="2600" b="1" dirty="0">
                <a:latin typeface="標楷體" panose="03000509000000000000" pitchFamily="65" charset="-120"/>
                <a:ea typeface="標楷體" panose="03000509000000000000" pitchFamily="65" charset="-120"/>
              </a:rPr>
              <a:t>揭露模擬撮合後之最佳</a:t>
            </a:r>
            <a:r>
              <a:rPr lang="en-US" altLang="zh-TW" sz="2600" b="1" dirty="0">
                <a:latin typeface="標楷體" panose="03000509000000000000" pitchFamily="65" charset="-120"/>
                <a:ea typeface="標楷體" panose="03000509000000000000" pitchFamily="65" charset="-120"/>
              </a:rPr>
              <a:t>1</a:t>
            </a:r>
            <a:r>
              <a:rPr lang="zh-TW" altLang="en-US" sz="2600" b="1" dirty="0">
                <a:latin typeface="標楷體" panose="03000509000000000000" pitchFamily="65" charset="-120"/>
                <a:ea typeface="標楷體" panose="03000509000000000000" pitchFamily="65" charset="-120"/>
              </a:rPr>
              <a:t>檔買賣</a:t>
            </a:r>
            <a:r>
              <a:rPr lang="zh-TW" altLang="en-US" sz="2600" b="1" dirty="0">
                <a:solidFill>
                  <a:srgbClr val="FF0000"/>
                </a:solidFill>
                <a:latin typeface="標楷體" panose="03000509000000000000" pitchFamily="65" charset="-120"/>
                <a:ea typeface="標楷體" panose="03000509000000000000" pitchFamily="65" charset="-120"/>
              </a:rPr>
              <a:t>價格</a:t>
            </a:r>
            <a:r>
              <a:rPr lang="zh-TW" altLang="en-US" sz="2600" b="1" dirty="0" smtClean="0">
                <a:latin typeface="標楷體" panose="03000509000000000000" pitchFamily="65" charset="-120"/>
                <a:ea typeface="標楷體" panose="03000509000000000000" pitchFamily="65" charset="-120"/>
              </a:rPr>
              <a:t>。</a:t>
            </a:r>
            <a:endParaRPr lang="en-US" altLang="zh-TW" sz="2600" b="1" dirty="0" smtClean="0">
              <a:latin typeface="標楷體" panose="03000509000000000000" pitchFamily="65" charset="-120"/>
              <a:ea typeface="標楷體" panose="03000509000000000000" pitchFamily="65" charset="-120"/>
            </a:endParaRPr>
          </a:p>
          <a:p>
            <a:pPr marL="1761300" lvl="3" indent="-342900">
              <a:lnSpc>
                <a:spcPts val="2800"/>
              </a:lnSpc>
              <a:spcBef>
                <a:spcPts val="0"/>
              </a:spcBef>
              <a:buClr>
                <a:schemeClr val="tx1"/>
              </a:buClr>
              <a:buFont typeface="Wingdings" panose="05000000000000000000" pitchFamily="2" charset="2"/>
              <a:buChar char="Ø"/>
              <a:defRPr/>
            </a:pPr>
            <a:r>
              <a:rPr lang="zh-TW" altLang="en-US" sz="2600" b="1" dirty="0" smtClean="0">
                <a:latin typeface="標楷體" panose="03000509000000000000" pitchFamily="65" charset="-120"/>
                <a:ea typeface="標楷體" panose="03000509000000000000" pitchFamily="65" charset="-120"/>
              </a:rPr>
              <a:t>適用</a:t>
            </a:r>
            <a:r>
              <a:rPr lang="zh-TW" altLang="en-US" sz="2600" b="1" dirty="0">
                <a:latin typeface="標楷體" panose="03000509000000000000" pitchFamily="65" charset="-120"/>
                <a:ea typeface="標楷體" panose="03000509000000000000" pitchFamily="65" charset="-120"/>
              </a:rPr>
              <a:t>標的</a:t>
            </a:r>
            <a:r>
              <a:rPr lang="zh-TW" altLang="en-US" sz="2600" b="1" dirty="0" smtClean="0">
                <a:latin typeface="標楷體" panose="03000509000000000000" pitchFamily="65" charset="-120"/>
                <a:ea typeface="標楷體" panose="03000509000000000000" pitchFamily="65" charset="-120"/>
              </a:rPr>
              <a:t>：</a:t>
            </a:r>
            <a:r>
              <a:rPr lang="zh-TW" altLang="en-US" sz="2600" b="1" dirty="0">
                <a:latin typeface="標楷體" panose="03000509000000000000" pitchFamily="65" charset="-120"/>
                <a:ea typeface="標楷體" panose="03000509000000000000" pitchFamily="65" charset="-120"/>
              </a:rPr>
              <a:t>於本中心等價成交系統交易之有價證券，但下列證券除外</a:t>
            </a:r>
            <a:r>
              <a:rPr lang="zh-TW" altLang="en-US" sz="2600" b="1" dirty="0" smtClean="0">
                <a:latin typeface="標楷體" panose="03000509000000000000" pitchFamily="65" charset="-120"/>
                <a:ea typeface="標楷體" panose="03000509000000000000" pitchFamily="65" charset="-120"/>
              </a:rPr>
              <a:t>：</a:t>
            </a:r>
            <a:endParaRPr lang="en-US" altLang="zh-TW" sz="2600" b="1" dirty="0" smtClean="0">
              <a:latin typeface="標楷體" panose="03000509000000000000" pitchFamily="65" charset="-120"/>
              <a:ea typeface="標楷體" panose="03000509000000000000" pitchFamily="65" charset="-120"/>
            </a:endParaRPr>
          </a:p>
          <a:p>
            <a:pPr marL="2218500" lvl="4" indent="-342900">
              <a:lnSpc>
                <a:spcPts val="2800"/>
              </a:lnSpc>
              <a:spcBef>
                <a:spcPts val="0"/>
              </a:spcBef>
              <a:buClr>
                <a:schemeClr val="tx1"/>
              </a:buClr>
              <a:buFont typeface="Arial" panose="020B0604020202020204" pitchFamily="34" charset="0"/>
              <a:buChar char="•"/>
              <a:defRPr/>
            </a:pPr>
            <a:r>
              <a:rPr lang="zh-TW" altLang="en-US" sz="2600" b="1" dirty="0" smtClean="0">
                <a:latin typeface="標楷體" panose="03000509000000000000" pitchFamily="65" charset="-120"/>
                <a:ea typeface="標楷體" panose="03000509000000000000" pitchFamily="65" charset="-120"/>
              </a:rPr>
              <a:t>管理</a:t>
            </a:r>
            <a:r>
              <a:rPr lang="zh-TW" altLang="en-US" sz="2600" b="1" dirty="0">
                <a:latin typeface="標楷體" panose="03000509000000000000" pitchFamily="65" charset="-120"/>
                <a:ea typeface="標楷體" panose="03000509000000000000" pitchFamily="65" charset="-120"/>
              </a:rPr>
              <a:t>股票。</a:t>
            </a:r>
          </a:p>
          <a:p>
            <a:pPr marL="2218500" lvl="4" indent="-342900">
              <a:lnSpc>
                <a:spcPts val="2800"/>
              </a:lnSpc>
              <a:spcBef>
                <a:spcPts val="0"/>
              </a:spcBef>
              <a:buClr>
                <a:schemeClr val="tx1"/>
              </a:buClr>
              <a:buFont typeface="Arial" panose="020B0604020202020204" pitchFamily="34" charset="0"/>
              <a:buChar char="•"/>
              <a:defRPr/>
            </a:pPr>
            <a:r>
              <a:rPr lang="zh-TW" altLang="en-US" sz="2600" b="1" dirty="0" smtClean="0">
                <a:latin typeface="標楷體" panose="03000509000000000000" pitchFamily="65" charset="-120"/>
                <a:ea typeface="標楷體" panose="03000509000000000000" pitchFamily="65" charset="-120"/>
              </a:rPr>
              <a:t>依</a:t>
            </a:r>
            <a:r>
              <a:rPr lang="zh-TW" altLang="en-US" sz="2600" b="1" dirty="0">
                <a:latin typeface="標楷體" panose="03000509000000000000" pitchFamily="65" charset="-120"/>
                <a:ea typeface="標楷體" panose="03000509000000000000" pitchFamily="65" charset="-120"/>
              </a:rPr>
              <a:t>本中心章則規定施以延長撮合間隔時間之有價證券。例如，變更交易方法有價證券採分盤方式交易者、依本中心「櫃檯買賣公布或通知注意交易資訊暨處置作業要點」發布處置之有價證券等。</a:t>
            </a:r>
          </a:p>
          <a:p>
            <a:pPr marL="1761300" lvl="3" indent="-342900">
              <a:lnSpc>
                <a:spcPts val="3800"/>
              </a:lnSpc>
              <a:spcBef>
                <a:spcPts val="0"/>
              </a:spcBef>
              <a:buClr>
                <a:schemeClr val="tx1"/>
              </a:buClr>
              <a:buFont typeface="Wingdings" panose="05000000000000000000" pitchFamily="2" charset="2"/>
              <a:buChar char="u"/>
              <a:defRPr/>
            </a:pPr>
            <a:endParaRPr lang="zh-TW" altLang="en-US" sz="2200" b="1" dirty="0">
              <a:latin typeface="標楷體" panose="03000509000000000000" pitchFamily="65" charset="-120"/>
              <a:ea typeface="標楷體" panose="03000509000000000000" pitchFamily="65" charset="-120"/>
            </a:endParaRPr>
          </a:p>
          <a:p>
            <a:pPr marL="961200" lvl="2">
              <a:lnSpc>
                <a:spcPts val="3800"/>
              </a:lnSpc>
              <a:spcBef>
                <a:spcPts val="0"/>
              </a:spcBef>
              <a:buClr>
                <a:schemeClr val="tx1"/>
              </a:buClr>
              <a:defRPr/>
            </a:pPr>
            <a:endParaRPr lang="en-US" altLang="zh-TW" sz="2200" b="1" dirty="0" smtClean="0">
              <a:latin typeface="標楷體" panose="03000509000000000000" pitchFamily="65" charset="-120"/>
              <a:ea typeface="標楷體" panose="03000509000000000000" pitchFamily="65" charset="-120"/>
            </a:endParaRPr>
          </a:p>
          <a:p>
            <a:pPr marL="790575" lvl="1">
              <a:lnSpc>
                <a:spcPts val="3300"/>
              </a:lnSpc>
              <a:spcBef>
                <a:spcPts val="0"/>
              </a:spcBef>
              <a:buClr>
                <a:schemeClr val="tx1"/>
              </a:buClr>
              <a:defRPr/>
            </a:pPr>
            <a:endParaRPr lang="en-US" altLang="zh-TW" sz="2200" b="1" dirty="0" smtClean="0">
              <a:latin typeface="標楷體" panose="03000509000000000000" pitchFamily="65" charset="-120"/>
              <a:ea typeface="標楷體" panose="03000509000000000000" pitchFamily="65" charset="-120"/>
            </a:endParaRPr>
          </a:p>
          <a:p>
            <a:pPr algn="just">
              <a:lnSpc>
                <a:spcPts val="4200"/>
              </a:lnSpc>
              <a:spcBef>
                <a:spcPts val="1800"/>
              </a:spcBef>
              <a:buClr>
                <a:schemeClr val="tx1"/>
              </a:buClr>
              <a:defRPr/>
            </a:pPr>
            <a:endParaRPr lang="en-US" altLang="zh-TW" sz="2800" b="1" dirty="0">
              <a:effectLst>
                <a:outerShdw blurRad="38100" dist="38100" dir="2700000" algn="tl">
                  <a:srgbClr val="000000">
                    <a:alpha val="43137"/>
                  </a:srgbClr>
                </a:outerShdw>
              </a:effectLst>
              <a:ea typeface="標楷體" pitchFamily="65" charset="-120"/>
            </a:endParaRPr>
          </a:p>
        </p:txBody>
      </p:sp>
      <p:sp>
        <p:nvSpPr>
          <p:cNvPr id="7" name="Rectangle 3"/>
          <p:cNvSpPr>
            <a:spLocks noGrp="1" noChangeArrowheads="1"/>
          </p:cNvSpPr>
          <p:nvPr>
            <p:ph type="title"/>
          </p:nvPr>
        </p:nvSpPr>
        <p:spPr>
          <a:xfrm>
            <a:off x="813289" y="188913"/>
            <a:ext cx="7517423" cy="1079500"/>
          </a:xfrm>
        </p:spPr>
        <p:txBody>
          <a:bodyPr/>
          <a:lstStyle/>
          <a:p>
            <a:pPr algn="ctr" eaLnBrk="1" hangingPunct="1">
              <a:defRPr/>
            </a:pPr>
            <a:r>
              <a:rPr lang="zh-TW" altLang="en-US" sz="3600" b="1" dirty="0">
                <a:solidFill>
                  <a:schemeClr val="tx1"/>
                </a:solidFill>
                <a:effectLst/>
                <a:cs typeface="Times New Roman" pitchFamily="18" charset="0"/>
              </a:rPr>
              <a:t>現行</a:t>
            </a:r>
            <a:r>
              <a:rPr lang="zh-TW" altLang="en-US" sz="3600" b="1" dirty="0" smtClean="0">
                <a:solidFill>
                  <a:schemeClr val="tx1"/>
                </a:solidFill>
                <a:effectLst/>
                <a:cs typeface="Times New Roman" pitchFamily="18" charset="0"/>
              </a:rPr>
              <a:t>措施（一）</a:t>
            </a:r>
            <a:endParaRPr lang="en-US" altLang="zh-TW" sz="3600" b="1" dirty="0" smtClean="0">
              <a:solidFill>
                <a:schemeClr val="tx1"/>
              </a:solidFill>
              <a:effectLst/>
            </a:endParaRPr>
          </a:p>
        </p:txBody>
      </p:sp>
    </p:spTree>
    <p:extLst>
      <p:ext uri="{BB962C8B-B14F-4D97-AF65-F5344CB8AC3E}">
        <p14:creationId xmlns:p14="http://schemas.microsoft.com/office/powerpoint/2010/main" val="4266199249"/>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編號版面配置區 5"/>
          <p:cNvSpPr>
            <a:spLocks noGrp="1"/>
          </p:cNvSpPr>
          <p:nvPr>
            <p:ph type="sldNum" sz="quarter" idx="12"/>
          </p:nvPr>
        </p:nvSpPr>
        <p:spPr>
          <a:xfrm>
            <a:off x="7164266" y="63563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7156FAF0-BE68-4A3D-B194-C4CF1D9482BA}" type="slidenum">
              <a:rPr kumimoji="0" lang="en-US" altLang="zh-TW" sz="1400" smtClean="0">
                <a:ea typeface="新細明體" charset="-120"/>
              </a:rPr>
              <a:pPr eaLnBrk="1" hangingPunct="1">
                <a:spcBef>
                  <a:spcPct val="0"/>
                </a:spcBef>
                <a:buClrTx/>
                <a:buFontTx/>
                <a:buNone/>
              </a:pPr>
              <a:t>4</a:t>
            </a:fld>
            <a:endParaRPr kumimoji="0" lang="en-US" altLang="zh-TW" sz="1400" smtClean="0">
              <a:ea typeface="新細明體" charset="-120"/>
            </a:endParaRPr>
          </a:p>
        </p:txBody>
      </p:sp>
      <p:sp>
        <p:nvSpPr>
          <p:cNvPr id="8" name="Rectangle 2"/>
          <p:cNvSpPr txBox="1">
            <a:spLocks noChangeArrowheads="1"/>
          </p:cNvSpPr>
          <p:nvPr/>
        </p:nvSpPr>
        <p:spPr bwMode="auto">
          <a:xfrm>
            <a:off x="1043608" y="1268413"/>
            <a:ext cx="7976089" cy="5399087"/>
          </a:xfrm>
          <a:prstGeom prst="rect">
            <a:avLst/>
          </a:prstGeom>
          <a:noFill/>
          <a:ln w="9525">
            <a:noFill/>
            <a:miter lim="800000"/>
            <a:headEnd/>
            <a:tailEnd/>
          </a:ln>
          <a:effectLst/>
        </p:spPr>
        <p:txBody>
          <a:bodyPr lIns="0" tIns="0" rIns="0" bIns="0"/>
          <a:lstStyle/>
          <a:p>
            <a:pPr marL="450850" indent="-450850" algn="just">
              <a:lnSpc>
                <a:spcPts val="4200"/>
              </a:lnSpc>
              <a:spcBef>
                <a:spcPts val="0"/>
              </a:spcBef>
              <a:buClr>
                <a:schemeClr val="tx1"/>
              </a:buClr>
              <a:buFont typeface="Wingdings" pitchFamily="2" charset="2"/>
              <a:buChar char=""/>
              <a:defRPr/>
            </a:pPr>
            <a:r>
              <a:rPr lang="zh-TW" altLang="en-US" sz="2800" b="1" dirty="0" smtClean="0">
                <a:latin typeface="標楷體" panose="03000509000000000000" pitchFamily="65" charset="-120"/>
                <a:ea typeface="標楷體" panose="03000509000000000000" pitchFamily="65" charset="-120"/>
              </a:rPr>
              <a:t>現行措施</a:t>
            </a:r>
            <a:r>
              <a:rPr lang="zh-TW" altLang="en-US" sz="2800" b="1" dirty="0">
                <a:latin typeface="標楷體" panose="03000509000000000000" pitchFamily="65" charset="-120"/>
                <a:ea typeface="標楷體" panose="03000509000000000000" pitchFamily="65" charset="-120"/>
              </a:rPr>
              <a:t>：</a:t>
            </a:r>
            <a:endParaRPr lang="en-US" altLang="zh-TW" sz="2800" b="1" dirty="0">
              <a:latin typeface="標楷體" panose="03000509000000000000" pitchFamily="65" charset="-120"/>
              <a:ea typeface="標楷體" panose="03000509000000000000" pitchFamily="65" charset="-120"/>
            </a:endParaRPr>
          </a:p>
          <a:p>
            <a:pPr marL="846900" lvl="1" indent="-342900">
              <a:lnSpc>
                <a:spcPts val="3800"/>
              </a:lnSpc>
              <a:spcBef>
                <a:spcPts val="0"/>
              </a:spcBef>
              <a:buClr>
                <a:schemeClr val="tx1"/>
              </a:buClr>
              <a:buFont typeface="Wingdings" panose="05000000000000000000" pitchFamily="2" charset="2"/>
              <a:buChar char="l"/>
              <a:defRPr/>
            </a:pPr>
            <a:r>
              <a:rPr lang="zh-TW" altLang="en-US" sz="2800" b="1" dirty="0" smtClean="0">
                <a:latin typeface="標楷體" panose="03000509000000000000" pitchFamily="65" charset="-120"/>
                <a:ea typeface="標楷體" panose="03000509000000000000" pitchFamily="65" charset="-120"/>
              </a:rPr>
              <a:t>收盤</a:t>
            </a:r>
            <a:r>
              <a:rPr lang="zh-TW" altLang="en-US" sz="2800" b="1" dirty="0">
                <a:latin typeface="標楷體" panose="03000509000000000000" pitchFamily="65" charset="-120"/>
                <a:ea typeface="標楷體" panose="03000509000000000000" pitchFamily="65" charset="-120"/>
              </a:rPr>
              <a:t>前</a:t>
            </a:r>
            <a:r>
              <a:rPr lang="zh-TW" altLang="en-US" sz="2800" b="1" dirty="0" smtClean="0">
                <a:latin typeface="標楷體" panose="03000509000000000000" pitchFamily="65" charset="-120"/>
                <a:ea typeface="標楷體" panose="03000509000000000000" pitchFamily="65" charset="-120"/>
              </a:rPr>
              <a:t>：</a:t>
            </a:r>
            <a:endParaRPr lang="en-US" altLang="zh-TW" sz="2800" b="1" dirty="0" smtClean="0">
              <a:latin typeface="標楷體" panose="03000509000000000000" pitchFamily="65" charset="-120"/>
              <a:ea typeface="標楷體" panose="03000509000000000000" pitchFamily="65" charset="-120"/>
            </a:endParaRPr>
          </a:p>
          <a:p>
            <a:pPr marL="1304100" lvl="2" indent="-342900">
              <a:lnSpc>
                <a:spcPts val="3000"/>
              </a:lnSpc>
              <a:spcBef>
                <a:spcPts val="0"/>
              </a:spcBef>
              <a:buClr>
                <a:schemeClr val="tx1"/>
              </a:buClr>
              <a:buFont typeface="Wingdings" panose="05000000000000000000" pitchFamily="2" charset="2"/>
              <a:buChar char="Ø"/>
              <a:defRPr/>
            </a:pPr>
            <a:r>
              <a:rPr lang="zh-TW" altLang="en-US" sz="2800" b="1" dirty="0" smtClean="0">
                <a:latin typeface="標楷體" panose="03000509000000000000" pitchFamily="65" charset="-120"/>
                <a:ea typeface="標楷體" panose="03000509000000000000" pitchFamily="65" charset="-120"/>
              </a:rPr>
              <a:t>配套措施：暫緩</a:t>
            </a:r>
            <a:r>
              <a:rPr lang="zh-TW" altLang="en-US" sz="2800" b="1" dirty="0">
                <a:latin typeface="標楷體" panose="03000509000000000000" pitchFamily="65" charset="-120"/>
                <a:ea typeface="標楷體" panose="03000509000000000000" pitchFamily="65" charset="-120"/>
              </a:rPr>
              <a:t>收盤</a:t>
            </a:r>
            <a:r>
              <a:rPr lang="zh-TW" altLang="en-US" sz="2800" b="1" dirty="0" smtClean="0">
                <a:latin typeface="標楷體" panose="03000509000000000000" pitchFamily="65" charset="-120"/>
                <a:ea typeface="標楷體" panose="03000509000000000000" pitchFamily="65" charset="-120"/>
              </a:rPr>
              <a:t>措施，收盤</a:t>
            </a:r>
            <a:r>
              <a:rPr lang="zh-TW" altLang="en-US" sz="2800" b="1" dirty="0">
                <a:latin typeface="標楷體" panose="03000509000000000000" pitchFamily="65" charset="-120"/>
                <a:ea typeface="標楷體" panose="03000509000000000000" pitchFamily="65" charset="-120"/>
              </a:rPr>
              <a:t>前</a:t>
            </a:r>
            <a:r>
              <a:rPr lang="en-US" altLang="zh-TW" sz="2800" b="1" dirty="0">
                <a:latin typeface="標楷體" panose="03000509000000000000" pitchFamily="65" charset="-120"/>
                <a:ea typeface="標楷體" panose="03000509000000000000" pitchFamily="65" charset="-120"/>
              </a:rPr>
              <a:t>1</a:t>
            </a:r>
            <a:r>
              <a:rPr lang="zh-TW" altLang="en-US" sz="2800" b="1" dirty="0">
                <a:latin typeface="標楷體" panose="03000509000000000000" pitchFamily="65" charset="-120"/>
                <a:ea typeface="標楷體" panose="03000509000000000000" pitchFamily="65" charset="-120"/>
              </a:rPr>
              <a:t>分鐘（</a:t>
            </a:r>
            <a:r>
              <a:rPr lang="en-US" altLang="zh-TW" sz="2800" b="1" dirty="0">
                <a:latin typeface="標楷體" panose="03000509000000000000" pitchFamily="65" charset="-120"/>
                <a:ea typeface="標楷體" panose="03000509000000000000" pitchFamily="65" charset="-120"/>
              </a:rPr>
              <a:t>13:29-13:30</a:t>
            </a:r>
            <a:r>
              <a:rPr lang="zh-TW" altLang="en-US" sz="2800" b="1" dirty="0">
                <a:latin typeface="標楷體" panose="03000509000000000000" pitchFamily="65" charset="-120"/>
                <a:ea typeface="標楷體" panose="03000509000000000000" pitchFamily="65" charset="-120"/>
              </a:rPr>
              <a:t>），如任一次模擬撮合成交價格與前一次模擬撮合成交價格漲跌超逾</a:t>
            </a:r>
            <a:r>
              <a:rPr lang="en-US" altLang="zh-TW" sz="2800" b="1" dirty="0">
                <a:latin typeface="標楷體" panose="03000509000000000000" pitchFamily="65" charset="-120"/>
                <a:ea typeface="標楷體" panose="03000509000000000000" pitchFamily="65" charset="-120"/>
              </a:rPr>
              <a:t>3.5%</a:t>
            </a:r>
            <a:r>
              <a:rPr lang="zh-TW" altLang="en-US" sz="2800" b="1" dirty="0" smtClean="0">
                <a:latin typeface="標楷體" panose="03000509000000000000" pitchFamily="65" charset="-120"/>
                <a:ea typeface="標楷體" panose="03000509000000000000" pitchFamily="65" charset="-120"/>
              </a:rPr>
              <a:t>時</a:t>
            </a:r>
            <a:r>
              <a:rPr lang="zh-TW" altLang="zh-TW" sz="2800" dirty="0">
                <a:latin typeface="標楷體" panose="03000509000000000000" pitchFamily="65" charset="-120"/>
                <a:ea typeface="標楷體" panose="03000509000000000000" pitchFamily="65" charset="-120"/>
              </a:rPr>
              <a:t>（如無前一次模擬撮合成交價，則以最近一次成交價為準，如仍無最近一次成交價，則以開始交易基準價為準）</a:t>
            </a:r>
            <a:r>
              <a:rPr lang="zh-TW" altLang="en-US" sz="2800" b="1" dirty="0" smtClean="0">
                <a:latin typeface="標楷體" panose="03000509000000000000" pitchFamily="65" charset="-120"/>
                <a:ea typeface="標楷體" panose="03000509000000000000" pitchFamily="65" charset="-120"/>
              </a:rPr>
              <a:t>，</a:t>
            </a:r>
            <a:r>
              <a:rPr lang="zh-TW" altLang="en-US" sz="2800" b="1" dirty="0">
                <a:latin typeface="標楷體" panose="03000509000000000000" pitchFamily="65" charset="-120"/>
                <a:ea typeface="標楷體" panose="03000509000000000000" pitchFamily="65" charset="-120"/>
              </a:rPr>
              <a:t>該證券</a:t>
            </a:r>
            <a:r>
              <a:rPr lang="en-US" altLang="zh-TW" sz="2800" b="1" dirty="0">
                <a:latin typeface="標楷體" panose="03000509000000000000" pitchFamily="65" charset="-120"/>
                <a:ea typeface="標楷體" panose="03000509000000000000" pitchFamily="65" charset="-120"/>
              </a:rPr>
              <a:t>13:30</a:t>
            </a:r>
            <a:r>
              <a:rPr lang="zh-TW" altLang="en-US" sz="2800" b="1" dirty="0">
                <a:latin typeface="標楷體" panose="03000509000000000000" pitchFamily="65" charset="-120"/>
                <a:ea typeface="標楷體" panose="03000509000000000000" pitchFamily="65" charset="-120"/>
              </a:rPr>
              <a:t>不進行收盤撮合，</a:t>
            </a:r>
            <a:r>
              <a:rPr lang="zh-TW" altLang="en-US" sz="2800" b="1" dirty="0" smtClean="0">
                <a:latin typeface="標楷體" panose="03000509000000000000" pitchFamily="65" charset="-120"/>
                <a:ea typeface="標楷體" panose="03000509000000000000" pitchFamily="65" charset="-120"/>
              </a:rPr>
              <a:t>於</a:t>
            </a:r>
            <a:r>
              <a:rPr lang="en-US" altLang="zh-TW" sz="2800" b="1" dirty="0" smtClean="0">
                <a:latin typeface="標楷體" panose="03000509000000000000" pitchFamily="65" charset="-120"/>
                <a:ea typeface="標楷體" panose="03000509000000000000" pitchFamily="65" charset="-120"/>
              </a:rPr>
              <a:t>13:31</a:t>
            </a:r>
            <a:r>
              <a:rPr lang="zh-TW" altLang="en-US" sz="2800" b="1" dirty="0">
                <a:latin typeface="標楷體" panose="03000509000000000000" pitchFamily="65" charset="-120"/>
                <a:ea typeface="標楷體" panose="03000509000000000000" pitchFamily="65" charset="-120"/>
              </a:rPr>
              <a:t>～</a:t>
            </a:r>
            <a:r>
              <a:rPr lang="en-US" altLang="zh-TW" sz="2800" b="1" dirty="0">
                <a:latin typeface="標楷體" panose="03000509000000000000" pitchFamily="65" charset="-120"/>
                <a:ea typeface="標楷體" panose="03000509000000000000" pitchFamily="65" charset="-120"/>
              </a:rPr>
              <a:t>13:33</a:t>
            </a:r>
            <a:r>
              <a:rPr lang="zh-TW" altLang="en-US" sz="2800" b="1" dirty="0">
                <a:latin typeface="標楷體" panose="03000509000000000000" pitchFamily="65" charset="-120"/>
                <a:ea typeface="標楷體" panose="03000509000000000000" pitchFamily="65" charset="-120"/>
              </a:rPr>
              <a:t>分持續收單</a:t>
            </a:r>
            <a:r>
              <a:rPr lang="en-US" altLang="zh-TW" sz="2800" b="1" dirty="0">
                <a:latin typeface="標楷體" panose="03000509000000000000" pitchFamily="65" charset="-120"/>
                <a:ea typeface="標楷體" panose="03000509000000000000" pitchFamily="65" charset="-120"/>
              </a:rPr>
              <a:t>(</a:t>
            </a:r>
            <a:r>
              <a:rPr lang="zh-TW" altLang="en-US" sz="2800" b="1" dirty="0">
                <a:latin typeface="標楷體" panose="03000509000000000000" pitchFamily="65" charset="-120"/>
                <a:ea typeface="標楷體" panose="03000509000000000000" pitchFamily="65" charset="-120"/>
              </a:rPr>
              <a:t>新增、取消或修改委託</a:t>
            </a:r>
            <a:r>
              <a:rPr lang="en-US" altLang="zh-TW" sz="2800" b="1" dirty="0">
                <a:latin typeface="標楷體" panose="03000509000000000000" pitchFamily="65" charset="-120"/>
                <a:ea typeface="標楷體" panose="03000509000000000000" pitchFamily="65" charset="-120"/>
              </a:rPr>
              <a:t>)</a:t>
            </a:r>
            <a:r>
              <a:rPr lang="zh-TW" altLang="en-US" sz="2800" b="1" dirty="0">
                <a:latin typeface="標楷體" panose="03000509000000000000" pitchFamily="65" charset="-120"/>
                <a:ea typeface="標楷體" panose="03000509000000000000" pitchFamily="65" charset="-120"/>
              </a:rPr>
              <a:t>，至</a:t>
            </a:r>
            <a:r>
              <a:rPr lang="en-US" altLang="zh-TW" sz="2800" b="1" dirty="0">
                <a:latin typeface="標楷體" panose="03000509000000000000" pitchFamily="65" charset="-120"/>
                <a:ea typeface="標楷體" panose="03000509000000000000" pitchFamily="65" charset="-120"/>
              </a:rPr>
              <a:t>13:33</a:t>
            </a:r>
            <a:r>
              <a:rPr lang="zh-TW" altLang="en-US" sz="2800" b="1" dirty="0">
                <a:latin typeface="標楷體" panose="03000509000000000000" pitchFamily="65" charset="-120"/>
                <a:ea typeface="標楷體" panose="03000509000000000000" pitchFamily="65" charset="-120"/>
              </a:rPr>
              <a:t>停止接受委託並收盤。此段時間（</a:t>
            </a:r>
            <a:r>
              <a:rPr lang="en-US" altLang="zh-TW" sz="2800" b="1" dirty="0">
                <a:latin typeface="標楷體" panose="03000509000000000000" pitchFamily="65" charset="-120"/>
                <a:ea typeface="標楷體" panose="03000509000000000000" pitchFamily="65" charset="-120"/>
              </a:rPr>
              <a:t>13:31</a:t>
            </a:r>
            <a:r>
              <a:rPr lang="zh-TW" altLang="en-US" sz="2800" b="1" dirty="0">
                <a:latin typeface="標楷體" panose="03000509000000000000" pitchFamily="65" charset="-120"/>
                <a:ea typeface="標楷體" panose="03000509000000000000" pitchFamily="65" charset="-120"/>
              </a:rPr>
              <a:t>～</a:t>
            </a:r>
            <a:r>
              <a:rPr lang="en-US" altLang="zh-TW" sz="2800" b="1" dirty="0">
                <a:latin typeface="標楷體" panose="03000509000000000000" pitchFamily="65" charset="-120"/>
                <a:ea typeface="標楷體" panose="03000509000000000000" pitchFamily="65" charset="-120"/>
              </a:rPr>
              <a:t>13:33</a:t>
            </a:r>
            <a:r>
              <a:rPr lang="zh-TW" altLang="en-US" sz="2800" b="1" dirty="0">
                <a:latin typeface="標楷體" panose="03000509000000000000" pitchFamily="65" charset="-120"/>
                <a:ea typeface="標楷體" panose="03000509000000000000" pitchFamily="65" charset="-120"/>
              </a:rPr>
              <a:t>分）持續揭露模擬撮合後最佳</a:t>
            </a:r>
            <a:r>
              <a:rPr lang="en-US" altLang="zh-TW" sz="2800" b="1" dirty="0">
                <a:latin typeface="標楷體" panose="03000509000000000000" pitchFamily="65" charset="-120"/>
                <a:ea typeface="標楷體" panose="03000509000000000000" pitchFamily="65" charset="-120"/>
              </a:rPr>
              <a:t>1</a:t>
            </a:r>
            <a:r>
              <a:rPr lang="zh-TW" altLang="en-US" sz="2800" b="1" dirty="0">
                <a:latin typeface="標楷體" panose="03000509000000000000" pitchFamily="65" charset="-120"/>
                <a:ea typeface="標楷體" panose="03000509000000000000" pitchFamily="65" charset="-120"/>
              </a:rPr>
              <a:t>檔買賣價格資訊。</a:t>
            </a:r>
            <a:endParaRPr lang="en-US" altLang="zh-TW" sz="2800" b="1" dirty="0" smtClean="0">
              <a:latin typeface="標楷體" panose="03000509000000000000" pitchFamily="65" charset="-120"/>
              <a:ea typeface="標楷體" panose="03000509000000000000" pitchFamily="65" charset="-120"/>
            </a:endParaRPr>
          </a:p>
          <a:p>
            <a:pPr marL="1304100" lvl="2" indent="-342900">
              <a:lnSpc>
                <a:spcPts val="3800"/>
              </a:lnSpc>
              <a:spcBef>
                <a:spcPts val="0"/>
              </a:spcBef>
              <a:buClr>
                <a:schemeClr val="tx1"/>
              </a:buClr>
              <a:buFont typeface="Wingdings" panose="05000000000000000000" pitchFamily="2" charset="2"/>
              <a:buChar char="l"/>
              <a:defRPr/>
            </a:pPr>
            <a:endParaRPr lang="en-US" altLang="zh-TW" sz="2800" b="1" dirty="0" smtClean="0">
              <a:latin typeface="標楷體" panose="03000509000000000000" pitchFamily="65" charset="-120"/>
              <a:ea typeface="標楷體" panose="03000509000000000000" pitchFamily="65" charset="-120"/>
            </a:endParaRPr>
          </a:p>
          <a:p>
            <a:pPr marL="1304100" lvl="2" indent="-342900">
              <a:lnSpc>
                <a:spcPts val="3800"/>
              </a:lnSpc>
              <a:spcBef>
                <a:spcPts val="0"/>
              </a:spcBef>
              <a:buClr>
                <a:schemeClr val="tx1"/>
              </a:buClr>
              <a:buFont typeface="Wingdings" panose="05000000000000000000" pitchFamily="2" charset="2"/>
              <a:buChar char="l"/>
              <a:defRPr/>
            </a:pPr>
            <a:endParaRPr lang="en-US" altLang="zh-TW" sz="2800" b="1" dirty="0" smtClean="0">
              <a:latin typeface="標楷體" panose="03000509000000000000" pitchFamily="65" charset="-120"/>
              <a:ea typeface="標楷體" panose="03000509000000000000" pitchFamily="65" charset="-120"/>
            </a:endParaRPr>
          </a:p>
          <a:p>
            <a:pPr marL="790575" lvl="1">
              <a:lnSpc>
                <a:spcPts val="3300"/>
              </a:lnSpc>
              <a:spcBef>
                <a:spcPts val="0"/>
              </a:spcBef>
              <a:buClr>
                <a:schemeClr val="tx1"/>
              </a:buClr>
              <a:defRPr/>
            </a:pPr>
            <a:endParaRPr lang="en-US" altLang="zh-TW" sz="2200" b="1" dirty="0" smtClean="0">
              <a:latin typeface="標楷體" panose="03000509000000000000" pitchFamily="65" charset="-120"/>
              <a:ea typeface="標楷體" panose="03000509000000000000" pitchFamily="65" charset="-120"/>
            </a:endParaRPr>
          </a:p>
          <a:p>
            <a:pPr algn="just">
              <a:lnSpc>
                <a:spcPts val="4200"/>
              </a:lnSpc>
              <a:spcBef>
                <a:spcPts val="1800"/>
              </a:spcBef>
              <a:buClr>
                <a:schemeClr val="tx1"/>
              </a:buClr>
              <a:defRPr/>
            </a:pPr>
            <a:endParaRPr lang="en-US" altLang="zh-TW" sz="2800" b="1" dirty="0">
              <a:effectLst>
                <a:outerShdw blurRad="38100" dist="38100" dir="2700000" algn="tl">
                  <a:srgbClr val="000000">
                    <a:alpha val="43137"/>
                  </a:srgbClr>
                </a:outerShdw>
              </a:effectLst>
              <a:ea typeface="標楷體" pitchFamily="65" charset="-120"/>
            </a:endParaRPr>
          </a:p>
        </p:txBody>
      </p:sp>
      <p:sp>
        <p:nvSpPr>
          <p:cNvPr id="7" name="Rectangle 3"/>
          <p:cNvSpPr>
            <a:spLocks noGrp="1" noChangeArrowheads="1"/>
          </p:cNvSpPr>
          <p:nvPr>
            <p:ph type="title"/>
          </p:nvPr>
        </p:nvSpPr>
        <p:spPr>
          <a:xfrm>
            <a:off x="813289" y="188913"/>
            <a:ext cx="7517423" cy="1079500"/>
          </a:xfrm>
        </p:spPr>
        <p:txBody>
          <a:bodyPr/>
          <a:lstStyle/>
          <a:p>
            <a:pPr algn="ctr" eaLnBrk="1" hangingPunct="1">
              <a:defRPr/>
            </a:pPr>
            <a:r>
              <a:rPr lang="zh-TW" altLang="en-US" sz="3600" b="1" dirty="0">
                <a:solidFill>
                  <a:schemeClr val="tx1"/>
                </a:solidFill>
                <a:effectLst/>
                <a:cs typeface="Times New Roman" pitchFamily="18" charset="0"/>
              </a:rPr>
              <a:t>現行</a:t>
            </a:r>
            <a:r>
              <a:rPr lang="zh-TW" altLang="en-US" sz="3600" b="1" dirty="0" smtClean="0">
                <a:solidFill>
                  <a:schemeClr val="tx1"/>
                </a:solidFill>
                <a:effectLst/>
                <a:cs typeface="Times New Roman" pitchFamily="18" charset="0"/>
              </a:rPr>
              <a:t>措施（二）</a:t>
            </a:r>
            <a:endParaRPr lang="en-US" altLang="zh-TW" sz="3600" b="1" dirty="0" smtClean="0">
              <a:solidFill>
                <a:schemeClr val="tx1"/>
              </a:solidFill>
              <a:effectLst/>
            </a:endParaRPr>
          </a:p>
        </p:txBody>
      </p:sp>
    </p:spTree>
    <p:extLst>
      <p:ext uri="{BB962C8B-B14F-4D97-AF65-F5344CB8AC3E}">
        <p14:creationId xmlns:p14="http://schemas.microsoft.com/office/powerpoint/2010/main" val="2827299649"/>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編號版面配置區 5"/>
          <p:cNvSpPr>
            <a:spLocks noGrp="1"/>
          </p:cNvSpPr>
          <p:nvPr>
            <p:ph type="sldNum" sz="quarter" idx="12"/>
          </p:nvPr>
        </p:nvSpPr>
        <p:spPr>
          <a:xfrm>
            <a:off x="7164266" y="63563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7156FAF0-BE68-4A3D-B194-C4CF1D9482BA}" type="slidenum">
              <a:rPr kumimoji="0" lang="en-US" altLang="zh-TW" sz="1400" smtClean="0">
                <a:ea typeface="新細明體" charset="-120"/>
              </a:rPr>
              <a:pPr eaLnBrk="1" hangingPunct="1">
                <a:spcBef>
                  <a:spcPct val="0"/>
                </a:spcBef>
                <a:buClrTx/>
                <a:buFontTx/>
                <a:buNone/>
              </a:pPr>
              <a:t>5</a:t>
            </a:fld>
            <a:endParaRPr kumimoji="0" lang="en-US" altLang="zh-TW" sz="1400" smtClean="0">
              <a:ea typeface="新細明體" charset="-120"/>
            </a:endParaRPr>
          </a:p>
        </p:txBody>
      </p:sp>
      <p:sp>
        <p:nvSpPr>
          <p:cNvPr id="8" name="Rectangle 2"/>
          <p:cNvSpPr txBox="1">
            <a:spLocks noChangeArrowheads="1"/>
          </p:cNvSpPr>
          <p:nvPr/>
        </p:nvSpPr>
        <p:spPr bwMode="auto">
          <a:xfrm>
            <a:off x="1043608" y="1268413"/>
            <a:ext cx="7976089" cy="5399087"/>
          </a:xfrm>
          <a:prstGeom prst="rect">
            <a:avLst/>
          </a:prstGeom>
          <a:noFill/>
          <a:ln w="9525">
            <a:noFill/>
            <a:miter lim="800000"/>
            <a:headEnd/>
            <a:tailEnd/>
          </a:ln>
          <a:effectLst/>
        </p:spPr>
        <p:txBody>
          <a:bodyPr lIns="0" tIns="0" rIns="0" bIns="0"/>
          <a:lstStyle/>
          <a:p>
            <a:pPr marL="450850" indent="-450850" algn="just">
              <a:lnSpc>
                <a:spcPts val="4200"/>
              </a:lnSpc>
              <a:spcBef>
                <a:spcPts val="0"/>
              </a:spcBef>
              <a:buClr>
                <a:schemeClr val="tx1"/>
              </a:buClr>
              <a:buFont typeface="Wingdings" pitchFamily="2" charset="2"/>
              <a:buChar char=""/>
              <a:defRPr/>
            </a:pPr>
            <a:r>
              <a:rPr lang="zh-TW" altLang="en-US" sz="2800" b="1" dirty="0" smtClean="0">
                <a:latin typeface="標楷體" panose="03000509000000000000" pitchFamily="65" charset="-120"/>
                <a:ea typeface="標楷體" panose="03000509000000000000" pitchFamily="65" charset="-120"/>
              </a:rPr>
              <a:t>現行措施</a:t>
            </a:r>
            <a:r>
              <a:rPr lang="zh-TW" altLang="en-US" sz="2800" b="1" dirty="0">
                <a:latin typeface="標楷體" panose="03000509000000000000" pitchFamily="65" charset="-120"/>
                <a:ea typeface="標楷體" panose="03000509000000000000" pitchFamily="65" charset="-120"/>
              </a:rPr>
              <a:t>：</a:t>
            </a:r>
            <a:endParaRPr lang="en-US" altLang="zh-TW" sz="2800" b="1" dirty="0">
              <a:latin typeface="標楷體" panose="03000509000000000000" pitchFamily="65" charset="-120"/>
              <a:ea typeface="標楷體" panose="03000509000000000000" pitchFamily="65" charset="-120"/>
            </a:endParaRPr>
          </a:p>
          <a:p>
            <a:pPr marL="846900" lvl="1" indent="-342900">
              <a:lnSpc>
                <a:spcPts val="3800"/>
              </a:lnSpc>
              <a:spcBef>
                <a:spcPts val="0"/>
              </a:spcBef>
              <a:buClr>
                <a:schemeClr val="tx1"/>
              </a:buClr>
              <a:buFont typeface="Wingdings" panose="05000000000000000000" pitchFamily="2" charset="2"/>
              <a:buChar char="l"/>
              <a:defRPr/>
            </a:pPr>
            <a:r>
              <a:rPr lang="zh-TW" altLang="en-US" sz="2800" b="1" dirty="0" smtClean="0">
                <a:latin typeface="標楷體" panose="03000509000000000000" pitchFamily="65" charset="-120"/>
                <a:ea typeface="標楷體" panose="03000509000000000000" pitchFamily="65" charset="-120"/>
              </a:rPr>
              <a:t>收盤</a:t>
            </a:r>
            <a:r>
              <a:rPr lang="zh-TW" altLang="en-US" sz="2800" b="1" dirty="0">
                <a:latin typeface="標楷體" panose="03000509000000000000" pitchFamily="65" charset="-120"/>
                <a:ea typeface="標楷體" panose="03000509000000000000" pitchFamily="65" charset="-120"/>
              </a:rPr>
              <a:t>前</a:t>
            </a:r>
            <a:r>
              <a:rPr lang="zh-TW" altLang="en-US" sz="2800" b="1" dirty="0" smtClean="0">
                <a:latin typeface="標楷體" panose="03000509000000000000" pitchFamily="65" charset="-120"/>
                <a:ea typeface="標楷體" panose="03000509000000000000" pitchFamily="65" charset="-120"/>
              </a:rPr>
              <a:t>：</a:t>
            </a:r>
            <a:endParaRPr lang="en-US" altLang="zh-TW" sz="2800" b="1" dirty="0" smtClean="0">
              <a:latin typeface="標楷體" panose="03000509000000000000" pitchFamily="65" charset="-120"/>
              <a:ea typeface="標楷體" panose="03000509000000000000" pitchFamily="65" charset="-120"/>
            </a:endParaRPr>
          </a:p>
          <a:p>
            <a:pPr marL="1304100" lvl="2" indent="-342900">
              <a:lnSpc>
                <a:spcPts val="2600"/>
              </a:lnSpc>
              <a:spcBef>
                <a:spcPts val="0"/>
              </a:spcBef>
              <a:buClr>
                <a:schemeClr val="tx1"/>
              </a:buClr>
              <a:buFont typeface="Wingdings" panose="05000000000000000000" pitchFamily="2" charset="2"/>
              <a:buChar char="Ø"/>
              <a:defRPr/>
            </a:pPr>
            <a:r>
              <a:rPr lang="zh-TW" altLang="en-US" sz="2800" b="1" dirty="0" smtClean="0">
                <a:latin typeface="標楷體" panose="03000509000000000000" pitchFamily="65" charset="-120"/>
                <a:ea typeface="標楷體" panose="03000509000000000000" pitchFamily="65" charset="-120"/>
              </a:rPr>
              <a:t>配套措施：暫緩收盤措施</a:t>
            </a:r>
            <a:endParaRPr lang="en-US" altLang="zh-TW" sz="2800" b="1" dirty="0" smtClean="0">
              <a:latin typeface="標楷體" panose="03000509000000000000" pitchFamily="65" charset="-120"/>
              <a:ea typeface="標楷體" panose="03000509000000000000" pitchFamily="65" charset="-120"/>
            </a:endParaRPr>
          </a:p>
          <a:p>
            <a:pPr marL="1761300" lvl="3" indent="-342900">
              <a:lnSpc>
                <a:spcPts val="2600"/>
              </a:lnSpc>
              <a:spcBef>
                <a:spcPts val="0"/>
              </a:spcBef>
              <a:buClr>
                <a:schemeClr val="tx1"/>
              </a:buClr>
              <a:buFont typeface="Wingdings" panose="05000000000000000000" pitchFamily="2" charset="2"/>
              <a:buChar char="Ø"/>
              <a:defRPr/>
            </a:pPr>
            <a:r>
              <a:rPr lang="zh-TW" altLang="en-US" sz="2800" b="1" dirty="0" smtClean="0">
                <a:latin typeface="標楷體" panose="03000509000000000000" pitchFamily="65" charset="-120"/>
                <a:ea typeface="標楷體" panose="03000509000000000000" pitchFamily="65" charset="-120"/>
              </a:rPr>
              <a:t>適用</a:t>
            </a:r>
            <a:r>
              <a:rPr lang="zh-TW" altLang="en-US" sz="2800" b="1" dirty="0">
                <a:latin typeface="標楷體" panose="03000509000000000000" pitchFamily="65" charset="-120"/>
                <a:ea typeface="標楷體" panose="03000509000000000000" pitchFamily="65" charset="-120"/>
              </a:rPr>
              <a:t>標的</a:t>
            </a:r>
            <a:r>
              <a:rPr lang="zh-TW" altLang="en-US" sz="2800" b="1" dirty="0" smtClean="0">
                <a:latin typeface="標楷體" panose="03000509000000000000" pitchFamily="65" charset="-120"/>
                <a:ea typeface="標楷體" panose="03000509000000000000" pitchFamily="65" charset="-120"/>
              </a:rPr>
              <a:t>：</a:t>
            </a:r>
            <a:r>
              <a:rPr lang="zh-TW" altLang="en-US" sz="2800" b="1" dirty="0">
                <a:latin typeface="標楷體" panose="03000509000000000000" pitchFamily="65" charset="-120"/>
                <a:ea typeface="標楷體" panose="03000509000000000000" pitchFamily="65" charset="-120"/>
              </a:rPr>
              <a:t>於本中心等價成交系統交易之有價證券，但下列證券除外：</a:t>
            </a:r>
            <a:endParaRPr lang="en-US" altLang="zh-TW" sz="2800" b="1" dirty="0">
              <a:latin typeface="標楷體" panose="03000509000000000000" pitchFamily="65" charset="-120"/>
              <a:ea typeface="標楷體" panose="03000509000000000000" pitchFamily="65" charset="-120"/>
            </a:endParaRPr>
          </a:p>
          <a:p>
            <a:pPr marL="2506500" lvl="4" indent="-342900" algn="just">
              <a:lnSpc>
                <a:spcPts val="2600"/>
              </a:lnSpc>
              <a:buClr>
                <a:schemeClr val="tx1"/>
              </a:buClr>
              <a:buFont typeface="Arial" panose="020B0604020202020204" pitchFamily="34" charset="0"/>
              <a:buChar char="•"/>
              <a:defRPr/>
            </a:pPr>
            <a:r>
              <a:rPr lang="zh-TW" altLang="en-US" sz="2800" b="1" dirty="0" smtClean="0">
                <a:latin typeface="標楷體" panose="03000509000000000000" pitchFamily="65" charset="-120"/>
                <a:ea typeface="標楷體" panose="03000509000000000000" pitchFamily="65" charset="-120"/>
              </a:rPr>
              <a:t>管理</a:t>
            </a:r>
            <a:r>
              <a:rPr lang="zh-TW" altLang="en-US" sz="2800" b="1" dirty="0">
                <a:latin typeface="標楷體" panose="03000509000000000000" pitchFamily="65" charset="-120"/>
                <a:ea typeface="標楷體" panose="03000509000000000000" pitchFamily="65" charset="-120"/>
              </a:rPr>
              <a:t>股票。</a:t>
            </a:r>
            <a:endParaRPr lang="en-US" altLang="zh-TW" sz="2800" b="1" dirty="0">
              <a:latin typeface="標楷體" panose="03000509000000000000" pitchFamily="65" charset="-120"/>
              <a:ea typeface="標楷體" panose="03000509000000000000" pitchFamily="65" charset="-120"/>
            </a:endParaRPr>
          </a:p>
          <a:p>
            <a:pPr marL="2506500" lvl="4" indent="-342900" algn="just">
              <a:lnSpc>
                <a:spcPts val="2600"/>
              </a:lnSpc>
              <a:buClr>
                <a:schemeClr val="tx1"/>
              </a:buClr>
              <a:buFont typeface="Arial" panose="020B0604020202020204" pitchFamily="34" charset="0"/>
              <a:buChar char="•"/>
              <a:defRPr/>
            </a:pPr>
            <a:r>
              <a:rPr lang="zh-TW" altLang="en-US" sz="2800" b="1" dirty="0" smtClean="0">
                <a:latin typeface="標楷體" panose="03000509000000000000" pitchFamily="65" charset="-120"/>
                <a:ea typeface="標楷體" panose="03000509000000000000" pitchFamily="65" charset="-120"/>
              </a:rPr>
              <a:t>依本中心章則規定施以延長撮合間隔時間之有價證券。 </a:t>
            </a:r>
            <a:endParaRPr lang="en-US" altLang="zh-TW" sz="2800" b="1" dirty="0" smtClean="0">
              <a:latin typeface="標楷體" panose="03000509000000000000" pitchFamily="65" charset="-120"/>
              <a:ea typeface="標楷體" panose="03000509000000000000" pitchFamily="65" charset="-120"/>
            </a:endParaRPr>
          </a:p>
          <a:p>
            <a:pPr marL="2506500" lvl="4" indent="-342900" algn="just">
              <a:lnSpc>
                <a:spcPts val="2600"/>
              </a:lnSpc>
              <a:buClr>
                <a:schemeClr val="tx1"/>
              </a:buClr>
              <a:buFont typeface="Arial" panose="020B0604020202020204" pitchFamily="34" charset="0"/>
              <a:buChar char="•"/>
              <a:defRPr/>
            </a:pPr>
            <a:r>
              <a:rPr lang="zh-TW" altLang="en-US" sz="2800" b="1" dirty="0" smtClean="0">
                <a:latin typeface="標楷體" panose="03000509000000000000" pitchFamily="65" charset="-120"/>
                <a:ea typeface="標楷體" panose="03000509000000000000" pitchFamily="65" charset="-120"/>
              </a:rPr>
              <a:t>當日</a:t>
            </a:r>
            <a:r>
              <a:rPr lang="zh-TW" altLang="en-US" sz="2800" b="1" dirty="0">
                <a:latin typeface="標楷體" panose="03000509000000000000" pitchFamily="65" charset="-120"/>
                <a:ea typeface="標楷體" panose="03000509000000000000" pitchFamily="65" charset="-120"/>
              </a:rPr>
              <a:t>開始交易基準價低於</a:t>
            </a:r>
            <a:r>
              <a:rPr lang="en-US" altLang="zh-TW" sz="2800" b="1" dirty="0">
                <a:latin typeface="標楷體" panose="03000509000000000000" pitchFamily="65" charset="-120"/>
                <a:ea typeface="標楷體" panose="03000509000000000000" pitchFamily="65" charset="-120"/>
              </a:rPr>
              <a:t>1</a:t>
            </a:r>
            <a:r>
              <a:rPr lang="zh-TW" altLang="en-US" sz="2800" b="1" dirty="0">
                <a:latin typeface="標楷體" panose="03000509000000000000" pitchFamily="65" charset="-120"/>
                <a:ea typeface="標楷體" panose="03000509000000000000" pitchFamily="65" charset="-120"/>
              </a:rPr>
              <a:t>元之有價證券。</a:t>
            </a:r>
            <a:endParaRPr lang="en-US" altLang="zh-TW" sz="2800" b="1" dirty="0">
              <a:latin typeface="標楷體" panose="03000509000000000000" pitchFamily="65" charset="-120"/>
              <a:ea typeface="標楷體" panose="03000509000000000000" pitchFamily="65" charset="-120"/>
            </a:endParaRPr>
          </a:p>
          <a:p>
            <a:pPr marL="2506500" lvl="4" indent="-342900" algn="just">
              <a:lnSpc>
                <a:spcPts val="2600"/>
              </a:lnSpc>
              <a:buClr>
                <a:schemeClr val="tx1"/>
              </a:buClr>
              <a:buFont typeface="Arial" panose="020B0604020202020204" pitchFamily="34" charset="0"/>
              <a:buChar char="•"/>
              <a:defRPr/>
            </a:pPr>
            <a:r>
              <a:rPr lang="zh-TW" altLang="en-US" sz="2800" b="1" dirty="0">
                <a:latin typeface="標楷體" panose="03000509000000000000" pitchFamily="65" charset="-120"/>
                <a:ea typeface="標楷體" panose="03000509000000000000" pitchFamily="65" charset="-120"/>
              </a:rPr>
              <a:t>認購（售）權證。</a:t>
            </a:r>
            <a:endParaRPr lang="en-US" altLang="zh-TW" sz="2800" b="1" dirty="0">
              <a:latin typeface="標楷體" panose="03000509000000000000" pitchFamily="65" charset="-120"/>
              <a:ea typeface="標楷體" panose="03000509000000000000" pitchFamily="65" charset="-120"/>
            </a:endParaRPr>
          </a:p>
          <a:p>
            <a:pPr marL="2506500" lvl="4" indent="-342900" algn="just">
              <a:lnSpc>
                <a:spcPts val="2600"/>
              </a:lnSpc>
              <a:spcBef>
                <a:spcPts val="0"/>
              </a:spcBef>
              <a:buClr>
                <a:schemeClr val="tx1"/>
              </a:buClr>
              <a:buFont typeface="Arial" panose="020B0604020202020204" pitchFamily="34" charset="0"/>
              <a:buChar char="•"/>
              <a:defRPr/>
            </a:pPr>
            <a:r>
              <a:rPr lang="zh-TW" altLang="en-US" sz="2800" b="1" dirty="0" smtClean="0">
                <a:latin typeface="標楷體" panose="03000509000000000000" pitchFamily="65" charset="-120"/>
                <a:ea typeface="標楷體" panose="03000509000000000000" pitchFamily="65" charset="-120"/>
              </a:rPr>
              <a:t>分離後認股權憑證。</a:t>
            </a:r>
            <a:r>
              <a:rPr lang="en-US" altLang="zh-TW" sz="2800" b="1" dirty="0" smtClean="0">
                <a:latin typeface="標楷體" panose="03000509000000000000" pitchFamily="65" charset="-120"/>
                <a:ea typeface="標楷體" panose="03000509000000000000" pitchFamily="65" charset="-120"/>
              </a:rPr>
              <a:t> </a:t>
            </a:r>
          </a:p>
          <a:p>
            <a:pPr marL="1304100" lvl="2" indent="-342900">
              <a:lnSpc>
                <a:spcPts val="3800"/>
              </a:lnSpc>
              <a:spcBef>
                <a:spcPts val="0"/>
              </a:spcBef>
              <a:buClr>
                <a:schemeClr val="tx1"/>
              </a:buClr>
              <a:buFont typeface="Wingdings" panose="05000000000000000000" pitchFamily="2" charset="2"/>
              <a:buChar char="l"/>
              <a:defRPr/>
            </a:pPr>
            <a:endParaRPr lang="en-US" altLang="zh-TW" sz="2800" b="1" dirty="0" smtClean="0">
              <a:latin typeface="標楷體" panose="03000509000000000000" pitchFamily="65" charset="-120"/>
              <a:ea typeface="標楷體" panose="03000509000000000000" pitchFamily="65" charset="-120"/>
            </a:endParaRPr>
          </a:p>
          <a:p>
            <a:pPr marL="790575" lvl="1">
              <a:lnSpc>
                <a:spcPts val="3300"/>
              </a:lnSpc>
              <a:spcBef>
                <a:spcPts val="0"/>
              </a:spcBef>
              <a:buClr>
                <a:schemeClr val="tx1"/>
              </a:buClr>
              <a:defRPr/>
            </a:pPr>
            <a:endParaRPr lang="en-US" altLang="zh-TW" sz="2200" b="1" dirty="0" smtClean="0">
              <a:latin typeface="標楷體" panose="03000509000000000000" pitchFamily="65" charset="-120"/>
              <a:ea typeface="標楷體" panose="03000509000000000000" pitchFamily="65" charset="-120"/>
            </a:endParaRPr>
          </a:p>
          <a:p>
            <a:pPr algn="just">
              <a:lnSpc>
                <a:spcPts val="4200"/>
              </a:lnSpc>
              <a:spcBef>
                <a:spcPts val="1800"/>
              </a:spcBef>
              <a:buClr>
                <a:schemeClr val="tx1"/>
              </a:buClr>
              <a:defRPr/>
            </a:pPr>
            <a:endParaRPr lang="en-US" altLang="zh-TW" sz="2800" b="1" dirty="0">
              <a:effectLst>
                <a:outerShdw blurRad="38100" dist="38100" dir="2700000" algn="tl">
                  <a:srgbClr val="000000">
                    <a:alpha val="43137"/>
                  </a:srgbClr>
                </a:outerShdw>
              </a:effectLst>
              <a:ea typeface="標楷體" pitchFamily="65" charset="-120"/>
            </a:endParaRPr>
          </a:p>
        </p:txBody>
      </p:sp>
      <p:sp>
        <p:nvSpPr>
          <p:cNvPr id="7" name="Rectangle 3"/>
          <p:cNvSpPr>
            <a:spLocks noGrp="1" noChangeArrowheads="1"/>
          </p:cNvSpPr>
          <p:nvPr>
            <p:ph type="title"/>
          </p:nvPr>
        </p:nvSpPr>
        <p:spPr>
          <a:xfrm>
            <a:off x="813289" y="188913"/>
            <a:ext cx="7517423" cy="1079500"/>
          </a:xfrm>
        </p:spPr>
        <p:txBody>
          <a:bodyPr/>
          <a:lstStyle/>
          <a:p>
            <a:pPr algn="ctr" eaLnBrk="1" hangingPunct="1">
              <a:defRPr/>
            </a:pPr>
            <a:r>
              <a:rPr lang="zh-TW" altLang="en-US" sz="3600" b="1" dirty="0">
                <a:solidFill>
                  <a:schemeClr val="tx1"/>
                </a:solidFill>
                <a:effectLst/>
                <a:cs typeface="Times New Roman" pitchFamily="18" charset="0"/>
              </a:rPr>
              <a:t>現行</a:t>
            </a:r>
            <a:r>
              <a:rPr lang="zh-TW" altLang="en-US" sz="3600" b="1" dirty="0" smtClean="0">
                <a:solidFill>
                  <a:schemeClr val="tx1"/>
                </a:solidFill>
                <a:effectLst/>
                <a:cs typeface="Times New Roman" pitchFamily="18" charset="0"/>
              </a:rPr>
              <a:t>措施（三）</a:t>
            </a:r>
            <a:endParaRPr lang="en-US" altLang="zh-TW" sz="3600" b="1" dirty="0" smtClean="0">
              <a:solidFill>
                <a:schemeClr val="tx1"/>
              </a:solidFill>
              <a:effectLst/>
            </a:endParaRPr>
          </a:p>
        </p:txBody>
      </p:sp>
    </p:spTree>
    <p:extLst>
      <p:ext uri="{BB962C8B-B14F-4D97-AF65-F5344CB8AC3E}">
        <p14:creationId xmlns:p14="http://schemas.microsoft.com/office/powerpoint/2010/main" val="565870144"/>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編號版面配置區 5"/>
          <p:cNvSpPr>
            <a:spLocks noGrp="1"/>
          </p:cNvSpPr>
          <p:nvPr>
            <p:ph type="sldNum" sz="quarter" idx="12"/>
          </p:nvPr>
        </p:nvSpPr>
        <p:spPr>
          <a:xfrm>
            <a:off x="7164266" y="63563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7156FAF0-BE68-4A3D-B194-C4CF1D9482BA}" type="slidenum">
              <a:rPr kumimoji="0" lang="en-US" altLang="zh-TW" sz="1400" smtClean="0">
                <a:ea typeface="新細明體" charset="-120"/>
              </a:rPr>
              <a:pPr eaLnBrk="1" hangingPunct="1">
                <a:spcBef>
                  <a:spcPct val="0"/>
                </a:spcBef>
                <a:buClrTx/>
                <a:buFontTx/>
                <a:buNone/>
              </a:pPr>
              <a:t>6</a:t>
            </a:fld>
            <a:endParaRPr kumimoji="0" lang="en-US" altLang="zh-TW" sz="1400" smtClean="0">
              <a:ea typeface="新細明體" charset="-120"/>
            </a:endParaRPr>
          </a:p>
        </p:txBody>
      </p:sp>
      <p:sp>
        <p:nvSpPr>
          <p:cNvPr id="8" name="Rectangle 2"/>
          <p:cNvSpPr txBox="1">
            <a:spLocks noChangeArrowheads="1"/>
          </p:cNvSpPr>
          <p:nvPr/>
        </p:nvSpPr>
        <p:spPr bwMode="auto">
          <a:xfrm>
            <a:off x="1043609" y="1268412"/>
            <a:ext cx="7704856" cy="5399087"/>
          </a:xfrm>
          <a:prstGeom prst="rect">
            <a:avLst/>
          </a:prstGeom>
          <a:noFill/>
          <a:ln w="9525">
            <a:noFill/>
            <a:miter lim="800000"/>
            <a:headEnd/>
            <a:tailEnd/>
          </a:ln>
          <a:effectLst/>
        </p:spPr>
        <p:txBody>
          <a:bodyPr lIns="0" tIns="0" rIns="0" bIns="0"/>
          <a:lstStyle/>
          <a:p>
            <a:pPr marL="450850" indent="-450850" algn="just">
              <a:lnSpc>
                <a:spcPts val="4200"/>
              </a:lnSpc>
              <a:spcBef>
                <a:spcPts val="0"/>
              </a:spcBef>
              <a:buClr>
                <a:schemeClr val="tx1"/>
              </a:buClr>
              <a:buFont typeface="Wingdings" pitchFamily="2" charset="2"/>
              <a:buChar char=""/>
              <a:defRPr/>
            </a:pPr>
            <a:r>
              <a:rPr lang="zh-TW" altLang="en-US" sz="2800" b="1" dirty="0">
                <a:latin typeface="標楷體" panose="03000509000000000000" pitchFamily="65" charset="-120"/>
                <a:ea typeface="標楷體" panose="03000509000000000000" pitchFamily="65" charset="-120"/>
              </a:rPr>
              <a:t>調整措施</a:t>
            </a:r>
            <a:r>
              <a:rPr lang="zh-TW" altLang="en-US" sz="2800" b="1" dirty="0" smtClean="0">
                <a:latin typeface="標楷體" panose="03000509000000000000" pitchFamily="65" charset="-120"/>
                <a:ea typeface="標楷體" panose="03000509000000000000" pitchFamily="65" charset="-120"/>
              </a:rPr>
              <a:t>：預計</a:t>
            </a:r>
            <a:r>
              <a:rPr lang="zh-TW" altLang="en-US" sz="2800" b="1" dirty="0">
                <a:latin typeface="標楷體" panose="03000509000000000000" pitchFamily="65" charset="-120"/>
                <a:ea typeface="標楷體" panose="03000509000000000000" pitchFamily="65" charset="-120"/>
              </a:rPr>
              <a:t>民國 </a:t>
            </a:r>
            <a:r>
              <a:rPr lang="en-US" altLang="zh-TW" sz="2800" b="1" dirty="0">
                <a:latin typeface="標楷體" panose="03000509000000000000" pitchFamily="65" charset="-120"/>
                <a:ea typeface="標楷體" panose="03000509000000000000" pitchFamily="65" charset="-120"/>
              </a:rPr>
              <a:t>104 </a:t>
            </a:r>
            <a:r>
              <a:rPr lang="zh-TW" altLang="en-US" sz="2800" b="1" dirty="0">
                <a:latin typeface="標楷體" panose="03000509000000000000" pitchFamily="65" charset="-120"/>
                <a:ea typeface="標楷體" panose="03000509000000000000" pitchFamily="65" charset="-120"/>
              </a:rPr>
              <a:t>年上半</a:t>
            </a:r>
            <a:r>
              <a:rPr lang="zh-TW" altLang="en-US" sz="2800" b="1" dirty="0" smtClean="0">
                <a:latin typeface="標楷體" panose="03000509000000000000" pitchFamily="65" charset="-120"/>
                <a:ea typeface="標楷體" panose="03000509000000000000" pitchFamily="65" charset="-120"/>
              </a:rPr>
              <a:t>年實施。</a:t>
            </a:r>
            <a:endParaRPr lang="zh-TW" altLang="en-US" sz="2800" b="1" dirty="0">
              <a:latin typeface="標楷體" panose="03000509000000000000" pitchFamily="65" charset="-120"/>
              <a:ea typeface="標楷體" panose="03000509000000000000" pitchFamily="65" charset="-120"/>
            </a:endParaRPr>
          </a:p>
          <a:p>
            <a:pPr marL="450850" indent="-450850" algn="just">
              <a:lnSpc>
                <a:spcPts val="4200"/>
              </a:lnSpc>
              <a:spcBef>
                <a:spcPts val="0"/>
              </a:spcBef>
              <a:buClr>
                <a:schemeClr val="tx1"/>
              </a:buClr>
              <a:buFont typeface="Wingdings" pitchFamily="2" charset="2"/>
              <a:buChar char=""/>
              <a:defRPr/>
            </a:pPr>
            <a:endParaRPr lang="en-US" altLang="zh-TW" sz="2800" b="1" dirty="0" smtClean="0">
              <a:latin typeface="標楷體" panose="03000509000000000000" pitchFamily="65" charset="-120"/>
              <a:ea typeface="標楷體" panose="03000509000000000000" pitchFamily="65" charset="-120"/>
            </a:endParaRPr>
          </a:p>
          <a:p>
            <a:pPr marL="914400" lvl="1" indent="-457200" algn="just">
              <a:lnSpc>
                <a:spcPts val="4200"/>
              </a:lnSpc>
              <a:spcBef>
                <a:spcPts val="0"/>
              </a:spcBef>
              <a:buClr>
                <a:schemeClr val="tx1"/>
              </a:buClr>
              <a:buFont typeface="Wingdings" panose="05000000000000000000" pitchFamily="2" charset="2"/>
              <a:buChar char="l"/>
              <a:defRPr/>
            </a:pPr>
            <a:r>
              <a:rPr lang="zh-TW" altLang="en-US" sz="2800" b="1" dirty="0" smtClean="0">
                <a:latin typeface="標楷體" panose="03000509000000000000" pitchFamily="65" charset="-120"/>
                <a:ea typeface="標楷體" panose="03000509000000000000" pitchFamily="65" charset="-120"/>
              </a:rPr>
              <a:t>開盤</a:t>
            </a:r>
            <a:r>
              <a:rPr lang="zh-TW" altLang="en-US" sz="2800" b="1" dirty="0">
                <a:latin typeface="標楷體" panose="03000509000000000000" pitchFamily="65" charset="-120"/>
                <a:ea typeface="標楷體" panose="03000509000000000000" pitchFamily="65" charset="-120"/>
              </a:rPr>
              <a:t>前</a:t>
            </a:r>
            <a:r>
              <a:rPr lang="zh-TW" altLang="en-US" sz="2800" b="1" dirty="0" smtClean="0">
                <a:latin typeface="標楷體" panose="03000509000000000000" pitchFamily="65" charset="-120"/>
                <a:ea typeface="標楷體" panose="03000509000000000000" pitchFamily="65" charset="-120"/>
              </a:rPr>
              <a:t>：由無變有</a:t>
            </a:r>
            <a:endParaRPr lang="en-US" altLang="zh-TW" sz="2800" b="1" dirty="0">
              <a:latin typeface="標楷體" panose="03000509000000000000" pitchFamily="65" charset="-120"/>
              <a:ea typeface="標楷體" panose="03000509000000000000" pitchFamily="65" charset="-120"/>
            </a:endParaRPr>
          </a:p>
          <a:p>
            <a:pPr marL="1371600" lvl="2" indent="-457200" algn="just">
              <a:lnSpc>
                <a:spcPts val="4200"/>
              </a:lnSpc>
              <a:spcBef>
                <a:spcPts val="0"/>
              </a:spcBef>
              <a:buClr>
                <a:schemeClr val="tx1"/>
              </a:buClr>
              <a:buFont typeface="Wingdings" panose="05000000000000000000" pitchFamily="2" charset="2"/>
              <a:buChar char="Ø"/>
              <a:defRPr/>
            </a:pPr>
            <a:r>
              <a:rPr lang="zh-TW" altLang="en-US" sz="2800" b="1" dirty="0">
                <a:latin typeface="標楷體" panose="03000509000000000000" pitchFamily="65" charset="-120"/>
                <a:ea typeface="標楷體" panose="03000509000000000000" pitchFamily="65" charset="-120"/>
              </a:rPr>
              <a:t>資訊揭露：自</a:t>
            </a:r>
            <a:r>
              <a:rPr lang="en-US" altLang="zh-TW" sz="2800" b="1" dirty="0">
                <a:latin typeface="標楷體" panose="03000509000000000000" pitchFamily="65" charset="-120"/>
                <a:ea typeface="標楷體" panose="03000509000000000000" pitchFamily="65" charset="-120"/>
              </a:rPr>
              <a:t>8:30</a:t>
            </a:r>
            <a:r>
              <a:rPr lang="zh-TW" altLang="en-US" sz="2800" b="1" dirty="0">
                <a:latin typeface="標楷體" panose="03000509000000000000" pitchFamily="65" charset="-120"/>
                <a:ea typeface="標楷體" panose="03000509000000000000" pitchFamily="65" charset="-120"/>
              </a:rPr>
              <a:t>起開始揭露模擬撮合成交</a:t>
            </a:r>
            <a:r>
              <a:rPr lang="zh-TW" altLang="en-US" sz="2800" b="1" dirty="0">
                <a:solidFill>
                  <a:srgbClr val="FF0000"/>
                </a:solidFill>
                <a:latin typeface="標楷體" panose="03000509000000000000" pitchFamily="65" charset="-120"/>
                <a:ea typeface="標楷體" panose="03000509000000000000" pitchFamily="65" charset="-120"/>
              </a:rPr>
              <a:t>價、量</a:t>
            </a:r>
            <a:r>
              <a:rPr lang="zh-TW" altLang="en-US" sz="2800" b="1" dirty="0">
                <a:latin typeface="標楷體" panose="03000509000000000000" pitchFamily="65" charset="-120"/>
                <a:ea typeface="標楷體" panose="03000509000000000000" pitchFamily="65" charset="-120"/>
              </a:rPr>
              <a:t>及模擬撮合後最佳</a:t>
            </a:r>
            <a:r>
              <a:rPr lang="en-US" altLang="zh-TW" sz="2800" b="1" dirty="0">
                <a:latin typeface="標楷體" panose="03000509000000000000" pitchFamily="65" charset="-120"/>
                <a:ea typeface="標楷體" panose="03000509000000000000" pitchFamily="65" charset="-120"/>
              </a:rPr>
              <a:t>5</a:t>
            </a:r>
            <a:r>
              <a:rPr lang="zh-TW" altLang="en-US" sz="2800" b="1" dirty="0">
                <a:latin typeface="標楷體" panose="03000509000000000000" pitchFamily="65" charset="-120"/>
                <a:ea typeface="標楷體" panose="03000509000000000000" pitchFamily="65" charset="-120"/>
              </a:rPr>
              <a:t>檔買賣之</a:t>
            </a:r>
            <a:r>
              <a:rPr lang="zh-TW" altLang="en-US" sz="2800" b="1" dirty="0">
                <a:solidFill>
                  <a:srgbClr val="FF0000"/>
                </a:solidFill>
                <a:latin typeface="標楷體" panose="03000509000000000000" pitchFamily="65" charset="-120"/>
                <a:ea typeface="標楷體" panose="03000509000000000000" pitchFamily="65" charset="-120"/>
              </a:rPr>
              <a:t>價、量</a:t>
            </a:r>
            <a:r>
              <a:rPr lang="zh-TW" altLang="en-US" sz="2800" b="1" dirty="0">
                <a:latin typeface="標楷體" panose="03000509000000000000" pitchFamily="65" charset="-120"/>
                <a:ea typeface="標楷體" panose="03000509000000000000" pitchFamily="65" charset="-120"/>
              </a:rPr>
              <a:t>資訊</a:t>
            </a:r>
            <a:r>
              <a:rPr lang="zh-TW" altLang="en-US" sz="2800" b="1" dirty="0" smtClean="0">
                <a:latin typeface="標楷體" panose="03000509000000000000" pitchFamily="65" charset="-120"/>
                <a:ea typeface="標楷體" panose="03000509000000000000" pitchFamily="65" charset="-120"/>
              </a:rPr>
              <a:t>。</a:t>
            </a:r>
            <a:endParaRPr lang="en-US" altLang="zh-TW" sz="2800" b="1" dirty="0" smtClean="0">
              <a:latin typeface="標楷體" panose="03000509000000000000" pitchFamily="65" charset="-120"/>
              <a:ea typeface="標楷體" panose="03000509000000000000" pitchFamily="65" charset="-120"/>
            </a:endParaRPr>
          </a:p>
          <a:p>
            <a:pPr marL="1875600" lvl="3" indent="-457200">
              <a:lnSpc>
                <a:spcPts val="3000"/>
              </a:lnSpc>
              <a:spcBef>
                <a:spcPts val="0"/>
              </a:spcBef>
              <a:buClr>
                <a:schemeClr val="tx1"/>
              </a:buClr>
              <a:buFont typeface="Wingdings" panose="05000000000000000000" pitchFamily="2" charset="2"/>
              <a:buChar char="Ø"/>
              <a:defRPr/>
            </a:pPr>
            <a:r>
              <a:rPr lang="zh-TW" altLang="en-US" sz="2800" b="1" dirty="0" smtClean="0">
                <a:latin typeface="標楷體" panose="03000509000000000000" pitchFamily="65" charset="-120"/>
                <a:ea typeface="標楷體" panose="03000509000000000000" pitchFamily="65" charset="-120"/>
              </a:rPr>
              <a:t>適用標的：同現行收盤前之有價證券。</a:t>
            </a:r>
            <a:endParaRPr lang="en-US" altLang="zh-TW" sz="2800" b="1" dirty="0">
              <a:effectLst>
                <a:outerShdw blurRad="38100" dist="38100" dir="2700000" algn="tl">
                  <a:srgbClr val="000000">
                    <a:alpha val="43137"/>
                  </a:srgbClr>
                </a:outerShdw>
              </a:effectLst>
              <a:ea typeface="標楷體" pitchFamily="65" charset="-120"/>
            </a:endParaRPr>
          </a:p>
        </p:txBody>
      </p:sp>
      <p:sp>
        <p:nvSpPr>
          <p:cNvPr id="7" name="Rectangle 3"/>
          <p:cNvSpPr>
            <a:spLocks noGrp="1" noChangeArrowheads="1"/>
          </p:cNvSpPr>
          <p:nvPr>
            <p:ph type="title"/>
          </p:nvPr>
        </p:nvSpPr>
        <p:spPr>
          <a:xfrm>
            <a:off x="813289" y="188913"/>
            <a:ext cx="7517423" cy="1079500"/>
          </a:xfrm>
        </p:spPr>
        <p:txBody>
          <a:bodyPr/>
          <a:lstStyle/>
          <a:p>
            <a:pPr algn="ctr" eaLnBrk="1" hangingPunct="1">
              <a:defRPr/>
            </a:pPr>
            <a:r>
              <a:rPr lang="zh-TW" altLang="en-US" sz="3600" b="1" dirty="0" smtClean="0">
                <a:solidFill>
                  <a:schemeClr val="tx1"/>
                </a:solidFill>
                <a:effectLst/>
                <a:cs typeface="Times New Roman" pitchFamily="18" charset="0"/>
              </a:rPr>
              <a:t>調整措施（一）</a:t>
            </a:r>
            <a:endParaRPr lang="en-US" altLang="zh-TW" sz="3600" b="1" dirty="0" smtClean="0">
              <a:solidFill>
                <a:schemeClr val="tx1"/>
              </a:solidFill>
              <a:effectLst/>
            </a:endParaRPr>
          </a:p>
        </p:txBody>
      </p:sp>
    </p:spTree>
    <p:extLst>
      <p:ext uri="{BB962C8B-B14F-4D97-AF65-F5344CB8AC3E}">
        <p14:creationId xmlns:p14="http://schemas.microsoft.com/office/powerpoint/2010/main" val="3971302548"/>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編號版面配置區 5"/>
          <p:cNvSpPr>
            <a:spLocks noGrp="1"/>
          </p:cNvSpPr>
          <p:nvPr>
            <p:ph type="sldNum" sz="quarter" idx="12"/>
          </p:nvPr>
        </p:nvSpPr>
        <p:spPr>
          <a:xfrm>
            <a:off x="7164266" y="63563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7156FAF0-BE68-4A3D-B194-C4CF1D9482BA}" type="slidenum">
              <a:rPr kumimoji="0" lang="en-US" altLang="zh-TW" sz="1400" smtClean="0">
                <a:ea typeface="新細明體" charset="-120"/>
              </a:rPr>
              <a:pPr eaLnBrk="1" hangingPunct="1">
                <a:spcBef>
                  <a:spcPct val="0"/>
                </a:spcBef>
                <a:buClrTx/>
                <a:buFontTx/>
                <a:buNone/>
              </a:pPr>
              <a:t>7</a:t>
            </a:fld>
            <a:endParaRPr kumimoji="0" lang="en-US" altLang="zh-TW" sz="1400" smtClean="0">
              <a:ea typeface="新細明體" charset="-120"/>
            </a:endParaRPr>
          </a:p>
        </p:txBody>
      </p:sp>
      <p:sp>
        <p:nvSpPr>
          <p:cNvPr id="8" name="Rectangle 2"/>
          <p:cNvSpPr txBox="1">
            <a:spLocks noChangeArrowheads="1"/>
          </p:cNvSpPr>
          <p:nvPr/>
        </p:nvSpPr>
        <p:spPr bwMode="auto">
          <a:xfrm>
            <a:off x="971601" y="1268413"/>
            <a:ext cx="7776864" cy="5399087"/>
          </a:xfrm>
          <a:prstGeom prst="rect">
            <a:avLst/>
          </a:prstGeom>
          <a:noFill/>
          <a:ln w="9525">
            <a:noFill/>
            <a:miter lim="800000"/>
            <a:headEnd/>
            <a:tailEnd/>
          </a:ln>
          <a:effectLst/>
        </p:spPr>
        <p:txBody>
          <a:bodyPr lIns="0" tIns="0" rIns="0" bIns="0"/>
          <a:lstStyle/>
          <a:p>
            <a:pPr marL="450850" indent="-450850" algn="just">
              <a:lnSpc>
                <a:spcPts val="4200"/>
              </a:lnSpc>
              <a:spcBef>
                <a:spcPts val="0"/>
              </a:spcBef>
              <a:buClr>
                <a:schemeClr val="tx1"/>
              </a:buClr>
              <a:buFont typeface="Wingdings" pitchFamily="2" charset="2"/>
              <a:buChar char=""/>
              <a:defRPr/>
            </a:pPr>
            <a:r>
              <a:rPr lang="zh-TW" altLang="en-US" sz="2800" b="1" dirty="0">
                <a:latin typeface="標楷體" panose="03000509000000000000" pitchFamily="65" charset="-120"/>
                <a:ea typeface="標楷體" panose="03000509000000000000" pitchFamily="65" charset="-120"/>
              </a:rPr>
              <a:t>調整措施</a:t>
            </a:r>
            <a:r>
              <a:rPr lang="zh-TW" altLang="en-US" sz="2800" b="1" dirty="0" smtClean="0">
                <a:latin typeface="標楷體" panose="03000509000000000000" pitchFamily="65" charset="-120"/>
                <a:ea typeface="標楷體" panose="03000509000000000000" pitchFamily="65" charset="-120"/>
              </a:rPr>
              <a:t>：</a:t>
            </a:r>
            <a:endParaRPr lang="en-US" altLang="zh-TW" sz="2800" b="1" dirty="0" smtClean="0">
              <a:latin typeface="標楷體" panose="03000509000000000000" pitchFamily="65" charset="-120"/>
              <a:ea typeface="標楷體" panose="03000509000000000000" pitchFamily="65" charset="-120"/>
            </a:endParaRPr>
          </a:p>
          <a:p>
            <a:pPr marL="914400" lvl="1" indent="-457200" algn="just">
              <a:lnSpc>
                <a:spcPts val="3000"/>
              </a:lnSpc>
              <a:spcBef>
                <a:spcPts val="0"/>
              </a:spcBef>
              <a:buClr>
                <a:schemeClr val="tx1"/>
              </a:buClr>
              <a:buFont typeface="Wingdings" panose="05000000000000000000" pitchFamily="2" charset="2"/>
              <a:buChar char="l"/>
              <a:defRPr/>
            </a:pPr>
            <a:r>
              <a:rPr lang="zh-TW" altLang="en-US" sz="2800" b="1" dirty="0" smtClean="0">
                <a:latin typeface="標楷體" panose="03000509000000000000" pitchFamily="65" charset="-120"/>
                <a:ea typeface="標楷體" panose="03000509000000000000" pitchFamily="65" charset="-120"/>
              </a:rPr>
              <a:t>開盤</a:t>
            </a:r>
            <a:r>
              <a:rPr lang="zh-TW" altLang="en-US" sz="2800" b="1" dirty="0">
                <a:latin typeface="標楷體" panose="03000509000000000000" pitchFamily="65" charset="-120"/>
                <a:ea typeface="標楷體" panose="03000509000000000000" pitchFamily="65" charset="-120"/>
              </a:rPr>
              <a:t>前：</a:t>
            </a:r>
            <a:endParaRPr lang="en-US" altLang="zh-TW" sz="2800" b="1" dirty="0">
              <a:latin typeface="標楷體" panose="03000509000000000000" pitchFamily="65" charset="-120"/>
              <a:ea typeface="標楷體" panose="03000509000000000000" pitchFamily="65" charset="-120"/>
            </a:endParaRPr>
          </a:p>
          <a:p>
            <a:pPr marL="1371600" lvl="2" indent="-457200" algn="just">
              <a:lnSpc>
                <a:spcPts val="3000"/>
              </a:lnSpc>
              <a:spcBef>
                <a:spcPts val="0"/>
              </a:spcBef>
              <a:buClr>
                <a:schemeClr val="tx1"/>
              </a:buClr>
              <a:buFont typeface="Wingdings" panose="05000000000000000000" pitchFamily="2" charset="2"/>
              <a:buChar char="Ø"/>
              <a:defRPr/>
            </a:pPr>
            <a:r>
              <a:rPr lang="zh-TW" altLang="en-US" sz="2800" b="1" dirty="0" smtClean="0">
                <a:latin typeface="標楷體" panose="03000509000000000000" pitchFamily="65" charset="-120"/>
                <a:ea typeface="標楷體" panose="03000509000000000000" pitchFamily="65" charset="-120"/>
              </a:rPr>
              <a:t>配套措施：參照</a:t>
            </a:r>
            <a:r>
              <a:rPr lang="zh-TW" altLang="en-US" sz="2800" b="1" dirty="0">
                <a:latin typeface="標楷體" panose="03000509000000000000" pitchFamily="65" charset="-120"/>
                <a:ea typeface="標楷體" panose="03000509000000000000" pitchFamily="65" charset="-120"/>
              </a:rPr>
              <a:t>暫緩</a:t>
            </a:r>
            <a:r>
              <a:rPr lang="zh-TW" altLang="en-US" sz="2800" b="1" dirty="0" smtClean="0">
                <a:latin typeface="標楷體" panose="03000509000000000000" pitchFamily="65" charset="-120"/>
                <a:ea typeface="標楷體" panose="03000509000000000000" pitchFamily="65" charset="-120"/>
              </a:rPr>
              <a:t>收盤，實施</a:t>
            </a:r>
            <a:r>
              <a:rPr lang="zh-TW" altLang="en-US" sz="2800" b="1" dirty="0">
                <a:latin typeface="標楷體" panose="03000509000000000000" pitchFamily="65" charset="-120"/>
                <a:ea typeface="標楷體" panose="03000509000000000000" pitchFamily="65" charset="-120"/>
              </a:rPr>
              <a:t>暫緩開盤措施，即個股開盤前最後</a:t>
            </a:r>
            <a:r>
              <a:rPr lang="en-US" altLang="zh-TW" sz="2800" b="1" dirty="0">
                <a:latin typeface="標楷體" panose="03000509000000000000" pitchFamily="65" charset="-120"/>
                <a:ea typeface="標楷體" panose="03000509000000000000" pitchFamily="65" charset="-120"/>
              </a:rPr>
              <a:t>1</a:t>
            </a:r>
            <a:r>
              <a:rPr lang="zh-TW" altLang="en-US" sz="2800" b="1" dirty="0">
                <a:latin typeface="標楷體" panose="03000509000000000000" pitchFamily="65" charset="-120"/>
                <a:ea typeface="標楷體" panose="03000509000000000000" pitchFamily="65" charset="-120"/>
              </a:rPr>
              <a:t>分鐘</a:t>
            </a:r>
            <a:r>
              <a:rPr lang="en-US" altLang="zh-TW" sz="2800" b="1" dirty="0">
                <a:latin typeface="標楷體" panose="03000509000000000000" pitchFamily="65" charset="-120"/>
                <a:ea typeface="標楷體" panose="03000509000000000000" pitchFamily="65" charset="-120"/>
              </a:rPr>
              <a:t>(8:59~9:00)</a:t>
            </a:r>
            <a:r>
              <a:rPr lang="zh-TW" altLang="en-US" sz="2800" b="1" dirty="0">
                <a:latin typeface="標楷體" panose="03000509000000000000" pitchFamily="65" charset="-120"/>
                <a:ea typeface="標楷體" panose="03000509000000000000" pitchFamily="65" charset="-120"/>
              </a:rPr>
              <a:t>如任一次與其前一次之模擬撮合成交價格漲跌超逾</a:t>
            </a:r>
            <a:r>
              <a:rPr lang="en-US" altLang="zh-TW" sz="2800" b="1" dirty="0">
                <a:latin typeface="標楷體" panose="03000509000000000000" pitchFamily="65" charset="-120"/>
                <a:ea typeface="標楷體" panose="03000509000000000000" pitchFamily="65" charset="-120"/>
              </a:rPr>
              <a:t>3.5%</a:t>
            </a:r>
            <a:r>
              <a:rPr lang="zh-TW" altLang="en-US" sz="2800" b="1" dirty="0">
                <a:latin typeface="標楷體" panose="03000509000000000000" pitchFamily="65" charset="-120"/>
                <a:ea typeface="標楷體" panose="03000509000000000000" pitchFamily="65" charset="-120"/>
              </a:rPr>
              <a:t>時</a:t>
            </a:r>
            <a:r>
              <a:rPr lang="zh-TW" altLang="en-US" sz="2800" dirty="0">
                <a:latin typeface="標楷體" panose="03000509000000000000" pitchFamily="65" charset="-120"/>
                <a:ea typeface="標楷體" panose="03000509000000000000" pitchFamily="65" charset="-120"/>
              </a:rPr>
              <a:t>（開盤前之</a:t>
            </a:r>
            <a:r>
              <a:rPr lang="en-US" altLang="zh-TW" sz="2800" dirty="0">
                <a:latin typeface="標楷體" panose="03000509000000000000" pitchFamily="65" charset="-120"/>
                <a:ea typeface="標楷體" panose="03000509000000000000" pitchFamily="65" charset="-120"/>
              </a:rPr>
              <a:t>30</a:t>
            </a:r>
            <a:r>
              <a:rPr lang="zh-TW" altLang="en-US" sz="2800" dirty="0">
                <a:latin typeface="標楷體" panose="03000509000000000000" pitchFamily="65" charset="-120"/>
                <a:ea typeface="標楷體" panose="03000509000000000000" pitchFamily="65" charset="-120"/>
              </a:rPr>
              <a:t>分鐘如無前一次模擬撮合成交價，則以開始交易基準價為準）</a:t>
            </a:r>
            <a:r>
              <a:rPr lang="zh-TW" altLang="en-US" sz="2800" b="1" dirty="0">
                <a:latin typeface="標楷體" panose="03000509000000000000" pitchFamily="65" charset="-120"/>
                <a:ea typeface="標楷體" panose="03000509000000000000" pitchFamily="65" charset="-120"/>
              </a:rPr>
              <a:t>，該有價證券將暫緩當市第一次撮合，俟延緩</a:t>
            </a:r>
            <a:r>
              <a:rPr lang="en-US" altLang="zh-TW" sz="2800" b="1" dirty="0">
                <a:latin typeface="標楷體" panose="03000509000000000000" pitchFamily="65" charset="-120"/>
                <a:ea typeface="標楷體" panose="03000509000000000000" pitchFamily="65" charset="-120"/>
              </a:rPr>
              <a:t>2</a:t>
            </a:r>
            <a:r>
              <a:rPr lang="zh-TW" altLang="en-US" sz="2800" b="1" dirty="0">
                <a:latin typeface="標楷體" panose="03000509000000000000" pitchFamily="65" charset="-120"/>
                <a:ea typeface="標楷體" panose="03000509000000000000" pitchFamily="65" charset="-120"/>
              </a:rPr>
              <a:t>分鐘後再予撮合</a:t>
            </a:r>
            <a:r>
              <a:rPr lang="zh-TW" altLang="en-US" sz="2800" b="1" dirty="0" smtClean="0">
                <a:latin typeface="標楷體" panose="03000509000000000000" pitchFamily="65" charset="-120"/>
                <a:ea typeface="標楷體" panose="03000509000000000000" pitchFamily="65" charset="-120"/>
              </a:rPr>
              <a:t>。</a:t>
            </a:r>
            <a:endParaRPr lang="en-US" altLang="zh-TW" sz="2800" b="1" dirty="0" smtClean="0">
              <a:latin typeface="標楷體" panose="03000509000000000000" pitchFamily="65" charset="-120"/>
              <a:ea typeface="標楷體" panose="03000509000000000000" pitchFamily="65" charset="-120"/>
            </a:endParaRPr>
          </a:p>
          <a:p>
            <a:pPr marL="1828800" lvl="3" indent="-457200" algn="just">
              <a:lnSpc>
                <a:spcPts val="3000"/>
              </a:lnSpc>
              <a:spcBef>
                <a:spcPts val="0"/>
              </a:spcBef>
              <a:buClr>
                <a:schemeClr val="tx1"/>
              </a:buClr>
              <a:buFont typeface="Wingdings" panose="05000000000000000000" pitchFamily="2" charset="2"/>
              <a:buChar char="Ø"/>
              <a:defRPr/>
            </a:pPr>
            <a:r>
              <a:rPr lang="zh-TW" altLang="en-US" sz="2800" b="1" dirty="0" smtClean="0">
                <a:latin typeface="標楷體" panose="03000509000000000000" pitchFamily="65" charset="-120"/>
                <a:ea typeface="標楷體" panose="03000509000000000000" pitchFamily="65" charset="-120"/>
              </a:rPr>
              <a:t>適用</a:t>
            </a:r>
            <a:r>
              <a:rPr lang="zh-TW" altLang="en-US" sz="2800" b="1" dirty="0">
                <a:latin typeface="標楷體" panose="03000509000000000000" pitchFamily="65" charset="-120"/>
                <a:ea typeface="標楷體" panose="03000509000000000000" pitchFamily="65" charset="-120"/>
              </a:rPr>
              <a:t>標的</a:t>
            </a:r>
            <a:r>
              <a:rPr lang="zh-TW" altLang="en-US" sz="2800" b="1" dirty="0" smtClean="0">
                <a:latin typeface="標楷體" panose="03000509000000000000" pitchFamily="65" charset="-120"/>
                <a:ea typeface="標楷體" panose="03000509000000000000" pitchFamily="65" charset="-120"/>
              </a:rPr>
              <a:t>：</a:t>
            </a:r>
            <a:r>
              <a:rPr lang="zh-TW" altLang="en-US" sz="2800" b="1" dirty="0">
                <a:latin typeface="標楷體" panose="03000509000000000000" pitchFamily="65" charset="-120"/>
                <a:ea typeface="標楷體" panose="03000509000000000000" pitchFamily="65" charset="-120"/>
              </a:rPr>
              <a:t>同現行收盤前之</a:t>
            </a:r>
            <a:r>
              <a:rPr lang="zh-TW" altLang="en-US" sz="2800" b="1" dirty="0" smtClean="0">
                <a:latin typeface="標楷體" panose="03000509000000000000" pitchFamily="65" charset="-120"/>
                <a:ea typeface="標楷體" panose="03000509000000000000" pitchFamily="65" charset="-120"/>
              </a:rPr>
              <a:t>有價證券。</a:t>
            </a:r>
            <a:endParaRPr lang="en-US" altLang="zh-TW" sz="2800" b="1" dirty="0" smtClean="0">
              <a:latin typeface="標楷體" panose="03000509000000000000" pitchFamily="65" charset="-120"/>
              <a:ea typeface="標楷體" panose="03000509000000000000" pitchFamily="65" charset="-120"/>
            </a:endParaRPr>
          </a:p>
        </p:txBody>
      </p:sp>
      <p:sp>
        <p:nvSpPr>
          <p:cNvPr id="7" name="Rectangle 3"/>
          <p:cNvSpPr>
            <a:spLocks noGrp="1" noChangeArrowheads="1"/>
          </p:cNvSpPr>
          <p:nvPr>
            <p:ph type="title"/>
          </p:nvPr>
        </p:nvSpPr>
        <p:spPr>
          <a:xfrm>
            <a:off x="813289" y="188913"/>
            <a:ext cx="7517423" cy="1079500"/>
          </a:xfrm>
        </p:spPr>
        <p:txBody>
          <a:bodyPr/>
          <a:lstStyle/>
          <a:p>
            <a:pPr algn="ctr" eaLnBrk="1" hangingPunct="1">
              <a:defRPr/>
            </a:pPr>
            <a:r>
              <a:rPr lang="zh-TW" altLang="en-US" sz="3600" b="1" dirty="0" smtClean="0">
                <a:solidFill>
                  <a:schemeClr val="tx1"/>
                </a:solidFill>
                <a:effectLst/>
                <a:cs typeface="Times New Roman" pitchFamily="18" charset="0"/>
              </a:rPr>
              <a:t>調整措施（二）</a:t>
            </a:r>
            <a:endParaRPr lang="en-US" altLang="zh-TW" sz="3600" b="1" dirty="0" smtClean="0">
              <a:solidFill>
                <a:schemeClr val="tx1"/>
              </a:solidFill>
              <a:effectLst/>
            </a:endParaRPr>
          </a:p>
        </p:txBody>
      </p:sp>
    </p:spTree>
    <p:extLst>
      <p:ext uri="{BB962C8B-B14F-4D97-AF65-F5344CB8AC3E}">
        <p14:creationId xmlns:p14="http://schemas.microsoft.com/office/powerpoint/2010/main" val="2677954300"/>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編號版面配置區 5"/>
          <p:cNvSpPr>
            <a:spLocks noGrp="1"/>
          </p:cNvSpPr>
          <p:nvPr>
            <p:ph type="sldNum" sz="quarter" idx="12"/>
          </p:nvPr>
        </p:nvSpPr>
        <p:spPr>
          <a:xfrm>
            <a:off x="7164266" y="63563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7156FAF0-BE68-4A3D-B194-C4CF1D9482BA}" type="slidenum">
              <a:rPr kumimoji="0" lang="en-US" altLang="zh-TW" sz="1400" smtClean="0">
                <a:ea typeface="新細明體" charset="-120"/>
              </a:rPr>
              <a:pPr eaLnBrk="1" hangingPunct="1">
                <a:spcBef>
                  <a:spcPct val="0"/>
                </a:spcBef>
                <a:buClrTx/>
                <a:buFontTx/>
                <a:buNone/>
              </a:pPr>
              <a:t>8</a:t>
            </a:fld>
            <a:endParaRPr kumimoji="0" lang="en-US" altLang="zh-TW" sz="1400" smtClean="0">
              <a:ea typeface="新細明體" charset="-120"/>
            </a:endParaRPr>
          </a:p>
        </p:txBody>
      </p:sp>
      <p:sp>
        <p:nvSpPr>
          <p:cNvPr id="8" name="Rectangle 2"/>
          <p:cNvSpPr txBox="1">
            <a:spLocks noChangeArrowheads="1"/>
          </p:cNvSpPr>
          <p:nvPr/>
        </p:nvSpPr>
        <p:spPr bwMode="auto">
          <a:xfrm>
            <a:off x="1043609" y="1268412"/>
            <a:ext cx="7704856" cy="5399087"/>
          </a:xfrm>
          <a:prstGeom prst="rect">
            <a:avLst/>
          </a:prstGeom>
          <a:noFill/>
          <a:ln w="9525">
            <a:noFill/>
            <a:miter lim="800000"/>
            <a:headEnd/>
            <a:tailEnd/>
          </a:ln>
          <a:effectLst/>
        </p:spPr>
        <p:txBody>
          <a:bodyPr lIns="0" tIns="0" rIns="0" bIns="0"/>
          <a:lstStyle/>
          <a:p>
            <a:pPr marL="450850" indent="-450850" algn="just">
              <a:lnSpc>
                <a:spcPts val="4200"/>
              </a:lnSpc>
              <a:spcBef>
                <a:spcPts val="0"/>
              </a:spcBef>
              <a:buClr>
                <a:schemeClr val="tx1"/>
              </a:buClr>
              <a:buFont typeface="Wingdings" pitchFamily="2" charset="2"/>
              <a:buChar char=""/>
              <a:defRPr/>
            </a:pPr>
            <a:r>
              <a:rPr lang="zh-TW" altLang="en-US" sz="2800" b="1" dirty="0">
                <a:latin typeface="標楷體" panose="03000509000000000000" pitchFamily="65" charset="-120"/>
                <a:ea typeface="標楷體" panose="03000509000000000000" pitchFamily="65" charset="-120"/>
              </a:rPr>
              <a:t>調整措施</a:t>
            </a:r>
            <a:r>
              <a:rPr lang="zh-TW" altLang="en-US" sz="2800" b="1" dirty="0" smtClean="0">
                <a:latin typeface="標楷體" panose="03000509000000000000" pitchFamily="65" charset="-120"/>
                <a:ea typeface="標楷體" panose="03000509000000000000" pitchFamily="65" charset="-120"/>
              </a:rPr>
              <a:t>：</a:t>
            </a:r>
            <a:endParaRPr lang="en-US" altLang="zh-TW" sz="2800" b="1" dirty="0" smtClean="0">
              <a:latin typeface="標楷體" panose="03000509000000000000" pitchFamily="65" charset="-120"/>
              <a:ea typeface="標楷體" panose="03000509000000000000" pitchFamily="65" charset="-120"/>
            </a:endParaRPr>
          </a:p>
          <a:p>
            <a:pPr marL="914400" lvl="1" indent="-457200" algn="just">
              <a:lnSpc>
                <a:spcPts val="4200"/>
              </a:lnSpc>
              <a:spcBef>
                <a:spcPts val="0"/>
              </a:spcBef>
              <a:buClr>
                <a:schemeClr val="tx1"/>
              </a:buClr>
              <a:buFont typeface="Wingdings" panose="05000000000000000000" pitchFamily="2" charset="2"/>
              <a:buChar char="l"/>
              <a:defRPr/>
            </a:pPr>
            <a:r>
              <a:rPr lang="zh-TW" altLang="en-US" sz="2800" b="1" dirty="0">
                <a:latin typeface="標楷體" panose="03000509000000000000" pitchFamily="65" charset="-120"/>
                <a:ea typeface="標楷體" panose="03000509000000000000" pitchFamily="65" charset="-120"/>
              </a:rPr>
              <a:t>收</a:t>
            </a:r>
            <a:r>
              <a:rPr lang="zh-TW" altLang="en-US" sz="2800" b="1" dirty="0" smtClean="0">
                <a:latin typeface="標楷體" panose="03000509000000000000" pitchFamily="65" charset="-120"/>
                <a:ea typeface="標楷體" panose="03000509000000000000" pitchFamily="65" charset="-120"/>
              </a:rPr>
              <a:t>盤</a:t>
            </a:r>
            <a:r>
              <a:rPr lang="zh-TW" altLang="en-US" sz="2800" b="1" dirty="0">
                <a:latin typeface="標楷體" panose="03000509000000000000" pitchFamily="65" charset="-120"/>
                <a:ea typeface="標楷體" panose="03000509000000000000" pitchFamily="65" charset="-120"/>
              </a:rPr>
              <a:t>前</a:t>
            </a:r>
            <a:r>
              <a:rPr lang="zh-TW" altLang="en-US" sz="2800" b="1" dirty="0" smtClean="0">
                <a:latin typeface="標楷體" panose="03000509000000000000" pitchFamily="65" charset="-120"/>
                <a:ea typeface="標楷體" panose="03000509000000000000" pitchFamily="65" charset="-120"/>
              </a:rPr>
              <a:t>：由</a:t>
            </a:r>
            <a:r>
              <a:rPr lang="en-US" altLang="zh-TW" sz="2800" b="1" dirty="0" smtClean="0">
                <a:latin typeface="標楷體" panose="03000509000000000000" pitchFamily="65" charset="-120"/>
                <a:ea typeface="標楷體" panose="03000509000000000000" pitchFamily="65" charset="-120"/>
              </a:rPr>
              <a:t>1</a:t>
            </a:r>
            <a:r>
              <a:rPr lang="zh-TW" altLang="en-US" sz="2800" b="1" dirty="0" smtClean="0">
                <a:latin typeface="標楷體" panose="03000509000000000000" pitchFamily="65" charset="-120"/>
                <a:ea typeface="標楷體" panose="03000509000000000000" pitchFamily="65" charset="-120"/>
              </a:rPr>
              <a:t>變</a:t>
            </a:r>
            <a:r>
              <a:rPr lang="en-US" altLang="zh-TW" sz="2800" b="1" dirty="0" smtClean="0">
                <a:latin typeface="標楷體" panose="03000509000000000000" pitchFamily="65" charset="-120"/>
                <a:ea typeface="標楷體" panose="03000509000000000000" pitchFamily="65" charset="-120"/>
              </a:rPr>
              <a:t>5</a:t>
            </a:r>
          </a:p>
          <a:p>
            <a:pPr marL="1371600" lvl="2" indent="-457200" algn="just">
              <a:lnSpc>
                <a:spcPts val="4200"/>
              </a:lnSpc>
              <a:spcBef>
                <a:spcPts val="0"/>
              </a:spcBef>
              <a:buClr>
                <a:schemeClr val="tx1"/>
              </a:buClr>
              <a:buFont typeface="Wingdings" panose="05000000000000000000" pitchFamily="2" charset="2"/>
              <a:buChar char="Ø"/>
              <a:defRPr/>
            </a:pPr>
            <a:r>
              <a:rPr lang="zh-TW" altLang="en-US" sz="2800" b="1" dirty="0" smtClean="0">
                <a:latin typeface="標楷體" panose="03000509000000000000" pitchFamily="65" charset="-120"/>
                <a:ea typeface="標楷體" panose="03000509000000000000" pitchFamily="65" charset="-120"/>
              </a:rPr>
              <a:t>資訊</a:t>
            </a:r>
            <a:r>
              <a:rPr lang="zh-TW" altLang="en-US" sz="2800" b="1" dirty="0">
                <a:latin typeface="標楷體" panose="03000509000000000000" pitchFamily="65" charset="-120"/>
                <a:ea typeface="標楷體" panose="03000509000000000000" pitchFamily="65" charset="-120"/>
              </a:rPr>
              <a:t>揭露：配合開盤前資訊揭露</a:t>
            </a:r>
            <a:r>
              <a:rPr lang="zh-TW" altLang="en-US" sz="2800" b="1" dirty="0" smtClean="0">
                <a:latin typeface="標楷體" panose="03000509000000000000" pitchFamily="65" charset="-120"/>
                <a:ea typeface="標楷體" panose="03000509000000000000" pitchFamily="65" charset="-120"/>
              </a:rPr>
              <a:t>，將收盤前</a:t>
            </a:r>
            <a:r>
              <a:rPr lang="en-US" altLang="zh-TW" sz="2800" b="1" dirty="0" smtClean="0">
                <a:latin typeface="標楷體" panose="03000509000000000000" pitchFamily="65" charset="-120"/>
                <a:ea typeface="標楷體" panose="03000509000000000000" pitchFamily="65" charset="-120"/>
              </a:rPr>
              <a:t>5</a:t>
            </a:r>
            <a:r>
              <a:rPr lang="zh-TW" altLang="en-US" sz="2800" b="1" dirty="0">
                <a:latin typeface="標楷體" panose="03000509000000000000" pitchFamily="65" charset="-120"/>
                <a:ea typeface="標楷體" panose="03000509000000000000" pitchFamily="65" charset="-120"/>
              </a:rPr>
              <a:t>分鐘</a:t>
            </a:r>
            <a:r>
              <a:rPr lang="en-US" altLang="zh-TW" sz="2800" b="1" dirty="0">
                <a:latin typeface="標楷體" panose="03000509000000000000" pitchFamily="65" charset="-120"/>
                <a:ea typeface="標楷體" panose="03000509000000000000" pitchFamily="65" charset="-120"/>
              </a:rPr>
              <a:t>(13:25</a:t>
            </a:r>
            <a:r>
              <a:rPr lang="zh-TW" altLang="en-US" sz="2800" b="1" dirty="0">
                <a:latin typeface="標楷體" panose="03000509000000000000" pitchFamily="65" charset="-120"/>
                <a:ea typeface="標楷體" panose="03000509000000000000" pitchFamily="65" charset="-120"/>
              </a:rPr>
              <a:t>至</a:t>
            </a:r>
            <a:r>
              <a:rPr lang="en-US" altLang="zh-TW" sz="2800" b="1" dirty="0">
                <a:latin typeface="標楷體" panose="03000509000000000000" pitchFamily="65" charset="-120"/>
                <a:ea typeface="標楷體" panose="03000509000000000000" pitchFamily="65" charset="-120"/>
              </a:rPr>
              <a:t>13:30)</a:t>
            </a:r>
            <a:r>
              <a:rPr lang="zh-TW" altLang="en-US" sz="2800" b="1" dirty="0">
                <a:latin typeface="標楷體" panose="03000509000000000000" pitchFamily="65" charset="-120"/>
                <a:ea typeface="標楷體" panose="03000509000000000000" pitchFamily="65" charset="-120"/>
              </a:rPr>
              <a:t>由現在揭露模擬撮合後最佳</a:t>
            </a:r>
            <a:r>
              <a:rPr lang="en-US" altLang="zh-TW" sz="2800" b="1" dirty="0">
                <a:latin typeface="標楷體" panose="03000509000000000000" pitchFamily="65" charset="-120"/>
                <a:ea typeface="標楷體" panose="03000509000000000000" pitchFamily="65" charset="-120"/>
              </a:rPr>
              <a:t>1</a:t>
            </a:r>
            <a:r>
              <a:rPr lang="zh-TW" altLang="en-US" sz="2800" b="1" dirty="0">
                <a:latin typeface="標楷體" panose="03000509000000000000" pitchFamily="65" charset="-120"/>
                <a:ea typeface="標楷體" panose="03000509000000000000" pitchFamily="65" charset="-120"/>
              </a:rPr>
              <a:t>檔價格資訊，未來改成揭露模擬撮合成交</a:t>
            </a:r>
            <a:r>
              <a:rPr lang="zh-TW" altLang="en-US" sz="2800" b="1" dirty="0">
                <a:solidFill>
                  <a:srgbClr val="FF0000"/>
                </a:solidFill>
                <a:latin typeface="標楷體" panose="03000509000000000000" pitchFamily="65" charset="-120"/>
                <a:ea typeface="標楷體" panose="03000509000000000000" pitchFamily="65" charset="-120"/>
              </a:rPr>
              <a:t>價、量</a:t>
            </a:r>
            <a:r>
              <a:rPr lang="zh-TW" altLang="en-US" sz="2800" b="1" dirty="0">
                <a:latin typeface="標楷體" panose="03000509000000000000" pitchFamily="65" charset="-120"/>
                <a:ea typeface="標楷體" panose="03000509000000000000" pitchFamily="65" charset="-120"/>
              </a:rPr>
              <a:t>及模擬撮合後最佳</a:t>
            </a:r>
            <a:r>
              <a:rPr lang="en-US" altLang="zh-TW" sz="2800" b="1" dirty="0">
                <a:latin typeface="標楷體" panose="03000509000000000000" pitchFamily="65" charset="-120"/>
                <a:ea typeface="標楷體" panose="03000509000000000000" pitchFamily="65" charset="-120"/>
              </a:rPr>
              <a:t>5</a:t>
            </a:r>
            <a:r>
              <a:rPr lang="zh-TW" altLang="en-US" sz="2800" b="1" dirty="0">
                <a:latin typeface="標楷體" panose="03000509000000000000" pitchFamily="65" charset="-120"/>
                <a:ea typeface="標楷體" panose="03000509000000000000" pitchFamily="65" charset="-120"/>
              </a:rPr>
              <a:t>檔買賣</a:t>
            </a:r>
            <a:r>
              <a:rPr lang="zh-TW" altLang="en-US" sz="2800" b="1" dirty="0">
                <a:solidFill>
                  <a:srgbClr val="FF0000"/>
                </a:solidFill>
                <a:latin typeface="標楷體" panose="03000509000000000000" pitchFamily="65" charset="-120"/>
                <a:ea typeface="標楷體" panose="03000509000000000000" pitchFamily="65" charset="-120"/>
              </a:rPr>
              <a:t>價、量</a:t>
            </a:r>
            <a:r>
              <a:rPr lang="zh-TW" altLang="en-US" sz="2800" b="1" dirty="0">
                <a:latin typeface="標楷體" panose="03000509000000000000" pitchFamily="65" charset="-120"/>
                <a:ea typeface="標楷體" panose="03000509000000000000" pitchFamily="65" charset="-120"/>
              </a:rPr>
              <a:t>資訊</a:t>
            </a:r>
            <a:r>
              <a:rPr lang="zh-TW" altLang="en-US" sz="2800" b="1" dirty="0" smtClean="0">
                <a:latin typeface="標楷體" panose="03000509000000000000" pitchFamily="65" charset="-120"/>
                <a:ea typeface="標楷體" panose="03000509000000000000" pitchFamily="65" charset="-120"/>
              </a:rPr>
              <a:t>。</a:t>
            </a:r>
            <a:endParaRPr lang="en-US" altLang="zh-TW" sz="2800" b="1" dirty="0" smtClean="0">
              <a:latin typeface="標楷體" panose="03000509000000000000" pitchFamily="65" charset="-120"/>
              <a:ea typeface="標楷體" panose="03000509000000000000" pitchFamily="65" charset="-120"/>
            </a:endParaRPr>
          </a:p>
          <a:p>
            <a:pPr marL="1875600" lvl="3" indent="-457200">
              <a:lnSpc>
                <a:spcPts val="3000"/>
              </a:lnSpc>
              <a:spcBef>
                <a:spcPts val="0"/>
              </a:spcBef>
              <a:buClr>
                <a:schemeClr val="tx1"/>
              </a:buClr>
              <a:buFont typeface="Wingdings" panose="05000000000000000000" pitchFamily="2" charset="2"/>
              <a:buChar char="Ø"/>
              <a:defRPr/>
            </a:pPr>
            <a:r>
              <a:rPr lang="zh-TW" altLang="en-US" sz="2800" b="1" dirty="0" smtClean="0">
                <a:latin typeface="標楷體" panose="03000509000000000000" pitchFamily="65" charset="-120"/>
                <a:ea typeface="標楷體" panose="03000509000000000000" pitchFamily="65" charset="-120"/>
              </a:rPr>
              <a:t>適用標的：同現行收盤前之有價證券。</a:t>
            </a:r>
            <a:endParaRPr lang="en-US" altLang="zh-TW" sz="2800" b="1" dirty="0" smtClean="0">
              <a:latin typeface="標楷體" panose="03000509000000000000" pitchFamily="65" charset="-120"/>
              <a:ea typeface="標楷體" panose="03000509000000000000" pitchFamily="65" charset="-120"/>
            </a:endParaRPr>
          </a:p>
          <a:p>
            <a:pPr marL="1418400" lvl="2" indent="-457200">
              <a:lnSpc>
                <a:spcPts val="3000"/>
              </a:lnSpc>
              <a:spcBef>
                <a:spcPts val="0"/>
              </a:spcBef>
              <a:buClr>
                <a:schemeClr val="tx1"/>
              </a:buClr>
              <a:buFont typeface="Wingdings" panose="05000000000000000000" pitchFamily="2" charset="2"/>
              <a:buChar char="Ø"/>
              <a:defRPr/>
            </a:pPr>
            <a:r>
              <a:rPr lang="zh-TW" altLang="en-US" sz="2800" b="1" dirty="0">
                <a:latin typeface="標楷體" panose="03000509000000000000" pitchFamily="65" charset="-120"/>
                <a:ea typeface="標楷體" panose="03000509000000000000" pitchFamily="65" charset="-120"/>
              </a:rPr>
              <a:t>配套措施</a:t>
            </a:r>
            <a:r>
              <a:rPr lang="zh-TW" altLang="en-US" sz="2800" b="1" dirty="0" smtClean="0">
                <a:latin typeface="標楷體" panose="03000509000000000000" pitchFamily="65" charset="-120"/>
                <a:ea typeface="標楷體" panose="03000509000000000000" pitchFamily="65" charset="-120"/>
              </a:rPr>
              <a:t>：現行暫緩收盤未有調整。</a:t>
            </a:r>
            <a:endParaRPr lang="en-US" altLang="zh-TW" sz="2800" b="1" dirty="0" smtClean="0">
              <a:latin typeface="標楷體" panose="03000509000000000000" pitchFamily="65" charset="-120"/>
              <a:ea typeface="標楷體" panose="03000509000000000000" pitchFamily="65" charset="-120"/>
            </a:endParaRPr>
          </a:p>
          <a:p>
            <a:pPr marL="1418400" lvl="2" indent="-457200">
              <a:lnSpc>
                <a:spcPts val="3000"/>
              </a:lnSpc>
              <a:spcBef>
                <a:spcPts val="0"/>
              </a:spcBef>
              <a:buClr>
                <a:schemeClr val="tx1"/>
              </a:buClr>
              <a:buFont typeface="Wingdings" panose="05000000000000000000" pitchFamily="2" charset="2"/>
              <a:buChar char="Ø"/>
              <a:defRPr/>
            </a:pPr>
            <a:endParaRPr lang="en-US" altLang="zh-TW" sz="2800" b="1" dirty="0">
              <a:effectLst>
                <a:outerShdw blurRad="38100" dist="38100" dir="2700000" algn="tl">
                  <a:srgbClr val="000000">
                    <a:alpha val="43137"/>
                  </a:srgbClr>
                </a:outerShdw>
              </a:effectLst>
              <a:ea typeface="標楷體" pitchFamily="65" charset="-120"/>
            </a:endParaRPr>
          </a:p>
        </p:txBody>
      </p:sp>
      <p:sp>
        <p:nvSpPr>
          <p:cNvPr id="7" name="Rectangle 3"/>
          <p:cNvSpPr>
            <a:spLocks noGrp="1" noChangeArrowheads="1"/>
          </p:cNvSpPr>
          <p:nvPr>
            <p:ph type="title"/>
          </p:nvPr>
        </p:nvSpPr>
        <p:spPr>
          <a:xfrm>
            <a:off x="813289" y="188913"/>
            <a:ext cx="7517423" cy="1079500"/>
          </a:xfrm>
        </p:spPr>
        <p:txBody>
          <a:bodyPr/>
          <a:lstStyle/>
          <a:p>
            <a:pPr algn="ctr" eaLnBrk="1" hangingPunct="1">
              <a:defRPr/>
            </a:pPr>
            <a:r>
              <a:rPr lang="zh-TW" altLang="en-US" sz="3600" b="1" dirty="0" smtClean="0">
                <a:solidFill>
                  <a:schemeClr val="tx1"/>
                </a:solidFill>
                <a:effectLst/>
                <a:cs typeface="Times New Roman" pitchFamily="18" charset="0"/>
              </a:rPr>
              <a:t>調整措施（三）</a:t>
            </a:r>
            <a:endParaRPr lang="en-US" altLang="zh-TW" sz="3600" b="1" dirty="0" smtClean="0">
              <a:solidFill>
                <a:schemeClr val="tx1"/>
              </a:solidFill>
              <a:effectLst/>
            </a:endParaRPr>
          </a:p>
        </p:txBody>
      </p:sp>
    </p:spTree>
    <p:extLst>
      <p:ext uri="{BB962C8B-B14F-4D97-AF65-F5344CB8AC3E}">
        <p14:creationId xmlns:p14="http://schemas.microsoft.com/office/powerpoint/2010/main" val="1651925447"/>
      </p:ext>
    </p:extLst>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編號版面配置區 5"/>
          <p:cNvSpPr>
            <a:spLocks noGrp="1"/>
          </p:cNvSpPr>
          <p:nvPr>
            <p:ph type="sldNum" sz="quarter" idx="12"/>
          </p:nvPr>
        </p:nvSpPr>
        <p:spPr>
          <a:xfrm>
            <a:off x="7164266" y="63563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fld id="{B7484F14-62DB-4C2A-BDA8-3A87BF0AD77D}" type="slidenum">
              <a:rPr kumimoji="0" lang="en-US" altLang="zh-TW" sz="1400" smtClean="0">
                <a:ea typeface="新細明體" charset="-120"/>
              </a:rPr>
              <a:pPr eaLnBrk="1" hangingPunct="1">
                <a:spcBef>
                  <a:spcPct val="0"/>
                </a:spcBef>
                <a:buClrTx/>
                <a:buFontTx/>
                <a:buNone/>
              </a:pPr>
              <a:t>9</a:t>
            </a:fld>
            <a:endParaRPr kumimoji="0" lang="en-US" altLang="zh-TW" sz="1400" smtClean="0">
              <a:ea typeface="新細明體" charset="-120"/>
            </a:endParaRPr>
          </a:p>
        </p:txBody>
      </p:sp>
      <p:sp>
        <p:nvSpPr>
          <p:cNvPr id="8" name="Rectangle 2"/>
          <p:cNvSpPr txBox="1">
            <a:spLocks noChangeArrowheads="1"/>
          </p:cNvSpPr>
          <p:nvPr/>
        </p:nvSpPr>
        <p:spPr bwMode="auto">
          <a:xfrm>
            <a:off x="583223" y="1268413"/>
            <a:ext cx="7976089" cy="5399087"/>
          </a:xfrm>
          <a:prstGeom prst="rect">
            <a:avLst/>
          </a:prstGeom>
          <a:noFill/>
          <a:ln w="9525">
            <a:noFill/>
            <a:miter lim="800000"/>
            <a:headEnd/>
            <a:tailEnd/>
          </a:ln>
          <a:effectLst/>
        </p:spPr>
        <p:txBody>
          <a:bodyPr lIns="0" tIns="0" rIns="0" bIns="0"/>
          <a:lstStyle/>
          <a:p>
            <a:pPr marL="450850" indent="-450850" algn="just">
              <a:lnSpc>
                <a:spcPts val="4200"/>
              </a:lnSpc>
              <a:spcBef>
                <a:spcPts val="0"/>
              </a:spcBef>
              <a:buClr>
                <a:schemeClr val="tx1"/>
              </a:buClr>
              <a:buFont typeface="Wingdings" pitchFamily="2" charset="2"/>
              <a:buChar char=""/>
              <a:defRPr/>
            </a:pPr>
            <a:r>
              <a:rPr lang="zh-TW" altLang="en-US" sz="2800" b="1" dirty="0" smtClean="0">
                <a:ea typeface="標楷體" pitchFamily="65" charset="-120"/>
              </a:rPr>
              <a:t>收盤</a:t>
            </a:r>
            <a:r>
              <a:rPr lang="zh-TW" altLang="en-US" sz="2800" b="1" dirty="0">
                <a:ea typeface="標楷體" pitchFamily="65" charset="-120"/>
              </a:rPr>
              <a:t>前</a:t>
            </a:r>
            <a:r>
              <a:rPr lang="en-US" altLang="zh-TW" sz="2800" b="1" dirty="0">
                <a:ea typeface="標楷體" pitchFamily="65" charset="-120"/>
              </a:rPr>
              <a:t>1</a:t>
            </a:r>
            <a:r>
              <a:rPr lang="zh-TW" altLang="en-US" sz="2800" b="1" dirty="0">
                <a:ea typeface="標楷體" pitchFamily="65" charset="-120"/>
              </a:rPr>
              <a:t>分鐘</a:t>
            </a:r>
            <a:r>
              <a:rPr lang="zh-TW" altLang="en-US" sz="2800" b="1" dirty="0" smtClean="0">
                <a:ea typeface="標楷體" pitchFamily="65" charset="-120"/>
              </a:rPr>
              <a:t>模擬撮合成交</a:t>
            </a:r>
            <a:r>
              <a:rPr lang="zh-TW" altLang="en-US" sz="2800" b="1" dirty="0">
                <a:ea typeface="標楷體" pitchFamily="65" charset="-120"/>
              </a:rPr>
              <a:t>價漲跌超逾</a:t>
            </a:r>
            <a:r>
              <a:rPr lang="en-US" altLang="zh-TW" sz="2800" b="1" dirty="0">
                <a:ea typeface="標楷體" pitchFamily="65" charset="-120"/>
              </a:rPr>
              <a:t>3.5%</a:t>
            </a:r>
            <a:r>
              <a:rPr lang="zh-TW" altLang="en-US" sz="2800" b="1" dirty="0">
                <a:ea typeface="標楷體" pitchFamily="65" charset="-120"/>
              </a:rPr>
              <a:t>之個別有價證券暫緩</a:t>
            </a:r>
            <a:r>
              <a:rPr lang="zh-TW" altLang="en-US" sz="2800" b="1" dirty="0" smtClean="0">
                <a:ea typeface="標楷體" pitchFamily="65" charset="-120"/>
              </a:rPr>
              <a:t>收盤撮合：</a:t>
            </a:r>
            <a:endParaRPr lang="en-US" altLang="zh-TW" sz="2200" b="1" dirty="0">
              <a:effectLst>
                <a:outerShdw blurRad="38100" dist="38100" dir="2700000" algn="tl">
                  <a:srgbClr val="000000">
                    <a:alpha val="43137"/>
                  </a:srgbClr>
                </a:outerShdw>
              </a:effectLst>
              <a:ea typeface="標楷體" pitchFamily="65" charset="-120"/>
            </a:endParaRPr>
          </a:p>
        </p:txBody>
      </p:sp>
      <p:sp>
        <p:nvSpPr>
          <p:cNvPr id="7" name="Rectangle 3"/>
          <p:cNvSpPr>
            <a:spLocks noGrp="1" noChangeArrowheads="1"/>
          </p:cNvSpPr>
          <p:nvPr>
            <p:ph type="title"/>
          </p:nvPr>
        </p:nvSpPr>
        <p:spPr>
          <a:xfrm>
            <a:off x="1187624" y="188913"/>
            <a:ext cx="7903622" cy="1079500"/>
          </a:xfrm>
        </p:spPr>
        <p:txBody>
          <a:bodyPr>
            <a:normAutofit/>
          </a:bodyPr>
          <a:lstStyle/>
          <a:p>
            <a:pPr eaLnBrk="1" hangingPunct="1">
              <a:defRPr/>
            </a:pPr>
            <a:r>
              <a:rPr lang="zh-TW" altLang="en-US" sz="3600" b="1" dirty="0" smtClean="0">
                <a:solidFill>
                  <a:schemeClr val="tx1"/>
                </a:solidFill>
                <a:effectLst/>
                <a:cs typeface="Times New Roman" pitchFamily="18" charset="0"/>
              </a:rPr>
              <a:t>釋例（一）</a:t>
            </a:r>
            <a:endParaRPr lang="en-US" altLang="zh-TW" sz="3600" dirty="0" smtClean="0">
              <a:solidFill>
                <a:srgbClr val="FFFF00"/>
              </a:solidFill>
              <a:effectLst>
                <a:outerShdw blurRad="38100" dist="38100" dir="2700000" algn="tl">
                  <a:srgbClr val="000000"/>
                </a:outerShdw>
              </a:effectLst>
            </a:endParaRPr>
          </a:p>
        </p:txBody>
      </p:sp>
      <p:graphicFrame>
        <p:nvGraphicFramePr>
          <p:cNvPr id="5" name="表格 4"/>
          <p:cNvGraphicFramePr>
            <a:graphicFrameLocks noGrp="1"/>
          </p:cNvGraphicFramePr>
          <p:nvPr>
            <p:extLst>
              <p:ext uri="{D42A27DB-BD31-4B8C-83A1-F6EECF244321}">
                <p14:modId xmlns:p14="http://schemas.microsoft.com/office/powerpoint/2010/main" val="1482729354"/>
              </p:ext>
            </p:extLst>
          </p:nvPr>
        </p:nvGraphicFramePr>
        <p:xfrm>
          <a:off x="1182567" y="2262284"/>
          <a:ext cx="7444152" cy="4495607"/>
        </p:xfrm>
        <a:graphic>
          <a:graphicData uri="http://schemas.openxmlformats.org/drawingml/2006/table">
            <a:tbl>
              <a:tblPr firstRow="1" bandRow="1">
                <a:tableStyleId>{5C22544A-7EE6-4342-B048-85BDC9FD1C3A}</a:tableStyleId>
              </a:tblPr>
              <a:tblGrid>
                <a:gridCol w="1119917"/>
                <a:gridCol w="647795"/>
                <a:gridCol w="647795"/>
                <a:gridCol w="647795"/>
                <a:gridCol w="647795"/>
                <a:gridCol w="647795"/>
                <a:gridCol w="647795"/>
                <a:gridCol w="775456"/>
                <a:gridCol w="1662009"/>
              </a:tblGrid>
              <a:tr h="858959">
                <a:tc>
                  <a:txBody>
                    <a:bodyPr/>
                    <a:lstStyle/>
                    <a:p>
                      <a:endParaRPr lang="zh-TW" altLang="en-US" sz="1800" b="1" spc="-150" dirty="0">
                        <a:solidFill>
                          <a:schemeClr val="tx1"/>
                        </a:solidFill>
                      </a:endParaRPr>
                    </a:p>
                  </a:txBody>
                  <a:tcPr marL="6646" marR="6646" marT="18000" marB="18000"/>
                </a:tc>
                <a:tc>
                  <a:txBody>
                    <a:bodyPr/>
                    <a:lstStyle/>
                    <a:p>
                      <a:pPr algn="l"/>
                      <a:r>
                        <a:rPr lang="en-US" altLang="zh-TW" sz="1800" spc="0" dirty="0" smtClean="0"/>
                        <a:t>13</a:t>
                      </a:r>
                      <a:r>
                        <a:rPr lang="zh-TW" altLang="en-US" sz="1800" spc="0" dirty="0" smtClean="0"/>
                        <a:t>時</a:t>
                      </a:r>
                      <a:endParaRPr lang="en-US" altLang="zh-TW" sz="1800" spc="0" dirty="0" smtClean="0"/>
                    </a:p>
                    <a:p>
                      <a:pPr algn="l"/>
                      <a:r>
                        <a:rPr lang="en-US" altLang="zh-TW" sz="1800" spc="0" dirty="0" smtClean="0"/>
                        <a:t>25</a:t>
                      </a:r>
                      <a:r>
                        <a:rPr lang="zh-TW" altLang="en-US" sz="1800" spc="0" dirty="0" smtClean="0"/>
                        <a:t>分</a:t>
                      </a:r>
                      <a:endParaRPr lang="en-US" altLang="zh-TW" sz="1800" spc="0" dirty="0" smtClean="0"/>
                    </a:p>
                    <a:p>
                      <a:pPr algn="l"/>
                      <a:r>
                        <a:rPr lang="en-US" altLang="zh-TW" sz="1800" spc="-150" dirty="0" smtClean="0"/>
                        <a:t>00</a:t>
                      </a:r>
                      <a:r>
                        <a:rPr lang="zh-TW" altLang="en-US" sz="1800" spc="-150" dirty="0" smtClean="0"/>
                        <a:t>秒</a:t>
                      </a:r>
                      <a:r>
                        <a:rPr lang="en-US" altLang="zh-TW" sz="1800" spc="-150" dirty="0" smtClean="0"/>
                        <a:t> </a:t>
                      </a:r>
                      <a:r>
                        <a:rPr lang="en-US" altLang="zh-TW" sz="1800" spc="0" dirty="0" smtClean="0"/>
                        <a:t>…</a:t>
                      </a:r>
                      <a:endParaRPr lang="zh-TW" altLang="en-US" sz="1800" b="1" spc="0" dirty="0">
                        <a:solidFill>
                          <a:schemeClr val="tx1"/>
                        </a:solidFill>
                      </a:endParaRPr>
                    </a:p>
                  </a:txBody>
                  <a:tcPr marL="6646" marR="6646" marT="18000" marB="18000"/>
                </a:tc>
                <a:tc>
                  <a:txBody>
                    <a:bodyPr/>
                    <a:lstStyle/>
                    <a:p>
                      <a:pPr algn="ctr"/>
                      <a:r>
                        <a:rPr lang="en-US" altLang="zh-TW" sz="1800" spc="0" dirty="0" smtClean="0"/>
                        <a:t>13</a:t>
                      </a:r>
                      <a:r>
                        <a:rPr lang="zh-TW" altLang="en-US" sz="1800" spc="0" dirty="0" smtClean="0"/>
                        <a:t>時</a:t>
                      </a:r>
                      <a:endParaRPr lang="en-US" altLang="zh-TW" sz="1800" spc="0" dirty="0" smtClean="0"/>
                    </a:p>
                    <a:p>
                      <a:pPr algn="ctr"/>
                      <a:r>
                        <a:rPr lang="en-US" altLang="zh-TW" sz="1800" spc="0" dirty="0" smtClean="0"/>
                        <a:t>28</a:t>
                      </a:r>
                      <a:r>
                        <a:rPr lang="zh-TW" altLang="en-US" sz="1800" spc="0" dirty="0" smtClean="0"/>
                        <a:t>分</a:t>
                      </a:r>
                      <a:endParaRPr lang="en-US" altLang="zh-TW" sz="1800" spc="0" dirty="0" smtClean="0"/>
                    </a:p>
                    <a:p>
                      <a:pPr algn="ctr"/>
                      <a:r>
                        <a:rPr lang="en-US" altLang="zh-TW" sz="1800" spc="0" dirty="0" smtClean="0"/>
                        <a:t>50</a:t>
                      </a:r>
                      <a:r>
                        <a:rPr lang="zh-TW" altLang="en-US" sz="1800" spc="0" dirty="0" smtClean="0"/>
                        <a:t>秒</a:t>
                      </a:r>
                      <a:endParaRPr lang="zh-TW" altLang="en-US" sz="1800" b="1" spc="0" dirty="0">
                        <a:solidFill>
                          <a:schemeClr val="tx1"/>
                        </a:solidFill>
                      </a:endParaRPr>
                    </a:p>
                  </a:txBody>
                  <a:tcPr marL="6646" marR="6646" marT="18000" marB="18000"/>
                </a:tc>
                <a:tc>
                  <a:txBody>
                    <a:bodyPr/>
                    <a:lstStyle/>
                    <a:p>
                      <a:pPr algn="ctr"/>
                      <a:r>
                        <a:rPr lang="en-US" altLang="zh-TW" sz="1800" spc="0" dirty="0" smtClean="0"/>
                        <a:t>13</a:t>
                      </a:r>
                      <a:r>
                        <a:rPr lang="zh-TW" altLang="en-US" sz="1800" spc="0" dirty="0" smtClean="0"/>
                        <a:t>時</a:t>
                      </a:r>
                      <a:endParaRPr lang="en-US" altLang="zh-TW" sz="1800" spc="0" dirty="0" smtClean="0"/>
                    </a:p>
                    <a:p>
                      <a:pPr algn="ctr"/>
                      <a:r>
                        <a:rPr lang="en-US" altLang="zh-TW" sz="1800" spc="0" dirty="0" smtClean="0"/>
                        <a:t>29</a:t>
                      </a:r>
                      <a:r>
                        <a:rPr lang="zh-TW" altLang="en-US" sz="1800" spc="0" dirty="0" smtClean="0"/>
                        <a:t>分</a:t>
                      </a:r>
                      <a:endParaRPr lang="en-US" altLang="zh-TW" sz="1800" spc="0" dirty="0" smtClean="0"/>
                    </a:p>
                    <a:p>
                      <a:pPr algn="ctr"/>
                      <a:r>
                        <a:rPr lang="en-US" altLang="zh-TW" sz="1800" spc="0" dirty="0" smtClean="0"/>
                        <a:t>00</a:t>
                      </a:r>
                      <a:r>
                        <a:rPr lang="zh-TW" altLang="en-US" sz="1800" spc="0" dirty="0" smtClean="0"/>
                        <a:t>秒</a:t>
                      </a:r>
                      <a:endParaRPr lang="zh-TW" altLang="en-US" sz="1800" b="1" spc="0" dirty="0">
                        <a:solidFill>
                          <a:schemeClr val="tx1"/>
                        </a:solidFill>
                      </a:endParaRPr>
                    </a:p>
                  </a:txBody>
                  <a:tcPr marL="6646" marR="6646" marT="18000" marB="18000"/>
                </a:tc>
                <a:tc>
                  <a:txBody>
                    <a:bodyPr/>
                    <a:lstStyle/>
                    <a:p>
                      <a:pPr algn="ctr"/>
                      <a:r>
                        <a:rPr lang="en-US" altLang="zh-TW" sz="1800" spc="0" dirty="0" smtClean="0"/>
                        <a:t>13</a:t>
                      </a:r>
                      <a:r>
                        <a:rPr lang="zh-TW" altLang="en-US" sz="1800" spc="0" dirty="0" smtClean="0"/>
                        <a:t>時</a:t>
                      </a:r>
                      <a:endParaRPr lang="en-US" altLang="zh-TW" sz="1800" spc="0" dirty="0" smtClean="0"/>
                    </a:p>
                    <a:p>
                      <a:pPr algn="ctr"/>
                      <a:r>
                        <a:rPr lang="en-US" altLang="zh-TW" sz="1800" spc="0" dirty="0" smtClean="0"/>
                        <a:t>29</a:t>
                      </a:r>
                      <a:r>
                        <a:rPr lang="zh-TW" altLang="en-US" sz="1800" spc="0" dirty="0" smtClean="0"/>
                        <a:t>分</a:t>
                      </a:r>
                      <a:endParaRPr lang="en-US" altLang="zh-TW" sz="1800" spc="0" dirty="0" smtClean="0"/>
                    </a:p>
                    <a:p>
                      <a:pPr algn="ctr"/>
                      <a:r>
                        <a:rPr lang="en-US" altLang="zh-TW" sz="1800" spc="0" dirty="0" smtClean="0"/>
                        <a:t>10</a:t>
                      </a:r>
                      <a:r>
                        <a:rPr lang="zh-TW" altLang="en-US" sz="1800" spc="0" dirty="0" smtClean="0"/>
                        <a:t>秒</a:t>
                      </a:r>
                      <a:endParaRPr lang="zh-TW" altLang="en-US" sz="1800" b="1" spc="0" dirty="0">
                        <a:solidFill>
                          <a:schemeClr val="tx1"/>
                        </a:solidFill>
                      </a:endParaRPr>
                    </a:p>
                  </a:txBody>
                  <a:tcPr marL="6646" marR="6646" marT="18000" marB="18000"/>
                </a:tc>
                <a:tc>
                  <a:txBody>
                    <a:bodyPr/>
                    <a:lstStyle/>
                    <a:p>
                      <a:pPr algn="ctr"/>
                      <a:r>
                        <a:rPr lang="en-US" altLang="zh-TW" sz="1800" spc="0" dirty="0" smtClean="0"/>
                        <a:t>13</a:t>
                      </a:r>
                      <a:r>
                        <a:rPr lang="zh-TW" altLang="en-US" sz="1800" spc="0" dirty="0" smtClean="0"/>
                        <a:t>時</a:t>
                      </a:r>
                      <a:endParaRPr lang="en-US" altLang="zh-TW" sz="1800" spc="0" dirty="0" smtClean="0"/>
                    </a:p>
                    <a:p>
                      <a:pPr algn="ctr"/>
                      <a:r>
                        <a:rPr lang="en-US" altLang="zh-TW" sz="1800" spc="0" dirty="0" smtClean="0"/>
                        <a:t>29</a:t>
                      </a:r>
                      <a:r>
                        <a:rPr lang="zh-TW" altLang="en-US" sz="1800" spc="0" dirty="0" smtClean="0"/>
                        <a:t>分</a:t>
                      </a:r>
                      <a:endParaRPr lang="en-US" altLang="zh-TW" sz="1800" spc="0" dirty="0" smtClean="0"/>
                    </a:p>
                    <a:p>
                      <a:pPr algn="ctr"/>
                      <a:r>
                        <a:rPr lang="en-US" altLang="zh-TW" sz="1800" spc="0" dirty="0" smtClean="0"/>
                        <a:t>20</a:t>
                      </a:r>
                      <a:r>
                        <a:rPr lang="zh-TW" altLang="en-US" sz="1800" spc="0" dirty="0" smtClean="0"/>
                        <a:t>秒</a:t>
                      </a:r>
                      <a:r>
                        <a:rPr lang="en-US" altLang="zh-TW" sz="1800" spc="0" dirty="0" smtClean="0"/>
                        <a:t>…</a:t>
                      </a:r>
                      <a:endParaRPr lang="zh-TW" altLang="en-US" sz="1800" b="1" spc="0" dirty="0">
                        <a:solidFill>
                          <a:schemeClr val="tx1"/>
                        </a:solidFill>
                      </a:endParaRPr>
                    </a:p>
                  </a:txBody>
                  <a:tcPr marL="6646" marR="6646" marT="18000" marB="18000"/>
                </a:tc>
                <a:tc>
                  <a:txBody>
                    <a:bodyPr/>
                    <a:lstStyle/>
                    <a:p>
                      <a:pPr algn="ctr"/>
                      <a:r>
                        <a:rPr lang="en-US" altLang="zh-TW" sz="1800" spc="0" dirty="0" smtClean="0"/>
                        <a:t>13</a:t>
                      </a:r>
                      <a:r>
                        <a:rPr lang="zh-TW" altLang="en-US" sz="1800" spc="0" dirty="0" smtClean="0"/>
                        <a:t>時</a:t>
                      </a:r>
                      <a:endParaRPr lang="en-US" altLang="zh-TW" sz="1800" spc="0" dirty="0" smtClean="0"/>
                    </a:p>
                    <a:p>
                      <a:pPr algn="ctr"/>
                      <a:r>
                        <a:rPr lang="en-US" altLang="zh-TW" sz="1800" spc="0" dirty="0" smtClean="0"/>
                        <a:t>30</a:t>
                      </a:r>
                      <a:r>
                        <a:rPr lang="zh-TW" altLang="en-US" sz="1800" spc="0" dirty="0" smtClean="0"/>
                        <a:t>分</a:t>
                      </a:r>
                      <a:endParaRPr lang="en-US" altLang="zh-TW" sz="1800" spc="0" dirty="0" smtClean="0"/>
                    </a:p>
                    <a:p>
                      <a:pPr algn="ctr"/>
                      <a:r>
                        <a:rPr lang="en-US" altLang="zh-TW" sz="1800" spc="0" dirty="0" smtClean="0"/>
                        <a:t>00</a:t>
                      </a:r>
                      <a:r>
                        <a:rPr lang="zh-TW" altLang="en-US" sz="1800" spc="0" dirty="0" smtClean="0"/>
                        <a:t>秒</a:t>
                      </a:r>
                      <a:endParaRPr lang="zh-TW" altLang="en-US" sz="1800" b="1" spc="0" dirty="0">
                        <a:solidFill>
                          <a:schemeClr val="tx1"/>
                        </a:solidFill>
                      </a:endParaRPr>
                    </a:p>
                  </a:txBody>
                  <a:tcPr marL="6646" marR="6646" marT="18000" marB="18000"/>
                </a:tc>
                <a:tc>
                  <a:txBody>
                    <a:bodyPr/>
                    <a:lstStyle/>
                    <a:p>
                      <a:pPr algn="ctr"/>
                      <a:r>
                        <a:rPr lang="en-US" altLang="zh-TW" sz="1800" spc="-150" dirty="0" smtClean="0"/>
                        <a:t>13</a:t>
                      </a:r>
                      <a:r>
                        <a:rPr lang="zh-TW" altLang="en-US" sz="1800" spc="-150" dirty="0" smtClean="0"/>
                        <a:t>時</a:t>
                      </a:r>
                      <a:r>
                        <a:rPr lang="en-US" altLang="zh-TW" sz="1800" spc="-150" dirty="0" smtClean="0"/>
                        <a:t>30</a:t>
                      </a:r>
                      <a:r>
                        <a:rPr lang="zh-TW" altLang="en-US" sz="1800" spc="-150" dirty="0" smtClean="0"/>
                        <a:t>分</a:t>
                      </a:r>
                      <a:endParaRPr lang="en-US" altLang="zh-TW" sz="1800" spc="-150" dirty="0" smtClean="0"/>
                    </a:p>
                    <a:p>
                      <a:pPr algn="ctr"/>
                      <a:r>
                        <a:rPr lang="zh-TW" altLang="en-US" sz="1800" spc="-150" dirty="0" smtClean="0"/>
                        <a:t>至</a:t>
                      </a:r>
                      <a:endParaRPr lang="en-US" altLang="zh-TW" sz="1800" spc="-150" dirty="0" smtClean="0"/>
                    </a:p>
                    <a:p>
                      <a:pPr algn="ctr"/>
                      <a:r>
                        <a:rPr lang="en-US" altLang="zh-TW" sz="1800" spc="-150" dirty="0" smtClean="0"/>
                        <a:t>13</a:t>
                      </a:r>
                      <a:r>
                        <a:rPr lang="zh-TW" altLang="en-US" sz="1800" spc="-150" dirty="0" smtClean="0"/>
                        <a:t>時</a:t>
                      </a:r>
                      <a:r>
                        <a:rPr lang="en-US" altLang="zh-TW" sz="1800" spc="-150" dirty="0" smtClean="0"/>
                        <a:t>31</a:t>
                      </a:r>
                      <a:r>
                        <a:rPr lang="zh-TW" altLang="en-US" sz="1800" spc="-150" dirty="0" smtClean="0"/>
                        <a:t>分</a:t>
                      </a:r>
                      <a:endParaRPr lang="zh-TW" altLang="en-US" sz="1800" b="1" spc="-150" dirty="0">
                        <a:solidFill>
                          <a:schemeClr val="tx1"/>
                        </a:solidFill>
                      </a:endParaRPr>
                    </a:p>
                  </a:txBody>
                  <a:tcPr marL="6646" marR="6646" marT="18000" marB="18000"/>
                </a:tc>
                <a:tc>
                  <a:txBody>
                    <a:bodyPr/>
                    <a:lstStyle/>
                    <a:p>
                      <a:pPr algn="ctr"/>
                      <a:r>
                        <a:rPr lang="en-US" altLang="zh-TW" sz="1800" spc="0" dirty="0" smtClean="0"/>
                        <a:t>13</a:t>
                      </a:r>
                      <a:r>
                        <a:rPr lang="zh-TW" altLang="en-US" sz="1800" spc="0" dirty="0" smtClean="0"/>
                        <a:t>時</a:t>
                      </a:r>
                      <a:r>
                        <a:rPr lang="en-US" altLang="zh-TW" sz="1800" spc="0" dirty="0" smtClean="0"/>
                        <a:t>31</a:t>
                      </a:r>
                      <a:r>
                        <a:rPr lang="zh-TW" altLang="en-US" sz="1800" spc="0" dirty="0" smtClean="0"/>
                        <a:t>分</a:t>
                      </a:r>
                      <a:endParaRPr lang="en-US" altLang="zh-TW" sz="1800" spc="0" dirty="0" smtClean="0"/>
                    </a:p>
                    <a:p>
                      <a:pPr algn="ctr"/>
                      <a:r>
                        <a:rPr lang="zh-TW" altLang="en-US" sz="1800" spc="0" dirty="0" smtClean="0"/>
                        <a:t>至</a:t>
                      </a:r>
                      <a:endParaRPr lang="en-US" altLang="zh-TW" sz="1800" spc="0" dirty="0" smtClean="0"/>
                    </a:p>
                    <a:p>
                      <a:pPr algn="ctr"/>
                      <a:r>
                        <a:rPr lang="en-US" altLang="zh-TW" sz="1800" spc="0" dirty="0" smtClean="0"/>
                        <a:t>13</a:t>
                      </a:r>
                      <a:r>
                        <a:rPr lang="zh-TW" altLang="en-US" sz="1800" spc="0" dirty="0" smtClean="0"/>
                        <a:t>時</a:t>
                      </a:r>
                      <a:r>
                        <a:rPr lang="en-US" altLang="zh-TW" sz="1800" spc="0" dirty="0" smtClean="0"/>
                        <a:t>33</a:t>
                      </a:r>
                      <a:r>
                        <a:rPr lang="zh-TW" altLang="en-US" sz="1800" spc="0" dirty="0" smtClean="0"/>
                        <a:t>分</a:t>
                      </a:r>
                      <a:endParaRPr lang="zh-TW" altLang="en-US" sz="1800" b="1" spc="0" dirty="0">
                        <a:solidFill>
                          <a:schemeClr val="tx1"/>
                        </a:solidFill>
                      </a:endParaRPr>
                    </a:p>
                  </a:txBody>
                  <a:tcPr marL="6646" marR="6646" marT="18000" marB="18000"/>
                </a:tc>
              </a:tr>
              <a:tr h="2503367">
                <a:tc>
                  <a:txBody>
                    <a:bodyPr/>
                    <a:lstStyle/>
                    <a:p>
                      <a:pPr algn="ctr">
                        <a:lnSpc>
                          <a:spcPct val="120000"/>
                        </a:lnSpc>
                      </a:pPr>
                      <a:r>
                        <a:rPr lang="zh-TW" altLang="en-US" sz="1800" spc="0" dirty="0" smtClean="0"/>
                        <a:t>模擬撮合</a:t>
                      </a:r>
                      <a:r>
                        <a:rPr lang="en-US" altLang="zh-TW" sz="1800" spc="0" dirty="0" smtClean="0"/>
                        <a:t/>
                      </a:r>
                      <a:br>
                        <a:rPr lang="en-US" altLang="zh-TW" sz="1800" spc="0" dirty="0" smtClean="0"/>
                      </a:br>
                      <a:r>
                        <a:rPr lang="zh-TW" altLang="en-US" sz="1800" spc="0" dirty="0" smtClean="0"/>
                        <a:t>成交價</a:t>
                      </a:r>
                      <a:endParaRPr lang="zh-TW" altLang="en-US" sz="1800" b="1" spc="0" dirty="0">
                        <a:solidFill>
                          <a:schemeClr val="tx1"/>
                        </a:solidFill>
                      </a:endParaRPr>
                    </a:p>
                  </a:txBody>
                  <a:tcPr marL="6646" marR="6646" marT="18000" marB="18000" anchor="ctr"/>
                </a:tc>
                <a:tc>
                  <a:txBody>
                    <a:bodyPr/>
                    <a:lstStyle/>
                    <a:p>
                      <a:pPr algn="ctr">
                        <a:lnSpc>
                          <a:spcPct val="95000"/>
                        </a:lnSpc>
                      </a:pPr>
                      <a:endParaRPr lang="zh-TW" altLang="en-US" sz="1800" b="1" spc="-150" dirty="0">
                        <a:solidFill>
                          <a:schemeClr val="tx1"/>
                        </a:solidFill>
                      </a:endParaRPr>
                    </a:p>
                  </a:txBody>
                  <a:tcPr marL="6646" marR="6646" marT="18000" marB="18000"/>
                </a:tc>
                <a:tc>
                  <a:txBody>
                    <a:bodyPr/>
                    <a:lstStyle/>
                    <a:p>
                      <a:pPr algn="ctr">
                        <a:lnSpc>
                          <a:spcPct val="95000"/>
                        </a:lnSpc>
                      </a:pPr>
                      <a:endParaRPr lang="zh-TW" altLang="en-US" sz="1800" b="1" spc="0" dirty="0">
                        <a:solidFill>
                          <a:schemeClr val="tx1"/>
                        </a:solidFill>
                      </a:endParaRPr>
                    </a:p>
                  </a:txBody>
                  <a:tcPr marL="6646" marR="6646" marT="18000" marB="18000"/>
                </a:tc>
                <a:tc>
                  <a:txBody>
                    <a:bodyPr/>
                    <a:lstStyle/>
                    <a:p>
                      <a:pPr algn="ctr">
                        <a:lnSpc>
                          <a:spcPct val="95000"/>
                        </a:lnSpc>
                      </a:pPr>
                      <a:endParaRPr lang="en-US" altLang="zh-TW" sz="1800" spc="0" baseline="0" dirty="0" smtClean="0"/>
                    </a:p>
                    <a:p>
                      <a:pPr algn="ctr">
                        <a:lnSpc>
                          <a:spcPct val="95000"/>
                        </a:lnSpc>
                      </a:pPr>
                      <a:endParaRPr lang="zh-TW" altLang="en-US" sz="1800" b="1" spc="0" baseline="0" dirty="0">
                        <a:solidFill>
                          <a:schemeClr val="tx1"/>
                        </a:solidFill>
                      </a:endParaRPr>
                    </a:p>
                  </a:txBody>
                  <a:tcPr marL="6646" marR="6646" marT="18000" marB="18000"/>
                </a:tc>
                <a:tc>
                  <a:txBody>
                    <a:bodyPr/>
                    <a:lstStyle/>
                    <a:p>
                      <a:pPr algn="ctr">
                        <a:lnSpc>
                          <a:spcPct val="95000"/>
                        </a:lnSpc>
                      </a:pPr>
                      <a:endParaRPr lang="zh-TW" altLang="en-US" sz="1800" b="1" spc="0" dirty="0">
                        <a:solidFill>
                          <a:srgbClr val="FFFF00"/>
                        </a:solidFill>
                      </a:endParaRPr>
                    </a:p>
                  </a:txBody>
                  <a:tcPr marL="6646" marR="6646" marT="18000" marB="18000"/>
                </a:tc>
                <a:tc>
                  <a:txBody>
                    <a:bodyPr/>
                    <a:lstStyle/>
                    <a:p>
                      <a:pPr algn="ctr">
                        <a:lnSpc>
                          <a:spcPct val="95000"/>
                        </a:lnSpc>
                      </a:pPr>
                      <a:endParaRPr lang="zh-TW" altLang="en-US" sz="1800" b="1" spc="0" dirty="0">
                        <a:solidFill>
                          <a:schemeClr val="tx1"/>
                        </a:solidFill>
                      </a:endParaRPr>
                    </a:p>
                  </a:txBody>
                  <a:tcPr marL="6646" marR="6646" marT="18000" marB="18000"/>
                </a:tc>
                <a:tc>
                  <a:txBody>
                    <a:bodyPr/>
                    <a:lstStyle/>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en-US" altLang="zh-TW" sz="1800" spc="0" dirty="0" smtClean="0"/>
                    </a:p>
                    <a:p>
                      <a:pPr algn="ctr">
                        <a:lnSpc>
                          <a:spcPct val="95000"/>
                        </a:lnSpc>
                      </a:pPr>
                      <a:endParaRPr lang="zh-TW" altLang="en-US" sz="1800" b="1" spc="0" dirty="0">
                        <a:solidFill>
                          <a:schemeClr val="tx1"/>
                        </a:solidFill>
                      </a:endParaRPr>
                    </a:p>
                  </a:txBody>
                  <a:tcPr marL="6646" marR="6646" marT="18000" marB="18000"/>
                </a:tc>
                <a:tc rowSpan="2">
                  <a:txBody>
                    <a:bodyPr/>
                    <a:lstStyle/>
                    <a:p>
                      <a:pPr algn="ctr">
                        <a:lnSpc>
                          <a:spcPct val="120000"/>
                        </a:lnSpc>
                      </a:pPr>
                      <a:endParaRPr lang="zh-TW" altLang="en-US" sz="2000" b="1" spc="0" dirty="0">
                        <a:solidFill>
                          <a:schemeClr val="tx1"/>
                        </a:solidFill>
                      </a:endParaRPr>
                    </a:p>
                  </a:txBody>
                  <a:tcPr marL="6646" marR="6646" marT="18000" marB="18000" anchor="ctr"/>
                </a:tc>
                <a:tc rowSpan="2">
                  <a:txBody>
                    <a:bodyPr/>
                    <a:lstStyle/>
                    <a:p>
                      <a:pPr marL="162000" indent="-162000" algn="l">
                        <a:lnSpc>
                          <a:spcPct val="103000"/>
                        </a:lnSpc>
                        <a:buFont typeface="Wingdings" pitchFamily="2" charset="2"/>
                        <a:buNone/>
                      </a:pPr>
                      <a:endParaRPr lang="zh-TW" altLang="en-US" sz="1800" b="1" spc="0" dirty="0">
                        <a:solidFill>
                          <a:schemeClr val="tx1"/>
                        </a:solidFill>
                      </a:endParaRPr>
                    </a:p>
                  </a:txBody>
                  <a:tcPr marL="6646" marR="6646" marT="18000" marB="18000"/>
                </a:tc>
              </a:tr>
              <a:tr h="357188">
                <a:tc>
                  <a:txBody>
                    <a:bodyPr/>
                    <a:lstStyle/>
                    <a:p>
                      <a:pPr algn="ctr"/>
                      <a:r>
                        <a:rPr lang="zh-TW" altLang="en-US" sz="1800" spc="0" dirty="0" smtClean="0"/>
                        <a:t>試算漲跌幅</a:t>
                      </a:r>
                      <a:endParaRPr lang="zh-TW" altLang="en-US" sz="1800" b="1" spc="0" dirty="0">
                        <a:solidFill>
                          <a:schemeClr val="tx1"/>
                        </a:solidFill>
                      </a:endParaRPr>
                    </a:p>
                  </a:txBody>
                  <a:tcPr marL="6646" marR="6646" marT="18000" marB="18000" anchor="ctr"/>
                </a:tc>
                <a:tc gridSpan="2">
                  <a:txBody>
                    <a:bodyPr/>
                    <a:lstStyle/>
                    <a:p>
                      <a:pPr algn="ctr"/>
                      <a:endParaRPr lang="zh-TW" altLang="en-US" sz="1800" b="1" spc="-150" dirty="0">
                        <a:solidFill>
                          <a:schemeClr val="tx1"/>
                        </a:solidFill>
                      </a:endParaRPr>
                    </a:p>
                  </a:txBody>
                  <a:tcPr marL="6646" marR="6646" marT="18000" marB="18000" anchor="ctr"/>
                </a:tc>
                <a:tc hMerge="1">
                  <a:txBody>
                    <a:bodyPr/>
                    <a:lstStyle/>
                    <a:p>
                      <a:pPr algn="ctr"/>
                      <a:endParaRPr lang="zh-TW" altLang="en-US" sz="1800" b="1" spc="0" dirty="0">
                        <a:solidFill>
                          <a:schemeClr val="tx1"/>
                        </a:solidFill>
                      </a:endParaRPr>
                    </a:p>
                  </a:txBody>
                  <a:tcPr marL="7200" marR="72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BlToTr w="19050" cap="flat" cmpd="sng" algn="ctr">
                      <a:solidFill>
                        <a:schemeClr val="tx1"/>
                      </a:solidFill>
                      <a:prstDash val="solid"/>
                      <a:round/>
                      <a:headEnd type="none" w="med" len="med"/>
                      <a:tailEnd type="none" w="med" len="med"/>
                    </a:lnBlToTr>
                    <a:solidFill>
                      <a:srgbClr val="000066"/>
                    </a:solidFill>
                  </a:tcPr>
                </a:tc>
                <a:tc>
                  <a:txBody>
                    <a:bodyPr/>
                    <a:lstStyle/>
                    <a:p>
                      <a:pPr algn="ctr"/>
                      <a:endParaRPr lang="zh-TW" altLang="en-US" sz="1800" b="1" spc="0" dirty="0">
                        <a:solidFill>
                          <a:schemeClr val="tx1"/>
                        </a:solidFill>
                      </a:endParaRPr>
                    </a:p>
                  </a:txBody>
                  <a:tcPr marL="6646" marR="6646" marT="18000" marB="18000" anchor="ctr"/>
                </a:tc>
                <a:tc>
                  <a:txBody>
                    <a:bodyPr/>
                    <a:lstStyle/>
                    <a:p>
                      <a:pPr algn="dist"/>
                      <a:endParaRPr lang="zh-TW" altLang="en-US" sz="1800" b="1" spc="-150" dirty="0">
                        <a:solidFill>
                          <a:srgbClr val="FFFF00"/>
                        </a:solidFill>
                      </a:endParaRPr>
                    </a:p>
                  </a:txBody>
                  <a:tcPr marL="6646" marR="6646" marT="18000" marB="18000" anchor="ctr"/>
                </a:tc>
                <a:tc>
                  <a:txBody>
                    <a:bodyPr/>
                    <a:lstStyle/>
                    <a:p>
                      <a:pPr algn="ctr"/>
                      <a:endParaRPr lang="zh-TW" altLang="en-US" sz="1800" b="1" spc="-150" dirty="0">
                        <a:solidFill>
                          <a:schemeClr val="tx1"/>
                        </a:solidFill>
                      </a:endParaRPr>
                    </a:p>
                  </a:txBody>
                  <a:tcPr marL="6646" marR="6646" marT="18000" marB="18000" anchor="ctr"/>
                </a:tc>
                <a:tc>
                  <a:txBody>
                    <a:bodyPr/>
                    <a:lstStyle/>
                    <a:p>
                      <a:pPr algn="ctr"/>
                      <a:endParaRPr lang="zh-TW" altLang="en-US" sz="1800" b="1" spc="-150" dirty="0">
                        <a:solidFill>
                          <a:schemeClr val="tx1"/>
                        </a:solidFill>
                      </a:endParaRPr>
                    </a:p>
                  </a:txBody>
                  <a:tcPr marL="6646" marR="6646" marT="18000" marB="18000" anchor="ctr"/>
                </a:tc>
                <a:tc vMerge="1">
                  <a:txBody>
                    <a:bodyPr/>
                    <a:lstStyle/>
                    <a:p>
                      <a:endParaRPr lang="zh-TW" altLang="en-US" sz="1800" b="1" spc="-150" dirty="0">
                        <a:solidFill>
                          <a:schemeClr val="tx1"/>
                        </a:solidFill>
                      </a:endParaRPr>
                    </a:p>
                  </a:txBody>
                  <a:tcPr marL="36000" marR="36000" marT="72000" marB="72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0066"/>
                    </a:solidFill>
                  </a:tcPr>
                </a:tc>
                <a:tc vMerge="1">
                  <a:txBody>
                    <a:bodyPr/>
                    <a:lstStyle/>
                    <a:p>
                      <a:endParaRPr lang="zh-TW" altLang="en-US" sz="1800" b="1" spc="-150" dirty="0">
                        <a:solidFill>
                          <a:schemeClr val="tx1"/>
                        </a:solidFill>
                      </a:endParaRPr>
                    </a:p>
                  </a:txBody>
                  <a:tcPr marL="36000" marR="36000" marT="72000" marB="72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0066"/>
                    </a:solidFill>
                  </a:tcPr>
                </a:tc>
              </a:tr>
            </a:tbl>
          </a:graphicData>
        </a:graphic>
      </p:graphicFrame>
      <p:cxnSp>
        <p:nvCxnSpPr>
          <p:cNvPr id="9259" name="直線單箭頭接點 24"/>
          <p:cNvCxnSpPr>
            <a:cxnSpLocks noChangeShapeType="1"/>
          </p:cNvCxnSpPr>
          <p:nvPr/>
        </p:nvCxnSpPr>
        <p:spPr bwMode="auto">
          <a:xfrm>
            <a:off x="3575538" y="3789364"/>
            <a:ext cx="0" cy="287337"/>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cxnSp>
        <p:nvCxnSpPr>
          <p:cNvPr id="9261" name="直線單箭頭接點 26"/>
          <p:cNvCxnSpPr>
            <a:cxnSpLocks noChangeShapeType="1"/>
          </p:cNvCxnSpPr>
          <p:nvPr/>
        </p:nvCxnSpPr>
        <p:spPr bwMode="auto">
          <a:xfrm rot="5400000">
            <a:off x="4328380" y="4365626"/>
            <a:ext cx="1152525" cy="0"/>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cxnSp>
        <p:nvCxnSpPr>
          <p:cNvPr id="9262" name="直線單箭頭接點 27"/>
          <p:cNvCxnSpPr>
            <a:cxnSpLocks noChangeShapeType="1"/>
          </p:cNvCxnSpPr>
          <p:nvPr/>
        </p:nvCxnSpPr>
        <p:spPr bwMode="auto">
          <a:xfrm rot="16200000" flipH="1">
            <a:off x="3885224" y="4143498"/>
            <a:ext cx="711200" cy="2931"/>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grpSp>
        <p:nvGrpSpPr>
          <p:cNvPr id="2" name="群組 68"/>
          <p:cNvGrpSpPr>
            <a:grpSpLocks/>
          </p:cNvGrpSpPr>
          <p:nvPr/>
        </p:nvGrpSpPr>
        <p:grpSpPr bwMode="auto">
          <a:xfrm>
            <a:off x="2511670" y="4294188"/>
            <a:ext cx="1727689" cy="430887"/>
            <a:chOff x="2720975" y="4294207"/>
            <a:chExt cx="1871663" cy="430887"/>
          </a:xfrm>
        </p:grpSpPr>
        <p:cxnSp>
          <p:nvCxnSpPr>
            <p:cNvPr id="9295" name="直線單箭頭接點 11"/>
            <p:cNvCxnSpPr>
              <a:cxnSpLocks noChangeShapeType="1"/>
            </p:cNvCxnSpPr>
            <p:nvPr/>
          </p:nvCxnSpPr>
          <p:spPr bwMode="auto">
            <a:xfrm>
              <a:off x="2720975" y="4510107"/>
              <a:ext cx="1871663" cy="0"/>
            </a:xfrm>
            <a:prstGeom prst="straightConnector1">
              <a:avLst/>
            </a:prstGeom>
            <a:noFill/>
            <a:ln w="15875" algn="ctr">
              <a:solidFill>
                <a:srgbClr val="FFCCFF"/>
              </a:solidFill>
              <a:round/>
              <a:headEnd/>
              <a:tailEnd type="arrow" w="med" len="med"/>
            </a:ln>
            <a:extLst>
              <a:ext uri="{909E8E84-426E-40DD-AFC4-6F175D3DCCD1}">
                <a14:hiddenFill xmlns:a14="http://schemas.microsoft.com/office/drawing/2010/main">
                  <a:noFill/>
                </a14:hiddenFill>
              </a:ext>
            </a:extLst>
          </p:spPr>
        </p:cxnSp>
        <p:sp>
          <p:nvSpPr>
            <p:cNvPr id="9296" name="文字方塊 32"/>
            <p:cNvSpPr txBox="1">
              <a:spLocks noChangeArrowheads="1"/>
            </p:cNvSpPr>
            <p:nvPr/>
          </p:nvSpPr>
          <p:spPr bwMode="auto">
            <a:xfrm>
              <a:off x="2738430" y="4294207"/>
              <a:ext cx="107156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zh-TW" altLang="en-US" sz="1400" b="1" dirty="0">
                  <a:latin typeface="標楷體" pitchFamily="65" charset="-120"/>
                </a:rPr>
                <a:t>買賣申報資料</a:t>
              </a:r>
            </a:p>
          </p:txBody>
        </p:sp>
      </p:grpSp>
      <p:grpSp>
        <p:nvGrpSpPr>
          <p:cNvPr id="3" name="群組 69"/>
          <p:cNvGrpSpPr>
            <a:grpSpLocks/>
          </p:cNvGrpSpPr>
          <p:nvPr/>
        </p:nvGrpSpPr>
        <p:grpSpPr bwMode="auto">
          <a:xfrm>
            <a:off x="2511669" y="4746626"/>
            <a:ext cx="2392974" cy="430887"/>
            <a:chOff x="2720975" y="4746568"/>
            <a:chExt cx="2592388" cy="430887"/>
          </a:xfrm>
        </p:grpSpPr>
        <p:cxnSp>
          <p:nvCxnSpPr>
            <p:cNvPr id="9293" name="直線單箭頭接點 15"/>
            <p:cNvCxnSpPr>
              <a:cxnSpLocks noChangeShapeType="1"/>
            </p:cNvCxnSpPr>
            <p:nvPr/>
          </p:nvCxnSpPr>
          <p:spPr bwMode="auto">
            <a:xfrm>
              <a:off x="2720975" y="4948170"/>
              <a:ext cx="2592388" cy="0"/>
            </a:xfrm>
            <a:prstGeom prst="straightConnector1">
              <a:avLst/>
            </a:prstGeom>
            <a:noFill/>
            <a:ln w="15875" algn="ctr">
              <a:solidFill>
                <a:srgbClr val="FFCCFF"/>
              </a:solidFill>
              <a:round/>
              <a:headEnd/>
              <a:tailEnd type="arrow" w="med" len="med"/>
            </a:ln>
            <a:extLst>
              <a:ext uri="{909E8E84-426E-40DD-AFC4-6F175D3DCCD1}">
                <a14:hiddenFill xmlns:a14="http://schemas.microsoft.com/office/drawing/2010/main">
                  <a:noFill/>
                </a14:hiddenFill>
              </a:ext>
            </a:extLst>
          </p:spPr>
        </p:cxnSp>
        <p:sp>
          <p:nvSpPr>
            <p:cNvPr id="9294" name="文字方塊 33"/>
            <p:cNvSpPr txBox="1">
              <a:spLocks noChangeArrowheads="1"/>
            </p:cNvSpPr>
            <p:nvPr/>
          </p:nvSpPr>
          <p:spPr bwMode="auto">
            <a:xfrm>
              <a:off x="2809860" y="4746568"/>
              <a:ext cx="107156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zh-TW" altLang="en-US" sz="1400" b="1" dirty="0">
                  <a:latin typeface="標楷體" pitchFamily="65" charset="-120"/>
                </a:rPr>
                <a:t>買賣申報資料</a:t>
              </a:r>
            </a:p>
          </p:txBody>
        </p:sp>
      </p:grpSp>
      <p:cxnSp>
        <p:nvCxnSpPr>
          <p:cNvPr id="9265" name="直線單箭頭接點 34"/>
          <p:cNvCxnSpPr>
            <a:cxnSpLocks noChangeShapeType="1"/>
          </p:cNvCxnSpPr>
          <p:nvPr/>
        </p:nvCxnSpPr>
        <p:spPr bwMode="auto">
          <a:xfrm>
            <a:off x="6167804" y="3789363"/>
            <a:ext cx="0" cy="2087562"/>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cxnSp>
        <p:nvCxnSpPr>
          <p:cNvPr id="9266" name="直線單箭頭接點 35"/>
          <p:cNvCxnSpPr>
            <a:cxnSpLocks noChangeShapeType="1"/>
          </p:cNvCxnSpPr>
          <p:nvPr/>
        </p:nvCxnSpPr>
        <p:spPr bwMode="auto">
          <a:xfrm rot="5400000">
            <a:off x="4744855" y="4605644"/>
            <a:ext cx="1639887" cy="7326"/>
          </a:xfrm>
          <a:prstGeom prst="straightConnector1">
            <a:avLst/>
          </a:prstGeom>
          <a:noFill/>
          <a:ln w="15875" algn="ctr">
            <a:solidFill>
              <a:schemeClr val="tx2"/>
            </a:solidFill>
            <a:round/>
            <a:headEnd/>
            <a:tailEnd type="arrow" w="med" len="med"/>
          </a:ln>
          <a:extLst>
            <a:ext uri="{909E8E84-426E-40DD-AFC4-6F175D3DCCD1}">
              <a14:hiddenFill xmlns:a14="http://schemas.microsoft.com/office/drawing/2010/main">
                <a:noFill/>
              </a14:hiddenFill>
            </a:ext>
          </a:extLst>
        </p:spPr>
      </p:cxnSp>
      <p:grpSp>
        <p:nvGrpSpPr>
          <p:cNvPr id="4" name="群組 71"/>
          <p:cNvGrpSpPr>
            <a:grpSpLocks/>
          </p:cNvGrpSpPr>
          <p:nvPr/>
        </p:nvGrpSpPr>
        <p:grpSpPr bwMode="auto">
          <a:xfrm>
            <a:off x="2511670" y="5624517"/>
            <a:ext cx="3656135" cy="430887"/>
            <a:chOff x="2720975" y="5624545"/>
            <a:chExt cx="3960813" cy="430859"/>
          </a:xfrm>
        </p:grpSpPr>
        <p:cxnSp>
          <p:nvCxnSpPr>
            <p:cNvPr id="9291" name="直線單箭頭接點 18"/>
            <p:cNvCxnSpPr>
              <a:cxnSpLocks noChangeShapeType="1"/>
            </p:cNvCxnSpPr>
            <p:nvPr/>
          </p:nvCxnSpPr>
          <p:spPr bwMode="auto">
            <a:xfrm>
              <a:off x="2720975" y="5857892"/>
              <a:ext cx="3960813" cy="0"/>
            </a:xfrm>
            <a:prstGeom prst="straightConnector1">
              <a:avLst/>
            </a:prstGeom>
            <a:noFill/>
            <a:ln w="15875" algn="ctr">
              <a:solidFill>
                <a:srgbClr val="FFCCFF"/>
              </a:solidFill>
              <a:round/>
              <a:headEnd/>
              <a:tailEnd type="arrow" w="med" len="med"/>
            </a:ln>
            <a:extLst>
              <a:ext uri="{909E8E84-426E-40DD-AFC4-6F175D3DCCD1}">
                <a14:hiddenFill xmlns:a14="http://schemas.microsoft.com/office/drawing/2010/main">
                  <a:noFill/>
                </a14:hiddenFill>
              </a:ext>
            </a:extLst>
          </p:spPr>
        </p:cxnSp>
        <p:sp>
          <p:nvSpPr>
            <p:cNvPr id="9292" name="文字方塊 40"/>
            <p:cNvSpPr txBox="1">
              <a:spLocks noChangeArrowheads="1"/>
            </p:cNvSpPr>
            <p:nvPr/>
          </p:nvSpPr>
          <p:spPr bwMode="auto">
            <a:xfrm>
              <a:off x="3024182" y="5624545"/>
              <a:ext cx="1071562" cy="430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zh-TW" altLang="en-US" sz="1400" b="1" dirty="0">
                  <a:latin typeface="標楷體" pitchFamily="65" charset="-120"/>
                </a:rPr>
                <a:t>買賣申報資料</a:t>
              </a:r>
            </a:p>
          </p:txBody>
        </p:sp>
      </p:grpSp>
      <p:grpSp>
        <p:nvGrpSpPr>
          <p:cNvPr id="6" name="群組 70"/>
          <p:cNvGrpSpPr>
            <a:grpSpLocks/>
          </p:cNvGrpSpPr>
          <p:nvPr/>
        </p:nvGrpSpPr>
        <p:grpSpPr bwMode="auto">
          <a:xfrm>
            <a:off x="2511670" y="5202238"/>
            <a:ext cx="3056792" cy="430887"/>
            <a:chOff x="2720975" y="5202731"/>
            <a:chExt cx="3311525" cy="430887"/>
          </a:xfrm>
        </p:grpSpPr>
        <p:cxnSp>
          <p:nvCxnSpPr>
            <p:cNvPr id="9289" name="直線單箭頭接點 17"/>
            <p:cNvCxnSpPr>
              <a:cxnSpLocks noChangeShapeType="1"/>
            </p:cNvCxnSpPr>
            <p:nvPr/>
          </p:nvCxnSpPr>
          <p:spPr bwMode="auto">
            <a:xfrm>
              <a:off x="2720975" y="5418631"/>
              <a:ext cx="3311525" cy="0"/>
            </a:xfrm>
            <a:prstGeom prst="straightConnector1">
              <a:avLst/>
            </a:prstGeom>
            <a:noFill/>
            <a:ln w="15875" algn="ctr">
              <a:solidFill>
                <a:srgbClr val="FFCCFF"/>
              </a:solidFill>
              <a:round/>
              <a:headEnd/>
              <a:tailEnd type="arrow" w="med" len="med"/>
            </a:ln>
            <a:extLst>
              <a:ext uri="{909E8E84-426E-40DD-AFC4-6F175D3DCCD1}">
                <a14:hiddenFill xmlns:a14="http://schemas.microsoft.com/office/drawing/2010/main">
                  <a:noFill/>
                </a14:hiddenFill>
              </a:ext>
            </a:extLst>
          </p:spPr>
        </p:cxnSp>
        <p:sp>
          <p:nvSpPr>
            <p:cNvPr id="9290" name="文字方塊 41"/>
            <p:cNvSpPr txBox="1">
              <a:spLocks noChangeArrowheads="1"/>
            </p:cNvSpPr>
            <p:nvPr/>
          </p:nvSpPr>
          <p:spPr bwMode="auto">
            <a:xfrm>
              <a:off x="2881298" y="5202731"/>
              <a:ext cx="107156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zh-TW" altLang="en-US" sz="1400" b="1" dirty="0">
                  <a:latin typeface="標楷體" pitchFamily="65" charset="-120"/>
                </a:rPr>
                <a:t>買賣申報資料</a:t>
              </a:r>
            </a:p>
          </p:txBody>
        </p:sp>
      </p:grpSp>
      <p:cxnSp>
        <p:nvCxnSpPr>
          <p:cNvPr id="9269" name="直線單箭頭接點 46"/>
          <p:cNvCxnSpPr>
            <a:cxnSpLocks noChangeShapeType="1"/>
          </p:cNvCxnSpPr>
          <p:nvPr/>
        </p:nvCxnSpPr>
        <p:spPr bwMode="auto">
          <a:xfrm rot="16200000" flipH="1">
            <a:off x="3330148" y="5566569"/>
            <a:ext cx="1560512" cy="0"/>
          </a:xfrm>
          <a:prstGeom prst="straightConnector1">
            <a:avLst/>
          </a:prstGeom>
          <a:noFill/>
          <a:ln w="12700" algn="ctr">
            <a:solidFill>
              <a:schemeClr val="tx2"/>
            </a:solidFill>
            <a:prstDash val="dash"/>
            <a:round/>
            <a:headEnd/>
            <a:tailEnd type="arrow" w="med" len="med"/>
          </a:ln>
          <a:extLst>
            <a:ext uri="{909E8E84-426E-40DD-AFC4-6F175D3DCCD1}">
              <a14:hiddenFill xmlns:a14="http://schemas.microsoft.com/office/drawing/2010/main">
                <a:noFill/>
              </a14:hiddenFill>
            </a:ext>
          </a:extLst>
        </p:spPr>
      </p:cxnSp>
      <p:cxnSp>
        <p:nvCxnSpPr>
          <p:cNvPr id="9270" name="直線單箭頭接點 49"/>
          <p:cNvCxnSpPr>
            <a:cxnSpLocks noChangeShapeType="1"/>
          </p:cNvCxnSpPr>
          <p:nvPr/>
        </p:nvCxnSpPr>
        <p:spPr bwMode="auto">
          <a:xfrm rot="5400000">
            <a:off x="5108515" y="6024625"/>
            <a:ext cx="642937" cy="1465"/>
          </a:xfrm>
          <a:prstGeom prst="straightConnector1">
            <a:avLst/>
          </a:prstGeom>
          <a:noFill/>
          <a:ln w="12700" algn="ctr">
            <a:solidFill>
              <a:schemeClr val="tx2"/>
            </a:solidFill>
            <a:prstDash val="dash"/>
            <a:round/>
            <a:headEnd/>
            <a:tailEnd type="arrow" w="med" len="med"/>
          </a:ln>
          <a:extLst>
            <a:ext uri="{909E8E84-426E-40DD-AFC4-6F175D3DCCD1}">
              <a14:hiddenFill xmlns:a14="http://schemas.microsoft.com/office/drawing/2010/main">
                <a:noFill/>
              </a14:hiddenFill>
            </a:ext>
          </a:extLst>
        </p:spPr>
      </p:cxnSp>
      <p:cxnSp>
        <p:nvCxnSpPr>
          <p:cNvPr id="9271" name="直線單箭頭接點 50"/>
          <p:cNvCxnSpPr>
            <a:cxnSpLocks noChangeShapeType="1"/>
          </p:cNvCxnSpPr>
          <p:nvPr/>
        </p:nvCxnSpPr>
        <p:spPr bwMode="auto">
          <a:xfrm rot="16200000" flipH="1">
            <a:off x="4203884" y="5780882"/>
            <a:ext cx="1131887" cy="0"/>
          </a:xfrm>
          <a:prstGeom prst="straightConnector1">
            <a:avLst/>
          </a:prstGeom>
          <a:noFill/>
          <a:ln w="12700" algn="ctr">
            <a:solidFill>
              <a:schemeClr val="tx2"/>
            </a:solidFill>
            <a:prstDash val="dash"/>
            <a:round/>
            <a:headEnd/>
            <a:tailEnd type="arrow" w="med" len="med"/>
          </a:ln>
          <a:extLst>
            <a:ext uri="{909E8E84-426E-40DD-AFC4-6F175D3DCCD1}">
              <a14:hiddenFill xmlns:a14="http://schemas.microsoft.com/office/drawing/2010/main">
                <a:noFill/>
              </a14:hiddenFill>
            </a:ext>
          </a:extLst>
        </p:spPr>
      </p:cxnSp>
      <p:cxnSp>
        <p:nvCxnSpPr>
          <p:cNvPr id="9272" name="直線單箭頭接點 54"/>
          <p:cNvCxnSpPr>
            <a:cxnSpLocks noChangeShapeType="1"/>
          </p:cNvCxnSpPr>
          <p:nvPr/>
        </p:nvCxnSpPr>
        <p:spPr bwMode="auto">
          <a:xfrm rot="5400000">
            <a:off x="6009238" y="6238082"/>
            <a:ext cx="217487" cy="0"/>
          </a:xfrm>
          <a:prstGeom prst="straightConnector1">
            <a:avLst/>
          </a:prstGeom>
          <a:noFill/>
          <a:ln w="12700" algn="ctr">
            <a:solidFill>
              <a:schemeClr val="tx2"/>
            </a:solidFill>
            <a:prstDash val="dash"/>
            <a:round/>
            <a:headEnd/>
            <a:tailEnd type="arrow" w="med" len="med"/>
          </a:ln>
          <a:extLst>
            <a:ext uri="{909E8E84-426E-40DD-AFC4-6F175D3DCCD1}">
              <a14:hiddenFill xmlns:a14="http://schemas.microsoft.com/office/drawing/2010/main">
                <a:noFill/>
              </a14:hiddenFill>
            </a:ext>
          </a:extLst>
        </p:spPr>
      </p:cxnSp>
      <p:sp>
        <p:nvSpPr>
          <p:cNvPr id="9267" name="文字方塊 24"/>
          <p:cNvSpPr txBox="1">
            <a:spLocks noChangeArrowheads="1"/>
          </p:cNvSpPr>
          <p:nvPr/>
        </p:nvSpPr>
        <p:spPr bwMode="auto">
          <a:xfrm>
            <a:off x="2517531" y="4043364"/>
            <a:ext cx="46159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en-US" altLang="zh-TW" sz="1800" b="1">
                <a:ea typeface="新細明體" charset="-120"/>
              </a:rPr>
              <a:t>9.99</a:t>
            </a:r>
            <a:endParaRPr lang="zh-TW" altLang="en-US" sz="1800" b="1">
              <a:ea typeface="新細明體" charset="-120"/>
            </a:endParaRPr>
          </a:p>
        </p:txBody>
      </p:sp>
      <p:sp>
        <p:nvSpPr>
          <p:cNvPr id="26" name="文字方塊 25"/>
          <p:cNvSpPr txBox="1"/>
          <p:nvPr/>
        </p:nvSpPr>
        <p:spPr>
          <a:xfrm>
            <a:off x="2989384" y="4041776"/>
            <a:ext cx="791308" cy="553998"/>
          </a:xfrm>
          <a:prstGeom prst="rect">
            <a:avLst/>
          </a:prstGeom>
          <a:noFill/>
        </p:spPr>
        <p:txBody>
          <a:bodyPr lIns="0" tIns="0" rIns="0" bIns="0">
            <a:spAutoFit/>
          </a:bodyPr>
          <a:lstStyle/>
          <a:p>
            <a:pPr>
              <a:defRPr/>
            </a:pPr>
            <a:r>
              <a:rPr lang="en-US" altLang="zh-TW" sz="1800" b="1" spc="-150" dirty="0"/>
              <a:t>…  </a:t>
            </a:r>
            <a:r>
              <a:rPr lang="en-US" altLang="zh-TW" sz="1800" b="1" dirty="0"/>
              <a:t>10.00</a:t>
            </a:r>
            <a:endParaRPr lang="zh-TW" altLang="en-US" sz="1800" b="1" dirty="0"/>
          </a:p>
        </p:txBody>
      </p:sp>
      <p:sp>
        <p:nvSpPr>
          <p:cNvPr id="28" name="文字方塊 27"/>
          <p:cNvSpPr txBox="1"/>
          <p:nvPr/>
        </p:nvSpPr>
        <p:spPr>
          <a:xfrm>
            <a:off x="3839308" y="4500564"/>
            <a:ext cx="659423" cy="553998"/>
          </a:xfrm>
          <a:prstGeom prst="rect">
            <a:avLst/>
          </a:prstGeom>
          <a:noFill/>
        </p:spPr>
        <p:txBody>
          <a:bodyPr lIns="0" tIns="0" rIns="0" bIns="0">
            <a:spAutoFit/>
          </a:bodyPr>
          <a:lstStyle/>
          <a:p>
            <a:pPr>
              <a:defRPr/>
            </a:pPr>
            <a:r>
              <a:rPr lang="en-US" altLang="zh-TW" sz="1800" b="1" spc="-150" dirty="0"/>
              <a:t>  </a:t>
            </a:r>
            <a:r>
              <a:rPr lang="en-US" altLang="zh-TW" sz="1800" b="1" dirty="0"/>
              <a:t>10.05</a:t>
            </a:r>
            <a:endParaRPr lang="zh-TW" altLang="en-US" sz="1800" b="1" dirty="0"/>
          </a:p>
        </p:txBody>
      </p:sp>
      <p:sp>
        <p:nvSpPr>
          <p:cNvPr id="29" name="文字方塊 28"/>
          <p:cNvSpPr txBox="1"/>
          <p:nvPr/>
        </p:nvSpPr>
        <p:spPr>
          <a:xfrm>
            <a:off x="4506059" y="4938714"/>
            <a:ext cx="659423" cy="553998"/>
          </a:xfrm>
          <a:prstGeom prst="rect">
            <a:avLst/>
          </a:prstGeom>
          <a:noFill/>
        </p:spPr>
        <p:txBody>
          <a:bodyPr lIns="0" tIns="0" rIns="0" bIns="0">
            <a:spAutoFit/>
          </a:bodyPr>
          <a:lstStyle/>
          <a:p>
            <a:pPr>
              <a:defRPr/>
            </a:pPr>
            <a:r>
              <a:rPr lang="en-US" altLang="zh-TW" sz="1800" b="1" spc="-150" dirty="0"/>
              <a:t>  </a:t>
            </a:r>
            <a:r>
              <a:rPr lang="en-US" altLang="zh-TW" sz="1800" b="1" dirty="0"/>
              <a:t>10.55</a:t>
            </a:r>
            <a:endParaRPr lang="zh-TW" altLang="en-US" sz="1800" b="1" dirty="0"/>
          </a:p>
        </p:txBody>
      </p:sp>
      <p:sp>
        <p:nvSpPr>
          <p:cNvPr id="32" name="文字方塊 31"/>
          <p:cNvSpPr txBox="1"/>
          <p:nvPr/>
        </p:nvSpPr>
        <p:spPr>
          <a:xfrm>
            <a:off x="5165482" y="5394326"/>
            <a:ext cx="659423" cy="553998"/>
          </a:xfrm>
          <a:prstGeom prst="rect">
            <a:avLst/>
          </a:prstGeom>
          <a:noFill/>
        </p:spPr>
        <p:txBody>
          <a:bodyPr lIns="0" tIns="0" rIns="0" bIns="0">
            <a:spAutoFit/>
          </a:bodyPr>
          <a:lstStyle/>
          <a:p>
            <a:pPr>
              <a:defRPr/>
            </a:pPr>
            <a:r>
              <a:rPr lang="en-US" altLang="zh-TW" sz="1800" b="1" spc="-150" dirty="0"/>
              <a:t>  </a:t>
            </a:r>
            <a:r>
              <a:rPr lang="en-US" altLang="zh-TW" sz="1800" b="1" dirty="0"/>
              <a:t>10.45</a:t>
            </a:r>
            <a:endParaRPr lang="zh-TW" altLang="en-US" sz="1800" b="1" dirty="0"/>
          </a:p>
        </p:txBody>
      </p:sp>
      <p:sp>
        <p:nvSpPr>
          <p:cNvPr id="33" name="文字方塊 32"/>
          <p:cNvSpPr txBox="1"/>
          <p:nvPr/>
        </p:nvSpPr>
        <p:spPr>
          <a:xfrm>
            <a:off x="5807320" y="5849938"/>
            <a:ext cx="659423" cy="553998"/>
          </a:xfrm>
          <a:prstGeom prst="rect">
            <a:avLst/>
          </a:prstGeom>
          <a:noFill/>
        </p:spPr>
        <p:txBody>
          <a:bodyPr lIns="0" tIns="0" rIns="0" bIns="0">
            <a:spAutoFit/>
          </a:bodyPr>
          <a:lstStyle/>
          <a:p>
            <a:pPr>
              <a:defRPr/>
            </a:pPr>
            <a:r>
              <a:rPr lang="en-US" altLang="zh-TW" sz="1800" b="1" spc="-150" dirty="0"/>
              <a:t>  </a:t>
            </a:r>
            <a:r>
              <a:rPr lang="en-US" altLang="zh-TW" sz="1800" b="1" dirty="0"/>
              <a:t>10.30</a:t>
            </a:r>
            <a:endParaRPr lang="zh-TW" altLang="en-US" sz="1800" b="1" dirty="0"/>
          </a:p>
        </p:txBody>
      </p:sp>
      <p:sp>
        <p:nvSpPr>
          <p:cNvPr id="54" name="右彎箭號 53"/>
          <p:cNvSpPr/>
          <p:nvPr/>
        </p:nvSpPr>
        <p:spPr bwMode="auto">
          <a:xfrm rot="16200000">
            <a:off x="4189230" y="4805302"/>
            <a:ext cx="388938" cy="303335"/>
          </a:xfrm>
          <a:prstGeom prst="bentArrow">
            <a:avLst>
              <a:gd name="adj1" fmla="val 25000"/>
              <a:gd name="adj2" fmla="val 26063"/>
              <a:gd name="adj3" fmla="val 27126"/>
              <a:gd name="adj4" fmla="val 41624"/>
            </a:avLst>
          </a:prstGeom>
          <a:noFill/>
          <a:ln w="15875">
            <a:solidFill>
              <a:schemeClr val="tx2"/>
            </a:solidFill>
            <a:prstDash val="solid"/>
            <a:round/>
            <a:headEnd/>
            <a:tailEnd type="triangle" w="lg" len="med"/>
          </a:ln>
          <a:effectLst/>
        </p:spPr>
        <p:txBody>
          <a:bodyPr wrap="none" anchor="ctr"/>
          <a:lstStyle/>
          <a:p>
            <a:pPr algn="ctr">
              <a:defRPr/>
            </a:pPr>
            <a:endParaRPr lang="zh-TW" altLang="en-US"/>
          </a:p>
        </p:txBody>
      </p:sp>
      <p:sp>
        <p:nvSpPr>
          <p:cNvPr id="57" name="右彎箭號 56"/>
          <p:cNvSpPr/>
          <p:nvPr/>
        </p:nvSpPr>
        <p:spPr bwMode="auto">
          <a:xfrm rot="16200000">
            <a:off x="3522480" y="4352865"/>
            <a:ext cx="388937" cy="303334"/>
          </a:xfrm>
          <a:prstGeom prst="bentArrow">
            <a:avLst>
              <a:gd name="adj1" fmla="val 25000"/>
              <a:gd name="adj2" fmla="val 26063"/>
              <a:gd name="adj3" fmla="val 27126"/>
              <a:gd name="adj4" fmla="val 41624"/>
            </a:avLst>
          </a:prstGeom>
          <a:noFill/>
          <a:ln w="15875">
            <a:solidFill>
              <a:schemeClr val="tx2"/>
            </a:solidFill>
            <a:prstDash val="solid"/>
            <a:round/>
            <a:headEnd/>
            <a:tailEnd type="triangle" w="lg" len="med"/>
          </a:ln>
          <a:effectLst/>
        </p:spPr>
        <p:txBody>
          <a:bodyPr wrap="none" anchor="ctr"/>
          <a:lstStyle/>
          <a:p>
            <a:pPr algn="ctr">
              <a:defRPr/>
            </a:pPr>
            <a:endParaRPr lang="zh-TW" altLang="en-US"/>
          </a:p>
        </p:txBody>
      </p:sp>
      <p:sp>
        <p:nvSpPr>
          <p:cNvPr id="58" name="右彎箭號 57"/>
          <p:cNvSpPr/>
          <p:nvPr/>
        </p:nvSpPr>
        <p:spPr bwMode="auto">
          <a:xfrm rot="16200000">
            <a:off x="4848653" y="5257740"/>
            <a:ext cx="388937" cy="303335"/>
          </a:xfrm>
          <a:prstGeom prst="bentArrow">
            <a:avLst>
              <a:gd name="adj1" fmla="val 25000"/>
              <a:gd name="adj2" fmla="val 26063"/>
              <a:gd name="adj3" fmla="val 27126"/>
              <a:gd name="adj4" fmla="val 41624"/>
            </a:avLst>
          </a:prstGeom>
          <a:noFill/>
          <a:ln w="15875">
            <a:solidFill>
              <a:schemeClr val="tx2"/>
            </a:solidFill>
            <a:prstDash val="solid"/>
            <a:round/>
            <a:headEnd/>
            <a:tailEnd type="triangle" w="lg" len="med"/>
          </a:ln>
          <a:effectLst/>
        </p:spPr>
        <p:txBody>
          <a:bodyPr wrap="none" anchor="ctr"/>
          <a:lstStyle/>
          <a:p>
            <a:pPr algn="ctr">
              <a:defRPr/>
            </a:pPr>
            <a:endParaRPr lang="zh-TW" altLang="en-US"/>
          </a:p>
        </p:txBody>
      </p:sp>
      <p:sp>
        <p:nvSpPr>
          <p:cNvPr id="59" name="右彎箭號 58"/>
          <p:cNvSpPr/>
          <p:nvPr/>
        </p:nvSpPr>
        <p:spPr bwMode="auto">
          <a:xfrm rot="16200000">
            <a:off x="5503679" y="5710177"/>
            <a:ext cx="388938" cy="303334"/>
          </a:xfrm>
          <a:prstGeom prst="bentArrow">
            <a:avLst>
              <a:gd name="adj1" fmla="val 25000"/>
              <a:gd name="adj2" fmla="val 26063"/>
              <a:gd name="adj3" fmla="val 27126"/>
              <a:gd name="adj4" fmla="val 41624"/>
            </a:avLst>
          </a:prstGeom>
          <a:noFill/>
          <a:ln w="15875">
            <a:solidFill>
              <a:schemeClr val="tx2"/>
            </a:solidFill>
            <a:prstDash val="solid"/>
            <a:round/>
            <a:headEnd/>
            <a:tailEnd type="triangle" w="lg" len="med"/>
          </a:ln>
          <a:effectLst/>
        </p:spPr>
        <p:txBody>
          <a:bodyPr wrap="none" anchor="ctr"/>
          <a:lstStyle/>
          <a:p>
            <a:pPr algn="ctr">
              <a:defRPr/>
            </a:pPr>
            <a:endParaRPr lang="zh-TW" altLang="en-US"/>
          </a:p>
        </p:txBody>
      </p:sp>
      <p:grpSp>
        <p:nvGrpSpPr>
          <p:cNvPr id="9" name="群組 72"/>
          <p:cNvGrpSpPr>
            <a:grpSpLocks/>
          </p:cNvGrpSpPr>
          <p:nvPr/>
        </p:nvGrpSpPr>
        <p:grpSpPr bwMode="auto">
          <a:xfrm>
            <a:off x="2659674" y="6324600"/>
            <a:ext cx="1824403" cy="292100"/>
            <a:chOff x="2881299" y="6324179"/>
            <a:chExt cx="1976410" cy="292194"/>
          </a:xfrm>
        </p:grpSpPr>
        <p:sp>
          <p:nvSpPr>
            <p:cNvPr id="27" name="文字方塊 26"/>
            <p:cNvSpPr txBox="1"/>
            <p:nvPr/>
          </p:nvSpPr>
          <p:spPr>
            <a:xfrm>
              <a:off x="2881299" y="6324179"/>
              <a:ext cx="1214420" cy="276314"/>
            </a:xfrm>
            <a:prstGeom prst="rect">
              <a:avLst/>
            </a:prstGeom>
            <a:noFill/>
          </p:spPr>
          <p:txBody>
            <a:bodyPr lIns="0" tIns="0" rIns="0" bIns="0">
              <a:spAutoFit/>
            </a:bodyPr>
            <a:lstStyle/>
            <a:p>
              <a:pPr>
                <a:defRPr/>
              </a:pPr>
              <a:r>
                <a:rPr lang="en-US" altLang="zh-TW" sz="1800" b="1" spc="-150" dirty="0"/>
                <a:t>‧‧‧‧‧</a:t>
              </a:r>
              <a:endParaRPr lang="zh-TW" altLang="en-US" sz="1800" b="1" spc="-150" dirty="0"/>
            </a:p>
          </p:txBody>
        </p:sp>
        <p:sp>
          <p:nvSpPr>
            <p:cNvPr id="62" name="文字方塊 61"/>
            <p:cNvSpPr txBox="1"/>
            <p:nvPr/>
          </p:nvSpPr>
          <p:spPr>
            <a:xfrm>
              <a:off x="4143344" y="6340059"/>
              <a:ext cx="714365" cy="276314"/>
            </a:xfrm>
            <a:prstGeom prst="rect">
              <a:avLst/>
            </a:prstGeom>
            <a:noFill/>
          </p:spPr>
          <p:txBody>
            <a:bodyPr lIns="0" tIns="0" rIns="0" bIns="0">
              <a:spAutoFit/>
            </a:bodyPr>
            <a:lstStyle/>
            <a:p>
              <a:pPr>
                <a:defRPr/>
              </a:pPr>
              <a:r>
                <a:rPr lang="en-US" altLang="zh-TW" sz="1800" b="1" spc="-150" dirty="0"/>
                <a:t>+0.5%</a:t>
              </a:r>
              <a:endParaRPr lang="zh-TW" altLang="en-US" sz="1800" b="1" spc="-150" dirty="0"/>
            </a:p>
          </p:txBody>
        </p:sp>
      </p:grpSp>
      <p:sp>
        <p:nvSpPr>
          <p:cNvPr id="63" name="文字方塊 62"/>
          <p:cNvSpPr txBox="1"/>
          <p:nvPr/>
        </p:nvSpPr>
        <p:spPr>
          <a:xfrm>
            <a:off x="4440116" y="6338888"/>
            <a:ext cx="659423" cy="553998"/>
          </a:xfrm>
          <a:prstGeom prst="rect">
            <a:avLst/>
          </a:prstGeom>
          <a:noFill/>
        </p:spPr>
        <p:txBody>
          <a:bodyPr lIns="0" tIns="0" rIns="0" bIns="0">
            <a:spAutoFit/>
          </a:bodyPr>
          <a:lstStyle/>
          <a:p>
            <a:pPr>
              <a:defRPr/>
            </a:pPr>
            <a:r>
              <a:rPr lang="en-US" altLang="zh-TW" sz="1800" b="1" spc="-150" dirty="0"/>
              <a:t>+4.98%</a:t>
            </a:r>
            <a:endParaRPr lang="zh-TW" altLang="en-US" sz="1800" b="1" spc="-150" dirty="0"/>
          </a:p>
        </p:txBody>
      </p:sp>
      <p:sp>
        <p:nvSpPr>
          <p:cNvPr id="64" name="文字方塊 63"/>
          <p:cNvSpPr txBox="1"/>
          <p:nvPr/>
        </p:nvSpPr>
        <p:spPr>
          <a:xfrm>
            <a:off x="5128847" y="6338888"/>
            <a:ext cx="659423" cy="277812"/>
          </a:xfrm>
          <a:prstGeom prst="rect">
            <a:avLst/>
          </a:prstGeom>
          <a:noFill/>
        </p:spPr>
        <p:txBody>
          <a:bodyPr lIns="0" tIns="0" rIns="0" bIns="0">
            <a:spAutoFit/>
          </a:bodyPr>
          <a:lstStyle/>
          <a:p>
            <a:pPr>
              <a:defRPr/>
            </a:pPr>
            <a:r>
              <a:rPr lang="en-US" altLang="zh-TW" sz="1800" b="1" spc="-150" dirty="0"/>
              <a:t>-0.95%</a:t>
            </a:r>
            <a:endParaRPr lang="zh-TW" altLang="en-US" sz="1800" b="1" spc="-150" dirty="0"/>
          </a:p>
        </p:txBody>
      </p:sp>
      <p:sp>
        <p:nvSpPr>
          <p:cNvPr id="65" name="文字方塊 64"/>
          <p:cNvSpPr txBox="1"/>
          <p:nvPr/>
        </p:nvSpPr>
        <p:spPr>
          <a:xfrm>
            <a:off x="5773616" y="6338888"/>
            <a:ext cx="659423" cy="277812"/>
          </a:xfrm>
          <a:prstGeom prst="rect">
            <a:avLst/>
          </a:prstGeom>
          <a:noFill/>
        </p:spPr>
        <p:txBody>
          <a:bodyPr lIns="0" tIns="0" rIns="0" bIns="0">
            <a:spAutoFit/>
          </a:bodyPr>
          <a:lstStyle/>
          <a:p>
            <a:pPr>
              <a:defRPr/>
            </a:pPr>
            <a:r>
              <a:rPr lang="en-US" altLang="zh-TW" sz="1800" b="1" spc="-150" dirty="0"/>
              <a:t>-1.44%</a:t>
            </a:r>
            <a:endParaRPr lang="zh-TW" altLang="en-US" sz="1800" b="1" spc="-150" dirty="0"/>
          </a:p>
        </p:txBody>
      </p:sp>
      <p:sp>
        <p:nvSpPr>
          <p:cNvPr id="66" name="文字方塊 65"/>
          <p:cNvSpPr txBox="1"/>
          <p:nvPr/>
        </p:nvSpPr>
        <p:spPr>
          <a:xfrm>
            <a:off x="6550201" y="4143376"/>
            <a:ext cx="461665" cy="1928813"/>
          </a:xfrm>
          <a:prstGeom prst="rect">
            <a:avLst/>
          </a:prstGeom>
          <a:noFill/>
        </p:spPr>
        <p:txBody>
          <a:bodyPr vert="eaVert">
            <a:spAutoFit/>
          </a:bodyPr>
          <a:lstStyle/>
          <a:p>
            <a:pPr>
              <a:defRPr/>
            </a:pPr>
            <a:r>
              <a:rPr lang="zh-TW" altLang="en-US" sz="1800" b="1" spc="600" dirty="0">
                <a:effectLst>
                  <a:outerShdw blurRad="38100" dist="38100" dir="2700000" algn="tl">
                    <a:srgbClr val="000000">
                      <a:alpha val="43137"/>
                    </a:srgbClr>
                  </a:outerShdw>
                </a:effectLst>
                <a:latin typeface="標楷體" pitchFamily="65" charset="-120"/>
                <a:ea typeface="標楷體" pitchFamily="65" charset="-120"/>
              </a:rPr>
              <a:t>停止買賣申報</a:t>
            </a:r>
          </a:p>
        </p:txBody>
      </p:sp>
      <p:sp>
        <p:nvSpPr>
          <p:cNvPr id="67" name="文字方塊 66"/>
          <p:cNvSpPr txBox="1"/>
          <p:nvPr/>
        </p:nvSpPr>
        <p:spPr>
          <a:xfrm>
            <a:off x="7014108" y="3775075"/>
            <a:ext cx="1644162" cy="2789546"/>
          </a:xfrm>
          <a:prstGeom prst="rect">
            <a:avLst/>
          </a:prstGeom>
          <a:noFill/>
        </p:spPr>
        <p:txBody>
          <a:bodyPr lIns="0" tIns="0" rIns="0" bIns="0">
            <a:spAutoFit/>
          </a:bodyPr>
          <a:lstStyle/>
          <a:p>
            <a:pPr marL="162000" indent="-162000">
              <a:lnSpc>
                <a:spcPct val="103000"/>
              </a:lnSpc>
              <a:buFont typeface="Wingdings" pitchFamily="2" charset="2"/>
              <a:buChar char="ü"/>
              <a:defRPr/>
            </a:pPr>
            <a:r>
              <a:rPr lang="zh-TW" altLang="en-US" sz="1600" b="1" dirty="0">
                <a:ea typeface="標楷體" pitchFamily="65" charset="-120"/>
              </a:rPr>
              <a:t>可申報買賣</a:t>
            </a:r>
            <a:endParaRPr lang="en-US" altLang="zh-TW" sz="1600" b="1" dirty="0">
              <a:ea typeface="標楷體" pitchFamily="65" charset="-120"/>
            </a:endParaRPr>
          </a:p>
          <a:p>
            <a:pPr marL="162000" indent="-162000">
              <a:lnSpc>
                <a:spcPct val="103000"/>
              </a:lnSpc>
              <a:buFont typeface="Wingdings" pitchFamily="2" charset="2"/>
              <a:buChar char="ü"/>
              <a:defRPr/>
            </a:pPr>
            <a:r>
              <a:rPr lang="zh-TW" altLang="en-US" sz="1600" b="1" dirty="0">
                <a:ea typeface="標楷體" pitchFamily="65" charset="-120"/>
              </a:rPr>
              <a:t>揭示</a:t>
            </a:r>
            <a:r>
              <a:rPr lang="zh-TW" altLang="en-US" sz="1600" b="1" dirty="0" smtClean="0">
                <a:ea typeface="標楷體" pitchFamily="65" charset="-120"/>
              </a:rPr>
              <a:t>模擬撮合價量及最佳</a:t>
            </a:r>
            <a:r>
              <a:rPr lang="en-US" altLang="zh-TW" sz="1600" b="1" dirty="0" smtClean="0">
                <a:ea typeface="標楷體" pitchFamily="65" charset="-120"/>
              </a:rPr>
              <a:t>5 </a:t>
            </a:r>
            <a:r>
              <a:rPr lang="zh-TW" altLang="en-US" sz="1600" b="1" dirty="0">
                <a:ea typeface="標楷體" pitchFamily="65" charset="-120"/>
              </a:rPr>
              <a:t>檔買賣</a:t>
            </a:r>
            <a:r>
              <a:rPr lang="zh-TW" altLang="en-US" sz="1600" b="1" dirty="0" smtClean="0">
                <a:ea typeface="標楷體" pitchFamily="65" charset="-120"/>
              </a:rPr>
              <a:t>價量</a:t>
            </a:r>
            <a:endParaRPr lang="en-US" altLang="zh-TW" sz="1600" b="1" dirty="0">
              <a:ea typeface="標楷體" pitchFamily="65" charset="-120"/>
            </a:endParaRPr>
          </a:p>
          <a:p>
            <a:pPr marL="162000" indent="-162000">
              <a:lnSpc>
                <a:spcPct val="103000"/>
              </a:lnSpc>
              <a:buFont typeface="Wingdings" pitchFamily="2" charset="2"/>
              <a:buChar char="ü"/>
              <a:defRPr/>
            </a:pPr>
            <a:r>
              <a:rPr lang="en-US" altLang="zh-TW" sz="1600" b="1" dirty="0">
                <a:ea typeface="標楷體" pitchFamily="65" charset="-120"/>
              </a:rPr>
              <a:t>13:33</a:t>
            </a:r>
            <a:r>
              <a:rPr lang="zh-TW" altLang="en-US" sz="1600" b="1" dirty="0">
                <a:ea typeface="標楷體" pitchFamily="65" charset="-120"/>
              </a:rPr>
              <a:t>收市</a:t>
            </a:r>
            <a:r>
              <a:rPr lang="zh-TW" altLang="en-US" sz="1600" b="1" dirty="0" smtClean="0">
                <a:ea typeface="標楷體" pitchFamily="65" charset="-120"/>
              </a:rPr>
              <a:t>撮合（</a:t>
            </a:r>
            <a:r>
              <a:rPr lang="zh-TW" altLang="en-US" sz="1600" b="1" dirty="0">
                <a:ea typeface="標楷體" pitchFamily="65" charset="-120"/>
              </a:rPr>
              <a:t>將</a:t>
            </a:r>
            <a:r>
              <a:rPr lang="en-US" altLang="zh-TW" sz="1600" b="1" dirty="0">
                <a:ea typeface="標楷體" pitchFamily="65" charset="-120"/>
              </a:rPr>
              <a:t>13:25~13:30</a:t>
            </a:r>
            <a:r>
              <a:rPr lang="zh-TW" altLang="en-US" sz="1600" b="1" dirty="0">
                <a:ea typeface="標楷體" pitchFamily="65" charset="-120"/>
              </a:rPr>
              <a:t>及</a:t>
            </a:r>
            <a:r>
              <a:rPr lang="en-US" altLang="zh-TW" sz="1600" b="1" dirty="0">
                <a:ea typeface="標楷體" pitchFamily="65" charset="-120"/>
              </a:rPr>
              <a:t>13:31~13:33</a:t>
            </a:r>
            <a:r>
              <a:rPr lang="zh-TW" altLang="en-US" sz="1600" b="1" dirty="0">
                <a:ea typeface="標楷體" pitchFamily="65" charset="-120"/>
              </a:rPr>
              <a:t>之買賣申報資料予以撮合成交並產生收盤價）</a:t>
            </a:r>
            <a:endParaRPr lang="zh-TW" altLang="en-US" sz="1600" dirty="0">
              <a:ea typeface="標楷體" pitchFamily="65" charset="-120"/>
            </a:endParaRPr>
          </a:p>
        </p:txBody>
      </p:sp>
      <p:grpSp>
        <p:nvGrpSpPr>
          <p:cNvPr id="10" name="群組 67"/>
          <p:cNvGrpSpPr>
            <a:grpSpLocks/>
          </p:cNvGrpSpPr>
          <p:nvPr/>
        </p:nvGrpSpPr>
        <p:grpSpPr bwMode="auto">
          <a:xfrm>
            <a:off x="2495551" y="3844925"/>
            <a:ext cx="1079988" cy="430887"/>
            <a:chOff x="2703035" y="3845409"/>
            <a:chExt cx="1169769" cy="429976"/>
          </a:xfrm>
        </p:grpSpPr>
        <p:sp>
          <p:nvSpPr>
            <p:cNvPr id="9285" name="文字方塊 25"/>
            <p:cNvSpPr txBox="1">
              <a:spLocks noChangeArrowheads="1"/>
            </p:cNvSpPr>
            <p:nvPr/>
          </p:nvSpPr>
          <p:spPr bwMode="auto">
            <a:xfrm>
              <a:off x="2703035" y="3845409"/>
              <a:ext cx="1071561" cy="429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eaLnBrk="1" hangingPunct="1">
                <a:spcBef>
                  <a:spcPct val="0"/>
                </a:spcBef>
                <a:buClrTx/>
                <a:buFontTx/>
                <a:buNone/>
              </a:pPr>
              <a:r>
                <a:rPr lang="zh-TW" altLang="en-US" sz="1400" b="1" dirty="0">
                  <a:latin typeface="標楷體" pitchFamily="65" charset="-120"/>
                </a:rPr>
                <a:t>買賣申報資料</a:t>
              </a:r>
            </a:p>
          </p:txBody>
        </p:sp>
        <p:cxnSp>
          <p:nvCxnSpPr>
            <p:cNvPr id="9286" name="直線單箭頭接點 9"/>
            <p:cNvCxnSpPr>
              <a:cxnSpLocks noChangeShapeType="1"/>
            </p:cNvCxnSpPr>
            <p:nvPr/>
          </p:nvCxnSpPr>
          <p:spPr bwMode="auto">
            <a:xfrm>
              <a:off x="2726629" y="4071942"/>
              <a:ext cx="1146175" cy="0"/>
            </a:xfrm>
            <a:prstGeom prst="straightConnector1">
              <a:avLst/>
            </a:prstGeom>
            <a:noFill/>
            <a:ln w="15875" algn="ctr">
              <a:solidFill>
                <a:srgbClr val="FFCCFF"/>
              </a:solidFill>
              <a:round/>
              <a:headEnd/>
              <a:tailEnd type="arrow" w="med" len="med"/>
            </a:ln>
            <a:extLst>
              <a:ext uri="{909E8E84-426E-40DD-AFC4-6F175D3DCCD1}">
                <a14:hiddenFill xmlns:a14="http://schemas.microsoft.com/office/drawing/2010/main">
                  <a:noFill/>
                </a14:hiddenFill>
              </a:ext>
            </a:extLst>
          </p:spPr>
        </p:cxnSp>
      </p:grpSp>
      <p:sp>
        <p:nvSpPr>
          <p:cNvPr id="74" name="圓角矩形 73"/>
          <p:cNvSpPr>
            <a:spLocks noChangeArrowheads="1"/>
          </p:cNvSpPr>
          <p:nvPr/>
        </p:nvSpPr>
        <p:spPr bwMode="auto">
          <a:xfrm>
            <a:off x="4377104" y="6350001"/>
            <a:ext cx="725365" cy="271463"/>
          </a:xfrm>
          <a:prstGeom prst="roundRect">
            <a:avLst>
              <a:gd name="adj" fmla="val 16667"/>
            </a:avLst>
          </a:prstGeom>
          <a:noFill/>
          <a:ln w="31750">
            <a:solidFill>
              <a:srgbClr val="C00000"/>
            </a:solidFill>
            <a:round/>
            <a:headEnd/>
            <a:tailEnd type="triangle" w="lg"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rgbClr val="FFCC00"/>
              </a:buClr>
              <a:buFont typeface="Wingdings" pitchFamily="2" charset="2"/>
              <a:buChar char="n"/>
              <a:defRPr kumimoji="1" sz="3600">
                <a:solidFill>
                  <a:schemeClr val="tx1"/>
                </a:solidFill>
                <a:latin typeface="Times New Roman" pitchFamily="18" charset="0"/>
                <a:ea typeface="標楷體" pitchFamily="65" charset="-120"/>
              </a:defRPr>
            </a:lvl1pPr>
            <a:lvl2pPr marL="742950" indent="-28575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標楷體" pitchFamily="65" charset="-120"/>
              </a:defRPr>
            </a:lvl2pPr>
            <a:lvl3pPr marL="1143000" indent="-228600" eaLnBrk="0" hangingPunct="0">
              <a:spcBef>
                <a:spcPct val="20000"/>
              </a:spcBef>
              <a:buClr>
                <a:srgbClr val="FFCC00"/>
              </a:buClr>
              <a:buFont typeface="Wingdings" pitchFamily="2" charset="2"/>
              <a:buChar char="n"/>
              <a:defRPr kumimoji="1" sz="2800">
                <a:solidFill>
                  <a:schemeClr val="tx1"/>
                </a:solidFill>
                <a:latin typeface="Times New Roman" pitchFamily="18" charset="0"/>
                <a:ea typeface="標楷體" pitchFamily="65" charset="-120"/>
              </a:defRPr>
            </a:lvl3pPr>
            <a:lvl4pPr marL="1600200" indent="-228600" eaLnBrk="0" hangingPunct="0">
              <a:spcBef>
                <a:spcPct val="20000"/>
              </a:spcBef>
              <a:buClr>
                <a:srgbClr val="FFCC00"/>
              </a:buClr>
              <a:buFont typeface="Wingdings" pitchFamily="2" charset="2"/>
              <a:buChar char="n"/>
              <a:defRPr kumimoji="1" sz="2400">
                <a:solidFill>
                  <a:schemeClr val="tx1"/>
                </a:solidFill>
                <a:latin typeface="Times New Roman" pitchFamily="18" charset="0"/>
                <a:ea typeface="標楷體" pitchFamily="65" charset="-120"/>
              </a:defRPr>
            </a:lvl4pPr>
            <a:lvl5pPr marL="2057400" indent="-228600" eaLnBrk="0" hangingPunct="0">
              <a:spcBef>
                <a:spcPct val="20000"/>
              </a:spcBef>
              <a:buClr>
                <a:srgbClr val="FFCC00"/>
              </a:buClr>
              <a:buFont typeface="Wingdings" pitchFamily="2" charset="2"/>
              <a:buChar char="n"/>
              <a:defRPr kumimoji="1" sz="3200">
                <a:solidFill>
                  <a:schemeClr val="tx1"/>
                </a:solidFill>
                <a:latin typeface="Times New Roman" pitchFamily="18" charset="0"/>
                <a:ea typeface="新細明體" charset="-120"/>
              </a:defRPr>
            </a:lvl5pPr>
            <a:lvl6pPr marL="25146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6pPr>
            <a:lvl7pPr marL="29718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7pPr>
            <a:lvl8pPr marL="34290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8pPr>
            <a:lvl9pPr marL="3886200" indent="-228600" eaLnBrk="0" fontAlgn="base" hangingPunct="0">
              <a:spcBef>
                <a:spcPct val="20000"/>
              </a:spcBef>
              <a:spcAft>
                <a:spcPct val="0"/>
              </a:spcAft>
              <a:buClr>
                <a:srgbClr val="FFCC00"/>
              </a:buClr>
              <a:buFont typeface="Wingdings" pitchFamily="2" charset="2"/>
              <a:buChar char="n"/>
              <a:defRPr kumimoji="1" sz="3200">
                <a:solidFill>
                  <a:schemeClr val="tx1"/>
                </a:solidFill>
                <a:latin typeface="Times New Roman" pitchFamily="18" charset="0"/>
                <a:ea typeface="新細明體" charset="-120"/>
              </a:defRPr>
            </a:lvl9pPr>
          </a:lstStyle>
          <a:p>
            <a:pPr algn="ctr" eaLnBrk="1" hangingPunct="1">
              <a:spcBef>
                <a:spcPct val="0"/>
              </a:spcBef>
              <a:buClrTx/>
              <a:buFontTx/>
              <a:buNone/>
            </a:pPr>
            <a:endParaRPr lang="zh-TW" altLang="en-US" sz="2400" b="1">
              <a:latin typeface="Arial" charset="0"/>
              <a:ea typeface="新細明體" charset="-120"/>
              <a:cs typeface="Arial" charset="0"/>
            </a:endParaRPr>
          </a:p>
        </p:txBody>
      </p:sp>
    </p:spTree>
    <p:extLst>
      <p:ext uri="{BB962C8B-B14F-4D97-AF65-F5344CB8AC3E}">
        <p14:creationId xmlns:p14="http://schemas.microsoft.com/office/powerpoint/2010/main" val="4258276148"/>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1" fill="hold" nodeType="withEffect">
                                  <p:stCondLst>
                                    <p:cond delay="200"/>
                                  </p:stCondLst>
                                  <p:childTnLst>
                                    <p:set>
                                      <p:cBhvr>
                                        <p:cTn id="9" dur="1" fill="hold">
                                          <p:stCondLst>
                                            <p:cond delay="0"/>
                                          </p:stCondLst>
                                        </p:cTn>
                                        <p:tgtEl>
                                          <p:spTgt spid="9259"/>
                                        </p:tgtEl>
                                        <p:attrNameLst>
                                          <p:attrName>style.visibility</p:attrName>
                                        </p:attrNameLst>
                                      </p:cBhvr>
                                      <p:to>
                                        <p:strVal val="visible"/>
                                      </p:to>
                                    </p:set>
                                    <p:animEffect transition="in" filter="wipe(up)">
                                      <p:cBhvr>
                                        <p:cTn id="10" dur="500"/>
                                        <p:tgtEl>
                                          <p:spTgt spid="9259"/>
                                        </p:tgtEl>
                                      </p:cBhvr>
                                    </p:animEffect>
                                  </p:childTnLst>
                                </p:cTn>
                              </p:par>
                            </p:childTnLst>
                          </p:cTn>
                        </p:par>
                        <p:par>
                          <p:cTn id="11" fill="hold" nodeType="afterGroup">
                            <p:stCondLst>
                              <p:cond delay="700"/>
                            </p:stCondLst>
                            <p:childTnLst>
                              <p:par>
                                <p:cTn id="12" presetID="22" presetClass="entr" presetSubtype="8"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wipe(left)">
                                      <p:cBhvr>
                                        <p:cTn id="14" dur="500"/>
                                        <p:tgtEl>
                                          <p:spTgt spid="2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left)">
                                      <p:cBhvr>
                                        <p:cTn id="19" dur="500"/>
                                        <p:tgtEl>
                                          <p:spTgt spid="2"/>
                                        </p:tgtEl>
                                      </p:cBhvr>
                                    </p:animEffect>
                                  </p:childTnLst>
                                </p:cTn>
                              </p:par>
                              <p:par>
                                <p:cTn id="20" presetID="22" presetClass="entr" presetSubtype="1" fill="hold" nodeType="withEffect">
                                  <p:stCondLst>
                                    <p:cond delay="200"/>
                                  </p:stCondLst>
                                  <p:childTnLst>
                                    <p:set>
                                      <p:cBhvr>
                                        <p:cTn id="21" dur="1" fill="hold">
                                          <p:stCondLst>
                                            <p:cond delay="0"/>
                                          </p:stCondLst>
                                        </p:cTn>
                                        <p:tgtEl>
                                          <p:spTgt spid="9262"/>
                                        </p:tgtEl>
                                        <p:attrNameLst>
                                          <p:attrName>style.visibility</p:attrName>
                                        </p:attrNameLst>
                                      </p:cBhvr>
                                      <p:to>
                                        <p:strVal val="visible"/>
                                      </p:to>
                                    </p:set>
                                    <p:animEffect transition="in" filter="wipe(up)">
                                      <p:cBhvr>
                                        <p:cTn id="22" dur="500"/>
                                        <p:tgtEl>
                                          <p:spTgt spid="9262"/>
                                        </p:tgtEl>
                                      </p:cBhvr>
                                    </p:animEffect>
                                  </p:childTnLst>
                                </p:cTn>
                              </p:par>
                            </p:childTnLst>
                          </p:cTn>
                        </p:par>
                        <p:par>
                          <p:cTn id="23" fill="hold" nodeType="afterGroup">
                            <p:stCondLst>
                              <p:cond delay="700"/>
                            </p:stCondLst>
                            <p:childTnLst>
                              <p:par>
                                <p:cTn id="24" presetID="10" presetClass="entr" presetSubtype="0"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wipe(down)">
                                      <p:cBhvr>
                                        <p:cTn id="31" dur="500"/>
                                        <p:tgtEl>
                                          <p:spTgt spid="57"/>
                                        </p:tgtEl>
                                      </p:cBhvr>
                                    </p:animEffect>
                                  </p:childTnLst>
                                </p:cTn>
                              </p:par>
                            </p:childTnLst>
                          </p:cTn>
                        </p:par>
                        <p:par>
                          <p:cTn id="32" fill="hold" nodeType="afterGroup">
                            <p:stCondLst>
                              <p:cond delay="500"/>
                            </p:stCondLst>
                            <p:childTnLst>
                              <p:par>
                                <p:cTn id="33" presetID="22" presetClass="entr" presetSubtype="1" fill="hold" nodeType="afterEffect">
                                  <p:stCondLst>
                                    <p:cond delay="0"/>
                                  </p:stCondLst>
                                  <p:childTnLst>
                                    <p:set>
                                      <p:cBhvr>
                                        <p:cTn id="34" dur="1" fill="hold">
                                          <p:stCondLst>
                                            <p:cond delay="0"/>
                                          </p:stCondLst>
                                        </p:cTn>
                                        <p:tgtEl>
                                          <p:spTgt spid="9269"/>
                                        </p:tgtEl>
                                        <p:attrNameLst>
                                          <p:attrName>style.visibility</p:attrName>
                                        </p:attrNameLst>
                                      </p:cBhvr>
                                      <p:to>
                                        <p:strVal val="visible"/>
                                      </p:to>
                                    </p:set>
                                    <p:animEffect transition="in" filter="wipe(up)">
                                      <p:cBhvr>
                                        <p:cTn id="35" dur="500"/>
                                        <p:tgtEl>
                                          <p:spTgt spid="9269"/>
                                        </p:tgtEl>
                                      </p:cBhvr>
                                    </p:animEffect>
                                  </p:childTnLst>
                                </p:cTn>
                              </p:par>
                              <p:par>
                                <p:cTn id="36" presetID="22" presetClass="entr" presetSubtype="8" fill="hold"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left)">
                                      <p:cBhvr>
                                        <p:cTn id="38" dur="500"/>
                                        <p:tgtEl>
                                          <p:spTgt spid="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left)">
                                      <p:cBhvr>
                                        <p:cTn id="43" dur="500"/>
                                        <p:tgtEl>
                                          <p:spTgt spid="3"/>
                                        </p:tgtEl>
                                      </p:cBhvr>
                                    </p:animEffect>
                                  </p:childTnLst>
                                </p:cTn>
                              </p:par>
                              <p:par>
                                <p:cTn id="44" presetID="22" presetClass="entr" presetSubtype="1" fill="hold" nodeType="withEffect">
                                  <p:stCondLst>
                                    <p:cond delay="200"/>
                                  </p:stCondLst>
                                  <p:childTnLst>
                                    <p:set>
                                      <p:cBhvr>
                                        <p:cTn id="45" dur="1" fill="hold">
                                          <p:stCondLst>
                                            <p:cond delay="0"/>
                                          </p:stCondLst>
                                        </p:cTn>
                                        <p:tgtEl>
                                          <p:spTgt spid="9261"/>
                                        </p:tgtEl>
                                        <p:attrNameLst>
                                          <p:attrName>style.visibility</p:attrName>
                                        </p:attrNameLst>
                                      </p:cBhvr>
                                      <p:to>
                                        <p:strVal val="visible"/>
                                      </p:to>
                                    </p:set>
                                    <p:animEffect transition="in" filter="wipe(up)">
                                      <p:cBhvr>
                                        <p:cTn id="46" dur="500"/>
                                        <p:tgtEl>
                                          <p:spTgt spid="9261"/>
                                        </p:tgtEl>
                                      </p:cBhvr>
                                    </p:animEffect>
                                  </p:childTnLst>
                                </p:cTn>
                              </p:par>
                            </p:childTnLst>
                          </p:cTn>
                        </p:par>
                        <p:par>
                          <p:cTn id="47" fill="hold" nodeType="afterGroup">
                            <p:stCondLst>
                              <p:cond delay="700"/>
                            </p:stCondLst>
                            <p:childTnLst>
                              <p:par>
                                <p:cTn id="48" presetID="10" presetClass="entr" presetSubtype="0" fill="hold" grpId="0" nodeType="after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500"/>
                                        <p:tgtEl>
                                          <p:spTgt spid="29"/>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nodeType="click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wipe(down)">
                                      <p:cBhvr>
                                        <p:cTn id="55" dur="500"/>
                                        <p:tgtEl>
                                          <p:spTgt spid="54"/>
                                        </p:tgtEl>
                                      </p:cBhvr>
                                    </p:animEffect>
                                  </p:childTnLst>
                                </p:cTn>
                              </p:par>
                            </p:childTnLst>
                          </p:cTn>
                        </p:par>
                        <p:par>
                          <p:cTn id="56" fill="hold" nodeType="afterGroup">
                            <p:stCondLst>
                              <p:cond delay="500"/>
                            </p:stCondLst>
                            <p:childTnLst>
                              <p:par>
                                <p:cTn id="57" presetID="22" presetClass="entr" presetSubtype="1" fill="hold" nodeType="afterEffect">
                                  <p:stCondLst>
                                    <p:cond delay="0"/>
                                  </p:stCondLst>
                                  <p:childTnLst>
                                    <p:set>
                                      <p:cBhvr>
                                        <p:cTn id="58" dur="1" fill="hold">
                                          <p:stCondLst>
                                            <p:cond delay="0"/>
                                          </p:stCondLst>
                                        </p:cTn>
                                        <p:tgtEl>
                                          <p:spTgt spid="9271"/>
                                        </p:tgtEl>
                                        <p:attrNameLst>
                                          <p:attrName>style.visibility</p:attrName>
                                        </p:attrNameLst>
                                      </p:cBhvr>
                                      <p:to>
                                        <p:strVal val="visible"/>
                                      </p:to>
                                    </p:set>
                                    <p:animEffect transition="in" filter="wipe(up)">
                                      <p:cBhvr>
                                        <p:cTn id="59" dur="500"/>
                                        <p:tgtEl>
                                          <p:spTgt spid="9271"/>
                                        </p:tgtEl>
                                      </p:cBhvr>
                                    </p:animEffect>
                                  </p:childTnLst>
                                </p:cTn>
                              </p:par>
                            </p:childTnLst>
                          </p:cTn>
                        </p:par>
                        <p:par>
                          <p:cTn id="60" fill="hold" nodeType="afterGroup">
                            <p:stCondLst>
                              <p:cond delay="1000"/>
                            </p:stCondLst>
                            <p:childTnLst>
                              <p:par>
                                <p:cTn id="61" presetID="10" presetClass="entr" presetSubtype="0" fill="hold" grpId="0" nodeType="afterEffect">
                                  <p:stCondLst>
                                    <p:cond delay="0"/>
                                  </p:stCondLst>
                                  <p:childTnLst>
                                    <p:set>
                                      <p:cBhvr>
                                        <p:cTn id="62" dur="1" fill="hold">
                                          <p:stCondLst>
                                            <p:cond delay="0"/>
                                          </p:stCondLst>
                                        </p:cTn>
                                        <p:tgtEl>
                                          <p:spTgt spid="63"/>
                                        </p:tgtEl>
                                        <p:attrNameLst>
                                          <p:attrName>style.visibility</p:attrName>
                                        </p:attrNameLst>
                                      </p:cBhvr>
                                      <p:to>
                                        <p:strVal val="visible"/>
                                      </p:to>
                                    </p:set>
                                    <p:animEffect transition="in" filter="fade">
                                      <p:cBhvr>
                                        <p:cTn id="63" dur="500"/>
                                        <p:tgtEl>
                                          <p:spTgt spid="63"/>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left)">
                                      <p:cBhvr>
                                        <p:cTn id="68" dur="500"/>
                                        <p:tgtEl>
                                          <p:spTgt spid="6"/>
                                        </p:tgtEl>
                                      </p:cBhvr>
                                    </p:animEffect>
                                  </p:childTnLst>
                                </p:cTn>
                              </p:par>
                              <p:par>
                                <p:cTn id="69" presetID="22" presetClass="entr" presetSubtype="1" fill="hold" nodeType="withEffect">
                                  <p:stCondLst>
                                    <p:cond delay="200"/>
                                  </p:stCondLst>
                                  <p:childTnLst>
                                    <p:set>
                                      <p:cBhvr>
                                        <p:cTn id="70" dur="1" fill="hold">
                                          <p:stCondLst>
                                            <p:cond delay="0"/>
                                          </p:stCondLst>
                                        </p:cTn>
                                        <p:tgtEl>
                                          <p:spTgt spid="9266"/>
                                        </p:tgtEl>
                                        <p:attrNameLst>
                                          <p:attrName>style.visibility</p:attrName>
                                        </p:attrNameLst>
                                      </p:cBhvr>
                                      <p:to>
                                        <p:strVal val="visible"/>
                                      </p:to>
                                    </p:set>
                                    <p:animEffect transition="in" filter="wipe(up)">
                                      <p:cBhvr>
                                        <p:cTn id="71" dur="500"/>
                                        <p:tgtEl>
                                          <p:spTgt spid="9266"/>
                                        </p:tgtEl>
                                      </p:cBhvr>
                                    </p:animEffect>
                                  </p:childTnLst>
                                </p:cTn>
                              </p:par>
                            </p:childTnLst>
                          </p:cTn>
                        </p:par>
                        <p:par>
                          <p:cTn id="72" fill="hold" nodeType="afterGroup">
                            <p:stCondLst>
                              <p:cond delay="700"/>
                            </p:stCondLst>
                            <p:childTnLst>
                              <p:par>
                                <p:cTn id="73" presetID="10" presetClass="entr" presetSubtype="0"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fade">
                                      <p:cBhvr>
                                        <p:cTn id="75" dur="500"/>
                                        <p:tgtEl>
                                          <p:spTgt spid="32"/>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4" fill="hold" nodeType="clickEffect">
                                  <p:stCondLst>
                                    <p:cond delay="0"/>
                                  </p:stCondLst>
                                  <p:childTnLst>
                                    <p:set>
                                      <p:cBhvr>
                                        <p:cTn id="79" dur="1" fill="hold">
                                          <p:stCondLst>
                                            <p:cond delay="0"/>
                                          </p:stCondLst>
                                        </p:cTn>
                                        <p:tgtEl>
                                          <p:spTgt spid="58"/>
                                        </p:tgtEl>
                                        <p:attrNameLst>
                                          <p:attrName>style.visibility</p:attrName>
                                        </p:attrNameLst>
                                      </p:cBhvr>
                                      <p:to>
                                        <p:strVal val="visible"/>
                                      </p:to>
                                    </p:set>
                                    <p:animEffect transition="in" filter="wipe(down)">
                                      <p:cBhvr>
                                        <p:cTn id="80" dur="500"/>
                                        <p:tgtEl>
                                          <p:spTgt spid="58"/>
                                        </p:tgtEl>
                                      </p:cBhvr>
                                    </p:animEffect>
                                  </p:childTnLst>
                                </p:cTn>
                              </p:par>
                            </p:childTnLst>
                          </p:cTn>
                        </p:par>
                        <p:par>
                          <p:cTn id="81" fill="hold" nodeType="afterGroup">
                            <p:stCondLst>
                              <p:cond delay="500"/>
                            </p:stCondLst>
                            <p:childTnLst>
                              <p:par>
                                <p:cTn id="82" presetID="22" presetClass="entr" presetSubtype="1" fill="hold" nodeType="afterEffect">
                                  <p:stCondLst>
                                    <p:cond delay="0"/>
                                  </p:stCondLst>
                                  <p:childTnLst>
                                    <p:set>
                                      <p:cBhvr>
                                        <p:cTn id="83" dur="1" fill="hold">
                                          <p:stCondLst>
                                            <p:cond delay="0"/>
                                          </p:stCondLst>
                                        </p:cTn>
                                        <p:tgtEl>
                                          <p:spTgt spid="9270"/>
                                        </p:tgtEl>
                                        <p:attrNameLst>
                                          <p:attrName>style.visibility</p:attrName>
                                        </p:attrNameLst>
                                      </p:cBhvr>
                                      <p:to>
                                        <p:strVal val="visible"/>
                                      </p:to>
                                    </p:set>
                                    <p:animEffect transition="in" filter="wipe(up)">
                                      <p:cBhvr>
                                        <p:cTn id="84" dur="500"/>
                                        <p:tgtEl>
                                          <p:spTgt spid="9270"/>
                                        </p:tgtEl>
                                      </p:cBhvr>
                                    </p:animEffect>
                                  </p:childTnLst>
                                </p:cTn>
                              </p:par>
                            </p:childTnLst>
                          </p:cTn>
                        </p:par>
                        <p:par>
                          <p:cTn id="85" fill="hold" nodeType="afterGroup">
                            <p:stCondLst>
                              <p:cond delay="1000"/>
                            </p:stCondLst>
                            <p:childTnLst>
                              <p:par>
                                <p:cTn id="86" presetID="10" presetClass="entr" presetSubtype="0" fill="hold" grpId="0" nodeType="afterEffect">
                                  <p:stCondLst>
                                    <p:cond delay="0"/>
                                  </p:stCondLst>
                                  <p:childTnLst>
                                    <p:set>
                                      <p:cBhvr>
                                        <p:cTn id="87" dur="1" fill="hold">
                                          <p:stCondLst>
                                            <p:cond delay="0"/>
                                          </p:stCondLst>
                                        </p:cTn>
                                        <p:tgtEl>
                                          <p:spTgt spid="64"/>
                                        </p:tgtEl>
                                        <p:attrNameLst>
                                          <p:attrName>style.visibility</p:attrName>
                                        </p:attrNameLst>
                                      </p:cBhvr>
                                      <p:to>
                                        <p:strVal val="visible"/>
                                      </p:to>
                                    </p:set>
                                    <p:animEffect transition="in" filter="fade">
                                      <p:cBhvr>
                                        <p:cTn id="88" dur="500"/>
                                        <p:tgtEl>
                                          <p:spTgt spid="64"/>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4"/>
                                        </p:tgtEl>
                                        <p:attrNameLst>
                                          <p:attrName>style.visibility</p:attrName>
                                        </p:attrNameLst>
                                      </p:cBhvr>
                                      <p:to>
                                        <p:strVal val="visible"/>
                                      </p:to>
                                    </p:set>
                                    <p:animEffect transition="in" filter="wipe(left)">
                                      <p:cBhvr>
                                        <p:cTn id="93" dur="500"/>
                                        <p:tgtEl>
                                          <p:spTgt spid="4"/>
                                        </p:tgtEl>
                                      </p:cBhvr>
                                    </p:animEffect>
                                  </p:childTnLst>
                                </p:cTn>
                              </p:par>
                              <p:par>
                                <p:cTn id="94" presetID="22" presetClass="entr" presetSubtype="1" fill="hold" nodeType="withEffect">
                                  <p:stCondLst>
                                    <p:cond delay="200"/>
                                  </p:stCondLst>
                                  <p:childTnLst>
                                    <p:set>
                                      <p:cBhvr>
                                        <p:cTn id="95" dur="1" fill="hold">
                                          <p:stCondLst>
                                            <p:cond delay="0"/>
                                          </p:stCondLst>
                                        </p:cTn>
                                        <p:tgtEl>
                                          <p:spTgt spid="9265"/>
                                        </p:tgtEl>
                                        <p:attrNameLst>
                                          <p:attrName>style.visibility</p:attrName>
                                        </p:attrNameLst>
                                      </p:cBhvr>
                                      <p:to>
                                        <p:strVal val="visible"/>
                                      </p:to>
                                    </p:set>
                                    <p:animEffect transition="in" filter="wipe(up)">
                                      <p:cBhvr>
                                        <p:cTn id="96" dur="500"/>
                                        <p:tgtEl>
                                          <p:spTgt spid="9265"/>
                                        </p:tgtEl>
                                      </p:cBhvr>
                                    </p:animEffect>
                                  </p:childTnLst>
                                </p:cTn>
                              </p:par>
                            </p:childTnLst>
                          </p:cTn>
                        </p:par>
                        <p:par>
                          <p:cTn id="97" fill="hold" nodeType="afterGroup">
                            <p:stCondLst>
                              <p:cond delay="700"/>
                            </p:stCondLst>
                            <p:childTnLst>
                              <p:par>
                                <p:cTn id="98" presetID="10" presetClass="entr" presetSubtype="0" fill="hold" grpId="0" nodeType="afterEffect">
                                  <p:stCondLst>
                                    <p:cond delay="0"/>
                                  </p:stCondLst>
                                  <p:childTnLst>
                                    <p:set>
                                      <p:cBhvr>
                                        <p:cTn id="99" dur="1" fill="hold">
                                          <p:stCondLst>
                                            <p:cond delay="0"/>
                                          </p:stCondLst>
                                        </p:cTn>
                                        <p:tgtEl>
                                          <p:spTgt spid="33"/>
                                        </p:tgtEl>
                                        <p:attrNameLst>
                                          <p:attrName>style.visibility</p:attrName>
                                        </p:attrNameLst>
                                      </p:cBhvr>
                                      <p:to>
                                        <p:strVal val="visible"/>
                                      </p:to>
                                    </p:set>
                                    <p:animEffect transition="in" filter="fade">
                                      <p:cBhvr>
                                        <p:cTn id="100" dur="500"/>
                                        <p:tgtEl>
                                          <p:spTgt spid="33"/>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4" fill="hold" nodeType="clickEffect">
                                  <p:stCondLst>
                                    <p:cond delay="0"/>
                                  </p:stCondLst>
                                  <p:childTnLst>
                                    <p:set>
                                      <p:cBhvr>
                                        <p:cTn id="104" dur="1" fill="hold">
                                          <p:stCondLst>
                                            <p:cond delay="0"/>
                                          </p:stCondLst>
                                        </p:cTn>
                                        <p:tgtEl>
                                          <p:spTgt spid="59"/>
                                        </p:tgtEl>
                                        <p:attrNameLst>
                                          <p:attrName>style.visibility</p:attrName>
                                        </p:attrNameLst>
                                      </p:cBhvr>
                                      <p:to>
                                        <p:strVal val="visible"/>
                                      </p:to>
                                    </p:set>
                                    <p:animEffect transition="in" filter="wipe(down)">
                                      <p:cBhvr>
                                        <p:cTn id="105" dur="500"/>
                                        <p:tgtEl>
                                          <p:spTgt spid="59"/>
                                        </p:tgtEl>
                                      </p:cBhvr>
                                    </p:animEffect>
                                  </p:childTnLst>
                                </p:cTn>
                              </p:par>
                            </p:childTnLst>
                          </p:cTn>
                        </p:par>
                        <p:par>
                          <p:cTn id="106" fill="hold" nodeType="afterGroup">
                            <p:stCondLst>
                              <p:cond delay="500"/>
                            </p:stCondLst>
                            <p:childTnLst>
                              <p:par>
                                <p:cTn id="107" presetID="22" presetClass="entr" presetSubtype="1" fill="hold" nodeType="afterEffect">
                                  <p:stCondLst>
                                    <p:cond delay="0"/>
                                  </p:stCondLst>
                                  <p:childTnLst>
                                    <p:set>
                                      <p:cBhvr>
                                        <p:cTn id="108" dur="1" fill="hold">
                                          <p:stCondLst>
                                            <p:cond delay="0"/>
                                          </p:stCondLst>
                                        </p:cTn>
                                        <p:tgtEl>
                                          <p:spTgt spid="9272"/>
                                        </p:tgtEl>
                                        <p:attrNameLst>
                                          <p:attrName>style.visibility</p:attrName>
                                        </p:attrNameLst>
                                      </p:cBhvr>
                                      <p:to>
                                        <p:strVal val="visible"/>
                                      </p:to>
                                    </p:set>
                                    <p:animEffect transition="in" filter="wipe(up)">
                                      <p:cBhvr>
                                        <p:cTn id="109" dur="500"/>
                                        <p:tgtEl>
                                          <p:spTgt spid="9272"/>
                                        </p:tgtEl>
                                      </p:cBhvr>
                                    </p:animEffect>
                                  </p:childTnLst>
                                </p:cTn>
                              </p:par>
                            </p:childTnLst>
                          </p:cTn>
                        </p:par>
                        <p:par>
                          <p:cTn id="110" fill="hold" nodeType="afterGroup">
                            <p:stCondLst>
                              <p:cond delay="1000"/>
                            </p:stCondLst>
                            <p:childTnLst>
                              <p:par>
                                <p:cTn id="111" presetID="10" presetClass="entr" presetSubtype="0" fill="hold" grpId="0" nodeType="afterEffect">
                                  <p:stCondLst>
                                    <p:cond delay="0"/>
                                  </p:stCondLst>
                                  <p:childTnLst>
                                    <p:set>
                                      <p:cBhvr>
                                        <p:cTn id="112" dur="1" fill="hold">
                                          <p:stCondLst>
                                            <p:cond delay="0"/>
                                          </p:stCondLst>
                                        </p:cTn>
                                        <p:tgtEl>
                                          <p:spTgt spid="65"/>
                                        </p:tgtEl>
                                        <p:attrNameLst>
                                          <p:attrName>style.visibility</p:attrName>
                                        </p:attrNameLst>
                                      </p:cBhvr>
                                      <p:to>
                                        <p:strVal val="visible"/>
                                      </p:to>
                                    </p:set>
                                    <p:animEffect transition="in" filter="fade">
                                      <p:cBhvr>
                                        <p:cTn id="113" dur="500"/>
                                        <p:tgtEl>
                                          <p:spTgt spid="65"/>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66"/>
                                        </p:tgtEl>
                                        <p:attrNameLst>
                                          <p:attrName>style.visibility</p:attrName>
                                        </p:attrNameLst>
                                      </p:cBhvr>
                                      <p:to>
                                        <p:strVal val="visible"/>
                                      </p:to>
                                    </p:set>
                                    <p:animEffect transition="in" filter="fade">
                                      <p:cBhvr>
                                        <p:cTn id="118" dur="500"/>
                                        <p:tgtEl>
                                          <p:spTgt spid="66"/>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3" presetClass="entr" presetSubtype="16" fill="hold" grpId="0" nodeType="clickEffect">
                                  <p:stCondLst>
                                    <p:cond delay="0"/>
                                  </p:stCondLst>
                                  <p:childTnLst>
                                    <p:set>
                                      <p:cBhvr>
                                        <p:cTn id="122" dur="1" fill="hold">
                                          <p:stCondLst>
                                            <p:cond delay="0"/>
                                          </p:stCondLst>
                                        </p:cTn>
                                        <p:tgtEl>
                                          <p:spTgt spid="74"/>
                                        </p:tgtEl>
                                        <p:attrNameLst>
                                          <p:attrName>style.visibility</p:attrName>
                                        </p:attrNameLst>
                                      </p:cBhvr>
                                      <p:to>
                                        <p:strVal val="visible"/>
                                      </p:to>
                                    </p:set>
                                    <p:anim calcmode="lin" valueType="num">
                                      <p:cBhvr>
                                        <p:cTn id="123" dur="500" fill="hold"/>
                                        <p:tgtEl>
                                          <p:spTgt spid="74"/>
                                        </p:tgtEl>
                                        <p:attrNameLst>
                                          <p:attrName>ppt_w</p:attrName>
                                        </p:attrNameLst>
                                      </p:cBhvr>
                                      <p:tavLst>
                                        <p:tav tm="0">
                                          <p:val>
                                            <p:fltVal val="0"/>
                                          </p:val>
                                        </p:tav>
                                        <p:tav tm="100000">
                                          <p:val>
                                            <p:strVal val="#ppt_w"/>
                                          </p:val>
                                        </p:tav>
                                      </p:tavLst>
                                    </p:anim>
                                    <p:anim calcmode="lin" valueType="num">
                                      <p:cBhvr>
                                        <p:cTn id="124" dur="500" fill="hold"/>
                                        <p:tgtEl>
                                          <p:spTgt spid="74"/>
                                        </p:tgtEl>
                                        <p:attrNameLst>
                                          <p:attrName>ppt_h</p:attrName>
                                        </p:attrNameLst>
                                      </p:cBhvr>
                                      <p:tavLst>
                                        <p:tav tm="0">
                                          <p:val>
                                            <p:fltVal val="0"/>
                                          </p:val>
                                        </p:tav>
                                        <p:tav tm="100000">
                                          <p:val>
                                            <p:strVal val="#ppt_h"/>
                                          </p:val>
                                        </p:tav>
                                      </p:tavLst>
                                    </p:anim>
                                  </p:childTnLst>
                                </p:cTn>
                              </p:par>
                            </p:childTnLst>
                          </p:cTn>
                        </p:par>
                        <p:par>
                          <p:cTn id="125" fill="hold" nodeType="afterGroup">
                            <p:stCondLst>
                              <p:cond delay="500"/>
                            </p:stCondLst>
                            <p:childTnLst>
                              <p:par>
                                <p:cTn id="126" presetID="10" presetClass="entr" presetSubtype="0" fill="hold" grpId="0" nodeType="afterEffect">
                                  <p:stCondLst>
                                    <p:cond delay="0"/>
                                  </p:stCondLst>
                                  <p:childTnLst>
                                    <p:set>
                                      <p:cBhvr>
                                        <p:cTn id="127" dur="1" fill="hold">
                                          <p:stCondLst>
                                            <p:cond delay="0"/>
                                          </p:stCondLst>
                                        </p:cTn>
                                        <p:tgtEl>
                                          <p:spTgt spid="67"/>
                                        </p:tgtEl>
                                        <p:attrNameLst>
                                          <p:attrName>style.visibility</p:attrName>
                                        </p:attrNameLst>
                                      </p:cBhvr>
                                      <p:to>
                                        <p:strVal val="visible"/>
                                      </p:to>
                                    </p:set>
                                    <p:animEffect transition="in" filter="fade">
                                      <p:cBhvr>
                                        <p:cTn id="128"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2" grpId="0"/>
      <p:bldP spid="33" grpId="0"/>
      <p:bldP spid="63" grpId="0"/>
      <p:bldP spid="64" grpId="0"/>
      <p:bldP spid="65" grpId="0"/>
      <p:bldP spid="66" grpId="0"/>
      <p:bldP spid="67" grpId="0" bldLvl="2"/>
      <p:bldP spid="7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C0DCC0"/>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C0DCC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C0DCC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文件" ma:contentTypeID="0x010100A3078D9E65A4734681057CE467F36175" ma:contentTypeVersion="0" ma:contentTypeDescription="建立新的文件。" ma:contentTypeScope="" ma:versionID="2576acd6ef88d4fbd32fb49f70d91b4e">
  <xsd:schema xmlns:xsd="http://www.w3.org/2001/XMLSchema" xmlns:p="http://schemas.microsoft.com/office/2006/metadata/properties" targetNamespace="http://schemas.microsoft.com/office/2006/metadata/properties" ma:root="true" ma:fieldsID="b8ca951d90cafeb83d4a03d140f1bad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ma:readOnly="true"/>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6B36864-34EB-4D05-9B64-8E845A22356A}">
  <ds:schemaRefs>
    <ds:schemaRef ds:uri="http://schemas.microsoft.com/sharepoint/v3/contenttype/forms"/>
  </ds:schemaRefs>
</ds:datastoreItem>
</file>

<file path=customXml/itemProps2.xml><?xml version="1.0" encoding="utf-8"?>
<ds:datastoreItem xmlns:ds="http://schemas.openxmlformats.org/officeDocument/2006/customXml" ds:itemID="{EF2A97C9-8134-4234-9C4E-110EC3872DB8}">
  <ds:schemaRefs>
    <ds:schemaRef ds:uri="http://schemas.microsoft.com/office/2006/documentManagement/types"/>
    <ds:schemaRef ds:uri="http://purl.org/dc/elements/1.1/"/>
    <ds:schemaRef ds:uri="http://purl.org/dc/term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4E1FEAC6-50FE-4F5B-B1F1-E00F593E2A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Solstice</Template>
  <TotalTime>33064</TotalTime>
  <Words>1621</Words>
  <Application>Microsoft Office PowerPoint</Application>
  <PresentationFormat>如螢幕大小 (4:3)</PresentationFormat>
  <Paragraphs>217</Paragraphs>
  <Slides>15</Slides>
  <Notes>3</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夏至</vt:lpstr>
      <vt:lpstr>調整開盤及收盤前 資訊揭露暨相關配套措施</vt:lpstr>
      <vt:lpstr>簡 報 大 綱 </vt:lpstr>
      <vt:lpstr>現行措施（一）</vt:lpstr>
      <vt:lpstr>現行措施（二）</vt:lpstr>
      <vt:lpstr>現行措施（三）</vt:lpstr>
      <vt:lpstr>調整措施（一）</vt:lpstr>
      <vt:lpstr>調整措施（二）</vt:lpstr>
      <vt:lpstr>調整措施（三）</vt:lpstr>
      <vt:lpstr>釋例（一）</vt:lpstr>
      <vt:lpstr>釋例（二）</vt:lpstr>
      <vt:lpstr>PowerPoint 簡報</vt:lpstr>
      <vt:lpstr>其他</vt:lpstr>
      <vt:lpstr>Q&amp;A</vt:lpstr>
      <vt:lpstr>Q&amp;A</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LENOVO USER</dc:creator>
  <cp:lastModifiedBy>張翠蘭</cp:lastModifiedBy>
  <cp:revision>2797</cp:revision>
  <cp:lastPrinted>2014-11-10T06:08:46Z</cp:lastPrinted>
  <dcterms:created xsi:type="dcterms:W3CDTF">2009-02-09T08:05:00Z</dcterms:created>
  <dcterms:modified xsi:type="dcterms:W3CDTF">2018-08-09T03:24:50Z</dcterms:modified>
</cp:coreProperties>
</file>